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  <p:sldMasterId id="2147487671" r:id="rId2"/>
  </p:sldMasterIdLst>
  <p:notesMasterIdLst>
    <p:notesMasterId r:id="rId14"/>
  </p:notesMasterIdLst>
  <p:handoutMasterIdLst>
    <p:handoutMasterId r:id="rId15"/>
  </p:handoutMasterIdLst>
  <p:sldIdLst>
    <p:sldId id="589" r:id="rId3"/>
    <p:sldId id="614" r:id="rId4"/>
    <p:sldId id="615" r:id="rId5"/>
    <p:sldId id="617" r:id="rId6"/>
    <p:sldId id="616" r:id="rId7"/>
    <p:sldId id="612" r:id="rId8"/>
    <p:sldId id="613" r:id="rId9"/>
    <p:sldId id="608" r:id="rId10"/>
    <p:sldId id="620" r:id="rId11"/>
    <p:sldId id="618" r:id="rId12"/>
    <p:sldId id="619" r:id="rId13"/>
  </p:sldIdLst>
  <p:sldSz cx="12192000" cy="6858000"/>
  <p:notesSz cx="9931400" cy="14363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4" userDrawn="1">
          <p15:clr>
            <a:srgbClr val="A4A3A4"/>
          </p15:clr>
        </p15:guide>
        <p15:guide id="2" orient="horz" pos="1410" userDrawn="1">
          <p15:clr>
            <a:srgbClr val="A4A3A4"/>
          </p15:clr>
        </p15:guide>
        <p15:guide id="3" orient="horz" pos="2715" userDrawn="1">
          <p15:clr>
            <a:srgbClr val="A4A3A4"/>
          </p15:clr>
        </p15:guide>
        <p15:guide id="4" orient="horz" pos="2389" userDrawn="1">
          <p15:clr>
            <a:srgbClr val="A4A3A4"/>
          </p15:clr>
        </p15:guide>
        <p15:guide id="5" orient="horz" pos="2064" userDrawn="1">
          <p15:clr>
            <a:srgbClr val="A4A3A4"/>
          </p15:clr>
        </p15:guide>
        <p15:guide id="6" orient="horz" pos="1735" userDrawn="1">
          <p15:clr>
            <a:srgbClr val="A4A3A4"/>
          </p15:clr>
        </p15:guide>
        <p15:guide id="7" orient="horz" pos="3369" userDrawn="1">
          <p15:clr>
            <a:srgbClr val="A4A3A4"/>
          </p15:clr>
        </p15:guide>
        <p15:guide id="8" orient="horz" pos="3698" userDrawn="1">
          <p15:clr>
            <a:srgbClr val="A4A3A4"/>
          </p15:clr>
        </p15:guide>
        <p15:guide id="9" pos="5186" userDrawn="1">
          <p15:clr>
            <a:srgbClr val="A4A3A4"/>
          </p15:clr>
        </p15:guide>
        <p15:guide id="10" pos="241" userDrawn="1">
          <p15:clr>
            <a:srgbClr val="A4A3A4"/>
          </p15:clr>
        </p15:guide>
        <p15:guide id="11" pos="1910" userDrawn="1">
          <p15:clr>
            <a:srgbClr val="A4A3A4"/>
          </p15:clr>
        </p15:guide>
        <p15:guide id="12" pos="6005" userDrawn="1">
          <p15:clr>
            <a:srgbClr val="A4A3A4"/>
          </p15:clr>
        </p15:guide>
        <p15:guide id="13" pos="6838" userDrawn="1">
          <p15:clr>
            <a:srgbClr val="A4A3A4"/>
          </p15:clr>
        </p15:guide>
        <p15:guide id="14" pos="2751" userDrawn="1">
          <p15:clr>
            <a:srgbClr val="A4A3A4"/>
          </p15:clr>
        </p15:guide>
        <p15:guide id="15" pos="10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25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1F1"/>
    <a:srgbClr val="00B5E2"/>
    <a:srgbClr val="FEDB00"/>
    <a:srgbClr val="99C221"/>
    <a:srgbClr val="00205B"/>
    <a:srgbClr val="FE5000"/>
    <a:srgbClr val="C5B9AC"/>
    <a:srgbClr val="CB333B"/>
    <a:srgbClr val="968C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00" autoAdjust="0"/>
    <p:restoredTop sz="90299" autoAdjust="0"/>
  </p:normalViewPr>
  <p:slideViewPr>
    <p:cSldViewPr snapToGrid="0">
      <p:cViewPr varScale="1">
        <p:scale>
          <a:sx n="84" d="100"/>
          <a:sy n="84" d="100"/>
        </p:scale>
        <p:origin x="682" y="82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5186"/>
        <p:guide pos="241"/>
        <p:guide pos="1910"/>
        <p:guide pos="6005"/>
        <p:guide pos="6838"/>
        <p:guide pos="2751"/>
        <p:guide pos="10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0020"/>
    </p:cViewPr>
  </p:sorterViewPr>
  <p:notesViewPr>
    <p:cSldViewPr snapToGrid="0">
      <p:cViewPr varScale="1">
        <p:scale>
          <a:sx n="57" d="100"/>
          <a:sy n="57" d="100"/>
        </p:scale>
        <p:origin x="3096" y="78"/>
      </p:cViewPr>
      <p:guideLst>
        <p:guide orient="horz" pos="4525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98220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9065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9707563" y="14085888"/>
            <a:ext cx="27463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361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9275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7800" y="1074738"/>
            <a:ext cx="9575800" cy="5386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2388" y="6819900"/>
            <a:ext cx="7286625" cy="64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9275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0419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B3123BCD-06C1-4979-A4B6-929E88FE602B}" type="slidenum">
              <a:rPr lang="de-DE" smtClean="0"/>
              <a:pPr defTabSz="1333500"/>
              <a:t>1</a:t>
            </a:fld>
            <a:endParaRPr lang="de-DE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7800" y="1074738"/>
            <a:ext cx="9575800" cy="5386387"/>
          </a:xfrm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902205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4.wmf"/><Relationship Id="rId12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3">
            <a:lum/>
          </a:blip>
          <a:srcRect/>
          <a:stretch>
            <a:fillRect t="-5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Rectangle 243"/>
          <p:cNvSpPr/>
          <p:nvPr userDrawn="1"/>
        </p:nvSpPr>
        <p:spPr bwMode="auto">
          <a:xfrm>
            <a:off x="8093207" y="230589"/>
            <a:ext cx="4098795" cy="112908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4308" tIns="44308" rIns="44308" bIns="443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125444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8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8097605" y="6145001"/>
            <a:ext cx="3858471" cy="314922"/>
            <a:chOff x="369889" y="5092835"/>
            <a:chExt cx="3135008" cy="314922"/>
          </a:xfrm>
        </p:grpSpPr>
        <p:grpSp>
          <p:nvGrpSpPr>
            <p:cNvPr id="6" name="Group 5"/>
            <p:cNvGrpSpPr>
              <a:grpSpLocks/>
            </p:cNvGrpSpPr>
            <p:nvPr userDrawn="1"/>
          </p:nvGrpSpPr>
          <p:grpSpPr bwMode="auto">
            <a:xfrm>
              <a:off x="2061240" y="5298398"/>
              <a:ext cx="164978" cy="109011"/>
              <a:chOff x="4182" y="1087"/>
              <a:chExt cx="238" cy="162"/>
            </a:xfrm>
          </p:grpSpPr>
          <p:sp>
            <p:nvSpPr>
              <p:cNvPr id="233" name="Freeform 5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10 w 250"/>
                  <a:gd name="T3" fmla="*/ 0 h 162"/>
                  <a:gd name="T4" fmla="*/ 0 w 250"/>
                  <a:gd name="T5" fmla="*/ 0 h 162"/>
                  <a:gd name="T6" fmla="*/ 0 w 250"/>
                  <a:gd name="T7" fmla="*/ 86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250" y="162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4" name="Freeform 6"/>
              <p:cNvSpPr>
                <a:spLocks/>
              </p:cNvSpPr>
              <p:nvPr/>
            </p:nvSpPr>
            <p:spPr bwMode="auto">
              <a:xfrm>
                <a:off x="4182" y="1087"/>
                <a:ext cx="238" cy="53"/>
              </a:xfrm>
              <a:custGeom>
                <a:avLst/>
                <a:gdLst>
                  <a:gd name="T0" fmla="*/ 10 w 250"/>
                  <a:gd name="T1" fmla="*/ 51 h 51"/>
                  <a:gd name="T2" fmla="*/ 10 w 250"/>
                  <a:gd name="T3" fmla="*/ 0 h 51"/>
                  <a:gd name="T4" fmla="*/ 0 w 250"/>
                  <a:gd name="T5" fmla="*/ 0 h 51"/>
                  <a:gd name="T6" fmla="*/ 0 w 250"/>
                  <a:gd name="T7" fmla="*/ 51 h 51"/>
                  <a:gd name="T8" fmla="*/ 10 w 250"/>
                  <a:gd name="T9" fmla="*/ 51 h 51"/>
                  <a:gd name="T10" fmla="*/ 10 w 250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1"/>
                  <a:gd name="T20" fmla="*/ 250 w 2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1">
                    <a:moveTo>
                      <a:pt x="250" y="51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5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5" name="Freeform 7"/>
              <p:cNvSpPr>
                <a:spLocks/>
              </p:cNvSpPr>
              <p:nvPr/>
            </p:nvSpPr>
            <p:spPr bwMode="auto">
              <a:xfrm>
                <a:off x="4182" y="1198"/>
                <a:ext cx="238" cy="51"/>
              </a:xfrm>
              <a:custGeom>
                <a:avLst/>
                <a:gdLst>
                  <a:gd name="T0" fmla="*/ 10 w 250"/>
                  <a:gd name="T1" fmla="*/ 50 h 50"/>
                  <a:gd name="T2" fmla="*/ 10 w 250"/>
                  <a:gd name="T3" fmla="*/ 0 h 50"/>
                  <a:gd name="T4" fmla="*/ 0 w 250"/>
                  <a:gd name="T5" fmla="*/ 0 h 50"/>
                  <a:gd name="T6" fmla="*/ 0 w 250"/>
                  <a:gd name="T7" fmla="*/ 50 h 50"/>
                  <a:gd name="T8" fmla="*/ 10 w 250"/>
                  <a:gd name="T9" fmla="*/ 50 h 50"/>
                  <a:gd name="T10" fmla="*/ 10 w 250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0"/>
                  <a:gd name="T20" fmla="*/ 250 w 2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0">
                    <a:moveTo>
                      <a:pt x="250" y="50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50" y="50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6" name="Freeform 8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0 w 250"/>
                  <a:gd name="T3" fmla="*/ 86 h 162"/>
                  <a:gd name="T4" fmla="*/ 0 w 250"/>
                  <a:gd name="T5" fmla="*/ 0 h 162"/>
                  <a:gd name="T6" fmla="*/ 10 w 250"/>
                  <a:gd name="T7" fmla="*/ 0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0" y="162"/>
                    </a:lnTo>
                    <a:lnTo>
                      <a:pt x="0" y="0"/>
                    </a:lnTo>
                    <a:lnTo>
                      <a:pt x="250" y="0"/>
                    </a:lnTo>
                    <a:lnTo>
                      <a:pt x="250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7" name="Freeform 9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8" name="Freeform 10"/>
              <p:cNvSpPr>
                <a:spLocks/>
              </p:cNvSpPr>
              <p:nvPr/>
            </p:nvSpPr>
            <p:spPr bwMode="auto">
              <a:xfrm>
                <a:off x="4267" y="1140"/>
                <a:ext cx="4" cy="49"/>
              </a:xfrm>
              <a:custGeom>
                <a:avLst/>
                <a:gdLst>
                  <a:gd name="T0" fmla="*/ 3 w 6"/>
                  <a:gd name="T1" fmla="*/ 25 h 50"/>
                  <a:gd name="T2" fmla="*/ 0 w 6"/>
                  <a:gd name="T3" fmla="*/ 25 h 50"/>
                  <a:gd name="T4" fmla="*/ 0 w 6"/>
                  <a:gd name="T5" fmla="*/ 0 h 50"/>
                  <a:gd name="T6" fmla="*/ 3 w 6"/>
                  <a:gd name="T7" fmla="*/ 0 h 50"/>
                  <a:gd name="T8" fmla="*/ 3 w 6"/>
                  <a:gd name="T9" fmla="*/ 25 h 50"/>
                  <a:gd name="T10" fmla="*/ 3 w 6"/>
                  <a:gd name="T11" fmla="*/ 2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0"/>
                  <a:gd name="T20" fmla="*/ 6 w 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0">
                    <a:moveTo>
                      <a:pt x="6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9" name="Freeform 11"/>
              <p:cNvSpPr>
                <a:spLocks/>
              </p:cNvSpPr>
              <p:nvPr/>
            </p:nvSpPr>
            <p:spPr bwMode="auto">
              <a:xfrm>
                <a:off x="4257" y="1150"/>
                <a:ext cx="33" cy="4"/>
              </a:xfrm>
              <a:custGeom>
                <a:avLst/>
                <a:gdLst>
                  <a:gd name="T0" fmla="*/ 18 w 36"/>
                  <a:gd name="T1" fmla="*/ 5 h 5"/>
                  <a:gd name="T2" fmla="*/ 0 w 36"/>
                  <a:gd name="T3" fmla="*/ 5 h 5"/>
                  <a:gd name="T4" fmla="*/ 0 w 36"/>
                  <a:gd name="T5" fmla="*/ 0 h 5"/>
                  <a:gd name="T6" fmla="*/ 18 w 36"/>
                  <a:gd name="T7" fmla="*/ 0 h 5"/>
                  <a:gd name="T8" fmla="*/ 18 w 36"/>
                  <a:gd name="T9" fmla="*/ 5 h 5"/>
                  <a:gd name="T10" fmla="*/ 18 w 3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"/>
                  <a:gd name="T20" fmla="*/ 36 w 3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">
                    <a:moveTo>
                      <a:pt x="36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40" name="Freeform 12"/>
              <p:cNvSpPr>
                <a:spLocks/>
              </p:cNvSpPr>
              <p:nvPr/>
            </p:nvSpPr>
            <p:spPr bwMode="auto">
              <a:xfrm>
                <a:off x="4251" y="1164"/>
                <a:ext cx="39" cy="6"/>
              </a:xfrm>
              <a:custGeom>
                <a:avLst/>
                <a:gdLst>
                  <a:gd name="T0" fmla="*/ 10 w 42"/>
                  <a:gd name="T1" fmla="*/ 3 h 6"/>
                  <a:gd name="T2" fmla="*/ 0 w 42"/>
                  <a:gd name="T3" fmla="*/ 3 h 6"/>
                  <a:gd name="T4" fmla="*/ 0 w 42"/>
                  <a:gd name="T5" fmla="*/ 0 h 6"/>
                  <a:gd name="T6" fmla="*/ 10 w 42"/>
                  <a:gd name="T7" fmla="*/ 0 h 6"/>
                  <a:gd name="T8" fmla="*/ 10 w 42"/>
                  <a:gd name="T9" fmla="*/ 3 h 6"/>
                  <a:gd name="T10" fmla="*/ 10 w 42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6"/>
                  <a:gd name="T20" fmla="*/ 42 w 4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6">
                    <a:moveTo>
                      <a:pt x="4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41" name="Freeform 13"/>
              <p:cNvSpPr>
                <a:spLocks/>
              </p:cNvSpPr>
              <p:nvPr/>
            </p:nvSpPr>
            <p:spPr bwMode="auto">
              <a:xfrm>
                <a:off x="4245" y="1182"/>
                <a:ext cx="57" cy="32"/>
              </a:xfrm>
              <a:custGeom>
                <a:avLst/>
                <a:gdLst>
                  <a:gd name="T0" fmla="*/ 0 w 60"/>
                  <a:gd name="T1" fmla="*/ 11 h 34"/>
                  <a:gd name="T2" fmla="*/ 6 w 60"/>
                  <a:gd name="T3" fmla="*/ 6 h 34"/>
                  <a:gd name="T4" fmla="*/ 10 w 60"/>
                  <a:gd name="T5" fmla="*/ 6 h 34"/>
                  <a:gd name="T6" fmla="*/ 10 w 60"/>
                  <a:gd name="T7" fmla="*/ 6 h 34"/>
                  <a:gd name="T8" fmla="*/ 10 w 60"/>
                  <a:gd name="T9" fmla="*/ 11 h 34"/>
                  <a:gd name="T10" fmla="*/ 10 w 60"/>
                  <a:gd name="T11" fmla="*/ 6 h 34"/>
                  <a:gd name="T12" fmla="*/ 10 w 60"/>
                  <a:gd name="T13" fmla="*/ 0 h 34"/>
                  <a:gd name="T14" fmla="*/ 10 w 60"/>
                  <a:gd name="T15" fmla="*/ 6 h 34"/>
                  <a:gd name="T16" fmla="*/ 10 w 60"/>
                  <a:gd name="T17" fmla="*/ 11 h 34"/>
                  <a:gd name="T18" fmla="*/ 10 w 60"/>
                  <a:gd name="T19" fmla="*/ 11 h 34"/>
                  <a:gd name="T20" fmla="*/ 10 w 60"/>
                  <a:gd name="T21" fmla="*/ 6 h 34"/>
                  <a:gd name="T22" fmla="*/ 10 w 60"/>
                  <a:gd name="T23" fmla="*/ 6 h 34"/>
                  <a:gd name="T24" fmla="*/ 10 w 60"/>
                  <a:gd name="T25" fmla="*/ 11 h 34"/>
                  <a:gd name="T26" fmla="*/ 10 w 60"/>
                  <a:gd name="T27" fmla="*/ 11 h 34"/>
                  <a:gd name="T28" fmla="*/ 10 w 60"/>
                  <a:gd name="T29" fmla="*/ 23 h 34"/>
                  <a:gd name="T30" fmla="*/ 10 w 60"/>
                  <a:gd name="T31" fmla="*/ 34 h 34"/>
                  <a:gd name="T32" fmla="*/ 10 w 60"/>
                  <a:gd name="T33" fmla="*/ 34 h 34"/>
                  <a:gd name="T34" fmla="*/ 10 w 60"/>
                  <a:gd name="T35" fmla="*/ 34 h 34"/>
                  <a:gd name="T36" fmla="*/ 10 w 60"/>
                  <a:gd name="T37" fmla="*/ 28 h 34"/>
                  <a:gd name="T38" fmla="*/ 10 w 60"/>
                  <a:gd name="T39" fmla="*/ 23 h 34"/>
                  <a:gd name="T40" fmla="*/ 6 w 60"/>
                  <a:gd name="T41" fmla="*/ 17 h 34"/>
                  <a:gd name="T42" fmla="*/ 6 w 60"/>
                  <a:gd name="T43" fmla="*/ 11 h 34"/>
                  <a:gd name="T44" fmla="*/ 0 w 60"/>
                  <a:gd name="T45" fmla="*/ 11 h 34"/>
                  <a:gd name="T46" fmla="*/ 0 w 60"/>
                  <a:gd name="T47" fmla="*/ 11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4"/>
                  <a:gd name="T74" fmla="*/ 60 w 60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4">
                    <a:moveTo>
                      <a:pt x="0" y="11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1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11"/>
                    </a:lnTo>
                    <a:lnTo>
                      <a:pt x="60" y="11"/>
                    </a:lnTo>
                    <a:lnTo>
                      <a:pt x="48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24" y="34"/>
                    </a:lnTo>
                    <a:lnTo>
                      <a:pt x="18" y="28"/>
                    </a:lnTo>
                    <a:lnTo>
                      <a:pt x="12" y="23"/>
                    </a:lnTo>
                    <a:lnTo>
                      <a:pt x="6" y="17"/>
                    </a:lnTo>
                    <a:lnTo>
                      <a:pt x="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42" name="Freeform 14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7" name="Group 66"/>
            <p:cNvGrpSpPr>
              <a:grpSpLocks/>
            </p:cNvGrpSpPr>
            <p:nvPr userDrawn="1"/>
          </p:nvGrpSpPr>
          <p:grpSpPr bwMode="auto">
            <a:xfrm>
              <a:off x="3338572" y="5298398"/>
              <a:ext cx="166325" cy="105273"/>
              <a:chOff x="1592" y="2897"/>
              <a:chExt cx="247" cy="156"/>
            </a:xfrm>
          </p:grpSpPr>
          <p:sp>
            <p:nvSpPr>
              <p:cNvPr id="218" name="Freeform 67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156 h 156"/>
                  <a:gd name="T2" fmla="*/ 0 w 245"/>
                  <a:gd name="T3" fmla="*/ 0 h 156"/>
                  <a:gd name="T4" fmla="*/ 245 w 245"/>
                  <a:gd name="T5" fmla="*/ 0 h 156"/>
                  <a:gd name="T6" fmla="*/ 245 w 245"/>
                  <a:gd name="T7" fmla="*/ 156 h 156"/>
                  <a:gd name="T8" fmla="*/ 0 w 245"/>
                  <a:gd name="T9" fmla="*/ 156 h 156"/>
                  <a:gd name="T10" fmla="*/ 0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0" y="156"/>
                    </a:moveTo>
                    <a:lnTo>
                      <a:pt x="0" y="0"/>
                    </a:lnTo>
                    <a:lnTo>
                      <a:pt x="245" y="0"/>
                    </a:lnTo>
                    <a:lnTo>
                      <a:pt x="245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9" name="Freeform 68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67 h 156"/>
                  <a:gd name="T2" fmla="*/ 114 w 245"/>
                  <a:gd name="T3" fmla="*/ 67 h 156"/>
                  <a:gd name="T4" fmla="*/ 114 w 245"/>
                  <a:gd name="T5" fmla="*/ 0 h 156"/>
                  <a:gd name="T6" fmla="*/ 137 w 245"/>
                  <a:gd name="T7" fmla="*/ 0 h 156"/>
                  <a:gd name="T8" fmla="*/ 137 w 245"/>
                  <a:gd name="T9" fmla="*/ 67 h 156"/>
                  <a:gd name="T10" fmla="*/ 245 w 245"/>
                  <a:gd name="T11" fmla="*/ 67 h 156"/>
                  <a:gd name="T12" fmla="*/ 245 w 245"/>
                  <a:gd name="T13" fmla="*/ 89 h 156"/>
                  <a:gd name="T14" fmla="*/ 137 w 245"/>
                  <a:gd name="T15" fmla="*/ 89 h 156"/>
                  <a:gd name="T16" fmla="*/ 137 w 245"/>
                  <a:gd name="T17" fmla="*/ 156 h 156"/>
                  <a:gd name="T18" fmla="*/ 114 w 245"/>
                  <a:gd name="T19" fmla="*/ 156 h 156"/>
                  <a:gd name="T20" fmla="*/ 114 w 245"/>
                  <a:gd name="T21" fmla="*/ 89 h 156"/>
                  <a:gd name="T22" fmla="*/ 0 w 245"/>
                  <a:gd name="T23" fmla="*/ 89 h 156"/>
                  <a:gd name="T24" fmla="*/ 0 w 245"/>
                  <a:gd name="T25" fmla="*/ 67 h 156"/>
                  <a:gd name="T26" fmla="*/ 0 w 245"/>
                  <a:gd name="T27" fmla="*/ 67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6"/>
                  <a:gd name="T44" fmla="*/ 245 w 245"/>
                  <a:gd name="T45" fmla="*/ 156 h 1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6">
                    <a:moveTo>
                      <a:pt x="0" y="67"/>
                    </a:moveTo>
                    <a:lnTo>
                      <a:pt x="114" y="67"/>
                    </a:lnTo>
                    <a:lnTo>
                      <a:pt x="114" y="0"/>
                    </a:lnTo>
                    <a:lnTo>
                      <a:pt x="137" y="0"/>
                    </a:lnTo>
                    <a:lnTo>
                      <a:pt x="137" y="67"/>
                    </a:lnTo>
                    <a:lnTo>
                      <a:pt x="245" y="67"/>
                    </a:lnTo>
                    <a:lnTo>
                      <a:pt x="245" y="89"/>
                    </a:lnTo>
                    <a:lnTo>
                      <a:pt x="137" y="89"/>
                    </a:lnTo>
                    <a:lnTo>
                      <a:pt x="137" y="156"/>
                    </a:lnTo>
                    <a:lnTo>
                      <a:pt x="114" y="156"/>
                    </a:lnTo>
                    <a:lnTo>
                      <a:pt x="114" y="89"/>
                    </a:lnTo>
                    <a:lnTo>
                      <a:pt x="0" y="89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0" name="Freeform 69"/>
              <p:cNvSpPr>
                <a:spLocks/>
              </p:cNvSpPr>
              <p:nvPr/>
            </p:nvSpPr>
            <p:spPr bwMode="auto">
              <a:xfrm>
                <a:off x="1742" y="2897"/>
                <a:ext cx="67" cy="50"/>
              </a:xfrm>
              <a:custGeom>
                <a:avLst/>
                <a:gdLst>
                  <a:gd name="T0" fmla="*/ 0 w 66"/>
                  <a:gd name="T1" fmla="*/ 0 h 50"/>
                  <a:gd name="T2" fmla="*/ 0 w 66"/>
                  <a:gd name="T3" fmla="*/ 50 h 50"/>
                  <a:gd name="T4" fmla="*/ 66 w 66"/>
                  <a:gd name="T5" fmla="*/ 0 h 50"/>
                  <a:gd name="T6" fmla="*/ 0 w 66"/>
                  <a:gd name="T7" fmla="*/ 0 h 50"/>
                  <a:gd name="T8" fmla="*/ 0 w 6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0"/>
                  <a:gd name="T17" fmla="*/ 66 w 6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0">
                    <a:moveTo>
                      <a:pt x="0" y="0"/>
                    </a:moveTo>
                    <a:lnTo>
                      <a:pt x="0" y="50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1" name="Freeform 70"/>
              <p:cNvSpPr>
                <a:spLocks/>
              </p:cNvSpPr>
              <p:nvPr/>
            </p:nvSpPr>
            <p:spPr bwMode="auto">
              <a:xfrm>
                <a:off x="1778" y="2913"/>
                <a:ext cx="61" cy="40"/>
              </a:xfrm>
              <a:custGeom>
                <a:avLst/>
                <a:gdLst>
                  <a:gd name="T0" fmla="*/ 0 w 60"/>
                  <a:gd name="T1" fmla="*/ 39 h 39"/>
                  <a:gd name="T2" fmla="*/ 60 w 60"/>
                  <a:gd name="T3" fmla="*/ 39 h 39"/>
                  <a:gd name="T4" fmla="*/ 60 w 60"/>
                  <a:gd name="T5" fmla="*/ 0 h 39"/>
                  <a:gd name="T6" fmla="*/ 0 w 60"/>
                  <a:gd name="T7" fmla="*/ 39 h 39"/>
                  <a:gd name="T8" fmla="*/ 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39"/>
                    </a:moveTo>
                    <a:lnTo>
                      <a:pt x="60" y="39"/>
                    </a:lnTo>
                    <a:lnTo>
                      <a:pt x="6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2" name="Freeform 71"/>
              <p:cNvSpPr>
                <a:spLocks/>
              </p:cNvSpPr>
              <p:nvPr/>
            </p:nvSpPr>
            <p:spPr bwMode="auto">
              <a:xfrm>
                <a:off x="1742" y="2897"/>
                <a:ext cx="97" cy="57"/>
              </a:xfrm>
              <a:custGeom>
                <a:avLst/>
                <a:gdLst>
                  <a:gd name="T0" fmla="*/ 0 w 96"/>
                  <a:gd name="T1" fmla="*/ 56 h 56"/>
                  <a:gd name="T2" fmla="*/ 78 w 96"/>
                  <a:gd name="T3" fmla="*/ 0 h 56"/>
                  <a:gd name="T4" fmla="*/ 96 w 96"/>
                  <a:gd name="T5" fmla="*/ 0 h 56"/>
                  <a:gd name="T6" fmla="*/ 18 w 96"/>
                  <a:gd name="T7" fmla="*/ 56 h 56"/>
                  <a:gd name="T8" fmla="*/ 0 w 96"/>
                  <a:gd name="T9" fmla="*/ 56 h 56"/>
                  <a:gd name="T10" fmla="*/ 0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0" y="56"/>
                    </a:moveTo>
                    <a:lnTo>
                      <a:pt x="78" y="0"/>
                    </a:lnTo>
                    <a:lnTo>
                      <a:pt x="96" y="0"/>
                    </a:lnTo>
                    <a:lnTo>
                      <a:pt x="1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3" name="Freeform 72"/>
              <p:cNvSpPr>
                <a:spLocks/>
              </p:cNvSpPr>
              <p:nvPr/>
            </p:nvSpPr>
            <p:spPr bwMode="auto">
              <a:xfrm>
                <a:off x="1616" y="2897"/>
                <a:ext cx="77" cy="44"/>
              </a:xfrm>
              <a:custGeom>
                <a:avLst/>
                <a:gdLst>
                  <a:gd name="T0" fmla="*/ 78 w 78"/>
                  <a:gd name="T1" fmla="*/ 0 h 45"/>
                  <a:gd name="T2" fmla="*/ 78 w 78"/>
                  <a:gd name="T3" fmla="*/ 45 h 45"/>
                  <a:gd name="T4" fmla="*/ 0 w 78"/>
                  <a:gd name="T5" fmla="*/ 0 h 45"/>
                  <a:gd name="T6" fmla="*/ 78 w 78"/>
                  <a:gd name="T7" fmla="*/ 0 h 45"/>
                  <a:gd name="T8" fmla="*/ 78 w 7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45"/>
                  <a:gd name="T17" fmla="*/ 78 w 7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45">
                    <a:moveTo>
                      <a:pt x="78" y="0"/>
                    </a:moveTo>
                    <a:lnTo>
                      <a:pt x="78" y="45"/>
                    </a:lnTo>
                    <a:lnTo>
                      <a:pt x="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4" name="Freeform 73"/>
              <p:cNvSpPr>
                <a:spLocks/>
              </p:cNvSpPr>
              <p:nvPr/>
            </p:nvSpPr>
            <p:spPr bwMode="auto">
              <a:xfrm>
                <a:off x="1592" y="2913"/>
                <a:ext cx="61" cy="40"/>
              </a:xfrm>
              <a:custGeom>
                <a:avLst/>
                <a:gdLst>
                  <a:gd name="T0" fmla="*/ 60 w 60"/>
                  <a:gd name="T1" fmla="*/ 39 h 39"/>
                  <a:gd name="T2" fmla="*/ 0 w 60"/>
                  <a:gd name="T3" fmla="*/ 39 h 39"/>
                  <a:gd name="T4" fmla="*/ 0 w 60"/>
                  <a:gd name="T5" fmla="*/ 0 h 39"/>
                  <a:gd name="T6" fmla="*/ 60 w 60"/>
                  <a:gd name="T7" fmla="*/ 39 h 39"/>
                  <a:gd name="T8" fmla="*/ 6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60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6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5" name="Freeform 74"/>
              <p:cNvSpPr>
                <a:spLocks/>
              </p:cNvSpPr>
              <p:nvPr/>
            </p:nvSpPr>
            <p:spPr bwMode="auto">
              <a:xfrm>
                <a:off x="1592" y="2897"/>
                <a:ext cx="95" cy="57"/>
              </a:xfrm>
              <a:custGeom>
                <a:avLst/>
                <a:gdLst>
                  <a:gd name="T0" fmla="*/ 96 w 96"/>
                  <a:gd name="T1" fmla="*/ 56 h 56"/>
                  <a:gd name="T2" fmla="*/ 0 w 96"/>
                  <a:gd name="T3" fmla="*/ 0 h 56"/>
                  <a:gd name="T4" fmla="*/ 6 w 96"/>
                  <a:gd name="T5" fmla="*/ 11 h 56"/>
                  <a:gd name="T6" fmla="*/ 78 w 96"/>
                  <a:gd name="T7" fmla="*/ 56 h 56"/>
                  <a:gd name="T8" fmla="*/ 96 w 96"/>
                  <a:gd name="T9" fmla="*/ 56 h 56"/>
                  <a:gd name="T10" fmla="*/ 96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96" y="5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78" y="56"/>
                    </a:lnTo>
                    <a:lnTo>
                      <a:pt x="96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6" name="Freeform 75"/>
              <p:cNvSpPr>
                <a:spLocks/>
              </p:cNvSpPr>
              <p:nvPr/>
            </p:nvSpPr>
            <p:spPr bwMode="auto">
              <a:xfrm>
                <a:off x="1742" y="3008"/>
                <a:ext cx="73" cy="44"/>
              </a:xfrm>
              <a:custGeom>
                <a:avLst/>
                <a:gdLst>
                  <a:gd name="T0" fmla="*/ 0 w 72"/>
                  <a:gd name="T1" fmla="*/ 44 h 44"/>
                  <a:gd name="T2" fmla="*/ 0 w 72"/>
                  <a:gd name="T3" fmla="*/ 0 h 44"/>
                  <a:gd name="T4" fmla="*/ 72 w 72"/>
                  <a:gd name="T5" fmla="*/ 44 h 44"/>
                  <a:gd name="T6" fmla="*/ 0 w 72"/>
                  <a:gd name="T7" fmla="*/ 44 h 44"/>
                  <a:gd name="T8" fmla="*/ 0 w 72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4"/>
                  <a:gd name="T17" fmla="*/ 72 w 7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4">
                    <a:moveTo>
                      <a:pt x="0" y="44"/>
                    </a:moveTo>
                    <a:lnTo>
                      <a:pt x="0" y="0"/>
                    </a:lnTo>
                    <a:lnTo>
                      <a:pt x="7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7" name="Freeform 76"/>
              <p:cNvSpPr>
                <a:spLocks/>
              </p:cNvSpPr>
              <p:nvPr/>
            </p:nvSpPr>
            <p:spPr bwMode="auto">
              <a:xfrm>
                <a:off x="1778" y="2998"/>
                <a:ext cx="61" cy="38"/>
              </a:xfrm>
              <a:custGeom>
                <a:avLst/>
                <a:gdLst>
                  <a:gd name="T0" fmla="*/ 0 w 60"/>
                  <a:gd name="T1" fmla="*/ 0 h 39"/>
                  <a:gd name="T2" fmla="*/ 60 w 60"/>
                  <a:gd name="T3" fmla="*/ 0 h 39"/>
                  <a:gd name="T4" fmla="*/ 60 w 60"/>
                  <a:gd name="T5" fmla="*/ 39 h 39"/>
                  <a:gd name="T6" fmla="*/ 0 w 60"/>
                  <a:gd name="T7" fmla="*/ 0 h 39"/>
                  <a:gd name="T8" fmla="*/ 0 w 6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0"/>
                    </a:moveTo>
                    <a:lnTo>
                      <a:pt x="60" y="0"/>
                    </a:lnTo>
                    <a:lnTo>
                      <a:pt x="6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8" name="Freeform 77"/>
              <p:cNvSpPr>
                <a:spLocks/>
              </p:cNvSpPr>
              <p:nvPr/>
            </p:nvSpPr>
            <p:spPr bwMode="auto">
              <a:xfrm>
                <a:off x="1754" y="2998"/>
                <a:ext cx="85" cy="55"/>
              </a:xfrm>
              <a:custGeom>
                <a:avLst/>
                <a:gdLst>
                  <a:gd name="T0" fmla="*/ 0 w 84"/>
                  <a:gd name="T1" fmla="*/ 0 h 55"/>
                  <a:gd name="T2" fmla="*/ 84 w 84"/>
                  <a:gd name="T3" fmla="*/ 55 h 55"/>
                  <a:gd name="T4" fmla="*/ 84 w 84"/>
                  <a:gd name="T5" fmla="*/ 44 h 55"/>
                  <a:gd name="T6" fmla="*/ 18 w 84"/>
                  <a:gd name="T7" fmla="*/ 0 h 55"/>
                  <a:gd name="T8" fmla="*/ 0 w 84"/>
                  <a:gd name="T9" fmla="*/ 0 h 55"/>
                  <a:gd name="T10" fmla="*/ 0 w 8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55"/>
                  <a:gd name="T20" fmla="*/ 84 w 8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55">
                    <a:moveTo>
                      <a:pt x="0" y="0"/>
                    </a:moveTo>
                    <a:lnTo>
                      <a:pt x="84" y="55"/>
                    </a:lnTo>
                    <a:lnTo>
                      <a:pt x="84" y="44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9" name="Freeform 78"/>
              <p:cNvSpPr>
                <a:spLocks/>
              </p:cNvSpPr>
              <p:nvPr/>
            </p:nvSpPr>
            <p:spPr bwMode="auto">
              <a:xfrm>
                <a:off x="1622" y="3002"/>
                <a:ext cx="71" cy="50"/>
              </a:xfrm>
              <a:custGeom>
                <a:avLst/>
                <a:gdLst>
                  <a:gd name="T0" fmla="*/ 72 w 72"/>
                  <a:gd name="T1" fmla="*/ 50 h 50"/>
                  <a:gd name="T2" fmla="*/ 72 w 72"/>
                  <a:gd name="T3" fmla="*/ 0 h 50"/>
                  <a:gd name="T4" fmla="*/ 0 w 72"/>
                  <a:gd name="T5" fmla="*/ 50 h 50"/>
                  <a:gd name="T6" fmla="*/ 72 w 72"/>
                  <a:gd name="T7" fmla="*/ 50 h 50"/>
                  <a:gd name="T8" fmla="*/ 72 w 72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50"/>
                  <a:gd name="T17" fmla="*/ 72 w 7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50">
                    <a:moveTo>
                      <a:pt x="72" y="50"/>
                    </a:moveTo>
                    <a:lnTo>
                      <a:pt x="72" y="0"/>
                    </a:lnTo>
                    <a:lnTo>
                      <a:pt x="0" y="50"/>
                    </a:lnTo>
                    <a:lnTo>
                      <a:pt x="72" y="5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0" name="Freeform 79"/>
              <p:cNvSpPr>
                <a:spLocks/>
              </p:cNvSpPr>
              <p:nvPr/>
            </p:nvSpPr>
            <p:spPr bwMode="auto">
              <a:xfrm>
                <a:off x="1592" y="2998"/>
                <a:ext cx="55" cy="38"/>
              </a:xfrm>
              <a:custGeom>
                <a:avLst/>
                <a:gdLst>
                  <a:gd name="T0" fmla="*/ 54 w 54"/>
                  <a:gd name="T1" fmla="*/ 0 h 39"/>
                  <a:gd name="T2" fmla="*/ 0 w 54"/>
                  <a:gd name="T3" fmla="*/ 0 h 39"/>
                  <a:gd name="T4" fmla="*/ 0 w 54"/>
                  <a:gd name="T5" fmla="*/ 39 h 39"/>
                  <a:gd name="T6" fmla="*/ 54 w 54"/>
                  <a:gd name="T7" fmla="*/ 0 h 39"/>
                  <a:gd name="T8" fmla="*/ 54 w 54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9"/>
                  <a:gd name="T17" fmla="*/ 54 w 54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9">
                    <a:moveTo>
                      <a:pt x="54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1" name="Freeform 80"/>
              <p:cNvSpPr>
                <a:spLocks/>
              </p:cNvSpPr>
              <p:nvPr/>
            </p:nvSpPr>
            <p:spPr bwMode="auto">
              <a:xfrm>
                <a:off x="1598" y="2998"/>
                <a:ext cx="95" cy="55"/>
              </a:xfrm>
              <a:custGeom>
                <a:avLst/>
                <a:gdLst>
                  <a:gd name="T0" fmla="*/ 96 w 96"/>
                  <a:gd name="T1" fmla="*/ 0 h 55"/>
                  <a:gd name="T2" fmla="*/ 18 w 96"/>
                  <a:gd name="T3" fmla="*/ 55 h 55"/>
                  <a:gd name="T4" fmla="*/ 0 w 96"/>
                  <a:gd name="T5" fmla="*/ 55 h 55"/>
                  <a:gd name="T6" fmla="*/ 78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5"/>
                  <a:gd name="T20" fmla="*/ 96 w 9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5">
                    <a:moveTo>
                      <a:pt x="96" y="0"/>
                    </a:moveTo>
                    <a:lnTo>
                      <a:pt x="18" y="55"/>
                    </a:lnTo>
                    <a:lnTo>
                      <a:pt x="0" y="55"/>
                    </a:lnTo>
                    <a:lnTo>
                      <a:pt x="78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2" name="Freeform 81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8" name="Group 82"/>
            <p:cNvGrpSpPr>
              <a:grpSpLocks/>
            </p:cNvGrpSpPr>
            <p:nvPr userDrawn="1"/>
          </p:nvGrpSpPr>
          <p:grpSpPr bwMode="auto">
            <a:xfrm>
              <a:off x="2910190" y="5298398"/>
              <a:ext cx="164629" cy="104602"/>
              <a:chOff x="1778" y="2004"/>
              <a:chExt cx="246" cy="156"/>
            </a:xfrm>
          </p:grpSpPr>
          <p:sp>
            <p:nvSpPr>
              <p:cNvPr id="215" name="Freeform 83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1573 w 239"/>
                  <a:gd name="T1" fmla="*/ 2942 h 151"/>
                  <a:gd name="T2" fmla="*/ 1573 w 239"/>
                  <a:gd name="T3" fmla="*/ 0 h 151"/>
                  <a:gd name="T4" fmla="*/ 0 w 239"/>
                  <a:gd name="T5" fmla="*/ 0 h 151"/>
                  <a:gd name="T6" fmla="*/ 0 w 239"/>
                  <a:gd name="T7" fmla="*/ 2942 h 151"/>
                  <a:gd name="T8" fmla="*/ 1573 w 239"/>
                  <a:gd name="T9" fmla="*/ 2942 h 151"/>
                  <a:gd name="T10" fmla="*/ 1573 w 239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51"/>
                  <a:gd name="T20" fmla="*/ 239 w 239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51">
                    <a:moveTo>
                      <a:pt x="239" y="151"/>
                    </a:moveTo>
                    <a:lnTo>
                      <a:pt x="239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39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6" name="Freeform 84"/>
              <p:cNvSpPr>
                <a:spLocks/>
              </p:cNvSpPr>
              <p:nvPr/>
            </p:nvSpPr>
            <p:spPr bwMode="auto">
              <a:xfrm>
                <a:off x="1845" y="2026"/>
                <a:ext cx="120" cy="118"/>
              </a:xfrm>
              <a:custGeom>
                <a:avLst/>
                <a:gdLst>
                  <a:gd name="T0" fmla="*/ 77 w 119"/>
                  <a:gd name="T1" fmla="*/ 78 h 117"/>
                  <a:gd name="T2" fmla="*/ 119 w 119"/>
                  <a:gd name="T3" fmla="*/ 78 h 117"/>
                  <a:gd name="T4" fmla="*/ 119 w 119"/>
                  <a:gd name="T5" fmla="*/ 44 h 117"/>
                  <a:gd name="T6" fmla="*/ 77 w 119"/>
                  <a:gd name="T7" fmla="*/ 44 h 117"/>
                  <a:gd name="T8" fmla="*/ 77 w 119"/>
                  <a:gd name="T9" fmla="*/ 0 h 117"/>
                  <a:gd name="T10" fmla="*/ 42 w 119"/>
                  <a:gd name="T11" fmla="*/ 0 h 117"/>
                  <a:gd name="T12" fmla="*/ 42 w 119"/>
                  <a:gd name="T13" fmla="*/ 44 h 117"/>
                  <a:gd name="T14" fmla="*/ 0 w 119"/>
                  <a:gd name="T15" fmla="*/ 44 h 117"/>
                  <a:gd name="T16" fmla="*/ 0 w 119"/>
                  <a:gd name="T17" fmla="*/ 78 h 117"/>
                  <a:gd name="T18" fmla="*/ 42 w 119"/>
                  <a:gd name="T19" fmla="*/ 78 h 117"/>
                  <a:gd name="T20" fmla="*/ 42 w 119"/>
                  <a:gd name="T21" fmla="*/ 117 h 117"/>
                  <a:gd name="T22" fmla="*/ 77 w 119"/>
                  <a:gd name="T23" fmla="*/ 117 h 117"/>
                  <a:gd name="T24" fmla="*/ 77 w 119"/>
                  <a:gd name="T25" fmla="*/ 78 h 117"/>
                  <a:gd name="T26" fmla="*/ 77 w 119"/>
                  <a:gd name="T27" fmla="*/ 78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9"/>
                  <a:gd name="T43" fmla="*/ 0 h 117"/>
                  <a:gd name="T44" fmla="*/ 119 w 119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9" h="117">
                    <a:moveTo>
                      <a:pt x="77" y="78"/>
                    </a:moveTo>
                    <a:lnTo>
                      <a:pt x="119" y="78"/>
                    </a:lnTo>
                    <a:lnTo>
                      <a:pt x="119" y="44"/>
                    </a:lnTo>
                    <a:lnTo>
                      <a:pt x="77" y="44"/>
                    </a:lnTo>
                    <a:lnTo>
                      <a:pt x="77" y="0"/>
                    </a:lnTo>
                    <a:lnTo>
                      <a:pt x="42" y="0"/>
                    </a:lnTo>
                    <a:lnTo>
                      <a:pt x="42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2" y="78"/>
                    </a:lnTo>
                    <a:lnTo>
                      <a:pt x="42" y="117"/>
                    </a:lnTo>
                    <a:lnTo>
                      <a:pt x="77" y="117"/>
                    </a:lnTo>
                    <a:lnTo>
                      <a:pt x="77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7" name="Freeform 85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9" name="Group 86"/>
            <p:cNvGrpSpPr>
              <a:grpSpLocks/>
            </p:cNvGrpSpPr>
            <p:nvPr userDrawn="1"/>
          </p:nvGrpSpPr>
          <p:grpSpPr bwMode="auto">
            <a:xfrm>
              <a:off x="2698061" y="5298398"/>
              <a:ext cx="164271" cy="105273"/>
              <a:chOff x="1592" y="2143"/>
              <a:chExt cx="247" cy="156"/>
            </a:xfrm>
          </p:grpSpPr>
          <p:sp>
            <p:nvSpPr>
              <p:cNvPr id="209" name="Freeform 87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0" name="Freeform 88"/>
              <p:cNvSpPr>
                <a:spLocks/>
              </p:cNvSpPr>
              <p:nvPr/>
            </p:nvSpPr>
            <p:spPr bwMode="auto">
              <a:xfrm>
                <a:off x="1592" y="2143"/>
                <a:ext cx="66" cy="67"/>
              </a:xfrm>
              <a:custGeom>
                <a:avLst/>
                <a:gdLst>
                  <a:gd name="T0" fmla="*/ 66 w 66"/>
                  <a:gd name="T1" fmla="*/ 0 h 67"/>
                  <a:gd name="T2" fmla="*/ 0 w 66"/>
                  <a:gd name="T3" fmla="*/ 0 h 67"/>
                  <a:gd name="T4" fmla="*/ 0 w 66"/>
                  <a:gd name="T5" fmla="*/ 67 h 67"/>
                  <a:gd name="T6" fmla="*/ 66 w 66"/>
                  <a:gd name="T7" fmla="*/ 67 h 67"/>
                  <a:gd name="T8" fmla="*/ 66 w 66"/>
                  <a:gd name="T9" fmla="*/ 0 h 67"/>
                  <a:gd name="T10" fmla="*/ 66 w 66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7"/>
                  <a:gd name="T20" fmla="*/ 66 w 66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7">
                    <a:moveTo>
                      <a:pt x="66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66" y="6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1" name="Freeform 89"/>
              <p:cNvSpPr>
                <a:spLocks/>
              </p:cNvSpPr>
              <p:nvPr/>
            </p:nvSpPr>
            <p:spPr bwMode="auto">
              <a:xfrm>
                <a:off x="1592" y="2238"/>
                <a:ext cx="66" cy="61"/>
              </a:xfrm>
              <a:custGeom>
                <a:avLst/>
                <a:gdLst>
                  <a:gd name="T0" fmla="*/ 0 w 66"/>
                  <a:gd name="T1" fmla="*/ 0 h 61"/>
                  <a:gd name="T2" fmla="*/ 0 w 66"/>
                  <a:gd name="T3" fmla="*/ 61 h 61"/>
                  <a:gd name="T4" fmla="*/ 66 w 66"/>
                  <a:gd name="T5" fmla="*/ 61 h 61"/>
                  <a:gd name="T6" fmla="*/ 66 w 66"/>
                  <a:gd name="T7" fmla="*/ 0 h 61"/>
                  <a:gd name="T8" fmla="*/ 0 w 66"/>
                  <a:gd name="T9" fmla="*/ 0 h 61"/>
                  <a:gd name="T10" fmla="*/ 0 w 66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1"/>
                  <a:gd name="T20" fmla="*/ 66 w 66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1">
                    <a:moveTo>
                      <a:pt x="0" y="0"/>
                    </a:moveTo>
                    <a:lnTo>
                      <a:pt x="0" y="61"/>
                    </a:lnTo>
                    <a:lnTo>
                      <a:pt x="66" y="61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2" name="Freeform 90"/>
              <p:cNvSpPr>
                <a:spLocks/>
              </p:cNvSpPr>
              <p:nvPr/>
            </p:nvSpPr>
            <p:spPr bwMode="auto">
              <a:xfrm>
                <a:off x="1689" y="2238"/>
                <a:ext cx="150" cy="61"/>
              </a:xfrm>
              <a:custGeom>
                <a:avLst/>
                <a:gdLst>
                  <a:gd name="T0" fmla="*/ 0 w 149"/>
                  <a:gd name="T1" fmla="*/ 61 h 61"/>
                  <a:gd name="T2" fmla="*/ 149 w 149"/>
                  <a:gd name="T3" fmla="*/ 61 h 61"/>
                  <a:gd name="T4" fmla="*/ 149 w 149"/>
                  <a:gd name="T5" fmla="*/ 0 h 61"/>
                  <a:gd name="T6" fmla="*/ 0 w 149"/>
                  <a:gd name="T7" fmla="*/ 0 h 61"/>
                  <a:gd name="T8" fmla="*/ 0 w 149"/>
                  <a:gd name="T9" fmla="*/ 61 h 61"/>
                  <a:gd name="T10" fmla="*/ 0 w 149"/>
                  <a:gd name="T11" fmla="*/ 6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1"/>
                  <a:gd name="T20" fmla="*/ 149 w 149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1">
                    <a:moveTo>
                      <a:pt x="0" y="61"/>
                    </a:moveTo>
                    <a:lnTo>
                      <a:pt x="149" y="61"/>
                    </a:lnTo>
                    <a:lnTo>
                      <a:pt x="149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3" name="Freeform 91"/>
              <p:cNvSpPr>
                <a:spLocks/>
              </p:cNvSpPr>
              <p:nvPr/>
            </p:nvSpPr>
            <p:spPr bwMode="auto">
              <a:xfrm>
                <a:off x="1689" y="2143"/>
                <a:ext cx="150" cy="67"/>
              </a:xfrm>
              <a:custGeom>
                <a:avLst/>
                <a:gdLst>
                  <a:gd name="T0" fmla="*/ 0 w 149"/>
                  <a:gd name="T1" fmla="*/ 0 h 67"/>
                  <a:gd name="T2" fmla="*/ 0 w 149"/>
                  <a:gd name="T3" fmla="*/ 67 h 67"/>
                  <a:gd name="T4" fmla="*/ 149 w 149"/>
                  <a:gd name="T5" fmla="*/ 67 h 67"/>
                  <a:gd name="T6" fmla="*/ 149 w 149"/>
                  <a:gd name="T7" fmla="*/ 0 h 67"/>
                  <a:gd name="T8" fmla="*/ 0 w 149"/>
                  <a:gd name="T9" fmla="*/ 0 h 67"/>
                  <a:gd name="T10" fmla="*/ 0 w 149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7"/>
                  <a:gd name="T20" fmla="*/ 149 w 149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7">
                    <a:moveTo>
                      <a:pt x="0" y="0"/>
                    </a:moveTo>
                    <a:lnTo>
                      <a:pt x="0" y="67"/>
                    </a:lnTo>
                    <a:lnTo>
                      <a:pt x="149" y="67"/>
                    </a:lnTo>
                    <a:lnTo>
                      <a:pt x="1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4" name="Freeform 92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0" name="Group 93"/>
            <p:cNvGrpSpPr>
              <a:grpSpLocks/>
            </p:cNvGrpSpPr>
            <p:nvPr userDrawn="1"/>
          </p:nvGrpSpPr>
          <p:grpSpPr bwMode="auto">
            <a:xfrm>
              <a:off x="2486912" y="5298398"/>
              <a:ext cx="163291" cy="105273"/>
              <a:chOff x="1593" y="1897"/>
              <a:chExt cx="244" cy="157"/>
            </a:xfrm>
          </p:grpSpPr>
          <p:sp>
            <p:nvSpPr>
              <p:cNvPr id="205" name="Freeform 94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6" name="Freeform 95"/>
              <p:cNvSpPr>
                <a:spLocks/>
              </p:cNvSpPr>
              <p:nvPr/>
            </p:nvSpPr>
            <p:spPr bwMode="auto">
              <a:xfrm>
                <a:off x="1593" y="1897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7" name="Freeform 96"/>
              <p:cNvSpPr>
                <a:spLocks/>
              </p:cNvSpPr>
              <p:nvPr/>
            </p:nvSpPr>
            <p:spPr bwMode="auto">
              <a:xfrm>
                <a:off x="1593" y="2003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8" name="Freeform 97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1" name="Group 98"/>
            <p:cNvGrpSpPr>
              <a:grpSpLocks/>
            </p:cNvGrpSpPr>
            <p:nvPr userDrawn="1"/>
          </p:nvGrpSpPr>
          <p:grpSpPr bwMode="auto">
            <a:xfrm>
              <a:off x="1633860" y="5298398"/>
              <a:ext cx="165299" cy="104917"/>
              <a:chOff x="1778" y="1164"/>
              <a:chExt cx="247" cy="157"/>
            </a:xfrm>
          </p:grpSpPr>
          <p:sp>
            <p:nvSpPr>
              <p:cNvPr id="156" name="Freeform 99"/>
              <p:cNvSpPr>
                <a:spLocks/>
              </p:cNvSpPr>
              <p:nvPr/>
            </p:nvSpPr>
            <p:spPr bwMode="auto">
              <a:xfrm>
                <a:off x="1778" y="1164"/>
                <a:ext cx="102" cy="157"/>
              </a:xfrm>
              <a:custGeom>
                <a:avLst/>
                <a:gdLst>
                  <a:gd name="T0" fmla="*/ 9612 w 96"/>
                  <a:gd name="T1" fmla="*/ 156 h 156"/>
                  <a:gd name="T2" fmla="*/ 0 w 96"/>
                  <a:gd name="T3" fmla="*/ 156 h 156"/>
                  <a:gd name="T4" fmla="*/ 0 w 96"/>
                  <a:gd name="T5" fmla="*/ 0 h 156"/>
                  <a:gd name="T6" fmla="*/ 9612 w 96"/>
                  <a:gd name="T7" fmla="*/ 0 h 156"/>
                  <a:gd name="T8" fmla="*/ 9612 w 96"/>
                  <a:gd name="T9" fmla="*/ 156 h 156"/>
                  <a:gd name="T10" fmla="*/ 9612 w 96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156"/>
                  <a:gd name="T20" fmla="*/ 96 w 96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156">
                    <a:moveTo>
                      <a:pt x="96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156"/>
                    </a:lnTo>
                    <a:close/>
                  </a:path>
                </a:pathLst>
              </a:custGeom>
              <a:solidFill>
                <a:srgbClr val="1386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7" name="Freeform 100"/>
              <p:cNvSpPr>
                <a:spLocks/>
              </p:cNvSpPr>
              <p:nvPr/>
            </p:nvSpPr>
            <p:spPr bwMode="auto">
              <a:xfrm>
                <a:off x="1880" y="1164"/>
                <a:ext cx="145" cy="157"/>
              </a:xfrm>
              <a:custGeom>
                <a:avLst/>
                <a:gdLst>
                  <a:gd name="T0" fmla="*/ 143 w 143"/>
                  <a:gd name="T1" fmla="*/ 156 h 156"/>
                  <a:gd name="T2" fmla="*/ 0 w 143"/>
                  <a:gd name="T3" fmla="*/ 156 h 156"/>
                  <a:gd name="T4" fmla="*/ 0 w 143"/>
                  <a:gd name="T5" fmla="*/ 0 h 156"/>
                  <a:gd name="T6" fmla="*/ 143 w 143"/>
                  <a:gd name="T7" fmla="*/ 0 h 156"/>
                  <a:gd name="T8" fmla="*/ 143 w 143"/>
                  <a:gd name="T9" fmla="*/ 156 h 156"/>
                  <a:gd name="T10" fmla="*/ 143 w 143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56"/>
                  <a:gd name="T20" fmla="*/ 143 w 14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56">
                    <a:moveTo>
                      <a:pt x="143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143" y="0"/>
                    </a:lnTo>
                    <a:lnTo>
                      <a:pt x="143" y="156"/>
                    </a:lnTo>
                    <a:close/>
                  </a:path>
                </a:pathLst>
              </a:custGeom>
              <a:solidFill>
                <a:srgbClr val="FF1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8" name="Freeform 101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9" name="Freeform 102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0" name="Freeform 103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1" name="Freeform 104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2" name="Freeform 105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3" name="Freeform 106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4" name="Freeform 107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5" name="Freeform 108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6" name="Freeform 109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7" name="Freeform 110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8" name="Freeform 111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9" name="Freeform 112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0" name="Freeform 113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1" name="Freeform 114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2" name="Freeform 115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3" name="Freeform 116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4" name="Freeform 117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5" name="Freeform 118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6" name="Freeform 119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7" name="Freeform 120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8" name="Freeform 121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9" name="Freeform 122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0" name="Freeform 123"/>
              <p:cNvSpPr>
                <a:spLocks noEditPoints="1"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48 w 101"/>
                  <a:gd name="T37" fmla="*/ 84 h 90"/>
                  <a:gd name="T38" fmla="*/ 30 w 101"/>
                  <a:gd name="T39" fmla="*/ 84 h 90"/>
                  <a:gd name="T40" fmla="*/ 18 w 101"/>
                  <a:gd name="T41" fmla="*/ 73 h 90"/>
                  <a:gd name="T42" fmla="*/ 12 w 101"/>
                  <a:gd name="T43" fmla="*/ 62 h 90"/>
                  <a:gd name="T44" fmla="*/ 6 w 101"/>
                  <a:gd name="T45" fmla="*/ 45 h 90"/>
                  <a:gd name="T46" fmla="*/ 12 w 101"/>
                  <a:gd name="T47" fmla="*/ 28 h 90"/>
                  <a:gd name="T48" fmla="*/ 18 w 101"/>
                  <a:gd name="T49" fmla="*/ 17 h 90"/>
                  <a:gd name="T50" fmla="*/ 30 w 101"/>
                  <a:gd name="T51" fmla="*/ 6 h 90"/>
                  <a:gd name="T52" fmla="*/ 48 w 101"/>
                  <a:gd name="T53" fmla="*/ 0 h 90"/>
                  <a:gd name="T54" fmla="*/ 66 w 101"/>
                  <a:gd name="T55" fmla="*/ 6 h 90"/>
                  <a:gd name="T56" fmla="*/ 83 w 101"/>
                  <a:gd name="T57" fmla="*/ 17 h 90"/>
                  <a:gd name="T58" fmla="*/ 89 w 101"/>
                  <a:gd name="T59" fmla="*/ 28 h 90"/>
                  <a:gd name="T60" fmla="*/ 95 w 101"/>
                  <a:gd name="T61" fmla="*/ 45 h 90"/>
                  <a:gd name="T62" fmla="*/ 89 w 101"/>
                  <a:gd name="T63" fmla="*/ 62 h 90"/>
                  <a:gd name="T64" fmla="*/ 83 w 101"/>
                  <a:gd name="T65" fmla="*/ 73 h 90"/>
                  <a:gd name="T66" fmla="*/ 66 w 101"/>
                  <a:gd name="T67" fmla="*/ 84 h 90"/>
                  <a:gd name="T68" fmla="*/ 48 w 101"/>
                  <a:gd name="T69" fmla="*/ 84 h 90"/>
                  <a:gd name="T70" fmla="*/ 48 w 101"/>
                  <a:gd name="T71" fmla="*/ 84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90"/>
                  <a:gd name="T110" fmla="*/ 101 w 101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  <a:close/>
                    <a:moveTo>
                      <a:pt x="48" y="84"/>
                    </a:moveTo>
                    <a:lnTo>
                      <a:pt x="30" y="84"/>
                    </a:lnTo>
                    <a:lnTo>
                      <a:pt x="18" y="73"/>
                    </a:lnTo>
                    <a:lnTo>
                      <a:pt x="12" y="62"/>
                    </a:lnTo>
                    <a:lnTo>
                      <a:pt x="6" y="45"/>
                    </a:lnTo>
                    <a:lnTo>
                      <a:pt x="12" y="28"/>
                    </a:lnTo>
                    <a:lnTo>
                      <a:pt x="18" y="17"/>
                    </a:lnTo>
                    <a:lnTo>
                      <a:pt x="30" y="6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83" y="17"/>
                    </a:lnTo>
                    <a:lnTo>
                      <a:pt x="89" y="28"/>
                    </a:lnTo>
                    <a:lnTo>
                      <a:pt x="95" y="45"/>
                    </a:lnTo>
                    <a:lnTo>
                      <a:pt x="89" y="62"/>
                    </a:lnTo>
                    <a:lnTo>
                      <a:pt x="83" y="73"/>
                    </a:lnTo>
                    <a:lnTo>
                      <a:pt x="66" y="84"/>
                    </a:lnTo>
                    <a:lnTo>
                      <a:pt x="48" y="8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1" name="Freeform 124"/>
              <p:cNvSpPr>
                <a:spLocks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90"/>
                  <a:gd name="T56" fmla="*/ 101 w 101"/>
                  <a:gd name="T57" fmla="*/ 90 h 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2" name="Freeform 125"/>
              <p:cNvSpPr>
                <a:spLocks/>
              </p:cNvSpPr>
              <p:nvPr/>
            </p:nvSpPr>
            <p:spPr bwMode="auto">
              <a:xfrm>
                <a:off x="1837" y="1199"/>
                <a:ext cx="92" cy="84"/>
              </a:xfrm>
              <a:custGeom>
                <a:avLst/>
                <a:gdLst>
                  <a:gd name="T0" fmla="*/ 42 w 89"/>
                  <a:gd name="T1" fmla="*/ 84 h 84"/>
                  <a:gd name="T2" fmla="*/ 24 w 89"/>
                  <a:gd name="T3" fmla="*/ 84 h 84"/>
                  <a:gd name="T4" fmla="*/ 12 w 89"/>
                  <a:gd name="T5" fmla="*/ 73 h 84"/>
                  <a:gd name="T6" fmla="*/ 6 w 89"/>
                  <a:gd name="T7" fmla="*/ 62 h 84"/>
                  <a:gd name="T8" fmla="*/ 0 w 89"/>
                  <a:gd name="T9" fmla="*/ 45 h 84"/>
                  <a:gd name="T10" fmla="*/ 6 w 89"/>
                  <a:gd name="T11" fmla="*/ 28 h 84"/>
                  <a:gd name="T12" fmla="*/ 12 w 89"/>
                  <a:gd name="T13" fmla="*/ 17 h 84"/>
                  <a:gd name="T14" fmla="*/ 24 w 89"/>
                  <a:gd name="T15" fmla="*/ 6 h 84"/>
                  <a:gd name="T16" fmla="*/ 42 w 89"/>
                  <a:gd name="T17" fmla="*/ 0 h 84"/>
                  <a:gd name="T18" fmla="*/ 60 w 89"/>
                  <a:gd name="T19" fmla="*/ 6 h 84"/>
                  <a:gd name="T20" fmla="*/ 77 w 89"/>
                  <a:gd name="T21" fmla="*/ 17 h 84"/>
                  <a:gd name="T22" fmla="*/ 83 w 89"/>
                  <a:gd name="T23" fmla="*/ 28 h 84"/>
                  <a:gd name="T24" fmla="*/ 89 w 89"/>
                  <a:gd name="T25" fmla="*/ 45 h 84"/>
                  <a:gd name="T26" fmla="*/ 83 w 89"/>
                  <a:gd name="T27" fmla="*/ 62 h 84"/>
                  <a:gd name="T28" fmla="*/ 77 w 89"/>
                  <a:gd name="T29" fmla="*/ 73 h 84"/>
                  <a:gd name="T30" fmla="*/ 60 w 89"/>
                  <a:gd name="T31" fmla="*/ 84 h 84"/>
                  <a:gd name="T32" fmla="*/ 42 w 89"/>
                  <a:gd name="T33" fmla="*/ 84 h 84"/>
                  <a:gd name="T34" fmla="*/ 42 w 89"/>
                  <a:gd name="T35" fmla="*/ 84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"/>
                  <a:gd name="T55" fmla="*/ 0 h 84"/>
                  <a:gd name="T56" fmla="*/ 89 w 89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" h="84">
                    <a:moveTo>
                      <a:pt x="42" y="84"/>
                    </a:moveTo>
                    <a:lnTo>
                      <a:pt x="24" y="84"/>
                    </a:lnTo>
                    <a:lnTo>
                      <a:pt x="12" y="73"/>
                    </a:lnTo>
                    <a:lnTo>
                      <a:pt x="6" y="62"/>
                    </a:lnTo>
                    <a:lnTo>
                      <a:pt x="0" y="45"/>
                    </a:lnTo>
                    <a:lnTo>
                      <a:pt x="6" y="28"/>
                    </a:lnTo>
                    <a:lnTo>
                      <a:pt x="12" y="17"/>
                    </a:lnTo>
                    <a:lnTo>
                      <a:pt x="24" y="6"/>
                    </a:lnTo>
                    <a:lnTo>
                      <a:pt x="42" y="0"/>
                    </a:lnTo>
                    <a:lnTo>
                      <a:pt x="60" y="6"/>
                    </a:lnTo>
                    <a:lnTo>
                      <a:pt x="77" y="17"/>
                    </a:lnTo>
                    <a:lnTo>
                      <a:pt x="83" y="28"/>
                    </a:lnTo>
                    <a:lnTo>
                      <a:pt x="89" y="45"/>
                    </a:lnTo>
                    <a:lnTo>
                      <a:pt x="83" y="62"/>
                    </a:lnTo>
                    <a:lnTo>
                      <a:pt x="77" y="73"/>
                    </a:lnTo>
                    <a:lnTo>
                      <a:pt x="60" y="84"/>
                    </a:lnTo>
                    <a:lnTo>
                      <a:pt x="42" y="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3" name="Freeform 126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FF16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4" name="Freeform 127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5" name="Freeform 128"/>
              <p:cNvSpPr>
                <a:spLocks/>
              </p:cNvSpPr>
              <p:nvPr/>
            </p:nvSpPr>
            <p:spPr bwMode="auto">
              <a:xfrm>
                <a:off x="1868" y="1225"/>
                <a:ext cx="31" cy="35"/>
              </a:xfrm>
              <a:custGeom>
                <a:avLst/>
                <a:gdLst>
                  <a:gd name="T0" fmla="*/ 30 w 30"/>
                  <a:gd name="T1" fmla="*/ 28 h 34"/>
                  <a:gd name="T2" fmla="*/ 24 w 30"/>
                  <a:gd name="T3" fmla="*/ 34 h 34"/>
                  <a:gd name="T4" fmla="*/ 12 w 30"/>
                  <a:gd name="T5" fmla="*/ 34 h 34"/>
                  <a:gd name="T6" fmla="*/ 6 w 30"/>
                  <a:gd name="T7" fmla="*/ 34 h 34"/>
                  <a:gd name="T8" fmla="*/ 0 w 30"/>
                  <a:gd name="T9" fmla="*/ 28 h 34"/>
                  <a:gd name="T10" fmla="*/ 0 w 30"/>
                  <a:gd name="T11" fmla="*/ 0 h 34"/>
                  <a:gd name="T12" fmla="*/ 30 w 30"/>
                  <a:gd name="T13" fmla="*/ 0 h 34"/>
                  <a:gd name="T14" fmla="*/ 30 w 30"/>
                  <a:gd name="T15" fmla="*/ 28 h 34"/>
                  <a:gd name="T16" fmla="*/ 30 w 30"/>
                  <a:gd name="T17" fmla="*/ 28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4"/>
                  <a:gd name="T29" fmla="*/ 30 w 3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4">
                    <a:moveTo>
                      <a:pt x="30" y="28"/>
                    </a:moveTo>
                    <a:lnTo>
                      <a:pt x="24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6" name="Freeform 129"/>
              <p:cNvSpPr>
                <a:spLocks/>
              </p:cNvSpPr>
              <p:nvPr/>
            </p:nvSpPr>
            <p:spPr bwMode="auto">
              <a:xfrm>
                <a:off x="1880" y="1225"/>
                <a:ext cx="6" cy="12"/>
              </a:xfrm>
              <a:custGeom>
                <a:avLst/>
                <a:gdLst>
                  <a:gd name="T0" fmla="*/ 6 w 6"/>
                  <a:gd name="T1" fmla="*/ 6 h 11"/>
                  <a:gd name="T2" fmla="*/ 6 w 6"/>
                  <a:gd name="T3" fmla="*/ 11 h 11"/>
                  <a:gd name="T4" fmla="*/ 0 w 6"/>
                  <a:gd name="T5" fmla="*/ 11 h 11"/>
                  <a:gd name="T6" fmla="*/ 0 w 6"/>
                  <a:gd name="T7" fmla="*/ 11 h 11"/>
                  <a:gd name="T8" fmla="*/ 0 w 6"/>
                  <a:gd name="T9" fmla="*/ 6 h 11"/>
                  <a:gd name="T10" fmla="*/ 0 w 6"/>
                  <a:gd name="T11" fmla="*/ 0 h 11"/>
                  <a:gd name="T12" fmla="*/ 6 w 6"/>
                  <a:gd name="T13" fmla="*/ 0 h 11"/>
                  <a:gd name="T14" fmla="*/ 6 w 6"/>
                  <a:gd name="T15" fmla="*/ 6 h 11"/>
                  <a:gd name="T16" fmla="*/ 6 w 6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6" y="6"/>
                    </a:moveTo>
                    <a:lnTo>
                      <a:pt x="6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7" name="Freeform 130"/>
              <p:cNvSpPr>
                <a:spLocks/>
              </p:cNvSpPr>
              <p:nvPr/>
            </p:nvSpPr>
            <p:spPr bwMode="auto">
              <a:xfrm>
                <a:off x="1880" y="1248"/>
                <a:ext cx="6" cy="6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0 w 6"/>
                  <a:gd name="T5" fmla="*/ 5 h 5"/>
                  <a:gd name="T6" fmla="*/ 0 w 6"/>
                  <a:gd name="T7" fmla="*/ 5 h 5"/>
                  <a:gd name="T8" fmla="*/ 0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8" name="Freeform 131"/>
              <p:cNvSpPr>
                <a:spLocks/>
              </p:cNvSpPr>
              <p:nvPr/>
            </p:nvSpPr>
            <p:spPr bwMode="auto">
              <a:xfrm>
                <a:off x="1886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9" name="Freeform 132"/>
              <p:cNvSpPr>
                <a:spLocks/>
              </p:cNvSpPr>
              <p:nvPr/>
            </p:nvSpPr>
            <p:spPr bwMode="auto">
              <a:xfrm>
                <a:off x="1874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0" name="Freeform 133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1" name="Freeform 134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2" name="Freeform 135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3" name="Freeform 136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4" name="Freeform 137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5" name="Freeform 138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6" name="Freeform 139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7" name="Freeform 140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8" name="Freeform 141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9" name="Freeform 142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0" name="Freeform 143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1" name="Freeform 144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2" name="Freeform 145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3" name="Freeform 146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4" name="Freeform 147"/>
              <p:cNvSpPr>
                <a:spLocks/>
              </p:cNvSpPr>
              <p:nvPr/>
            </p:nvSpPr>
            <p:spPr bwMode="auto">
              <a:xfrm>
                <a:off x="1778" y="1164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2" name="Group 148"/>
            <p:cNvGrpSpPr>
              <a:grpSpLocks/>
            </p:cNvGrpSpPr>
            <p:nvPr userDrawn="1"/>
          </p:nvGrpSpPr>
          <p:grpSpPr bwMode="auto">
            <a:xfrm>
              <a:off x="1209677" y="5298398"/>
              <a:ext cx="164978" cy="105273"/>
              <a:chOff x="1595" y="1394"/>
              <a:chExt cx="245" cy="157"/>
            </a:xfrm>
          </p:grpSpPr>
          <p:sp>
            <p:nvSpPr>
              <p:cNvPr id="149" name="Freeform 149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0" name="Freeform 150"/>
              <p:cNvSpPr>
                <a:spLocks/>
              </p:cNvSpPr>
              <p:nvPr/>
            </p:nvSpPr>
            <p:spPr bwMode="auto">
              <a:xfrm>
                <a:off x="1595" y="1394"/>
                <a:ext cx="73" cy="47"/>
              </a:xfrm>
              <a:custGeom>
                <a:avLst/>
                <a:gdLst>
                  <a:gd name="T0" fmla="*/ 72 w 72"/>
                  <a:gd name="T1" fmla="*/ 0 h 45"/>
                  <a:gd name="T2" fmla="*/ 0 w 72"/>
                  <a:gd name="T3" fmla="*/ 0 h 45"/>
                  <a:gd name="T4" fmla="*/ 0 w 72"/>
                  <a:gd name="T5" fmla="*/ 45 h 45"/>
                  <a:gd name="T6" fmla="*/ 72 w 72"/>
                  <a:gd name="T7" fmla="*/ 45 h 45"/>
                  <a:gd name="T8" fmla="*/ 72 w 72"/>
                  <a:gd name="T9" fmla="*/ 0 h 45"/>
                  <a:gd name="T10" fmla="*/ 72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72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1" name="Freeform 151"/>
              <p:cNvSpPr>
                <a:spLocks/>
              </p:cNvSpPr>
              <p:nvPr/>
            </p:nvSpPr>
            <p:spPr bwMode="auto">
              <a:xfrm>
                <a:off x="1595" y="1504"/>
                <a:ext cx="73" cy="47"/>
              </a:xfrm>
              <a:custGeom>
                <a:avLst/>
                <a:gdLst>
                  <a:gd name="T0" fmla="*/ 0 w 72"/>
                  <a:gd name="T1" fmla="*/ 0 h 45"/>
                  <a:gd name="T2" fmla="*/ 0 w 72"/>
                  <a:gd name="T3" fmla="*/ 45 h 45"/>
                  <a:gd name="T4" fmla="*/ 72 w 72"/>
                  <a:gd name="T5" fmla="*/ 45 h 45"/>
                  <a:gd name="T6" fmla="*/ 72 w 72"/>
                  <a:gd name="T7" fmla="*/ 0 h 45"/>
                  <a:gd name="T8" fmla="*/ 0 w 72"/>
                  <a:gd name="T9" fmla="*/ 0 h 45"/>
                  <a:gd name="T10" fmla="*/ 0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0" y="0"/>
                    </a:move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2" name="Freeform 152"/>
              <p:cNvSpPr>
                <a:spLocks/>
              </p:cNvSpPr>
              <p:nvPr/>
            </p:nvSpPr>
            <p:spPr bwMode="auto">
              <a:xfrm>
                <a:off x="1739" y="1504"/>
                <a:ext cx="101" cy="47"/>
              </a:xfrm>
              <a:custGeom>
                <a:avLst/>
                <a:gdLst>
                  <a:gd name="T0" fmla="*/ 0 w 102"/>
                  <a:gd name="T1" fmla="*/ 45 h 45"/>
                  <a:gd name="T2" fmla="*/ 102 w 102"/>
                  <a:gd name="T3" fmla="*/ 45 h 45"/>
                  <a:gd name="T4" fmla="*/ 102 w 102"/>
                  <a:gd name="T5" fmla="*/ 0 h 45"/>
                  <a:gd name="T6" fmla="*/ 0 w 102"/>
                  <a:gd name="T7" fmla="*/ 0 h 45"/>
                  <a:gd name="T8" fmla="*/ 0 w 102"/>
                  <a:gd name="T9" fmla="*/ 45 h 45"/>
                  <a:gd name="T10" fmla="*/ 0 w 102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45"/>
                    </a:move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3" name="Freeform 153"/>
              <p:cNvSpPr>
                <a:spLocks/>
              </p:cNvSpPr>
              <p:nvPr/>
            </p:nvSpPr>
            <p:spPr bwMode="auto">
              <a:xfrm>
                <a:off x="1739" y="1394"/>
                <a:ext cx="101" cy="47"/>
              </a:xfrm>
              <a:custGeom>
                <a:avLst/>
                <a:gdLst>
                  <a:gd name="T0" fmla="*/ 0 w 102"/>
                  <a:gd name="T1" fmla="*/ 0 h 45"/>
                  <a:gd name="T2" fmla="*/ 0 w 102"/>
                  <a:gd name="T3" fmla="*/ 45 h 45"/>
                  <a:gd name="T4" fmla="*/ 102 w 102"/>
                  <a:gd name="T5" fmla="*/ 45 h 45"/>
                  <a:gd name="T6" fmla="*/ 102 w 102"/>
                  <a:gd name="T7" fmla="*/ 0 h 45"/>
                  <a:gd name="T8" fmla="*/ 0 w 102"/>
                  <a:gd name="T9" fmla="*/ 0 h 45"/>
                  <a:gd name="T10" fmla="*/ 0 w 10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0"/>
                    </a:moveTo>
                    <a:lnTo>
                      <a:pt x="0" y="45"/>
                    </a:ln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4" name="Freeform 154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125 w 245"/>
                  <a:gd name="T1" fmla="*/ 157 h 157"/>
                  <a:gd name="T2" fmla="*/ 125 w 245"/>
                  <a:gd name="T3" fmla="*/ 95 h 157"/>
                  <a:gd name="T4" fmla="*/ 245 w 245"/>
                  <a:gd name="T5" fmla="*/ 95 h 157"/>
                  <a:gd name="T6" fmla="*/ 245 w 245"/>
                  <a:gd name="T7" fmla="*/ 62 h 157"/>
                  <a:gd name="T8" fmla="*/ 125 w 245"/>
                  <a:gd name="T9" fmla="*/ 62 h 157"/>
                  <a:gd name="T10" fmla="*/ 125 w 245"/>
                  <a:gd name="T11" fmla="*/ 0 h 157"/>
                  <a:gd name="T12" fmla="*/ 90 w 245"/>
                  <a:gd name="T13" fmla="*/ 0 h 157"/>
                  <a:gd name="T14" fmla="*/ 90 w 245"/>
                  <a:gd name="T15" fmla="*/ 62 h 157"/>
                  <a:gd name="T16" fmla="*/ 0 w 245"/>
                  <a:gd name="T17" fmla="*/ 62 h 157"/>
                  <a:gd name="T18" fmla="*/ 0 w 245"/>
                  <a:gd name="T19" fmla="*/ 95 h 157"/>
                  <a:gd name="T20" fmla="*/ 90 w 245"/>
                  <a:gd name="T21" fmla="*/ 95 h 157"/>
                  <a:gd name="T22" fmla="*/ 90 w 245"/>
                  <a:gd name="T23" fmla="*/ 157 h 157"/>
                  <a:gd name="T24" fmla="*/ 125 w 245"/>
                  <a:gd name="T25" fmla="*/ 157 h 157"/>
                  <a:gd name="T26" fmla="*/ 125 w 245"/>
                  <a:gd name="T27" fmla="*/ 157 h 1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7"/>
                  <a:gd name="T44" fmla="*/ 245 w 245"/>
                  <a:gd name="T45" fmla="*/ 157 h 1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7">
                    <a:moveTo>
                      <a:pt x="125" y="157"/>
                    </a:moveTo>
                    <a:lnTo>
                      <a:pt x="125" y="95"/>
                    </a:lnTo>
                    <a:lnTo>
                      <a:pt x="245" y="95"/>
                    </a:lnTo>
                    <a:lnTo>
                      <a:pt x="245" y="62"/>
                    </a:lnTo>
                    <a:lnTo>
                      <a:pt x="125" y="62"/>
                    </a:lnTo>
                    <a:lnTo>
                      <a:pt x="125" y="0"/>
                    </a:lnTo>
                    <a:lnTo>
                      <a:pt x="90" y="0"/>
                    </a:lnTo>
                    <a:lnTo>
                      <a:pt x="90" y="62"/>
                    </a:lnTo>
                    <a:lnTo>
                      <a:pt x="0" y="62"/>
                    </a:lnTo>
                    <a:lnTo>
                      <a:pt x="0" y="95"/>
                    </a:lnTo>
                    <a:lnTo>
                      <a:pt x="90" y="95"/>
                    </a:lnTo>
                    <a:lnTo>
                      <a:pt x="90" y="157"/>
                    </a:lnTo>
                    <a:lnTo>
                      <a:pt x="125" y="157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5" name="Freeform 155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3" name="Group 156"/>
            <p:cNvGrpSpPr>
              <a:grpSpLocks/>
            </p:cNvGrpSpPr>
            <p:nvPr userDrawn="1"/>
          </p:nvGrpSpPr>
          <p:grpSpPr bwMode="auto">
            <a:xfrm>
              <a:off x="998528" y="5298398"/>
              <a:ext cx="163291" cy="105273"/>
              <a:chOff x="1593" y="1143"/>
              <a:chExt cx="244" cy="157"/>
            </a:xfrm>
          </p:grpSpPr>
          <p:sp>
            <p:nvSpPr>
              <p:cNvPr id="145" name="Freeform 157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6" name="Freeform 158"/>
              <p:cNvSpPr>
                <a:spLocks/>
              </p:cNvSpPr>
              <p:nvPr/>
            </p:nvSpPr>
            <p:spPr bwMode="auto">
              <a:xfrm>
                <a:off x="1593" y="1143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7" name="Freeform 159"/>
              <p:cNvSpPr>
                <a:spLocks/>
              </p:cNvSpPr>
              <p:nvPr/>
            </p:nvSpPr>
            <p:spPr bwMode="auto">
              <a:xfrm>
                <a:off x="1593" y="1249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8" name="Freeform 160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4" name="Group 161"/>
            <p:cNvGrpSpPr>
              <a:grpSpLocks/>
            </p:cNvGrpSpPr>
            <p:nvPr userDrawn="1"/>
          </p:nvGrpSpPr>
          <p:grpSpPr bwMode="auto">
            <a:xfrm>
              <a:off x="577634" y="5298398"/>
              <a:ext cx="164629" cy="104917"/>
              <a:chOff x="1592" y="892"/>
              <a:chExt cx="246" cy="157"/>
            </a:xfrm>
          </p:grpSpPr>
          <p:sp>
            <p:nvSpPr>
              <p:cNvPr id="141" name="Freeform 162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2" name="Freeform 163"/>
              <p:cNvSpPr>
                <a:spLocks/>
              </p:cNvSpPr>
              <p:nvPr/>
            </p:nvSpPr>
            <p:spPr bwMode="auto">
              <a:xfrm>
                <a:off x="1592" y="892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3" name="Freeform 164"/>
              <p:cNvSpPr>
                <a:spLocks/>
              </p:cNvSpPr>
              <p:nvPr/>
            </p:nvSpPr>
            <p:spPr bwMode="auto">
              <a:xfrm>
                <a:off x="1592" y="998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1D93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4" name="Freeform 165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aphicFrame>
          <p:nvGraphicFramePr>
            <p:cNvPr id="15" name="Object 166"/>
            <p:cNvGraphicFramePr>
              <a:graphicFrameLocks noChangeAspect="1"/>
            </p:cNvGraphicFramePr>
            <p:nvPr/>
          </p:nvGraphicFramePr>
          <p:xfrm>
            <a:off x="3122677" y="5298398"/>
            <a:ext cx="168034" cy="1093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5928" name="Clip" r:id="rId4" imgW="3809524" imgH="2619048" progId="">
                    <p:embed/>
                  </p:oleObj>
                </mc:Choice>
                <mc:Fallback>
                  <p:oleObj name="Clip" r:id="rId4" imgW="3809524" imgH="2619048" progId="">
                    <p:embed/>
                    <p:pic>
                      <p:nvPicPr>
                        <p:cNvPr id="0" name="Object 1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2677" y="5298398"/>
                          <a:ext cx="168034" cy="1093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635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6" name="Group 256"/>
            <p:cNvGrpSpPr>
              <a:grpSpLocks/>
            </p:cNvGrpSpPr>
            <p:nvPr userDrawn="1"/>
          </p:nvGrpSpPr>
          <p:grpSpPr bwMode="auto">
            <a:xfrm>
              <a:off x="1422513" y="5298398"/>
              <a:ext cx="163489" cy="106268"/>
              <a:chOff x="7877798" y="2333052"/>
              <a:chExt cx="253806" cy="164973"/>
            </a:xfrm>
          </p:grpSpPr>
          <p:sp>
            <p:nvSpPr>
              <p:cNvPr id="139" name="Freeform 220"/>
              <p:cNvSpPr>
                <a:spLocks/>
              </p:cNvSpPr>
              <p:nvPr userDrawn="1"/>
            </p:nvSpPr>
            <p:spPr bwMode="auto">
              <a:xfrm>
                <a:off x="7877798" y="2333052"/>
                <a:ext cx="253806" cy="74026"/>
              </a:xfrm>
              <a:custGeom>
                <a:avLst/>
                <a:gdLst>
                  <a:gd name="T0" fmla="*/ 37 w 238"/>
                  <a:gd name="T1" fmla="*/ 36 h 72"/>
                  <a:gd name="T2" fmla="*/ 0 w 238"/>
                  <a:gd name="T3" fmla="*/ 36 h 72"/>
                  <a:gd name="T4" fmla="*/ 0 w 238"/>
                  <a:gd name="T5" fmla="*/ 0 h 72"/>
                  <a:gd name="T6" fmla="*/ 37 w 238"/>
                  <a:gd name="T7" fmla="*/ 0 h 72"/>
                  <a:gd name="T8" fmla="*/ 37 w 238"/>
                  <a:gd name="T9" fmla="*/ 36 h 72"/>
                  <a:gd name="T10" fmla="*/ 37 w 238"/>
                  <a:gd name="T11" fmla="*/ 36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2"/>
                  <a:gd name="T20" fmla="*/ 238 w 238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2">
                    <a:moveTo>
                      <a:pt x="238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238" y="0"/>
                    </a:lnTo>
                    <a:lnTo>
                      <a:pt x="238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0" name="Freeform 221"/>
              <p:cNvSpPr>
                <a:spLocks/>
              </p:cNvSpPr>
              <p:nvPr userDrawn="1"/>
            </p:nvSpPr>
            <p:spPr bwMode="auto">
              <a:xfrm>
                <a:off x="7879912" y="2411308"/>
                <a:ext cx="251692" cy="86717"/>
              </a:xfrm>
              <a:custGeom>
                <a:avLst/>
                <a:gdLst>
                  <a:gd name="T0" fmla="*/ 238 w 238"/>
                  <a:gd name="T1" fmla="*/ 84 h 84"/>
                  <a:gd name="T2" fmla="*/ 238 w 238"/>
                  <a:gd name="T3" fmla="*/ 0 h 84"/>
                  <a:gd name="T4" fmla="*/ 0 w 238"/>
                  <a:gd name="T5" fmla="*/ 0 h 84"/>
                  <a:gd name="T6" fmla="*/ 0 w 238"/>
                  <a:gd name="T7" fmla="*/ 84 h 84"/>
                  <a:gd name="T8" fmla="*/ 238 w 238"/>
                  <a:gd name="T9" fmla="*/ 84 h 84"/>
                  <a:gd name="T10" fmla="*/ 238 w 238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84"/>
                  <a:gd name="T20" fmla="*/ 238 w 23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84">
                    <a:moveTo>
                      <a:pt x="238" y="84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238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7" name="Group 228"/>
            <p:cNvGrpSpPr>
              <a:grpSpLocks/>
            </p:cNvGrpSpPr>
            <p:nvPr userDrawn="1"/>
          </p:nvGrpSpPr>
          <p:grpSpPr bwMode="auto">
            <a:xfrm>
              <a:off x="2274076" y="5298398"/>
              <a:ext cx="164978" cy="109010"/>
              <a:chOff x="4188" y="2157"/>
              <a:chExt cx="238" cy="162"/>
            </a:xfrm>
          </p:grpSpPr>
          <p:sp>
            <p:nvSpPr>
              <p:cNvPr id="126" name="Freeform 229"/>
              <p:cNvSpPr>
                <a:spLocks/>
              </p:cNvSpPr>
              <p:nvPr/>
            </p:nvSpPr>
            <p:spPr bwMode="auto">
              <a:xfrm>
                <a:off x="4188" y="2157"/>
                <a:ext cx="238" cy="158"/>
              </a:xfrm>
              <a:custGeom>
                <a:avLst/>
                <a:gdLst>
                  <a:gd name="T0" fmla="*/ 0 w 238"/>
                  <a:gd name="T1" fmla="*/ 0 h 151"/>
                  <a:gd name="T2" fmla="*/ 238 w 238"/>
                  <a:gd name="T3" fmla="*/ 0 h 151"/>
                  <a:gd name="T4" fmla="*/ 238 w 238"/>
                  <a:gd name="T5" fmla="*/ 1791 h 151"/>
                  <a:gd name="T6" fmla="*/ 0 w 238"/>
                  <a:gd name="T7" fmla="*/ 1791 h 151"/>
                  <a:gd name="T8" fmla="*/ 0 w 238"/>
                  <a:gd name="T9" fmla="*/ 0 h 151"/>
                  <a:gd name="T10" fmla="*/ 0 w 238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1"/>
                  <a:gd name="T20" fmla="*/ 238 w 238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1">
                    <a:moveTo>
                      <a:pt x="0" y="0"/>
                    </a:moveTo>
                    <a:lnTo>
                      <a:pt x="238" y="0"/>
                    </a:lnTo>
                    <a:lnTo>
                      <a:pt x="238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7" name="Freeform 230"/>
              <p:cNvSpPr>
                <a:spLocks/>
              </p:cNvSpPr>
              <p:nvPr/>
            </p:nvSpPr>
            <p:spPr bwMode="auto">
              <a:xfrm>
                <a:off x="4188" y="2157"/>
                <a:ext cx="238" cy="59"/>
              </a:xfrm>
              <a:custGeom>
                <a:avLst/>
                <a:gdLst>
                  <a:gd name="T0" fmla="*/ 0 w 238"/>
                  <a:gd name="T1" fmla="*/ 0 h 56"/>
                  <a:gd name="T2" fmla="*/ 238 w 238"/>
                  <a:gd name="T3" fmla="*/ 0 h 56"/>
                  <a:gd name="T4" fmla="*/ 238 w 238"/>
                  <a:gd name="T5" fmla="*/ 800 h 56"/>
                  <a:gd name="T6" fmla="*/ 0 w 238"/>
                  <a:gd name="T7" fmla="*/ 800 h 56"/>
                  <a:gd name="T8" fmla="*/ 0 w 238"/>
                  <a:gd name="T9" fmla="*/ 0 h 56"/>
                  <a:gd name="T10" fmla="*/ 0 w 238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6"/>
                  <a:gd name="T20" fmla="*/ 238 w 238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6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8" name="Freeform 231"/>
              <p:cNvSpPr>
                <a:spLocks/>
              </p:cNvSpPr>
              <p:nvPr/>
            </p:nvSpPr>
            <p:spPr bwMode="auto">
              <a:xfrm>
                <a:off x="4188" y="2260"/>
                <a:ext cx="238" cy="59"/>
              </a:xfrm>
              <a:custGeom>
                <a:avLst/>
                <a:gdLst>
                  <a:gd name="T0" fmla="*/ 0 w 238"/>
                  <a:gd name="T1" fmla="*/ 0 h 55"/>
                  <a:gd name="T2" fmla="*/ 238 w 238"/>
                  <a:gd name="T3" fmla="*/ 0 h 55"/>
                  <a:gd name="T4" fmla="*/ 238 w 238"/>
                  <a:gd name="T5" fmla="*/ 820 h 55"/>
                  <a:gd name="T6" fmla="*/ 0 w 238"/>
                  <a:gd name="T7" fmla="*/ 820 h 55"/>
                  <a:gd name="T8" fmla="*/ 0 w 238"/>
                  <a:gd name="T9" fmla="*/ 0 h 55"/>
                  <a:gd name="T10" fmla="*/ 0 w 238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5"/>
                  <a:gd name="T20" fmla="*/ 238 w 238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5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9" name="Freeform 232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0" name="Freeform 233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</a:path>
                </a:pathLst>
              </a:custGeom>
              <a:noFill/>
              <a:ln w="0">
                <a:solidFill>
                  <a:srgbClr val="FF1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1" name="Freeform 234"/>
              <p:cNvSpPr>
                <a:spLocks/>
              </p:cNvSpPr>
              <p:nvPr/>
            </p:nvSpPr>
            <p:spPr bwMode="auto">
              <a:xfrm>
                <a:off x="4218" y="2179"/>
                <a:ext cx="41" cy="12"/>
              </a:xfrm>
              <a:custGeom>
                <a:avLst/>
                <a:gdLst>
                  <a:gd name="T0" fmla="*/ 42 w 42"/>
                  <a:gd name="T1" fmla="*/ 6 h 12"/>
                  <a:gd name="T2" fmla="*/ 42 w 42"/>
                  <a:gd name="T3" fmla="*/ 6 h 12"/>
                  <a:gd name="T4" fmla="*/ 36 w 42"/>
                  <a:gd name="T5" fmla="*/ 6 h 12"/>
                  <a:gd name="T6" fmla="*/ 30 w 42"/>
                  <a:gd name="T7" fmla="*/ 0 h 12"/>
                  <a:gd name="T8" fmla="*/ 24 w 42"/>
                  <a:gd name="T9" fmla="*/ 0 h 12"/>
                  <a:gd name="T10" fmla="*/ 12 w 42"/>
                  <a:gd name="T11" fmla="*/ 0 h 12"/>
                  <a:gd name="T12" fmla="*/ 6 w 42"/>
                  <a:gd name="T13" fmla="*/ 6 h 12"/>
                  <a:gd name="T14" fmla="*/ 0 w 42"/>
                  <a:gd name="T15" fmla="*/ 6 h 12"/>
                  <a:gd name="T16" fmla="*/ 0 w 42"/>
                  <a:gd name="T17" fmla="*/ 12 h 12"/>
                  <a:gd name="T18" fmla="*/ 42 w 42"/>
                  <a:gd name="T19" fmla="*/ 6 h 12"/>
                  <a:gd name="T20" fmla="*/ 42 w 4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"/>
                  <a:gd name="T35" fmla="*/ 42 w 4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">
                    <a:moveTo>
                      <a:pt x="42" y="6"/>
                    </a:moveTo>
                    <a:lnTo>
                      <a:pt x="42" y="6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2" name="Freeform 235"/>
              <p:cNvSpPr>
                <a:spLocks/>
              </p:cNvSpPr>
              <p:nvPr/>
            </p:nvSpPr>
            <p:spPr bwMode="auto">
              <a:xfrm>
                <a:off x="4224" y="2195"/>
                <a:ext cx="29" cy="36"/>
              </a:xfrm>
              <a:custGeom>
                <a:avLst/>
                <a:gdLst>
                  <a:gd name="T0" fmla="*/ 30 w 30"/>
                  <a:gd name="T1" fmla="*/ 174 h 34"/>
                  <a:gd name="T2" fmla="*/ 24 w 30"/>
                  <a:gd name="T3" fmla="*/ 6 h 34"/>
                  <a:gd name="T4" fmla="*/ 18 w 30"/>
                  <a:gd name="T5" fmla="*/ 6 h 34"/>
                  <a:gd name="T6" fmla="*/ 18 w 30"/>
                  <a:gd name="T7" fmla="*/ 0 h 34"/>
                  <a:gd name="T8" fmla="*/ 12 w 30"/>
                  <a:gd name="T9" fmla="*/ 6 h 34"/>
                  <a:gd name="T10" fmla="*/ 6 w 30"/>
                  <a:gd name="T11" fmla="*/ 6 h 34"/>
                  <a:gd name="T12" fmla="*/ 0 w 30"/>
                  <a:gd name="T13" fmla="*/ 174 h 34"/>
                  <a:gd name="T14" fmla="*/ 0 w 30"/>
                  <a:gd name="T15" fmla="*/ 207 h 34"/>
                  <a:gd name="T16" fmla="*/ 6 w 30"/>
                  <a:gd name="T17" fmla="*/ 239 h 34"/>
                  <a:gd name="T18" fmla="*/ 6 w 30"/>
                  <a:gd name="T19" fmla="*/ 239 h 34"/>
                  <a:gd name="T20" fmla="*/ 12 w 30"/>
                  <a:gd name="T21" fmla="*/ 284 h 34"/>
                  <a:gd name="T22" fmla="*/ 18 w 30"/>
                  <a:gd name="T23" fmla="*/ 284 h 34"/>
                  <a:gd name="T24" fmla="*/ 18 w 30"/>
                  <a:gd name="T25" fmla="*/ 284 h 34"/>
                  <a:gd name="T26" fmla="*/ 24 w 30"/>
                  <a:gd name="T27" fmla="*/ 239 h 34"/>
                  <a:gd name="T28" fmla="*/ 30 w 30"/>
                  <a:gd name="T29" fmla="*/ 239 h 34"/>
                  <a:gd name="T30" fmla="*/ 30 w 30"/>
                  <a:gd name="T31" fmla="*/ 207 h 34"/>
                  <a:gd name="T32" fmla="*/ 30 w 30"/>
                  <a:gd name="T33" fmla="*/ 174 h 34"/>
                  <a:gd name="T34" fmla="*/ 30 w 30"/>
                  <a:gd name="T35" fmla="*/ 174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30" y="17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28"/>
                    </a:lnTo>
                    <a:lnTo>
                      <a:pt x="30" y="28"/>
                    </a:lnTo>
                    <a:lnTo>
                      <a:pt x="30" y="23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3" name="Freeform 236"/>
              <p:cNvSpPr>
                <a:spLocks/>
              </p:cNvSpPr>
              <p:nvPr/>
            </p:nvSpPr>
            <p:spPr bwMode="auto">
              <a:xfrm>
                <a:off x="4224" y="2216"/>
                <a:ext cx="29" cy="6"/>
              </a:xfrm>
              <a:custGeom>
                <a:avLst/>
                <a:gdLst>
                  <a:gd name="T0" fmla="*/ 30 w 30"/>
                  <a:gd name="T1" fmla="*/ 6 h 6"/>
                  <a:gd name="T2" fmla="*/ 30 w 30"/>
                  <a:gd name="T3" fmla="*/ 6 h 6"/>
                  <a:gd name="T4" fmla="*/ 30 w 30"/>
                  <a:gd name="T5" fmla="*/ 6 h 6"/>
                  <a:gd name="T6" fmla="*/ 30 w 30"/>
                  <a:gd name="T7" fmla="*/ 6 h 6"/>
                  <a:gd name="T8" fmla="*/ 30 w 30"/>
                  <a:gd name="T9" fmla="*/ 0 h 6"/>
                  <a:gd name="T10" fmla="*/ 30 w 30"/>
                  <a:gd name="T11" fmla="*/ 0 h 6"/>
                  <a:gd name="T12" fmla="*/ 30 w 30"/>
                  <a:gd name="T13" fmla="*/ 0 h 6"/>
                  <a:gd name="T14" fmla="*/ 30 w 30"/>
                  <a:gd name="T15" fmla="*/ 0 h 6"/>
                  <a:gd name="T16" fmla="*/ 24 w 30"/>
                  <a:gd name="T17" fmla="*/ 0 h 6"/>
                  <a:gd name="T18" fmla="*/ 24 w 30"/>
                  <a:gd name="T19" fmla="*/ 0 h 6"/>
                  <a:gd name="T20" fmla="*/ 24 w 30"/>
                  <a:gd name="T21" fmla="*/ 0 h 6"/>
                  <a:gd name="T22" fmla="*/ 18 w 30"/>
                  <a:gd name="T23" fmla="*/ 0 h 6"/>
                  <a:gd name="T24" fmla="*/ 18 w 30"/>
                  <a:gd name="T25" fmla="*/ 0 h 6"/>
                  <a:gd name="T26" fmla="*/ 12 w 30"/>
                  <a:gd name="T27" fmla="*/ 0 h 6"/>
                  <a:gd name="T28" fmla="*/ 12 w 30"/>
                  <a:gd name="T29" fmla="*/ 0 h 6"/>
                  <a:gd name="T30" fmla="*/ 12 w 30"/>
                  <a:gd name="T31" fmla="*/ 0 h 6"/>
                  <a:gd name="T32" fmla="*/ 6 w 30"/>
                  <a:gd name="T33" fmla="*/ 0 h 6"/>
                  <a:gd name="T34" fmla="*/ 6 w 30"/>
                  <a:gd name="T35" fmla="*/ 0 h 6"/>
                  <a:gd name="T36" fmla="*/ 6 w 30"/>
                  <a:gd name="T37" fmla="*/ 0 h 6"/>
                  <a:gd name="T38" fmla="*/ 0 w 30"/>
                  <a:gd name="T39" fmla="*/ 0 h 6"/>
                  <a:gd name="T40" fmla="*/ 0 w 30"/>
                  <a:gd name="T41" fmla="*/ 0 h 6"/>
                  <a:gd name="T42" fmla="*/ 0 w 30"/>
                  <a:gd name="T43" fmla="*/ 0 h 6"/>
                  <a:gd name="T44" fmla="*/ 0 w 30"/>
                  <a:gd name="T45" fmla="*/ 6 h 6"/>
                  <a:gd name="T46" fmla="*/ 0 w 30"/>
                  <a:gd name="T47" fmla="*/ 6 h 6"/>
                  <a:gd name="T48" fmla="*/ 0 w 30"/>
                  <a:gd name="T49" fmla="*/ 6 h 6"/>
                  <a:gd name="T50" fmla="*/ 0 w 30"/>
                  <a:gd name="T51" fmla="*/ 6 h 6"/>
                  <a:gd name="T52" fmla="*/ 6 w 30"/>
                  <a:gd name="T53" fmla="*/ 6 h 6"/>
                  <a:gd name="T54" fmla="*/ 6 w 30"/>
                  <a:gd name="T55" fmla="*/ 6 h 6"/>
                  <a:gd name="T56" fmla="*/ 12 w 30"/>
                  <a:gd name="T57" fmla="*/ 6 h 6"/>
                  <a:gd name="T58" fmla="*/ 12 w 30"/>
                  <a:gd name="T59" fmla="*/ 6 h 6"/>
                  <a:gd name="T60" fmla="*/ 12 w 30"/>
                  <a:gd name="T61" fmla="*/ 6 h 6"/>
                  <a:gd name="T62" fmla="*/ 18 w 30"/>
                  <a:gd name="T63" fmla="*/ 6 h 6"/>
                  <a:gd name="T64" fmla="*/ 18 w 30"/>
                  <a:gd name="T65" fmla="*/ 6 h 6"/>
                  <a:gd name="T66" fmla="*/ 18 w 30"/>
                  <a:gd name="T67" fmla="*/ 6 h 6"/>
                  <a:gd name="T68" fmla="*/ 24 w 30"/>
                  <a:gd name="T69" fmla="*/ 6 h 6"/>
                  <a:gd name="T70" fmla="*/ 24 w 30"/>
                  <a:gd name="T71" fmla="*/ 6 h 6"/>
                  <a:gd name="T72" fmla="*/ 24 w 30"/>
                  <a:gd name="T73" fmla="*/ 6 h 6"/>
                  <a:gd name="T74" fmla="*/ 30 w 30"/>
                  <a:gd name="T75" fmla="*/ 6 h 6"/>
                  <a:gd name="T76" fmla="*/ 30 w 30"/>
                  <a:gd name="T77" fmla="*/ 6 h 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"/>
                  <a:gd name="T118" fmla="*/ 0 h 6"/>
                  <a:gd name="T119" fmla="*/ 30 w 30"/>
                  <a:gd name="T120" fmla="*/ 6 h 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" h="6">
                    <a:moveTo>
                      <a:pt x="30" y="6"/>
                    </a:moveTo>
                    <a:lnTo>
                      <a:pt x="30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4" name="Freeform 237"/>
              <p:cNvSpPr>
                <a:spLocks/>
              </p:cNvSpPr>
              <p:nvPr/>
            </p:nvSpPr>
            <p:spPr bwMode="auto">
              <a:xfrm>
                <a:off x="4224" y="2222"/>
                <a:ext cx="29" cy="2"/>
              </a:xfrm>
              <a:custGeom>
                <a:avLst/>
                <a:gdLst>
                  <a:gd name="T0" fmla="*/ 30 w 30"/>
                  <a:gd name="T1" fmla="*/ 0 h 1"/>
                  <a:gd name="T2" fmla="*/ 30 w 30"/>
                  <a:gd name="T3" fmla="*/ 0 h 1"/>
                  <a:gd name="T4" fmla="*/ 30 w 30"/>
                  <a:gd name="T5" fmla="*/ 0 h 1"/>
                  <a:gd name="T6" fmla="*/ 30 w 30"/>
                  <a:gd name="T7" fmla="*/ 0 h 1"/>
                  <a:gd name="T8" fmla="*/ 30 w 30"/>
                  <a:gd name="T9" fmla="*/ 0 h 1"/>
                  <a:gd name="T10" fmla="*/ 30 w 30"/>
                  <a:gd name="T11" fmla="*/ 0 h 1"/>
                  <a:gd name="T12" fmla="*/ 30 w 30"/>
                  <a:gd name="T13" fmla="*/ 0 h 1"/>
                  <a:gd name="T14" fmla="*/ 30 w 30"/>
                  <a:gd name="T15" fmla="*/ 0 h 1"/>
                  <a:gd name="T16" fmla="*/ 24 w 30"/>
                  <a:gd name="T17" fmla="*/ 0 h 1"/>
                  <a:gd name="T18" fmla="*/ 24 w 30"/>
                  <a:gd name="T19" fmla="*/ 0 h 1"/>
                  <a:gd name="T20" fmla="*/ 24 w 30"/>
                  <a:gd name="T21" fmla="*/ 0 h 1"/>
                  <a:gd name="T22" fmla="*/ 18 w 30"/>
                  <a:gd name="T23" fmla="*/ 0 h 1"/>
                  <a:gd name="T24" fmla="*/ 18 w 30"/>
                  <a:gd name="T25" fmla="*/ 0 h 1"/>
                  <a:gd name="T26" fmla="*/ 12 w 30"/>
                  <a:gd name="T27" fmla="*/ 0 h 1"/>
                  <a:gd name="T28" fmla="*/ 12 w 30"/>
                  <a:gd name="T29" fmla="*/ 0 h 1"/>
                  <a:gd name="T30" fmla="*/ 12 w 30"/>
                  <a:gd name="T31" fmla="*/ 0 h 1"/>
                  <a:gd name="T32" fmla="*/ 6 w 30"/>
                  <a:gd name="T33" fmla="*/ 0 h 1"/>
                  <a:gd name="T34" fmla="*/ 6 w 30"/>
                  <a:gd name="T35" fmla="*/ 0 h 1"/>
                  <a:gd name="T36" fmla="*/ 6 w 30"/>
                  <a:gd name="T37" fmla="*/ 0 h 1"/>
                  <a:gd name="T38" fmla="*/ 0 w 30"/>
                  <a:gd name="T39" fmla="*/ 0 h 1"/>
                  <a:gd name="T40" fmla="*/ 0 w 30"/>
                  <a:gd name="T41" fmla="*/ 0 h 1"/>
                  <a:gd name="T42" fmla="*/ 0 w 30"/>
                  <a:gd name="T43" fmla="*/ 0 h 1"/>
                  <a:gd name="T44" fmla="*/ 0 w 30"/>
                  <a:gd name="T45" fmla="*/ 0 h 1"/>
                  <a:gd name="T46" fmla="*/ 0 w 30"/>
                  <a:gd name="T47" fmla="*/ 0 h 1"/>
                  <a:gd name="T48" fmla="*/ 0 w 30"/>
                  <a:gd name="T49" fmla="*/ 0 h 1"/>
                  <a:gd name="T50" fmla="*/ 6 w 30"/>
                  <a:gd name="T51" fmla="*/ 0 h 1"/>
                  <a:gd name="T52" fmla="*/ 6 w 30"/>
                  <a:gd name="T53" fmla="*/ 0 h 1"/>
                  <a:gd name="T54" fmla="*/ 6 w 30"/>
                  <a:gd name="T55" fmla="*/ 0 h 1"/>
                  <a:gd name="T56" fmla="*/ 12 w 30"/>
                  <a:gd name="T57" fmla="*/ 0 h 1"/>
                  <a:gd name="T58" fmla="*/ 12 w 30"/>
                  <a:gd name="T59" fmla="*/ 0 h 1"/>
                  <a:gd name="T60" fmla="*/ 12 w 30"/>
                  <a:gd name="T61" fmla="*/ 0 h 1"/>
                  <a:gd name="T62" fmla="*/ 18 w 30"/>
                  <a:gd name="T63" fmla="*/ 0 h 1"/>
                  <a:gd name="T64" fmla="*/ 18 w 30"/>
                  <a:gd name="T65" fmla="*/ 0 h 1"/>
                  <a:gd name="T66" fmla="*/ 24 w 30"/>
                  <a:gd name="T67" fmla="*/ 0 h 1"/>
                  <a:gd name="T68" fmla="*/ 24 w 30"/>
                  <a:gd name="T69" fmla="*/ 0 h 1"/>
                  <a:gd name="T70" fmla="*/ 24 w 30"/>
                  <a:gd name="T71" fmla="*/ 0 h 1"/>
                  <a:gd name="T72" fmla="*/ 30 w 30"/>
                  <a:gd name="T73" fmla="*/ 0 h 1"/>
                  <a:gd name="T74" fmla="*/ 30 w 30"/>
                  <a:gd name="T75" fmla="*/ 0 h 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"/>
                  <a:gd name="T115" fmla="*/ 0 h 1"/>
                  <a:gd name="T116" fmla="*/ 30 w 30"/>
                  <a:gd name="T117" fmla="*/ 1 h 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" h="1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5" name="Freeform 238"/>
              <p:cNvSpPr>
                <a:spLocks/>
              </p:cNvSpPr>
              <p:nvPr/>
            </p:nvSpPr>
            <p:spPr bwMode="auto">
              <a:xfrm>
                <a:off x="4235" y="2191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0 h 5"/>
                  <a:gd name="T4" fmla="*/ 6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0 w 6"/>
                  <a:gd name="T13" fmla="*/ 0 h 5"/>
                  <a:gd name="T14" fmla="*/ 0 w 6"/>
                  <a:gd name="T15" fmla="*/ 0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6" name="Freeform 239"/>
              <p:cNvSpPr>
                <a:spLocks/>
              </p:cNvSpPr>
              <p:nvPr/>
            </p:nvSpPr>
            <p:spPr bwMode="auto">
              <a:xfrm>
                <a:off x="4241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7" name="Freeform 240"/>
              <p:cNvSpPr>
                <a:spLocks/>
              </p:cNvSpPr>
              <p:nvPr/>
            </p:nvSpPr>
            <p:spPr bwMode="auto">
              <a:xfrm>
                <a:off x="4229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6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8" name="Freeform 241"/>
              <p:cNvSpPr>
                <a:spLocks/>
              </p:cNvSpPr>
              <p:nvPr/>
            </p:nvSpPr>
            <p:spPr bwMode="auto">
              <a:xfrm>
                <a:off x="4188" y="2157"/>
                <a:ext cx="238" cy="162"/>
              </a:xfrm>
              <a:custGeom>
                <a:avLst/>
                <a:gdLst>
                  <a:gd name="T0" fmla="*/ 238 w 238"/>
                  <a:gd name="T1" fmla="*/ 0 h 156"/>
                  <a:gd name="T2" fmla="*/ 0 w 238"/>
                  <a:gd name="T3" fmla="*/ 0 h 156"/>
                  <a:gd name="T4" fmla="*/ 0 w 238"/>
                  <a:gd name="T5" fmla="*/ 1704 h 156"/>
                  <a:gd name="T6" fmla="*/ 238 w 238"/>
                  <a:gd name="T7" fmla="*/ 1704 h 156"/>
                  <a:gd name="T8" fmla="*/ 238 w 238"/>
                  <a:gd name="T9" fmla="*/ 0 h 156"/>
                  <a:gd name="T10" fmla="*/ 238 w 238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6"/>
                  <a:gd name="T20" fmla="*/ 238 w 23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6">
                    <a:moveTo>
                      <a:pt x="238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238" y="156"/>
                    </a:lnTo>
                    <a:lnTo>
                      <a:pt x="2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aphicFrame>
          <p:nvGraphicFramePr>
            <p:cNvPr id="18" name="Object 252"/>
            <p:cNvGraphicFramePr>
              <a:graphicFrameLocks noChangeAspect="1"/>
            </p:cNvGraphicFramePr>
            <p:nvPr/>
          </p:nvGraphicFramePr>
          <p:xfrm>
            <a:off x="369889" y="5298398"/>
            <a:ext cx="159887" cy="104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5929" name="Clip" r:id="rId6" imgW="2835360" imgH="1920600" progId="">
                    <p:embed/>
                  </p:oleObj>
                </mc:Choice>
                <mc:Fallback>
                  <p:oleObj name="Clip" r:id="rId6" imgW="2835360" imgH="1920600" progId="">
                    <p:embed/>
                    <p:pic>
                      <p:nvPicPr>
                        <p:cNvPr id="0" name="Object 2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889" y="5298398"/>
                          <a:ext cx="159887" cy="104250"/>
                        </a:xfrm>
                        <a:prstGeom prst="rect">
                          <a:avLst/>
                        </a:prstGeom>
                        <a:noFill/>
                        <a:ln w="635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9" name="Group 214"/>
            <p:cNvGrpSpPr>
              <a:grpSpLocks/>
            </p:cNvGrpSpPr>
            <p:nvPr userDrawn="1"/>
          </p:nvGrpSpPr>
          <p:grpSpPr bwMode="auto">
            <a:xfrm>
              <a:off x="1847017" y="5298398"/>
              <a:ext cx="166365" cy="106293"/>
              <a:chOff x="4187" y="2402"/>
              <a:chExt cx="240" cy="161"/>
            </a:xfrm>
          </p:grpSpPr>
          <p:sp>
            <p:nvSpPr>
              <p:cNvPr id="122" name="Freeform 215"/>
              <p:cNvSpPr>
                <a:spLocks/>
              </p:cNvSpPr>
              <p:nvPr/>
            </p:nvSpPr>
            <p:spPr bwMode="auto">
              <a:xfrm>
                <a:off x="4234" y="2402"/>
                <a:ext cx="191" cy="161"/>
              </a:xfrm>
              <a:custGeom>
                <a:avLst/>
                <a:gdLst>
                  <a:gd name="T0" fmla="*/ 191 w 191"/>
                  <a:gd name="T1" fmla="*/ 1066 h 156"/>
                  <a:gd name="T2" fmla="*/ 191 w 191"/>
                  <a:gd name="T3" fmla="*/ 0 h 156"/>
                  <a:gd name="T4" fmla="*/ 0 w 191"/>
                  <a:gd name="T5" fmla="*/ 0 h 156"/>
                  <a:gd name="T6" fmla="*/ 0 w 191"/>
                  <a:gd name="T7" fmla="*/ 1066 h 156"/>
                  <a:gd name="T8" fmla="*/ 191 w 191"/>
                  <a:gd name="T9" fmla="*/ 1066 h 156"/>
                  <a:gd name="T10" fmla="*/ 191 w 191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156"/>
                  <a:gd name="T20" fmla="*/ 191 w 19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156">
                    <a:moveTo>
                      <a:pt x="191" y="156"/>
                    </a:moveTo>
                    <a:lnTo>
                      <a:pt x="191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91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3" name="Freeform 216"/>
              <p:cNvSpPr>
                <a:spLocks/>
              </p:cNvSpPr>
              <p:nvPr/>
            </p:nvSpPr>
            <p:spPr bwMode="auto">
              <a:xfrm>
                <a:off x="4187" y="2402"/>
                <a:ext cx="77" cy="161"/>
              </a:xfrm>
              <a:custGeom>
                <a:avLst/>
                <a:gdLst>
                  <a:gd name="T0" fmla="*/ 77 w 77"/>
                  <a:gd name="T1" fmla="*/ 106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066 h 156"/>
                  <a:gd name="T8" fmla="*/ 77 w 77"/>
                  <a:gd name="T9" fmla="*/ 1066 h 156"/>
                  <a:gd name="T10" fmla="*/ 77 w 77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4" name="Freeform 217"/>
              <p:cNvSpPr>
                <a:spLocks/>
              </p:cNvSpPr>
              <p:nvPr/>
            </p:nvSpPr>
            <p:spPr bwMode="auto">
              <a:xfrm>
                <a:off x="4348" y="2402"/>
                <a:ext cx="79" cy="161"/>
              </a:xfrm>
              <a:custGeom>
                <a:avLst/>
                <a:gdLst>
                  <a:gd name="T0" fmla="*/ 78 w 78"/>
                  <a:gd name="T1" fmla="*/ 1066 h 156"/>
                  <a:gd name="T2" fmla="*/ 78 w 78"/>
                  <a:gd name="T3" fmla="*/ 0 h 156"/>
                  <a:gd name="T4" fmla="*/ 0 w 78"/>
                  <a:gd name="T5" fmla="*/ 0 h 156"/>
                  <a:gd name="T6" fmla="*/ 0 w 78"/>
                  <a:gd name="T7" fmla="*/ 1066 h 156"/>
                  <a:gd name="T8" fmla="*/ 78 w 78"/>
                  <a:gd name="T9" fmla="*/ 1066 h 156"/>
                  <a:gd name="T10" fmla="*/ 78 w 78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156"/>
                  <a:gd name="T20" fmla="*/ 78 w 7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156">
                    <a:moveTo>
                      <a:pt x="78" y="156"/>
                    </a:moveTo>
                    <a:lnTo>
                      <a:pt x="78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5" name="Freeform 218"/>
              <p:cNvSpPr>
                <a:spLocks/>
              </p:cNvSpPr>
              <p:nvPr/>
            </p:nvSpPr>
            <p:spPr bwMode="auto">
              <a:xfrm>
                <a:off x="4187" y="2402"/>
                <a:ext cx="238" cy="161"/>
              </a:xfrm>
              <a:custGeom>
                <a:avLst/>
                <a:gdLst>
                  <a:gd name="T0" fmla="*/ 19 w 244"/>
                  <a:gd name="T1" fmla="*/ 19856 h 151"/>
                  <a:gd name="T2" fmla="*/ 19 w 244"/>
                  <a:gd name="T3" fmla="*/ 0 h 151"/>
                  <a:gd name="T4" fmla="*/ 0 w 244"/>
                  <a:gd name="T5" fmla="*/ 0 h 151"/>
                  <a:gd name="T6" fmla="*/ 0 w 244"/>
                  <a:gd name="T7" fmla="*/ 19856 h 151"/>
                  <a:gd name="T8" fmla="*/ 19 w 244"/>
                  <a:gd name="T9" fmla="*/ 19856 h 151"/>
                  <a:gd name="T10" fmla="*/ 19 w 244"/>
                  <a:gd name="T11" fmla="*/ 19856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0" name="Group 269"/>
            <p:cNvGrpSpPr>
              <a:grpSpLocks noChangeAspect="1"/>
            </p:cNvGrpSpPr>
            <p:nvPr userDrawn="1"/>
          </p:nvGrpSpPr>
          <p:grpSpPr bwMode="auto">
            <a:xfrm>
              <a:off x="790121" y="5298398"/>
              <a:ext cx="160549" cy="102873"/>
              <a:chOff x="4214" y="2064"/>
              <a:chExt cx="242" cy="157"/>
            </a:xfrm>
          </p:grpSpPr>
          <p:sp>
            <p:nvSpPr>
              <p:cNvPr id="118" name="AutoShape 270"/>
              <p:cNvSpPr>
                <a:spLocks noChangeAspect="1" noChangeArrowheads="1" noTextEdit="1"/>
              </p:cNvSpPr>
              <p:nvPr/>
            </p:nvSpPr>
            <p:spPr bwMode="auto">
              <a:xfrm>
                <a:off x="4214" y="2064"/>
                <a:ext cx="242" cy="157"/>
              </a:xfrm>
              <a:prstGeom prst="rect">
                <a:avLst/>
              </a:prstGeom>
              <a:noFill/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9" name="Rectangle 271"/>
              <p:cNvSpPr>
                <a:spLocks noChangeArrowheads="1"/>
              </p:cNvSpPr>
              <p:nvPr/>
            </p:nvSpPr>
            <p:spPr bwMode="auto">
              <a:xfrm>
                <a:off x="4214" y="2064"/>
                <a:ext cx="242" cy="5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/>
              </a:p>
            </p:txBody>
          </p:sp>
          <p:sp>
            <p:nvSpPr>
              <p:cNvPr id="120" name="Rectangle 272"/>
              <p:cNvSpPr>
                <a:spLocks noChangeArrowheads="1"/>
              </p:cNvSpPr>
              <p:nvPr/>
            </p:nvSpPr>
            <p:spPr bwMode="auto">
              <a:xfrm>
                <a:off x="4214" y="2117"/>
                <a:ext cx="242" cy="51"/>
              </a:xfrm>
              <a:prstGeom prst="rect">
                <a:avLst/>
              </a:prstGeom>
              <a:solidFill>
                <a:srgbClr val="51D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/>
              </a:p>
            </p:txBody>
          </p:sp>
          <p:sp>
            <p:nvSpPr>
              <p:cNvPr id="121" name="Rectangle 273"/>
              <p:cNvSpPr>
                <a:spLocks noChangeArrowheads="1"/>
              </p:cNvSpPr>
              <p:nvPr/>
            </p:nvSpPr>
            <p:spPr bwMode="auto">
              <a:xfrm>
                <a:off x="4214" y="2168"/>
                <a:ext cx="242" cy="5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/>
              </a:p>
            </p:txBody>
          </p:sp>
        </p:grpSp>
        <p:grpSp>
          <p:nvGrpSpPr>
            <p:cNvPr id="21" name="Group 16"/>
            <p:cNvGrpSpPr>
              <a:grpSpLocks/>
            </p:cNvGrpSpPr>
            <p:nvPr userDrawn="1"/>
          </p:nvGrpSpPr>
          <p:grpSpPr bwMode="auto">
            <a:xfrm>
              <a:off x="1854256" y="5092835"/>
              <a:ext cx="163609" cy="106293"/>
              <a:chOff x="1116" y="1646"/>
              <a:chExt cx="245" cy="151"/>
            </a:xfrm>
          </p:grpSpPr>
          <p:sp>
            <p:nvSpPr>
              <p:cNvPr id="115" name="Freeform 17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6" name="Freeform 18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7" name="Freeform 19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61 h 151"/>
                  <a:gd name="T2" fmla="*/ 89 w 244"/>
                  <a:gd name="T3" fmla="*/ 61 h 151"/>
                  <a:gd name="T4" fmla="*/ 89 w 244"/>
                  <a:gd name="T5" fmla="*/ 0 h 151"/>
                  <a:gd name="T6" fmla="*/ 59 w 244"/>
                  <a:gd name="T7" fmla="*/ 0 h 151"/>
                  <a:gd name="T8" fmla="*/ 59 w 244"/>
                  <a:gd name="T9" fmla="*/ 61 h 151"/>
                  <a:gd name="T10" fmla="*/ 0 w 244"/>
                  <a:gd name="T11" fmla="*/ 61 h 151"/>
                  <a:gd name="T12" fmla="*/ 0 w 244"/>
                  <a:gd name="T13" fmla="*/ 89 h 151"/>
                  <a:gd name="T14" fmla="*/ 59 w 244"/>
                  <a:gd name="T15" fmla="*/ 89 h 151"/>
                  <a:gd name="T16" fmla="*/ 59 w 244"/>
                  <a:gd name="T17" fmla="*/ 151 h 151"/>
                  <a:gd name="T18" fmla="*/ 89 w 244"/>
                  <a:gd name="T19" fmla="*/ 151 h 151"/>
                  <a:gd name="T20" fmla="*/ 89 w 244"/>
                  <a:gd name="T21" fmla="*/ 89 h 151"/>
                  <a:gd name="T22" fmla="*/ 244 w 244"/>
                  <a:gd name="T23" fmla="*/ 89 h 151"/>
                  <a:gd name="T24" fmla="*/ 244 w 244"/>
                  <a:gd name="T25" fmla="*/ 61 h 151"/>
                  <a:gd name="T26" fmla="*/ 244 w 244"/>
                  <a:gd name="T27" fmla="*/ 61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1"/>
                    </a:moveTo>
                    <a:lnTo>
                      <a:pt x="89" y="61"/>
                    </a:lnTo>
                    <a:lnTo>
                      <a:pt x="89" y="0"/>
                    </a:lnTo>
                    <a:lnTo>
                      <a:pt x="59" y="0"/>
                    </a:lnTo>
                    <a:lnTo>
                      <a:pt x="59" y="61"/>
                    </a:lnTo>
                    <a:lnTo>
                      <a:pt x="0" y="61"/>
                    </a:lnTo>
                    <a:lnTo>
                      <a:pt x="0" y="89"/>
                    </a:lnTo>
                    <a:lnTo>
                      <a:pt x="59" y="89"/>
                    </a:lnTo>
                    <a:lnTo>
                      <a:pt x="59" y="151"/>
                    </a:lnTo>
                    <a:lnTo>
                      <a:pt x="89" y="151"/>
                    </a:lnTo>
                    <a:lnTo>
                      <a:pt x="89" y="89"/>
                    </a:lnTo>
                    <a:lnTo>
                      <a:pt x="244" y="89"/>
                    </a:lnTo>
                    <a:lnTo>
                      <a:pt x="244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2" name="Group 21"/>
            <p:cNvGrpSpPr>
              <a:grpSpLocks/>
            </p:cNvGrpSpPr>
            <p:nvPr userDrawn="1"/>
          </p:nvGrpSpPr>
          <p:grpSpPr bwMode="auto">
            <a:xfrm>
              <a:off x="3341609" y="5092835"/>
              <a:ext cx="163288" cy="104917"/>
              <a:chOff x="1117" y="2897"/>
              <a:chExt cx="243" cy="157"/>
            </a:xfrm>
          </p:grpSpPr>
          <p:sp>
            <p:nvSpPr>
              <p:cNvPr id="111" name="Freeform 21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2" name="Freeform 22"/>
              <p:cNvSpPr>
                <a:spLocks/>
              </p:cNvSpPr>
              <p:nvPr/>
            </p:nvSpPr>
            <p:spPr bwMode="auto">
              <a:xfrm>
                <a:off x="1117" y="2897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3" name="Freeform 23"/>
              <p:cNvSpPr>
                <a:spLocks/>
              </p:cNvSpPr>
              <p:nvPr/>
            </p:nvSpPr>
            <p:spPr bwMode="auto">
              <a:xfrm>
                <a:off x="1277" y="2897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4" name="Freeform 24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3" name="Group 25"/>
            <p:cNvGrpSpPr>
              <a:grpSpLocks/>
            </p:cNvGrpSpPr>
            <p:nvPr userDrawn="1"/>
          </p:nvGrpSpPr>
          <p:grpSpPr bwMode="auto">
            <a:xfrm>
              <a:off x="3130146" y="5092835"/>
              <a:ext cx="163288" cy="104917"/>
              <a:chOff x="1118" y="2646"/>
              <a:chExt cx="243" cy="157"/>
            </a:xfrm>
          </p:grpSpPr>
          <p:sp>
            <p:nvSpPr>
              <p:cNvPr id="107" name="Freeform 26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8" name="Freeform 27"/>
              <p:cNvSpPr>
                <a:spLocks/>
              </p:cNvSpPr>
              <p:nvPr/>
            </p:nvSpPr>
            <p:spPr bwMode="auto">
              <a:xfrm>
                <a:off x="1118" y="2646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9" name="Freeform 28"/>
              <p:cNvSpPr>
                <a:spLocks/>
              </p:cNvSpPr>
              <p:nvPr/>
            </p:nvSpPr>
            <p:spPr bwMode="auto">
              <a:xfrm>
                <a:off x="1278" y="2646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0" name="Freeform 29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4" name="Group 30"/>
            <p:cNvGrpSpPr>
              <a:grpSpLocks/>
            </p:cNvGrpSpPr>
            <p:nvPr userDrawn="1"/>
          </p:nvGrpSpPr>
          <p:grpSpPr bwMode="auto">
            <a:xfrm>
              <a:off x="2277513" y="5092835"/>
              <a:ext cx="163288" cy="104596"/>
              <a:chOff x="1117" y="2143"/>
              <a:chExt cx="243" cy="155"/>
            </a:xfrm>
          </p:grpSpPr>
          <p:sp>
            <p:nvSpPr>
              <p:cNvPr id="103" name="Freeform 31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4" name="Freeform 32"/>
              <p:cNvSpPr>
                <a:spLocks/>
              </p:cNvSpPr>
              <p:nvPr/>
            </p:nvSpPr>
            <p:spPr bwMode="auto">
              <a:xfrm>
                <a:off x="1117" y="2143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5" name="Freeform 33"/>
              <p:cNvSpPr>
                <a:spLocks/>
              </p:cNvSpPr>
              <p:nvPr/>
            </p:nvSpPr>
            <p:spPr bwMode="auto">
              <a:xfrm>
                <a:off x="1117" y="2248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6" name="Freeform 34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5" name="Group 35"/>
            <p:cNvGrpSpPr>
              <a:grpSpLocks/>
            </p:cNvGrpSpPr>
            <p:nvPr userDrawn="1"/>
          </p:nvGrpSpPr>
          <p:grpSpPr bwMode="auto">
            <a:xfrm>
              <a:off x="2066045" y="5092835"/>
              <a:ext cx="163288" cy="104596"/>
              <a:chOff x="1117" y="1892"/>
              <a:chExt cx="243" cy="155"/>
            </a:xfrm>
          </p:grpSpPr>
          <p:sp>
            <p:nvSpPr>
              <p:cNvPr id="99" name="Freeform 36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0" name="Freeform 37"/>
              <p:cNvSpPr>
                <a:spLocks/>
              </p:cNvSpPr>
              <p:nvPr/>
            </p:nvSpPr>
            <p:spPr bwMode="auto">
              <a:xfrm>
                <a:off x="1117" y="1892"/>
                <a:ext cx="77" cy="155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1" name="Freeform 38"/>
              <p:cNvSpPr>
                <a:spLocks/>
              </p:cNvSpPr>
              <p:nvPr/>
            </p:nvSpPr>
            <p:spPr bwMode="auto">
              <a:xfrm>
                <a:off x="1277" y="1892"/>
                <a:ext cx="83" cy="155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2" name="Freeform 39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6" name="Group 255"/>
            <p:cNvGrpSpPr>
              <a:grpSpLocks/>
            </p:cNvGrpSpPr>
            <p:nvPr userDrawn="1"/>
          </p:nvGrpSpPr>
          <p:grpSpPr bwMode="auto">
            <a:xfrm>
              <a:off x="1431114" y="5092835"/>
              <a:ext cx="163489" cy="106268"/>
              <a:chOff x="7106991" y="2034190"/>
              <a:chExt cx="255683" cy="163929"/>
            </a:xfrm>
          </p:grpSpPr>
          <p:sp>
            <p:nvSpPr>
              <p:cNvPr id="97" name="Freeform 41"/>
              <p:cNvSpPr>
                <a:spLocks/>
              </p:cNvSpPr>
              <p:nvPr/>
            </p:nvSpPr>
            <p:spPr bwMode="auto">
              <a:xfrm>
                <a:off x="7106991" y="2034190"/>
                <a:ext cx="255683" cy="163929"/>
              </a:xfrm>
              <a:custGeom>
                <a:avLst/>
                <a:gdLst>
                  <a:gd name="T0" fmla="*/ 244 w 244"/>
                  <a:gd name="T1" fmla="*/ 2942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2942 h 151"/>
                  <a:gd name="T8" fmla="*/ 244 w 244"/>
                  <a:gd name="T9" fmla="*/ 2942 h 151"/>
                  <a:gd name="T10" fmla="*/ 244 w 244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8" name="Freeform 42"/>
              <p:cNvSpPr>
                <a:spLocks/>
              </p:cNvSpPr>
              <p:nvPr userDrawn="1"/>
            </p:nvSpPr>
            <p:spPr bwMode="auto">
              <a:xfrm>
                <a:off x="7106991" y="2034190"/>
                <a:ext cx="255683" cy="161827"/>
              </a:xfrm>
              <a:custGeom>
                <a:avLst/>
                <a:gdLst>
                  <a:gd name="T0" fmla="*/ 244 w 244"/>
                  <a:gd name="T1" fmla="*/ 264 h 151"/>
                  <a:gd name="T2" fmla="*/ 95 w 244"/>
                  <a:gd name="T3" fmla="*/ 264 h 151"/>
                  <a:gd name="T4" fmla="*/ 95 w 244"/>
                  <a:gd name="T5" fmla="*/ 0 h 151"/>
                  <a:gd name="T6" fmla="*/ 65 w 244"/>
                  <a:gd name="T7" fmla="*/ 0 h 151"/>
                  <a:gd name="T8" fmla="*/ 65 w 244"/>
                  <a:gd name="T9" fmla="*/ 264 h 151"/>
                  <a:gd name="T10" fmla="*/ 0 w 244"/>
                  <a:gd name="T11" fmla="*/ 264 h 151"/>
                  <a:gd name="T12" fmla="*/ 0 w 244"/>
                  <a:gd name="T13" fmla="*/ 398 h 151"/>
                  <a:gd name="T14" fmla="*/ 65 w 244"/>
                  <a:gd name="T15" fmla="*/ 398 h 151"/>
                  <a:gd name="T16" fmla="*/ 65 w 244"/>
                  <a:gd name="T17" fmla="*/ 666 h 151"/>
                  <a:gd name="T18" fmla="*/ 95 w 244"/>
                  <a:gd name="T19" fmla="*/ 666 h 151"/>
                  <a:gd name="T20" fmla="*/ 95 w 244"/>
                  <a:gd name="T21" fmla="*/ 398 h 151"/>
                  <a:gd name="T22" fmla="*/ 244 w 244"/>
                  <a:gd name="T23" fmla="*/ 398 h 151"/>
                  <a:gd name="T24" fmla="*/ 244 w 244"/>
                  <a:gd name="T25" fmla="*/ 264 h 151"/>
                  <a:gd name="T26" fmla="*/ 244 w 244"/>
                  <a:gd name="T27" fmla="*/ 264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2"/>
                    </a:moveTo>
                    <a:lnTo>
                      <a:pt x="95" y="62"/>
                    </a:lnTo>
                    <a:lnTo>
                      <a:pt x="95" y="0"/>
                    </a:lnTo>
                    <a:lnTo>
                      <a:pt x="65" y="0"/>
                    </a:lnTo>
                    <a:lnTo>
                      <a:pt x="65" y="62"/>
                    </a:lnTo>
                    <a:lnTo>
                      <a:pt x="0" y="62"/>
                    </a:lnTo>
                    <a:lnTo>
                      <a:pt x="0" y="90"/>
                    </a:lnTo>
                    <a:lnTo>
                      <a:pt x="65" y="90"/>
                    </a:lnTo>
                    <a:lnTo>
                      <a:pt x="65" y="151"/>
                    </a:lnTo>
                    <a:lnTo>
                      <a:pt x="95" y="151"/>
                    </a:lnTo>
                    <a:lnTo>
                      <a:pt x="95" y="90"/>
                    </a:lnTo>
                    <a:lnTo>
                      <a:pt x="244" y="90"/>
                    </a:lnTo>
                    <a:lnTo>
                      <a:pt x="24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7" name="Group 254"/>
            <p:cNvGrpSpPr>
              <a:grpSpLocks/>
            </p:cNvGrpSpPr>
            <p:nvPr userDrawn="1"/>
          </p:nvGrpSpPr>
          <p:grpSpPr bwMode="auto">
            <a:xfrm>
              <a:off x="581678" y="5092835"/>
              <a:ext cx="163489" cy="110355"/>
              <a:chOff x="6341261" y="2034186"/>
              <a:chExt cx="254095" cy="170190"/>
            </a:xfrm>
          </p:grpSpPr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6341261" y="2034186"/>
                <a:ext cx="254095" cy="170190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6341261" y="2034186"/>
                <a:ext cx="80463" cy="170190"/>
              </a:xfrm>
              <a:custGeom>
                <a:avLst/>
                <a:gdLst>
                  <a:gd name="T0" fmla="*/ 77 w 77"/>
                  <a:gd name="T1" fmla="*/ 151 h 151"/>
                  <a:gd name="T2" fmla="*/ 77 w 77"/>
                  <a:gd name="T3" fmla="*/ 0 h 151"/>
                  <a:gd name="T4" fmla="*/ 0 w 77"/>
                  <a:gd name="T5" fmla="*/ 0 h 151"/>
                  <a:gd name="T6" fmla="*/ 0 w 77"/>
                  <a:gd name="T7" fmla="*/ 151 h 151"/>
                  <a:gd name="T8" fmla="*/ 77 w 77"/>
                  <a:gd name="T9" fmla="*/ 151 h 151"/>
                  <a:gd name="T10" fmla="*/ 77 w 77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1"/>
                  <a:gd name="T20" fmla="*/ 77 w 77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1">
                    <a:moveTo>
                      <a:pt x="77" y="151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77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6508541" y="2034186"/>
                <a:ext cx="86815" cy="170190"/>
              </a:xfrm>
              <a:custGeom>
                <a:avLst/>
                <a:gdLst>
                  <a:gd name="T0" fmla="*/ 84 w 84"/>
                  <a:gd name="T1" fmla="*/ 151 h 151"/>
                  <a:gd name="T2" fmla="*/ 84 w 84"/>
                  <a:gd name="T3" fmla="*/ 0 h 151"/>
                  <a:gd name="T4" fmla="*/ 0 w 84"/>
                  <a:gd name="T5" fmla="*/ 0 h 151"/>
                  <a:gd name="T6" fmla="*/ 0 w 84"/>
                  <a:gd name="T7" fmla="*/ 151 h 151"/>
                  <a:gd name="T8" fmla="*/ 84 w 84"/>
                  <a:gd name="T9" fmla="*/ 151 h 151"/>
                  <a:gd name="T10" fmla="*/ 84 w 8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1"/>
                  <a:gd name="T20" fmla="*/ 84 w 8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1">
                    <a:moveTo>
                      <a:pt x="84" y="151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8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8" name="Group 49"/>
            <p:cNvGrpSpPr>
              <a:grpSpLocks/>
            </p:cNvGrpSpPr>
            <p:nvPr userDrawn="1"/>
          </p:nvGrpSpPr>
          <p:grpSpPr bwMode="auto">
            <a:xfrm>
              <a:off x="369889" y="5092835"/>
              <a:ext cx="163609" cy="106293"/>
              <a:chOff x="529" y="1166"/>
              <a:chExt cx="245" cy="157"/>
            </a:xfrm>
          </p:grpSpPr>
          <p:sp>
            <p:nvSpPr>
              <p:cNvPr id="90" name="Freeform 50"/>
              <p:cNvSpPr>
                <a:spLocks/>
              </p:cNvSpPr>
              <p:nvPr/>
            </p:nvSpPr>
            <p:spPr bwMode="auto">
              <a:xfrm>
                <a:off x="529" y="116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1" name="Freeform 51"/>
              <p:cNvSpPr>
                <a:spLocks/>
              </p:cNvSpPr>
              <p:nvPr/>
            </p:nvSpPr>
            <p:spPr bwMode="auto">
              <a:xfrm>
                <a:off x="529" y="1166"/>
                <a:ext cx="245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2" name="Freeform 52"/>
              <p:cNvSpPr>
                <a:spLocks/>
              </p:cNvSpPr>
              <p:nvPr/>
            </p:nvSpPr>
            <p:spPr bwMode="auto">
              <a:xfrm>
                <a:off x="529" y="1273"/>
                <a:ext cx="245" cy="50"/>
              </a:xfrm>
              <a:custGeom>
                <a:avLst/>
                <a:gdLst>
                  <a:gd name="T0" fmla="*/ 244 w 244"/>
                  <a:gd name="T1" fmla="*/ 51 h 51"/>
                  <a:gd name="T2" fmla="*/ 244 w 244"/>
                  <a:gd name="T3" fmla="*/ 0 h 51"/>
                  <a:gd name="T4" fmla="*/ 0 w 244"/>
                  <a:gd name="T5" fmla="*/ 0 h 51"/>
                  <a:gd name="T6" fmla="*/ 0 w 244"/>
                  <a:gd name="T7" fmla="*/ 51 h 51"/>
                  <a:gd name="T8" fmla="*/ 244 w 244"/>
                  <a:gd name="T9" fmla="*/ 51 h 51"/>
                  <a:gd name="T10" fmla="*/ 244 w 244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1"/>
                  <a:gd name="T20" fmla="*/ 244 w 24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1">
                    <a:moveTo>
                      <a:pt x="244" y="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4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3" name="Freeform 53"/>
              <p:cNvSpPr>
                <a:spLocks/>
              </p:cNvSpPr>
              <p:nvPr/>
            </p:nvSpPr>
            <p:spPr bwMode="auto">
              <a:xfrm>
                <a:off x="529" y="1166"/>
                <a:ext cx="245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9" name="Group 54"/>
            <p:cNvGrpSpPr>
              <a:grpSpLocks/>
            </p:cNvGrpSpPr>
            <p:nvPr userDrawn="1"/>
          </p:nvGrpSpPr>
          <p:grpSpPr bwMode="auto">
            <a:xfrm>
              <a:off x="2488981" y="5092835"/>
              <a:ext cx="164632" cy="106293"/>
              <a:chOff x="1117" y="2394"/>
              <a:chExt cx="245" cy="157"/>
            </a:xfrm>
          </p:grpSpPr>
          <p:sp>
            <p:nvSpPr>
              <p:cNvPr id="79" name="Freeform 5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0 w 244"/>
                  <a:gd name="T3" fmla="*/ 157 h 157"/>
                  <a:gd name="T4" fmla="*/ 0 w 244"/>
                  <a:gd name="T5" fmla="*/ 0 h 157"/>
                  <a:gd name="T6" fmla="*/ 244 w 244"/>
                  <a:gd name="T7" fmla="*/ 0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0" name="Freeform 56"/>
              <p:cNvSpPr>
                <a:spLocks/>
              </p:cNvSpPr>
              <p:nvPr/>
            </p:nvSpPr>
            <p:spPr bwMode="auto">
              <a:xfrm>
                <a:off x="1117" y="2394"/>
                <a:ext cx="34" cy="34"/>
              </a:xfrm>
              <a:custGeom>
                <a:avLst/>
                <a:gdLst>
                  <a:gd name="T0" fmla="*/ 35 w 35"/>
                  <a:gd name="T1" fmla="*/ 34 h 34"/>
                  <a:gd name="T2" fmla="*/ 0 w 35"/>
                  <a:gd name="T3" fmla="*/ 34 h 34"/>
                  <a:gd name="T4" fmla="*/ 0 w 35"/>
                  <a:gd name="T5" fmla="*/ 0 h 34"/>
                  <a:gd name="T6" fmla="*/ 35 w 35"/>
                  <a:gd name="T7" fmla="*/ 0 h 34"/>
                  <a:gd name="T8" fmla="*/ 35 w 35"/>
                  <a:gd name="T9" fmla="*/ 34 h 34"/>
                  <a:gd name="T10" fmla="*/ 35 w 35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4"/>
                  <a:gd name="T20" fmla="*/ 35 w 3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4">
                    <a:moveTo>
                      <a:pt x="3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1" name="Freeform 57"/>
              <p:cNvSpPr>
                <a:spLocks/>
              </p:cNvSpPr>
              <p:nvPr/>
            </p:nvSpPr>
            <p:spPr bwMode="auto">
              <a:xfrm>
                <a:off x="1117" y="2444"/>
                <a:ext cx="34" cy="34"/>
              </a:xfrm>
              <a:custGeom>
                <a:avLst/>
                <a:gdLst>
                  <a:gd name="T0" fmla="*/ 35 w 35"/>
                  <a:gd name="T1" fmla="*/ 33 h 33"/>
                  <a:gd name="T2" fmla="*/ 0 w 35"/>
                  <a:gd name="T3" fmla="*/ 33 h 33"/>
                  <a:gd name="T4" fmla="*/ 0 w 35"/>
                  <a:gd name="T5" fmla="*/ 0 h 33"/>
                  <a:gd name="T6" fmla="*/ 35 w 35"/>
                  <a:gd name="T7" fmla="*/ 0 h 33"/>
                  <a:gd name="T8" fmla="*/ 35 w 35"/>
                  <a:gd name="T9" fmla="*/ 33 h 33"/>
                  <a:gd name="T10" fmla="*/ 35 w 35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3"/>
                  <a:gd name="T20" fmla="*/ 35 w 35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3">
                    <a:moveTo>
                      <a:pt x="35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2" name="Freeform 58"/>
              <p:cNvSpPr>
                <a:spLocks/>
              </p:cNvSpPr>
              <p:nvPr/>
            </p:nvSpPr>
            <p:spPr bwMode="auto">
              <a:xfrm>
                <a:off x="1175" y="2394"/>
                <a:ext cx="22" cy="34"/>
              </a:xfrm>
              <a:custGeom>
                <a:avLst/>
                <a:gdLst>
                  <a:gd name="T0" fmla="*/ 36 w 36"/>
                  <a:gd name="T1" fmla="*/ 34 h 34"/>
                  <a:gd name="T2" fmla="*/ 0 w 36"/>
                  <a:gd name="T3" fmla="*/ 34 h 34"/>
                  <a:gd name="T4" fmla="*/ 0 w 36"/>
                  <a:gd name="T5" fmla="*/ 0 h 34"/>
                  <a:gd name="T6" fmla="*/ 36 w 36"/>
                  <a:gd name="T7" fmla="*/ 0 h 34"/>
                  <a:gd name="T8" fmla="*/ 36 w 36"/>
                  <a:gd name="T9" fmla="*/ 34 h 34"/>
                  <a:gd name="T10" fmla="*/ 36 w 36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4"/>
                  <a:gd name="T20" fmla="*/ 36 w 3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4">
                    <a:moveTo>
                      <a:pt x="36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3" name="Freeform 59"/>
              <p:cNvSpPr>
                <a:spLocks/>
              </p:cNvSpPr>
              <p:nvPr/>
            </p:nvSpPr>
            <p:spPr bwMode="auto">
              <a:xfrm>
                <a:off x="1175" y="2444"/>
                <a:ext cx="22" cy="34"/>
              </a:xfrm>
              <a:custGeom>
                <a:avLst/>
                <a:gdLst>
                  <a:gd name="T0" fmla="*/ 36 w 36"/>
                  <a:gd name="T1" fmla="*/ 33 h 33"/>
                  <a:gd name="T2" fmla="*/ 0 w 36"/>
                  <a:gd name="T3" fmla="*/ 33 h 33"/>
                  <a:gd name="T4" fmla="*/ 0 w 36"/>
                  <a:gd name="T5" fmla="*/ 0 h 33"/>
                  <a:gd name="T6" fmla="*/ 36 w 36"/>
                  <a:gd name="T7" fmla="*/ 0 h 33"/>
                  <a:gd name="T8" fmla="*/ 36 w 36"/>
                  <a:gd name="T9" fmla="*/ 33 h 33"/>
                  <a:gd name="T10" fmla="*/ 36 w 36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3"/>
                  <a:gd name="T20" fmla="*/ 36 w 3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3">
                    <a:moveTo>
                      <a:pt x="36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4" name="Freeform 60"/>
              <p:cNvSpPr>
                <a:spLocks/>
              </p:cNvSpPr>
              <p:nvPr/>
            </p:nvSpPr>
            <p:spPr bwMode="auto">
              <a:xfrm>
                <a:off x="1117" y="2501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5" name="Freeform 61"/>
              <p:cNvSpPr>
                <a:spLocks/>
              </p:cNvSpPr>
              <p:nvPr/>
            </p:nvSpPr>
            <p:spPr bwMode="auto">
              <a:xfrm>
                <a:off x="1117" y="2535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6" name="Freeform 62"/>
              <p:cNvSpPr>
                <a:spLocks/>
              </p:cNvSpPr>
              <p:nvPr/>
            </p:nvSpPr>
            <p:spPr bwMode="auto">
              <a:xfrm>
                <a:off x="1212" y="2428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7" name="Freeform 63"/>
              <p:cNvSpPr>
                <a:spLocks/>
              </p:cNvSpPr>
              <p:nvPr/>
            </p:nvSpPr>
            <p:spPr bwMode="auto">
              <a:xfrm>
                <a:off x="1212" y="2394"/>
                <a:ext cx="150" cy="16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8" name="Freeform 64"/>
              <p:cNvSpPr>
                <a:spLocks/>
              </p:cNvSpPr>
              <p:nvPr/>
            </p:nvSpPr>
            <p:spPr bwMode="auto">
              <a:xfrm>
                <a:off x="1212" y="2460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9" name="Freeform 6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244 w 244"/>
                  <a:gd name="T3" fmla="*/ 0 h 157"/>
                  <a:gd name="T4" fmla="*/ 0 w 244"/>
                  <a:gd name="T5" fmla="*/ 0 h 157"/>
                  <a:gd name="T6" fmla="*/ 0 w 244"/>
                  <a:gd name="T7" fmla="*/ 157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30" name="Group 185"/>
            <p:cNvGrpSpPr>
              <a:grpSpLocks/>
            </p:cNvGrpSpPr>
            <p:nvPr userDrawn="1"/>
          </p:nvGrpSpPr>
          <p:grpSpPr bwMode="auto">
            <a:xfrm>
              <a:off x="1004798" y="5092835"/>
              <a:ext cx="164978" cy="104898"/>
              <a:chOff x="4187" y="1590"/>
              <a:chExt cx="238" cy="162"/>
            </a:xfrm>
          </p:grpSpPr>
          <p:sp>
            <p:nvSpPr>
              <p:cNvPr id="52" name="Freeform 186"/>
              <p:cNvSpPr>
                <a:spLocks/>
              </p:cNvSpPr>
              <p:nvPr/>
            </p:nvSpPr>
            <p:spPr bwMode="auto">
              <a:xfrm>
                <a:off x="4187" y="1590"/>
                <a:ext cx="238" cy="53"/>
              </a:xfrm>
              <a:custGeom>
                <a:avLst/>
                <a:gdLst>
                  <a:gd name="T0" fmla="*/ 0 w 244"/>
                  <a:gd name="T1" fmla="*/ 0 h 50"/>
                  <a:gd name="T2" fmla="*/ 40 w 244"/>
                  <a:gd name="T3" fmla="*/ 0 h 50"/>
                  <a:gd name="T4" fmla="*/ 40 w 244"/>
                  <a:gd name="T5" fmla="*/ 962 h 50"/>
                  <a:gd name="T6" fmla="*/ 0 w 244"/>
                  <a:gd name="T7" fmla="*/ 962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3" name="Freeform 187"/>
              <p:cNvSpPr>
                <a:spLocks/>
              </p:cNvSpPr>
              <p:nvPr/>
            </p:nvSpPr>
            <p:spPr bwMode="auto">
              <a:xfrm>
                <a:off x="4187" y="1695"/>
                <a:ext cx="238" cy="57"/>
              </a:xfrm>
              <a:custGeom>
                <a:avLst/>
                <a:gdLst>
                  <a:gd name="T0" fmla="*/ 0 w 244"/>
                  <a:gd name="T1" fmla="*/ 0 h 55"/>
                  <a:gd name="T2" fmla="*/ 40 w 244"/>
                  <a:gd name="T3" fmla="*/ 0 h 55"/>
                  <a:gd name="T4" fmla="*/ 40 w 244"/>
                  <a:gd name="T5" fmla="*/ 820 h 55"/>
                  <a:gd name="T6" fmla="*/ 0 w 244"/>
                  <a:gd name="T7" fmla="*/ 820 h 55"/>
                  <a:gd name="T8" fmla="*/ 0 w 244"/>
                  <a:gd name="T9" fmla="*/ 0 h 55"/>
                  <a:gd name="T10" fmla="*/ 0 w 24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5"/>
                  <a:gd name="T20" fmla="*/ 244 w 24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5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0A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4" name="Freeform 188"/>
              <p:cNvSpPr>
                <a:spLocks/>
              </p:cNvSpPr>
              <p:nvPr/>
            </p:nvSpPr>
            <p:spPr bwMode="auto">
              <a:xfrm>
                <a:off x="4187" y="1643"/>
                <a:ext cx="238" cy="57"/>
              </a:xfrm>
              <a:custGeom>
                <a:avLst/>
                <a:gdLst>
                  <a:gd name="T0" fmla="*/ 0 w 244"/>
                  <a:gd name="T1" fmla="*/ 0 h 56"/>
                  <a:gd name="T2" fmla="*/ 40 w 244"/>
                  <a:gd name="T3" fmla="*/ 0 h 56"/>
                  <a:gd name="T4" fmla="*/ 40 w 244"/>
                  <a:gd name="T5" fmla="*/ 201 h 56"/>
                  <a:gd name="T6" fmla="*/ 0 w 244"/>
                  <a:gd name="T7" fmla="*/ 201 h 56"/>
                  <a:gd name="T8" fmla="*/ 0 w 244"/>
                  <a:gd name="T9" fmla="*/ 0 h 56"/>
                  <a:gd name="T10" fmla="*/ 0 w 244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6"/>
                  <a:gd name="T20" fmla="*/ 244 w 244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6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5" name="Freeform 189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6" name="Freeform 190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</a:path>
                </a:pathLst>
              </a:custGeom>
              <a:noFill/>
              <a:ln w="0">
                <a:solidFill>
                  <a:srgbClr val="FB0F0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7" name="Freeform 191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0 h 62"/>
                  <a:gd name="T2" fmla="*/ 17 w 71"/>
                  <a:gd name="T3" fmla="*/ 251 h 62"/>
                  <a:gd name="T4" fmla="*/ 0 w 71"/>
                  <a:gd name="T5" fmla="*/ 251 h 62"/>
                  <a:gd name="T6" fmla="*/ 0 w 71"/>
                  <a:gd name="T7" fmla="*/ 355 h 62"/>
                  <a:gd name="T8" fmla="*/ 17 w 71"/>
                  <a:gd name="T9" fmla="*/ 355 h 62"/>
                  <a:gd name="T10" fmla="*/ 17 w 71"/>
                  <a:gd name="T11" fmla="*/ 571 h 62"/>
                  <a:gd name="T12" fmla="*/ 17 w 71"/>
                  <a:gd name="T13" fmla="*/ 618 h 62"/>
                  <a:gd name="T14" fmla="*/ 12 w 71"/>
                  <a:gd name="T15" fmla="*/ 571 h 62"/>
                  <a:gd name="T16" fmla="*/ 6 w 71"/>
                  <a:gd name="T17" fmla="*/ 571 h 62"/>
                  <a:gd name="T18" fmla="*/ 17 w 71"/>
                  <a:gd name="T19" fmla="*/ 571 h 62"/>
                  <a:gd name="T20" fmla="*/ 17 w 71"/>
                  <a:gd name="T21" fmla="*/ 571 h 62"/>
                  <a:gd name="T22" fmla="*/ 17 w 71"/>
                  <a:gd name="T23" fmla="*/ 618 h 62"/>
                  <a:gd name="T24" fmla="*/ 17 w 71"/>
                  <a:gd name="T25" fmla="*/ 680 h 62"/>
                  <a:gd name="T26" fmla="*/ 17 w 71"/>
                  <a:gd name="T27" fmla="*/ 618 h 62"/>
                  <a:gd name="T28" fmla="*/ 17 w 71"/>
                  <a:gd name="T29" fmla="*/ 355 h 62"/>
                  <a:gd name="T30" fmla="*/ 17 w 71"/>
                  <a:gd name="T31" fmla="*/ 251 h 62"/>
                  <a:gd name="T32" fmla="*/ 17 w 71"/>
                  <a:gd name="T33" fmla="*/ 251 h 62"/>
                  <a:gd name="T34" fmla="*/ 17 w 71"/>
                  <a:gd name="T35" fmla="*/ 355 h 62"/>
                  <a:gd name="T36" fmla="*/ 17 w 71"/>
                  <a:gd name="T37" fmla="*/ 355 h 62"/>
                  <a:gd name="T38" fmla="*/ 17 w 71"/>
                  <a:gd name="T39" fmla="*/ 355 h 62"/>
                  <a:gd name="T40" fmla="*/ 17 w 71"/>
                  <a:gd name="T41" fmla="*/ 251 h 62"/>
                  <a:gd name="T42" fmla="*/ 17 w 71"/>
                  <a:gd name="T43" fmla="*/ 0 h 62"/>
                  <a:gd name="T44" fmla="*/ 0 w 71"/>
                  <a:gd name="T45" fmla="*/ 0 h 62"/>
                  <a:gd name="T46" fmla="*/ 0 w 71"/>
                  <a:gd name="T47" fmla="*/ 11 h 62"/>
                  <a:gd name="T48" fmla="*/ 17 w 71"/>
                  <a:gd name="T49" fmla="*/ 11 h 62"/>
                  <a:gd name="T50" fmla="*/ 17 w 71"/>
                  <a:gd name="T51" fmla="*/ 11 h 62"/>
                  <a:gd name="T52" fmla="*/ 17 w 71"/>
                  <a:gd name="T53" fmla="*/ 11 h 62"/>
                  <a:gd name="T54" fmla="*/ 17 w 71"/>
                  <a:gd name="T55" fmla="*/ 0 h 62"/>
                  <a:gd name="T56" fmla="*/ 17 w 71"/>
                  <a:gd name="T57" fmla="*/ 0 h 62"/>
                  <a:gd name="T58" fmla="*/ 17 w 71"/>
                  <a:gd name="T59" fmla="*/ 11 h 62"/>
                  <a:gd name="T60" fmla="*/ 17 w 71"/>
                  <a:gd name="T61" fmla="*/ 355 h 62"/>
                  <a:gd name="T62" fmla="*/ 17 w 71"/>
                  <a:gd name="T63" fmla="*/ 355 h 62"/>
                  <a:gd name="T64" fmla="*/ 17 w 71"/>
                  <a:gd name="T65" fmla="*/ 571 h 62"/>
                  <a:gd name="T66" fmla="*/ 17 w 71"/>
                  <a:gd name="T67" fmla="*/ 571 h 62"/>
                  <a:gd name="T68" fmla="*/ 17 w 71"/>
                  <a:gd name="T69" fmla="*/ 618 h 62"/>
                  <a:gd name="T70" fmla="*/ 17 w 71"/>
                  <a:gd name="T71" fmla="*/ 571 h 62"/>
                  <a:gd name="T72" fmla="*/ 17 w 71"/>
                  <a:gd name="T73" fmla="*/ 571 h 62"/>
                  <a:gd name="T74" fmla="*/ 17 w 71"/>
                  <a:gd name="T75" fmla="*/ 571 h 62"/>
                  <a:gd name="T76" fmla="*/ 17 w 71"/>
                  <a:gd name="T77" fmla="*/ 355 h 62"/>
                  <a:gd name="T78" fmla="*/ 17 w 71"/>
                  <a:gd name="T79" fmla="*/ 355 h 62"/>
                  <a:gd name="T80" fmla="*/ 17 w 71"/>
                  <a:gd name="T81" fmla="*/ 251 h 62"/>
                  <a:gd name="T82" fmla="*/ 17 w 71"/>
                  <a:gd name="T83" fmla="*/ 251 h 62"/>
                  <a:gd name="T84" fmla="*/ 17 w 71"/>
                  <a:gd name="T85" fmla="*/ 251 h 62"/>
                  <a:gd name="T86" fmla="*/ 17 w 71"/>
                  <a:gd name="T87" fmla="*/ 0 h 62"/>
                  <a:gd name="T88" fmla="*/ 17 w 71"/>
                  <a:gd name="T89" fmla="*/ 0 h 62"/>
                  <a:gd name="T90" fmla="*/ 17 w 71"/>
                  <a:gd name="T91" fmla="*/ 0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1"/>
                  <a:gd name="T139" fmla="*/ 0 h 62"/>
                  <a:gd name="T140" fmla="*/ 71 w 71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1" h="62">
                    <a:moveTo>
                      <a:pt x="30" y="0"/>
                    </a:moveTo>
                    <a:lnTo>
                      <a:pt x="30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18" y="34"/>
                    </a:lnTo>
                    <a:lnTo>
                      <a:pt x="18" y="51"/>
                    </a:lnTo>
                    <a:lnTo>
                      <a:pt x="18" y="56"/>
                    </a:lnTo>
                    <a:lnTo>
                      <a:pt x="12" y="51"/>
                    </a:lnTo>
                    <a:lnTo>
                      <a:pt x="6" y="51"/>
                    </a:lnTo>
                    <a:lnTo>
                      <a:pt x="30" y="51"/>
                    </a:lnTo>
                    <a:lnTo>
                      <a:pt x="42" y="51"/>
                    </a:lnTo>
                    <a:lnTo>
                      <a:pt x="42" y="56"/>
                    </a:lnTo>
                    <a:lnTo>
                      <a:pt x="36" y="62"/>
                    </a:lnTo>
                    <a:lnTo>
                      <a:pt x="30" y="56"/>
                    </a:lnTo>
                    <a:lnTo>
                      <a:pt x="30" y="34"/>
                    </a:lnTo>
                    <a:lnTo>
                      <a:pt x="30" y="23"/>
                    </a:lnTo>
                    <a:lnTo>
                      <a:pt x="42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18" y="34"/>
                    </a:lnTo>
                    <a:lnTo>
                      <a:pt x="18" y="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" y="11"/>
                    </a:lnTo>
                    <a:lnTo>
                      <a:pt x="60" y="11"/>
                    </a:lnTo>
                    <a:lnTo>
                      <a:pt x="71" y="11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60" y="11"/>
                    </a:lnTo>
                    <a:lnTo>
                      <a:pt x="60" y="34"/>
                    </a:lnTo>
                    <a:lnTo>
                      <a:pt x="42" y="34"/>
                    </a:lnTo>
                    <a:lnTo>
                      <a:pt x="42" y="51"/>
                    </a:lnTo>
                    <a:lnTo>
                      <a:pt x="60" y="51"/>
                    </a:lnTo>
                    <a:lnTo>
                      <a:pt x="60" y="56"/>
                    </a:lnTo>
                    <a:lnTo>
                      <a:pt x="60" y="51"/>
                    </a:lnTo>
                    <a:lnTo>
                      <a:pt x="66" y="51"/>
                    </a:lnTo>
                    <a:lnTo>
                      <a:pt x="60" y="51"/>
                    </a:lnTo>
                    <a:lnTo>
                      <a:pt x="60" y="34"/>
                    </a:lnTo>
                    <a:lnTo>
                      <a:pt x="71" y="34"/>
                    </a:lnTo>
                    <a:lnTo>
                      <a:pt x="71" y="23"/>
                    </a:lnTo>
                    <a:lnTo>
                      <a:pt x="6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8" name="Freeform 192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2F3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9" name="Freeform 193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0" name="Freeform 194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1" name="Freeform 195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2" name="Freeform 196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3" name="Freeform 197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4" name="Freeform 198"/>
              <p:cNvSpPr>
                <a:spLocks/>
              </p:cNvSpPr>
              <p:nvPr/>
            </p:nvSpPr>
            <p:spPr bwMode="auto">
              <a:xfrm>
                <a:off x="4261" y="1617"/>
                <a:ext cx="12" cy="6"/>
              </a:xfrm>
              <a:custGeom>
                <a:avLst/>
                <a:gdLst>
                  <a:gd name="T0" fmla="*/ 0 w 12"/>
                  <a:gd name="T1" fmla="*/ 5 h 5"/>
                  <a:gd name="T2" fmla="*/ 6 w 12"/>
                  <a:gd name="T3" fmla="*/ 5 h 5"/>
                  <a:gd name="T4" fmla="*/ 6 w 12"/>
                  <a:gd name="T5" fmla="*/ 5 h 5"/>
                  <a:gd name="T6" fmla="*/ 6 w 12"/>
                  <a:gd name="T7" fmla="*/ 5 h 5"/>
                  <a:gd name="T8" fmla="*/ 6 w 12"/>
                  <a:gd name="T9" fmla="*/ 5 h 5"/>
                  <a:gd name="T10" fmla="*/ 6 w 12"/>
                  <a:gd name="T11" fmla="*/ 5 h 5"/>
                  <a:gd name="T12" fmla="*/ 12 w 12"/>
                  <a:gd name="T13" fmla="*/ 5 h 5"/>
                  <a:gd name="T14" fmla="*/ 12 w 12"/>
                  <a:gd name="T15" fmla="*/ 5 h 5"/>
                  <a:gd name="T16" fmla="*/ 12 w 12"/>
                  <a:gd name="T17" fmla="*/ 0 h 5"/>
                  <a:gd name="T18" fmla="*/ 6 w 12"/>
                  <a:gd name="T19" fmla="*/ 0 h 5"/>
                  <a:gd name="T20" fmla="*/ 6 w 12"/>
                  <a:gd name="T21" fmla="*/ 0 h 5"/>
                  <a:gd name="T22" fmla="*/ 6 w 12"/>
                  <a:gd name="T23" fmla="*/ 0 h 5"/>
                  <a:gd name="T24" fmla="*/ 0 w 12"/>
                  <a:gd name="T25" fmla="*/ 5 h 5"/>
                  <a:gd name="T26" fmla="*/ 0 w 12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5"/>
                  <a:gd name="T44" fmla="*/ 12 w 1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5">
                    <a:moveTo>
                      <a:pt x="0" y="5"/>
                    </a:moveTo>
                    <a:lnTo>
                      <a:pt x="6" y="5"/>
                    </a:lnTo>
                    <a:lnTo>
                      <a:pt x="12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5" name="Freeform 199"/>
              <p:cNvSpPr>
                <a:spLocks/>
              </p:cNvSpPr>
              <p:nvPr/>
            </p:nvSpPr>
            <p:spPr bwMode="auto">
              <a:xfrm>
                <a:off x="4267" y="163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0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6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0 w 12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6"/>
                  <a:gd name="T47" fmla="*/ 12 w 12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6" name="Freeform 200"/>
              <p:cNvSpPr>
                <a:spLocks/>
              </p:cNvSpPr>
              <p:nvPr/>
            </p:nvSpPr>
            <p:spPr bwMode="auto">
              <a:xfrm>
                <a:off x="4273" y="1613"/>
                <a:ext cx="18" cy="13"/>
              </a:xfrm>
              <a:custGeom>
                <a:avLst/>
                <a:gdLst>
                  <a:gd name="T0" fmla="*/ 9 w 18"/>
                  <a:gd name="T1" fmla="*/ 0 h 11"/>
                  <a:gd name="T2" fmla="*/ 9 w 18"/>
                  <a:gd name="T3" fmla="*/ 0 h 11"/>
                  <a:gd name="T4" fmla="*/ 6 w 18"/>
                  <a:gd name="T5" fmla="*/ 0 h 11"/>
                  <a:gd name="T6" fmla="*/ 0 w 18"/>
                  <a:gd name="T7" fmla="*/ 6 h 11"/>
                  <a:gd name="T8" fmla="*/ 6 w 18"/>
                  <a:gd name="T9" fmla="*/ 11 h 11"/>
                  <a:gd name="T10" fmla="*/ 9 w 18"/>
                  <a:gd name="T11" fmla="*/ 6 h 11"/>
                  <a:gd name="T12" fmla="*/ 9 w 18"/>
                  <a:gd name="T13" fmla="*/ 6 h 11"/>
                  <a:gd name="T14" fmla="*/ 9 w 18"/>
                  <a:gd name="T15" fmla="*/ 6 h 11"/>
                  <a:gd name="T16" fmla="*/ 9 w 18"/>
                  <a:gd name="T17" fmla="*/ 0 h 11"/>
                  <a:gd name="T18" fmla="*/ 9 w 18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1"/>
                  <a:gd name="T32" fmla="*/ 18 w 1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1">
                    <a:moveTo>
                      <a:pt x="18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7" name="Freeform 201"/>
              <p:cNvSpPr>
                <a:spLocks/>
              </p:cNvSpPr>
              <p:nvPr/>
            </p:nvSpPr>
            <p:spPr bwMode="auto">
              <a:xfrm>
                <a:off x="4279" y="1626"/>
                <a:ext cx="18" cy="4"/>
              </a:xfrm>
              <a:custGeom>
                <a:avLst/>
                <a:gdLst>
                  <a:gd name="T0" fmla="*/ 9 w 18"/>
                  <a:gd name="T1" fmla="*/ 0 h 6"/>
                  <a:gd name="T2" fmla="*/ 9 w 18"/>
                  <a:gd name="T3" fmla="*/ 0 h 6"/>
                  <a:gd name="T4" fmla="*/ 6 w 18"/>
                  <a:gd name="T5" fmla="*/ 0 h 6"/>
                  <a:gd name="T6" fmla="*/ 0 w 18"/>
                  <a:gd name="T7" fmla="*/ 0 h 6"/>
                  <a:gd name="T8" fmla="*/ 0 w 18"/>
                  <a:gd name="T9" fmla="*/ 6 h 6"/>
                  <a:gd name="T10" fmla="*/ 6 w 18"/>
                  <a:gd name="T11" fmla="*/ 6 h 6"/>
                  <a:gd name="T12" fmla="*/ 9 w 18"/>
                  <a:gd name="T13" fmla="*/ 6 h 6"/>
                  <a:gd name="T14" fmla="*/ 9 w 18"/>
                  <a:gd name="T15" fmla="*/ 6 h 6"/>
                  <a:gd name="T16" fmla="*/ 9 w 18"/>
                  <a:gd name="T17" fmla="*/ 0 h 6"/>
                  <a:gd name="T18" fmla="*/ 9 w 1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6"/>
                  <a:gd name="T32" fmla="*/ 18 w 1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8" name="Freeform 202"/>
              <p:cNvSpPr>
                <a:spLocks/>
              </p:cNvSpPr>
              <p:nvPr/>
            </p:nvSpPr>
            <p:spPr bwMode="auto">
              <a:xfrm>
                <a:off x="4332" y="1613"/>
                <a:ext cx="10" cy="13"/>
              </a:xfrm>
              <a:custGeom>
                <a:avLst/>
                <a:gdLst>
                  <a:gd name="T0" fmla="*/ 5 w 11"/>
                  <a:gd name="T1" fmla="*/ 0 h 11"/>
                  <a:gd name="T2" fmla="*/ 5 w 11"/>
                  <a:gd name="T3" fmla="*/ 6 h 11"/>
                  <a:gd name="T4" fmla="*/ 5 w 11"/>
                  <a:gd name="T5" fmla="*/ 6 h 11"/>
                  <a:gd name="T6" fmla="*/ 5 w 11"/>
                  <a:gd name="T7" fmla="*/ 6 h 11"/>
                  <a:gd name="T8" fmla="*/ 0 w 11"/>
                  <a:gd name="T9" fmla="*/ 6 h 11"/>
                  <a:gd name="T10" fmla="*/ 5 w 11"/>
                  <a:gd name="T11" fmla="*/ 11 h 11"/>
                  <a:gd name="T12" fmla="*/ 5 w 11"/>
                  <a:gd name="T13" fmla="*/ 11 h 11"/>
                  <a:gd name="T14" fmla="*/ 5 w 11"/>
                  <a:gd name="T15" fmla="*/ 11 h 11"/>
                  <a:gd name="T16" fmla="*/ 11 w 11"/>
                  <a:gd name="T17" fmla="*/ 11 h 11"/>
                  <a:gd name="T18" fmla="*/ 11 w 11"/>
                  <a:gd name="T19" fmla="*/ 6 h 11"/>
                  <a:gd name="T20" fmla="*/ 11 w 11"/>
                  <a:gd name="T21" fmla="*/ 6 h 11"/>
                  <a:gd name="T22" fmla="*/ 11 w 11"/>
                  <a:gd name="T23" fmla="*/ 6 h 11"/>
                  <a:gd name="T24" fmla="*/ 5 w 11"/>
                  <a:gd name="T25" fmla="*/ 0 h 11"/>
                  <a:gd name="T26" fmla="*/ 5 w 11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1"/>
                  <a:gd name="T44" fmla="*/ 11 w 11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1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5" y="11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9" name="Freeform 203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6 w 17"/>
                  <a:gd name="T1" fmla="*/ 0 h 12"/>
                  <a:gd name="T2" fmla="*/ 6 w 17"/>
                  <a:gd name="T3" fmla="*/ 0 h 12"/>
                  <a:gd name="T4" fmla="*/ 11 w 17"/>
                  <a:gd name="T5" fmla="*/ 0 h 12"/>
                  <a:gd name="T6" fmla="*/ 11 w 17"/>
                  <a:gd name="T7" fmla="*/ 0 h 12"/>
                  <a:gd name="T8" fmla="*/ 17 w 17"/>
                  <a:gd name="T9" fmla="*/ 0 h 12"/>
                  <a:gd name="T10" fmla="*/ 17 w 17"/>
                  <a:gd name="T11" fmla="*/ 6 h 12"/>
                  <a:gd name="T12" fmla="*/ 11 w 17"/>
                  <a:gd name="T13" fmla="*/ 12 h 12"/>
                  <a:gd name="T14" fmla="*/ 11 w 17"/>
                  <a:gd name="T15" fmla="*/ 12 h 12"/>
                  <a:gd name="T16" fmla="*/ 6 w 17"/>
                  <a:gd name="T17" fmla="*/ 12 h 12"/>
                  <a:gd name="T18" fmla="*/ 0 w 17"/>
                  <a:gd name="T19" fmla="*/ 12 h 12"/>
                  <a:gd name="T20" fmla="*/ 6 w 17"/>
                  <a:gd name="T21" fmla="*/ 0 h 12"/>
                  <a:gd name="T22" fmla="*/ 6 w 17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2"/>
                  <a:gd name="T38" fmla="*/ 17 w 1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2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0" name="Freeform 204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0 w 17"/>
                  <a:gd name="T1" fmla="*/ 0 h 12"/>
                  <a:gd name="T2" fmla="*/ 6 w 17"/>
                  <a:gd name="T3" fmla="*/ 0 h 12"/>
                  <a:gd name="T4" fmla="*/ 11 w 17"/>
                  <a:gd name="T5" fmla="*/ 6 h 12"/>
                  <a:gd name="T6" fmla="*/ 11 w 17"/>
                  <a:gd name="T7" fmla="*/ 6 h 12"/>
                  <a:gd name="T8" fmla="*/ 17 w 17"/>
                  <a:gd name="T9" fmla="*/ 6 h 12"/>
                  <a:gd name="T10" fmla="*/ 11 w 17"/>
                  <a:gd name="T11" fmla="*/ 12 h 12"/>
                  <a:gd name="T12" fmla="*/ 11 w 17"/>
                  <a:gd name="T13" fmla="*/ 12 h 12"/>
                  <a:gd name="T14" fmla="*/ 6 w 17"/>
                  <a:gd name="T15" fmla="*/ 12 h 12"/>
                  <a:gd name="T16" fmla="*/ 0 w 17"/>
                  <a:gd name="T17" fmla="*/ 6 h 12"/>
                  <a:gd name="T18" fmla="*/ 0 w 17"/>
                  <a:gd name="T19" fmla="*/ 0 h 12"/>
                  <a:gd name="T20" fmla="*/ 0 w 17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2"/>
                  <a:gd name="T35" fmla="*/ 17 w 17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2">
                    <a:moveTo>
                      <a:pt x="0" y="0"/>
                    </a:moveTo>
                    <a:lnTo>
                      <a:pt x="6" y="0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1" name="Freeform 205"/>
              <p:cNvSpPr>
                <a:spLocks/>
              </p:cNvSpPr>
              <p:nvPr/>
            </p:nvSpPr>
            <p:spPr bwMode="auto">
              <a:xfrm>
                <a:off x="4332" y="1630"/>
                <a:ext cx="10" cy="6"/>
              </a:xfrm>
              <a:custGeom>
                <a:avLst/>
                <a:gdLst>
                  <a:gd name="T0" fmla="*/ 5 w 11"/>
                  <a:gd name="T1" fmla="*/ 6 h 6"/>
                  <a:gd name="T2" fmla="*/ 5 w 11"/>
                  <a:gd name="T3" fmla="*/ 6 h 6"/>
                  <a:gd name="T4" fmla="*/ 5 w 11"/>
                  <a:gd name="T5" fmla="*/ 0 h 6"/>
                  <a:gd name="T6" fmla="*/ 5 w 11"/>
                  <a:gd name="T7" fmla="*/ 0 h 6"/>
                  <a:gd name="T8" fmla="*/ 5 w 11"/>
                  <a:gd name="T9" fmla="*/ 0 h 6"/>
                  <a:gd name="T10" fmla="*/ 11 w 11"/>
                  <a:gd name="T11" fmla="*/ 0 h 6"/>
                  <a:gd name="T12" fmla="*/ 11 w 11"/>
                  <a:gd name="T13" fmla="*/ 0 h 6"/>
                  <a:gd name="T14" fmla="*/ 11 w 11"/>
                  <a:gd name="T15" fmla="*/ 0 h 6"/>
                  <a:gd name="T16" fmla="*/ 5 w 11"/>
                  <a:gd name="T17" fmla="*/ 0 h 6"/>
                  <a:gd name="T18" fmla="*/ 5 w 11"/>
                  <a:gd name="T19" fmla="*/ 0 h 6"/>
                  <a:gd name="T20" fmla="*/ 5 w 11"/>
                  <a:gd name="T21" fmla="*/ 0 h 6"/>
                  <a:gd name="T22" fmla="*/ 0 w 11"/>
                  <a:gd name="T23" fmla="*/ 0 h 6"/>
                  <a:gd name="T24" fmla="*/ 0 w 11"/>
                  <a:gd name="T25" fmla="*/ 0 h 6"/>
                  <a:gd name="T26" fmla="*/ 0 w 11"/>
                  <a:gd name="T27" fmla="*/ 0 h 6"/>
                  <a:gd name="T28" fmla="*/ 0 w 11"/>
                  <a:gd name="T29" fmla="*/ 0 h 6"/>
                  <a:gd name="T30" fmla="*/ 0 w 11"/>
                  <a:gd name="T31" fmla="*/ 0 h 6"/>
                  <a:gd name="T32" fmla="*/ 0 w 11"/>
                  <a:gd name="T33" fmla="*/ 0 h 6"/>
                  <a:gd name="T34" fmla="*/ 0 w 11"/>
                  <a:gd name="T35" fmla="*/ 0 h 6"/>
                  <a:gd name="T36" fmla="*/ 0 w 11"/>
                  <a:gd name="T37" fmla="*/ 0 h 6"/>
                  <a:gd name="T38" fmla="*/ 0 w 11"/>
                  <a:gd name="T39" fmla="*/ 0 h 6"/>
                  <a:gd name="T40" fmla="*/ 0 w 11"/>
                  <a:gd name="T41" fmla="*/ 0 h 6"/>
                  <a:gd name="T42" fmla="*/ 0 w 11"/>
                  <a:gd name="T43" fmla="*/ 0 h 6"/>
                  <a:gd name="T44" fmla="*/ 0 w 11"/>
                  <a:gd name="T45" fmla="*/ 0 h 6"/>
                  <a:gd name="T46" fmla="*/ 0 w 11"/>
                  <a:gd name="T47" fmla="*/ 0 h 6"/>
                  <a:gd name="T48" fmla="*/ 0 w 11"/>
                  <a:gd name="T49" fmla="*/ 0 h 6"/>
                  <a:gd name="T50" fmla="*/ 0 w 11"/>
                  <a:gd name="T51" fmla="*/ 0 h 6"/>
                  <a:gd name="T52" fmla="*/ 0 w 11"/>
                  <a:gd name="T53" fmla="*/ 0 h 6"/>
                  <a:gd name="T54" fmla="*/ 0 w 11"/>
                  <a:gd name="T55" fmla="*/ 0 h 6"/>
                  <a:gd name="T56" fmla="*/ 0 w 11"/>
                  <a:gd name="T57" fmla="*/ 0 h 6"/>
                  <a:gd name="T58" fmla="*/ 0 w 11"/>
                  <a:gd name="T59" fmla="*/ 0 h 6"/>
                  <a:gd name="T60" fmla="*/ 0 w 11"/>
                  <a:gd name="T61" fmla="*/ 0 h 6"/>
                  <a:gd name="T62" fmla="*/ 0 w 11"/>
                  <a:gd name="T63" fmla="*/ 0 h 6"/>
                  <a:gd name="T64" fmla="*/ 5 w 11"/>
                  <a:gd name="T65" fmla="*/ 0 h 6"/>
                  <a:gd name="T66" fmla="*/ 5 w 11"/>
                  <a:gd name="T67" fmla="*/ 0 h 6"/>
                  <a:gd name="T68" fmla="*/ 5 w 11"/>
                  <a:gd name="T69" fmla="*/ 6 h 6"/>
                  <a:gd name="T70" fmla="*/ 5 w 11"/>
                  <a:gd name="T71" fmla="*/ 6 h 6"/>
                  <a:gd name="T72" fmla="*/ 5 w 11"/>
                  <a:gd name="T73" fmla="*/ 6 h 6"/>
                  <a:gd name="T74" fmla="*/ 5 w 11"/>
                  <a:gd name="T75" fmla="*/ 0 h 6"/>
                  <a:gd name="T76" fmla="*/ 5 w 11"/>
                  <a:gd name="T77" fmla="*/ 0 h 6"/>
                  <a:gd name="T78" fmla="*/ 5 w 11"/>
                  <a:gd name="T79" fmla="*/ 0 h 6"/>
                  <a:gd name="T80" fmla="*/ 5 w 11"/>
                  <a:gd name="T81" fmla="*/ 0 h 6"/>
                  <a:gd name="T82" fmla="*/ 5 w 11"/>
                  <a:gd name="T83" fmla="*/ 6 h 6"/>
                  <a:gd name="T84" fmla="*/ 5 w 11"/>
                  <a:gd name="T85" fmla="*/ 6 h 6"/>
                  <a:gd name="T86" fmla="*/ 5 w 11"/>
                  <a:gd name="T87" fmla="*/ 6 h 6"/>
                  <a:gd name="T88" fmla="*/ 5 w 11"/>
                  <a:gd name="T89" fmla="*/ 6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6"/>
                  <a:gd name="T137" fmla="*/ 11 w 1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2" name="Freeform 206"/>
              <p:cNvSpPr>
                <a:spLocks/>
              </p:cNvSpPr>
              <p:nvPr/>
            </p:nvSpPr>
            <p:spPr bwMode="auto">
              <a:xfrm>
                <a:off x="4315" y="1617"/>
                <a:ext cx="12" cy="13"/>
              </a:xfrm>
              <a:custGeom>
                <a:avLst/>
                <a:gdLst>
                  <a:gd name="T0" fmla="*/ 6 w 12"/>
                  <a:gd name="T1" fmla="*/ 11 h 11"/>
                  <a:gd name="T2" fmla="*/ 6 w 12"/>
                  <a:gd name="T3" fmla="*/ 11 h 11"/>
                  <a:gd name="T4" fmla="*/ 6 w 12"/>
                  <a:gd name="T5" fmla="*/ 5 h 11"/>
                  <a:gd name="T6" fmla="*/ 6 w 12"/>
                  <a:gd name="T7" fmla="*/ 5 h 11"/>
                  <a:gd name="T8" fmla="*/ 6 w 12"/>
                  <a:gd name="T9" fmla="*/ 5 h 11"/>
                  <a:gd name="T10" fmla="*/ 6 w 12"/>
                  <a:gd name="T11" fmla="*/ 5 h 11"/>
                  <a:gd name="T12" fmla="*/ 6 w 12"/>
                  <a:gd name="T13" fmla="*/ 5 h 11"/>
                  <a:gd name="T14" fmla="*/ 6 w 12"/>
                  <a:gd name="T15" fmla="*/ 5 h 11"/>
                  <a:gd name="T16" fmla="*/ 6 w 12"/>
                  <a:gd name="T17" fmla="*/ 5 h 11"/>
                  <a:gd name="T18" fmla="*/ 6 w 12"/>
                  <a:gd name="T19" fmla="*/ 5 h 11"/>
                  <a:gd name="T20" fmla="*/ 6 w 12"/>
                  <a:gd name="T21" fmla="*/ 5 h 11"/>
                  <a:gd name="T22" fmla="*/ 6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5 h 11"/>
                  <a:gd name="T32" fmla="*/ 0 w 12"/>
                  <a:gd name="T33" fmla="*/ 5 h 11"/>
                  <a:gd name="T34" fmla="*/ 0 w 12"/>
                  <a:gd name="T35" fmla="*/ 5 h 11"/>
                  <a:gd name="T36" fmla="*/ 0 w 12"/>
                  <a:gd name="T37" fmla="*/ 5 h 11"/>
                  <a:gd name="T38" fmla="*/ 0 w 12"/>
                  <a:gd name="T39" fmla="*/ 5 h 11"/>
                  <a:gd name="T40" fmla="*/ 6 w 12"/>
                  <a:gd name="T41" fmla="*/ 5 h 11"/>
                  <a:gd name="T42" fmla="*/ 0 w 12"/>
                  <a:gd name="T43" fmla="*/ 5 h 11"/>
                  <a:gd name="T44" fmla="*/ 6 w 12"/>
                  <a:gd name="T45" fmla="*/ 11 h 11"/>
                  <a:gd name="T46" fmla="*/ 6 w 12"/>
                  <a:gd name="T47" fmla="*/ 11 h 11"/>
                  <a:gd name="T48" fmla="*/ 6 w 12"/>
                  <a:gd name="T49" fmla="*/ 5 h 11"/>
                  <a:gd name="T50" fmla="*/ 6 w 12"/>
                  <a:gd name="T51" fmla="*/ 5 h 11"/>
                  <a:gd name="T52" fmla="*/ 6 w 12"/>
                  <a:gd name="T53" fmla="*/ 5 h 11"/>
                  <a:gd name="T54" fmla="*/ 6 w 12"/>
                  <a:gd name="T55" fmla="*/ 11 h 11"/>
                  <a:gd name="T56" fmla="*/ 6 w 12"/>
                  <a:gd name="T57" fmla="*/ 11 h 11"/>
                  <a:gd name="T58" fmla="*/ 6 w 12"/>
                  <a:gd name="T59" fmla="*/ 11 h 11"/>
                  <a:gd name="T60" fmla="*/ 6 w 12"/>
                  <a:gd name="T61" fmla="*/ 5 h 11"/>
                  <a:gd name="T62" fmla="*/ 6 w 12"/>
                  <a:gd name="T63" fmla="*/ 5 h 11"/>
                  <a:gd name="T64" fmla="*/ 6 w 12"/>
                  <a:gd name="T65" fmla="*/ 5 h 11"/>
                  <a:gd name="T66" fmla="*/ 6 w 12"/>
                  <a:gd name="T67" fmla="*/ 5 h 11"/>
                  <a:gd name="T68" fmla="*/ 6 w 12"/>
                  <a:gd name="T69" fmla="*/ 5 h 11"/>
                  <a:gd name="T70" fmla="*/ 6 w 12"/>
                  <a:gd name="T71" fmla="*/ 11 h 11"/>
                  <a:gd name="T72" fmla="*/ 6 w 12"/>
                  <a:gd name="T73" fmla="*/ 11 h 11"/>
                  <a:gd name="T74" fmla="*/ 6 w 12"/>
                  <a:gd name="T75" fmla="*/ 5 h 11"/>
                  <a:gd name="T76" fmla="*/ 6 w 12"/>
                  <a:gd name="T77" fmla="*/ 5 h 11"/>
                  <a:gd name="T78" fmla="*/ 6 w 12"/>
                  <a:gd name="T79" fmla="*/ 5 h 11"/>
                  <a:gd name="T80" fmla="*/ 6 w 12"/>
                  <a:gd name="T81" fmla="*/ 11 h 11"/>
                  <a:gd name="T82" fmla="*/ 6 w 12"/>
                  <a:gd name="T83" fmla="*/ 11 h 11"/>
                  <a:gd name="T84" fmla="*/ 6 w 12"/>
                  <a:gd name="T85" fmla="*/ 11 h 11"/>
                  <a:gd name="T86" fmla="*/ 6 w 12"/>
                  <a:gd name="T87" fmla="*/ 11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"/>
                  <a:gd name="T133" fmla="*/ 0 h 11"/>
                  <a:gd name="T134" fmla="*/ 12 w 12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" h="11">
                    <a:moveTo>
                      <a:pt x="12" y="11"/>
                    </a:moveTo>
                    <a:lnTo>
                      <a:pt x="12" y="11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3" name="Freeform 207"/>
              <p:cNvSpPr>
                <a:spLocks/>
              </p:cNvSpPr>
              <p:nvPr/>
            </p:nvSpPr>
            <p:spPr bwMode="auto">
              <a:xfrm>
                <a:off x="4315" y="1617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6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0 w 6"/>
                  <a:gd name="T27" fmla="*/ 0 h 1"/>
                  <a:gd name="T28" fmla="*/ 0 w 6"/>
                  <a:gd name="T29" fmla="*/ 0 h 1"/>
                  <a:gd name="T30" fmla="*/ 6 w 6"/>
                  <a:gd name="T31" fmla="*/ 0 h 1"/>
                  <a:gd name="T32" fmla="*/ 6 w 6"/>
                  <a:gd name="T33" fmla="*/ 0 h 1"/>
                  <a:gd name="T34" fmla="*/ 6 w 6"/>
                  <a:gd name="T35" fmla="*/ 0 h 1"/>
                  <a:gd name="T36" fmla="*/ 6 w 6"/>
                  <a:gd name="T37" fmla="*/ 0 h 1"/>
                  <a:gd name="T38" fmla="*/ 6 w 6"/>
                  <a:gd name="T39" fmla="*/ 0 h 1"/>
                  <a:gd name="T40" fmla="*/ 6 w 6"/>
                  <a:gd name="T41" fmla="*/ 0 h 1"/>
                  <a:gd name="T42" fmla="*/ 6 w 6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1"/>
                  <a:gd name="T68" fmla="*/ 6 w 6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4" name="Freeform 208"/>
              <p:cNvSpPr>
                <a:spLocks/>
              </p:cNvSpPr>
              <p:nvPr/>
            </p:nvSpPr>
            <p:spPr bwMode="auto">
              <a:xfrm>
                <a:off x="4315" y="1617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0 h 5"/>
                  <a:gd name="T4" fmla="*/ 6 w 6"/>
                  <a:gd name="T5" fmla="*/ 5 h 5"/>
                  <a:gd name="T6" fmla="*/ 6 w 6"/>
                  <a:gd name="T7" fmla="*/ 0 h 5"/>
                  <a:gd name="T8" fmla="*/ 6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6 w 6"/>
                  <a:gd name="T29" fmla="*/ 0 h 5"/>
                  <a:gd name="T30" fmla="*/ 6 w 6"/>
                  <a:gd name="T31" fmla="*/ 0 h 5"/>
                  <a:gd name="T32" fmla="*/ 6 w 6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5" name="Freeform 209"/>
              <p:cNvSpPr>
                <a:spLocks/>
              </p:cNvSpPr>
              <p:nvPr/>
            </p:nvSpPr>
            <p:spPr bwMode="auto">
              <a:xfrm>
                <a:off x="4303" y="1626"/>
                <a:ext cx="6" cy="0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6" name="Freeform 210"/>
              <p:cNvSpPr>
                <a:spLocks/>
              </p:cNvSpPr>
              <p:nvPr/>
            </p:nvSpPr>
            <p:spPr bwMode="auto">
              <a:xfrm>
                <a:off x="4297" y="1617"/>
                <a:ext cx="6" cy="2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7" name="Freeform 211"/>
              <p:cNvSpPr>
                <a:spLocks/>
              </p:cNvSpPr>
              <p:nvPr/>
            </p:nvSpPr>
            <p:spPr bwMode="auto">
              <a:xfrm>
                <a:off x="4309" y="16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1"/>
                  <a:gd name="T38" fmla="*/ 1 w 1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8" name="Freeform 212"/>
              <p:cNvSpPr>
                <a:spLocks/>
              </p:cNvSpPr>
              <p:nvPr/>
            </p:nvSpPr>
            <p:spPr bwMode="auto">
              <a:xfrm>
                <a:off x="4187" y="1590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31" name="Group 223"/>
            <p:cNvGrpSpPr>
              <a:grpSpLocks/>
            </p:cNvGrpSpPr>
            <p:nvPr userDrawn="1"/>
          </p:nvGrpSpPr>
          <p:grpSpPr bwMode="auto">
            <a:xfrm>
              <a:off x="2701793" y="5092835"/>
              <a:ext cx="164978" cy="104897"/>
              <a:chOff x="4184" y="1339"/>
              <a:chExt cx="238" cy="162"/>
            </a:xfrm>
          </p:grpSpPr>
          <p:sp>
            <p:nvSpPr>
              <p:cNvPr id="48" name="Freeform 224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49" name="Freeform 225"/>
              <p:cNvSpPr>
                <a:spLocks/>
              </p:cNvSpPr>
              <p:nvPr/>
            </p:nvSpPr>
            <p:spPr bwMode="auto">
              <a:xfrm>
                <a:off x="4184" y="1339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0" name="Freeform 226"/>
              <p:cNvSpPr>
                <a:spLocks/>
              </p:cNvSpPr>
              <p:nvPr/>
            </p:nvSpPr>
            <p:spPr bwMode="auto">
              <a:xfrm>
                <a:off x="4184" y="1448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409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1" name="Freeform 227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32" name="Group 38"/>
            <p:cNvGrpSpPr>
              <a:grpSpLocks/>
            </p:cNvGrpSpPr>
            <p:nvPr userDrawn="1"/>
          </p:nvGrpSpPr>
          <p:grpSpPr bwMode="auto">
            <a:xfrm>
              <a:off x="1217956" y="5092835"/>
              <a:ext cx="164978" cy="104922"/>
              <a:chOff x="528" y="1773"/>
              <a:chExt cx="246" cy="156"/>
            </a:xfrm>
          </p:grpSpPr>
          <p:sp>
            <p:nvSpPr>
              <p:cNvPr id="44" name="Freeform 248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45" name="Freeform 249"/>
              <p:cNvSpPr>
                <a:spLocks/>
              </p:cNvSpPr>
              <p:nvPr/>
            </p:nvSpPr>
            <p:spPr bwMode="auto">
              <a:xfrm>
                <a:off x="528" y="1850"/>
                <a:ext cx="246" cy="79"/>
              </a:xfrm>
              <a:custGeom>
                <a:avLst/>
                <a:gdLst>
                  <a:gd name="T0" fmla="*/ 2929 w 238"/>
                  <a:gd name="T1" fmla="*/ 39 h 79"/>
                  <a:gd name="T2" fmla="*/ 2929 w 238"/>
                  <a:gd name="T3" fmla="*/ 0 h 79"/>
                  <a:gd name="T4" fmla="*/ 0 w 238"/>
                  <a:gd name="T5" fmla="*/ 0 h 79"/>
                  <a:gd name="T6" fmla="*/ 0 w 238"/>
                  <a:gd name="T7" fmla="*/ 39 h 79"/>
                  <a:gd name="T8" fmla="*/ 2929 w 238"/>
                  <a:gd name="T9" fmla="*/ 39 h 79"/>
                  <a:gd name="T10" fmla="*/ 2929 w 238"/>
                  <a:gd name="T11" fmla="*/ 39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9"/>
                  <a:gd name="T20" fmla="*/ 238 w 238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9">
                    <a:moveTo>
                      <a:pt x="238" y="79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38" y="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46" name="Freeform 250"/>
              <p:cNvSpPr>
                <a:spLocks/>
              </p:cNvSpPr>
              <p:nvPr/>
            </p:nvSpPr>
            <p:spPr bwMode="auto">
              <a:xfrm>
                <a:off x="528" y="1773"/>
                <a:ext cx="120" cy="156"/>
              </a:xfrm>
              <a:custGeom>
                <a:avLst/>
                <a:gdLst>
                  <a:gd name="T0" fmla="*/ 0 w 119"/>
                  <a:gd name="T1" fmla="*/ 0 h 157"/>
                  <a:gd name="T2" fmla="*/ 0 w 119"/>
                  <a:gd name="T3" fmla="*/ 61 h 157"/>
                  <a:gd name="T4" fmla="*/ 211 w 119"/>
                  <a:gd name="T5" fmla="*/ 39 h 157"/>
                  <a:gd name="T6" fmla="*/ 0 w 119"/>
                  <a:gd name="T7" fmla="*/ 0 h 157"/>
                  <a:gd name="T8" fmla="*/ 0 w 119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57"/>
                  <a:gd name="T17" fmla="*/ 119 w 119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57">
                    <a:moveTo>
                      <a:pt x="0" y="0"/>
                    </a:moveTo>
                    <a:lnTo>
                      <a:pt x="0" y="157"/>
                    </a:lnTo>
                    <a:lnTo>
                      <a:pt x="11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47" name="Freeform 251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33" name="Group 253"/>
            <p:cNvGrpSpPr>
              <a:grpSpLocks/>
            </p:cNvGrpSpPr>
            <p:nvPr userDrawn="1"/>
          </p:nvGrpSpPr>
          <p:grpSpPr bwMode="auto">
            <a:xfrm>
              <a:off x="793347" y="5092835"/>
              <a:ext cx="163271" cy="105273"/>
              <a:chOff x="528" y="1164"/>
              <a:chExt cx="237" cy="157"/>
            </a:xfrm>
          </p:grpSpPr>
          <p:sp>
            <p:nvSpPr>
              <p:cNvPr id="40" name="Rectangle 254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1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Rectangle 255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5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Rectangle 256"/>
              <p:cNvSpPr>
                <a:spLocks noChangeArrowheads="1"/>
              </p:cNvSpPr>
              <p:nvPr/>
            </p:nvSpPr>
            <p:spPr bwMode="auto">
              <a:xfrm>
                <a:off x="528" y="1217"/>
                <a:ext cx="237" cy="55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Rectangle 257"/>
              <p:cNvSpPr>
                <a:spLocks noChangeArrowheads="1"/>
              </p:cNvSpPr>
              <p:nvPr/>
            </p:nvSpPr>
            <p:spPr bwMode="auto">
              <a:xfrm>
                <a:off x="528" y="1266"/>
                <a:ext cx="237" cy="55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4" name="Picture 268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14951" y="5092835"/>
              <a:ext cx="167015" cy="109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5" name="Group 242"/>
            <p:cNvGrpSpPr>
              <a:grpSpLocks/>
            </p:cNvGrpSpPr>
            <p:nvPr userDrawn="1"/>
          </p:nvGrpSpPr>
          <p:grpSpPr bwMode="auto">
            <a:xfrm>
              <a:off x="1642783" y="5092835"/>
              <a:ext cx="163293" cy="104605"/>
              <a:chOff x="5555" y="2058"/>
              <a:chExt cx="245" cy="157"/>
            </a:xfrm>
          </p:grpSpPr>
          <p:sp>
            <p:nvSpPr>
              <p:cNvPr id="36" name="Freeform 243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0 w 244"/>
                  <a:gd name="T1" fmla="*/ 0 h 156"/>
                  <a:gd name="T2" fmla="*/ 0 w 244"/>
                  <a:gd name="T3" fmla="*/ 404 h 156"/>
                  <a:gd name="T4" fmla="*/ 445 w 244"/>
                  <a:gd name="T5" fmla="*/ 404 h 156"/>
                  <a:gd name="T6" fmla="*/ 445 w 244"/>
                  <a:gd name="T7" fmla="*/ 0 h 156"/>
                  <a:gd name="T8" fmla="*/ 0 w 244"/>
                  <a:gd name="T9" fmla="*/ 0 h 156"/>
                  <a:gd name="T10" fmla="*/ 0 w 244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0" y="0"/>
                    </a:moveTo>
                    <a:lnTo>
                      <a:pt x="0" y="156"/>
                    </a:lnTo>
                    <a:lnTo>
                      <a:pt x="244" y="156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37" name="Freeform 244"/>
              <p:cNvSpPr>
                <a:spLocks/>
              </p:cNvSpPr>
              <p:nvPr/>
            </p:nvSpPr>
            <p:spPr bwMode="auto">
              <a:xfrm>
                <a:off x="5555" y="2162"/>
                <a:ext cx="245" cy="53"/>
              </a:xfrm>
              <a:custGeom>
                <a:avLst/>
                <a:gdLst>
                  <a:gd name="T0" fmla="*/ 0 w 244"/>
                  <a:gd name="T1" fmla="*/ 0 h 45"/>
                  <a:gd name="T2" fmla="*/ 0 w 244"/>
                  <a:gd name="T3" fmla="*/ 47398160 h 45"/>
                  <a:gd name="T4" fmla="*/ 445 w 244"/>
                  <a:gd name="T5" fmla="*/ 47398160 h 45"/>
                  <a:gd name="T6" fmla="*/ 445 w 244"/>
                  <a:gd name="T7" fmla="*/ 0 h 45"/>
                  <a:gd name="T8" fmla="*/ 0 w 244"/>
                  <a:gd name="T9" fmla="*/ 0 h 45"/>
                  <a:gd name="T10" fmla="*/ 0 w 244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45"/>
                  <a:gd name="T20" fmla="*/ 244 w 244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45">
                    <a:moveTo>
                      <a:pt x="0" y="0"/>
                    </a:moveTo>
                    <a:lnTo>
                      <a:pt x="0" y="45"/>
                    </a:lnTo>
                    <a:lnTo>
                      <a:pt x="244" y="45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38" name="Freeform 245"/>
              <p:cNvSpPr>
                <a:spLocks/>
              </p:cNvSpPr>
              <p:nvPr/>
            </p:nvSpPr>
            <p:spPr bwMode="auto">
              <a:xfrm>
                <a:off x="5555" y="2060"/>
                <a:ext cx="245" cy="55"/>
              </a:xfrm>
              <a:custGeom>
                <a:avLst/>
                <a:gdLst>
                  <a:gd name="T0" fmla="*/ 0 w 244"/>
                  <a:gd name="T1" fmla="*/ 0 h 50"/>
                  <a:gd name="T2" fmla="*/ 0 w 244"/>
                  <a:gd name="T3" fmla="*/ 17379 h 50"/>
                  <a:gd name="T4" fmla="*/ 445 w 244"/>
                  <a:gd name="T5" fmla="*/ 17379 h 50"/>
                  <a:gd name="T6" fmla="*/ 445 w 244"/>
                  <a:gd name="T7" fmla="*/ 0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0" y="50"/>
                    </a:lnTo>
                    <a:lnTo>
                      <a:pt x="244" y="50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39" name="Freeform 246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445 w 244"/>
                  <a:gd name="T1" fmla="*/ 404 h 156"/>
                  <a:gd name="T2" fmla="*/ 445 w 244"/>
                  <a:gd name="T3" fmla="*/ 0 h 156"/>
                  <a:gd name="T4" fmla="*/ 0 w 244"/>
                  <a:gd name="T5" fmla="*/ 0 h 156"/>
                  <a:gd name="T6" fmla="*/ 0 w 244"/>
                  <a:gd name="T7" fmla="*/ 404 h 156"/>
                  <a:gd name="T8" fmla="*/ 445 w 244"/>
                  <a:gd name="T9" fmla="*/ 404 h 156"/>
                  <a:gd name="T10" fmla="*/ 445 w 244"/>
                  <a:gd name="T11" fmla="*/ 4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</p:grpSp>
      <p:sp>
        <p:nvSpPr>
          <p:cNvPr id="247" name="Rectangle 246"/>
          <p:cNvSpPr/>
          <p:nvPr userDrawn="1"/>
        </p:nvSpPr>
        <p:spPr bwMode="auto">
          <a:xfrm>
            <a:off x="10852843" y="6598214"/>
            <a:ext cx="1134139" cy="244549"/>
          </a:xfrm>
          <a:prstGeom prst="rect">
            <a:avLst/>
          </a:prstGeom>
          <a:solidFill>
            <a:srgbClr val="F1F1F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4308" tIns="44308" rIns="44308" bIns="443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125444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8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46" name="Picture 11" descr="EUMETSATLogo_hor_noTagline_solid_CMYK UPDATED version.png"/>
          <p:cNvPicPr>
            <a:picLocks noChangeAspect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835298" y="553831"/>
            <a:ext cx="26146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8" name="Content Placeholder 3" descr="msg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32150" y="5108992"/>
            <a:ext cx="1095942" cy="110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" name="Content Placeholder 3" descr="msg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48701" y="5244217"/>
            <a:ext cx="1095942" cy="110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0" name="Content Placeholder 3" descr="msg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70656" y="4939417"/>
            <a:ext cx="1095942" cy="110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4" name="Picture 5" descr="jason-big.png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 rot="445958">
            <a:off x="2919287" y="3156926"/>
            <a:ext cx="1191409" cy="850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 userDrawn="1"/>
        </p:nvSpPr>
        <p:spPr bwMode="auto">
          <a:xfrm>
            <a:off x="2314237" y="1608858"/>
            <a:ext cx="1558951" cy="1558951"/>
          </a:xfrm>
          <a:prstGeom prst="ellipse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0">
                <a:srgbClr val="FFC000">
                  <a:alpha val="43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52" name="Picture 6" descr="metop.png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 rot="20313837">
            <a:off x="2737293" y="1966704"/>
            <a:ext cx="968240" cy="72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8" name="Oval 257"/>
          <p:cNvSpPr/>
          <p:nvPr userDrawn="1"/>
        </p:nvSpPr>
        <p:spPr bwMode="auto">
          <a:xfrm>
            <a:off x="160257" y="447025"/>
            <a:ext cx="1998280" cy="1998280"/>
          </a:xfrm>
          <a:prstGeom prst="ellipse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0">
                <a:srgbClr val="FFC000">
                  <a:alpha val="59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53" name="Picture 6" descr="metop.png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 rot="20313837">
            <a:off x="1270996" y="3937937"/>
            <a:ext cx="1768882" cy="132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" name="Picture 255" descr="sentinel3.png"/>
          <p:cNvPicPr>
            <a:picLocks noChangeAspect="1"/>
          </p:cNvPicPr>
          <p:nvPr userDrawn="1"/>
        </p:nvPicPr>
        <p:blipFill rotWithShape="1">
          <a:blip r:embed="rId13" cstate="print"/>
          <a:srcRect l="5998" t="2705" r="25074"/>
          <a:stretch/>
        </p:blipFill>
        <p:spPr>
          <a:xfrm>
            <a:off x="667857" y="1145124"/>
            <a:ext cx="843209" cy="669798"/>
          </a:xfrm>
          <a:prstGeom prst="rect">
            <a:avLst/>
          </a:prstGeom>
        </p:spPr>
      </p:pic>
      <p:sp>
        <p:nvSpPr>
          <p:cNvPr id="259" name="Oval 258"/>
          <p:cNvSpPr/>
          <p:nvPr userDrawn="1"/>
        </p:nvSpPr>
        <p:spPr bwMode="auto">
          <a:xfrm>
            <a:off x="228845" y="2573024"/>
            <a:ext cx="1998280" cy="1998280"/>
          </a:xfrm>
          <a:prstGeom prst="ellipse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0">
                <a:srgbClr val="FFC000">
                  <a:alpha val="59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57" name="Picture 256" descr="sentinel3.png"/>
          <p:cNvPicPr>
            <a:picLocks noChangeAspect="1"/>
          </p:cNvPicPr>
          <p:nvPr userDrawn="1"/>
        </p:nvPicPr>
        <p:blipFill rotWithShape="1">
          <a:blip r:embed="rId13" cstate="print"/>
          <a:srcRect l="5998" t="2705" r="25074"/>
          <a:stretch/>
        </p:blipFill>
        <p:spPr>
          <a:xfrm>
            <a:off x="523299" y="3178572"/>
            <a:ext cx="1409372" cy="1119526"/>
          </a:xfrm>
          <a:prstGeom prst="rect">
            <a:avLst/>
          </a:prstGeom>
        </p:spPr>
      </p:pic>
      <p:sp>
        <p:nvSpPr>
          <p:cNvPr id="260" name="Oval 259"/>
          <p:cNvSpPr/>
          <p:nvPr userDrawn="1"/>
        </p:nvSpPr>
        <p:spPr bwMode="auto">
          <a:xfrm>
            <a:off x="3697435" y="1918079"/>
            <a:ext cx="1558951" cy="1558951"/>
          </a:xfrm>
          <a:prstGeom prst="ellipse">
            <a:avLst/>
          </a:prstGeom>
          <a:gradFill flip="none" rotWithShape="1">
            <a:gsLst>
              <a:gs pos="57000">
                <a:schemeClr val="bg1">
                  <a:alpha val="0"/>
                </a:schemeClr>
              </a:gs>
              <a:gs pos="0">
                <a:schemeClr val="accent2">
                  <a:lumMod val="75000"/>
                  <a:alpha val="48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55" name="Picture 5" descr="jason-big.png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 rot="445958">
            <a:off x="4079004" y="2466463"/>
            <a:ext cx="795814" cy="56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1" name="Oval 260"/>
          <p:cNvSpPr/>
          <p:nvPr userDrawn="1"/>
        </p:nvSpPr>
        <p:spPr bwMode="auto">
          <a:xfrm>
            <a:off x="5546139" y="3626136"/>
            <a:ext cx="1558951" cy="1558951"/>
          </a:xfrm>
          <a:prstGeom prst="ellipse">
            <a:avLst/>
          </a:prstGeom>
          <a:gradFill flip="none" rotWithShape="1">
            <a:gsLst>
              <a:gs pos="57000">
                <a:schemeClr val="bg1">
                  <a:alpha val="0"/>
                </a:schemeClr>
              </a:gs>
              <a:gs pos="0">
                <a:srgbClr val="00B5E2">
                  <a:alpha val="43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51" name="Content Placeholder 3" descr="msg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 rot="19090163">
            <a:off x="5949465" y="4025891"/>
            <a:ext cx="752301" cy="759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5" name="Oval 264"/>
          <p:cNvSpPr/>
          <p:nvPr userDrawn="1"/>
        </p:nvSpPr>
        <p:spPr bwMode="auto">
          <a:xfrm>
            <a:off x="427125" y="1786399"/>
            <a:ext cx="1558951" cy="1417228"/>
          </a:xfrm>
          <a:prstGeom prst="ellipse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0">
                <a:srgbClr val="FFC000">
                  <a:alpha val="43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66" name="Picture 6" descr="metop.png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 rot="20313837">
            <a:off x="729832" y="1901522"/>
            <a:ext cx="1280557" cy="961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2" name="Rectangle 261"/>
          <p:cNvSpPr/>
          <p:nvPr userDrawn="1"/>
        </p:nvSpPr>
        <p:spPr bwMode="auto">
          <a:xfrm>
            <a:off x="228845" y="6598213"/>
            <a:ext cx="353547" cy="244549"/>
          </a:xfrm>
          <a:prstGeom prst="rect">
            <a:avLst/>
          </a:prstGeom>
          <a:solidFill>
            <a:srgbClr val="F2F2F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CE38D-F65B-4FD9-BBCD-FA912551E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92C01-C1DF-44A9-88DB-6462A87D5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B2EE2E-5A09-4C60-8E81-FF83CF286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65F1CF-2C7B-48C8-9AAD-EE768B4974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CD09CB-9771-4833-B2CC-4E516EB99D7D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913E08-528F-4A8B-A8EF-A8EE15C97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2CF213-4804-4D6C-A12E-C588576AF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ED78CC-1FCE-4AB7-A44F-93A3712BF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841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CA2AA-BEBE-40B4-B34D-7AFD1187C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154067-F795-4679-8CB4-8469382C4A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084798-973A-4D67-919E-74CB87FDEF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E11071-4481-493A-9B34-E1E80EAF36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CD09CB-9771-4833-B2CC-4E516EB99D7D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E00F9C-2D5B-4421-A181-556C8CDA6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0B3E3A-F5D8-42D5-9766-9E29F4D17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ED78CC-1FCE-4AB7-A44F-93A3712BF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2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F8D19-ED94-46E7-B38F-CE6977A2D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82575D-7E9E-4C90-B29C-531DA5FD53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8E95D-673E-48A5-BF7D-F00D243BCB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CD09CB-9771-4833-B2CC-4E516EB99D7D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F3AD0-3BDA-4125-AFD2-0DABFE440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FA2CB-BD78-4628-BB60-8F7B07A01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ED78CC-1FCE-4AB7-A44F-93A3712BF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598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3A50DD-19D3-4387-888D-FEE799C08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6E3300-A37B-468E-A88D-799B081ED0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E9DAAA-018A-4212-9956-0E88A96369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CD09CB-9771-4833-B2CC-4E516EB99D7D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A88D8B-29FA-440F-B50F-3C73718BD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C86813-7EF7-43C7-9FDC-809C63971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ED78CC-1FCE-4AB7-A44F-93A3712BF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277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19907"/>
          </a:xfrm>
        </p:spPr>
        <p:txBody>
          <a:bodyPr/>
          <a:lstStyle>
            <a:lvl1pPr marL="221544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248" y="1237127"/>
            <a:ext cx="11627339" cy="5262675"/>
          </a:xfrm>
        </p:spPr>
        <p:txBody>
          <a:bodyPr>
            <a:normAutofit/>
          </a:bodyPr>
          <a:lstStyle>
            <a:lvl1pPr marL="310162" indent="-310162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3D946-52C7-42D3-8928-E9198001BD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1122363"/>
            <a:ext cx="10058400" cy="2387600"/>
          </a:xfrm>
        </p:spPr>
        <p:txBody>
          <a:bodyPr anchor="b">
            <a:normAutofit/>
          </a:bodyPr>
          <a:lstStyle>
            <a:lvl1pPr algn="ctr">
              <a:defRPr sz="3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4E8A31-8494-4B4F-A42D-F36E958A14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023360"/>
            <a:ext cx="9144000" cy="2286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Thomas C. Stone</a:t>
            </a:r>
          </a:p>
        </p:txBody>
      </p:sp>
    </p:spTree>
    <p:extLst>
      <p:ext uri="{BB962C8B-B14F-4D97-AF65-F5344CB8AC3E}">
        <p14:creationId xmlns:p14="http://schemas.microsoft.com/office/powerpoint/2010/main" val="3852957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8518E-87E8-4CCF-9335-99E83CF69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760"/>
            <a:ext cx="10515600" cy="5852160"/>
          </a:xfrm>
        </p:spPr>
        <p:txBody>
          <a:bodyPr/>
          <a:lstStyle>
            <a:lvl1pPr>
              <a:lnSpc>
                <a:spcPts val="2600"/>
              </a:lnSpc>
              <a:spcBef>
                <a:spcPts val="300"/>
              </a:spcBef>
              <a:spcAft>
                <a:spcPts val="300"/>
              </a:spcAft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85800" indent="-228600">
              <a:lnSpc>
                <a:spcPts val="24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‒"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591019-C5F3-41CE-B38C-F14C35173B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6217920"/>
            <a:ext cx="1382840" cy="3627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E21BA22-D006-4214-823A-3FDE36430E44}"/>
              </a:ext>
            </a:extLst>
          </p:cNvPr>
          <p:cNvSpPr txBox="1"/>
          <p:nvPr userDrawn="1"/>
        </p:nvSpPr>
        <p:spPr>
          <a:xfrm>
            <a:off x="4085948" y="6400800"/>
            <a:ext cx="4751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GSICS/CEOS-IVOS LCWS3 Planning Meeting   10 December 2019</a:t>
            </a:r>
          </a:p>
        </p:txBody>
      </p:sp>
    </p:spTree>
    <p:extLst>
      <p:ext uri="{BB962C8B-B14F-4D97-AF65-F5344CB8AC3E}">
        <p14:creationId xmlns:p14="http://schemas.microsoft.com/office/powerpoint/2010/main" val="2943558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6136C-66D0-477A-A893-62B2B2BFC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65265D-8F29-4AED-851C-C8EDCE0A34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ACAF4-326C-4FF7-9EF1-E5C02B2D1F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CD09CB-9771-4833-B2CC-4E516EB99D7D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55581B-4C4B-4700-91CA-389990A46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71474-B6BB-48E8-A3FE-CD41E4AB9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ED78CC-1FCE-4AB7-A44F-93A3712BF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0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4DFEC-BE1B-4A34-B022-BD0D065A4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1520"/>
          </a:xfrm>
        </p:spPr>
        <p:txBody>
          <a:bodyPr>
            <a:normAutofit/>
          </a:bodyPr>
          <a:lstStyle>
            <a:lvl1pPr algn="ctr"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3E17C-B8DC-4F4A-95A3-34D2D0A1F2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5181600" cy="4754880"/>
          </a:xfrm>
        </p:spPr>
        <p:txBody>
          <a:bodyPr/>
          <a:lstStyle>
            <a:lvl1pPr>
              <a:lnSpc>
                <a:spcPts val="2600"/>
              </a:lnSpc>
              <a:spcBef>
                <a:spcPts val="300"/>
              </a:spcBef>
              <a:spcAft>
                <a:spcPts val="3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300"/>
              </a:spcBef>
              <a:buFont typeface="Arial" panose="020B0604020202020204" pitchFamily="34" charset="0"/>
              <a:buChar char="‒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400"/>
              </a:lnSpc>
              <a:spcBef>
                <a:spcPts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9F9C3D-9A59-43E7-9C2B-FE69663AA4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71600"/>
            <a:ext cx="5181600" cy="4754880"/>
          </a:xfrm>
        </p:spPr>
        <p:txBody>
          <a:bodyPr/>
          <a:lstStyle>
            <a:lvl1pPr>
              <a:lnSpc>
                <a:spcPts val="2600"/>
              </a:lnSpc>
              <a:spcBef>
                <a:spcPts val="300"/>
              </a:spcBef>
              <a:spcAft>
                <a:spcPts val="3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400"/>
              </a:lnSpc>
              <a:spcBef>
                <a:spcPts val="3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400"/>
              </a:lnSpc>
              <a:spcBef>
                <a:spcPts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C447D5-A74D-48C1-8172-FE0808DA14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6217920"/>
            <a:ext cx="1382840" cy="36271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571467-603F-47C3-92E3-B93459B6BFE0}"/>
              </a:ext>
            </a:extLst>
          </p:cNvPr>
          <p:cNvCxnSpPr/>
          <p:nvPr userDrawn="1"/>
        </p:nvCxnSpPr>
        <p:spPr>
          <a:xfrm>
            <a:off x="841248" y="1188720"/>
            <a:ext cx="10515600" cy="0"/>
          </a:xfrm>
          <a:prstGeom prst="line">
            <a:avLst/>
          </a:prstGeom>
          <a:ln w="127000" cmpd="thickThin">
            <a:solidFill>
              <a:srgbClr val="608C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D63F8D5-2573-4B7F-BBCF-7802F4DED5ED}"/>
              </a:ext>
            </a:extLst>
          </p:cNvPr>
          <p:cNvSpPr txBox="1"/>
          <p:nvPr userDrawn="1"/>
        </p:nvSpPr>
        <p:spPr>
          <a:xfrm>
            <a:off x="1889760" y="6400800"/>
            <a:ext cx="9144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meeting, location, date</a:t>
            </a:r>
          </a:p>
        </p:txBody>
      </p:sp>
    </p:spTree>
    <p:extLst>
      <p:ext uri="{BB962C8B-B14F-4D97-AF65-F5344CB8AC3E}">
        <p14:creationId xmlns:p14="http://schemas.microsoft.com/office/powerpoint/2010/main" val="4180108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FD495-ABE1-4970-88C6-942FDC0AB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AC4AEB-6B0B-4FA5-9FF5-C26473B81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9D7955-04DA-40A4-B00E-3B104033E7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3BE842-1D6E-4F50-960A-5D23278488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DD38E3-ADBD-4FD8-9FEC-229ADC4319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462BA1-046F-4206-A244-03F0284FB2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CD09CB-9771-4833-B2CC-4E516EB99D7D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0941AB-FBFE-4EF0-8614-F9C0E82B9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6D8B82-0C45-4B1A-A289-EFE689E1F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ED78CC-1FCE-4AB7-A44F-93A3712BF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10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6B224-AA58-4F9D-9B38-93859F849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1520"/>
          </a:xfrm>
        </p:spPr>
        <p:txBody>
          <a:bodyPr>
            <a:normAutofit/>
          </a:bodyPr>
          <a:lstStyle>
            <a:lvl1pPr algn="ctr"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1E8CE4-ED91-440C-AADC-F051F3F8E9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6217920"/>
            <a:ext cx="1382840" cy="36271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DCD6E4A-548C-4F60-88AA-245ADA74824F}"/>
              </a:ext>
            </a:extLst>
          </p:cNvPr>
          <p:cNvCxnSpPr/>
          <p:nvPr userDrawn="1"/>
        </p:nvCxnSpPr>
        <p:spPr>
          <a:xfrm>
            <a:off x="841248" y="1188720"/>
            <a:ext cx="10515600" cy="0"/>
          </a:xfrm>
          <a:prstGeom prst="line">
            <a:avLst/>
          </a:prstGeom>
          <a:ln w="127000" cmpd="thickThin">
            <a:solidFill>
              <a:srgbClr val="608C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55A6FCD-95C8-405B-8AD6-897A02E7E969}"/>
              </a:ext>
            </a:extLst>
          </p:cNvPr>
          <p:cNvSpPr txBox="1"/>
          <p:nvPr userDrawn="1"/>
        </p:nvSpPr>
        <p:spPr>
          <a:xfrm>
            <a:off x="1889760" y="6400800"/>
            <a:ext cx="9144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meeting, location, date</a:t>
            </a:r>
          </a:p>
        </p:txBody>
      </p:sp>
    </p:spTree>
    <p:extLst>
      <p:ext uri="{BB962C8B-B14F-4D97-AF65-F5344CB8AC3E}">
        <p14:creationId xmlns:p14="http://schemas.microsoft.com/office/powerpoint/2010/main" val="4130805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392748-D123-4850-9E38-19926E6451A1}"/>
              </a:ext>
            </a:extLst>
          </p:cNvPr>
          <p:cNvSpPr txBox="1"/>
          <p:nvPr userDrawn="1"/>
        </p:nvSpPr>
        <p:spPr>
          <a:xfrm>
            <a:off x="1889760" y="6400800"/>
            <a:ext cx="9144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meeting, location, 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AA7395-3597-4361-A807-13F1536F3F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6217920"/>
            <a:ext cx="1382840" cy="36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743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" y="4"/>
            <a:ext cx="12191998" cy="100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248" y="1290111"/>
            <a:ext cx="11627339" cy="52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Rectangle 61" title="[DM_E_CONFID]"/>
          <p:cNvSpPr>
            <a:spLocks noChangeArrowheads="1"/>
          </p:cNvSpPr>
          <p:nvPr userDrawn="1"/>
        </p:nvSpPr>
        <p:spPr bwMode="auto">
          <a:xfrm>
            <a:off x="4736126" y="6649210"/>
            <a:ext cx="3113648" cy="15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defRPr/>
            </a:pPr>
            <a:endParaRPr lang="de-DE" sz="985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61" title="[DM_E_DOC_NO], v[DM_E_VER_NO], [DM_E_ISS_DATE]"/>
          <p:cNvSpPr>
            <a:spLocks noChangeArrowheads="1"/>
          </p:cNvSpPr>
          <p:nvPr userDrawn="1"/>
        </p:nvSpPr>
        <p:spPr bwMode="auto">
          <a:xfrm>
            <a:off x="665872" y="6649210"/>
            <a:ext cx="3395003" cy="15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985" b="0" baseline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EUM/RSP/VWG/19/1148959, v1 Draft, 8 December 2019</a:t>
            </a:r>
            <a:endParaRPr lang="de-DE" sz="985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218080" y="6593586"/>
            <a:ext cx="359394" cy="262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F9CC606-8418-49EA-9DB7-3FFD72983DD3}" type="slidenum">
              <a:rPr lang="de-DE" sz="1108" b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GB" sz="1108" dirty="0"/>
          </a:p>
        </p:txBody>
      </p:sp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47550" y="6650388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670" r:id="rId1"/>
    <p:sldLayoutId id="2147487664" r:id="rId2"/>
  </p:sldLayoutIdLst>
  <p:transition/>
  <p:timing>
    <p:tnLst>
      <p:par>
        <p:cTn id="1" dur="indefinite" restart="never" nodeType="tmRoot"/>
      </p:par>
    </p:tnLst>
  </p:timing>
  <p:txStyles>
    <p:titleStyle>
      <a:lvl1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562722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6pPr>
      <a:lvl7pPr marL="1125444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7pPr>
      <a:lvl8pPr marL="1688165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8pPr>
      <a:lvl9pPr marL="2250887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9pPr>
    </p:titleStyle>
    <p:bodyStyle>
      <a:lvl1pPr marL="328254" indent="-328254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4431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914423" indent="-35170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939">
          <a:solidFill>
            <a:schemeClr val="tx2"/>
          </a:solidFill>
          <a:latin typeface="Arial" pitchFamily="34" charset="0"/>
          <a:cs typeface="Arial" pitchFamily="34" charset="0"/>
        </a:defRPr>
      </a:lvl2pPr>
      <a:lvl3pPr marL="1406804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446">
          <a:solidFill>
            <a:schemeClr val="tx2"/>
          </a:solidFill>
          <a:latin typeface="Arial" pitchFamily="34" charset="0"/>
          <a:cs typeface="Arial" pitchFamily="34" charset="0"/>
        </a:defRPr>
      </a:lvl3pPr>
      <a:lvl4pPr marL="1969526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954">
          <a:solidFill>
            <a:schemeClr val="tx2"/>
          </a:solidFill>
          <a:latin typeface="Arial" pitchFamily="34" charset="0"/>
          <a:cs typeface="Arial" pitchFamily="34" charset="0"/>
        </a:defRPr>
      </a:lvl4pPr>
      <a:lvl5pPr marL="2532248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62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3094970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6pPr>
      <a:lvl7pPr marL="3657691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7pPr>
      <a:lvl8pPr marL="4220413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8pPr>
      <a:lvl9pPr marL="4783135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8949A0-C362-410F-97B9-69F069548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A20BC2-24E9-4B4A-90C4-64D886FDE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7878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672" r:id="rId1"/>
    <p:sldLayoutId id="2147487673" r:id="rId2"/>
    <p:sldLayoutId id="2147487674" r:id="rId3"/>
    <p:sldLayoutId id="2147487675" r:id="rId4"/>
    <p:sldLayoutId id="2147487676" r:id="rId5"/>
    <p:sldLayoutId id="2147487677" r:id="rId6"/>
    <p:sldLayoutId id="2147487678" r:id="rId7"/>
    <p:sldLayoutId id="2147487679" r:id="rId8"/>
    <p:sldLayoutId id="2147487680" r:id="rId9"/>
    <p:sldLayoutId id="2147487681" r:id="rId10"/>
    <p:sldLayoutId id="2147487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/>
          <p:cNvSpPr txBox="1">
            <a:spLocks noChangeArrowheads="1"/>
          </p:cNvSpPr>
          <p:nvPr/>
        </p:nvSpPr>
        <p:spPr>
          <a:xfrm>
            <a:off x="6077380" y="2699495"/>
            <a:ext cx="5799015" cy="1906291"/>
          </a:xfrm>
          <a:prstGeom prst="rect">
            <a:avLst/>
          </a:prstGeom>
        </p:spPr>
        <p:txBody>
          <a:bodyPr anchor="t"/>
          <a:lstStyle>
            <a:lvl1pPr marL="0" indent="0" algn="r">
              <a:lnSpc>
                <a:spcPts val="3400"/>
              </a:lnSpc>
              <a:buNone/>
              <a:defRPr sz="2400" b="0" cap="none" baseline="0">
                <a:solidFill>
                  <a:srgbClr val="00205B"/>
                </a:solidFill>
              </a:defRPr>
            </a:lvl1pPr>
          </a:lstStyle>
          <a:p>
            <a:pPr lvl="0">
              <a:spcBef>
                <a:spcPct val="20000"/>
              </a:spcBef>
              <a:defRPr/>
            </a:pPr>
            <a:r>
              <a:rPr lang="en-US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Preparation of LCWS 3 – 10.12.2019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S. Wagner – EUMETSAT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T. Stone - USGS</a:t>
            </a:r>
            <a:endParaRPr lang="en-GB" sz="2000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 title="[DM_DOCNAME]"/>
          <p:cNvSpPr txBox="1"/>
          <p:nvPr/>
        </p:nvSpPr>
        <p:spPr>
          <a:xfrm>
            <a:off x="3296298" y="1491607"/>
            <a:ext cx="8755200" cy="105011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r">
              <a:defRPr/>
            </a:pPr>
            <a:r>
              <a:rPr lang="en-GB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800" kern="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GB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Lunar Calibration Workshop – Potential topics</a:t>
            </a:r>
            <a:endParaRPr lang="en-GB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Alternative usages of lunar </a:t>
            </a:r>
            <a:r>
              <a:rPr lang="en-US" sz="3600" dirty="0" smtClean="0"/>
              <a:t>imagery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84632" y="1324094"/>
            <a:ext cx="1094536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indent="-309563">
              <a:spcBef>
                <a:spcPts val="0"/>
              </a:spcBef>
              <a:buFont typeface="Arial" pitchFamily="34" charset="0"/>
              <a:buChar char="•"/>
            </a:pPr>
            <a:r>
              <a:rPr lang="en-US" sz="30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MTF </a:t>
            </a:r>
            <a:r>
              <a:rPr lang="en-US" sz="30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post-launch characterization using lunar observations (project </a:t>
            </a:r>
            <a:r>
              <a:rPr lang="en-US" sz="30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led NOAA</a:t>
            </a:r>
            <a:r>
              <a:rPr lang="en-US" sz="30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628650" indent="-309563">
              <a:spcBef>
                <a:spcPts val="0"/>
              </a:spcBef>
              <a:buFont typeface="Arial" pitchFamily="34" charset="0"/>
              <a:buChar char="•"/>
            </a:pPr>
            <a:r>
              <a:rPr lang="en-US" sz="3000" b="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Straylight</a:t>
            </a:r>
            <a:r>
              <a:rPr lang="en-US" sz="30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correction assessment and improvement</a:t>
            </a:r>
          </a:p>
          <a:p>
            <a:pPr marL="628650" indent="-309563">
              <a:spcBef>
                <a:spcPts val="0"/>
              </a:spcBef>
              <a:buFont typeface="Arial" pitchFamily="34" charset="0"/>
              <a:buChar char="•"/>
            </a:pPr>
            <a:r>
              <a:rPr lang="en-US" sz="30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Ghost / X-talk</a:t>
            </a:r>
            <a:endParaRPr lang="en-US" sz="3000" b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628650" indent="-309563">
              <a:spcBef>
                <a:spcPts val="0"/>
              </a:spcBef>
              <a:buFont typeface="Arial" pitchFamily="34" charset="0"/>
              <a:buChar char="•"/>
            </a:pPr>
            <a:r>
              <a:rPr lang="en-US" sz="30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Any other topic.</a:t>
            </a:r>
          </a:p>
        </p:txBody>
      </p:sp>
    </p:spTree>
    <p:extLst>
      <p:ext uri="{BB962C8B-B14F-4D97-AF65-F5344CB8AC3E}">
        <p14:creationId xmlns:p14="http://schemas.microsoft.com/office/powerpoint/2010/main" val="14557972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84448" y="2759702"/>
            <a:ext cx="452628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9087" algn="ctr">
              <a:spcBef>
                <a:spcPts val="0"/>
              </a:spcBef>
            </a:pPr>
            <a:r>
              <a:rPr lang="en-US" sz="50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Discussion</a:t>
            </a:r>
            <a:endParaRPr lang="en-US" sz="5000" b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5606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 sessions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248" y="1227982"/>
            <a:ext cx="11627339" cy="4980793"/>
          </a:xfrm>
        </p:spPr>
        <p:txBody>
          <a:bodyPr>
            <a:noAutofit/>
          </a:bodyPr>
          <a:lstStyle/>
          <a:p>
            <a:r>
              <a:rPr lang="en-US" sz="3200" dirty="0"/>
              <a:t>Measurements and Moon </a:t>
            </a:r>
            <a:r>
              <a:rPr lang="en-US" sz="3200" dirty="0" smtClean="0"/>
              <a:t>observations</a:t>
            </a:r>
          </a:p>
          <a:p>
            <a:r>
              <a:rPr lang="en-US" sz="3200" dirty="0" smtClean="0"/>
              <a:t>Model development</a:t>
            </a:r>
          </a:p>
          <a:p>
            <a:r>
              <a:rPr lang="en-US" sz="3200" dirty="0" smtClean="0"/>
              <a:t>Instrument </a:t>
            </a:r>
            <a:r>
              <a:rPr lang="en-US" sz="3200" dirty="0"/>
              <a:t>monitoring using lunar </a:t>
            </a:r>
            <a:r>
              <a:rPr lang="en-US" sz="3200" dirty="0" smtClean="0"/>
              <a:t>calibration</a:t>
            </a:r>
          </a:p>
          <a:p>
            <a:r>
              <a:rPr lang="en-US" sz="3200" dirty="0" smtClean="0"/>
              <a:t>Alternative </a:t>
            </a:r>
            <a:r>
              <a:rPr lang="en-US" sz="3200" dirty="0"/>
              <a:t>usages of lunar </a:t>
            </a:r>
            <a:r>
              <a:rPr lang="en-US" sz="3200" dirty="0" smtClean="0"/>
              <a:t>imagery</a:t>
            </a:r>
          </a:p>
          <a:p>
            <a:endParaRPr lang="en-US" sz="3200" dirty="0" smtClean="0"/>
          </a:p>
          <a:p>
            <a:r>
              <a:rPr lang="en-US" sz="3200" dirty="0" smtClean="0"/>
              <a:t>Any </a:t>
            </a:r>
            <a:r>
              <a:rPr lang="en-US" sz="3200" dirty="0"/>
              <a:t>other </a:t>
            </a:r>
            <a:r>
              <a:rPr lang="en-US" sz="3200" dirty="0" smtClean="0"/>
              <a:t>topic? </a:t>
            </a:r>
            <a:r>
              <a:rPr lang="en-US" sz="3200" dirty="0" smtClean="0">
                <a:sym typeface="Wingdings" panose="05000000000000000000" pitchFamily="2" charset="2"/>
              </a:rPr>
              <a:t> in perspective with other activities</a:t>
            </a:r>
          </a:p>
          <a:p>
            <a:pPr lvl="1"/>
            <a:r>
              <a:rPr lang="en-US" sz="2708" dirty="0" smtClean="0">
                <a:sym typeface="Wingdings" panose="05000000000000000000" pitchFamily="2" charset="2"/>
              </a:rPr>
              <a:t>SI traceability workshop (Sept. 2019)</a:t>
            </a:r>
          </a:p>
          <a:p>
            <a:pPr lvl="1"/>
            <a:r>
              <a:rPr lang="en-US" sz="2708" dirty="0" smtClean="0">
                <a:sym typeface="Wingdings" panose="05000000000000000000" pitchFamily="2" charset="2"/>
              </a:rPr>
              <a:t>Pre-launch </a:t>
            </a:r>
            <a:r>
              <a:rPr lang="en-GB" sz="2708" dirty="0" smtClean="0">
                <a:sym typeface="Wingdings" panose="05000000000000000000" pitchFamily="2" charset="2"/>
              </a:rPr>
              <a:t>characterisation workshop (planned for Oct. 2020)</a:t>
            </a:r>
          </a:p>
          <a:p>
            <a:pPr lvl="1"/>
            <a:endParaRPr lang="en-GB" sz="2708" dirty="0" smtClean="0">
              <a:sym typeface="Wingdings" panose="05000000000000000000" pitchFamily="2" charset="2"/>
            </a:endParaRPr>
          </a:p>
          <a:p>
            <a:r>
              <a:rPr lang="en-GB" sz="3200" dirty="0" smtClean="0">
                <a:sym typeface="Wingdings" panose="05000000000000000000" pitchFamily="2" charset="2"/>
              </a:rPr>
              <a:t>Workshop activities?  model inter-comparison exercise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302113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Measurements and Moon </a:t>
            </a:r>
            <a:r>
              <a:rPr lang="en-US" sz="3000" dirty="0" smtClean="0"/>
              <a:t>observations, (towards SI traceability)</a:t>
            </a:r>
            <a:endParaRPr lang="en-GB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248" y="1237127"/>
            <a:ext cx="11627339" cy="50990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Session to learn about:</a:t>
            </a:r>
          </a:p>
          <a:p>
            <a:pPr marL="628650" indent="-309563"/>
            <a:r>
              <a:rPr lang="en-US" sz="3600" dirty="0" smtClean="0"/>
              <a:t>Outcome of on-going efforts to achieve absolute calibration with lunar calibration</a:t>
            </a:r>
          </a:p>
          <a:p>
            <a:pPr marL="628650" indent="-309563"/>
            <a:endParaRPr lang="en-US" sz="1000" dirty="0" smtClean="0"/>
          </a:p>
          <a:p>
            <a:pPr marL="628650" indent="-309563"/>
            <a:r>
              <a:rPr lang="en-US" sz="3600" dirty="0" smtClean="0"/>
              <a:t>Campaigns to derive new calibration references / new approaches (irradiances </a:t>
            </a:r>
            <a:r>
              <a:rPr lang="en-US" sz="3600" dirty="0"/>
              <a:t>/ </a:t>
            </a:r>
            <a:r>
              <a:rPr lang="en-US" sz="3600" dirty="0" smtClean="0"/>
              <a:t>radiance)</a:t>
            </a:r>
          </a:p>
          <a:p>
            <a:pPr marL="628650" indent="-309563"/>
            <a:endParaRPr lang="en-US" sz="1000" dirty="0"/>
          </a:p>
          <a:p>
            <a:pPr marL="628650" indent="-309563"/>
            <a:r>
              <a:rPr lang="en-US" sz="3600" dirty="0" smtClean="0"/>
              <a:t>On-going efforts to achieve SI-traceability</a:t>
            </a:r>
          </a:p>
          <a:p>
            <a:pPr marL="628650" indent="-309563"/>
            <a:endParaRPr lang="en-US" sz="1000" dirty="0" smtClean="0"/>
          </a:p>
          <a:p>
            <a:pPr marL="628650" indent="-309563"/>
            <a:r>
              <a:rPr lang="en-US" sz="3600" dirty="0" smtClean="0"/>
              <a:t>Status of </a:t>
            </a:r>
            <a:r>
              <a:rPr lang="en-US" sz="3600" smtClean="0"/>
              <a:t>the </a:t>
            </a:r>
            <a:r>
              <a:rPr lang="en-US" sz="3600" smtClean="0"/>
              <a:t>GLOD</a:t>
            </a:r>
          </a:p>
          <a:p>
            <a:pPr marL="628650" indent="-309563"/>
            <a:endParaRPr lang="en-US" sz="1000" dirty="0"/>
          </a:p>
          <a:p>
            <a:pPr marL="628650" indent="-309563"/>
            <a:r>
              <a:rPr lang="en-US" sz="3600" dirty="0" smtClean="0"/>
              <a:t>Expending the spectral range?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84209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Measurements and Moon </a:t>
            </a:r>
            <a:r>
              <a:rPr lang="en-US" sz="3000" dirty="0" smtClean="0"/>
              <a:t>observations, (towards SI traceability)</a:t>
            </a:r>
            <a:endParaRPr lang="en-GB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330" y="1246363"/>
            <a:ext cx="11627339" cy="4766509"/>
          </a:xfrm>
        </p:spPr>
        <p:txBody>
          <a:bodyPr>
            <a:noAutofit/>
          </a:bodyPr>
          <a:lstStyle/>
          <a:p>
            <a:pPr marL="628650" indent="-309563"/>
            <a:r>
              <a:rPr lang="en-US" sz="3200" dirty="0"/>
              <a:t>ESA project with sun </a:t>
            </a:r>
            <a:r>
              <a:rPr lang="en-US" sz="3200" dirty="0" smtClean="0"/>
              <a:t>photometers</a:t>
            </a:r>
          </a:p>
          <a:p>
            <a:pPr marL="628650" indent="-309563"/>
            <a:endParaRPr lang="en-US" sz="1000" dirty="0"/>
          </a:p>
          <a:p>
            <a:pPr marL="628650" indent="-309563"/>
            <a:r>
              <a:rPr lang="en-US" sz="3200" dirty="0"/>
              <a:t>High-altitude aircraft measurements by NIST (Air-LUSI project</a:t>
            </a:r>
            <a:r>
              <a:rPr lang="en-US" sz="3200" dirty="0" smtClean="0"/>
              <a:t>)</a:t>
            </a:r>
          </a:p>
          <a:p>
            <a:pPr marL="628650" indent="-309563"/>
            <a:endParaRPr lang="en-US" sz="1000" dirty="0"/>
          </a:p>
          <a:p>
            <a:pPr marL="628650" indent="-309563"/>
            <a:r>
              <a:rPr lang="en-US" sz="3200" dirty="0"/>
              <a:t>NIST Mauna Loa </a:t>
            </a:r>
            <a:r>
              <a:rPr lang="en-US" sz="3200" dirty="0" smtClean="0"/>
              <a:t>project</a:t>
            </a:r>
          </a:p>
          <a:p>
            <a:pPr marL="628650" indent="-309563"/>
            <a:endParaRPr lang="en-US" sz="1000" dirty="0"/>
          </a:p>
          <a:p>
            <a:pPr marL="628650" indent="-309563"/>
            <a:r>
              <a:rPr lang="en-US" sz="3200" dirty="0"/>
              <a:t>ARCSTONE/CLARREO/Truth/etc. as a follow-on of the workshop on SI </a:t>
            </a:r>
            <a:r>
              <a:rPr lang="en-US" sz="3200" dirty="0" smtClean="0"/>
              <a:t>traceability</a:t>
            </a:r>
          </a:p>
          <a:p>
            <a:pPr marL="628650" indent="-309563"/>
            <a:endParaRPr lang="en-US" sz="1000" dirty="0"/>
          </a:p>
          <a:p>
            <a:pPr marL="628650" indent="-309563"/>
            <a:r>
              <a:rPr lang="en-US" sz="3200" dirty="0"/>
              <a:t>New measurements campaigns + potential for expending the spectral range?</a:t>
            </a:r>
          </a:p>
        </p:txBody>
      </p:sp>
    </p:spTree>
    <p:extLst>
      <p:ext uri="{BB962C8B-B14F-4D97-AF65-F5344CB8AC3E}">
        <p14:creationId xmlns:p14="http://schemas.microsoft.com/office/powerpoint/2010/main" val="34019205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Model development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29184" y="1642795"/>
            <a:ext cx="11649456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628650" indent="-309563"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Current status of the ROLO + GIRO / traceability + updates</a:t>
            </a:r>
          </a:p>
          <a:p>
            <a:pPr marL="628650" indent="-309563"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Related </a:t>
            </a:r>
            <a:r>
              <a:rPr lang="en-US" sz="32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activities (reference solar spectrum, etc.)</a:t>
            </a:r>
          </a:p>
          <a:p>
            <a:pPr marL="628650" indent="-309563"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New models, including radiance models</a:t>
            </a:r>
          </a:p>
          <a:p>
            <a:pPr marL="628650" indent="-309563"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Interest for developing models for new regions of the solar </a:t>
            </a:r>
            <a:r>
              <a:rPr lang="en-US" sz="32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spectrum </a:t>
            </a:r>
            <a:r>
              <a:rPr lang="en-US" sz="32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 microwave</a:t>
            </a:r>
            <a:endParaRPr lang="en-US" sz="3200" b="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628650" indent="-309563">
              <a:spcBef>
                <a:spcPts val="0"/>
              </a:spcBef>
              <a:buFont typeface="Arial" pitchFamily="34" charset="0"/>
              <a:buChar char="•"/>
            </a:pPr>
            <a:endParaRPr lang="en-US" sz="3200" b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628650" indent="-309563"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Model inter-comparison? </a:t>
            </a:r>
            <a:r>
              <a:rPr lang="en-US" sz="32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 Workshop format as LCWS#1</a:t>
            </a:r>
          </a:p>
          <a:p>
            <a:pPr marL="319087">
              <a:spcBef>
                <a:spcPts val="0"/>
              </a:spcBef>
            </a:pPr>
            <a:r>
              <a:rPr lang="en-US" sz="32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See next presentation</a:t>
            </a:r>
            <a:endParaRPr lang="en-US" sz="3200" b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5098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5190C-29EC-4C64-AB1F-BC1234F50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760"/>
            <a:ext cx="10515600" cy="60350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u="sng" dirty="0"/>
              <a:t>Recent efforts toward developing new lunar models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n-US" dirty="0"/>
              <a:t>The logical next step after acquiring new measurements</a:t>
            </a:r>
          </a:p>
          <a:p>
            <a:pPr marL="0" indent="0">
              <a:buNone/>
            </a:pPr>
            <a:r>
              <a:rPr lang="en-US" u="sng" dirty="0"/>
              <a:t>Presenters should prepare to explain</a:t>
            </a:r>
            <a:r>
              <a:rPr lang="en-US" dirty="0"/>
              <a:t>:</a:t>
            </a:r>
          </a:p>
          <a:p>
            <a:pPr>
              <a:spcAft>
                <a:spcPts val="0"/>
              </a:spcAft>
            </a:pPr>
            <a:r>
              <a:rPr lang="en-US" dirty="0"/>
              <a:t>the instrument(s) and dataset(s) used</a:t>
            </a:r>
          </a:p>
          <a:p>
            <a:pPr lvl="1">
              <a:spcBef>
                <a:spcPts val="0"/>
              </a:spcBef>
            </a:pPr>
            <a:r>
              <a:rPr lang="en-US" dirty="0"/>
              <a:t>types of measurements:  direct irradiance | radiance images | line-scanned images, etc.</a:t>
            </a:r>
          </a:p>
          <a:p>
            <a:pPr lvl="1">
              <a:spcBef>
                <a:spcPts val="0"/>
              </a:spcBef>
            </a:pPr>
            <a:r>
              <a:rPr lang="en-US" dirty="0"/>
              <a:t>instrument calibration</a:t>
            </a:r>
          </a:p>
          <a:p>
            <a:pPr lvl="2"/>
            <a:r>
              <a:rPr lang="en-US" dirty="0"/>
              <a:t>traceability to radiometric reference standards</a:t>
            </a:r>
          </a:p>
          <a:p>
            <a:pPr lvl="2"/>
            <a:r>
              <a:rPr lang="en-US" dirty="0"/>
              <a:t>checks on instrument effects:  linearity, stray light, temperature sensitivity, etc.</a:t>
            </a:r>
          </a:p>
          <a:p>
            <a:pPr lvl="2"/>
            <a:r>
              <a:rPr lang="en-US" dirty="0"/>
              <a:t>calibration uncertainties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atmospheric corrections (for ground-based measurements)</a:t>
            </a:r>
          </a:p>
          <a:p>
            <a:pPr lvl="1">
              <a:spcBef>
                <a:spcPts val="0"/>
              </a:spcBef>
            </a:pPr>
            <a:r>
              <a:rPr lang="en-US" dirty="0"/>
              <a:t>combined measurement uncertainties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dataset phase and </a:t>
            </a:r>
            <a:r>
              <a:rPr lang="en-US" dirty="0" err="1"/>
              <a:t>libration</a:t>
            </a:r>
            <a:r>
              <a:rPr lang="en-US" dirty="0"/>
              <a:t> coverages</a:t>
            </a:r>
          </a:p>
          <a:p>
            <a:pPr>
              <a:spcAft>
                <a:spcPts val="0"/>
              </a:spcAft>
            </a:pPr>
            <a:r>
              <a:rPr lang="en-US" dirty="0"/>
              <a:t>model formulation</a:t>
            </a:r>
          </a:p>
          <a:p>
            <a:pPr lvl="1">
              <a:spcBef>
                <a:spcPts val="0"/>
              </a:spcBef>
            </a:pPr>
            <a:r>
              <a:rPr lang="en-US" dirty="0"/>
              <a:t>how the model addresses Moon behaviors:</a:t>
            </a:r>
          </a:p>
          <a:p>
            <a:pPr lvl="2"/>
            <a:r>
              <a:rPr lang="en-US" dirty="0"/>
              <a:t>phase dependence, including waxing/waning difference, phase reddening</a:t>
            </a:r>
          </a:p>
          <a:p>
            <a:pPr lvl="2"/>
            <a:r>
              <a:rPr lang="en-US" dirty="0" err="1"/>
              <a:t>libration</a:t>
            </a:r>
            <a:r>
              <a:rPr lang="en-US" dirty="0"/>
              <a:t> dependence</a:t>
            </a:r>
          </a:p>
          <a:p>
            <a:pPr lvl="2"/>
            <a:r>
              <a:rPr lang="en-US" dirty="0"/>
              <a:t>opposition surge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54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5190C-29EC-4C64-AB1F-BC1234F50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760"/>
            <a:ext cx="10607040" cy="5943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u="sng" dirty="0"/>
              <a:t>Recent efforts toward developing new lunar models</a:t>
            </a:r>
          </a:p>
          <a:p>
            <a:pPr>
              <a:spcAft>
                <a:spcPts val="0"/>
              </a:spcAft>
            </a:pPr>
            <a:r>
              <a:rPr lang="en-US" dirty="0"/>
              <a:t>model formulation (cont.)</a:t>
            </a:r>
          </a:p>
          <a:p>
            <a:pPr lvl="1">
              <a:spcBef>
                <a:spcPts val="0"/>
              </a:spcBef>
            </a:pPr>
            <a:r>
              <a:rPr lang="en-US" dirty="0"/>
              <a:t>spectral resolution</a:t>
            </a:r>
          </a:p>
          <a:p>
            <a:pPr lvl="2"/>
            <a:r>
              <a:rPr lang="en-US" dirty="0"/>
              <a:t>for both model development and operation</a:t>
            </a:r>
          </a:p>
          <a:p>
            <a:pPr lvl="1">
              <a:spcBef>
                <a:spcPts val="0"/>
              </a:spcBef>
            </a:pPr>
            <a:r>
              <a:rPr lang="en-US" dirty="0"/>
              <a:t>solar irradiance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model(s) and/or </a:t>
            </a:r>
            <a:r>
              <a:rPr lang="en-US" dirty="0" err="1"/>
              <a:t>datset</a:t>
            </a:r>
            <a:r>
              <a:rPr lang="en-US" dirty="0"/>
              <a:t>(s) used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model validation</a:t>
            </a:r>
          </a:p>
          <a:p>
            <a:pPr lvl="1">
              <a:spcBef>
                <a:spcPts val="0"/>
              </a:spcBef>
            </a:pPr>
            <a:r>
              <a:rPr lang="en-US" dirty="0"/>
              <a:t>comparisons to ROLO or GIRO (use GIRO benchmark?)</a:t>
            </a:r>
          </a:p>
          <a:p>
            <a:pPr lvl="1">
              <a:spcAft>
                <a:spcPts val="1800"/>
              </a:spcAft>
            </a:pPr>
            <a:r>
              <a:rPr lang="en-US" dirty="0"/>
              <a:t>applying and comparing to lunar measurements (other than the data used to develop the model)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u="sng" dirty="0"/>
              <a:t>Potential presenters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ESA photometer project:  Marc Bouvet, Stefan </a:t>
            </a:r>
            <a:r>
              <a:rPr lang="en-US" dirty="0" err="1"/>
              <a:t>Adriaensen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air-LUSI:  Kevin </a:t>
            </a:r>
            <a:r>
              <a:rPr lang="en-US" dirty="0" err="1"/>
              <a:t>Turpie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SLIM:  Hugh Kieffer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Miller-Turner:  Steve Miller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CMA (if there is modeling progress to report):  ???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USGS-ROLO (if there is modeling progress to report):  Tom Stone</a:t>
            </a:r>
          </a:p>
        </p:txBody>
      </p:sp>
    </p:spTree>
    <p:extLst>
      <p:ext uri="{BB962C8B-B14F-4D97-AF65-F5344CB8AC3E}">
        <p14:creationId xmlns:p14="http://schemas.microsoft.com/office/powerpoint/2010/main" val="268608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19907"/>
          </a:xfrm>
        </p:spPr>
        <p:txBody>
          <a:bodyPr/>
          <a:lstStyle/>
          <a:p>
            <a:r>
              <a:rPr lang="en-US" sz="3600" dirty="0"/>
              <a:t>Model </a:t>
            </a:r>
            <a:r>
              <a:rPr lang="en-US" sz="3600" dirty="0" smtClean="0"/>
              <a:t>development – potential presenters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97008" y="1461545"/>
            <a:ext cx="1098304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indent="-309563"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JAXA-AIST (Toru </a:t>
            </a:r>
            <a:r>
              <a:rPr lang="en-US" sz="3200" b="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Kouyama</a:t>
            </a:r>
            <a:r>
              <a:rPr lang="en-US" sz="32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): potentially</a:t>
            </a:r>
            <a:r>
              <a:rPr lang="en-US" sz="32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some information about sharing SP model, which is a JAXA-AIST lunar reflectance model in </a:t>
            </a:r>
            <a:r>
              <a:rPr lang="en-US" sz="32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Japan</a:t>
            </a:r>
          </a:p>
          <a:p>
            <a:pPr marL="1085850" lvl="1" indent="-309563">
              <a:spcBef>
                <a:spcPts val="0"/>
              </a:spcBef>
              <a:buFont typeface="Arial" pitchFamily="34" charset="0"/>
              <a:buChar char="•"/>
            </a:pPr>
            <a:endParaRPr lang="en-US" sz="3200" b="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628650" indent="-309563"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EUMETSAT</a:t>
            </a:r>
            <a:r>
              <a:rPr lang="en-GB" sz="32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new model developed in collaboration with Earth Space Solutions (using SCIAMACHY + RELAB).</a:t>
            </a:r>
          </a:p>
          <a:p>
            <a:pPr marL="628650" indent="-309563">
              <a:spcBef>
                <a:spcPts val="0"/>
              </a:spcBef>
              <a:buFont typeface="Arial" pitchFamily="34" charset="0"/>
              <a:buChar char="•"/>
            </a:pPr>
            <a:endParaRPr lang="en-US" sz="3200" b="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628650" indent="-309563"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Who else?</a:t>
            </a:r>
          </a:p>
        </p:txBody>
      </p:sp>
    </p:spTree>
    <p:extLst>
      <p:ext uri="{BB962C8B-B14F-4D97-AF65-F5344CB8AC3E}">
        <p14:creationId xmlns:p14="http://schemas.microsoft.com/office/powerpoint/2010/main" val="3114245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Instrument monitoring using lunar calibration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519952" y="1043765"/>
            <a:ext cx="11385535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indent="-309563">
              <a:spcBef>
                <a:spcPts val="0"/>
              </a:spcBef>
              <a:buFont typeface="Arial" pitchFamily="34" charset="0"/>
              <a:buChar char="•"/>
            </a:pPr>
            <a:r>
              <a:rPr lang="en-US" sz="30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Lunar calibration and monitoring of Reflective Solar Bands </a:t>
            </a:r>
            <a:r>
              <a:rPr lang="en-US" sz="30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 </a:t>
            </a:r>
            <a:r>
              <a:rPr lang="en-US" sz="30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status </a:t>
            </a:r>
            <a:r>
              <a:rPr lang="en-US" sz="30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provided by the various agencies participating, with potential </a:t>
            </a:r>
            <a:r>
              <a:rPr lang="en-US" sz="30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issues (oversampling, </a:t>
            </a:r>
            <a:r>
              <a:rPr lang="en-US" sz="3000" b="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straylight</a:t>
            </a:r>
            <a:r>
              <a:rPr lang="en-US" sz="30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etc.)</a:t>
            </a:r>
          </a:p>
          <a:p>
            <a:pPr marL="1543050" lvl="2" indent="-309563">
              <a:spcBef>
                <a:spcPts val="0"/>
              </a:spcBef>
              <a:buFont typeface="Arial" pitchFamily="34" charset="0"/>
              <a:buChar char="•"/>
            </a:pPr>
            <a:r>
              <a:rPr lang="en-US" sz="3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Inter-band checks?</a:t>
            </a:r>
            <a:endParaRPr lang="en-US" sz="3000" b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628650" indent="-309563">
              <a:spcBef>
                <a:spcPts val="0"/>
              </a:spcBef>
              <a:buFont typeface="Arial" pitchFamily="34" charset="0"/>
              <a:buChar char="•"/>
            </a:pPr>
            <a:r>
              <a:rPr lang="en-US" sz="30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Inter-calibration (depending on </a:t>
            </a:r>
            <a:r>
              <a:rPr lang="en-US" sz="30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progress)</a:t>
            </a:r>
            <a:endParaRPr lang="en-US" sz="3000" b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628650" indent="-309563">
              <a:spcBef>
                <a:spcPts val="0"/>
              </a:spcBef>
              <a:buFont typeface="Arial" pitchFamily="34" charset="0"/>
              <a:buChar char="•"/>
            </a:pPr>
            <a:r>
              <a:rPr lang="en-US" sz="30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Microwave domain</a:t>
            </a:r>
          </a:p>
          <a:p>
            <a:pPr marL="628650" indent="-309563">
              <a:spcBef>
                <a:spcPts val="0"/>
              </a:spcBef>
              <a:buFont typeface="Arial" pitchFamily="34" charset="0"/>
              <a:buChar char="•"/>
            </a:pPr>
            <a:endParaRPr lang="en-US" sz="1600" b="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628650" indent="-309563">
              <a:spcBef>
                <a:spcPts val="0"/>
              </a:spcBef>
              <a:buFont typeface="Arial" pitchFamily="34" charset="0"/>
              <a:buChar char="•"/>
            </a:pPr>
            <a:r>
              <a:rPr lang="en-US" sz="30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Examples:</a:t>
            </a:r>
          </a:p>
          <a:p>
            <a:pPr marL="1085850" lvl="1" indent="-309563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JAXA-AIST (Toru </a:t>
            </a:r>
            <a:r>
              <a:rPr lang="en-US" sz="2400" b="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Kouyama</a:t>
            </a:r>
            <a:r>
              <a:rPr lang="en-US" sz="24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4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 R</a:t>
            </a:r>
            <a:r>
              <a:rPr lang="en-US" sz="24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ecent </a:t>
            </a:r>
            <a:r>
              <a:rPr lang="en-US" sz="24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results of monitoring sensor status with the lunar calibration at the workshop (next topics) </a:t>
            </a:r>
          </a:p>
          <a:p>
            <a:pPr marL="1085850" lvl="1" indent="-309563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Same as </a:t>
            </a:r>
            <a:r>
              <a:rPr lang="en-GB" sz="24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GCOM-C/SGLI? (Hiroshi Murakami</a:t>
            </a:r>
            <a:r>
              <a:rPr lang="en-GB" sz="24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1085850" lvl="1" indent="-309563">
              <a:spcBef>
                <a:spcPts val="0"/>
              </a:spcBef>
              <a:buFont typeface="Arial" pitchFamily="34" charset="0"/>
              <a:buChar char="•"/>
            </a:pPr>
            <a:r>
              <a:rPr lang="en-GB" sz="24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Sentinel-3 OLCI/SLSTR lunar data (EUMETSAT/ESA)</a:t>
            </a:r>
          </a:p>
          <a:p>
            <a:pPr marL="1085850" lvl="1" indent="-309563">
              <a:spcBef>
                <a:spcPts val="0"/>
              </a:spcBef>
              <a:buFont typeface="Arial" pitchFamily="34" charset="0"/>
              <a:buChar char="•"/>
            </a:pPr>
            <a:r>
              <a:rPr lang="en-GB" sz="24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EUMETSAT’s future programs and lunar calibration (TBC + right session?)</a:t>
            </a:r>
            <a:endParaRPr lang="en-US" sz="2400" b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257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graph Landscape Template">
  <a:themeElements>
    <a:clrScheme name="Custom 2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279989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07720459-F48C-414D-899F-B18900DC1FFE}" vid="{79695FB6-756E-420B-8C49-5F104F1B407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Landscape Template (16_9 format)</Template>
  <TotalTime>585</TotalTime>
  <Words>613</Words>
  <Application>Microsoft Office PowerPoint</Application>
  <PresentationFormat>Widescreen</PresentationFormat>
  <Paragraphs>101</Paragraphs>
  <Slides>11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Helvetica</vt:lpstr>
      <vt:lpstr>Tahoma</vt:lpstr>
      <vt:lpstr>Times New Roman</vt:lpstr>
      <vt:lpstr>Wingdings</vt:lpstr>
      <vt:lpstr>Viewgraph Landscape Template</vt:lpstr>
      <vt:lpstr>Office Theme</vt:lpstr>
      <vt:lpstr>Clip</vt:lpstr>
      <vt:lpstr>PowerPoint Presentation</vt:lpstr>
      <vt:lpstr>Main sessions</vt:lpstr>
      <vt:lpstr>Measurements and Moon observations, (towards SI traceability)</vt:lpstr>
      <vt:lpstr>Measurements and Moon observations, (towards SI traceability)</vt:lpstr>
      <vt:lpstr>Model development</vt:lpstr>
      <vt:lpstr>PowerPoint Presentation</vt:lpstr>
      <vt:lpstr>PowerPoint Presentation</vt:lpstr>
      <vt:lpstr>Model development – potential presenters</vt:lpstr>
      <vt:lpstr>Instrument monitoring using lunar calibration</vt:lpstr>
      <vt:lpstr>Alternative usages of lunar imagery</vt:lpstr>
      <vt:lpstr>PowerPoint Presentation</vt:lpstr>
    </vt:vector>
  </TitlesOfParts>
  <Company>EUMETSAT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Sebastien Wagner</dc:creator>
  <cp:lastModifiedBy>Sebastien Wagner</cp:lastModifiedBy>
  <cp:revision>34</cp:revision>
  <cp:lastPrinted>2006-03-06T14:11:17Z</cp:lastPrinted>
  <dcterms:created xsi:type="dcterms:W3CDTF">2019-12-06T10:47:33Z</dcterms:created>
  <dcterms:modified xsi:type="dcterms:W3CDTF">2019-12-10T09:25:27Z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M_DOCNUM">
    <vt:lpwstr>1148959</vt:lpwstr>
  </property>
  <property fmtid="{D5CDD505-2E9C-101B-9397-08002B2CF9AE}" pid="3" name="DM_DOCNAME">
    <vt:lpwstr>Wagner_PrepMeeting_1_LCWS2020_b_PotentialTopics</vt:lpwstr>
  </property>
  <property fmtid="{D5CDD505-2E9C-101B-9397-08002B2CF9AE}" pid="4" name="DM_AUTHOR">
    <vt:lpwstr>Sebastien Wagner</vt:lpwstr>
  </property>
  <property fmtid="{D5CDD505-2E9C-101B-9397-08002B2CF9AE}" pid="5" name="DM_E_DOC_NO">
    <vt:lpwstr>EUM/RSP/VWG/19/1148959</vt:lpwstr>
  </property>
  <property fmtid="{D5CDD505-2E9C-101B-9397-08002B2CF9AE}" pid="6" name="DM_E_VER_NO">
    <vt:lpwstr>1 Draft</vt:lpwstr>
  </property>
  <property fmtid="{D5CDD505-2E9C-101B-9397-08002B2CF9AE}" pid="7" name="DM_E_ISS_DATE">
    <vt:lpwstr>8 December 2019</vt:lpwstr>
  </property>
  <property fmtid="{D5CDD505-2E9C-101B-9397-08002B2CF9AE}" pid="8" name="DM_E_FROM_PERS2">
    <vt:lpwstr/>
  </property>
  <property fmtid="{D5CDD505-2E9C-101B-9397-08002B2CF9AE}" pid="9" name="DM_E_CONFID">
    <vt:lpwstr/>
  </property>
  <property fmtid="{D5CDD505-2E9C-101B-9397-08002B2CF9AE}" pid="10" name="DM_E_WBS_CODE">
    <vt:lpwstr/>
  </property>
  <property fmtid="{D5CDD505-2E9C-101B-9397-08002B2CF9AE}" pid="11" name="DM_E_DISTRIB">
    <vt:lpwstr/>
  </property>
</Properties>
</file>