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0"/>
  </p:notesMasterIdLst>
  <p:handoutMasterIdLst>
    <p:handoutMasterId r:id="rId11"/>
  </p:handoutMasterIdLst>
  <p:sldIdLst>
    <p:sldId id="551" r:id="rId2"/>
    <p:sldId id="953" r:id="rId3"/>
    <p:sldId id="965" r:id="rId4"/>
    <p:sldId id="966" r:id="rId5"/>
    <p:sldId id="970" r:id="rId6"/>
    <p:sldId id="971" r:id="rId7"/>
    <p:sldId id="972" r:id="rId8"/>
    <p:sldId id="960" r:id="rId9"/>
  </p:sldIdLst>
  <p:sldSz cx="9906000" cy="6858000" type="A4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6837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3673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0508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7346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4180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1018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197853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4689" algn="l" defTabSz="913673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1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9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0B55"/>
    <a:srgbClr val="3333FF"/>
    <a:srgbClr val="1952A7"/>
    <a:srgbClr val="A2DADE"/>
    <a:srgbClr val="EE2D24"/>
    <a:srgbClr val="FF9900"/>
    <a:srgbClr val="009900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4" autoAdjust="0"/>
    <p:restoredTop sz="81840" autoAdjust="0"/>
  </p:normalViewPr>
  <p:slideViewPr>
    <p:cSldViewPr snapToGrid="0">
      <p:cViewPr varScale="1">
        <p:scale>
          <a:sx n="35" d="100"/>
          <a:sy n="35" d="100"/>
        </p:scale>
        <p:origin x="964" y="40"/>
      </p:cViewPr>
      <p:guideLst>
        <p:guide orient="horz" pos="1164"/>
        <p:guide orient="horz" pos="1411"/>
        <p:guide orient="horz" pos="2715"/>
        <p:guide orient="horz" pos="2389"/>
        <p:guide orient="horz" pos="2064"/>
        <p:guide orient="horz" pos="1735"/>
        <p:guide orient="horz" pos="3369"/>
        <p:guide orient="horz" pos="3699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506" y="-78"/>
      </p:cViewPr>
      <p:guideLst>
        <p:guide orient="horz" pos="2928"/>
        <p:guide pos="22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ik.bali\Documents\action_stat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Action 2019 Status</a:t>
            </a:r>
          </a:p>
        </c:rich>
      </c:tx>
      <c:layout>
        <c:manualLayout>
          <c:xMode val="edge"/>
          <c:yMode val="edge"/>
          <c:x val="0.33592162804311149"/>
          <c:y val="0.144949483420863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Open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GRWG</c:v>
                </c:pt>
                <c:pt idx="1">
                  <c:v>GDWG</c:v>
                </c:pt>
                <c:pt idx="2">
                  <c:v>GWG</c:v>
                </c:pt>
                <c:pt idx="3">
                  <c:v>GIR</c:v>
                </c:pt>
                <c:pt idx="4">
                  <c:v>GMW</c:v>
                </c:pt>
                <c:pt idx="5">
                  <c:v>GVNIR</c:v>
                </c:pt>
                <c:pt idx="6">
                  <c:v>GUV</c:v>
                </c:pt>
                <c:pt idx="7">
                  <c:v>GCC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17</c:v>
                </c:pt>
                <c:pt idx="1">
                  <c:v>15</c:v>
                </c:pt>
                <c:pt idx="2">
                  <c:v>16</c:v>
                </c:pt>
                <c:pt idx="3">
                  <c:v>15</c:v>
                </c:pt>
                <c:pt idx="4">
                  <c:v>14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8-432F-B80B-04F62E81B9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Closed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GRWG</c:v>
                </c:pt>
                <c:pt idx="1">
                  <c:v>GDWG</c:v>
                </c:pt>
                <c:pt idx="2">
                  <c:v>GWG</c:v>
                </c:pt>
                <c:pt idx="3">
                  <c:v>GIR</c:v>
                </c:pt>
                <c:pt idx="4">
                  <c:v>GMW</c:v>
                </c:pt>
                <c:pt idx="5">
                  <c:v>GVNIR</c:v>
                </c:pt>
                <c:pt idx="6">
                  <c:v>GUV</c:v>
                </c:pt>
                <c:pt idx="7">
                  <c:v>GCC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8-432F-B80B-04F62E81B9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056739903"/>
        <c:axId val="1056744479"/>
      </c:barChart>
      <c:catAx>
        <c:axId val="105673990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Group/Subgroup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744479"/>
        <c:crosses val="autoZero"/>
        <c:auto val="1"/>
        <c:lblAlgn val="ctr"/>
        <c:lblOffset val="100"/>
        <c:noMultiLvlLbl val="0"/>
      </c:catAx>
      <c:valAx>
        <c:axId val="105674447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Number of Actions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739903"/>
        <c:crosses val="autoZero"/>
        <c:crossBetween val="between"/>
      </c:valAx>
      <c:spPr>
        <a:noFill/>
        <a:ln>
          <a:solidFill>
            <a:srgbClr val="4E0B55"/>
          </a:solidFill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458778873326465"/>
          <c:y val="0.34948748512785455"/>
          <c:w val="0.23005665584744855"/>
          <c:h val="9.8124425505096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24396" y="0"/>
            <a:ext cx="10227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9BDA86A5-C3F8-4600-8CE3-C04B72EF9C2F}" type="datetime4">
              <a:rPr lang="en-GB" smtClean="0"/>
              <a:pPr>
                <a:defRPr/>
              </a:pPr>
              <a:t>23 March 2020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0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859562" y="9104302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173C6697-A4F6-43B0-B68C-324E1280CA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71661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3" y="0"/>
            <a:ext cx="3037117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23 March 2020</a:t>
            </a:fld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829" y="4414824"/>
            <a:ext cx="5144742" cy="41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3" y="8831135"/>
            <a:ext cx="3037117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3812D3-E89D-4B71-A037-BF846B8DE29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6451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683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367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34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180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018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853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689" algn="l" defTabSz="9136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FB869D-7AE8-45BD-AD5A-D0DA05E60C7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7425" y="695325"/>
            <a:ext cx="503555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4E8CFAD-6A94-4CB7-B32D-926ACF4E508E}" type="datetime4">
              <a:rPr lang="en-GB" smtClean="0"/>
              <a:pPr>
                <a:defRPr/>
              </a:pPr>
              <a:t>23 March 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51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F3C147A-0D2F-4A49-8F4F-33980B94F1F7}" type="datetime4">
              <a:rPr lang="en-GB" smtClean="0"/>
              <a:pPr>
                <a:defRPr/>
              </a:pPr>
              <a:t>23 March 2020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3812D3-E89D-4B71-A037-BF846B8DE29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45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4004"/>
            <a:ext cx="84201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64"/>
            <a:ext cx="4762500" cy="1933575"/>
          </a:xfrm>
          <a:prstGeom prst="rect">
            <a:avLst/>
          </a:prstGeom>
          <a:noFill/>
        </p:spPr>
      </p:pic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5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837" indent="0">
              <a:buNone/>
              <a:defRPr sz="2800"/>
            </a:lvl2pPr>
            <a:lvl3pPr marL="913673" indent="0">
              <a:buNone/>
              <a:defRPr sz="2300"/>
            </a:lvl3pPr>
            <a:lvl4pPr marL="1370508" indent="0">
              <a:buNone/>
              <a:defRPr sz="2000"/>
            </a:lvl4pPr>
            <a:lvl5pPr marL="1827346" indent="0">
              <a:buNone/>
              <a:defRPr sz="2000"/>
            </a:lvl5pPr>
            <a:lvl6pPr marL="2284180" indent="0">
              <a:buNone/>
              <a:defRPr sz="2000"/>
            </a:lvl6pPr>
            <a:lvl7pPr marL="2741018" indent="0">
              <a:buNone/>
              <a:defRPr sz="2000"/>
            </a:lvl7pPr>
            <a:lvl8pPr marL="3197853" indent="0">
              <a:buNone/>
              <a:defRPr sz="2000"/>
            </a:lvl8pPr>
            <a:lvl9pPr marL="3654689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63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63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212"/>
            <a:ext cx="8915400" cy="6187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1220"/>
            <a:ext cx="8915400" cy="555665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300" b="1"/>
            </a:lvl1pPr>
            <a:lvl2pPr>
              <a:defRPr sz="2000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4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8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5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3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1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0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78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46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64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7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6837" indent="0">
              <a:buNone/>
              <a:defRPr sz="2000" b="1"/>
            </a:lvl2pPr>
            <a:lvl3pPr marL="913673" indent="0">
              <a:buNone/>
              <a:defRPr sz="1800" b="1"/>
            </a:lvl3pPr>
            <a:lvl4pPr marL="1370508" indent="0">
              <a:buNone/>
              <a:defRPr sz="1600" b="1"/>
            </a:lvl4pPr>
            <a:lvl5pPr marL="1827346" indent="0">
              <a:buNone/>
              <a:defRPr sz="1600" b="1"/>
            </a:lvl5pPr>
            <a:lvl6pPr marL="2284180" indent="0">
              <a:buNone/>
              <a:defRPr sz="1600" b="1"/>
            </a:lvl6pPr>
            <a:lvl7pPr marL="2741018" indent="0">
              <a:buNone/>
              <a:defRPr sz="1600" b="1"/>
            </a:lvl7pPr>
            <a:lvl8pPr marL="3197853" indent="0">
              <a:buNone/>
              <a:defRPr sz="1600" b="1"/>
            </a:lvl8pPr>
            <a:lvl9pPr marL="365468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2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86" y="1090649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3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8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37" indent="0">
              <a:buNone/>
              <a:defRPr sz="1200"/>
            </a:lvl2pPr>
            <a:lvl3pPr marL="913673" indent="0">
              <a:buNone/>
              <a:defRPr sz="1100"/>
            </a:lvl3pPr>
            <a:lvl4pPr marL="1370508" indent="0">
              <a:buNone/>
              <a:defRPr sz="900"/>
            </a:lvl4pPr>
            <a:lvl5pPr marL="1827346" indent="0">
              <a:buNone/>
              <a:defRPr sz="900"/>
            </a:lvl5pPr>
            <a:lvl6pPr marL="2284180" indent="0">
              <a:buNone/>
              <a:defRPr sz="900"/>
            </a:lvl6pPr>
            <a:lvl7pPr marL="2741018" indent="0">
              <a:buNone/>
              <a:defRPr sz="900"/>
            </a:lvl7pPr>
            <a:lvl8pPr marL="3197853" indent="0">
              <a:buNone/>
              <a:defRPr sz="900"/>
            </a:lvl8pPr>
            <a:lvl9pPr marL="365468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50368"/>
            <a:ext cx="8915400" cy="42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499" y="573707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 lIns="91366" tIns="45682" rIns="91366" bIns="45682"/>
          <a:lstStyle/>
          <a:p>
            <a:pPr algn="ctr">
              <a:defRPr/>
            </a:pPr>
            <a:endParaRPr lang="en-US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5" y="6162712"/>
            <a:ext cx="171450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90" r:id="rId2"/>
    <p:sldLayoutId id="2147484087" r:id="rId3"/>
    <p:sldLayoutId id="2147484078" r:id="rId4"/>
    <p:sldLayoutId id="2147484080" r:id="rId5"/>
    <p:sldLayoutId id="2147484079" r:id="rId6"/>
    <p:sldLayoutId id="2147484088" r:id="rId7"/>
    <p:sldLayoutId id="2147484089" r:id="rId8"/>
    <p:sldLayoutId id="2147484081" r:id="rId9"/>
    <p:sldLayoutId id="2147484082" r:id="rId10"/>
    <p:sldLayoutId id="2147484083" r:id="rId11"/>
    <p:sldLayoutId id="2147484084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683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367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0508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734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627" indent="-342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359" indent="-2855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2090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925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764" indent="-22841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98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435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271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107" indent="-228416" algn="l" defTabSz="91367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37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7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0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46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180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18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853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689" algn="l" defTabSz="9136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r.nesdis.noaa.gov/smcd/GCC/MeetingActions.php" TargetMode="External"/><Relationship Id="rId2" Type="http://schemas.openxmlformats.org/officeDocument/2006/relationships/hyperlink" Target="https://docs.google.com/spreadsheets/d/1sVN8QWrvpE4MNtKnyLDCdqxnaidFTP_sTjQvu9ea6b8/edit#gid=50091376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GSICS Actions 2019-2020</a:t>
            </a:r>
            <a:endParaRPr lang="en-GB" sz="3600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199213" y="4429125"/>
            <a:ext cx="7555043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Manik </a:t>
            </a:r>
            <a:r>
              <a:rPr lang="en-US" dirty="0" smtClean="0">
                <a:solidFill>
                  <a:schemeClr val="accent1"/>
                </a:solidFill>
              </a:rPr>
              <a:t>Bali and  Lawrence </a:t>
            </a:r>
            <a:r>
              <a:rPr lang="en-US" dirty="0">
                <a:solidFill>
                  <a:schemeClr val="accent1"/>
                </a:solidFill>
              </a:rPr>
              <a:t>E. Flynn </a:t>
            </a:r>
            <a:endParaRPr lang="en-US" dirty="0" smtClean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1600" b="0" dirty="0" smtClean="0">
                <a:solidFill>
                  <a:srgbClr val="002060"/>
                </a:solidFill>
              </a:rPr>
              <a:t>GDWG  </a:t>
            </a:r>
            <a:r>
              <a:rPr lang="en-US" sz="1600" b="0" dirty="0" err="1" smtClean="0">
                <a:solidFill>
                  <a:srgbClr val="002060"/>
                </a:solidFill>
              </a:rPr>
              <a:t>Webmeeting</a:t>
            </a:r>
            <a:r>
              <a:rPr lang="en-US" sz="1600" b="0" dirty="0" smtClean="0">
                <a:solidFill>
                  <a:srgbClr val="002060"/>
                </a:solidFill>
              </a:rPr>
              <a:t>, 3/15/2020</a:t>
            </a:r>
            <a:endParaRPr lang="en-US" sz="16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A3D4977-4D97-4600-9BB0-532C084F1ABE}"/>
              </a:ext>
            </a:extLst>
          </p:cNvPr>
          <p:cNvSpPr txBox="1">
            <a:spLocks/>
          </p:cNvSpPr>
          <p:nvPr/>
        </p:nvSpPr>
        <p:spPr bwMode="auto">
          <a:xfrm>
            <a:off x="573958" y="1614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7D3B20-A45F-4AF1-9540-CCE638420A0F}"/>
              </a:ext>
            </a:extLst>
          </p:cNvPr>
          <p:cNvSpPr txBox="1">
            <a:spLocks/>
          </p:cNvSpPr>
          <p:nvPr/>
        </p:nvSpPr>
        <p:spPr>
          <a:xfrm>
            <a:off x="573958" y="2363088"/>
            <a:ext cx="9228666" cy="1468683"/>
          </a:xfrm>
          <a:prstGeom prst="rect">
            <a:avLst/>
          </a:prstGeom>
        </p:spPr>
        <p:txBody>
          <a:bodyPr lIns="91419" tIns="45709" rIns="91419" bIns="45709">
            <a:normAutofit fontScale="92500" lnSpcReduction="20000"/>
          </a:bodyPr>
          <a:lstStyle/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Status</a:t>
            </a:r>
            <a:endParaRPr lang="en-US" sz="23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Actions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topics for meetings to come</a:t>
            </a: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3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548" indent="-342548" defTabSz="914192" eaLnBrk="0" hangingPunct="0">
              <a:lnSpc>
                <a:spcPct val="150000"/>
              </a:lnSpc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  <a:p>
            <a:pPr marL="342548" indent="-342548" defTabSz="914192" eaLnBrk="0" hangingPunct="0">
              <a:spcBef>
                <a:spcPct val="20000"/>
              </a:spcBef>
              <a:defRPr/>
            </a:pPr>
            <a:endParaRPr lang="en-US" sz="23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443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Action Status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0928" y="4762176"/>
            <a:ext cx="5916386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GVISNIR:  Actions are from </a:t>
            </a:r>
            <a:r>
              <a:rPr lang="en-US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webmeeting</a:t>
            </a:r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12102019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GCC: Three  Actions can be combined into 1 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582641"/>
              </p:ext>
            </p:extLst>
          </p:nvPr>
        </p:nvGraphicFramePr>
        <p:xfrm>
          <a:off x="930728" y="1023257"/>
          <a:ext cx="8479972" cy="3592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1298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" y="2209800"/>
            <a:ext cx="9192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hlinkClick r:id="rId2"/>
              </a:rPr>
              <a:t>Action Sheet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://www.star.nesdis.noaa.gov/smcd/GCC/MeetingActions.php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95300" y="46212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Review of Actions ( Closed and Active)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9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00840"/>
              </p:ext>
            </p:extLst>
          </p:nvPr>
        </p:nvGraphicFramePr>
        <p:xfrm>
          <a:off x="495300" y="355575"/>
          <a:ext cx="9211917" cy="668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0639">
                  <a:extLst>
                    <a:ext uri="{9D8B030D-6E8A-4147-A177-3AD203B41FA5}">
                      <a16:colId xmlns:a16="http://schemas.microsoft.com/office/drawing/2014/main" val="1600031071"/>
                    </a:ext>
                  </a:extLst>
                </a:gridCol>
                <a:gridCol w="3070639">
                  <a:extLst>
                    <a:ext uri="{9D8B030D-6E8A-4147-A177-3AD203B41FA5}">
                      <a16:colId xmlns:a16="http://schemas.microsoft.com/office/drawing/2014/main" val="19488036"/>
                    </a:ext>
                  </a:extLst>
                </a:gridCol>
                <a:gridCol w="3070639">
                  <a:extLst>
                    <a:ext uri="{9D8B030D-6E8A-4147-A177-3AD203B41FA5}">
                      <a16:colId xmlns:a16="http://schemas.microsoft.com/office/drawing/2014/main" val="778388355"/>
                    </a:ext>
                  </a:extLst>
                </a:gridCol>
              </a:tblGrid>
              <a:tr h="641952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</a:t>
                      </a:r>
                      <a:r>
                        <a:rPr lang="en-US" dirty="0" err="1" smtClean="0"/>
                        <a:t>Descrition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387714"/>
                  </a:ext>
                </a:extLst>
              </a:tr>
              <a:tr h="1201286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A.GWG.20200122.2 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http://gsics.atmos.umd.edu/bin/view/Development/20200122 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>
                          <a:effectLst/>
                        </a:rPr>
                        <a:t>Fangfang</a:t>
                      </a:r>
                      <a:r>
                        <a:rPr lang="en-US" sz="1800" dirty="0">
                          <a:effectLst/>
                        </a:rPr>
                        <a:t> Yu (NOAA) to propose revised Annual Calibration Report and provide as a template  </a:t>
                      </a:r>
                    </a:p>
                  </a:txBody>
                  <a:tcPr marL="63500" marR="63500" marT="50800" marB="50800"/>
                </a:tc>
                <a:extLst>
                  <a:ext uri="{0D108BD9-81ED-4DB2-BD59-A6C34878D82A}">
                    <a16:rowId xmlns:a16="http://schemas.microsoft.com/office/drawing/2014/main" val="40311166"/>
                  </a:ext>
                </a:extLst>
              </a:tr>
              <a:tr h="1201286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A.GWG.20200122.2 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http://gsics.atmos.umd.edu/bin/view/Development/20200122 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>
                          <a:effectLst/>
                        </a:rPr>
                        <a:t>Fangfang</a:t>
                      </a:r>
                      <a:r>
                        <a:rPr lang="en-US" sz="1800" dirty="0">
                          <a:effectLst/>
                        </a:rPr>
                        <a:t> Yu (NOAA) to propose revised Annual Calibration Report and provide as a template  </a:t>
                      </a:r>
                    </a:p>
                  </a:txBody>
                  <a:tcPr marL="63500" marR="63500" marT="50800" marB="50800"/>
                </a:tc>
                <a:extLst>
                  <a:ext uri="{0D108BD9-81ED-4DB2-BD59-A6C34878D82A}">
                    <a16:rowId xmlns:a16="http://schemas.microsoft.com/office/drawing/2014/main" val="186255450"/>
                  </a:ext>
                </a:extLst>
              </a:tr>
              <a:tr h="1166526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A.GWG.2019.10l.1 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 </a:t>
                      </a:r>
                    </a:p>
                  </a:txBody>
                  <a:tcPr marL="63500" marR="63500" marT="50800" marB="508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 err="1">
                          <a:effectLst/>
                        </a:rPr>
                        <a:t>Dohyeong</a:t>
                      </a:r>
                      <a:r>
                        <a:rPr lang="en-US" sz="1800" dirty="0">
                          <a:effectLst/>
                        </a:rPr>
                        <a:t> Kim (KMA) to plan to host GRWG/GDWG meeting in March 2020.  </a:t>
                      </a:r>
                    </a:p>
                  </a:txBody>
                  <a:tcPr marL="63500" marR="63500" marT="50800" marB="50800"/>
                </a:tc>
                <a:extLst>
                  <a:ext uri="{0D108BD9-81ED-4DB2-BD59-A6C34878D82A}">
                    <a16:rowId xmlns:a16="http://schemas.microsoft.com/office/drawing/2014/main" val="2450974362"/>
                  </a:ext>
                </a:extLst>
              </a:tr>
              <a:tr h="37158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A.GWG.2019.10l.2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Odele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Coddington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(LASP) to consider hosting GRWG/GDWG in 2021.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228127"/>
                  </a:ext>
                </a:extLst>
              </a:tr>
              <a:tr h="37158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A.GWG.2019.5p.1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Mitch Goldberg (NOAA) to propose an international cooperation on sea ice products to CGMS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2267"/>
                  </a:ext>
                </a:extLst>
              </a:tr>
              <a:tr h="3715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14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47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Discussions at EP-21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15340"/>
              </p:ext>
            </p:extLst>
          </p:nvPr>
        </p:nvGraphicFramePr>
        <p:xfrm>
          <a:off x="290946" y="-496586"/>
          <a:ext cx="9615054" cy="701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018">
                  <a:extLst>
                    <a:ext uri="{9D8B030D-6E8A-4147-A177-3AD203B41FA5}">
                      <a16:colId xmlns:a16="http://schemas.microsoft.com/office/drawing/2014/main" val="976647913"/>
                    </a:ext>
                  </a:extLst>
                </a:gridCol>
                <a:gridCol w="1159163">
                  <a:extLst>
                    <a:ext uri="{9D8B030D-6E8A-4147-A177-3AD203B41FA5}">
                      <a16:colId xmlns:a16="http://schemas.microsoft.com/office/drawing/2014/main" val="1863912857"/>
                    </a:ext>
                  </a:extLst>
                </a:gridCol>
                <a:gridCol w="5250873">
                  <a:extLst>
                    <a:ext uri="{9D8B030D-6E8A-4147-A177-3AD203B41FA5}">
                      <a16:colId xmlns:a16="http://schemas.microsoft.com/office/drawing/2014/main" val="725461426"/>
                    </a:ext>
                  </a:extLst>
                </a:gridCol>
              </a:tblGrid>
              <a:tr h="878226">
                <a:tc>
                  <a:txBody>
                    <a:bodyPr/>
                    <a:lstStyle/>
                    <a:p>
                      <a:r>
                        <a:rPr lang="en-US" dirty="0" smtClean="0"/>
                        <a:t>Action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 Description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829040"/>
                  </a:ext>
                </a:extLst>
              </a:tr>
              <a:tr h="100745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A.GCC.2019016.3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36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Obtain QA4E0  for acceptance criterion  of GSICS Deliverables (Dave)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507124"/>
                  </a:ext>
                </a:extLst>
              </a:tr>
              <a:tr h="100745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A.GCC.20190516.1 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GCC to relax User Guide requirement and uncertainty for GSICS Products, if measurements come from operational maturity.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103235"/>
                  </a:ext>
                </a:extLst>
              </a:tr>
              <a:tr h="169408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A.GDWG.20190516.1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GDWG Chair to request CGMS Task Force on Satellite Data and Codes to review a proposal of adding SRF to International Data Subcategory of Common Table C-13 of WMO Manual on Codes for a coordination with WMO IPET-CM.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277321"/>
                  </a:ext>
                </a:extLst>
              </a:tr>
              <a:tr h="667509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A.GDWG.20190516.3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GDWG Chair to develop a procedure on updating Annual GSICS Calibration Report. 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314205"/>
                  </a:ext>
                </a:extLst>
              </a:tr>
              <a:tr h="832174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A.GEP.20190517.2 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 Chair to coordinate with WIGOS to enhance collaboration to integrate GSICS into WIGOS.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08082"/>
                  </a:ext>
                </a:extLst>
              </a:tr>
              <a:tr h="423521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A.GEP.20190517.1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/>
                      </a:r>
                      <a:br>
                        <a:rPr lang="en-US" dirty="0">
                          <a:effectLst/>
                        </a:rPr>
                      </a:br>
                      <a:r>
                        <a:rPr lang="en-US" dirty="0">
                          <a:effectLst/>
                        </a:rPr>
                        <a:t>EP Chair to coordinate with WIGOS for utilizing GSICS Product Catalog with </a:t>
                      </a:r>
                      <a:r>
                        <a:rPr lang="en-US" dirty="0" err="1">
                          <a:effectLst/>
                        </a:rPr>
                        <a:t>Quicklooks</a:t>
                      </a:r>
                      <a:r>
                        <a:rPr lang="en-US" dirty="0">
                          <a:effectLst/>
                        </a:rPr>
                        <a:t> in WDQM system.</a:t>
                      </a:r>
                    </a:p>
                  </a:txBody>
                  <a:tcPr marL="63500" marR="63500" marT="50800" marB="50800"/>
                </a:tc>
                <a:extLst>
                  <a:ext uri="{0D108BD9-81ED-4DB2-BD59-A6C34878D82A}">
                    <a16:rowId xmlns:a16="http://schemas.microsoft.com/office/drawing/2014/main" val="2538758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88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Followup</a:t>
            </a:r>
            <a:r>
              <a:rPr lang="en-US" dirty="0" smtClean="0">
                <a:solidFill>
                  <a:schemeClr val="bg1"/>
                </a:solidFill>
              </a:rPr>
              <a:t> Actions/topics/Meeting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9086" y="1796144"/>
            <a:ext cx="86650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Experience of using GSICS products</a:t>
            </a:r>
          </a:p>
          <a:p>
            <a:pPr marL="1199423" lvl="2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Feedbacks from  Andy, </a:t>
            </a:r>
            <a:r>
              <a:rPr lang="en-US" sz="1800" dirty="0" err="1" smtClean="0">
                <a:solidFill>
                  <a:schemeClr val="tx1"/>
                </a:solidFill>
              </a:rPr>
              <a:t>Viju</a:t>
            </a:r>
            <a:r>
              <a:rPr lang="en-US" sz="1800" dirty="0" smtClean="0">
                <a:solidFill>
                  <a:schemeClr val="tx1"/>
                </a:solidFill>
              </a:rPr>
              <a:t>, Manik and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Do we need a new class of products with more information?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Inter-operability between observing systems</a:t>
            </a:r>
          </a:p>
          <a:p>
            <a:pPr marL="742587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Integration to WIGOS ( Talk in MW Session, WIGOS platform)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647700" y="0"/>
            <a:ext cx="8915400" cy="61872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vert="horz" wrap="square" lIns="91366" tIns="45682" rIns="91366" bIns="45682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5pPr>
            <a:lvl6pPr marL="456837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6pPr>
            <a:lvl7pPr marL="913673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7pPr>
            <a:lvl8pPr marL="1370508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8pPr>
            <a:lvl9pPr marL="1827346" algn="ctr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Conclusion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322" y="1177633"/>
            <a:ext cx="6674156" cy="472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165142</TotalTime>
  <Words>348</Words>
  <Application>Microsoft Office PowerPoint</Application>
  <PresentationFormat>A4 Paper (210x297 mm)</PresentationFormat>
  <Paragraphs>64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Tahoma</vt:lpstr>
      <vt:lpstr>Times New Roman</vt:lpstr>
      <vt:lpstr>Office Theme</vt:lpstr>
      <vt:lpstr>GSICS Actions 2019-2020</vt:lpstr>
      <vt:lpstr>PowerPoint Presentation</vt:lpstr>
      <vt:lpstr>Action Status</vt:lpstr>
      <vt:lpstr>PowerPoint Presentation</vt:lpstr>
      <vt:lpstr>PowerPoint Presentation</vt:lpstr>
      <vt:lpstr>Discussions at EP-21</vt:lpstr>
      <vt:lpstr>Followup Actions/topics/Meeting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Manik Bali</cp:lastModifiedBy>
  <cp:revision>5534</cp:revision>
  <cp:lastPrinted>2006-03-06T14:11:17Z</cp:lastPrinted>
  <dcterms:created xsi:type="dcterms:W3CDTF">2010-09-10T00:53:07Z</dcterms:created>
  <dcterms:modified xsi:type="dcterms:W3CDTF">2020-03-23T18:45:15Z</dcterms:modified>
</cp:coreProperties>
</file>