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864" r:id="rId3"/>
    <p:sldId id="865" r:id="rId4"/>
    <p:sldId id="866" r:id="rId5"/>
    <p:sldId id="280" r:id="rId6"/>
    <p:sldId id="996" r:id="rId7"/>
    <p:sldId id="267" r:id="rId8"/>
    <p:sldId id="995" r:id="rId9"/>
    <p:sldId id="997" r:id="rId10"/>
    <p:sldId id="999"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89"/>
    <p:restoredTop sz="95845" autoAdjust="0"/>
  </p:normalViewPr>
  <p:slideViewPr>
    <p:cSldViewPr snapToGrid="0" snapToObjects="1">
      <p:cViewPr>
        <p:scale>
          <a:sx n="115" d="100"/>
          <a:sy n="115" d="100"/>
        </p:scale>
        <p:origin x="264" y="5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0FB8-341E-EE45-B5DF-75A72A4D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9B496F-C286-2B47-9659-5B9A8EE20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B768B2-CBA8-B04C-B98A-AB88EEEE8154}"/>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5" name="Footer Placeholder 4">
            <a:extLst>
              <a:ext uri="{FF2B5EF4-FFF2-40B4-BE49-F238E27FC236}">
                <a16:creationId xmlns:a16="http://schemas.microsoft.com/office/drawing/2014/main" id="{41D9EFA7-1F26-7D47-A5FA-597FF6F21C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60DAE-6661-1241-9046-60B09CE17624}"/>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296443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6CFC-98A8-BA4A-A3F4-219B105CBA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230359-0380-BC49-A308-5807CA243A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5F9A8-64D8-D343-9E27-0152D8691C15}"/>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5" name="Footer Placeholder 4">
            <a:extLst>
              <a:ext uri="{FF2B5EF4-FFF2-40B4-BE49-F238E27FC236}">
                <a16:creationId xmlns:a16="http://schemas.microsoft.com/office/drawing/2014/main" id="{770CF430-5951-9D40-93B5-C5D8F648B6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B19813-F63F-AB43-BC06-A0B98033C70D}"/>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310446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F03BE-9333-234A-96B9-4755543FA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0F1E1A-76E1-6E4B-B0AC-BC2950F580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7389C-8BC4-7D43-AAA6-161067EFDC47}"/>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5" name="Footer Placeholder 4">
            <a:extLst>
              <a:ext uri="{FF2B5EF4-FFF2-40B4-BE49-F238E27FC236}">
                <a16:creationId xmlns:a16="http://schemas.microsoft.com/office/drawing/2014/main" id="{4BDF5242-9000-9C4E-A08E-4EB2B71280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E18F5A-8E73-3D4B-B004-DBB121DB7607}"/>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89731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2676F-36B4-8443-83D1-680F5FE65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B66B4-E90E-2642-AE22-BB75373BFB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4C407-13CC-8D42-B81A-B000D4B5A2A7}"/>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5" name="Footer Placeholder 4">
            <a:extLst>
              <a:ext uri="{FF2B5EF4-FFF2-40B4-BE49-F238E27FC236}">
                <a16:creationId xmlns:a16="http://schemas.microsoft.com/office/drawing/2014/main" id="{F32CE16F-72C5-0D4A-9368-96196BB65B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9A8DB5-5737-8C48-A5CD-1AA876E7F85D}"/>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214200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EA7B-9B81-9D4E-8FC7-F55EC421A8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B4E913-6F5E-3149-BFD1-19E05E4645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615F6D-55A4-5844-BA63-E3331469E7EE}"/>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5" name="Footer Placeholder 4">
            <a:extLst>
              <a:ext uri="{FF2B5EF4-FFF2-40B4-BE49-F238E27FC236}">
                <a16:creationId xmlns:a16="http://schemas.microsoft.com/office/drawing/2014/main" id="{71893895-F5C1-0D40-9A33-A29B0E27ED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D9CE5E-6CE5-B341-B55B-D22DE2CD4622}"/>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355077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0081-059D-B444-98D4-56DD6E4B2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F60ED-F492-2D4F-BEF7-FB097B4C9D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7D89AE-BDAA-4D45-82BD-FCB178867B1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D88998-8921-C542-B7D0-7CA0F07A4D0E}"/>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6" name="Footer Placeholder 5">
            <a:extLst>
              <a:ext uri="{FF2B5EF4-FFF2-40B4-BE49-F238E27FC236}">
                <a16:creationId xmlns:a16="http://schemas.microsoft.com/office/drawing/2014/main" id="{E8346A6F-3397-A449-BE8E-5EEB7B985B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3F92C5-0822-7641-92C7-C3435FB27890}"/>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353179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EAD5-7EC8-4E45-94A1-34680C4B80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25363F-AE96-3244-ADF1-D1E082776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D24998-DD0F-364C-80D5-EF58329C62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5116A-C447-1041-A4D1-D8D851A40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5C69D6-8747-A04A-A16A-26BD435C72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C0E5AC-A4B4-854C-9825-D4DCA20DA279}"/>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8" name="Footer Placeholder 7">
            <a:extLst>
              <a:ext uri="{FF2B5EF4-FFF2-40B4-BE49-F238E27FC236}">
                <a16:creationId xmlns:a16="http://schemas.microsoft.com/office/drawing/2014/main" id="{04841D8D-6433-7949-BA43-2787A265A4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7941ADF-FA53-F743-917E-8E9EF6D51ABB}"/>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209404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CB8E-764E-9340-8850-AEF927DBCD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09338-983C-804A-84F5-ABF4E25C49C1}"/>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4" name="Footer Placeholder 3">
            <a:extLst>
              <a:ext uri="{FF2B5EF4-FFF2-40B4-BE49-F238E27FC236}">
                <a16:creationId xmlns:a16="http://schemas.microsoft.com/office/drawing/2014/main" id="{BCCA7E4C-A634-5541-A6B4-72D95AEC4F3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A76D1D-1A04-A547-92B4-82642A4152BA}"/>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300030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4377C-A5E1-C444-AB12-AA467DABF555}"/>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3" name="Footer Placeholder 2">
            <a:extLst>
              <a:ext uri="{FF2B5EF4-FFF2-40B4-BE49-F238E27FC236}">
                <a16:creationId xmlns:a16="http://schemas.microsoft.com/office/drawing/2014/main" id="{586F85DF-E2D6-8043-BAEB-FC85FB1A084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A845319-BF97-BD4F-8593-61D21C94E019}"/>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145202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6B33-04B2-7447-AA1C-06BC8D1B3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0AF47B-21AD-DD48-A282-22DB0925CE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E84608-80DE-8C40-896B-254612D8F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CD3E96-BEC9-A743-AFD8-34BBE2C015A4}"/>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6" name="Footer Placeholder 5">
            <a:extLst>
              <a:ext uri="{FF2B5EF4-FFF2-40B4-BE49-F238E27FC236}">
                <a16:creationId xmlns:a16="http://schemas.microsoft.com/office/drawing/2014/main" id="{0854A8E8-56C5-4A4C-BEFE-5E702BCFFB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12B2C8-8A0B-D840-B552-02E4F1C7D785}"/>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126980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1A0B-82B9-A746-8051-E5E221A32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406E56-E11B-F246-9272-410C2AEE58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F07179-9339-8941-9BAD-37BDAF63B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36AED8-BA18-BD4C-9B2D-B41F13B2C819}"/>
              </a:ext>
            </a:extLst>
          </p:cNvPr>
          <p:cNvSpPr>
            <a:spLocks noGrp="1"/>
          </p:cNvSpPr>
          <p:nvPr>
            <p:ph type="dt" sz="half" idx="10"/>
          </p:nvPr>
        </p:nvSpPr>
        <p:spPr/>
        <p:txBody>
          <a:bodyPr/>
          <a:lstStyle/>
          <a:p>
            <a:fld id="{0B61DD33-A437-CD41-8ABD-1EEB5F7A85FE}" type="datetimeFigureOut">
              <a:rPr lang="en-US" smtClean="0"/>
              <a:t>3/17/20</a:t>
            </a:fld>
            <a:endParaRPr lang="en-US" dirty="0"/>
          </a:p>
        </p:txBody>
      </p:sp>
      <p:sp>
        <p:nvSpPr>
          <p:cNvPr id="6" name="Footer Placeholder 5">
            <a:extLst>
              <a:ext uri="{FF2B5EF4-FFF2-40B4-BE49-F238E27FC236}">
                <a16:creationId xmlns:a16="http://schemas.microsoft.com/office/drawing/2014/main" id="{1D745BA3-9006-704F-A84B-AF8B9096E8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0B7721-D7B6-124A-B060-82FAB9495021}"/>
              </a:ext>
            </a:extLst>
          </p:cNvPr>
          <p:cNvSpPr>
            <a:spLocks noGrp="1"/>
          </p:cNvSpPr>
          <p:nvPr>
            <p:ph type="sldNum" sz="quarter" idx="12"/>
          </p:nvPr>
        </p:nvSpPr>
        <p:spPr/>
        <p:txBody>
          <a:bodyPr/>
          <a:lstStyle/>
          <a:p>
            <a:fld id="{DEAEC55C-F55B-654E-A14A-F3729D1E89FC}" type="slidenum">
              <a:rPr lang="en-US" smtClean="0"/>
              <a:t>‹#›</a:t>
            </a:fld>
            <a:endParaRPr lang="en-US" dirty="0"/>
          </a:p>
        </p:txBody>
      </p:sp>
    </p:spTree>
    <p:extLst>
      <p:ext uri="{BB962C8B-B14F-4D97-AF65-F5344CB8AC3E}">
        <p14:creationId xmlns:p14="http://schemas.microsoft.com/office/powerpoint/2010/main" val="355126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AC598-592B-4A44-B72F-4CC3D8F70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D542ED-C78D-4E4F-BB0B-71B71DF5A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D1558-691A-FE4C-9B11-FB543F0C4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1DD33-A437-CD41-8ABD-1EEB5F7A85FE}" type="datetimeFigureOut">
              <a:rPr lang="en-US" smtClean="0"/>
              <a:t>3/17/20</a:t>
            </a:fld>
            <a:endParaRPr lang="en-US" dirty="0"/>
          </a:p>
        </p:txBody>
      </p:sp>
      <p:sp>
        <p:nvSpPr>
          <p:cNvPr id="5" name="Footer Placeholder 4">
            <a:extLst>
              <a:ext uri="{FF2B5EF4-FFF2-40B4-BE49-F238E27FC236}">
                <a16:creationId xmlns:a16="http://schemas.microsoft.com/office/drawing/2014/main" id="{690241FB-29FD-5E4B-A70A-C347F11F2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AE11C6-432E-A64B-BB3C-9F1E931A5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EC55C-F55B-654E-A14A-F3729D1E89FC}" type="slidenum">
              <a:rPr lang="en-US" smtClean="0"/>
              <a:t>‹#›</a:t>
            </a:fld>
            <a:endParaRPr lang="en-US" dirty="0"/>
          </a:p>
        </p:txBody>
      </p:sp>
    </p:spTree>
    <p:extLst>
      <p:ext uri="{BB962C8B-B14F-4D97-AF65-F5344CB8AC3E}">
        <p14:creationId xmlns:p14="http://schemas.microsoft.com/office/powerpoint/2010/main" val="2472015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tempest.colostat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cid:image001.png@01D45739.DC09F7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6837-D0A9-2C4E-87B2-011F36B130AD}"/>
              </a:ext>
            </a:extLst>
          </p:cNvPr>
          <p:cNvSpPr>
            <a:spLocks noGrp="1"/>
          </p:cNvSpPr>
          <p:nvPr>
            <p:ph type="ctrTitle"/>
          </p:nvPr>
        </p:nvSpPr>
        <p:spPr>
          <a:xfrm>
            <a:off x="374073" y="955095"/>
            <a:ext cx="11443854" cy="1655762"/>
          </a:xfrm>
        </p:spPr>
        <p:txBody>
          <a:bodyPr>
            <a:noAutofit/>
          </a:bodyPr>
          <a:lstStyle/>
          <a:p>
            <a:r>
              <a:rPr lang="en-US" sz="4800" dirty="0"/>
              <a:t>Validation of the TEMPEST-D CubeSat Radiometer Calibration</a:t>
            </a:r>
          </a:p>
        </p:txBody>
      </p:sp>
      <p:sp>
        <p:nvSpPr>
          <p:cNvPr id="3" name="Subtitle 2">
            <a:extLst>
              <a:ext uri="{FF2B5EF4-FFF2-40B4-BE49-F238E27FC236}">
                <a16:creationId xmlns:a16="http://schemas.microsoft.com/office/drawing/2014/main" id="{E5E74F99-EC4D-D644-B097-8A724CB86758}"/>
              </a:ext>
            </a:extLst>
          </p:cNvPr>
          <p:cNvSpPr>
            <a:spLocks noGrp="1"/>
          </p:cNvSpPr>
          <p:nvPr>
            <p:ph type="subTitle" idx="1"/>
          </p:nvPr>
        </p:nvSpPr>
        <p:spPr>
          <a:xfrm>
            <a:off x="1147483" y="3187887"/>
            <a:ext cx="9897034" cy="2547750"/>
          </a:xfrm>
        </p:spPr>
        <p:txBody>
          <a:bodyPr>
            <a:normAutofit/>
          </a:bodyPr>
          <a:lstStyle/>
          <a:p>
            <a:r>
              <a:rPr lang="en-US" sz="2800" dirty="0"/>
              <a:t>Wesley Berg and the TEMPEST-D Team</a:t>
            </a:r>
          </a:p>
          <a:p>
            <a:endParaRPr lang="en-US" sz="2800" baseline="30000" dirty="0"/>
          </a:p>
          <a:p>
            <a:r>
              <a:rPr lang="en-US" sz="2800" i="1" dirty="0"/>
              <a:t>Colorado State University, NASA Jet Propulsion Laboratory and Blue Canyon Technologies</a:t>
            </a:r>
          </a:p>
        </p:txBody>
      </p:sp>
    </p:spTree>
    <p:extLst>
      <p:ext uri="{BB962C8B-B14F-4D97-AF65-F5344CB8AC3E}">
        <p14:creationId xmlns:p14="http://schemas.microsoft.com/office/powerpoint/2010/main" val="254215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764269-FD77-3B4C-99E4-940265A9B701}"/>
              </a:ext>
            </a:extLst>
          </p:cNvPr>
          <p:cNvSpPr txBox="1"/>
          <p:nvPr/>
        </p:nvSpPr>
        <p:spPr>
          <a:xfrm>
            <a:off x="8838252" y="1153382"/>
            <a:ext cx="3025798" cy="3575338"/>
          </a:xfrm>
          <a:prstGeom prst="rect">
            <a:avLst/>
          </a:prstGeom>
          <a:noFill/>
        </p:spPr>
        <p:txBody>
          <a:bodyPr wrap="square" lIns="0" tIns="0" rIns="0" bIns="0" rtlCol="0">
            <a:spAutoFit/>
          </a:bodyPr>
          <a:lstStyle/>
          <a:p>
            <a:pPr marL="130969" indent="-130969" algn="just">
              <a:spcAft>
                <a:spcPts val="450"/>
              </a:spcAft>
              <a:buFont typeface="Arial" panose="020B0604020202020204" pitchFamily="34" charset="0"/>
              <a:buChar char="•"/>
            </a:pPr>
            <a:r>
              <a:rPr lang="en-US" sz="1600" dirty="0"/>
              <a:t>Single difference anomalies (i.e. observed minus simulated Tb) are shown TEMPEST-D on the left, and for the similar NPP and NOAA-20 ATMS channels on the right.</a:t>
            </a:r>
            <a:endParaRPr lang="en-US" sz="1600" b="1" dirty="0"/>
          </a:p>
          <a:p>
            <a:pPr marL="130969" indent="-130969" algn="just">
              <a:spcAft>
                <a:spcPts val="450"/>
              </a:spcAft>
              <a:buFont typeface="Arial" panose="020B0604020202020204" pitchFamily="34" charset="0"/>
              <a:buChar char="•"/>
            </a:pPr>
            <a:r>
              <a:rPr lang="en-US" sz="1600" dirty="0"/>
              <a:t>ATMS results are for the current operational SDRs, which are a significant improvement in cross-scan biases over the previous operational calibration version.</a:t>
            </a:r>
          </a:p>
          <a:p>
            <a:pPr marL="130969" indent="-130969" algn="just">
              <a:spcAft>
                <a:spcPts val="450"/>
              </a:spcAft>
              <a:buFont typeface="Arial" panose="020B0604020202020204" pitchFamily="34" charset="0"/>
              <a:buChar char="•"/>
            </a:pPr>
            <a:r>
              <a:rPr lang="en-US" sz="1600" dirty="0"/>
              <a:t>Variations with scan angle are largest at relatively extreme angles for the 87 GHz channel, which is most sensitive to ocean emissivity.</a:t>
            </a:r>
          </a:p>
        </p:txBody>
      </p:sp>
      <p:sp>
        <p:nvSpPr>
          <p:cNvPr id="11" name="TextBox 10">
            <a:extLst>
              <a:ext uri="{FF2B5EF4-FFF2-40B4-BE49-F238E27FC236}">
                <a16:creationId xmlns:a16="http://schemas.microsoft.com/office/drawing/2014/main" id="{AF882CBF-6422-6241-9A39-58E3A7DEF52B}"/>
              </a:ext>
            </a:extLst>
          </p:cNvPr>
          <p:cNvSpPr txBox="1"/>
          <p:nvPr/>
        </p:nvSpPr>
        <p:spPr>
          <a:xfrm>
            <a:off x="223024" y="103822"/>
            <a:ext cx="11775688" cy="800219"/>
          </a:xfrm>
          <a:prstGeom prst="rect">
            <a:avLst/>
          </a:prstGeom>
          <a:noFill/>
        </p:spPr>
        <p:txBody>
          <a:bodyPr wrap="square" rtlCol="0">
            <a:spAutoFit/>
          </a:bodyPr>
          <a:lstStyle/>
          <a:p>
            <a:pPr algn="ctr"/>
            <a:r>
              <a:rPr lang="en-US" sz="2800" b="1" dirty="0"/>
              <a:t>Validation of TEMPEST-D Calibration</a:t>
            </a:r>
          </a:p>
          <a:p>
            <a:pPr algn="ctr"/>
            <a:r>
              <a:rPr lang="en-US" b="1" dirty="0"/>
              <a:t>(Single Differences vs. Scan Angle)</a:t>
            </a:r>
          </a:p>
        </p:txBody>
      </p:sp>
      <p:pic>
        <p:nvPicPr>
          <p:cNvPr id="14" name="Picture 13" descr="A screen shot of a computer&#10;&#10;Description automatically generated">
            <a:extLst>
              <a:ext uri="{FF2B5EF4-FFF2-40B4-BE49-F238E27FC236}">
                <a16:creationId xmlns:a16="http://schemas.microsoft.com/office/drawing/2014/main" id="{12EAD8BF-71BC-2740-AE5F-42976EDC8F3E}"/>
              </a:ext>
            </a:extLst>
          </p:cNvPr>
          <p:cNvPicPr>
            <a:picLocks noChangeAspect="1"/>
          </p:cNvPicPr>
          <p:nvPr/>
        </p:nvPicPr>
        <p:blipFill>
          <a:blip r:embed="rId2"/>
          <a:stretch>
            <a:fillRect/>
          </a:stretch>
        </p:blipFill>
        <p:spPr>
          <a:xfrm>
            <a:off x="4320703" y="938473"/>
            <a:ext cx="4319016" cy="5980176"/>
          </a:xfrm>
          <a:prstGeom prst="rect">
            <a:avLst/>
          </a:prstGeom>
        </p:spPr>
      </p:pic>
      <p:pic>
        <p:nvPicPr>
          <p:cNvPr id="19" name="Picture 18" descr="A picture containing white, light, black, photo&#10;&#10;Description automatically generated">
            <a:extLst>
              <a:ext uri="{FF2B5EF4-FFF2-40B4-BE49-F238E27FC236}">
                <a16:creationId xmlns:a16="http://schemas.microsoft.com/office/drawing/2014/main" id="{68FA8BD6-456B-FE4A-B851-53FD013828F3}"/>
              </a:ext>
            </a:extLst>
          </p:cNvPr>
          <p:cNvPicPr>
            <a:picLocks noChangeAspect="1"/>
          </p:cNvPicPr>
          <p:nvPr/>
        </p:nvPicPr>
        <p:blipFill>
          <a:blip r:embed="rId3"/>
          <a:stretch>
            <a:fillRect/>
          </a:stretch>
        </p:blipFill>
        <p:spPr>
          <a:xfrm>
            <a:off x="106866" y="1153382"/>
            <a:ext cx="4015304" cy="5559652"/>
          </a:xfrm>
          <a:prstGeom prst="rect">
            <a:avLst/>
          </a:prstGeom>
        </p:spPr>
      </p:pic>
      <p:sp>
        <p:nvSpPr>
          <p:cNvPr id="20" name="TextBox 19">
            <a:extLst>
              <a:ext uri="{FF2B5EF4-FFF2-40B4-BE49-F238E27FC236}">
                <a16:creationId xmlns:a16="http://schemas.microsoft.com/office/drawing/2014/main" id="{AF2EFD61-3109-D747-B5B6-C87F95558226}"/>
              </a:ext>
            </a:extLst>
          </p:cNvPr>
          <p:cNvSpPr txBox="1"/>
          <p:nvPr/>
        </p:nvSpPr>
        <p:spPr>
          <a:xfrm>
            <a:off x="390293" y="984105"/>
            <a:ext cx="3731877" cy="338554"/>
          </a:xfrm>
          <a:prstGeom prst="rect">
            <a:avLst/>
          </a:prstGeom>
          <a:solidFill>
            <a:schemeClr val="bg1"/>
          </a:solidFill>
        </p:spPr>
        <p:txBody>
          <a:bodyPr wrap="square" rtlCol="0">
            <a:spAutoFit/>
          </a:bodyPr>
          <a:lstStyle/>
          <a:p>
            <a:pPr algn="ctr"/>
            <a:r>
              <a:rPr lang="en-US" sz="1600" b="1" dirty="0"/>
              <a:t>TEMPEST-D Tb Anomalies vs. Scan Angle</a:t>
            </a:r>
          </a:p>
        </p:txBody>
      </p:sp>
      <p:sp>
        <p:nvSpPr>
          <p:cNvPr id="21" name="TextBox 20">
            <a:extLst>
              <a:ext uri="{FF2B5EF4-FFF2-40B4-BE49-F238E27FC236}">
                <a16:creationId xmlns:a16="http://schemas.microsoft.com/office/drawing/2014/main" id="{121D2F41-09A5-2143-A809-6EE4199A316F}"/>
              </a:ext>
            </a:extLst>
          </p:cNvPr>
          <p:cNvSpPr txBox="1"/>
          <p:nvPr/>
        </p:nvSpPr>
        <p:spPr>
          <a:xfrm>
            <a:off x="4654069" y="1022365"/>
            <a:ext cx="3731877" cy="338554"/>
          </a:xfrm>
          <a:prstGeom prst="rect">
            <a:avLst/>
          </a:prstGeom>
          <a:solidFill>
            <a:schemeClr val="bg1"/>
          </a:solidFill>
        </p:spPr>
        <p:txBody>
          <a:bodyPr wrap="square" rtlCol="0">
            <a:spAutoFit/>
          </a:bodyPr>
          <a:lstStyle/>
          <a:p>
            <a:pPr algn="ctr"/>
            <a:r>
              <a:rPr lang="en-US" sz="1600" b="1" dirty="0"/>
              <a:t>ATMS Tb Anomalies vs. Scan Angle</a:t>
            </a:r>
          </a:p>
        </p:txBody>
      </p:sp>
    </p:spTree>
    <p:extLst>
      <p:ext uri="{BB962C8B-B14F-4D97-AF65-F5344CB8AC3E}">
        <p14:creationId xmlns:p14="http://schemas.microsoft.com/office/powerpoint/2010/main" val="256094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773"/>
            <a:ext cx="8229600" cy="922790"/>
          </a:xfrm>
        </p:spPr>
        <p:txBody>
          <a:bodyPr>
            <a:noAutofit/>
          </a:bodyPr>
          <a:lstStyle/>
          <a:p>
            <a:pPr algn="ctr"/>
            <a:r>
              <a:rPr lang="en-US" sz="4800" dirty="0"/>
              <a:t>Summary</a:t>
            </a:r>
            <a:br>
              <a:rPr lang="en-US" dirty="0"/>
            </a:br>
            <a:endParaRPr lang="en-US" sz="1200" dirty="0"/>
          </a:p>
        </p:txBody>
      </p:sp>
      <p:sp>
        <p:nvSpPr>
          <p:cNvPr id="3" name="Content Placeholder 2"/>
          <p:cNvSpPr>
            <a:spLocks noGrp="1"/>
          </p:cNvSpPr>
          <p:nvPr>
            <p:ph idx="1"/>
          </p:nvPr>
        </p:nvSpPr>
        <p:spPr>
          <a:xfrm>
            <a:off x="360988" y="1138563"/>
            <a:ext cx="11470023" cy="5653111"/>
          </a:xfrm>
        </p:spPr>
        <p:txBody>
          <a:bodyPr>
            <a:noAutofit/>
          </a:bodyPr>
          <a:lstStyle/>
          <a:p>
            <a:pPr>
              <a:lnSpc>
                <a:spcPct val="100000"/>
              </a:lnSpc>
              <a:spcBef>
                <a:spcPts val="0"/>
              </a:spcBef>
              <a:spcAft>
                <a:spcPts val="600"/>
              </a:spcAft>
            </a:pPr>
            <a:r>
              <a:rPr lang="en-US" sz="2400" dirty="0"/>
              <a:t>TEMPEST-D Calibration/Validation:</a:t>
            </a:r>
          </a:p>
          <a:p>
            <a:pPr lvl="1">
              <a:lnSpc>
                <a:spcPct val="100000"/>
              </a:lnSpc>
              <a:spcBef>
                <a:spcPts val="0"/>
              </a:spcBef>
              <a:spcAft>
                <a:spcPts val="600"/>
              </a:spcAft>
            </a:pPr>
            <a:r>
              <a:rPr lang="en-US" sz="1800" dirty="0"/>
              <a:t>Calibration of the TEMPEST-D radiometer is consistent with reference sensors (i.e. GMI &amp; MHS) with absolute calibration errors &lt; 1 K and precision &lt; 0.5 K for all channels.</a:t>
            </a:r>
          </a:p>
          <a:p>
            <a:pPr lvl="1">
              <a:lnSpc>
                <a:spcPct val="100000"/>
              </a:lnSpc>
              <a:spcBef>
                <a:spcPts val="0"/>
              </a:spcBef>
              <a:spcAft>
                <a:spcPts val="600"/>
              </a:spcAft>
            </a:pPr>
            <a:r>
              <a:rPr lang="en-US" sz="1800" dirty="0"/>
              <a:t>The TEMPEST-D calibration is stable over time and shows no significant calibration changes due to instrument temperature</a:t>
            </a:r>
          </a:p>
          <a:p>
            <a:pPr lvl="1">
              <a:lnSpc>
                <a:spcPct val="100000"/>
              </a:lnSpc>
              <a:spcBef>
                <a:spcPts val="0"/>
              </a:spcBef>
              <a:spcAft>
                <a:spcPts val="600"/>
              </a:spcAft>
            </a:pPr>
            <a:r>
              <a:rPr lang="en-US" sz="1800" dirty="0"/>
              <a:t>Cross-scan biases are slightly larger than those for ATMS, with some asymmetry, but errors in radiative transfer modeling are likely to contribute to at least some of this</a:t>
            </a:r>
          </a:p>
          <a:p>
            <a:pPr lvl="1">
              <a:lnSpc>
                <a:spcPct val="100000"/>
              </a:lnSpc>
              <a:spcBef>
                <a:spcPts val="0"/>
              </a:spcBef>
              <a:spcAft>
                <a:spcPts val="600"/>
              </a:spcAft>
            </a:pPr>
            <a:r>
              <a:rPr lang="en-US" sz="1800" b="1" dirty="0"/>
              <a:t>These results indicate a very well calibrated and stable radiometer with low noise, rivaling that of much larger and more expensive operational instruments</a:t>
            </a:r>
          </a:p>
          <a:p>
            <a:pPr lvl="1">
              <a:lnSpc>
                <a:spcPct val="100000"/>
              </a:lnSpc>
              <a:spcBef>
                <a:spcPts val="0"/>
              </a:spcBef>
              <a:spcAft>
                <a:spcPts val="600"/>
              </a:spcAft>
            </a:pPr>
            <a:r>
              <a:rPr lang="en-US" sz="1800" dirty="0"/>
              <a:t>Instrument continues to operate 24/7 with no issues, although downlink limitations result in only ~1-2 days of data being downloaded each week</a:t>
            </a:r>
          </a:p>
          <a:p>
            <a:pPr>
              <a:lnSpc>
                <a:spcPct val="100000"/>
              </a:lnSpc>
              <a:spcBef>
                <a:spcPts val="0"/>
              </a:spcBef>
              <a:spcAft>
                <a:spcPts val="600"/>
              </a:spcAft>
            </a:pPr>
            <a:r>
              <a:rPr lang="en-US" sz="2000" dirty="0"/>
              <a:t>TEMPEST-D data is publicly available at </a:t>
            </a:r>
            <a:r>
              <a:rPr lang="en-US" sz="2000" dirty="0">
                <a:hlinkClick r:id="rId2"/>
              </a:rPr>
              <a:t>http://tempest.colostate.edu</a:t>
            </a:r>
            <a:r>
              <a:rPr lang="en-US" sz="2000" dirty="0"/>
              <a:t>.</a:t>
            </a:r>
          </a:p>
          <a:p>
            <a:pPr lvl="1">
              <a:lnSpc>
                <a:spcPct val="100000"/>
              </a:lnSpc>
              <a:spcBef>
                <a:spcPts val="0"/>
              </a:spcBef>
              <a:spcAft>
                <a:spcPts val="600"/>
              </a:spcAft>
            </a:pPr>
            <a:r>
              <a:rPr lang="en-US" sz="1800" dirty="0"/>
              <a:t>Registration required</a:t>
            </a:r>
          </a:p>
          <a:p>
            <a:pPr lvl="1">
              <a:lnSpc>
                <a:spcPct val="100000"/>
              </a:lnSpc>
              <a:spcBef>
                <a:spcPts val="0"/>
              </a:spcBef>
              <a:spcAft>
                <a:spcPts val="600"/>
              </a:spcAft>
            </a:pPr>
            <a:r>
              <a:rPr lang="en-US" sz="1800" dirty="0"/>
              <a:t>Data is stored in daily HDF5 files</a:t>
            </a:r>
          </a:p>
          <a:p>
            <a:pPr lvl="1">
              <a:lnSpc>
                <a:spcPct val="100000"/>
              </a:lnSpc>
              <a:spcBef>
                <a:spcPts val="0"/>
              </a:spcBef>
              <a:spcAft>
                <a:spcPts val="600"/>
              </a:spcAft>
            </a:pPr>
            <a:r>
              <a:rPr lang="en-US" sz="1800" dirty="0"/>
              <a:t>Public data includes observations from special yaw maneuvers done for along-track scanning</a:t>
            </a:r>
          </a:p>
          <a:p>
            <a:pPr lvl="1">
              <a:lnSpc>
                <a:spcPct val="100000"/>
              </a:lnSpc>
              <a:spcBef>
                <a:spcPts val="0"/>
              </a:spcBef>
              <a:spcAft>
                <a:spcPts val="600"/>
              </a:spcAft>
            </a:pPr>
            <a:r>
              <a:rPr lang="en-US" sz="1800" dirty="0"/>
              <a:t>Journal article on the TEMPEST-D Calibration and Validation has been submitted for publication to IEEE Transactions on Geoscience and Remote Sensing (TGARS)</a:t>
            </a:r>
          </a:p>
        </p:txBody>
      </p:sp>
    </p:spTree>
    <p:extLst>
      <p:ext uri="{BB962C8B-B14F-4D97-AF65-F5344CB8AC3E}">
        <p14:creationId xmlns:p14="http://schemas.microsoft.com/office/powerpoint/2010/main" val="236649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0526"/>
            <a:ext cx="6242870" cy="5486400"/>
          </a:xfrm>
          <a:prstGeom prst="rect">
            <a:avLst/>
          </a:prstGeom>
        </p:spPr>
      </p:pic>
      <p:sp>
        <p:nvSpPr>
          <p:cNvPr id="3" name="TextBox 2"/>
          <p:cNvSpPr txBox="1"/>
          <p:nvPr/>
        </p:nvSpPr>
        <p:spPr>
          <a:xfrm>
            <a:off x="6821667" y="805935"/>
            <a:ext cx="195438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Observing Profile</a:t>
            </a:r>
          </a:p>
        </p:txBody>
      </p:sp>
      <p:sp>
        <p:nvSpPr>
          <p:cNvPr id="7" name="TextBox 6"/>
          <p:cNvSpPr txBox="1"/>
          <p:nvPr/>
        </p:nvSpPr>
        <p:spPr>
          <a:xfrm>
            <a:off x="9104446" y="805935"/>
            <a:ext cx="297171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Time Series of Output Data</a:t>
            </a:r>
          </a:p>
        </p:txBody>
      </p:sp>
      <p:sp>
        <p:nvSpPr>
          <p:cNvPr id="14" name="TextBox 13"/>
          <p:cNvSpPr txBox="1"/>
          <p:nvPr/>
        </p:nvSpPr>
        <p:spPr>
          <a:xfrm>
            <a:off x="1729251" y="956293"/>
            <a:ext cx="293407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TEMPEST-D Instrument</a:t>
            </a:r>
          </a:p>
        </p:txBody>
      </p:sp>
      <p:sp>
        <p:nvSpPr>
          <p:cNvPr id="12" name="Title 1"/>
          <p:cNvSpPr txBox="1">
            <a:spLocks/>
          </p:cNvSpPr>
          <p:nvPr/>
        </p:nvSpPr>
        <p:spPr>
          <a:xfrm>
            <a:off x="173263" y="11074"/>
            <a:ext cx="11970995" cy="879235"/>
          </a:xfrm>
          <a:prstGeom prst="rect">
            <a:avLst/>
          </a:prstGeom>
        </p:spPr>
        <p:txBody>
          <a:bodyPr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latin typeface="Arial" panose="020B0604020202020204" pitchFamily="34" charset="0"/>
                <a:cs typeface="Arial" panose="020B0604020202020204" pitchFamily="34" charset="0"/>
              </a:rPr>
              <a:t>TEMPEST-D Instrument Performs End-to-End Radiometric Calibration</a:t>
            </a:r>
          </a:p>
        </p:txBody>
      </p:sp>
      <p:sp>
        <p:nvSpPr>
          <p:cNvPr id="4" name="Content Placeholder 2"/>
          <p:cNvSpPr>
            <a:spLocks noGrp="1"/>
          </p:cNvSpPr>
          <p:nvPr>
            <p:ph idx="1"/>
          </p:nvPr>
        </p:nvSpPr>
        <p:spPr>
          <a:xfrm>
            <a:off x="6470618" y="3826876"/>
            <a:ext cx="5486400" cy="2676411"/>
          </a:xfrm>
        </p:spPr>
        <p:txBody>
          <a:bodyPr>
            <a:noAutofit/>
          </a:bodyPr>
          <a:lstStyle/>
          <a:p>
            <a:pPr algn="just">
              <a:spcBef>
                <a:spcPts val="900"/>
              </a:spcBef>
            </a:pPr>
            <a:r>
              <a:rPr lang="en-US" sz="1600" dirty="0">
                <a:latin typeface="Arial" panose="020B0604020202020204" pitchFamily="34" charset="0"/>
                <a:cs typeface="Arial" panose="020B0604020202020204" pitchFamily="34" charset="0"/>
              </a:rPr>
              <a:t>Scanning 5-frequency (87, 164, 174, 178 &amp; 181 GHz) millimeter-wave radiometer measures Earth scene over ±60° angles from a nominal orbit altitude of 400 km.</a:t>
            </a:r>
          </a:p>
          <a:p>
            <a:pPr algn="just">
              <a:spcBef>
                <a:spcPts val="900"/>
              </a:spcBef>
            </a:pPr>
            <a:r>
              <a:rPr lang="en-US" sz="1600" dirty="0">
                <a:latin typeface="Arial" panose="020B0604020202020204" pitchFamily="34" charset="0"/>
                <a:cs typeface="Arial" panose="020B0604020202020204" pitchFamily="34" charset="0"/>
              </a:rPr>
              <a:t>TEMPEST-D performs a two-point end-to-end calibration measuring cosmic microwave background (“cold sky”) and ambient blackbody calibration target each revolution (30 RPM).</a:t>
            </a:r>
          </a:p>
          <a:p>
            <a:pPr algn="just">
              <a:spcBef>
                <a:spcPts val="900"/>
              </a:spcBef>
            </a:pPr>
            <a:r>
              <a:rPr lang="en-US" sz="1600" b="1" dirty="0">
                <a:latin typeface="Arial" panose="020B0604020202020204" pitchFamily="34" charset="0"/>
                <a:cs typeface="Arial" panose="020B0604020202020204" pitchFamily="34" charset="0"/>
              </a:rPr>
              <a:t>Calibration requirements are 4 K absolute accuracy and 2 K precision, but goal is to demonstrate utility of data for science applications.</a:t>
            </a:r>
          </a:p>
        </p:txBody>
      </p:sp>
      <p:pic>
        <p:nvPicPr>
          <p:cNvPr id="196" name="Picture 195" descr="cid:image001.png@01D45739.DC09F72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33735" y="1084481"/>
            <a:ext cx="5486400" cy="2676411"/>
          </a:xfrm>
          <a:prstGeom prst="rect">
            <a:avLst/>
          </a:prstGeom>
          <a:noFill/>
          <a:ln>
            <a:noFill/>
          </a:ln>
        </p:spPr>
      </p:pic>
    </p:spTree>
    <p:extLst>
      <p:ext uri="{BB962C8B-B14F-4D97-AF65-F5344CB8AC3E}">
        <p14:creationId xmlns:p14="http://schemas.microsoft.com/office/powerpoint/2010/main" val="194002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1E90EF0-9958-4244-8964-FCB2B3880F4C}"/>
              </a:ext>
            </a:extLst>
          </p:cNvPr>
          <p:cNvSpPr txBox="1">
            <a:spLocks/>
          </p:cNvSpPr>
          <p:nvPr/>
        </p:nvSpPr>
        <p:spPr>
          <a:xfrm>
            <a:off x="6270358" y="11074"/>
            <a:ext cx="5494179" cy="979527"/>
          </a:xfrm>
          <a:prstGeom prst="rect">
            <a:avLst/>
          </a:prstGeom>
        </p:spPr>
        <p:txBody>
          <a:bodyPr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latin typeface="Arial" panose="020B0604020202020204" pitchFamily="34" charset="0"/>
                <a:cs typeface="Arial" panose="020B0604020202020204" pitchFamily="34" charset="0"/>
              </a:rPr>
              <a:t>TEMPEST-D Observations</a:t>
            </a:r>
          </a:p>
          <a:p>
            <a:pPr>
              <a:defRPr/>
            </a:pPr>
            <a:r>
              <a:rPr lang="en-US" sz="2400" b="1" dirty="0">
                <a:latin typeface="Arial" panose="020B0604020202020204" pitchFamily="34" charset="0"/>
                <a:cs typeface="Arial" panose="020B0604020202020204" pitchFamily="34" charset="0"/>
              </a:rPr>
              <a:t>(12 Dec 2018)</a:t>
            </a:r>
          </a:p>
        </p:txBody>
      </p:sp>
      <p:pic>
        <p:nvPicPr>
          <p:cNvPr id="3" name="Picture 2">
            <a:extLst>
              <a:ext uri="{FF2B5EF4-FFF2-40B4-BE49-F238E27FC236}">
                <a16:creationId xmlns:a16="http://schemas.microsoft.com/office/drawing/2014/main" id="{090AEA38-690D-4A4D-B753-B32D7A6238B0}"/>
              </a:ext>
            </a:extLst>
          </p:cNvPr>
          <p:cNvPicPr>
            <a:picLocks noChangeAspect="1"/>
          </p:cNvPicPr>
          <p:nvPr/>
        </p:nvPicPr>
        <p:blipFill>
          <a:blip r:embed="rId2"/>
          <a:stretch>
            <a:fillRect/>
          </a:stretch>
        </p:blipFill>
        <p:spPr>
          <a:xfrm>
            <a:off x="1136073" y="137105"/>
            <a:ext cx="4755461" cy="2194560"/>
          </a:xfrm>
          <a:prstGeom prst="rect">
            <a:avLst/>
          </a:prstGeom>
        </p:spPr>
      </p:pic>
      <p:pic>
        <p:nvPicPr>
          <p:cNvPr id="5" name="Picture 4">
            <a:extLst>
              <a:ext uri="{FF2B5EF4-FFF2-40B4-BE49-F238E27FC236}">
                <a16:creationId xmlns:a16="http://schemas.microsoft.com/office/drawing/2014/main" id="{D1251352-9B03-B943-A3C9-AE551450C543}"/>
              </a:ext>
            </a:extLst>
          </p:cNvPr>
          <p:cNvPicPr>
            <a:picLocks noChangeAspect="1"/>
          </p:cNvPicPr>
          <p:nvPr/>
        </p:nvPicPr>
        <p:blipFill>
          <a:blip r:embed="rId3"/>
          <a:stretch>
            <a:fillRect/>
          </a:stretch>
        </p:blipFill>
        <p:spPr>
          <a:xfrm>
            <a:off x="1128683" y="2417568"/>
            <a:ext cx="4751972" cy="2194560"/>
          </a:xfrm>
          <a:prstGeom prst="rect">
            <a:avLst/>
          </a:prstGeom>
        </p:spPr>
      </p:pic>
      <p:pic>
        <p:nvPicPr>
          <p:cNvPr id="8" name="Picture 7">
            <a:extLst>
              <a:ext uri="{FF2B5EF4-FFF2-40B4-BE49-F238E27FC236}">
                <a16:creationId xmlns:a16="http://schemas.microsoft.com/office/drawing/2014/main" id="{3ED3AE9B-8B7A-D841-8F85-527CFDBF0FB1}"/>
              </a:ext>
            </a:extLst>
          </p:cNvPr>
          <p:cNvPicPr>
            <a:picLocks noChangeAspect="1"/>
          </p:cNvPicPr>
          <p:nvPr/>
        </p:nvPicPr>
        <p:blipFill>
          <a:blip r:embed="rId4"/>
          <a:stretch>
            <a:fillRect/>
          </a:stretch>
        </p:blipFill>
        <p:spPr>
          <a:xfrm>
            <a:off x="1132911" y="4698031"/>
            <a:ext cx="4747913" cy="2194560"/>
          </a:xfrm>
          <a:prstGeom prst="rect">
            <a:avLst/>
          </a:prstGeom>
        </p:spPr>
      </p:pic>
      <p:pic>
        <p:nvPicPr>
          <p:cNvPr id="12" name="Picture 11">
            <a:extLst>
              <a:ext uri="{FF2B5EF4-FFF2-40B4-BE49-F238E27FC236}">
                <a16:creationId xmlns:a16="http://schemas.microsoft.com/office/drawing/2014/main" id="{D6898C7E-345C-5946-B8BF-7E2BD0688B6C}"/>
              </a:ext>
            </a:extLst>
          </p:cNvPr>
          <p:cNvPicPr>
            <a:picLocks noChangeAspect="1"/>
          </p:cNvPicPr>
          <p:nvPr/>
        </p:nvPicPr>
        <p:blipFill>
          <a:blip r:embed="rId5"/>
          <a:stretch>
            <a:fillRect/>
          </a:stretch>
        </p:blipFill>
        <p:spPr>
          <a:xfrm>
            <a:off x="6270358" y="2417568"/>
            <a:ext cx="4717957" cy="2194560"/>
          </a:xfrm>
          <a:prstGeom prst="rect">
            <a:avLst/>
          </a:prstGeom>
        </p:spPr>
      </p:pic>
      <p:pic>
        <p:nvPicPr>
          <p:cNvPr id="17" name="Picture 16">
            <a:extLst>
              <a:ext uri="{FF2B5EF4-FFF2-40B4-BE49-F238E27FC236}">
                <a16:creationId xmlns:a16="http://schemas.microsoft.com/office/drawing/2014/main" id="{B9EA6143-768E-CF40-AF1F-B04FFEBBA459}"/>
              </a:ext>
            </a:extLst>
          </p:cNvPr>
          <p:cNvPicPr>
            <a:picLocks noChangeAspect="1"/>
          </p:cNvPicPr>
          <p:nvPr/>
        </p:nvPicPr>
        <p:blipFill>
          <a:blip r:embed="rId6"/>
          <a:stretch>
            <a:fillRect/>
          </a:stretch>
        </p:blipFill>
        <p:spPr>
          <a:xfrm>
            <a:off x="6270358" y="4698031"/>
            <a:ext cx="4763034" cy="2194560"/>
          </a:xfrm>
          <a:prstGeom prst="rect">
            <a:avLst/>
          </a:prstGeom>
        </p:spPr>
      </p:pic>
      <p:sp>
        <p:nvSpPr>
          <p:cNvPr id="18" name="TextBox 17">
            <a:extLst>
              <a:ext uri="{FF2B5EF4-FFF2-40B4-BE49-F238E27FC236}">
                <a16:creationId xmlns:a16="http://schemas.microsoft.com/office/drawing/2014/main" id="{ECFB2C60-59C5-0F46-A749-7C0C64382C24}"/>
              </a:ext>
            </a:extLst>
          </p:cNvPr>
          <p:cNvSpPr txBox="1"/>
          <p:nvPr/>
        </p:nvSpPr>
        <p:spPr>
          <a:xfrm>
            <a:off x="2189017" y="31138"/>
            <a:ext cx="2895600" cy="246221"/>
          </a:xfrm>
          <a:prstGeom prst="rect">
            <a:avLst/>
          </a:prstGeom>
          <a:solidFill>
            <a:schemeClr val="bg1"/>
          </a:solidFill>
        </p:spPr>
        <p:txBody>
          <a:bodyPr wrap="square" lIns="0" tIns="0" rIns="0" bIns="0" rtlCol="0">
            <a:spAutoFit/>
          </a:bodyPr>
          <a:lstStyle/>
          <a:p>
            <a:pPr algn="ctr"/>
            <a:r>
              <a:rPr lang="en-US" sz="1600" b="1" dirty="0"/>
              <a:t>87 GHz</a:t>
            </a:r>
          </a:p>
        </p:txBody>
      </p:sp>
      <p:sp>
        <p:nvSpPr>
          <p:cNvPr id="19" name="TextBox 18">
            <a:extLst>
              <a:ext uri="{FF2B5EF4-FFF2-40B4-BE49-F238E27FC236}">
                <a16:creationId xmlns:a16="http://schemas.microsoft.com/office/drawing/2014/main" id="{47A1003D-2489-4A4E-B1DA-FF4D2941DC6E}"/>
              </a:ext>
            </a:extLst>
          </p:cNvPr>
          <p:cNvSpPr txBox="1"/>
          <p:nvPr/>
        </p:nvSpPr>
        <p:spPr>
          <a:xfrm>
            <a:off x="1094509" y="2339310"/>
            <a:ext cx="4797026" cy="246221"/>
          </a:xfrm>
          <a:prstGeom prst="rect">
            <a:avLst/>
          </a:prstGeom>
          <a:solidFill>
            <a:schemeClr val="bg1"/>
          </a:solidFill>
        </p:spPr>
        <p:txBody>
          <a:bodyPr wrap="square" lIns="0" tIns="0" rIns="0" bIns="0" rtlCol="0">
            <a:spAutoFit/>
          </a:bodyPr>
          <a:lstStyle/>
          <a:p>
            <a:pPr algn="ctr"/>
            <a:r>
              <a:rPr lang="en-US" sz="1600" b="1" dirty="0"/>
              <a:t>164 GHz</a:t>
            </a:r>
          </a:p>
        </p:txBody>
      </p:sp>
      <p:sp>
        <p:nvSpPr>
          <p:cNvPr id="20" name="TextBox 19">
            <a:extLst>
              <a:ext uri="{FF2B5EF4-FFF2-40B4-BE49-F238E27FC236}">
                <a16:creationId xmlns:a16="http://schemas.microsoft.com/office/drawing/2014/main" id="{F4296172-F879-4C4B-A971-C6F1A64E17D8}"/>
              </a:ext>
            </a:extLst>
          </p:cNvPr>
          <p:cNvSpPr txBox="1"/>
          <p:nvPr/>
        </p:nvSpPr>
        <p:spPr>
          <a:xfrm>
            <a:off x="1136073" y="4617665"/>
            <a:ext cx="4797026" cy="246221"/>
          </a:xfrm>
          <a:prstGeom prst="rect">
            <a:avLst/>
          </a:prstGeom>
          <a:solidFill>
            <a:schemeClr val="bg1"/>
          </a:solidFill>
        </p:spPr>
        <p:txBody>
          <a:bodyPr wrap="square" lIns="0" tIns="0" rIns="0" bIns="0" rtlCol="0">
            <a:spAutoFit/>
          </a:bodyPr>
          <a:lstStyle/>
          <a:p>
            <a:pPr algn="ctr"/>
            <a:r>
              <a:rPr lang="en-US" sz="1600" b="1" dirty="0"/>
              <a:t>174 GHz</a:t>
            </a:r>
          </a:p>
        </p:txBody>
      </p:sp>
      <p:sp>
        <p:nvSpPr>
          <p:cNvPr id="21" name="TextBox 20">
            <a:extLst>
              <a:ext uri="{FF2B5EF4-FFF2-40B4-BE49-F238E27FC236}">
                <a16:creationId xmlns:a16="http://schemas.microsoft.com/office/drawing/2014/main" id="{0F872BCF-4194-4341-8346-42306D383DE7}"/>
              </a:ext>
            </a:extLst>
          </p:cNvPr>
          <p:cNvSpPr txBox="1"/>
          <p:nvPr/>
        </p:nvSpPr>
        <p:spPr>
          <a:xfrm>
            <a:off x="6281238" y="2350864"/>
            <a:ext cx="4797026" cy="246221"/>
          </a:xfrm>
          <a:prstGeom prst="rect">
            <a:avLst/>
          </a:prstGeom>
          <a:solidFill>
            <a:schemeClr val="bg1"/>
          </a:solidFill>
        </p:spPr>
        <p:txBody>
          <a:bodyPr wrap="square" lIns="0" tIns="0" rIns="0" bIns="0" rtlCol="0">
            <a:spAutoFit/>
          </a:bodyPr>
          <a:lstStyle/>
          <a:p>
            <a:pPr algn="ctr"/>
            <a:r>
              <a:rPr lang="en-US" sz="1600" b="1" dirty="0"/>
              <a:t>178 GHz</a:t>
            </a:r>
          </a:p>
        </p:txBody>
      </p:sp>
      <p:sp>
        <p:nvSpPr>
          <p:cNvPr id="22" name="TextBox 21">
            <a:extLst>
              <a:ext uri="{FF2B5EF4-FFF2-40B4-BE49-F238E27FC236}">
                <a16:creationId xmlns:a16="http://schemas.microsoft.com/office/drawing/2014/main" id="{52C08163-8959-AF44-B435-8D75C63FFD3A}"/>
              </a:ext>
            </a:extLst>
          </p:cNvPr>
          <p:cNvSpPr txBox="1"/>
          <p:nvPr/>
        </p:nvSpPr>
        <p:spPr>
          <a:xfrm>
            <a:off x="6270358" y="4617665"/>
            <a:ext cx="4797026" cy="246221"/>
          </a:xfrm>
          <a:prstGeom prst="rect">
            <a:avLst/>
          </a:prstGeom>
          <a:solidFill>
            <a:schemeClr val="bg1"/>
          </a:solidFill>
        </p:spPr>
        <p:txBody>
          <a:bodyPr wrap="square" lIns="0" tIns="0" rIns="0" bIns="0" rtlCol="0">
            <a:spAutoFit/>
          </a:bodyPr>
          <a:lstStyle/>
          <a:p>
            <a:pPr algn="ctr"/>
            <a:r>
              <a:rPr lang="en-US" sz="1600" b="1" dirty="0"/>
              <a:t>181 GHz</a:t>
            </a:r>
          </a:p>
        </p:txBody>
      </p:sp>
      <p:sp>
        <p:nvSpPr>
          <p:cNvPr id="13" name="TextBox 12">
            <a:extLst>
              <a:ext uri="{FF2B5EF4-FFF2-40B4-BE49-F238E27FC236}">
                <a16:creationId xmlns:a16="http://schemas.microsoft.com/office/drawing/2014/main" id="{AF193B42-640D-D844-BAF7-88A768E25EBF}"/>
              </a:ext>
            </a:extLst>
          </p:cNvPr>
          <p:cNvSpPr txBox="1"/>
          <p:nvPr/>
        </p:nvSpPr>
        <p:spPr>
          <a:xfrm>
            <a:off x="6270358" y="1220417"/>
            <a:ext cx="4717957" cy="492443"/>
          </a:xfrm>
          <a:prstGeom prst="rect">
            <a:avLst/>
          </a:prstGeom>
          <a:noFill/>
        </p:spPr>
        <p:txBody>
          <a:bodyPr wrap="square" lIns="0" tIns="0" rIns="0" bIns="0" rtlCol="0">
            <a:spAutoFit/>
          </a:bodyPr>
          <a:lstStyle/>
          <a:p>
            <a:pPr algn="just">
              <a:spcAft>
                <a:spcPts val="450"/>
              </a:spcAft>
            </a:pPr>
            <a:r>
              <a:rPr lang="en-US" sz="1600" dirty="0"/>
              <a:t>TEMPEST-D brightness temperatures are shown for all five channels for a full day on 12 December 2018.</a:t>
            </a:r>
            <a:endParaRPr lang="en-US" sz="1300" dirty="0"/>
          </a:p>
        </p:txBody>
      </p:sp>
    </p:spTree>
    <p:extLst>
      <p:ext uri="{BB962C8B-B14F-4D97-AF65-F5344CB8AC3E}">
        <p14:creationId xmlns:p14="http://schemas.microsoft.com/office/powerpoint/2010/main" val="351660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4162-94F4-BB48-AAFD-6351B6217175}"/>
              </a:ext>
            </a:extLst>
          </p:cNvPr>
          <p:cNvSpPr>
            <a:spLocks noGrp="1"/>
          </p:cNvSpPr>
          <p:nvPr>
            <p:ph type="title"/>
          </p:nvPr>
        </p:nvSpPr>
        <p:spPr>
          <a:xfrm>
            <a:off x="838200" y="0"/>
            <a:ext cx="10515600" cy="1325563"/>
          </a:xfrm>
        </p:spPr>
        <p:txBody>
          <a:bodyPr/>
          <a:lstStyle/>
          <a:p>
            <a:r>
              <a:rPr lang="en-US" b="1" dirty="0"/>
              <a:t>TEMPEST-D compared to Operational Sensors</a:t>
            </a:r>
          </a:p>
        </p:txBody>
      </p:sp>
      <p:graphicFrame>
        <p:nvGraphicFramePr>
          <p:cNvPr id="4" name="Content Placeholder 3">
            <a:extLst>
              <a:ext uri="{FF2B5EF4-FFF2-40B4-BE49-F238E27FC236}">
                <a16:creationId xmlns:a16="http://schemas.microsoft.com/office/drawing/2014/main" id="{4F893EF3-135E-9B42-99A0-7D23ACD0B997}"/>
              </a:ext>
            </a:extLst>
          </p:cNvPr>
          <p:cNvGraphicFramePr>
            <a:graphicFrameLocks noGrp="1"/>
          </p:cNvGraphicFramePr>
          <p:nvPr>
            <p:ph idx="1"/>
            <p:extLst>
              <p:ext uri="{D42A27DB-BD31-4B8C-83A1-F6EECF244321}">
                <p14:modId xmlns:p14="http://schemas.microsoft.com/office/powerpoint/2010/main" val="3395624874"/>
              </p:ext>
            </p:extLst>
          </p:nvPr>
        </p:nvGraphicFramePr>
        <p:xfrm>
          <a:off x="838200" y="1453899"/>
          <a:ext cx="10515600" cy="3337560"/>
        </p:xfrm>
        <a:graphic>
          <a:graphicData uri="http://schemas.openxmlformats.org/drawingml/2006/table">
            <a:tbl>
              <a:tblPr firstRow="1" bandRow="1">
                <a:tableStyleId>{5C22544A-7EE6-4342-B048-85BDC9FD1C3A}</a:tableStyleId>
              </a:tblPr>
              <a:tblGrid>
                <a:gridCol w="2146540">
                  <a:extLst>
                    <a:ext uri="{9D8B030D-6E8A-4147-A177-3AD203B41FA5}">
                      <a16:colId xmlns:a16="http://schemas.microsoft.com/office/drawing/2014/main" val="3687535326"/>
                    </a:ext>
                  </a:extLst>
                </a:gridCol>
                <a:gridCol w="2597913">
                  <a:extLst>
                    <a:ext uri="{9D8B030D-6E8A-4147-A177-3AD203B41FA5}">
                      <a16:colId xmlns:a16="http://schemas.microsoft.com/office/drawing/2014/main" val="174470242"/>
                    </a:ext>
                  </a:extLst>
                </a:gridCol>
                <a:gridCol w="2784970">
                  <a:extLst>
                    <a:ext uri="{9D8B030D-6E8A-4147-A177-3AD203B41FA5}">
                      <a16:colId xmlns:a16="http://schemas.microsoft.com/office/drawing/2014/main" val="3821124802"/>
                    </a:ext>
                  </a:extLst>
                </a:gridCol>
                <a:gridCol w="2986177">
                  <a:extLst>
                    <a:ext uri="{9D8B030D-6E8A-4147-A177-3AD203B41FA5}">
                      <a16:colId xmlns:a16="http://schemas.microsoft.com/office/drawing/2014/main" val="513482319"/>
                    </a:ext>
                  </a:extLst>
                </a:gridCol>
              </a:tblGrid>
              <a:tr h="370840">
                <a:tc>
                  <a:txBody>
                    <a:bodyPr/>
                    <a:lstStyle/>
                    <a:p>
                      <a:r>
                        <a:rPr lang="en-US" dirty="0"/>
                        <a:t>Specification</a:t>
                      </a:r>
                    </a:p>
                  </a:txBody>
                  <a:tcPr/>
                </a:tc>
                <a:tc>
                  <a:txBody>
                    <a:bodyPr/>
                    <a:lstStyle/>
                    <a:p>
                      <a:r>
                        <a:rPr lang="en-US" dirty="0"/>
                        <a:t>TEMPEST-D</a:t>
                      </a:r>
                    </a:p>
                  </a:txBody>
                  <a:tcPr/>
                </a:tc>
                <a:tc>
                  <a:txBody>
                    <a:bodyPr/>
                    <a:lstStyle/>
                    <a:p>
                      <a:r>
                        <a:rPr lang="en-US" dirty="0"/>
                        <a:t>MHS</a:t>
                      </a:r>
                    </a:p>
                  </a:txBody>
                  <a:tcPr/>
                </a:tc>
                <a:tc>
                  <a:txBody>
                    <a:bodyPr/>
                    <a:lstStyle/>
                    <a:p>
                      <a:r>
                        <a:rPr lang="en-US" dirty="0"/>
                        <a:t>ATMS</a:t>
                      </a:r>
                    </a:p>
                  </a:txBody>
                  <a:tcPr/>
                </a:tc>
                <a:extLst>
                  <a:ext uri="{0D108BD9-81ED-4DB2-BD59-A6C34878D82A}">
                    <a16:rowId xmlns:a16="http://schemas.microsoft.com/office/drawing/2014/main" val="163846350"/>
                  </a:ext>
                </a:extLst>
              </a:tr>
              <a:tr h="370840">
                <a:tc>
                  <a:txBody>
                    <a:bodyPr/>
                    <a:lstStyle/>
                    <a:p>
                      <a:r>
                        <a:rPr lang="en-US" dirty="0"/>
                        <a:t>Number of channels</a:t>
                      </a:r>
                    </a:p>
                  </a:txBody>
                  <a:tcPr/>
                </a:tc>
                <a:tc>
                  <a:txBody>
                    <a:bodyPr/>
                    <a:lstStyle/>
                    <a:p>
                      <a:r>
                        <a:rPr lang="en-US" dirty="0"/>
                        <a:t>5</a:t>
                      </a:r>
                    </a:p>
                  </a:txBody>
                  <a:tcPr/>
                </a:tc>
                <a:tc>
                  <a:txBody>
                    <a:bodyPr/>
                    <a:lstStyle/>
                    <a:p>
                      <a:r>
                        <a:rPr lang="en-US" dirty="0"/>
                        <a:t>5</a:t>
                      </a:r>
                    </a:p>
                  </a:txBody>
                  <a:tcPr/>
                </a:tc>
                <a:tc>
                  <a:txBody>
                    <a:bodyPr/>
                    <a:lstStyle/>
                    <a:p>
                      <a:r>
                        <a:rPr lang="en-US" dirty="0"/>
                        <a:t>22</a:t>
                      </a:r>
                    </a:p>
                  </a:txBody>
                  <a:tcPr/>
                </a:tc>
                <a:extLst>
                  <a:ext uri="{0D108BD9-81ED-4DB2-BD59-A6C34878D82A}">
                    <a16:rowId xmlns:a16="http://schemas.microsoft.com/office/drawing/2014/main" val="2153670226"/>
                  </a:ext>
                </a:extLst>
              </a:tr>
              <a:tr h="370840">
                <a:tc>
                  <a:txBody>
                    <a:bodyPr/>
                    <a:lstStyle/>
                    <a:p>
                      <a:r>
                        <a:rPr lang="en-US" dirty="0"/>
                        <a:t>Channel Freq. (GHz)</a:t>
                      </a:r>
                    </a:p>
                  </a:txBody>
                  <a:tcPr/>
                </a:tc>
                <a:tc>
                  <a:txBody>
                    <a:bodyPr/>
                    <a:lstStyle/>
                    <a:p>
                      <a:r>
                        <a:rPr lang="en-US" dirty="0"/>
                        <a:t>87, 164, 174, 178, 181</a:t>
                      </a:r>
                    </a:p>
                  </a:txBody>
                  <a:tcPr/>
                </a:tc>
                <a:tc>
                  <a:txBody>
                    <a:bodyPr/>
                    <a:lstStyle/>
                    <a:p>
                      <a:r>
                        <a:rPr lang="en-US" dirty="0"/>
                        <a:t>89, 157,  190, 183±3, 183±1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88, 166, 183±7, 183±3, 183±1</a:t>
                      </a:r>
                    </a:p>
                  </a:txBody>
                  <a:tcPr/>
                </a:tc>
                <a:extLst>
                  <a:ext uri="{0D108BD9-81ED-4DB2-BD59-A6C34878D82A}">
                    <a16:rowId xmlns:a16="http://schemas.microsoft.com/office/drawing/2014/main" val="2620476335"/>
                  </a:ext>
                </a:extLst>
              </a:tr>
              <a:tr h="370840">
                <a:tc>
                  <a:txBody>
                    <a:bodyPr/>
                    <a:lstStyle/>
                    <a:p>
                      <a:r>
                        <a:rPr lang="en-US" b="1" dirty="0"/>
                        <a:t>Mass</a:t>
                      </a:r>
                    </a:p>
                  </a:txBody>
                  <a:tcPr/>
                </a:tc>
                <a:tc>
                  <a:txBody>
                    <a:bodyPr/>
                    <a:lstStyle/>
                    <a:p>
                      <a:r>
                        <a:rPr lang="en-US" b="1" dirty="0"/>
                        <a:t>3.8 kg</a:t>
                      </a:r>
                    </a:p>
                  </a:txBody>
                  <a:tcPr/>
                </a:tc>
                <a:tc>
                  <a:txBody>
                    <a:bodyPr/>
                    <a:lstStyle/>
                    <a:p>
                      <a:r>
                        <a:rPr lang="en-US" b="1" dirty="0"/>
                        <a:t>63 kg</a:t>
                      </a:r>
                    </a:p>
                  </a:txBody>
                  <a:tcPr/>
                </a:tc>
                <a:tc>
                  <a:txBody>
                    <a:bodyPr/>
                    <a:lstStyle/>
                    <a:p>
                      <a:r>
                        <a:rPr lang="en-US" b="1" dirty="0"/>
                        <a:t>75 kg</a:t>
                      </a:r>
                    </a:p>
                  </a:txBody>
                  <a:tcPr/>
                </a:tc>
                <a:extLst>
                  <a:ext uri="{0D108BD9-81ED-4DB2-BD59-A6C34878D82A}">
                    <a16:rowId xmlns:a16="http://schemas.microsoft.com/office/drawing/2014/main" val="356089877"/>
                  </a:ext>
                </a:extLst>
              </a:tr>
              <a:tr h="370840">
                <a:tc>
                  <a:txBody>
                    <a:bodyPr/>
                    <a:lstStyle/>
                    <a:p>
                      <a:r>
                        <a:rPr lang="en-US" b="1" dirty="0"/>
                        <a:t>Power</a:t>
                      </a:r>
                    </a:p>
                  </a:txBody>
                  <a:tcPr/>
                </a:tc>
                <a:tc>
                  <a:txBody>
                    <a:bodyPr/>
                    <a:lstStyle/>
                    <a:p>
                      <a:r>
                        <a:rPr lang="en-US" b="1" dirty="0"/>
                        <a:t>6.5 W</a:t>
                      </a:r>
                    </a:p>
                  </a:txBody>
                  <a:tcPr/>
                </a:tc>
                <a:tc>
                  <a:txBody>
                    <a:bodyPr/>
                    <a:lstStyle/>
                    <a:p>
                      <a:r>
                        <a:rPr lang="en-US" b="1" dirty="0"/>
                        <a:t>74 W</a:t>
                      </a:r>
                    </a:p>
                  </a:txBody>
                  <a:tcPr/>
                </a:tc>
                <a:tc>
                  <a:txBody>
                    <a:bodyPr/>
                    <a:lstStyle/>
                    <a:p>
                      <a:r>
                        <a:rPr lang="en-US" b="1" dirty="0"/>
                        <a:t>100 W</a:t>
                      </a:r>
                    </a:p>
                  </a:txBody>
                  <a:tcPr/>
                </a:tc>
                <a:extLst>
                  <a:ext uri="{0D108BD9-81ED-4DB2-BD59-A6C34878D82A}">
                    <a16:rowId xmlns:a16="http://schemas.microsoft.com/office/drawing/2014/main" val="984006456"/>
                  </a:ext>
                </a:extLst>
              </a:tr>
              <a:tr h="370840">
                <a:tc>
                  <a:txBody>
                    <a:bodyPr/>
                    <a:lstStyle/>
                    <a:p>
                      <a:r>
                        <a:rPr lang="en-US" dirty="0"/>
                        <a:t>Altitude</a:t>
                      </a:r>
                    </a:p>
                  </a:txBody>
                  <a:tcPr/>
                </a:tc>
                <a:tc>
                  <a:txBody>
                    <a:bodyPr/>
                    <a:lstStyle/>
                    <a:p>
                      <a:r>
                        <a:rPr lang="en-US" dirty="0"/>
                        <a:t>400 km</a:t>
                      </a:r>
                    </a:p>
                  </a:txBody>
                  <a:tcPr/>
                </a:tc>
                <a:tc>
                  <a:txBody>
                    <a:bodyPr/>
                    <a:lstStyle/>
                    <a:p>
                      <a:r>
                        <a:rPr lang="en-US" dirty="0"/>
                        <a:t>820 km</a:t>
                      </a:r>
                    </a:p>
                  </a:txBody>
                  <a:tcPr/>
                </a:tc>
                <a:tc>
                  <a:txBody>
                    <a:bodyPr/>
                    <a:lstStyle/>
                    <a:p>
                      <a:r>
                        <a:rPr lang="en-US" dirty="0"/>
                        <a:t>820 km</a:t>
                      </a:r>
                    </a:p>
                  </a:txBody>
                  <a:tcPr/>
                </a:tc>
                <a:extLst>
                  <a:ext uri="{0D108BD9-81ED-4DB2-BD59-A6C34878D82A}">
                    <a16:rowId xmlns:a16="http://schemas.microsoft.com/office/drawing/2014/main" val="1474585767"/>
                  </a:ext>
                </a:extLst>
              </a:tr>
              <a:tr h="370840">
                <a:tc>
                  <a:txBody>
                    <a:bodyPr/>
                    <a:lstStyle/>
                    <a:p>
                      <a:r>
                        <a:rPr lang="en-US" dirty="0"/>
                        <a:t>Resolution at nadir</a:t>
                      </a:r>
                    </a:p>
                  </a:txBody>
                  <a:tcPr/>
                </a:tc>
                <a:tc>
                  <a:txBody>
                    <a:bodyPr/>
                    <a:lstStyle/>
                    <a:p>
                      <a:r>
                        <a:rPr lang="en-US" dirty="0"/>
                        <a:t>12.5 km (25 km@87 GHz)</a:t>
                      </a:r>
                    </a:p>
                  </a:txBody>
                  <a:tcPr/>
                </a:tc>
                <a:tc>
                  <a:txBody>
                    <a:bodyPr/>
                    <a:lstStyle/>
                    <a:p>
                      <a:r>
                        <a:rPr lang="en-US" dirty="0"/>
                        <a:t>15.9 km</a:t>
                      </a:r>
                    </a:p>
                  </a:txBody>
                  <a:tcPr/>
                </a:tc>
                <a:tc>
                  <a:txBody>
                    <a:bodyPr/>
                    <a:lstStyle/>
                    <a:p>
                      <a:r>
                        <a:rPr lang="en-US" dirty="0"/>
                        <a:t>15.8 km</a:t>
                      </a:r>
                    </a:p>
                  </a:txBody>
                  <a:tcPr/>
                </a:tc>
                <a:extLst>
                  <a:ext uri="{0D108BD9-81ED-4DB2-BD59-A6C34878D82A}">
                    <a16:rowId xmlns:a16="http://schemas.microsoft.com/office/drawing/2014/main" val="1040604821"/>
                  </a:ext>
                </a:extLst>
              </a:tr>
              <a:tr h="370840">
                <a:tc>
                  <a:txBody>
                    <a:bodyPr/>
                    <a:lstStyle/>
                    <a:p>
                      <a:r>
                        <a:rPr lang="en-US" dirty="0"/>
                        <a:t>NE∆T (K)</a:t>
                      </a:r>
                    </a:p>
                  </a:txBody>
                  <a:tcPr/>
                </a:tc>
                <a:tc>
                  <a:txBody>
                    <a:bodyPr/>
                    <a:lstStyle/>
                    <a:p>
                      <a:r>
                        <a:rPr lang="en-US" dirty="0"/>
                        <a:t>0.2, 0.3, 0.4, 0.4, 0.7</a:t>
                      </a:r>
                    </a:p>
                  </a:txBody>
                  <a:tcPr/>
                </a:tc>
                <a:tc>
                  <a:txBody>
                    <a:bodyPr/>
                    <a:lstStyle/>
                    <a:p>
                      <a:r>
                        <a:rPr lang="en-US" dirty="0"/>
                        <a:t>0.22, 0.34, 0.46, 0.40, 0.51</a:t>
                      </a:r>
                    </a:p>
                  </a:txBody>
                  <a:tcPr/>
                </a:tc>
                <a:tc>
                  <a:txBody>
                    <a:bodyPr/>
                    <a:lstStyle/>
                    <a:p>
                      <a:r>
                        <a:rPr lang="en-US" dirty="0"/>
                        <a:t>0.29, 0.46, 0.38, 0.54, 0.73</a:t>
                      </a:r>
                    </a:p>
                  </a:txBody>
                  <a:tcPr/>
                </a:tc>
                <a:extLst>
                  <a:ext uri="{0D108BD9-81ED-4DB2-BD59-A6C34878D82A}">
                    <a16:rowId xmlns:a16="http://schemas.microsoft.com/office/drawing/2014/main" val="3716592428"/>
                  </a:ext>
                </a:extLst>
              </a:tr>
              <a:tr h="370840">
                <a:tc>
                  <a:txBody>
                    <a:bodyPr/>
                    <a:lstStyle/>
                    <a:p>
                      <a:r>
                        <a:rPr lang="en-US" dirty="0"/>
                        <a:t>Integration Time</a:t>
                      </a:r>
                    </a:p>
                  </a:txBody>
                  <a:tcPr/>
                </a:tc>
                <a:tc>
                  <a:txBody>
                    <a:bodyPr/>
                    <a:lstStyle/>
                    <a:p>
                      <a:r>
                        <a:rPr lang="en-US" dirty="0"/>
                        <a:t>5 ms</a:t>
                      </a:r>
                    </a:p>
                  </a:txBody>
                  <a:tcPr/>
                </a:tc>
                <a:tc>
                  <a:txBody>
                    <a:bodyPr/>
                    <a:lstStyle/>
                    <a:p>
                      <a:r>
                        <a:rPr lang="en-US" dirty="0"/>
                        <a:t>18.5 ms</a:t>
                      </a:r>
                    </a:p>
                  </a:txBody>
                  <a:tcPr/>
                </a:tc>
                <a:tc>
                  <a:txBody>
                    <a:bodyPr/>
                    <a:lstStyle/>
                    <a:p>
                      <a:r>
                        <a:rPr lang="en-US" dirty="0"/>
                        <a:t>18 ms</a:t>
                      </a:r>
                    </a:p>
                  </a:txBody>
                  <a:tcPr/>
                </a:tc>
                <a:extLst>
                  <a:ext uri="{0D108BD9-81ED-4DB2-BD59-A6C34878D82A}">
                    <a16:rowId xmlns:a16="http://schemas.microsoft.com/office/drawing/2014/main" val="3084226925"/>
                  </a:ext>
                </a:extLst>
              </a:tr>
            </a:tbl>
          </a:graphicData>
        </a:graphic>
      </p:graphicFrame>
      <p:sp>
        <p:nvSpPr>
          <p:cNvPr id="5" name="TextBox 4">
            <a:extLst>
              <a:ext uri="{FF2B5EF4-FFF2-40B4-BE49-F238E27FC236}">
                <a16:creationId xmlns:a16="http://schemas.microsoft.com/office/drawing/2014/main" id="{9B1C98D8-DBA2-1047-BE4C-2373055A71A5}"/>
              </a:ext>
            </a:extLst>
          </p:cNvPr>
          <p:cNvSpPr txBox="1"/>
          <p:nvPr/>
        </p:nvSpPr>
        <p:spPr>
          <a:xfrm>
            <a:off x="838200" y="5114733"/>
            <a:ext cx="10515600" cy="1251625"/>
          </a:xfrm>
          <a:prstGeom prst="rect">
            <a:avLst/>
          </a:prstGeom>
          <a:noFill/>
        </p:spPr>
        <p:txBody>
          <a:bodyPr wrap="square" lIns="0" tIns="0" rIns="0" bIns="0" rtlCol="0">
            <a:spAutoFit/>
          </a:bodyPr>
          <a:lstStyle/>
          <a:p>
            <a:pPr marL="130969" indent="-130969" algn="just">
              <a:spcAft>
                <a:spcPts val="450"/>
              </a:spcAft>
              <a:buFont typeface="Arial" panose="020B0604020202020204" pitchFamily="34" charset="0"/>
              <a:buChar char="•"/>
            </a:pPr>
            <a:r>
              <a:rPr lang="en-US" sz="2000" dirty="0"/>
              <a:t>Mass, power and cost of TEMPEST-D are a small fraction of those of the operational sensors</a:t>
            </a:r>
          </a:p>
          <a:p>
            <a:pPr marL="130969" indent="-130969" algn="just">
              <a:spcAft>
                <a:spcPts val="450"/>
              </a:spcAft>
              <a:buFont typeface="Arial" panose="020B0604020202020204" pitchFamily="34" charset="0"/>
              <a:buChar char="•"/>
            </a:pPr>
            <a:r>
              <a:rPr lang="en-US" sz="2000" dirty="0"/>
              <a:t>While noise values are comparable to operational sensors, TEMPEST-D has a 5 </a:t>
            </a:r>
            <a:r>
              <a:rPr lang="en-US" sz="2000" dirty="0" err="1"/>
              <a:t>ms</a:t>
            </a:r>
            <a:r>
              <a:rPr lang="en-US" sz="2000" dirty="0"/>
              <a:t> integration time</a:t>
            </a:r>
            <a:r>
              <a:rPr lang="en-US" sz="2000" dirty="0">
                <a:solidFill>
                  <a:srgbClr val="FF0000"/>
                </a:solidFill>
              </a:rPr>
              <a:t>,</a:t>
            </a:r>
            <a:r>
              <a:rPr lang="en-US" sz="2000" dirty="0"/>
              <a:t> vs. 18+ </a:t>
            </a:r>
            <a:r>
              <a:rPr lang="en-US" sz="2000" dirty="0" err="1"/>
              <a:t>ms</a:t>
            </a:r>
            <a:r>
              <a:rPr lang="en-US" sz="2000" dirty="0"/>
              <a:t> for MHS/ATMS indicating lower noise for equivalent sampling time.</a:t>
            </a:r>
          </a:p>
          <a:p>
            <a:pPr marL="214313" indent="-214313" algn="just">
              <a:buFont typeface="Arial" panose="020B0604020202020204" pitchFamily="34" charset="0"/>
              <a:buChar char="•"/>
            </a:pPr>
            <a:endParaRPr lang="en-US" sz="1300" dirty="0"/>
          </a:p>
        </p:txBody>
      </p:sp>
    </p:spTree>
    <p:extLst>
      <p:ext uri="{BB962C8B-B14F-4D97-AF65-F5344CB8AC3E}">
        <p14:creationId xmlns:p14="http://schemas.microsoft.com/office/powerpoint/2010/main" val="272928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8278"/>
            <a:ext cx="12130306" cy="495520"/>
          </a:xfrm>
          <a:prstGeom prst="rect">
            <a:avLst/>
          </a:prstGeom>
          <a:noFill/>
        </p:spPr>
        <p:txBody>
          <a:bodyPr wrap="square" lIns="64008" tIns="32004" rIns="64008" bIns="32004" rtlCol="0">
            <a:spAutoFit/>
          </a:bodyPr>
          <a:lstStyle/>
          <a:p>
            <a:pPr algn="ctr"/>
            <a:r>
              <a:rPr lang="en-US" sz="2800" dirty="0"/>
              <a:t>Validation: Double Difference Approach</a:t>
            </a:r>
          </a:p>
        </p:txBody>
      </p:sp>
      <p:sp>
        <p:nvSpPr>
          <p:cNvPr id="19" name="TextBox 18"/>
          <p:cNvSpPr txBox="1"/>
          <p:nvPr/>
        </p:nvSpPr>
        <p:spPr>
          <a:xfrm>
            <a:off x="8954149" y="1546123"/>
            <a:ext cx="1165945" cy="369332"/>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8997045" y="3304585"/>
            <a:ext cx="1165945" cy="369332"/>
          </a:xfrm>
          <a:prstGeom prst="rect">
            <a:avLst/>
          </a:prstGeom>
          <a:solidFill>
            <a:schemeClr val="bg1"/>
          </a:solidFill>
        </p:spPr>
        <p:txBody>
          <a:bodyPr wrap="square" rtlCol="0">
            <a:spAutoFit/>
          </a:bodyPr>
          <a:lstStyle/>
          <a:p>
            <a:endParaRPr lang="en-US" dirty="0"/>
          </a:p>
        </p:txBody>
      </p:sp>
      <p:sp>
        <p:nvSpPr>
          <p:cNvPr id="22" name="TextBox 21">
            <a:extLst>
              <a:ext uri="{FF2B5EF4-FFF2-40B4-BE49-F238E27FC236}">
                <a16:creationId xmlns:a16="http://schemas.microsoft.com/office/drawing/2014/main" id="{D3AE2748-D762-C14D-AAE6-CBE4B82118F1}"/>
              </a:ext>
            </a:extLst>
          </p:cNvPr>
          <p:cNvSpPr txBox="1"/>
          <p:nvPr/>
        </p:nvSpPr>
        <p:spPr>
          <a:xfrm>
            <a:off x="8796556" y="4954772"/>
            <a:ext cx="3333750" cy="1169551"/>
          </a:xfrm>
          <a:prstGeom prst="rect">
            <a:avLst/>
          </a:prstGeom>
          <a:noFill/>
        </p:spPr>
        <p:txBody>
          <a:bodyPr wrap="square" rtlCol="0">
            <a:spAutoFit/>
          </a:bodyPr>
          <a:lstStyle/>
          <a:p>
            <a:pPr algn="just"/>
            <a:r>
              <a:rPr lang="en-US" sz="1400" dirty="0"/>
              <a:t>Spectral response functions for the TEMPEST-D channels. The dashed line indicates the filter response, while the solid line shows the end-to-end radiometer response.</a:t>
            </a:r>
          </a:p>
        </p:txBody>
      </p:sp>
      <p:sp>
        <p:nvSpPr>
          <p:cNvPr id="23" name="TextBox 22">
            <a:extLst>
              <a:ext uri="{FF2B5EF4-FFF2-40B4-BE49-F238E27FC236}">
                <a16:creationId xmlns:a16="http://schemas.microsoft.com/office/drawing/2014/main" id="{FD818051-994B-5D47-9D5D-014BAC494D6F}"/>
              </a:ext>
            </a:extLst>
          </p:cNvPr>
          <p:cNvSpPr txBox="1"/>
          <p:nvPr/>
        </p:nvSpPr>
        <p:spPr>
          <a:xfrm>
            <a:off x="108314" y="3904668"/>
            <a:ext cx="3777468" cy="2867452"/>
          </a:xfrm>
          <a:prstGeom prst="rect">
            <a:avLst/>
          </a:prstGeom>
          <a:noFill/>
        </p:spPr>
        <p:txBody>
          <a:bodyPr wrap="square" lIns="0" tIns="0" rIns="0" bIns="0" rtlCol="0">
            <a:spAutoFit/>
          </a:bodyPr>
          <a:lstStyle/>
          <a:p>
            <a:pPr marL="130969" indent="-130969" algn="just">
              <a:spcAft>
                <a:spcPts val="1050"/>
              </a:spcAft>
              <a:buFont typeface="Arial" panose="020B0604020202020204" pitchFamily="34" charset="0"/>
              <a:buChar char="•"/>
            </a:pPr>
            <a:r>
              <a:rPr lang="en-US" sz="1400" dirty="0"/>
              <a:t>Observations between TEMPEST-D and the reference sensors are matched in space and time.</a:t>
            </a:r>
          </a:p>
          <a:p>
            <a:pPr marL="130969" indent="-130969" algn="just">
              <a:spcAft>
                <a:spcPts val="1050"/>
              </a:spcAft>
              <a:buFont typeface="Arial" panose="020B0604020202020204" pitchFamily="34" charset="0"/>
              <a:buChar char="•"/>
            </a:pPr>
            <a:r>
              <a:rPr lang="en-US" sz="1400" dirty="0"/>
              <a:t>Radiative transfer simulations using geophysical parameters from the NASA GEOS5 global data assimilation model are performed for coincident pixel observations, accounting for differences in channel frequencies, spectral response (see figure on right), polarization and view angle.</a:t>
            </a:r>
          </a:p>
          <a:p>
            <a:pPr marL="130969" indent="-130969" algn="just">
              <a:spcAft>
                <a:spcPts val="1050"/>
              </a:spcAft>
              <a:buFont typeface="Arial" panose="020B0604020202020204" pitchFamily="34" charset="0"/>
              <a:buChar char="•"/>
            </a:pPr>
            <a:r>
              <a:rPr lang="en-US" sz="1400" dirty="0"/>
              <a:t>The difference between observed and simulated (i.e. expected) differences are averaged over 1°x1° boxes and screened for land, precipitation, significant inhomogeneity, etc. (see above figure).</a:t>
            </a:r>
            <a:endParaRPr lang="en-US" sz="1400" b="1" dirty="0"/>
          </a:p>
        </p:txBody>
      </p:sp>
      <p:pic>
        <p:nvPicPr>
          <p:cNvPr id="4" name="Picture 3">
            <a:extLst>
              <a:ext uri="{FF2B5EF4-FFF2-40B4-BE49-F238E27FC236}">
                <a16:creationId xmlns:a16="http://schemas.microsoft.com/office/drawing/2014/main" id="{3EF5C9FE-241E-BF43-ABF6-CFBD1698399A}"/>
              </a:ext>
            </a:extLst>
          </p:cNvPr>
          <p:cNvPicPr>
            <a:picLocks noChangeAspect="1"/>
          </p:cNvPicPr>
          <p:nvPr/>
        </p:nvPicPr>
        <p:blipFill>
          <a:blip r:embed="rId2"/>
          <a:stretch>
            <a:fillRect/>
          </a:stretch>
        </p:blipFill>
        <p:spPr>
          <a:xfrm>
            <a:off x="8796556" y="1396442"/>
            <a:ext cx="3200400" cy="3446585"/>
          </a:xfrm>
          <a:prstGeom prst="rect">
            <a:avLst/>
          </a:prstGeom>
        </p:spPr>
      </p:pic>
      <p:pic>
        <p:nvPicPr>
          <p:cNvPr id="15" name="Picture 14">
            <a:extLst>
              <a:ext uri="{FF2B5EF4-FFF2-40B4-BE49-F238E27FC236}">
                <a16:creationId xmlns:a16="http://schemas.microsoft.com/office/drawing/2014/main" id="{A946AB41-8158-AF48-9FFD-3D9E0CD702DD}"/>
              </a:ext>
            </a:extLst>
          </p:cNvPr>
          <p:cNvPicPr>
            <a:picLocks noChangeAspect="1"/>
          </p:cNvPicPr>
          <p:nvPr/>
        </p:nvPicPr>
        <p:blipFill>
          <a:blip r:embed="rId3"/>
          <a:stretch>
            <a:fillRect/>
          </a:stretch>
        </p:blipFill>
        <p:spPr>
          <a:xfrm>
            <a:off x="4027044" y="795067"/>
            <a:ext cx="4572000" cy="5715000"/>
          </a:xfrm>
          <a:prstGeom prst="rect">
            <a:avLst/>
          </a:prstGeom>
        </p:spPr>
      </p:pic>
      <p:pic>
        <p:nvPicPr>
          <p:cNvPr id="25" name="Picture 24">
            <a:extLst>
              <a:ext uri="{FF2B5EF4-FFF2-40B4-BE49-F238E27FC236}">
                <a16:creationId xmlns:a16="http://schemas.microsoft.com/office/drawing/2014/main" id="{F1B64E66-FD74-5048-94F6-816AC9615C26}"/>
              </a:ext>
            </a:extLst>
          </p:cNvPr>
          <p:cNvPicPr>
            <a:picLocks noChangeAspect="1"/>
          </p:cNvPicPr>
          <p:nvPr/>
        </p:nvPicPr>
        <p:blipFill>
          <a:blip r:embed="rId4"/>
          <a:stretch>
            <a:fillRect/>
          </a:stretch>
        </p:blipFill>
        <p:spPr>
          <a:xfrm>
            <a:off x="625448" y="795067"/>
            <a:ext cx="2743200" cy="2743200"/>
          </a:xfrm>
          <a:prstGeom prst="rect">
            <a:avLst/>
          </a:prstGeom>
        </p:spPr>
      </p:pic>
    </p:spTree>
    <p:extLst>
      <p:ext uri="{BB962C8B-B14F-4D97-AF65-F5344CB8AC3E}">
        <p14:creationId xmlns:p14="http://schemas.microsoft.com/office/powerpoint/2010/main" val="24986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5B796D-08D9-464D-8531-0CBC84457159}"/>
              </a:ext>
            </a:extLst>
          </p:cNvPr>
          <p:cNvSpPr txBox="1"/>
          <p:nvPr/>
        </p:nvSpPr>
        <p:spPr>
          <a:xfrm>
            <a:off x="5140425" y="1150434"/>
            <a:ext cx="6217960" cy="3359894"/>
          </a:xfrm>
          <a:prstGeom prst="rect">
            <a:avLst/>
          </a:prstGeom>
          <a:noFill/>
        </p:spPr>
        <p:txBody>
          <a:bodyPr wrap="square" lIns="0" tIns="0" rIns="0" bIns="0" rtlCol="0">
            <a:spAutoFit/>
          </a:bodyPr>
          <a:lstStyle/>
          <a:p>
            <a:pPr marL="130969" indent="-130969" algn="just">
              <a:spcAft>
                <a:spcPts val="1050"/>
              </a:spcAft>
              <a:buFont typeface="Arial" panose="020B0604020202020204" pitchFamily="34" charset="0"/>
              <a:buChar char="•"/>
            </a:pPr>
            <a:r>
              <a:rPr lang="en-US" sz="2000" dirty="0"/>
              <a:t>TEMPEST-D </a:t>
            </a:r>
            <a:r>
              <a:rPr lang="en-US" sz="2000" b="1" dirty="0"/>
              <a:t>observations from a total of 50 days over a ~13-month period from October 15</a:t>
            </a:r>
            <a:r>
              <a:rPr lang="en-US" sz="2000" b="1" baseline="30000" dirty="0"/>
              <a:t>th</a:t>
            </a:r>
            <a:r>
              <a:rPr lang="en-US" sz="2000" b="1" dirty="0"/>
              <a:t>, 2018 to November 17</a:t>
            </a:r>
            <a:r>
              <a:rPr lang="en-US" sz="2000" b="1" baseline="30000" dirty="0"/>
              <a:t>th</a:t>
            </a:r>
            <a:r>
              <a:rPr lang="en-US" sz="2000" b="1" dirty="0"/>
              <a:t>, 2019 </a:t>
            </a:r>
            <a:r>
              <a:rPr lang="en-US" sz="2000" dirty="0"/>
              <a:t>are matched with simultaneous observations from multiple satellite reference sensors.</a:t>
            </a:r>
          </a:p>
          <a:p>
            <a:pPr marL="130969" indent="-130969" algn="just">
              <a:spcAft>
                <a:spcPts val="1050"/>
              </a:spcAft>
              <a:buFont typeface="Arial" panose="020B0604020202020204" pitchFamily="34" charset="0"/>
              <a:buChar char="•"/>
            </a:pPr>
            <a:r>
              <a:rPr lang="en-US" sz="2000" dirty="0"/>
              <a:t>Intercalibration analysis performed by the GPM XCAL team indicates that GMI and the MHS sensors are extremely well calibrated and stable (&lt; 0.5 K).</a:t>
            </a:r>
          </a:p>
          <a:p>
            <a:pPr marL="130969" indent="-130969" algn="just">
              <a:spcAft>
                <a:spcPts val="1050"/>
              </a:spcAft>
              <a:buFont typeface="Arial" panose="020B0604020202020204" pitchFamily="34" charset="0"/>
              <a:buChar char="•"/>
            </a:pPr>
            <a:r>
              <a:rPr lang="en-US" sz="2000" dirty="0"/>
              <a:t>Comparisons are made with data from 4 different reference sensors including GPM GMI and MHS on board NOAA-19, </a:t>
            </a:r>
            <a:r>
              <a:rPr lang="en-US" sz="2000" dirty="0" err="1"/>
              <a:t>MetOp</a:t>
            </a:r>
            <a:r>
              <a:rPr lang="en-US" sz="2000" dirty="0"/>
              <a:t>-A and </a:t>
            </a:r>
            <a:r>
              <a:rPr lang="en-US" sz="2000" dirty="0" err="1"/>
              <a:t>MetOp</a:t>
            </a:r>
            <a:r>
              <a:rPr lang="en-US" sz="2000" dirty="0"/>
              <a:t>-B.</a:t>
            </a:r>
          </a:p>
        </p:txBody>
      </p:sp>
      <p:sp>
        <p:nvSpPr>
          <p:cNvPr id="7" name="TextBox 6">
            <a:extLst>
              <a:ext uri="{FF2B5EF4-FFF2-40B4-BE49-F238E27FC236}">
                <a16:creationId xmlns:a16="http://schemas.microsoft.com/office/drawing/2014/main" id="{62DAA6DF-444A-EE45-8CCD-6799CC0ABFC4}"/>
              </a:ext>
            </a:extLst>
          </p:cNvPr>
          <p:cNvSpPr txBox="1"/>
          <p:nvPr/>
        </p:nvSpPr>
        <p:spPr>
          <a:xfrm>
            <a:off x="4414839" y="90545"/>
            <a:ext cx="7669132" cy="803297"/>
          </a:xfrm>
          <a:prstGeom prst="rect">
            <a:avLst/>
          </a:prstGeom>
          <a:noFill/>
        </p:spPr>
        <p:txBody>
          <a:bodyPr wrap="square" lIns="64008" tIns="32004" rIns="64008" bIns="32004" rtlCol="0">
            <a:spAutoFit/>
          </a:bodyPr>
          <a:lstStyle/>
          <a:p>
            <a:pPr algn="ctr"/>
            <a:r>
              <a:rPr lang="en-US" sz="2800" dirty="0"/>
              <a:t>Satellite Reference Sensors</a:t>
            </a:r>
          </a:p>
          <a:p>
            <a:pPr algn="ctr"/>
            <a:r>
              <a:rPr lang="en-US" dirty="0"/>
              <a:t>Coincident overpasses with TEMPEST-D</a:t>
            </a:r>
          </a:p>
        </p:txBody>
      </p:sp>
      <p:pic>
        <p:nvPicPr>
          <p:cNvPr id="4" name="Picture 3">
            <a:extLst>
              <a:ext uri="{FF2B5EF4-FFF2-40B4-BE49-F238E27FC236}">
                <a16:creationId xmlns:a16="http://schemas.microsoft.com/office/drawing/2014/main" id="{416CCDD4-5659-0446-B76F-5706A89E6EBC}"/>
              </a:ext>
            </a:extLst>
          </p:cNvPr>
          <p:cNvPicPr>
            <a:picLocks noChangeAspect="1"/>
          </p:cNvPicPr>
          <p:nvPr/>
        </p:nvPicPr>
        <p:blipFill>
          <a:blip r:embed="rId2"/>
          <a:stretch>
            <a:fillRect/>
          </a:stretch>
        </p:blipFill>
        <p:spPr>
          <a:xfrm>
            <a:off x="3706" y="0"/>
            <a:ext cx="4411133" cy="6858000"/>
          </a:xfrm>
          <a:prstGeom prst="rect">
            <a:avLst/>
          </a:prstGeom>
        </p:spPr>
      </p:pic>
    </p:spTree>
    <p:extLst>
      <p:ext uri="{BB962C8B-B14F-4D97-AF65-F5344CB8AC3E}">
        <p14:creationId xmlns:p14="http://schemas.microsoft.com/office/powerpoint/2010/main" val="6024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5B6952-4125-9A40-9765-1ECA96FCC006}"/>
              </a:ext>
            </a:extLst>
          </p:cNvPr>
          <p:cNvSpPr txBox="1"/>
          <p:nvPr/>
        </p:nvSpPr>
        <p:spPr>
          <a:xfrm>
            <a:off x="5644241" y="1383604"/>
            <a:ext cx="5943600" cy="4565352"/>
          </a:xfrm>
          <a:prstGeom prst="rect">
            <a:avLst/>
          </a:prstGeom>
          <a:noFill/>
        </p:spPr>
        <p:txBody>
          <a:bodyPr wrap="square" lIns="0" tIns="0" rIns="0" bIns="0" rtlCol="0">
            <a:spAutoFit/>
          </a:bodyPr>
          <a:lstStyle/>
          <a:p>
            <a:pPr marL="174625" indent="-174625" algn="just">
              <a:spcAft>
                <a:spcPts val="1000"/>
              </a:spcAft>
              <a:buFont typeface="Arial" panose="020B0604020202020204" pitchFamily="34" charset="0"/>
              <a:buChar char="•"/>
            </a:pPr>
            <a:r>
              <a:rPr lang="en-US" sz="2000" dirty="0"/>
              <a:t>Individual double difference estimates are very noisy, requiring</a:t>
            </a:r>
            <a:r>
              <a:rPr lang="en-US" sz="2000" dirty="0">
                <a:solidFill>
                  <a:srgbClr val="FF0000"/>
                </a:solidFill>
              </a:rPr>
              <a:t> </a:t>
            </a:r>
            <a:r>
              <a:rPr lang="en-US" sz="2000" dirty="0"/>
              <a:t>many coincident observations to obtain stable estimates of calibration differences.</a:t>
            </a:r>
          </a:p>
          <a:p>
            <a:pPr marL="174625" indent="-174625" algn="just">
              <a:spcAft>
                <a:spcPts val="1000"/>
              </a:spcAft>
              <a:buFont typeface="Arial" panose="020B0604020202020204" pitchFamily="34" charset="0"/>
              <a:buChar char="•"/>
            </a:pPr>
            <a:r>
              <a:rPr lang="en-US" sz="2000" dirty="0"/>
              <a:t>With the exception of the 164 GHz channel, the comparisons are relatively flat (i.e. no significant scene-temperature dependence) with mean values &lt; 1 K.</a:t>
            </a:r>
          </a:p>
          <a:p>
            <a:pPr marL="174625" indent="-174625" algn="just">
              <a:spcAft>
                <a:spcPts val="1000"/>
              </a:spcAft>
              <a:buFont typeface="Arial" panose="020B0604020202020204" pitchFamily="34" charset="0"/>
              <a:buChar char="•"/>
            </a:pPr>
            <a:r>
              <a:rPr lang="en-US" sz="2000" dirty="0"/>
              <a:t>Results for the 164 GHz channel show a significant scene-temperature dependence, although less for GPM GMI using 1DVar retrieved geophysical parameters. The GPM XCAL team found issues with the RT simulations in this frequency range likely due to the ocean emissivity model. More investigation is needed, but it likely that a significant portion of these differences is due to RT modeling errors.</a:t>
            </a:r>
          </a:p>
        </p:txBody>
      </p:sp>
      <p:sp>
        <p:nvSpPr>
          <p:cNvPr id="10" name="TextBox 9">
            <a:extLst>
              <a:ext uri="{FF2B5EF4-FFF2-40B4-BE49-F238E27FC236}">
                <a16:creationId xmlns:a16="http://schemas.microsoft.com/office/drawing/2014/main" id="{0648CB1E-84DA-9E41-99BB-5C3ACA43D8E5}"/>
              </a:ext>
            </a:extLst>
          </p:cNvPr>
          <p:cNvSpPr txBox="1"/>
          <p:nvPr/>
        </p:nvSpPr>
        <p:spPr>
          <a:xfrm>
            <a:off x="5040084" y="147818"/>
            <a:ext cx="7151915" cy="954107"/>
          </a:xfrm>
          <a:prstGeom prst="rect">
            <a:avLst/>
          </a:prstGeom>
          <a:noFill/>
        </p:spPr>
        <p:txBody>
          <a:bodyPr wrap="square" rtlCol="0">
            <a:spAutoFit/>
          </a:bodyPr>
          <a:lstStyle/>
          <a:p>
            <a:pPr algn="ctr"/>
            <a:r>
              <a:rPr lang="en-US" sz="2800" b="1" dirty="0"/>
              <a:t>Double Difference Results</a:t>
            </a:r>
          </a:p>
          <a:p>
            <a:pPr algn="ctr"/>
            <a:r>
              <a:rPr lang="en-US" sz="2800" b="1" dirty="0"/>
              <a:t>(Reference – TEMPEST-D)</a:t>
            </a:r>
          </a:p>
        </p:txBody>
      </p:sp>
      <p:pic>
        <p:nvPicPr>
          <p:cNvPr id="4" name="Picture 3">
            <a:extLst>
              <a:ext uri="{FF2B5EF4-FFF2-40B4-BE49-F238E27FC236}">
                <a16:creationId xmlns:a16="http://schemas.microsoft.com/office/drawing/2014/main" id="{17E8B8BA-CE85-1645-A041-4AD6116AA465}"/>
              </a:ext>
            </a:extLst>
          </p:cNvPr>
          <p:cNvPicPr>
            <a:picLocks noChangeAspect="1"/>
          </p:cNvPicPr>
          <p:nvPr/>
        </p:nvPicPr>
        <p:blipFill>
          <a:blip r:embed="rId2"/>
          <a:stretch>
            <a:fillRect/>
          </a:stretch>
        </p:blipFill>
        <p:spPr>
          <a:xfrm>
            <a:off x="0" y="2754"/>
            <a:ext cx="4898571" cy="6858000"/>
          </a:xfrm>
          <a:prstGeom prst="rect">
            <a:avLst/>
          </a:prstGeom>
        </p:spPr>
      </p:pic>
    </p:spTree>
    <p:extLst>
      <p:ext uri="{BB962C8B-B14F-4D97-AF65-F5344CB8AC3E}">
        <p14:creationId xmlns:p14="http://schemas.microsoft.com/office/powerpoint/2010/main" val="344882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764269-FD77-3B4C-99E4-940265A9B701}"/>
              </a:ext>
            </a:extLst>
          </p:cNvPr>
          <p:cNvSpPr txBox="1"/>
          <p:nvPr/>
        </p:nvSpPr>
        <p:spPr>
          <a:xfrm>
            <a:off x="5559101" y="1153382"/>
            <a:ext cx="6304949" cy="3159839"/>
          </a:xfrm>
          <a:prstGeom prst="rect">
            <a:avLst/>
          </a:prstGeom>
          <a:noFill/>
        </p:spPr>
        <p:txBody>
          <a:bodyPr wrap="square" lIns="0" tIns="0" rIns="0" bIns="0" rtlCol="0">
            <a:spAutoFit/>
          </a:bodyPr>
          <a:lstStyle/>
          <a:p>
            <a:pPr marL="130969" indent="-130969" algn="just">
              <a:spcAft>
                <a:spcPts val="450"/>
              </a:spcAft>
              <a:buFont typeface="Arial" panose="020B0604020202020204" pitchFamily="34" charset="0"/>
              <a:buChar char="•"/>
            </a:pPr>
            <a:r>
              <a:rPr lang="en-US" sz="1600" dirty="0"/>
              <a:t>Sensor calibration difference estimates using double difference technique for coincident observations between TEMPEST-D and reference sensors.</a:t>
            </a:r>
          </a:p>
          <a:p>
            <a:pPr marL="130969" indent="-130969" algn="just">
              <a:spcAft>
                <a:spcPts val="450"/>
              </a:spcAft>
              <a:buFont typeface="Arial" panose="020B0604020202020204" pitchFamily="34" charset="0"/>
              <a:buChar char="•"/>
            </a:pPr>
            <a:r>
              <a:rPr lang="en-US" sz="1600" dirty="0"/>
              <a:t>Results are based on ~50 days of data. The calibration differences  are &lt;1 K, well below the TEMPEST-D requirement of 4 K for absolute calibration. Variability in daily mean values (see figure on the left) is also relatively small with no discernable long-term trends.</a:t>
            </a:r>
          </a:p>
          <a:p>
            <a:pPr marL="174625" indent="-174625" algn="just">
              <a:spcAft>
                <a:spcPts val="600"/>
              </a:spcAft>
              <a:buFont typeface="Arial" panose="020B0604020202020204" pitchFamily="34" charset="0"/>
              <a:buChar char="•"/>
            </a:pPr>
            <a:r>
              <a:rPr lang="en-US" sz="1600" dirty="0"/>
              <a:t>Consistency in daily-mean calibration estimates over the 13-month period of available data indicates a stable TEMPEST-D calibration with a standard deviation &lt; 0.5 K for all channels.</a:t>
            </a:r>
          </a:p>
          <a:p>
            <a:pPr marL="174625" indent="-174625" algn="just">
              <a:spcAft>
                <a:spcPts val="600"/>
              </a:spcAft>
              <a:buFont typeface="Arial" panose="020B0604020202020204" pitchFamily="34" charset="0"/>
              <a:buChar char="•"/>
            </a:pPr>
            <a:r>
              <a:rPr lang="en-US" sz="1600" dirty="0"/>
              <a:t>These results </a:t>
            </a:r>
            <a:r>
              <a:rPr lang="en-US" sz="1600" b="1" dirty="0"/>
              <a:t>indicate a very well calibrated and stable radiometer with very low noise, rivaling that of much larger and more expensive operational instruments.</a:t>
            </a:r>
          </a:p>
        </p:txBody>
      </p:sp>
      <p:sp>
        <p:nvSpPr>
          <p:cNvPr id="11" name="TextBox 10">
            <a:extLst>
              <a:ext uri="{FF2B5EF4-FFF2-40B4-BE49-F238E27FC236}">
                <a16:creationId xmlns:a16="http://schemas.microsoft.com/office/drawing/2014/main" id="{AF882CBF-6422-6241-9A39-58E3A7DEF52B}"/>
              </a:ext>
            </a:extLst>
          </p:cNvPr>
          <p:cNvSpPr txBox="1"/>
          <p:nvPr/>
        </p:nvSpPr>
        <p:spPr>
          <a:xfrm>
            <a:off x="5629819" y="103822"/>
            <a:ext cx="6019800" cy="800219"/>
          </a:xfrm>
          <a:prstGeom prst="rect">
            <a:avLst/>
          </a:prstGeom>
          <a:noFill/>
        </p:spPr>
        <p:txBody>
          <a:bodyPr wrap="square" rtlCol="0">
            <a:spAutoFit/>
          </a:bodyPr>
          <a:lstStyle/>
          <a:p>
            <a:pPr algn="ctr"/>
            <a:r>
              <a:rPr lang="en-US" sz="2800" b="1" dirty="0"/>
              <a:t>Validation of TEMPEST-D Calibration</a:t>
            </a:r>
          </a:p>
          <a:p>
            <a:pPr algn="ctr"/>
            <a:r>
              <a:rPr lang="en-US" b="1" dirty="0"/>
              <a:t>(Reference Sensor – TEMPEST-D)</a:t>
            </a:r>
          </a:p>
        </p:txBody>
      </p:sp>
      <p:graphicFrame>
        <p:nvGraphicFramePr>
          <p:cNvPr id="8" name="Table 7">
            <a:extLst>
              <a:ext uri="{FF2B5EF4-FFF2-40B4-BE49-F238E27FC236}">
                <a16:creationId xmlns:a16="http://schemas.microsoft.com/office/drawing/2014/main" id="{0D1AC124-C050-E940-9CA4-0EDFBEA003B2}"/>
              </a:ext>
            </a:extLst>
          </p:cNvPr>
          <p:cNvGraphicFramePr>
            <a:graphicFrameLocks noGrp="1"/>
          </p:cNvGraphicFramePr>
          <p:nvPr>
            <p:extLst>
              <p:ext uri="{D42A27DB-BD31-4B8C-83A1-F6EECF244321}">
                <p14:modId xmlns:p14="http://schemas.microsoft.com/office/powerpoint/2010/main" val="4249130579"/>
              </p:ext>
            </p:extLst>
          </p:nvPr>
        </p:nvGraphicFramePr>
        <p:xfrm>
          <a:off x="5559102" y="4562562"/>
          <a:ext cx="6304949" cy="2297430"/>
        </p:xfrm>
        <a:graphic>
          <a:graphicData uri="http://schemas.openxmlformats.org/drawingml/2006/table">
            <a:tbl>
              <a:tblPr firstRow="1" bandRow="1">
                <a:tableStyleId>{5C22544A-7EE6-4342-B048-85BDC9FD1C3A}</a:tableStyleId>
              </a:tblPr>
              <a:tblGrid>
                <a:gridCol w="1789048">
                  <a:extLst>
                    <a:ext uri="{9D8B030D-6E8A-4147-A177-3AD203B41FA5}">
                      <a16:colId xmlns:a16="http://schemas.microsoft.com/office/drawing/2014/main" val="3303587405"/>
                    </a:ext>
                  </a:extLst>
                </a:gridCol>
                <a:gridCol w="972890">
                  <a:extLst>
                    <a:ext uri="{9D8B030D-6E8A-4147-A177-3AD203B41FA5}">
                      <a16:colId xmlns:a16="http://schemas.microsoft.com/office/drawing/2014/main" val="3262041720"/>
                    </a:ext>
                  </a:extLst>
                </a:gridCol>
                <a:gridCol w="914400">
                  <a:extLst>
                    <a:ext uri="{9D8B030D-6E8A-4147-A177-3AD203B41FA5}">
                      <a16:colId xmlns:a16="http://schemas.microsoft.com/office/drawing/2014/main" val="3529172946"/>
                    </a:ext>
                  </a:extLst>
                </a:gridCol>
                <a:gridCol w="868680">
                  <a:extLst>
                    <a:ext uri="{9D8B030D-6E8A-4147-A177-3AD203B41FA5}">
                      <a16:colId xmlns:a16="http://schemas.microsoft.com/office/drawing/2014/main" val="3972305346"/>
                    </a:ext>
                  </a:extLst>
                </a:gridCol>
                <a:gridCol w="868680">
                  <a:extLst>
                    <a:ext uri="{9D8B030D-6E8A-4147-A177-3AD203B41FA5}">
                      <a16:colId xmlns:a16="http://schemas.microsoft.com/office/drawing/2014/main" val="2017811975"/>
                    </a:ext>
                  </a:extLst>
                </a:gridCol>
                <a:gridCol w="891251">
                  <a:extLst>
                    <a:ext uri="{9D8B030D-6E8A-4147-A177-3AD203B41FA5}">
                      <a16:colId xmlns:a16="http://schemas.microsoft.com/office/drawing/2014/main" val="3679823338"/>
                    </a:ext>
                  </a:extLst>
                </a:gridCol>
              </a:tblGrid>
              <a:tr h="323850">
                <a:tc>
                  <a:txBody>
                    <a:bodyPr/>
                    <a:lstStyle/>
                    <a:p>
                      <a:pPr algn="r"/>
                      <a:r>
                        <a:rPr lang="en-US" sz="1400" dirty="0"/>
                        <a:t>Reference Sensor</a:t>
                      </a:r>
                    </a:p>
                  </a:txBody>
                  <a:tcPr marL="68580" marR="68580" marT="34290" marB="34290"/>
                </a:tc>
                <a:tc>
                  <a:txBody>
                    <a:bodyPr/>
                    <a:lstStyle/>
                    <a:p>
                      <a:pPr algn="r"/>
                      <a:r>
                        <a:rPr lang="en-US" sz="1400" dirty="0"/>
                        <a:t>87 GHz</a:t>
                      </a:r>
                    </a:p>
                  </a:txBody>
                  <a:tcPr marL="68580" marR="68580" marT="34290" marB="34290"/>
                </a:tc>
                <a:tc>
                  <a:txBody>
                    <a:bodyPr/>
                    <a:lstStyle/>
                    <a:p>
                      <a:pPr algn="r"/>
                      <a:r>
                        <a:rPr lang="en-US" sz="1400" dirty="0"/>
                        <a:t>164 GHz</a:t>
                      </a:r>
                    </a:p>
                  </a:txBody>
                  <a:tcPr marL="68580" marR="68580" marT="34290" marB="34290"/>
                </a:tc>
                <a:tc>
                  <a:txBody>
                    <a:bodyPr/>
                    <a:lstStyle/>
                    <a:p>
                      <a:pPr algn="r"/>
                      <a:r>
                        <a:rPr lang="en-US" sz="1400" dirty="0"/>
                        <a:t>174 GHz</a:t>
                      </a:r>
                    </a:p>
                  </a:txBody>
                  <a:tcPr marL="68580" marR="68580" marT="34290" marB="34290"/>
                </a:tc>
                <a:tc>
                  <a:txBody>
                    <a:bodyPr/>
                    <a:lstStyle/>
                    <a:p>
                      <a:pPr algn="r"/>
                      <a:r>
                        <a:rPr lang="en-US" sz="1400" dirty="0"/>
                        <a:t>178 GHz</a:t>
                      </a:r>
                    </a:p>
                  </a:txBody>
                  <a:tcPr marL="68580" marR="68580" marT="34290" marB="34290"/>
                </a:tc>
                <a:tc>
                  <a:txBody>
                    <a:bodyPr/>
                    <a:lstStyle/>
                    <a:p>
                      <a:pPr algn="r"/>
                      <a:r>
                        <a:rPr lang="en-US" sz="1400" dirty="0"/>
                        <a:t>181 GHz</a:t>
                      </a:r>
                    </a:p>
                  </a:txBody>
                  <a:tcPr marL="68580" marR="68580" marT="34290" marB="34290"/>
                </a:tc>
                <a:extLst>
                  <a:ext uri="{0D108BD9-81ED-4DB2-BD59-A6C34878D82A}">
                    <a16:rowId xmlns:a16="http://schemas.microsoft.com/office/drawing/2014/main" val="2417310665"/>
                  </a:ext>
                </a:extLst>
              </a:tr>
              <a:tr h="281067">
                <a:tc>
                  <a:txBody>
                    <a:bodyPr/>
                    <a:lstStyle/>
                    <a:p>
                      <a:pPr algn="r"/>
                      <a:r>
                        <a:rPr lang="en-US" sz="1400" dirty="0"/>
                        <a:t>GPM GMI</a:t>
                      </a:r>
                    </a:p>
                  </a:txBody>
                  <a:tcPr marL="68580" marR="68580" marT="34290" marB="34290"/>
                </a:tc>
                <a:tc>
                  <a:txBody>
                    <a:bodyPr/>
                    <a:lstStyle/>
                    <a:p>
                      <a:pPr algn="r"/>
                      <a:r>
                        <a:rPr lang="en-US" sz="1400" dirty="0"/>
                        <a:t>-0.28</a:t>
                      </a:r>
                    </a:p>
                  </a:txBody>
                  <a:tcPr marL="68580" marR="68580" marT="34290" marB="34290"/>
                </a:tc>
                <a:tc>
                  <a:txBody>
                    <a:bodyPr/>
                    <a:lstStyle/>
                    <a:p>
                      <a:pPr algn="r"/>
                      <a:r>
                        <a:rPr lang="en-US" sz="1400" dirty="0"/>
                        <a:t>-0.33</a:t>
                      </a:r>
                    </a:p>
                  </a:txBody>
                  <a:tcPr marL="68580" marR="68580" marT="34290" marB="34290"/>
                </a:tc>
                <a:tc>
                  <a:txBody>
                    <a:bodyPr/>
                    <a:lstStyle/>
                    <a:p>
                      <a:pPr algn="r"/>
                      <a:r>
                        <a:rPr lang="en-US" sz="1400" dirty="0"/>
                        <a:t>-0.88</a:t>
                      </a:r>
                    </a:p>
                  </a:txBody>
                  <a:tcPr marL="68580" marR="68580" marT="34290" marB="34290"/>
                </a:tc>
                <a:tc>
                  <a:txBody>
                    <a:bodyPr/>
                    <a:lstStyle/>
                    <a:p>
                      <a:pPr algn="r"/>
                      <a:r>
                        <a:rPr lang="en-US" sz="1400" dirty="0"/>
                        <a:t>0.62</a:t>
                      </a:r>
                    </a:p>
                  </a:txBody>
                  <a:tcPr marL="68580" marR="68580" marT="34290" marB="34290"/>
                </a:tc>
                <a:tc>
                  <a:txBody>
                    <a:bodyPr/>
                    <a:lstStyle/>
                    <a:p>
                      <a:pPr algn="r"/>
                      <a:r>
                        <a:rPr lang="en-US" sz="1400" dirty="0"/>
                        <a:t>0.95</a:t>
                      </a:r>
                    </a:p>
                  </a:txBody>
                  <a:tcPr marL="68580" marR="68580" marT="34290" marB="34290"/>
                </a:tc>
                <a:extLst>
                  <a:ext uri="{0D108BD9-81ED-4DB2-BD59-A6C34878D82A}">
                    <a16:rowId xmlns:a16="http://schemas.microsoft.com/office/drawing/2014/main" val="514627136"/>
                  </a:ext>
                </a:extLst>
              </a:tr>
              <a:tr h="281067">
                <a:tc>
                  <a:txBody>
                    <a:bodyPr/>
                    <a:lstStyle/>
                    <a:p>
                      <a:pPr algn="r"/>
                      <a:r>
                        <a:rPr lang="en-US" sz="1400" dirty="0"/>
                        <a:t>MetOp-A MHS</a:t>
                      </a:r>
                    </a:p>
                  </a:txBody>
                  <a:tcPr marL="68580" marR="68580" marT="34290" marB="34290"/>
                </a:tc>
                <a:tc>
                  <a:txBody>
                    <a:bodyPr/>
                    <a:lstStyle/>
                    <a:p>
                      <a:pPr algn="r"/>
                      <a:r>
                        <a:rPr lang="en-US" sz="1400" dirty="0"/>
                        <a:t>-0.38</a:t>
                      </a:r>
                    </a:p>
                  </a:txBody>
                  <a:tcPr marL="68580" marR="68580" marT="34290" marB="34290"/>
                </a:tc>
                <a:tc>
                  <a:txBody>
                    <a:bodyPr/>
                    <a:lstStyle/>
                    <a:p>
                      <a:pPr algn="r"/>
                      <a:r>
                        <a:rPr lang="en-US" sz="1400" dirty="0"/>
                        <a:t>-0.94</a:t>
                      </a:r>
                    </a:p>
                  </a:txBody>
                  <a:tcPr marL="68580" marR="68580" marT="34290" marB="34290"/>
                </a:tc>
                <a:tc>
                  <a:txBody>
                    <a:bodyPr/>
                    <a:lstStyle/>
                    <a:p>
                      <a:pPr algn="r"/>
                      <a:r>
                        <a:rPr lang="en-US" sz="1400" dirty="0"/>
                        <a:t>-0.36</a:t>
                      </a:r>
                    </a:p>
                  </a:txBody>
                  <a:tcPr marL="68580" marR="68580" marT="34290" marB="34290"/>
                </a:tc>
                <a:tc>
                  <a:txBody>
                    <a:bodyPr/>
                    <a:lstStyle/>
                    <a:p>
                      <a:pPr algn="r"/>
                      <a:r>
                        <a:rPr lang="en-US" sz="1400" dirty="0"/>
                        <a:t>0.12</a:t>
                      </a:r>
                    </a:p>
                  </a:txBody>
                  <a:tcPr marL="68580" marR="68580" marT="34290" marB="34290"/>
                </a:tc>
                <a:tc>
                  <a:txBody>
                    <a:bodyPr/>
                    <a:lstStyle/>
                    <a:p>
                      <a:pPr algn="r"/>
                      <a:r>
                        <a:rPr lang="en-US" sz="1400" dirty="0"/>
                        <a:t>1.41</a:t>
                      </a:r>
                    </a:p>
                  </a:txBody>
                  <a:tcPr marL="68580" marR="68580" marT="34290" marB="34290"/>
                </a:tc>
                <a:extLst>
                  <a:ext uri="{0D108BD9-81ED-4DB2-BD59-A6C34878D82A}">
                    <a16:rowId xmlns:a16="http://schemas.microsoft.com/office/drawing/2014/main" val="727897011"/>
                  </a:ext>
                </a:extLst>
              </a:tr>
              <a:tr h="281067">
                <a:tc>
                  <a:txBody>
                    <a:bodyPr/>
                    <a:lstStyle/>
                    <a:p>
                      <a:pPr algn="r"/>
                      <a:r>
                        <a:rPr lang="en-US" sz="1400" dirty="0"/>
                        <a:t>MetOp-B MHS</a:t>
                      </a:r>
                    </a:p>
                  </a:txBody>
                  <a:tcPr marL="68580" marR="68580" marT="34290" marB="34290"/>
                </a:tc>
                <a:tc>
                  <a:txBody>
                    <a:bodyPr/>
                    <a:lstStyle/>
                    <a:p>
                      <a:pPr algn="r"/>
                      <a:r>
                        <a:rPr lang="en-US" sz="1400" dirty="0"/>
                        <a:t>-0.37</a:t>
                      </a:r>
                    </a:p>
                  </a:txBody>
                  <a:tcPr marL="68580" marR="68580" marT="34290" marB="34290"/>
                </a:tc>
                <a:tc>
                  <a:txBody>
                    <a:bodyPr/>
                    <a:lstStyle/>
                    <a:p>
                      <a:pPr algn="r"/>
                      <a:r>
                        <a:rPr lang="en-US" sz="1400" dirty="0"/>
                        <a:t>-1.26</a:t>
                      </a:r>
                    </a:p>
                  </a:txBody>
                  <a:tcPr marL="68580" marR="68580" marT="34290" marB="34290"/>
                </a:tc>
                <a:tc>
                  <a:txBody>
                    <a:bodyPr/>
                    <a:lstStyle/>
                    <a:p>
                      <a:pPr algn="r"/>
                      <a:r>
                        <a:rPr lang="en-US" sz="1400" dirty="0"/>
                        <a:t>-0.82</a:t>
                      </a:r>
                    </a:p>
                  </a:txBody>
                  <a:tcPr marL="68580" marR="68580" marT="34290" marB="34290"/>
                </a:tc>
                <a:tc>
                  <a:txBody>
                    <a:bodyPr/>
                    <a:lstStyle/>
                    <a:p>
                      <a:pPr algn="r"/>
                      <a:r>
                        <a:rPr lang="en-US" sz="1400" dirty="0"/>
                        <a:t>-0.29</a:t>
                      </a:r>
                    </a:p>
                  </a:txBody>
                  <a:tcPr marL="68580" marR="68580" marT="34290" marB="34290"/>
                </a:tc>
                <a:tc>
                  <a:txBody>
                    <a:bodyPr/>
                    <a:lstStyle/>
                    <a:p>
                      <a:pPr algn="r"/>
                      <a:r>
                        <a:rPr lang="en-US" sz="1400" dirty="0"/>
                        <a:t>1.21</a:t>
                      </a:r>
                    </a:p>
                  </a:txBody>
                  <a:tcPr marL="68580" marR="68580" marT="34290" marB="34290"/>
                </a:tc>
                <a:extLst>
                  <a:ext uri="{0D108BD9-81ED-4DB2-BD59-A6C34878D82A}">
                    <a16:rowId xmlns:a16="http://schemas.microsoft.com/office/drawing/2014/main" val="444514868"/>
                  </a:ext>
                </a:extLst>
              </a:tr>
              <a:tr h="281067">
                <a:tc>
                  <a:txBody>
                    <a:bodyPr/>
                    <a:lstStyle/>
                    <a:p>
                      <a:pPr algn="r"/>
                      <a:r>
                        <a:rPr lang="en-US" sz="1400" dirty="0"/>
                        <a:t>NOAA-19 MHS</a:t>
                      </a:r>
                    </a:p>
                  </a:txBody>
                  <a:tcPr marL="68580" marR="68580" marT="34290" marB="34290"/>
                </a:tc>
                <a:tc>
                  <a:txBody>
                    <a:bodyPr/>
                    <a:lstStyle/>
                    <a:p>
                      <a:pPr algn="r"/>
                      <a:r>
                        <a:rPr lang="en-US" sz="1400" dirty="0"/>
                        <a:t>-0.45</a:t>
                      </a:r>
                    </a:p>
                  </a:txBody>
                  <a:tcPr marL="68580" marR="68580" marT="34290" marB="34290"/>
                </a:tc>
                <a:tc>
                  <a:txBody>
                    <a:bodyPr/>
                    <a:lstStyle/>
                    <a:p>
                      <a:pPr algn="r"/>
                      <a:r>
                        <a:rPr lang="en-US" sz="1400" dirty="0"/>
                        <a:t>-1.88</a:t>
                      </a:r>
                    </a:p>
                  </a:txBody>
                  <a:tcPr marL="68580" marR="68580" marT="34290" marB="34290"/>
                </a:tc>
                <a:tc>
                  <a:txBody>
                    <a:bodyPr/>
                    <a:lstStyle/>
                    <a:p>
                      <a:pPr algn="r"/>
                      <a:r>
                        <a:rPr lang="en-US" sz="1400" dirty="0"/>
                        <a:t>-0.77</a:t>
                      </a:r>
                    </a:p>
                  </a:txBody>
                  <a:tcPr marL="68580" marR="68580" marT="34290" marB="34290"/>
                </a:tc>
                <a:tc>
                  <a:txBody>
                    <a:bodyPr/>
                    <a:lstStyle/>
                    <a:p>
                      <a:pPr algn="r"/>
                      <a:r>
                        <a:rPr lang="en-US" sz="1400" dirty="0"/>
                        <a:t>-0.33</a:t>
                      </a:r>
                    </a:p>
                  </a:txBody>
                  <a:tcPr marL="68580" marR="68580" marT="34290" marB="34290"/>
                </a:tc>
                <a:tc>
                  <a:txBody>
                    <a:bodyPr/>
                    <a:lstStyle/>
                    <a:p>
                      <a:pPr algn="r"/>
                      <a:r>
                        <a:rPr lang="en-US" sz="1400" dirty="0"/>
                        <a:t>0.35</a:t>
                      </a:r>
                    </a:p>
                  </a:txBody>
                  <a:tcPr marL="68580" marR="68580" marT="34290" marB="34290"/>
                </a:tc>
                <a:extLst>
                  <a:ext uri="{0D108BD9-81ED-4DB2-BD59-A6C34878D82A}">
                    <a16:rowId xmlns:a16="http://schemas.microsoft.com/office/drawing/2014/main" val="1292126835"/>
                  </a:ext>
                </a:extLst>
              </a:tr>
              <a:tr h="281067">
                <a:tc>
                  <a:txBody>
                    <a:bodyPr/>
                    <a:lstStyle/>
                    <a:p>
                      <a:pPr algn="r"/>
                      <a:r>
                        <a:rPr lang="en-US" sz="1400" b="0" dirty="0"/>
                        <a:t>Mean (MHS Only)</a:t>
                      </a:r>
                    </a:p>
                  </a:txBody>
                  <a:tcPr marL="68580" marR="68580" marT="34290" marB="34290"/>
                </a:tc>
                <a:tc>
                  <a:txBody>
                    <a:bodyPr/>
                    <a:lstStyle/>
                    <a:p>
                      <a:pPr algn="r"/>
                      <a:r>
                        <a:rPr lang="en-US" sz="1400" b="0" dirty="0"/>
                        <a:t>-0.40</a:t>
                      </a:r>
                    </a:p>
                  </a:txBody>
                  <a:tcPr marL="68580" marR="68580" marT="34290" marB="34290"/>
                </a:tc>
                <a:tc>
                  <a:txBody>
                    <a:bodyPr/>
                    <a:lstStyle/>
                    <a:p>
                      <a:pPr algn="r"/>
                      <a:r>
                        <a:rPr lang="en-US" sz="1400" b="0" dirty="0"/>
                        <a:t>-1.46</a:t>
                      </a:r>
                    </a:p>
                  </a:txBody>
                  <a:tcPr marL="68580" marR="68580" marT="34290" marB="34290"/>
                </a:tc>
                <a:tc>
                  <a:txBody>
                    <a:bodyPr/>
                    <a:lstStyle/>
                    <a:p>
                      <a:pPr algn="r"/>
                      <a:r>
                        <a:rPr lang="en-US" sz="1400" b="0" dirty="0"/>
                        <a:t>-0.69</a:t>
                      </a:r>
                    </a:p>
                  </a:txBody>
                  <a:tcPr marL="68580" marR="68580" marT="34290" marB="34290"/>
                </a:tc>
                <a:tc>
                  <a:txBody>
                    <a:bodyPr/>
                    <a:lstStyle/>
                    <a:p>
                      <a:pPr algn="r"/>
                      <a:r>
                        <a:rPr lang="en-US" sz="1400" b="0" dirty="0"/>
                        <a:t>-0.22</a:t>
                      </a:r>
                    </a:p>
                  </a:txBody>
                  <a:tcPr marL="68580" marR="68580" marT="34290" marB="34290"/>
                </a:tc>
                <a:tc>
                  <a:txBody>
                    <a:bodyPr/>
                    <a:lstStyle/>
                    <a:p>
                      <a:pPr algn="r"/>
                      <a:r>
                        <a:rPr lang="en-US" sz="1400" b="0" dirty="0"/>
                        <a:t>0.91</a:t>
                      </a:r>
                    </a:p>
                  </a:txBody>
                  <a:tcPr marL="68580" marR="68580" marT="34290" marB="34290"/>
                </a:tc>
                <a:extLst>
                  <a:ext uri="{0D108BD9-81ED-4DB2-BD59-A6C34878D82A}">
                    <a16:rowId xmlns:a16="http://schemas.microsoft.com/office/drawing/2014/main" val="2084633602"/>
                  </a:ext>
                </a:extLst>
              </a:tr>
              <a:tr h="281067">
                <a:tc>
                  <a:txBody>
                    <a:bodyPr/>
                    <a:lstStyle/>
                    <a:p>
                      <a:pPr algn="r"/>
                      <a:r>
                        <a:rPr lang="en-US" sz="1400" b="1" dirty="0"/>
                        <a:t>Mean Difference</a:t>
                      </a:r>
                    </a:p>
                  </a:txBody>
                  <a:tcPr marL="68580" marR="68580" marT="34290" marB="34290"/>
                </a:tc>
                <a:tc>
                  <a:txBody>
                    <a:bodyPr/>
                    <a:lstStyle/>
                    <a:p>
                      <a:pPr algn="r"/>
                      <a:r>
                        <a:rPr lang="en-US" sz="1400" b="1" dirty="0"/>
                        <a:t>-0.34</a:t>
                      </a:r>
                    </a:p>
                  </a:txBody>
                  <a:tcPr marL="68580" marR="68580" marT="34290" marB="34290"/>
                </a:tc>
                <a:tc>
                  <a:txBody>
                    <a:bodyPr/>
                    <a:lstStyle/>
                    <a:p>
                      <a:pPr algn="r"/>
                      <a:r>
                        <a:rPr lang="en-US" sz="1400" b="1" dirty="0"/>
                        <a:t>-0.89</a:t>
                      </a:r>
                    </a:p>
                  </a:txBody>
                  <a:tcPr marL="68580" marR="68580" marT="34290" marB="34290"/>
                </a:tc>
                <a:tc>
                  <a:txBody>
                    <a:bodyPr/>
                    <a:lstStyle/>
                    <a:p>
                      <a:pPr algn="r"/>
                      <a:r>
                        <a:rPr lang="en-US" sz="1400" b="1" dirty="0"/>
                        <a:t>-0.78</a:t>
                      </a:r>
                    </a:p>
                  </a:txBody>
                  <a:tcPr marL="68580" marR="68580" marT="34290" marB="34290"/>
                </a:tc>
                <a:tc>
                  <a:txBody>
                    <a:bodyPr/>
                    <a:lstStyle/>
                    <a:p>
                      <a:pPr algn="r"/>
                      <a:r>
                        <a:rPr lang="en-US" sz="1400" b="1" dirty="0"/>
                        <a:t>0.20</a:t>
                      </a:r>
                    </a:p>
                  </a:txBody>
                  <a:tcPr marL="68580" marR="68580" marT="34290" marB="34290"/>
                </a:tc>
                <a:tc>
                  <a:txBody>
                    <a:bodyPr/>
                    <a:lstStyle/>
                    <a:p>
                      <a:pPr algn="r"/>
                      <a:r>
                        <a:rPr lang="en-US" sz="1400" b="1" dirty="0"/>
                        <a:t>0.91</a:t>
                      </a:r>
                    </a:p>
                  </a:txBody>
                  <a:tcPr marL="68580" marR="68580" marT="34290" marB="34290"/>
                </a:tc>
                <a:extLst>
                  <a:ext uri="{0D108BD9-81ED-4DB2-BD59-A6C34878D82A}">
                    <a16:rowId xmlns:a16="http://schemas.microsoft.com/office/drawing/2014/main" val="1048995589"/>
                  </a:ext>
                </a:extLst>
              </a:tr>
              <a:tr h="281067">
                <a:tc>
                  <a:txBody>
                    <a:bodyPr/>
                    <a:lstStyle/>
                    <a:p>
                      <a:pPr algn="r"/>
                      <a:r>
                        <a:rPr lang="en-US" sz="1400" b="1" dirty="0"/>
                        <a:t>Standard Deviation</a:t>
                      </a:r>
                    </a:p>
                  </a:txBody>
                  <a:tcPr marL="68580" marR="68580" marT="34290" marB="34290"/>
                </a:tc>
                <a:tc>
                  <a:txBody>
                    <a:bodyPr/>
                    <a:lstStyle/>
                    <a:p>
                      <a:pPr algn="r"/>
                      <a:r>
                        <a:rPr lang="en-US" sz="1400" b="1" dirty="0"/>
                        <a:t>0.07</a:t>
                      </a:r>
                    </a:p>
                  </a:txBody>
                  <a:tcPr marL="68580" marR="68580" marT="34290" marB="34290"/>
                </a:tc>
                <a:tc>
                  <a:txBody>
                    <a:bodyPr/>
                    <a:lstStyle/>
                    <a:p>
                      <a:pPr algn="r"/>
                      <a:r>
                        <a:rPr lang="en-US" sz="1400" b="1" dirty="0"/>
                        <a:t>0.65</a:t>
                      </a:r>
                    </a:p>
                  </a:txBody>
                  <a:tcPr marL="68580" marR="68580" marT="34290" marB="34290"/>
                </a:tc>
                <a:tc>
                  <a:txBody>
                    <a:bodyPr/>
                    <a:lstStyle/>
                    <a:p>
                      <a:pPr algn="r"/>
                      <a:r>
                        <a:rPr lang="en-US" sz="1400" b="1" dirty="0"/>
                        <a:t>0.23</a:t>
                      </a:r>
                    </a:p>
                  </a:txBody>
                  <a:tcPr marL="68580" marR="68580" marT="34290" marB="34290"/>
                </a:tc>
                <a:tc>
                  <a:txBody>
                    <a:bodyPr/>
                    <a:lstStyle/>
                    <a:p>
                      <a:pPr algn="r"/>
                      <a:r>
                        <a:rPr lang="en-US" sz="1400" b="1" dirty="0"/>
                        <a:t>0.44</a:t>
                      </a:r>
                    </a:p>
                  </a:txBody>
                  <a:tcPr marL="68580" marR="68580" marT="34290" marB="34290"/>
                </a:tc>
                <a:tc>
                  <a:txBody>
                    <a:bodyPr/>
                    <a:lstStyle/>
                    <a:p>
                      <a:pPr algn="r"/>
                      <a:r>
                        <a:rPr lang="en-US" sz="1400" b="1" dirty="0"/>
                        <a:t>0.46</a:t>
                      </a:r>
                    </a:p>
                  </a:txBody>
                  <a:tcPr marL="68580" marR="68580" marT="34290" marB="34290"/>
                </a:tc>
                <a:extLst>
                  <a:ext uri="{0D108BD9-81ED-4DB2-BD59-A6C34878D82A}">
                    <a16:rowId xmlns:a16="http://schemas.microsoft.com/office/drawing/2014/main" val="2633016190"/>
                  </a:ext>
                </a:extLst>
              </a:tr>
            </a:tbl>
          </a:graphicData>
        </a:graphic>
      </p:graphicFrame>
      <p:sp>
        <p:nvSpPr>
          <p:cNvPr id="4" name="Rounded Rectangle 3">
            <a:extLst>
              <a:ext uri="{FF2B5EF4-FFF2-40B4-BE49-F238E27FC236}">
                <a16:creationId xmlns:a16="http://schemas.microsoft.com/office/drawing/2014/main" id="{5692F996-8BC8-5947-9B44-84745F0323A1}"/>
              </a:ext>
            </a:extLst>
          </p:cNvPr>
          <p:cNvSpPr/>
          <p:nvPr/>
        </p:nvSpPr>
        <p:spPr>
          <a:xfrm>
            <a:off x="5629819" y="6282503"/>
            <a:ext cx="6234232" cy="5746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animal, air&#10;&#10;Description automatically generated">
            <a:extLst>
              <a:ext uri="{FF2B5EF4-FFF2-40B4-BE49-F238E27FC236}">
                <a16:creationId xmlns:a16="http://schemas.microsoft.com/office/drawing/2014/main" id="{C40D6771-68E9-7B48-9850-FC8AEF8D91A7}"/>
              </a:ext>
            </a:extLst>
          </p:cNvPr>
          <p:cNvPicPr>
            <a:picLocks noChangeAspect="1"/>
          </p:cNvPicPr>
          <p:nvPr/>
        </p:nvPicPr>
        <p:blipFill>
          <a:blip r:embed="rId2"/>
          <a:stretch>
            <a:fillRect/>
          </a:stretch>
        </p:blipFill>
        <p:spPr>
          <a:xfrm>
            <a:off x="0" y="28171"/>
            <a:ext cx="4953000" cy="6858000"/>
          </a:xfrm>
          <a:prstGeom prst="rect">
            <a:avLst/>
          </a:prstGeom>
        </p:spPr>
      </p:pic>
    </p:spTree>
    <p:extLst>
      <p:ext uri="{BB962C8B-B14F-4D97-AF65-F5344CB8AC3E}">
        <p14:creationId xmlns:p14="http://schemas.microsoft.com/office/powerpoint/2010/main" val="185816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764269-FD77-3B4C-99E4-940265A9B701}"/>
              </a:ext>
            </a:extLst>
          </p:cNvPr>
          <p:cNvSpPr txBox="1"/>
          <p:nvPr/>
        </p:nvSpPr>
        <p:spPr>
          <a:xfrm>
            <a:off x="5594459" y="2149599"/>
            <a:ext cx="6304949" cy="2098010"/>
          </a:xfrm>
          <a:prstGeom prst="rect">
            <a:avLst/>
          </a:prstGeom>
          <a:noFill/>
        </p:spPr>
        <p:txBody>
          <a:bodyPr wrap="square" lIns="0" tIns="0" rIns="0" bIns="0" rtlCol="0">
            <a:spAutoFit/>
          </a:bodyPr>
          <a:lstStyle/>
          <a:p>
            <a:pPr marL="130969" indent="-130969" algn="just">
              <a:spcAft>
                <a:spcPts val="450"/>
              </a:spcAft>
              <a:buFont typeface="Arial" panose="020B0604020202020204" pitchFamily="34" charset="0"/>
              <a:buChar char="•"/>
            </a:pPr>
            <a:r>
              <a:rPr lang="en-US" sz="1600" dirty="0"/>
              <a:t>Results on the left show variations in double difference estimates as a function of the instrument physical temperature.</a:t>
            </a:r>
          </a:p>
          <a:p>
            <a:pPr marL="130969" indent="-130969" algn="just">
              <a:spcAft>
                <a:spcPts val="450"/>
              </a:spcAft>
              <a:buFont typeface="Arial" panose="020B0604020202020204" pitchFamily="34" charset="0"/>
              <a:buChar char="•"/>
            </a:pPr>
            <a:r>
              <a:rPr lang="en-US" sz="1600" dirty="0"/>
              <a:t>Dashed line indicates number of observations for each instrument temperature bin. Very few observations available for temperatures below 279 K or above 287 K.</a:t>
            </a:r>
          </a:p>
          <a:p>
            <a:pPr marL="130969" indent="-130969" algn="just">
              <a:spcAft>
                <a:spcPts val="450"/>
              </a:spcAft>
              <a:buFont typeface="Arial" panose="020B0604020202020204" pitchFamily="34" charset="0"/>
              <a:buChar char="•"/>
            </a:pPr>
            <a:r>
              <a:rPr lang="en-US" sz="1600" dirty="0"/>
              <a:t>Results look very stable with temperature. Slight rise for 87 GHz channel for warm instrument temps corresponds to very few coincident observations.</a:t>
            </a:r>
          </a:p>
        </p:txBody>
      </p:sp>
      <p:sp>
        <p:nvSpPr>
          <p:cNvPr id="11" name="TextBox 10">
            <a:extLst>
              <a:ext uri="{FF2B5EF4-FFF2-40B4-BE49-F238E27FC236}">
                <a16:creationId xmlns:a16="http://schemas.microsoft.com/office/drawing/2014/main" id="{AF882CBF-6422-6241-9A39-58E3A7DEF52B}"/>
              </a:ext>
            </a:extLst>
          </p:cNvPr>
          <p:cNvSpPr txBox="1"/>
          <p:nvPr/>
        </p:nvSpPr>
        <p:spPr>
          <a:xfrm>
            <a:off x="5701674" y="614136"/>
            <a:ext cx="6019800" cy="800219"/>
          </a:xfrm>
          <a:prstGeom prst="rect">
            <a:avLst/>
          </a:prstGeom>
          <a:noFill/>
        </p:spPr>
        <p:txBody>
          <a:bodyPr wrap="square" rtlCol="0">
            <a:spAutoFit/>
          </a:bodyPr>
          <a:lstStyle/>
          <a:p>
            <a:pPr algn="ctr"/>
            <a:r>
              <a:rPr lang="en-US" sz="2800" b="1" dirty="0"/>
              <a:t>Validation of TEMPEST-D Calibration</a:t>
            </a:r>
          </a:p>
          <a:p>
            <a:pPr algn="ctr"/>
            <a:r>
              <a:rPr lang="en-US" b="1" dirty="0"/>
              <a:t>(Double Differences vs. Instrument Temperature)</a:t>
            </a:r>
          </a:p>
        </p:txBody>
      </p:sp>
      <p:graphicFrame>
        <p:nvGraphicFramePr>
          <p:cNvPr id="8" name="Table 7">
            <a:extLst>
              <a:ext uri="{FF2B5EF4-FFF2-40B4-BE49-F238E27FC236}">
                <a16:creationId xmlns:a16="http://schemas.microsoft.com/office/drawing/2014/main" id="{0D1AC124-C050-E940-9CA4-0EDFBEA003B2}"/>
              </a:ext>
            </a:extLst>
          </p:cNvPr>
          <p:cNvGraphicFramePr>
            <a:graphicFrameLocks noGrp="1"/>
          </p:cNvGraphicFramePr>
          <p:nvPr>
            <p:extLst>
              <p:ext uri="{D42A27DB-BD31-4B8C-83A1-F6EECF244321}">
                <p14:modId xmlns:p14="http://schemas.microsoft.com/office/powerpoint/2010/main" val="2230969319"/>
              </p:ext>
            </p:extLst>
          </p:nvPr>
        </p:nvGraphicFramePr>
        <p:xfrm>
          <a:off x="5559100" y="5356134"/>
          <a:ext cx="6304949" cy="887730"/>
        </p:xfrm>
        <a:graphic>
          <a:graphicData uri="http://schemas.openxmlformats.org/drawingml/2006/table">
            <a:tbl>
              <a:tblPr firstRow="1" bandRow="1">
                <a:tableStyleId>{5C22544A-7EE6-4342-B048-85BDC9FD1C3A}</a:tableStyleId>
              </a:tblPr>
              <a:tblGrid>
                <a:gridCol w="1789048">
                  <a:extLst>
                    <a:ext uri="{9D8B030D-6E8A-4147-A177-3AD203B41FA5}">
                      <a16:colId xmlns:a16="http://schemas.microsoft.com/office/drawing/2014/main" val="3303587405"/>
                    </a:ext>
                  </a:extLst>
                </a:gridCol>
                <a:gridCol w="972890">
                  <a:extLst>
                    <a:ext uri="{9D8B030D-6E8A-4147-A177-3AD203B41FA5}">
                      <a16:colId xmlns:a16="http://schemas.microsoft.com/office/drawing/2014/main" val="3262041720"/>
                    </a:ext>
                  </a:extLst>
                </a:gridCol>
                <a:gridCol w="914400">
                  <a:extLst>
                    <a:ext uri="{9D8B030D-6E8A-4147-A177-3AD203B41FA5}">
                      <a16:colId xmlns:a16="http://schemas.microsoft.com/office/drawing/2014/main" val="3529172946"/>
                    </a:ext>
                  </a:extLst>
                </a:gridCol>
                <a:gridCol w="868680">
                  <a:extLst>
                    <a:ext uri="{9D8B030D-6E8A-4147-A177-3AD203B41FA5}">
                      <a16:colId xmlns:a16="http://schemas.microsoft.com/office/drawing/2014/main" val="3972305346"/>
                    </a:ext>
                  </a:extLst>
                </a:gridCol>
                <a:gridCol w="868680">
                  <a:extLst>
                    <a:ext uri="{9D8B030D-6E8A-4147-A177-3AD203B41FA5}">
                      <a16:colId xmlns:a16="http://schemas.microsoft.com/office/drawing/2014/main" val="2017811975"/>
                    </a:ext>
                  </a:extLst>
                </a:gridCol>
                <a:gridCol w="891251">
                  <a:extLst>
                    <a:ext uri="{9D8B030D-6E8A-4147-A177-3AD203B41FA5}">
                      <a16:colId xmlns:a16="http://schemas.microsoft.com/office/drawing/2014/main" val="3679823338"/>
                    </a:ext>
                  </a:extLst>
                </a:gridCol>
              </a:tblGrid>
              <a:tr h="323850">
                <a:tc>
                  <a:txBody>
                    <a:bodyPr/>
                    <a:lstStyle/>
                    <a:p>
                      <a:pPr algn="r"/>
                      <a:r>
                        <a:rPr lang="en-US" sz="1400" dirty="0"/>
                        <a:t>Reference Sensor</a:t>
                      </a:r>
                    </a:p>
                  </a:txBody>
                  <a:tcPr marL="68580" marR="68580" marT="34290" marB="34290"/>
                </a:tc>
                <a:tc>
                  <a:txBody>
                    <a:bodyPr/>
                    <a:lstStyle/>
                    <a:p>
                      <a:pPr algn="r"/>
                      <a:r>
                        <a:rPr lang="en-US" sz="1400" dirty="0"/>
                        <a:t>87 GHz</a:t>
                      </a:r>
                    </a:p>
                  </a:txBody>
                  <a:tcPr marL="68580" marR="68580" marT="34290" marB="34290"/>
                </a:tc>
                <a:tc>
                  <a:txBody>
                    <a:bodyPr/>
                    <a:lstStyle/>
                    <a:p>
                      <a:pPr algn="r"/>
                      <a:r>
                        <a:rPr lang="en-US" sz="1400" dirty="0"/>
                        <a:t>164 GHz</a:t>
                      </a:r>
                    </a:p>
                  </a:txBody>
                  <a:tcPr marL="68580" marR="68580" marT="34290" marB="34290"/>
                </a:tc>
                <a:tc>
                  <a:txBody>
                    <a:bodyPr/>
                    <a:lstStyle/>
                    <a:p>
                      <a:pPr algn="r"/>
                      <a:r>
                        <a:rPr lang="en-US" sz="1400" dirty="0"/>
                        <a:t>174 GHz</a:t>
                      </a:r>
                    </a:p>
                  </a:txBody>
                  <a:tcPr marL="68580" marR="68580" marT="34290" marB="34290"/>
                </a:tc>
                <a:tc>
                  <a:txBody>
                    <a:bodyPr/>
                    <a:lstStyle/>
                    <a:p>
                      <a:pPr algn="r"/>
                      <a:r>
                        <a:rPr lang="en-US" sz="1400" dirty="0"/>
                        <a:t>178 GHz</a:t>
                      </a:r>
                    </a:p>
                  </a:txBody>
                  <a:tcPr marL="68580" marR="68580" marT="34290" marB="34290"/>
                </a:tc>
                <a:tc>
                  <a:txBody>
                    <a:bodyPr/>
                    <a:lstStyle/>
                    <a:p>
                      <a:pPr algn="r"/>
                      <a:r>
                        <a:rPr lang="en-US" sz="1400" dirty="0"/>
                        <a:t>181 GHz</a:t>
                      </a:r>
                    </a:p>
                  </a:txBody>
                  <a:tcPr marL="68580" marR="68580" marT="34290" marB="34290"/>
                </a:tc>
                <a:extLst>
                  <a:ext uri="{0D108BD9-81ED-4DB2-BD59-A6C34878D82A}">
                    <a16:rowId xmlns:a16="http://schemas.microsoft.com/office/drawing/2014/main" val="2417310665"/>
                  </a:ext>
                </a:extLst>
              </a:tr>
              <a:tr h="281067">
                <a:tc>
                  <a:txBody>
                    <a:bodyPr/>
                    <a:lstStyle/>
                    <a:p>
                      <a:pPr algn="r"/>
                      <a:r>
                        <a:rPr lang="en-US" sz="1400" b="1" dirty="0"/>
                        <a:t>Mean Difference</a:t>
                      </a:r>
                    </a:p>
                  </a:txBody>
                  <a:tcPr marL="68580" marR="68580" marT="34290" marB="34290"/>
                </a:tc>
                <a:tc>
                  <a:txBody>
                    <a:bodyPr/>
                    <a:lstStyle/>
                    <a:p>
                      <a:pPr algn="r"/>
                      <a:r>
                        <a:rPr lang="en-US" sz="1400" b="1" dirty="0"/>
                        <a:t>-0.34</a:t>
                      </a:r>
                    </a:p>
                  </a:txBody>
                  <a:tcPr marL="68580" marR="68580" marT="34290" marB="34290"/>
                </a:tc>
                <a:tc>
                  <a:txBody>
                    <a:bodyPr/>
                    <a:lstStyle/>
                    <a:p>
                      <a:pPr algn="r"/>
                      <a:r>
                        <a:rPr lang="en-US" sz="1400" b="1" dirty="0"/>
                        <a:t>-0.89</a:t>
                      </a:r>
                    </a:p>
                  </a:txBody>
                  <a:tcPr marL="68580" marR="68580" marT="34290" marB="34290"/>
                </a:tc>
                <a:tc>
                  <a:txBody>
                    <a:bodyPr/>
                    <a:lstStyle/>
                    <a:p>
                      <a:pPr algn="r"/>
                      <a:r>
                        <a:rPr lang="en-US" sz="1400" b="1" dirty="0"/>
                        <a:t>-0.78</a:t>
                      </a:r>
                    </a:p>
                  </a:txBody>
                  <a:tcPr marL="68580" marR="68580" marT="34290" marB="34290"/>
                </a:tc>
                <a:tc>
                  <a:txBody>
                    <a:bodyPr/>
                    <a:lstStyle/>
                    <a:p>
                      <a:pPr algn="r"/>
                      <a:r>
                        <a:rPr lang="en-US" sz="1400" b="1" dirty="0"/>
                        <a:t>0.20</a:t>
                      </a:r>
                    </a:p>
                  </a:txBody>
                  <a:tcPr marL="68580" marR="68580" marT="34290" marB="34290"/>
                </a:tc>
                <a:tc>
                  <a:txBody>
                    <a:bodyPr/>
                    <a:lstStyle/>
                    <a:p>
                      <a:pPr algn="r"/>
                      <a:r>
                        <a:rPr lang="en-US" sz="1400" b="1" dirty="0"/>
                        <a:t>0.91</a:t>
                      </a:r>
                    </a:p>
                  </a:txBody>
                  <a:tcPr marL="68580" marR="68580" marT="34290" marB="34290"/>
                </a:tc>
                <a:extLst>
                  <a:ext uri="{0D108BD9-81ED-4DB2-BD59-A6C34878D82A}">
                    <a16:rowId xmlns:a16="http://schemas.microsoft.com/office/drawing/2014/main" val="1048995589"/>
                  </a:ext>
                </a:extLst>
              </a:tr>
              <a:tr h="281067">
                <a:tc>
                  <a:txBody>
                    <a:bodyPr/>
                    <a:lstStyle/>
                    <a:p>
                      <a:pPr algn="r"/>
                      <a:r>
                        <a:rPr lang="en-US" sz="1400" b="1" dirty="0"/>
                        <a:t>Standard Deviation</a:t>
                      </a:r>
                    </a:p>
                  </a:txBody>
                  <a:tcPr marL="68580" marR="68580" marT="34290" marB="34290"/>
                </a:tc>
                <a:tc>
                  <a:txBody>
                    <a:bodyPr/>
                    <a:lstStyle/>
                    <a:p>
                      <a:pPr algn="r"/>
                      <a:r>
                        <a:rPr lang="en-US" sz="1400" b="1" dirty="0"/>
                        <a:t>0.45</a:t>
                      </a:r>
                    </a:p>
                  </a:txBody>
                  <a:tcPr marL="68580" marR="68580" marT="34290" marB="34290"/>
                </a:tc>
                <a:tc>
                  <a:txBody>
                    <a:bodyPr/>
                    <a:lstStyle/>
                    <a:p>
                      <a:pPr algn="r"/>
                      <a:r>
                        <a:rPr lang="en-US" sz="1400" b="1" dirty="0"/>
                        <a:t>0.13</a:t>
                      </a:r>
                    </a:p>
                  </a:txBody>
                  <a:tcPr marL="68580" marR="68580" marT="34290" marB="34290"/>
                </a:tc>
                <a:tc>
                  <a:txBody>
                    <a:bodyPr/>
                    <a:lstStyle/>
                    <a:p>
                      <a:pPr algn="r"/>
                      <a:r>
                        <a:rPr lang="en-US" sz="1400" b="1" dirty="0"/>
                        <a:t>0.19</a:t>
                      </a:r>
                    </a:p>
                  </a:txBody>
                  <a:tcPr marL="68580" marR="68580" marT="34290" marB="34290"/>
                </a:tc>
                <a:tc>
                  <a:txBody>
                    <a:bodyPr/>
                    <a:lstStyle/>
                    <a:p>
                      <a:pPr algn="r"/>
                      <a:r>
                        <a:rPr lang="en-US" sz="1400" b="1" dirty="0"/>
                        <a:t>0.23</a:t>
                      </a:r>
                    </a:p>
                  </a:txBody>
                  <a:tcPr marL="68580" marR="68580" marT="34290" marB="34290"/>
                </a:tc>
                <a:tc>
                  <a:txBody>
                    <a:bodyPr/>
                    <a:lstStyle/>
                    <a:p>
                      <a:pPr algn="r"/>
                      <a:r>
                        <a:rPr lang="en-US" sz="1400" b="1" dirty="0"/>
                        <a:t>0.18</a:t>
                      </a:r>
                    </a:p>
                  </a:txBody>
                  <a:tcPr marL="68580" marR="68580" marT="34290" marB="34290"/>
                </a:tc>
                <a:extLst>
                  <a:ext uri="{0D108BD9-81ED-4DB2-BD59-A6C34878D82A}">
                    <a16:rowId xmlns:a16="http://schemas.microsoft.com/office/drawing/2014/main" val="2633016190"/>
                  </a:ext>
                </a:extLst>
              </a:tr>
            </a:tbl>
          </a:graphicData>
        </a:graphic>
      </p:graphicFrame>
      <p:sp>
        <p:nvSpPr>
          <p:cNvPr id="4" name="Rounded Rectangle 3">
            <a:extLst>
              <a:ext uri="{FF2B5EF4-FFF2-40B4-BE49-F238E27FC236}">
                <a16:creationId xmlns:a16="http://schemas.microsoft.com/office/drawing/2014/main" id="{5692F996-8BC8-5947-9B44-84745F0323A1}"/>
              </a:ext>
            </a:extLst>
          </p:cNvPr>
          <p:cNvSpPr/>
          <p:nvPr/>
        </p:nvSpPr>
        <p:spPr>
          <a:xfrm>
            <a:off x="5594459" y="5669186"/>
            <a:ext cx="6234232" cy="5746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holding, large, red&#10;&#10;Description automatically generated">
            <a:extLst>
              <a:ext uri="{FF2B5EF4-FFF2-40B4-BE49-F238E27FC236}">
                <a16:creationId xmlns:a16="http://schemas.microsoft.com/office/drawing/2014/main" id="{7C7F8B0E-A518-1A40-AEB0-22CA96119E1D}"/>
              </a:ext>
            </a:extLst>
          </p:cNvPr>
          <p:cNvPicPr>
            <a:picLocks noChangeAspect="1"/>
          </p:cNvPicPr>
          <p:nvPr/>
        </p:nvPicPr>
        <p:blipFill>
          <a:blip r:embed="rId2"/>
          <a:stretch>
            <a:fillRect/>
          </a:stretch>
        </p:blipFill>
        <p:spPr>
          <a:xfrm>
            <a:off x="0" y="0"/>
            <a:ext cx="4953000" cy="6858000"/>
          </a:xfrm>
          <a:prstGeom prst="rect">
            <a:avLst/>
          </a:prstGeom>
        </p:spPr>
      </p:pic>
    </p:spTree>
    <p:extLst>
      <p:ext uri="{BB962C8B-B14F-4D97-AF65-F5344CB8AC3E}">
        <p14:creationId xmlns:p14="http://schemas.microsoft.com/office/powerpoint/2010/main" val="3220998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9240</TotalTime>
  <Words>1305</Words>
  <Application>Microsoft Macintosh PowerPoint</Application>
  <PresentationFormat>Widescreen</PresentationFormat>
  <Paragraphs>169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Validation of the TEMPEST-D CubeSat Radiometer Calibration</vt:lpstr>
      <vt:lpstr>PowerPoint Presentation</vt:lpstr>
      <vt:lpstr>PowerPoint Presentation</vt:lpstr>
      <vt:lpstr>TEMPEST-D compared to Operational Sensors</vt:lpstr>
      <vt:lpstr>PowerPoint Presentation</vt:lpstr>
      <vt:lpstr>PowerPoint Presentation</vt:lpstr>
      <vt:lpstr>PowerPoint Presentation</vt:lpstr>
      <vt:lpstr>PowerPoint Presentation</vt:lpstr>
      <vt:lpstr>PowerPoint Presentation</vt:lpstr>
      <vt:lpstr>PowerPoint Presentation</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Calibration and Validation of the TEMPEST-D Radiometer</dc:title>
  <dc:creator>Berg,Wesley</dc:creator>
  <cp:lastModifiedBy>Berg,Wesley</cp:lastModifiedBy>
  <cp:revision>91</cp:revision>
  <dcterms:created xsi:type="dcterms:W3CDTF">2019-01-02T17:53:20Z</dcterms:created>
  <dcterms:modified xsi:type="dcterms:W3CDTF">2020-03-17T20:12:05Z</dcterms:modified>
</cp:coreProperties>
</file>