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703" r:id="rId1"/>
    <p:sldMasterId id="2147484733" r:id="rId2"/>
  </p:sldMasterIdLst>
  <p:notesMasterIdLst>
    <p:notesMasterId r:id="rId34"/>
  </p:notesMasterIdLst>
  <p:handoutMasterIdLst>
    <p:handoutMasterId r:id="rId35"/>
  </p:handoutMasterIdLst>
  <p:sldIdLst>
    <p:sldId id="566" r:id="rId3"/>
    <p:sldId id="662" r:id="rId4"/>
    <p:sldId id="663" r:id="rId5"/>
    <p:sldId id="688" r:id="rId6"/>
    <p:sldId id="690" r:id="rId7"/>
    <p:sldId id="664" r:id="rId8"/>
    <p:sldId id="695" r:id="rId9"/>
    <p:sldId id="665" r:id="rId10"/>
    <p:sldId id="666" r:id="rId11"/>
    <p:sldId id="667" r:id="rId12"/>
    <p:sldId id="668" r:id="rId13"/>
    <p:sldId id="691" r:id="rId14"/>
    <p:sldId id="674" r:id="rId15"/>
    <p:sldId id="675" r:id="rId16"/>
    <p:sldId id="676" r:id="rId17"/>
    <p:sldId id="677" r:id="rId18"/>
    <p:sldId id="678" r:id="rId19"/>
    <p:sldId id="679" r:id="rId20"/>
    <p:sldId id="680" r:id="rId21"/>
    <p:sldId id="681" r:id="rId22"/>
    <p:sldId id="682" r:id="rId23"/>
    <p:sldId id="683" r:id="rId24"/>
    <p:sldId id="684" r:id="rId25"/>
    <p:sldId id="685" r:id="rId26"/>
    <p:sldId id="686" r:id="rId27"/>
    <p:sldId id="687" r:id="rId28"/>
    <p:sldId id="692" r:id="rId29"/>
    <p:sldId id="670" r:id="rId30"/>
    <p:sldId id="671" r:id="rId31"/>
    <p:sldId id="673" r:id="rId32"/>
    <p:sldId id="696" r:id="rId33"/>
  </p:sldIdLst>
  <p:sldSz cx="9906000" cy="6858000" type="A4"/>
  <p:notesSz cx="7102475" cy="9388475"/>
  <p:defaultTextStyle>
    <a:defPPr>
      <a:defRPr lang="en-GB"/>
    </a:defPPr>
    <a:lvl1pPr algn="l" rtl="0" fontAlgn="base">
      <a:spcBef>
        <a:spcPct val="0"/>
      </a:spcBef>
      <a:spcAft>
        <a:spcPct val="0"/>
      </a:spcAft>
      <a:defRPr sz="900" b="1" kern="1200">
        <a:solidFill>
          <a:schemeClr val="bg1"/>
        </a:solidFill>
        <a:latin typeface="Tahoma" pitchFamily="34" charset="0"/>
        <a:ea typeface="ＭＳ Ｐゴシック" charset="-128"/>
        <a:cs typeface="+mn-cs"/>
      </a:defRPr>
    </a:lvl1pPr>
    <a:lvl2pPr marL="457200" algn="l" rtl="0" fontAlgn="base">
      <a:spcBef>
        <a:spcPct val="0"/>
      </a:spcBef>
      <a:spcAft>
        <a:spcPct val="0"/>
      </a:spcAft>
      <a:defRPr sz="900" b="1" kern="1200">
        <a:solidFill>
          <a:schemeClr val="bg1"/>
        </a:solidFill>
        <a:latin typeface="Tahoma" pitchFamily="34" charset="0"/>
        <a:ea typeface="ＭＳ Ｐゴシック" charset="-128"/>
        <a:cs typeface="+mn-cs"/>
      </a:defRPr>
    </a:lvl2pPr>
    <a:lvl3pPr marL="914400" algn="l" rtl="0" fontAlgn="base">
      <a:spcBef>
        <a:spcPct val="0"/>
      </a:spcBef>
      <a:spcAft>
        <a:spcPct val="0"/>
      </a:spcAft>
      <a:defRPr sz="900" b="1" kern="1200">
        <a:solidFill>
          <a:schemeClr val="bg1"/>
        </a:solidFill>
        <a:latin typeface="Tahoma" pitchFamily="34" charset="0"/>
        <a:ea typeface="ＭＳ Ｐゴシック" charset="-128"/>
        <a:cs typeface="+mn-cs"/>
      </a:defRPr>
    </a:lvl3pPr>
    <a:lvl4pPr marL="1371600" algn="l" rtl="0" fontAlgn="base">
      <a:spcBef>
        <a:spcPct val="0"/>
      </a:spcBef>
      <a:spcAft>
        <a:spcPct val="0"/>
      </a:spcAft>
      <a:defRPr sz="900" b="1" kern="1200">
        <a:solidFill>
          <a:schemeClr val="bg1"/>
        </a:solidFill>
        <a:latin typeface="Tahoma" pitchFamily="34" charset="0"/>
        <a:ea typeface="ＭＳ Ｐゴシック" charset="-128"/>
        <a:cs typeface="+mn-cs"/>
      </a:defRPr>
    </a:lvl4pPr>
    <a:lvl5pPr marL="1828800" algn="l" rtl="0" fontAlgn="base">
      <a:spcBef>
        <a:spcPct val="0"/>
      </a:spcBef>
      <a:spcAft>
        <a:spcPct val="0"/>
      </a:spcAft>
      <a:defRPr sz="900" b="1" kern="1200">
        <a:solidFill>
          <a:schemeClr val="bg1"/>
        </a:solidFill>
        <a:latin typeface="Tahoma" pitchFamily="34" charset="0"/>
        <a:ea typeface="ＭＳ Ｐゴシック" charset="-128"/>
        <a:cs typeface="+mn-cs"/>
      </a:defRPr>
    </a:lvl5pPr>
    <a:lvl6pPr marL="2286000" algn="l" defTabSz="914400" rtl="0" eaLnBrk="1" latinLnBrk="0" hangingPunct="1">
      <a:defRPr sz="900" b="1" kern="1200">
        <a:solidFill>
          <a:schemeClr val="bg1"/>
        </a:solidFill>
        <a:latin typeface="Tahoma" pitchFamily="34" charset="0"/>
        <a:ea typeface="ＭＳ Ｐゴシック" charset="-128"/>
        <a:cs typeface="+mn-cs"/>
      </a:defRPr>
    </a:lvl6pPr>
    <a:lvl7pPr marL="2743200" algn="l" defTabSz="914400" rtl="0" eaLnBrk="1" latinLnBrk="0" hangingPunct="1">
      <a:defRPr sz="900" b="1" kern="1200">
        <a:solidFill>
          <a:schemeClr val="bg1"/>
        </a:solidFill>
        <a:latin typeface="Tahoma" pitchFamily="34" charset="0"/>
        <a:ea typeface="ＭＳ Ｐゴシック" charset="-128"/>
        <a:cs typeface="+mn-cs"/>
      </a:defRPr>
    </a:lvl7pPr>
    <a:lvl8pPr marL="3200400" algn="l" defTabSz="914400" rtl="0" eaLnBrk="1" latinLnBrk="0" hangingPunct="1">
      <a:defRPr sz="900" b="1" kern="1200">
        <a:solidFill>
          <a:schemeClr val="bg1"/>
        </a:solidFill>
        <a:latin typeface="Tahoma" pitchFamily="34" charset="0"/>
        <a:ea typeface="ＭＳ Ｐゴシック" charset="-128"/>
        <a:cs typeface="+mn-cs"/>
      </a:defRPr>
    </a:lvl8pPr>
    <a:lvl9pPr marL="3657600" algn="l" defTabSz="914400" rtl="0" eaLnBrk="1" latinLnBrk="0" hangingPunct="1">
      <a:defRPr sz="900" b="1" kern="1200">
        <a:solidFill>
          <a:schemeClr val="bg1"/>
        </a:solidFill>
        <a:latin typeface="Tahoma" pitchFamily="34" charset="0"/>
        <a:ea typeface="ＭＳ Ｐゴシック" charset="-128"/>
        <a:cs typeface="+mn-cs"/>
      </a:defRPr>
    </a:lvl9pPr>
  </p:defaultTextStyle>
  <p:extLst>
    <p:ext uri="{EFAFB233-063F-42B5-8137-9DF3F51BA10A}">
      <p15:sldGuideLst xmlns:p15="http://schemas.microsoft.com/office/powerpoint/2012/main">
        <p15:guide id="1" orient="horz" pos="1164">
          <p15:clr>
            <a:srgbClr val="A4A3A4"/>
          </p15:clr>
        </p15:guide>
        <p15:guide id="2" orient="horz" pos="1410">
          <p15:clr>
            <a:srgbClr val="A4A3A4"/>
          </p15:clr>
        </p15:guide>
        <p15:guide id="3" orient="horz" pos="2715">
          <p15:clr>
            <a:srgbClr val="A4A3A4"/>
          </p15:clr>
        </p15:guide>
        <p15:guide id="4" orient="horz" pos="2389">
          <p15:clr>
            <a:srgbClr val="A4A3A4"/>
          </p15:clr>
        </p15:guide>
        <p15:guide id="5" orient="horz" pos="2064">
          <p15:clr>
            <a:srgbClr val="A4A3A4"/>
          </p15:clr>
        </p15:guide>
        <p15:guide id="6" orient="horz" pos="1735">
          <p15:clr>
            <a:srgbClr val="A4A3A4"/>
          </p15:clr>
        </p15:guide>
        <p15:guide id="7" orient="horz" pos="3369">
          <p15:clr>
            <a:srgbClr val="A4A3A4"/>
          </p15:clr>
        </p15:guide>
        <p15:guide id="8" orient="horz" pos="3698">
          <p15:clr>
            <a:srgbClr val="A4A3A4"/>
          </p15:clr>
        </p15:guide>
        <p15:guide id="9" pos="4214">
          <p15:clr>
            <a:srgbClr val="A4A3A4"/>
          </p15:clr>
        </p15:guide>
        <p15:guide id="10" pos="358">
          <p15:clr>
            <a:srgbClr val="A4A3A4"/>
          </p15:clr>
        </p15:guide>
        <p15:guide id="11" pos="912">
          <p15:clr>
            <a:srgbClr val="A4A3A4"/>
          </p15:clr>
        </p15:guide>
        <p15:guide id="12" pos="4879">
          <p15:clr>
            <a:srgbClr val="A4A3A4"/>
          </p15:clr>
        </p15:guide>
        <p15:guide id="13" pos="5556">
          <p15:clr>
            <a:srgbClr val="A4A3A4"/>
          </p15:clr>
        </p15:guide>
        <p15:guide id="14" pos="1424">
          <p15:clr>
            <a:srgbClr val="A4A3A4"/>
          </p15:clr>
        </p15:guide>
        <p15:guide id="15" pos="402">
          <p15:clr>
            <a:srgbClr val="A4A3A4"/>
          </p15:clr>
        </p15:guide>
        <p15:guide id="16" pos="1795">
          <p15:clr>
            <a:srgbClr val="A4A3A4"/>
          </p15:clr>
        </p15:guide>
      </p15:sldGuideLst>
    </p:ext>
    <p:ext uri="{2D200454-40CA-4A62-9FC3-DE9A4176ACB9}">
      <p15:notesGuideLst xmlns:p15="http://schemas.microsoft.com/office/powerpoint/2012/main">
        <p15:guide id="1" orient="horz" pos="2957">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E2D24"/>
    <a:srgbClr val="00B5EF"/>
    <a:srgbClr val="4E0B55"/>
    <a:srgbClr val="A2DADE"/>
    <a:srgbClr val="C7A775"/>
    <a:srgbClr val="CDE3A0"/>
    <a:srgbClr val="EFC8D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27" autoAdjust="0"/>
    <p:restoredTop sz="94660"/>
  </p:normalViewPr>
  <p:slideViewPr>
    <p:cSldViewPr snapToObjects="1">
      <p:cViewPr varScale="1">
        <p:scale>
          <a:sx n="43" d="100"/>
          <a:sy n="43" d="100"/>
        </p:scale>
        <p:origin x="596" y="48"/>
      </p:cViewPr>
      <p:guideLst>
        <p:guide orient="horz" pos="1164"/>
        <p:guide orient="horz" pos="1410"/>
        <p:guide orient="horz" pos="2715"/>
        <p:guide orient="horz" pos="2389"/>
        <p:guide orient="horz" pos="2064"/>
        <p:guide orient="horz" pos="1735"/>
        <p:guide orient="horz" pos="3369"/>
        <p:guide orient="horz" pos="3698"/>
        <p:guide pos="4214"/>
        <p:guide pos="358"/>
        <p:guide pos="912"/>
        <p:guide pos="4879"/>
        <p:guide pos="5556"/>
        <p:guide pos="1424"/>
        <p:guide pos="402"/>
        <p:guide pos="1795"/>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256"/>
    </p:cViewPr>
  </p:sorterViewPr>
  <p:notesViewPr>
    <p:cSldViewPr snapToObjects="1">
      <p:cViewPr varScale="1">
        <p:scale>
          <a:sx n="52" d="100"/>
          <a:sy n="52" d="100"/>
        </p:scale>
        <p:origin x="-1848" y="-78"/>
      </p:cViewPr>
      <p:guideLst>
        <p:guide orient="horz" pos="2957"/>
        <p:guide pos="2236"/>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E589B8-BBF8-4229-AE7C-C7FA9F55195B}"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en-US"/>
        </a:p>
      </dgm:t>
    </dgm:pt>
    <dgm:pt modelId="{3E15DFD9-B068-4915-B443-CE23623ABFC4}">
      <dgm:prSet phldrT="[Text]" custT="1">
        <dgm:style>
          <a:lnRef idx="1">
            <a:schemeClr val="dk1"/>
          </a:lnRef>
          <a:fillRef idx="2">
            <a:schemeClr val="dk1"/>
          </a:fillRef>
          <a:effectRef idx="1">
            <a:schemeClr val="dk1"/>
          </a:effectRef>
          <a:fontRef idx="minor">
            <a:schemeClr val="dk1"/>
          </a:fontRef>
        </dgm:style>
      </dgm:prSet>
      <dgm:spPr>
        <a:solidFill>
          <a:srgbClr val="0099FF"/>
        </a:solidFill>
      </dgm:spPr>
      <dgm:t>
        <a:bodyPr/>
        <a:lstStyle/>
        <a:p>
          <a:r>
            <a:rPr lang="en-US" sz="1100" dirty="0" smtClean="0">
              <a:solidFill>
                <a:schemeClr val="bg1"/>
              </a:solidFill>
            </a:rPr>
            <a:t>AMSU/MSU</a:t>
          </a:r>
        </a:p>
        <a:p>
          <a:r>
            <a:rPr lang="en-US" sz="1100" dirty="0" smtClean="0">
              <a:solidFill>
                <a:schemeClr val="bg1"/>
              </a:solidFill>
            </a:rPr>
            <a:t>FCDR</a:t>
          </a:r>
          <a:endParaRPr lang="en-US" sz="1100" dirty="0">
            <a:solidFill>
              <a:schemeClr val="bg1"/>
            </a:solidFill>
          </a:endParaRPr>
        </a:p>
      </dgm:t>
    </dgm:pt>
    <dgm:pt modelId="{E3BBD0F9-6D03-4AB5-B453-5E39B9105C6E}" type="parTrans" cxnId="{F02E6625-6B34-4FC0-B134-614414B98D06}">
      <dgm:prSet/>
      <dgm:spPr/>
      <dgm:t>
        <a:bodyPr/>
        <a:lstStyle/>
        <a:p>
          <a:endParaRPr lang="en-US"/>
        </a:p>
      </dgm:t>
    </dgm:pt>
    <dgm:pt modelId="{F3A9318F-FACD-4DAB-81D8-E8AC0566E22F}" type="sibTrans" cxnId="{F02E6625-6B34-4FC0-B134-614414B98D06}">
      <dgm:prSet/>
      <dgm:spPr/>
      <dgm:t>
        <a:bodyPr/>
        <a:lstStyle/>
        <a:p>
          <a:endParaRPr lang="en-US"/>
        </a:p>
      </dgm:t>
    </dgm:pt>
    <dgm:pt modelId="{D2AFADAF-F7C0-4ECA-BDEC-737EA9B434FA}">
      <dgm:prSet phldrT="[Text]" custT="1">
        <dgm:style>
          <a:lnRef idx="1">
            <a:schemeClr val="dk1"/>
          </a:lnRef>
          <a:fillRef idx="2">
            <a:schemeClr val="dk1"/>
          </a:fillRef>
          <a:effectRef idx="1">
            <a:schemeClr val="dk1"/>
          </a:effectRef>
          <a:fontRef idx="minor">
            <a:schemeClr val="dk1"/>
          </a:fontRef>
        </dgm:style>
      </dgm:prSet>
      <dgm:spPr>
        <a:solidFill>
          <a:schemeClr val="tx2">
            <a:lumMod val="60000"/>
            <a:lumOff val="40000"/>
          </a:schemeClr>
        </a:solidFill>
      </dgm:spPr>
      <dgm:t>
        <a:bodyPr/>
        <a:lstStyle/>
        <a:p>
          <a:r>
            <a:rPr lang="en-US" sz="1000" b="1" u="sng" dirty="0" smtClean="0">
              <a:solidFill>
                <a:schemeClr val="bg1"/>
              </a:solidFill>
            </a:rPr>
            <a:t>AMSR (2/E)</a:t>
          </a:r>
        </a:p>
        <a:p>
          <a:r>
            <a:rPr lang="en-US" sz="1000" b="1" dirty="0" smtClean="0">
              <a:solidFill>
                <a:schemeClr val="bg1"/>
              </a:solidFill>
            </a:rPr>
            <a:t>JAXA</a:t>
          </a:r>
          <a:endParaRPr lang="en-US" sz="1000" b="1" dirty="0">
            <a:solidFill>
              <a:schemeClr val="bg1"/>
            </a:solidFill>
          </a:endParaRPr>
        </a:p>
      </dgm:t>
    </dgm:pt>
    <dgm:pt modelId="{5ABF979D-6B73-4910-8717-11DA367C4185}" type="parTrans" cxnId="{34FAC1DF-0BE3-446F-BB63-CCC2D8FF5A08}">
      <dgm:prSet/>
      <dgm:spPr/>
      <dgm:t>
        <a:bodyPr/>
        <a:lstStyle/>
        <a:p>
          <a:endParaRPr lang="en-US"/>
        </a:p>
      </dgm:t>
    </dgm:pt>
    <dgm:pt modelId="{D3597126-07A4-44F1-9EDC-FAD542508DB3}" type="sibTrans" cxnId="{34FAC1DF-0BE3-446F-BB63-CCC2D8FF5A08}">
      <dgm:prSet/>
      <dgm:spPr/>
      <dgm:t>
        <a:bodyPr/>
        <a:lstStyle/>
        <a:p>
          <a:endParaRPr lang="en-US"/>
        </a:p>
      </dgm:t>
    </dgm:pt>
    <dgm:pt modelId="{6EFFA637-31B0-45DE-8814-582F76C58CF5}">
      <dgm:prSet phldrT="[Text]" custT="1">
        <dgm:style>
          <a:lnRef idx="1">
            <a:schemeClr val="dk1"/>
          </a:lnRef>
          <a:fillRef idx="2">
            <a:schemeClr val="dk1"/>
          </a:fillRef>
          <a:effectRef idx="1">
            <a:schemeClr val="dk1"/>
          </a:effectRef>
          <a:fontRef idx="minor">
            <a:schemeClr val="dk1"/>
          </a:fontRef>
        </dgm:style>
      </dgm:prSet>
      <dgm:spPr>
        <a:solidFill>
          <a:schemeClr val="tx2">
            <a:lumMod val="60000"/>
            <a:lumOff val="40000"/>
          </a:schemeClr>
        </a:solidFill>
      </dgm:spPr>
      <dgm:t>
        <a:bodyPr/>
        <a:lstStyle/>
        <a:p>
          <a:r>
            <a:rPr lang="en-US" sz="1000" b="1" u="sng" dirty="0" smtClean="0">
              <a:solidFill>
                <a:schemeClr val="bg1"/>
              </a:solidFill>
            </a:rPr>
            <a:t>SSMI</a:t>
          </a:r>
        </a:p>
        <a:p>
          <a:r>
            <a:rPr lang="en-US" sz="1000" b="1" dirty="0" smtClean="0">
              <a:solidFill>
                <a:schemeClr val="bg1"/>
              </a:solidFill>
            </a:rPr>
            <a:t>DOD</a:t>
          </a:r>
          <a:endParaRPr lang="en-US" sz="1000" b="1" dirty="0">
            <a:solidFill>
              <a:schemeClr val="bg1"/>
            </a:solidFill>
          </a:endParaRPr>
        </a:p>
      </dgm:t>
    </dgm:pt>
    <dgm:pt modelId="{CC4E2EE2-71FE-49C3-96DE-4097F47D23AF}" type="parTrans" cxnId="{5A97E4DD-9AB7-469B-8FA8-1E9D67C9D4AF}">
      <dgm:prSet/>
      <dgm:spPr/>
      <dgm:t>
        <a:bodyPr/>
        <a:lstStyle/>
        <a:p>
          <a:endParaRPr lang="en-US"/>
        </a:p>
      </dgm:t>
    </dgm:pt>
    <dgm:pt modelId="{42A964FA-F486-4A75-BD79-1D49190E9B16}" type="sibTrans" cxnId="{5A97E4DD-9AB7-469B-8FA8-1E9D67C9D4AF}">
      <dgm:prSet/>
      <dgm:spPr/>
      <dgm:t>
        <a:bodyPr/>
        <a:lstStyle/>
        <a:p>
          <a:endParaRPr lang="en-US"/>
        </a:p>
      </dgm:t>
    </dgm:pt>
    <dgm:pt modelId="{1E1069EB-118C-4835-A8F5-B278870AF082}">
      <dgm:prSet phldrT="[Text]" custT="1">
        <dgm:style>
          <a:lnRef idx="1">
            <a:schemeClr val="dk1"/>
          </a:lnRef>
          <a:fillRef idx="2">
            <a:schemeClr val="dk1"/>
          </a:fillRef>
          <a:effectRef idx="1">
            <a:schemeClr val="dk1"/>
          </a:effectRef>
          <a:fontRef idx="minor">
            <a:schemeClr val="dk1"/>
          </a:fontRef>
        </dgm:style>
      </dgm:prSet>
      <dgm:spPr>
        <a:solidFill>
          <a:schemeClr val="tx2">
            <a:lumMod val="60000"/>
            <a:lumOff val="40000"/>
          </a:schemeClr>
        </a:solidFill>
      </dgm:spPr>
      <dgm:t>
        <a:bodyPr/>
        <a:lstStyle/>
        <a:p>
          <a:r>
            <a:rPr lang="en-US" sz="1000" b="1" u="sng" dirty="0" smtClean="0">
              <a:solidFill>
                <a:schemeClr val="bg1"/>
              </a:solidFill>
            </a:rPr>
            <a:t>GMI</a:t>
          </a:r>
        </a:p>
        <a:p>
          <a:r>
            <a:rPr lang="en-US" sz="1000" b="1" dirty="0" smtClean="0">
              <a:solidFill>
                <a:schemeClr val="bg1"/>
              </a:solidFill>
            </a:rPr>
            <a:t>NASA</a:t>
          </a:r>
          <a:endParaRPr lang="en-US" sz="1000" b="1" dirty="0">
            <a:solidFill>
              <a:schemeClr val="bg1"/>
            </a:solidFill>
          </a:endParaRPr>
        </a:p>
      </dgm:t>
    </dgm:pt>
    <dgm:pt modelId="{86060D7D-CBB9-4ED1-AACC-77105472B52C}" type="parTrans" cxnId="{0D9E95F3-53DC-4646-8A28-6D2B75E2E355}">
      <dgm:prSet/>
      <dgm:spPr/>
      <dgm:t>
        <a:bodyPr/>
        <a:lstStyle/>
        <a:p>
          <a:endParaRPr lang="en-US"/>
        </a:p>
      </dgm:t>
    </dgm:pt>
    <dgm:pt modelId="{4D5217F8-82AC-4C98-9B56-C41120C9078D}" type="sibTrans" cxnId="{0D9E95F3-53DC-4646-8A28-6D2B75E2E355}">
      <dgm:prSet/>
      <dgm:spPr/>
      <dgm:t>
        <a:bodyPr/>
        <a:lstStyle/>
        <a:p>
          <a:endParaRPr lang="en-US"/>
        </a:p>
      </dgm:t>
    </dgm:pt>
    <dgm:pt modelId="{AFD853CC-9FCC-41AF-BCC1-37F9B399D40B}">
      <dgm:prSet phldrT="[Text]" custT="1">
        <dgm:style>
          <a:lnRef idx="1">
            <a:schemeClr val="dk1"/>
          </a:lnRef>
          <a:fillRef idx="2">
            <a:schemeClr val="dk1"/>
          </a:fillRef>
          <a:effectRef idx="1">
            <a:schemeClr val="dk1"/>
          </a:effectRef>
          <a:fontRef idx="minor">
            <a:schemeClr val="dk1"/>
          </a:fontRef>
        </dgm:style>
      </dgm:prSet>
      <dgm:spPr>
        <a:solidFill>
          <a:schemeClr val="tx2">
            <a:lumMod val="60000"/>
            <a:lumOff val="40000"/>
          </a:schemeClr>
        </a:solidFill>
      </dgm:spPr>
      <dgm:t>
        <a:bodyPr/>
        <a:lstStyle/>
        <a:p>
          <a:r>
            <a:rPr lang="en-US" sz="1000" b="1" u="sng" dirty="0" smtClean="0">
              <a:solidFill>
                <a:schemeClr val="bg1"/>
              </a:solidFill>
            </a:rPr>
            <a:t>ATMS</a:t>
          </a:r>
        </a:p>
        <a:p>
          <a:r>
            <a:rPr lang="en-US" sz="1000" b="1" smtClean="0">
              <a:solidFill>
                <a:schemeClr val="bg1"/>
              </a:solidFill>
            </a:rPr>
            <a:t>NOAA</a:t>
          </a:r>
          <a:endParaRPr lang="en-US" sz="1000" b="1" dirty="0">
            <a:solidFill>
              <a:schemeClr val="bg1"/>
            </a:solidFill>
          </a:endParaRPr>
        </a:p>
      </dgm:t>
    </dgm:pt>
    <dgm:pt modelId="{B97AD597-DF46-4462-9118-5185C08A116B}" type="parTrans" cxnId="{2A88F865-F8C4-432E-A923-4FFC2810A8E1}">
      <dgm:prSet/>
      <dgm:spPr/>
      <dgm:t>
        <a:bodyPr/>
        <a:lstStyle/>
        <a:p>
          <a:endParaRPr lang="en-US"/>
        </a:p>
      </dgm:t>
    </dgm:pt>
    <dgm:pt modelId="{DDA95F40-F799-4341-8478-CB5185DFC199}" type="sibTrans" cxnId="{2A88F865-F8C4-432E-A923-4FFC2810A8E1}">
      <dgm:prSet/>
      <dgm:spPr/>
      <dgm:t>
        <a:bodyPr/>
        <a:lstStyle/>
        <a:p>
          <a:endParaRPr lang="en-US"/>
        </a:p>
      </dgm:t>
    </dgm:pt>
    <dgm:pt modelId="{61A786C1-BA18-432C-829E-EF1F99594271}">
      <dgm:prSet custT="1">
        <dgm:style>
          <a:lnRef idx="1">
            <a:schemeClr val="dk1"/>
          </a:lnRef>
          <a:fillRef idx="2">
            <a:schemeClr val="dk1"/>
          </a:fillRef>
          <a:effectRef idx="1">
            <a:schemeClr val="dk1"/>
          </a:effectRef>
          <a:fontRef idx="minor">
            <a:schemeClr val="dk1"/>
          </a:fontRef>
        </dgm:style>
      </dgm:prSet>
      <dgm:spPr>
        <a:solidFill>
          <a:schemeClr val="tx2">
            <a:lumMod val="60000"/>
            <a:lumOff val="40000"/>
          </a:schemeClr>
        </a:solidFill>
      </dgm:spPr>
      <dgm:t>
        <a:bodyPr/>
        <a:lstStyle/>
        <a:p>
          <a:r>
            <a:rPr lang="en-US" sz="1000" b="1" u="sng" dirty="0" smtClean="0">
              <a:solidFill>
                <a:schemeClr val="bg1"/>
              </a:solidFill>
            </a:rPr>
            <a:t>MTVZA</a:t>
          </a:r>
        </a:p>
        <a:p>
          <a:r>
            <a:rPr lang="en-US" sz="1000" b="1" dirty="0" smtClean="0">
              <a:solidFill>
                <a:schemeClr val="bg1"/>
              </a:solidFill>
            </a:rPr>
            <a:t>ROSCOSMOS/Ukraine</a:t>
          </a:r>
          <a:endParaRPr lang="en-US" sz="1000" b="1" dirty="0">
            <a:solidFill>
              <a:schemeClr val="bg1"/>
            </a:solidFill>
          </a:endParaRPr>
        </a:p>
      </dgm:t>
    </dgm:pt>
    <dgm:pt modelId="{307342AE-7B39-4D3A-B9E2-50AE4A678775}" type="parTrans" cxnId="{9AEC1EFB-21C2-4D73-86E5-03574B3AEBEE}">
      <dgm:prSet/>
      <dgm:spPr/>
      <dgm:t>
        <a:bodyPr/>
        <a:lstStyle/>
        <a:p>
          <a:endParaRPr lang="en-US"/>
        </a:p>
      </dgm:t>
    </dgm:pt>
    <dgm:pt modelId="{E78E0B7B-0E6E-4096-942C-7D45E648A25C}" type="sibTrans" cxnId="{9AEC1EFB-21C2-4D73-86E5-03574B3AEBEE}">
      <dgm:prSet/>
      <dgm:spPr/>
      <dgm:t>
        <a:bodyPr/>
        <a:lstStyle/>
        <a:p>
          <a:endParaRPr lang="en-US"/>
        </a:p>
      </dgm:t>
    </dgm:pt>
    <dgm:pt modelId="{1FB3147B-B379-48FC-A0A3-7FBD4E8D0851}">
      <dgm:prSet custT="1">
        <dgm:style>
          <a:lnRef idx="1">
            <a:schemeClr val="dk1"/>
          </a:lnRef>
          <a:fillRef idx="2">
            <a:schemeClr val="dk1"/>
          </a:fillRef>
          <a:effectRef idx="1">
            <a:schemeClr val="dk1"/>
          </a:effectRef>
          <a:fontRef idx="minor">
            <a:schemeClr val="dk1"/>
          </a:fontRef>
        </dgm:style>
      </dgm:prSet>
      <dgm:spPr>
        <a:solidFill>
          <a:schemeClr val="tx2">
            <a:lumMod val="60000"/>
            <a:lumOff val="40000"/>
          </a:schemeClr>
        </a:solidFill>
      </dgm:spPr>
      <dgm:t>
        <a:bodyPr/>
        <a:lstStyle/>
        <a:p>
          <a:r>
            <a:rPr lang="en-US" sz="1000" b="1" u="sng" dirty="0" smtClean="0">
              <a:solidFill>
                <a:schemeClr val="bg1"/>
              </a:solidFill>
            </a:rPr>
            <a:t>MWTS-2</a:t>
          </a:r>
        </a:p>
        <a:p>
          <a:r>
            <a:rPr lang="en-US" sz="1000" b="1" dirty="0" smtClean="0">
              <a:solidFill>
                <a:schemeClr val="bg1"/>
              </a:solidFill>
            </a:rPr>
            <a:t>China</a:t>
          </a:r>
          <a:endParaRPr lang="en-US" sz="1000" b="1" dirty="0">
            <a:solidFill>
              <a:schemeClr val="bg1"/>
            </a:solidFill>
          </a:endParaRPr>
        </a:p>
      </dgm:t>
    </dgm:pt>
    <dgm:pt modelId="{C6A44F03-DD91-4F80-A433-4384D19B6C21}" type="parTrans" cxnId="{5736E1E4-0ED7-4310-AF19-C041A8AC83DE}">
      <dgm:prSet/>
      <dgm:spPr/>
      <dgm:t>
        <a:bodyPr/>
        <a:lstStyle/>
        <a:p>
          <a:endParaRPr lang="en-US"/>
        </a:p>
      </dgm:t>
    </dgm:pt>
    <dgm:pt modelId="{8F810A9E-6AA3-48B8-B46F-891A5DDCC5B8}" type="sibTrans" cxnId="{5736E1E4-0ED7-4310-AF19-C041A8AC83DE}">
      <dgm:prSet/>
      <dgm:spPr/>
      <dgm:t>
        <a:bodyPr/>
        <a:lstStyle/>
        <a:p>
          <a:endParaRPr lang="en-US"/>
        </a:p>
      </dgm:t>
    </dgm:pt>
    <dgm:pt modelId="{3B307D59-BF8F-4841-965D-9A1974B63251}" type="pres">
      <dgm:prSet presAssocID="{52E589B8-BBF8-4229-AE7C-C7FA9F55195B}" presName="composite" presStyleCnt="0">
        <dgm:presLayoutVars>
          <dgm:chMax val="1"/>
          <dgm:dir val="rev"/>
          <dgm:resizeHandles val="exact"/>
        </dgm:presLayoutVars>
      </dgm:prSet>
      <dgm:spPr/>
      <dgm:t>
        <a:bodyPr/>
        <a:lstStyle/>
        <a:p>
          <a:endParaRPr lang="en-US"/>
        </a:p>
      </dgm:t>
    </dgm:pt>
    <dgm:pt modelId="{1A6F1089-6BE6-4A6E-8F2D-D1BF49F1CE8F}" type="pres">
      <dgm:prSet presAssocID="{52E589B8-BBF8-4229-AE7C-C7FA9F55195B}" presName="radial" presStyleCnt="0">
        <dgm:presLayoutVars>
          <dgm:animLvl val="ctr"/>
        </dgm:presLayoutVars>
      </dgm:prSet>
      <dgm:spPr/>
    </dgm:pt>
    <dgm:pt modelId="{3CF781E5-1A2A-4EEF-9ACE-5E975BA52227}" type="pres">
      <dgm:prSet presAssocID="{3E15DFD9-B068-4915-B443-CE23623ABFC4}" presName="centerShape" presStyleLbl="vennNode1" presStyleIdx="0" presStyleCnt="7" custScaleX="102831"/>
      <dgm:spPr/>
      <dgm:t>
        <a:bodyPr/>
        <a:lstStyle/>
        <a:p>
          <a:endParaRPr lang="en-US"/>
        </a:p>
      </dgm:t>
    </dgm:pt>
    <dgm:pt modelId="{61759942-12B4-4C69-83EE-31EED3BC2987}" type="pres">
      <dgm:prSet presAssocID="{D2AFADAF-F7C0-4ECA-BDEC-737EA9B434FA}" presName="node" presStyleLbl="vennNode1" presStyleIdx="1" presStyleCnt="7" custScaleX="119896" custScaleY="109347">
        <dgm:presLayoutVars>
          <dgm:bulletEnabled val="1"/>
        </dgm:presLayoutVars>
      </dgm:prSet>
      <dgm:spPr/>
      <dgm:t>
        <a:bodyPr/>
        <a:lstStyle/>
        <a:p>
          <a:endParaRPr lang="en-US"/>
        </a:p>
      </dgm:t>
    </dgm:pt>
    <dgm:pt modelId="{A1CBD829-6B7E-4D94-98B9-B868D6A6247E}" type="pres">
      <dgm:prSet presAssocID="{1FB3147B-B379-48FC-A0A3-7FBD4E8D0851}" presName="node" presStyleLbl="vennNode1" presStyleIdx="2" presStyleCnt="7">
        <dgm:presLayoutVars>
          <dgm:bulletEnabled val="1"/>
        </dgm:presLayoutVars>
      </dgm:prSet>
      <dgm:spPr/>
      <dgm:t>
        <a:bodyPr/>
        <a:lstStyle/>
        <a:p>
          <a:endParaRPr lang="en-US"/>
        </a:p>
      </dgm:t>
    </dgm:pt>
    <dgm:pt modelId="{B4424C20-5E8A-46FA-AC62-FC4B7F6AC70F}" type="pres">
      <dgm:prSet presAssocID="{6EFFA637-31B0-45DE-8814-582F76C58CF5}" presName="node" presStyleLbl="vennNode1" presStyleIdx="3" presStyleCnt="7">
        <dgm:presLayoutVars>
          <dgm:bulletEnabled val="1"/>
        </dgm:presLayoutVars>
      </dgm:prSet>
      <dgm:spPr/>
      <dgm:t>
        <a:bodyPr/>
        <a:lstStyle/>
        <a:p>
          <a:endParaRPr lang="en-US"/>
        </a:p>
      </dgm:t>
    </dgm:pt>
    <dgm:pt modelId="{6D16D8EF-5B7A-4E2E-9C02-6FE12872E585}" type="pres">
      <dgm:prSet presAssocID="{61A786C1-BA18-432C-829E-EF1F99594271}" presName="node" presStyleLbl="vennNode1" presStyleIdx="4" presStyleCnt="7" custScaleX="133902" custScaleY="116266">
        <dgm:presLayoutVars>
          <dgm:bulletEnabled val="1"/>
        </dgm:presLayoutVars>
      </dgm:prSet>
      <dgm:spPr/>
      <dgm:t>
        <a:bodyPr/>
        <a:lstStyle/>
        <a:p>
          <a:endParaRPr lang="en-US"/>
        </a:p>
      </dgm:t>
    </dgm:pt>
    <dgm:pt modelId="{741AFBD2-0E98-4EA5-A4F7-7E4F240EE532}" type="pres">
      <dgm:prSet presAssocID="{1E1069EB-118C-4835-A8F5-B278870AF082}" presName="node" presStyleLbl="vennNode1" presStyleIdx="5" presStyleCnt="7">
        <dgm:presLayoutVars>
          <dgm:bulletEnabled val="1"/>
        </dgm:presLayoutVars>
      </dgm:prSet>
      <dgm:spPr/>
      <dgm:t>
        <a:bodyPr/>
        <a:lstStyle/>
        <a:p>
          <a:endParaRPr lang="en-US"/>
        </a:p>
      </dgm:t>
    </dgm:pt>
    <dgm:pt modelId="{1123E546-586B-4820-A7E9-E34CBAB3DE13}" type="pres">
      <dgm:prSet presAssocID="{AFD853CC-9FCC-41AF-BCC1-37F9B399D40B}" presName="node" presStyleLbl="vennNode1" presStyleIdx="6" presStyleCnt="7">
        <dgm:presLayoutVars>
          <dgm:bulletEnabled val="1"/>
        </dgm:presLayoutVars>
      </dgm:prSet>
      <dgm:spPr/>
      <dgm:t>
        <a:bodyPr/>
        <a:lstStyle/>
        <a:p>
          <a:endParaRPr lang="en-US"/>
        </a:p>
      </dgm:t>
    </dgm:pt>
  </dgm:ptLst>
  <dgm:cxnLst>
    <dgm:cxn modelId="{0D9E95F3-53DC-4646-8A28-6D2B75E2E355}" srcId="{3E15DFD9-B068-4915-B443-CE23623ABFC4}" destId="{1E1069EB-118C-4835-A8F5-B278870AF082}" srcOrd="4" destOrd="0" parTransId="{86060D7D-CBB9-4ED1-AACC-77105472B52C}" sibTransId="{4D5217F8-82AC-4C98-9B56-C41120C9078D}"/>
    <dgm:cxn modelId="{DE41FF8E-D6C0-499C-8B50-CECAC7E9DA4A}" type="presOf" srcId="{52E589B8-BBF8-4229-AE7C-C7FA9F55195B}" destId="{3B307D59-BF8F-4841-965D-9A1974B63251}" srcOrd="0" destOrd="0" presId="urn:microsoft.com/office/officeart/2005/8/layout/radial3"/>
    <dgm:cxn modelId="{42F4D1ED-05D7-4614-95FA-472BCD6EA300}" type="presOf" srcId="{AFD853CC-9FCC-41AF-BCC1-37F9B399D40B}" destId="{1123E546-586B-4820-A7E9-E34CBAB3DE13}" srcOrd="0" destOrd="0" presId="urn:microsoft.com/office/officeart/2005/8/layout/radial3"/>
    <dgm:cxn modelId="{CF7B84C1-AC4C-41AC-8C4E-86813F41992C}" type="presOf" srcId="{3E15DFD9-B068-4915-B443-CE23623ABFC4}" destId="{3CF781E5-1A2A-4EEF-9ACE-5E975BA52227}" srcOrd="0" destOrd="0" presId="urn:microsoft.com/office/officeart/2005/8/layout/radial3"/>
    <dgm:cxn modelId="{8C077AEA-70D2-453B-9413-496C262894AF}" type="presOf" srcId="{1E1069EB-118C-4835-A8F5-B278870AF082}" destId="{741AFBD2-0E98-4EA5-A4F7-7E4F240EE532}" srcOrd="0" destOrd="0" presId="urn:microsoft.com/office/officeart/2005/8/layout/radial3"/>
    <dgm:cxn modelId="{071C0698-43C0-45C5-A7B8-EF190EDB522A}" type="presOf" srcId="{1FB3147B-B379-48FC-A0A3-7FBD4E8D0851}" destId="{A1CBD829-6B7E-4D94-98B9-B868D6A6247E}" srcOrd="0" destOrd="0" presId="urn:microsoft.com/office/officeart/2005/8/layout/radial3"/>
    <dgm:cxn modelId="{C840D118-DFC5-4E4A-9421-5488D3A9AA91}" type="presOf" srcId="{D2AFADAF-F7C0-4ECA-BDEC-737EA9B434FA}" destId="{61759942-12B4-4C69-83EE-31EED3BC2987}" srcOrd="0" destOrd="0" presId="urn:microsoft.com/office/officeart/2005/8/layout/radial3"/>
    <dgm:cxn modelId="{9798DA1F-DC4B-4875-BA8C-4792792F7B78}" type="presOf" srcId="{6EFFA637-31B0-45DE-8814-582F76C58CF5}" destId="{B4424C20-5E8A-46FA-AC62-FC4B7F6AC70F}" srcOrd="0" destOrd="0" presId="urn:microsoft.com/office/officeart/2005/8/layout/radial3"/>
    <dgm:cxn modelId="{2A88F865-F8C4-432E-A923-4FFC2810A8E1}" srcId="{3E15DFD9-B068-4915-B443-CE23623ABFC4}" destId="{AFD853CC-9FCC-41AF-BCC1-37F9B399D40B}" srcOrd="5" destOrd="0" parTransId="{B97AD597-DF46-4462-9118-5185C08A116B}" sibTransId="{DDA95F40-F799-4341-8478-CB5185DFC199}"/>
    <dgm:cxn modelId="{5736E1E4-0ED7-4310-AF19-C041A8AC83DE}" srcId="{3E15DFD9-B068-4915-B443-CE23623ABFC4}" destId="{1FB3147B-B379-48FC-A0A3-7FBD4E8D0851}" srcOrd="1" destOrd="0" parTransId="{C6A44F03-DD91-4F80-A433-4384D19B6C21}" sibTransId="{8F810A9E-6AA3-48B8-B46F-891A5DDCC5B8}"/>
    <dgm:cxn modelId="{9AEC1EFB-21C2-4D73-86E5-03574B3AEBEE}" srcId="{3E15DFD9-B068-4915-B443-CE23623ABFC4}" destId="{61A786C1-BA18-432C-829E-EF1F99594271}" srcOrd="3" destOrd="0" parTransId="{307342AE-7B39-4D3A-B9E2-50AE4A678775}" sibTransId="{E78E0B7B-0E6E-4096-942C-7D45E648A25C}"/>
    <dgm:cxn modelId="{F02E6625-6B34-4FC0-B134-614414B98D06}" srcId="{52E589B8-BBF8-4229-AE7C-C7FA9F55195B}" destId="{3E15DFD9-B068-4915-B443-CE23623ABFC4}" srcOrd="0" destOrd="0" parTransId="{E3BBD0F9-6D03-4AB5-B453-5E39B9105C6E}" sibTransId="{F3A9318F-FACD-4DAB-81D8-E8AC0566E22F}"/>
    <dgm:cxn modelId="{34FAC1DF-0BE3-446F-BB63-CCC2D8FF5A08}" srcId="{3E15DFD9-B068-4915-B443-CE23623ABFC4}" destId="{D2AFADAF-F7C0-4ECA-BDEC-737EA9B434FA}" srcOrd="0" destOrd="0" parTransId="{5ABF979D-6B73-4910-8717-11DA367C4185}" sibTransId="{D3597126-07A4-44F1-9EDC-FAD542508DB3}"/>
    <dgm:cxn modelId="{5A97E4DD-9AB7-469B-8FA8-1E9D67C9D4AF}" srcId="{3E15DFD9-B068-4915-B443-CE23623ABFC4}" destId="{6EFFA637-31B0-45DE-8814-582F76C58CF5}" srcOrd="2" destOrd="0" parTransId="{CC4E2EE2-71FE-49C3-96DE-4097F47D23AF}" sibTransId="{42A964FA-F486-4A75-BD79-1D49190E9B16}"/>
    <dgm:cxn modelId="{8A004CAF-3C89-4316-881F-D9D7F08DBC08}" type="presOf" srcId="{61A786C1-BA18-432C-829E-EF1F99594271}" destId="{6D16D8EF-5B7A-4E2E-9C02-6FE12872E585}" srcOrd="0" destOrd="0" presId="urn:microsoft.com/office/officeart/2005/8/layout/radial3"/>
    <dgm:cxn modelId="{46BBE073-D24E-4AB3-9AB2-4DC0726A965E}" type="presParOf" srcId="{3B307D59-BF8F-4841-965D-9A1974B63251}" destId="{1A6F1089-6BE6-4A6E-8F2D-D1BF49F1CE8F}" srcOrd="0" destOrd="0" presId="urn:microsoft.com/office/officeart/2005/8/layout/radial3"/>
    <dgm:cxn modelId="{72815136-B0EF-47CC-AABE-BA3FDEFB60BB}" type="presParOf" srcId="{1A6F1089-6BE6-4A6E-8F2D-D1BF49F1CE8F}" destId="{3CF781E5-1A2A-4EEF-9ACE-5E975BA52227}" srcOrd="0" destOrd="0" presId="urn:microsoft.com/office/officeart/2005/8/layout/radial3"/>
    <dgm:cxn modelId="{3EB9BA7D-4BBD-4286-95E6-DE3E5935F37A}" type="presParOf" srcId="{1A6F1089-6BE6-4A6E-8F2D-D1BF49F1CE8F}" destId="{61759942-12B4-4C69-83EE-31EED3BC2987}" srcOrd="1" destOrd="0" presId="urn:microsoft.com/office/officeart/2005/8/layout/radial3"/>
    <dgm:cxn modelId="{0112337B-815D-4872-9ABC-51D108E3EAC9}" type="presParOf" srcId="{1A6F1089-6BE6-4A6E-8F2D-D1BF49F1CE8F}" destId="{A1CBD829-6B7E-4D94-98B9-B868D6A6247E}" srcOrd="2" destOrd="0" presId="urn:microsoft.com/office/officeart/2005/8/layout/radial3"/>
    <dgm:cxn modelId="{BA98461C-3096-4B7E-B7A3-508E331CCE3D}" type="presParOf" srcId="{1A6F1089-6BE6-4A6E-8F2D-D1BF49F1CE8F}" destId="{B4424C20-5E8A-46FA-AC62-FC4B7F6AC70F}" srcOrd="3" destOrd="0" presId="urn:microsoft.com/office/officeart/2005/8/layout/radial3"/>
    <dgm:cxn modelId="{05457FF0-B028-4E94-A588-273965E0CE4F}" type="presParOf" srcId="{1A6F1089-6BE6-4A6E-8F2D-D1BF49F1CE8F}" destId="{6D16D8EF-5B7A-4E2E-9C02-6FE12872E585}" srcOrd="4" destOrd="0" presId="urn:microsoft.com/office/officeart/2005/8/layout/radial3"/>
    <dgm:cxn modelId="{F088ED25-0386-4BD2-BEA3-5E3DDB0DE443}" type="presParOf" srcId="{1A6F1089-6BE6-4A6E-8F2D-D1BF49F1CE8F}" destId="{741AFBD2-0E98-4EA5-A4F7-7E4F240EE532}" srcOrd="5" destOrd="0" presId="urn:microsoft.com/office/officeart/2005/8/layout/radial3"/>
    <dgm:cxn modelId="{F5DA3873-9D5E-47E1-A33B-AEB2F34896E9}" type="presParOf" srcId="{1A6F1089-6BE6-4A6E-8F2D-D1BF49F1CE8F}" destId="{1123E546-586B-4820-A7E9-E34CBAB3DE13}"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781E5-1A2A-4EEF-9ACE-5E975BA52227}">
      <dsp:nvSpPr>
        <dsp:cNvPr id="0" name=""/>
        <dsp:cNvSpPr/>
      </dsp:nvSpPr>
      <dsp:spPr>
        <a:xfrm>
          <a:off x="847422" y="444072"/>
          <a:ext cx="1162655" cy="1130646"/>
        </a:xfrm>
        <a:prstGeom prst="ellipse">
          <a:avLst/>
        </a:prstGeom>
        <a:solidFill>
          <a:srgbClr val="0099FF"/>
        </a:soli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AMSU/MSU</a:t>
          </a:r>
        </a:p>
        <a:p>
          <a:pPr lvl="0" algn="ctr" defTabSz="488950">
            <a:lnSpc>
              <a:spcPct val="90000"/>
            </a:lnSpc>
            <a:spcBef>
              <a:spcPct val="0"/>
            </a:spcBef>
            <a:spcAft>
              <a:spcPct val="35000"/>
            </a:spcAft>
          </a:pPr>
          <a:r>
            <a:rPr lang="en-US" sz="1100" kern="1200" dirty="0" smtClean="0">
              <a:solidFill>
                <a:schemeClr val="bg1"/>
              </a:solidFill>
            </a:rPr>
            <a:t>FCDR</a:t>
          </a:r>
          <a:endParaRPr lang="en-US" sz="1100" kern="1200" dirty="0">
            <a:solidFill>
              <a:schemeClr val="bg1"/>
            </a:solidFill>
          </a:endParaRPr>
        </a:p>
      </dsp:txBody>
      <dsp:txXfrm>
        <a:off x="1017689" y="609651"/>
        <a:ext cx="822121" cy="799488"/>
      </dsp:txXfrm>
    </dsp:sp>
    <dsp:sp modelId="{61759942-12B4-4C69-83EE-31EED3BC2987}">
      <dsp:nvSpPr>
        <dsp:cNvPr id="0" name=""/>
        <dsp:cNvSpPr/>
      </dsp:nvSpPr>
      <dsp:spPr>
        <a:xfrm>
          <a:off x="1089849" y="-35997"/>
          <a:ext cx="677800" cy="618164"/>
        </a:xfrm>
        <a:prstGeom prst="ellipse">
          <a:avLst/>
        </a:prstGeom>
        <a:solidFill>
          <a:schemeClr val="tx2">
            <a:lumMod val="60000"/>
            <a:lumOff val="40000"/>
          </a:schemeClr>
        </a:soli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u="sng" kern="1200" dirty="0" smtClean="0">
              <a:solidFill>
                <a:schemeClr val="bg1"/>
              </a:solidFill>
            </a:rPr>
            <a:t>AMSR (2/E)</a:t>
          </a:r>
        </a:p>
        <a:p>
          <a:pPr lvl="0" algn="ctr" defTabSz="444500">
            <a:lnSpc>
              <a:spcPct val="90000"/>
            </a:lnSpc>
            <a:spcBef>
              <a:spcPct val="0"/>
            </a:spcBef>
            <a:spcAft>
              <a:spcPct val="35000"/>
            </a:spcAft>
          </a:pPr>
          <a:r>
            <a:rPr lang="en-US" sz="1000" b="1" kern="1200" dirty="0" smtClean="0">
              <a:solidFill>
                <a:schemeClr val="bg1"/>
              </a:solidFill>
            </a:rPr>
            <a:t>JAXA</a:t>
          </a:r>
          <a:endParaRPr lang="en-US" sz="1000" b="1" kern="1200" dirty="0">
            <a:solidFill>
              <a:schemeClr val="bg1"/>
            </a:solidFill>
          </a:endParaRPr>
        </a:p>
      </dsp:txBody>
      <dsp:txXfrm>
        <a:off x="1189111" y="54531"/>
        <a:ext cx="479276" cy="437108"/>
      </dsp:txXfrm>
    </dsp:sp>
    <dsp:sp modelId="{A1CBD829-6B7E-4D94-98B9-B868D6A6247E}">
      <dsp:nvSpPr>
        <dsp:cNvPr id="0" name=""/>
        <dsp:cNvSpPr/>
      </dsp:nvSpPr>
      <dsp:spPr>
        <a:xfrm>
          <a:off x="508424" y="358578"/>
          <a:ext cx="565323" cy="565323"/>
        </a:xfrm>
        <a:prstGeom prst="ellipse">
          <a:avLst/>
        </a:prstGeom>
        <a:solidFill>
          <a:schemeClr val="tx2">
            <a:lumMod val="60000"/>
            <a:lumOff val="40000"/>
          </a:schemeClr>
        </a:soli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u="sng" kern="1200" dirty="0" smtClean="0">
              <a:solidFill>
                <a:schemeClr val="bg1"/>
              </a:solidFill>
            </a:rPr>
            <a:t>MWTS-2</a:t>
          </a:r>
        </a:p>
        <a:p>
          <a:pPr lvl="0" algn="ctr" defTabSz="444500">
            <a:lnSpc>
              <a:spcPct val="90000"/>
            </a:lnSpc>
            <a:spcBef>
              <a:spcPct val="0"/>
            </a:spcBef>
            <a:spcAft>
              <a:spcPct val="35000"/>
            </a:spcAft>
          </a:pPr>
          <a:r>
            <a:rPr lang="en-US" sz="1000" b="1" kern="1200" dirty="0" smtClean="0">
              <a:solidFill>
                <a:schemeClr val="bg1"/>
              </a:solidFill>
            </a:rPr>
            <a:t>China</a:t>
          </a:r>
          <a:endParaRPr lang="en-US" sz="1000" b="1" kern="1200" dirty="0">
            <a:solidFill>
              <a:schemeClr val="bg1"/>
            </a:solidFill>
          </a:endParaRPr>
        </a:p>
      </dsp:txBody>
      <dsp:txXfrm>
        <a:off x="591214" y="441368"/>
        <a:ext cx="399743" cy="399743"/>
      </dsp:txXfrm>
    </dsp:sp>
    <dsp:sp modelId="{B4424C20-5E8A-46FA-AC62-FC4B7F6AC70F}">
      <dsp:nvSpPr>
        <dsp:cNvPr id="0" name=""/>
        <dsp:cNvSpPr/>
      </dsp:nvSpPr>
      <dsp:spPr>
        <a:xfrm>
          <a:off x="508424" y="1094889"/>
          <a:ext cx="565323" cy="565323"/>
        </a:xfrm>
        <a:prstGeom prst="ellipse">
          <a:avLst/>
        </a:prstGeom>
        <a:solidFill>
          <a:schemeClr val="tx2">
            <a:lumMod val="60000"/>
            <a:lumOff val="40000"/>
          </a:schemeClr>
        </a:soli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u="sng" kern="1200" dirty="0" smtClean="0">
              <a:solidFill>
                <a:schemeClr val="bg1"/>
              </a:solidFill>
            </a:rPr>
            <a:t>SSMI</a:t>
          </a:r>
        </a:p>
        <a:p>
          <a:pPr lvl="0" algn="ctr" defTabSz="444500">
            <a:lnSpc>
              <a:spcPct val="90000"/>
            </a:lnSpc>
            <a:spcBef>
              <a:spcPct val="0"/>
            </a:spcBef>
            <a:spcAft>
              <a:spcPct val="35000"/>
            </a:spcAft>
          </a:pPr>
          <a:r>
            <a:rPr lang="en-US" sz="1000" b="1" kern="1200" dirty="0" smtClean="0">
              <a:solidFill>
                <a:schemeClr val="bg1"/>
              </a:solidFill>
            </a:rPr>
            <a:t>DOD</a:t>
          </a:r>
          <a:endParaRPr lang="en-US" sz="1000" b="1" kern="1200" dirty="0">
            <a:solidFill>
              <a:schemeClr val="bg1"/>
            </a:solidFill>
          </a:endParaRPr>
        </a:p>
      </dsp:txBody>
      <dsp:txXfrm>
        <a:off x="591214" y="1177679"/>
        <a:ext cx="399743" cy="399743"/>
      </dsp:txXfrm>
    </dsp:sp>
    <dsp:sp modelId="{6D16D8EF-5B7A-4E2E-9C02-6FE12872E585}">
      <dsp:nvSpPr>
        <dsp:cNvPr id="0" name=""/>
        <dsp:cNvSpPr/>
      </dsp:nvSpPr>
      <dsp:spPr>
        <a:xfrm>
          <a:off x="1050260" y="1417067"/>
          <a:ext cx="756979" cy="657278"/>
        </a:xfrm>
        <a:prstGeom prst="ellipse">
          <a:avLst/>
        </a:prstGeom>
        <a:solidFill>
          <a:schemeClr val="tx2">
            <a:lumMod val="60000"/>
            <a:lumOff val="40000"/>
          </a:schemeClr>
        </a:soli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u="sng" kern="1200" dirty="0" smtClean="0">
              <a:solidFill>
                <a:schemeClr val="bg1"/>
              </a:solidFill>
            </a:rPr>
            <a:t>MTVZA</a:t>
          </a:r>
        </a:p>
        <a:p>
          <a:pPr lvl="0" algn="ctr" defTabSz="444500">
            <a:lnSpc>
              <a:spcPct val="90000"/>
            </a:lnSpc>
            <a:spcBef>
              <a:spcPct val="0"/>
            </a:spcBef>
            <a:spcAft>
              <a:spcPct val="35000"/>
            </a:spcAft>
          </a:pPr>
          <a:r>
            <a:rPr lang="en-US" sz="1000" b="1" kern="1200" dirty="0" smtClean="0">
              <a:solidFill>
                <a:schemeClr val="bg1"/>
              </a:solidFill>
            </a:rPr>
            <a:t>ROSCOSMOS/Ukraine</a:t>
          </a:r>
          <a:endParaRPr lang="en-US" sz="1000" b="1" kern="1200" dirty="0">
            <a:solidFill>
              <a:schemeClr val="bg1"/>
            </a:solidFill>
          </a:endParaRPr>
        </a:p>
      </dsp:txBody>
      <dsp:txXfrm>
        <a:off x="1161117" y="1513323"/>
        <a:ext cx="535265" cy="464766"/>
      </dsp:txXfrm>
    </dsp:sp>
    <dsp:sp modelId="{741AFBD2-0E98-4EA5-A4F7-7E4F240EE532}">
      <dsp:nvSpPr>
        <dsp:cNvPr id="0" name=""/>
        <dsp:cNvSpPr/>
      </dsp:nvSpPr>
      <dsp:spPr>
        <a:xfrm>
          <a:off x="1783752" y="1094889"/>
          <a:ext cx="565323" cy="565323"/>
        </a:xfrm>
        <a:prstGeom prst="ellipse">
          <a:avLst/>
        </a:prstGeom>
        <a:solidFill>
          <a:schemeClr val="tx2">
            <a:lumMod val="60000"/>
            <a:lumOff val="40000"/>
          </a:schemeClr>
        </a:soli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u="sng" kern="1200" dirty="0" smtClean="0">
              <a:solidFill>
                <a:schemeClr val="bg1"/>
              </a:solidFill>
            </a:rPr>
            <a:t>GMI</a:t>
          </a:r>
        </a:p>
        <a:p>
          <a:pPr lvl="0" algn="ctr" defTabSz="444500">
            <a:lnSpc>
              <a:spcPct val="90000"/>
            </a:lnSpc>
            <a:spcBef>
              <a:spcPct val="0"/>
            </a:spcBef>
            <a:spcAft>
              <a:spcPct val="35000"/>
            </a:spcAft>
          </a:pPr>
          <a:r>
            <a:rPr lang="en-US" sz="1000" b="1" kern="1200" dirty="0" smtClean="0">
              <a:solidFill>
                <a:schemeClr val="bg1"/>
              </a:solidFill>
            </a:rPr>
            <a:t>NASA</a:t>
          </a:r>
          <a:endParaRPr lang="en-US" sz="1000" b="1" kern="1200" dirty="0">
            <a:solidFill>
              <a:schemeClr val="bg1"/>
            </a:solidFill>
          </a:endParaRPr>
        </a:p>
      </dsp:txBody>
      <dsp:txXfrm>
        <a:off x="1866542" y="1177679"/>
        <a:ext cx="399743" cy="399743"/>
      </dsp:txXfrm>
    </dsp:sp>
    <dsp:sp modelId="{1123E546-586B-4820-A7E9-E34CBAB3DE13}">
      <dsp:nvSpPr>
        <dsp:cNvPr id="0" name=""/>
        <dsp:cNvSpPr/>
      </dsp:nvSpPr>
      <dsp:spPr>
        <a:xfrm>
          <a:off x="1783752" y="358578"/>
          <a:ext cx="565323" cy="565323"/>
        </a:xfrm>
        <a:prstGeom prst="ellipse">
          <a:avLst/>
        </a:prstGeom>
        <a:solidFill>
          <a:schemeClr val="tx2">
            <a:lumMod val="60000"/>
            <a:lumOff val="40000"/>
          </a:schemeClr>
        </a:soli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u="sng" kern="1200" dirty="0" smtClean="0">
              <a:solidFill>
                <a:schemeClr val="bg1"/>
              </a:solidFill>
            </a:rPr>
            <a:t>ATMS</a:t>
          </a:r>
        </a:p>
        <a:p>
          <a:pPr lvl="0" algn="ctr" defTabSz="444500">
            <a:lnSpc>
              <a:spcPct val="90000"/>
            </a:lnSpc>
            <a:spcBef>
              <a:spcPct val="0"/>
            </a:spcBef>
            <a:spcAft>
              <a:spcPct val="35000"/>
            </a:spcAft>
          </a:pPr>
          <a:r>
            <a:rPr lang="en-US" sz="1000" b="1" kern="1200" smtClean="0">
              <a:solidFill>
                <a:schemeClr val="bg1"/>
              </a:solidFill>
            </a:rPr>
            <a:t>NOAA</a:t>
          </a:r>
          <a:endParaRPr lang="en-US" sz="1000" b="1" kern="1200" dirty="0">
            <a:solidFill>
              <a:schemeClr val="bg1"/>
            </a:solidFill>
          </a:endParaRPr>
        </a:p>
      </dsp:txBody>
      <dsp:txXfrm>
        <a:off x="1866542" y="441368"/>
        <a:ext cx="399743" cy="39974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1" y="1"/>
            <a:ext cx="67" cy="18803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19047" eaLnBrk="0" hangingPunct="0">
              <a:defRPr sz="1200" b="0">
                <a:solidFill>
                  <a:srgbClr val="000000"/>
                </a:solidFill>
                <a:latin typeface="Helvetica" pitchFamily="34" charset="0"/>
              </a:defRPr>
            </a:lvl1pPr>
          </a:lstStyle>
          <a:p>
            <a:endParaRPr lang="de-DE" altLang="en-US"/>
          </a:p>
        </p:txBody>
      </p:sp>
      <p:sp>
        <p:nvSpPr>
          <p:cNvPr id="126979" name="Rectangle 3"/>
          <p:cNvSpPr>
            <a:spLocks noGrp="1" noChangeArrowheads="1"/>
          </p:cNvSpPr>
          <p:nvPr>
            <p:ph type="dt" sz="quarter" idx="1"/>
          </p:nvPr>
        </p:nvSpPr>
        <p:spPr bwMode="auto">
          <a:xfrm>
            <a:off x="7138918" y="1"/>
            <a:ext cx="67" cy="18803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19047" eaLnBrk="0" hangingPunct="0">
              <a:defRPr sz="1200" b="0">
                <a:solidFill>
                  <a:srgbClr val="000000"/>
                </a:solidFill>
                <a:latin typeface="Helvetica" pitchFamily="34" charset="0"/>
              </a:defRPr>
            </a:lvl1pPr>
          </a:lstStyle>
          <a:p>
            <a:endParaRPr lang="de-DE" altLang="en-US"/>
          </a:p>
        </p:txBody>
      </p:sp>
      <p:sp>
        <p:nvSpPr>
          <p:cNvPr id="126980" name="Rectangle 4"/>
          <p:cNvSpPr>
            <a:spLocks noGrp="1" noChangeArrowheads="1"/>
          </p:cNvSpPr>
          <p:nvPr>
            <p:ph type="ftr" sz="quarter" idx="2"/>
          </p:nvPr>
        </p:nvSpPr>
        <p:spPr bwMode="auto">
          <a:xfrm>
            <a:off x="1" y="9192917"/>
            <a:ext cx="67" cy="18803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19047" eaLnBrk="0" hangingPunct="0">
              <a:defRPr sz="1200" b="0">
                <a:solidFill>
                  <a:srgbClr val="000000"/>
                </a:solidFill>
                <a:latin typeface="Helvetica" pitchFamily="34" charset="0"/>
              </a:defRPr>
            </a:lvl1pPr>
          </a:lstStyle>
          <a:p>
            <a:endParaRPr lang="de-DE" altLang="en-US"/>
          </a:p>
        </p:txBody>
      </p:sp>
      <p:sp>
        <p:nvSpPr>
          <p:cNvPr id="126981" name="Rectangle 5"/>
          <p:cNvSpPr>
            <a:spLocks noGrp="1" noChangeArrowheads="1"/>
          </p:cNvSpPr>
          <p:nvPr>
            <p:ph type="sldNum" sz="quarter" idx="3"/>
          </p:nvPr>
        </p:nvSpPr>
        <p:spPr bwMode="auto">
          <a:xfrm>
            <a:off x="6946881" y="9192917"/>
            <a:ext cx="192103" cy="18803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9047" eaLnBrk="0" hangingPunct="0">
              <a:defRPr sz="1200" b="0">
                <a:solidFill>
                  <a:srgbClr val="000000"/>
                </a:solidFill>
                <a:latin typeface="Helvetica" pitchFamily="34" charset="0"/>
              </a:defRPr>
            </a:lvl1pPr>
          </a:lstStyle>
          <a:p>
            <a:fld id="{A46A3650-0455-48BB-8962-998CF83A74C5}" type="slidenum">
              <a:rPr lang="de-DE" altLang="en-US"/>
              <a:pPr/>
              <a:t>‹#›</a:t>
            </a:fld>
            <a:endParaRPr lang="de-DE" altLang="en-US"/>
          </a:p>
        </p:txBody>
      </p:sp>
    </p:spTree>
    <p:extLst>
      <p:ext uri="{BB962C8B-B14F-4D97-AF65-F5344CB8AC3E}">
        <p14:creationId xmlns:p14="http://schemas.microsoft.com/office/powerpoint/2010/main" val="1394626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76633" cy="469424"/>
          </a:xfrm>
          <a:prstGeom prst="rect">
            <a:avLst/>
          </a:prstGeom>
          <a:noFill/>
          <a:ln w="9525">
            <a:noFill/>
            <a:miter lim="800000"/>
            <a:headEnd/>
            <a:tailEnd/>
          </a:ln>
          <a:effectLst/>
        </p:spPr>
        <p:txBody>
          <a:bodyPr vert="horz" wrap="square" lIns="91839" tIns="45921" rIns="91839" bIns="45921" numCol="1" anchor="t" anchorCtr="0" compatLnSpc="1">
            <a:prstTxWarp prst="textNoShape">
              <a:avLst/>
            </a:prstTxWarp>
          </a:bodyPr>
          <a:lstStyle>
            <a:lvl1pPr defTabSz="919047" eaLnBrk="0" hangingPunct="0">
              <a:defRPr sz="1200" b="0">
                <a:solidFill>
                  <a:schemeClr val="tx1"/>
                </a:solidFill>
                <a:latin typeface="Times New Roman" pitchFamily="18" charset="0"/>
              </a:defRPr>
            </a:lvl1pPr>
          </a:lstStyle>
          <a:p>
            <a:endParaRPr lang="de-DE" altLang="en-US"/>
          </a:p>
        </p:txBody>
      </p:sp>
      <p:sp>
        <p:nvSpPr>
          <p:cNvPr id="3075" name="Rectangle 3"/>
          <p:cNvSpPr>
            <a:spLocks noGrp="1" noChangeArrowheads="1"/>
          </p:cNvSpPr>
          <p:nvPr>
            <p:ph type="dt" idx="1"/>
          </p:nvPr>
        </p:nvSpPr>
        <p:spPr bwMode="auto">
          <a:xfrm>
            <a:off x="4025843" y="0"/>
            <a:ext cx="3076633" cy="469424"/>
          </a:xfrm>
          <a:prstGeom prst="rect">
            <a:avLst/>
          </a:prstGeom>
          <a:noFill/>
          <a:ln w="9525">
            <a:noFill/>
            <a:miter lim="800000"/>
            <a:headEnd/>
            <a:tailEnd/>
          </a:ln>
          <a:effectLst/>
        </p:spPr>
        <p:txBody>
          <a:bodyPr vert="horz" wrap="square" lIns="91839" tIns="45921" rIns="91839" bIns="45921" numCol="1" anchor="t" anchorCtr="0" compatLnSpc="1">
            <a:prstTxWarp prst="textNoShape">
              <a:avLst/>
            </a:prstTxWarp>
          </a:bodyPr>
          <a:lstStyle>
            <a:lvl1pPr algn="r" defTabSz="919047" eaLnBrk="0" hangingPunct="0">
              <a:defRPr sz="1200" b="0">
                <a:solidFill>
                  <a:schemeClr val="tx1"/>
                </a:solidFill>
                <a:latin typeface="Times New Roman" pitchFamily="18" charset="0"/>
              </a:defRPr>
            </a:lvl1pPr>
          </a:lstStyle>
          <a:p>
            <a:endParaRPr lang="de-DE" altLang="en-US"/>
          </a:p>
        </p:txBody>
      </p:sp>
      <p:sp>
        <p:nvSpPr>
          <p:cNvPr id="26628" name="Rectangle 4"/>
          <p:cNvSpPr>
            <a:spLocks noGrp="1" noRot="1" noChangeAspect="1" noChangeArrowheads="1" noTextEdit="1"/>
          </p:cNvSpPr>
          <p:nvPr>
            <p:ph type="sldImg" idx="2"/>
          </p:nvPr>
        </p:nvSpPr>
        <p:spPr bwMode="auto">
          <a:xfrm>
            <a:off x="1009650" y="703263"/>
            <a:ext cx="5083175" cy="35194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45891" y="4458023"/>
            <a:ext cx="5210694" cy="4227823"/>
          </a:xfrm>
          <a:prstGeom prst="rect">
            <a:avLst/>
          </a:prstGeom>
          <a:noFill/>
          <a:ln w="9525">
            <a:noFill/>
            <a:miter lim="800000"/>
            <a:headEnd/>
            <a:tailEnd/>
          </a:ln>
          <a:effectLst/>
        </p:spPr>
        <p:txBody>
          <a:bodyPr vert="horz" wrap="square" lIns="91839" tIns="45921" rIns="91839" bIns="45921"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1" y="8919051"/>
            <a:ext cx="3076633" cy="469424"/>
          </a:xfrm>
          <a:prstGeom prst="rect">
            <a:avLst/>
          </a:prstGeom>
          <a:noFill/>
          <a:ln w="9525">
            <a:noFill/>
            <a:miter lim="800000"/>
            <a:headEnd/>
            <a:tailEnd/>
          </a:ln>
          <a:effectLst/>
        </p:spPr>
        <p:txBody>
          <a:bodyPr vert="horz" wrap="square" lIns="91839" tIns="45921" rIns="91839" bIns="45921" numCol="1" anchor="b" anchorCtr="0" compatLnSpc="1">
            <a:prstTxWarp prst="textNoShape">
              <a:avLst/>
            </a:prstTxWarp>
          </a:bodyPr>
          <a:lstStyle>
            <a:lvl1pPr defTabSz="919047" eaLnBrk="0" hangingPunct="0">
              <a:defRPr sz="1200" b="0">
                <a:solidFill>
                  <a:schemeClr val="tx1"/>
                </a:solidFill>
                <a:latin typeface="Times New Roman" pitchFamily="18" charset="0"/>
              </a:defRPr>
            </a:lvl1pPr>
          </a:lstStyle>
          <a:p>
            <a:endParaRPr lang="de-DE" altLang="en-US"/>
          </a:p>
        </p:txBody>
      </p:sp>
      <p:sp>
        <p:nvSpPr>
          <p:cNvPr id="3079" name="Rectangle 7"/>
          <p:cNvSpPr>
            <a:spLocks noGrp="1" noChangeArrowheads="1"/>
          </p:cNvSpPr>
          <p:nvPr>
            <p:ph type="sldNum" sz="quarter" idx="5"/>
          </p:nvPr>
        </p:nvSpPr>
        <p:spPr bwMode="auto">
          <a:xfrm>
            <a:off x="4025843" y="8919051"/>
            <a:ext cx="3076633" cy="469424"/>
          </a:xfrm>
          <a:prstGeom prst="rect">
            <a:avLst/>
          </a:prstGeom>
          <a:noFill/>
          <a:ln w="9525">
            <a:noFill/>
            <a:miter lim="800000"/>
            <a:headEnd/>
            <a:tailEnd/>
          </a:ln>
          <a:effectLst/>
        </p:spPr>
        <p:txBody>
          <a:bodyPr vert="horz" wrap="square" lIns="91839" tIns="45921" rIns="91839" bIns="45921" numCol="1" anchor="b" anchorCtr="0" compatLnSpc="1">
            <a:prstTxWarp prst="textNoShape">
              <a:avLst/>
            </a:prstTxWarp>
          </a:bodyPr>
          <a:lstStyle>
            <a:lvl1pPr algn="r" defTabSz="919047" eaLnBrk="0" hangingPunct="0">
              <a:defRPr sz="1200" b="0">
                <a:solidFill>
                  <a:schemeClr val="tx1"/>
                </a:solidFill>
                <a:latin typeface="Times New Roman" pitchFamily="18" charset="0"/>
              </a:defRPr>
            </a:lvl1pPr>
          </a:lstStyle>
          <a:p>
            <a:fld id="{8AEB767E-8553-45A7-B046-685CD6D9FE53}" type="slidenum">
              <a:rPr lang="de-DE" altLang="en-US"/>
              <a:pPr/>
              <a:t>‹#›</a:t>
            </a:fld>
            <a:endParaRPr lang="de-DE" altLang="en-US"/>
          </a:p>
        </p:txBody>
      </p:sp>
    </p:spTree>
    <p:extLst>
      <p:ext uri="{BB962C8B-B14F-4D97-AF65-F5344CB8AC3E}">
        <p14:creationId xmlns:p14="http://schemas.microsoft.com/office/powerpoint/2010/main" val="8785740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1D5BA0-8C6C-4E31-BD83-705F8634B6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7779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Caption: Timeline of past, present and future microwave satellite radiometer missions relevant for sea ice concentration mapping for the period 1980s to 2030s highlighting a gap in capability and the use of Chinese missions to bridge the gap.   </a:t>
            </a:r>
          </a:p>
          <a:p>
            <a:r>
              <a:rPr lang="en-US" dirty="0"/>
              <a:t>However, these missions do not include the low-frequency channels or high-spatial resolution offered by the proposed European CIMR mission concept.  Directly responding to the Integrated European Policy for the Arctic, CIMR will be a unique </a:t>
            </a:r>
          </a:p>
          <a:p>
            <a:r>
              <a:rPr lang="en-US" dirty="0"/>
              <a:t>mission providing complementary low frequency and high-spatial resolution measurements: a game changer for Arctic monitoring (courtesy T. Laverne, </a:t>
            </a:r>
            <a:r>
              <a:rPr lang="en-US" dirty="0" err="1"/>
              <a:t>Met.No</a:t>
            </a:r>
            <a:r>
              <a:rPr lang="en-US" dirty="0"/>
              <a:t>) </a:t>
            </a:r>
          </a:p>
        </p:txBody>
      </p:sp>
      <p:sp>
        <p:nvSpPr>
          <p:cNvPr id="4" name="Slide Number Placeholder 3"/>
          <p:cNvSpPr>
            <a:spLocks noGrp="1"/>
          </p:cNvSpPr>
          <p:nvPr>
            <p:ph type="sldNum" sz="quarter" idx="5"/>
          </p:nvPr>
        </p:nvSpPr>
        <p:spPr/>
        <p:txBody>
          <a:bodyPr/>
          <a:lstStyle/>
          <a:p>
            <a:fld id="{DB56E656-7BCA-47BA-932F-B9CCCDF33D5D}" type="slidenum">
              <a:rPr lang="en-GB" smtClean="0"/>
              <a:pPr/>
              <a:t>9</a:t>
            </a:fld>
            <a:endParaRPr lang="en-GB"/>
          </a:p>
        </p:txBody>
      </p:sp>
    </p:spTree>
    <p:extLst>
      <p:ext uri="{BB962C8B-B14F-4D97-AF65-F5344CB8AC3E}">
        <p14:creationId xmlns:p14="http://schemas.microsoft.com/office/powerpoint/2010/main" val="3957437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CAF0C06C-A120-4CEF-A9AD-F4118C12BC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59880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64157037-F5AB-4234-8B75-84F7F4C5E2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2341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1"/>
            <a:ext cx="222885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41"/>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1C6CA05-B660-4EEB-890E-A679DF02DE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8018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600203"/>
            <a:ext cx="43751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3"/>
            <a:ext cx="43751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a:xfrm>
            <a:off x="6604000" y="6248403"/>
            <a:ext cx="2889250" cy="365125"/>
          </a:xfrm>
          <a:prstGeom prst="rect">
            <a:avLst/>
          </a:prstGeom>
        </p:spPr>
        <p:txBody>
          <a:bodyPr/>
          <a:lstStyle>
            <a:lvl1pPr>
              <a:defRPr/>
            </a:lvl1pPr>
          </a:lstStyle>
          <a:p>
            <a:pPr>
              <a:defRPr/>
            </a:pPr>
            <a:endParaRPr lang="en-US" sz="1800" b="0">
              <a:solidFill>
                <a:srgbClr val="000000"/>
              </a:solidFill>
              <a:latin typeface="Arial" charset="0"/>
              <a:ea typeface="+mn-ea"/>
            </a:endParaRPr>
          </a:p>
        </p:txBody>
      </p:sp>
      <p:sp>
        <p:nvSpPr>
          <p:cNvPr id="6" name="Footer Placeholder 2"/>
          <p:cNvSpPr>
            <a:spLocks noGrp="1"/>
          </p:cNvSpPr>
          <p:nvPr>
            <p:ph type="ftr" sz="quarter" idx="11"/>
          </p:nvPr>
        </p:nvSpPr>
        <p:spPr>
          <a:xfrm>
            <a:off x="660402" y="6248403"/>
            <a:ext cx="5873089" cy="365125"/>
          </a:xfrm>
          <a:prstGeom prst="rect">
            <a:avLst/>
          </a:prstGeom>
        </p:spPr>
        <p:txBody>
          <a:bodyPr/>
          <a:lstStyle>
            <a:lvl1pPr>
              <a:defRPr/>
            </a:lvl1pPr>
          </a:lstStyle>
          <a:p>
            <a:pPr>
              <a:defRPr/>
            </a:pPr>
            <a:endParaRPr lang="en-US" sz="1800" b="0">
              <a:solidFill>
                <a:srgbClr val="000000"/>
              </a:solidFill>
              <a:latin typeface="Arial" charset="0"/>
              <a:ea typeface="+mn-ea"/>
            </a:endParaRPr>
          </a:p>
        </p:txBody>
      </p:sp>
      <p:sp>
        <p:nvSpPr>
          <p:cNvPr id="7" name="Slide Number Placeholder 22"/>
          <p:cNvSpPr>
            <a:spLocks noGrp="1"/>
          </p:cNvSpPr>
          <p:nvPr>
            <p:ph type="sldNum" sz="quarter" idx="12"/>
          </p:nvPr>
        </p:nvSpPr>
        <p:spPr/>
        <p:txBody>
          <a:bodyPr/>
          <a:lstStyle>
            <a:lvl1pPr>
              <a:defRPr/>
            </a:lvl1pPr>
          </a:lstStyle>
          <a:p>
            <a:fld id="{5FEB6B1F-491E-466A-A528-F9E1FAD779B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9780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7816"/>
            <a:ext cx="8915400" cy="11398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3"/>
            <a:ext cx="437515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35550" y="1600203"/>
            <a:ext cx="437515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35550" y="3941763"/>
            <a:ext cx="437515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a:xfrm>
            <a:off x="6604000" y="6248403"/>
            <a:ext cx="2889250" cy="365125"/>
          </a:xfrm>
          <a:prstGeom prst="rect">
            <a:avLst/>
          </a:prstGeom>
        </p:spPr>
        <p:txBody>
          <a:bodyPr/>
          <a:lstStyle>
            <a:lvl1pPr>
              <a:defRPr/>
            </a:lvl1pPr>
          </a:lstStyle>
          <a:p>
            <a:pPr>
              <a:defRPr/>
            </a:pPr>
            <a:endParaRPr lang="en-US" sz="1800" b="0">
              <a:solidFill>
                <a:srgbClr val="000000"/>
              </a:solidFill>
              <a:latin typeface="Arial" charset="0"/>
              <a:ea typeface="+mn-ea"/>
            </a:endParaRPr>
          </a:p>
        </p:txBody>
      </p:sp>
      <p:sp>
        <p:nvSpPr>
          <p:cNvPr id="7" name="Footer Placeholder 2"/>
          <p:cNvSpPr>
            <a:spLocks noGrp="1"/>
          </p:cNvSpPr>
          <p:nvPr>
            <p:ph type="ftr" sz="quarter" idx="11"/>
          </p:nvPr>
        </p:nvSpPr>
        <p:spPr>
          <a:xfrm>
            <a:off x="660402" y="6248403"/>
            <a:ext cx="5873089" cy="365125"/>
          </a:xfrm>
          <a:prstGeom prst="rect">
            <a:avLst/>
          </a:prstGeom>
        </p:spPr>
        <p:txBody>
          <a:bodyPr/>
          <a:lstStyle>
            <a:lvl1pPr>
              <a:defRPr/>
            </a:lvl1pPr>
          </a:lstStyle>
          <a:p>
            <a:pPr>
              <a:defRPr/>
            </a:pPr>
            <a:endParaRPr lang="en-US" sz="1800" b="0">
              <a:solidFill>
                <a:srgbClr val="000000"/>
              </a:solidFill>
              <a:latin typeface="Arial" charset="0"/>
              <a:ea typeface="+mn-ea"/>
            </a:endParaRPr>
          </a:p>
        </p:txBody>
      </p:sp>
      <p:sp>
        <p:nvSpPr>
          <p:cNvPr id="8" name="Slide Number Placeholder 22"/>
          <p:cNvSpPr>
            <a:spLocks noGrp="1"/>
          </p:cNvSpPr>
          <p:nvPr>
            <p:ph type="sldNum" sz="quarter" idx="12"/>
          </p:nvPr>
        </p:nvSpPr>
        <p:spPr/>
        <p:txBody>
          <a:bodyPr/>
          <a:lstStyle>
            <a:lvl1pPr>
              <a:defRPr/>
            </a:lvl1pPr>
          </a:lstStyle>
          <a:p>
            <a:fld id="{E87B1DA9-8380-4BA3-B767-E729DCD1013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0239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US" smtClean="0"/>
              <a:t>Click to edit Master title style</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544CDD-54BF-43A3-BB5E-0B76E757D596}" type="datetimeFigureOut">
              <a:rPr lang="en-US" smtClean="0"/>
              <a:pPr/>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6F6647-F618-410A-AC76-A9B901055C68}" type="slidenum">
              <a:rPr lang="en-US" smtClean="0"/>
              <a:pPr/>
              <a:t>‹#›</a:t>
            </a:fld>
            <a:endParaRPr lang="en-US"/>
          </a:p>
        </p:txBody>
      </p:sp>
    </p:spTree>
    <p:extLst>
      <p:ext uri="{BB962C8B-B14F-4D97-AF65-F5344CB8AC3E}">
        <p14:creationId xmlns:p14="http://schemas.microsoft.com/office/powerpoint/2010/main" val="1993948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544CDD-54BF-43A3-BB5E-0B76E757D596}" type="datetimeFigureOut">
              <a:rPr lang="en-US" smtClean="0"/>
              <a:pPr/>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6F6647-F618-410A-AC76-A9B901055C68}" type="slidenum">
              <a:rPr lang="en-US" smtClean="0"/>
              <a:pPr/>
              <a:t>‹#›</a:t>
            </a:fld>
            <a:endParaRPr lang="en-US"/>
          </a:p>
        </p:txBody>
      </p:sp>
    </p:spTree>
    <p:extLst>
      <p:ext uri="{BB962C8B-B14F-4D97-AF65-F5344CB8AC3E}">
        <p14:creationId xmlns:p14="http://schemas.microsoft.com/office/powerpoint/2010/main" val="3712567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US" smtClean="0"/>
              <a:t>Click to edit Master title style</a:t>
            </a:r>
            <a:endParaRPr lang="en-US"/>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544CDD-54BF-43A3-BB5E-0B76E757D596}" type="datetimeFigureOut">
              <a:rPr lang="en-US" smtClean="0"/>
              <a:pPr/>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6F6647-F618-410A-AC76-A9B901055C68}" type="slidenum">
              <a:rPr lang="en-US" smtClean="0"/>
              <a:pPr/>
              <a:t>‹#›</a:t>
            </a:fld>
            <a:endParaRPr lang="en-US"/>
          </a:p>
        </p:txBody>
      </p:sp>
    </p:spTree>
    <p:extLst>
      <p:ext uri="{BB962C8B-B14F-4D97-AF65-F5344CB8AC3E}">
        <p14:creationId xmlns:p14="http://schemas.microsoft.com/office/powerpoint/2010/main" val="23387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544CDD-54BF-43A3-BB5E-0B76E757D596}" type="datetimeFigureOut">
              <a:rPr lang="en-US" smtClean="0"/>
              <a:pPr/>
              <a:t>3/20/2020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6F6647-F618-410A-AC76-A9B901055C68}" type="slidenum">
              <a:rPr lang="en-US" smtClean="0"/>
              <a:pPr/>
              <a:t>‹#›</a:t>
            </a:fld>
            <a:endParaRPr lang="en-US"/>
          </a:p>
        </p:txBody>
      </p:sp>
    </p:spTree>
    <p:extLst>
      <p:ext uri="{BB962C8B-B14F-4D97-AF65-F5344CB8AC3E}">
        <p14:creationId xmlns:p14="http://schemas.microsoft.com/office/powerpoint/2010/main" val="1618639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544CDD-54BF-43A3-BB5E-0B76E757D596}" type="datetimeFigureOut">
              <a:rPr lang="en-US" smtClean="0"/>
              <a:pPr/>
              <a:t>3/20/2020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6F6647-F618-410A-AC76-A9B901055C68}" type="slidenum">
              <a:rPr lang="en-US" smtClean="0"/>
              <a:pPr/>
              <a:t>‹#›</a:t>
            </a:fld>
            <a:endParaRPr lang="en-US"/>
          </a:p>
        </p:txBody>
      </p:sp>
    </p:spTree>
    <p:extLst>
      <p:ext uri="{BB962C8B-B14F-4D97-AF65-F5344CB8AC3E}">
        <p14:creationId xmlns:p14="http://schemas.microsoft.com/office/powerpoint/2010/main" val="1907784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544CDD-54BF-43A3-BB5E-0B76E757D596}" type="datetimeFigureOut">
              <a:rPr lang="en-US" smtClean="0"/>
              <a:pPr/>
              <a:t>3/20/2020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6F6647-F618-410A-AC76-A9B901055C68}" type="slidenum">
              <a:rPr lang="en-US" smtClean="0"/>
              <a:pPr/>
              <a:t>‹#›</a:t>
            </a:fld>
            <a:endParaRPr lang="en-US"/>
          </a:p>
        </p:txBody>
      </p:sp>
    </p:spTree>
    <p:extLst>
      <p:ext uri="{BB962C8B-B14F-4D97-AF65-F5344CB8AC3E}">
        <p14:creationId xmlns:p14="http://schemas.microsoft.com/office/powerpoint/2010/main" val="2802939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DA28AC38-E0E8-49D7-B2FE-71FD7C42C0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498446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44CDD-54BF-43A3-BB5E-0B76E757D596}" type="datetimeFigureOut">
              <a:rPr lang="en-US" smtClean="0"/>
              <a:pPr/>
              <a:t>3/20/2020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6F6647-F618-410A-AC76-A9B901055C68}" type="slidenum">
              <a:rPr lang="en-US" smtClean="0"/>
              <a:pPr/>
              <a:t>‹#›</a:t>
            </a:fld>
            <a:endParaRPr lang="en-US"/>
          </a:p>
        </p:txBody>
      </p:sp>
    </p:spTree>
    <p:extLst>
      <p:ext uri="{BB962C8B-B14F-4D97-AF65-F5344CB8AC3E}">
        <p14:creationId xmlns:p14="http://schemas.microsoft.com/office/powerpoint/2010/main" val="188917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smtClean="0"/>
              <a:t>Click to edit Master title style</a:t>
            </a:r>
            <a:endParaRPr lang="en-US"/>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544CDD-54BF-43A3-BB5E-0B76E757D596}" type="datetimeFigureOut">
              <a:rPr lang="en-US" smtClean="0"/>
              <a:pPr/>
              <a:t>3/20/2020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6F6647-F618-410A-AC76-A9B901055C68}" type="slidenum">
              <a:rPr lang="en-US" smtClean="0"/>
              <a:pPr/>
              <a:t>‹#›</a:t>
            </a:fld>
            <a:endParaRPr lang="en-US"/>
          </a:p>
        </p:txBody>
      </p:sp>
    </p:spTree>
    <p:extLst>
      <p:ext uri="{BB962C8B-B14F-4D97-AF65-F5344CB8AC3E}">
        <p14:creationId xmlns:p14="http://schemas.microsoft.com/office/powerpoint/2010/main" val="3195722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smtClean="0"/>
              <a:t>Click to edit Master title style</a:t>
            </a:r>
            <a:endParaRPr lang="en-US"/>
          </a:p>
        </p:txBody>
      </p:sp>
      <p:sp>
        <p:nvSpPr>
          <p:cNvPr id="3" name="Picture Placeholder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544CDD-54BF-43A3-BB5E-0B76E757D596}" type="datetimeFigureOut">
              <a:rPr lang="en-US" smtClean="0"/>
              <a:pPr/>
              <a:t>3/20/2020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6F6647-F618-410A-AC76-A9B901055C68}" type="slidenum">
              <a:rPr lang="en-US" smtClean="0"/>
              <a:pPr/>
              <a:t>‹#›</a:t>
            </a:fld>
            <a:endParaRPr lang="en-US"/>
          </a:p>
        </p:txBody>
      </p:sp>
    </p:spTree>
    <p:extLst>
      <p:ext uri="{BB962C8B-B14F-4D97-AF65-F5344CB8AC3E}">
        <p14:creationId xmlns:p14="http://schemas.microsoft.com/office/powerpoint/2010/main" val="33693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544CDD-54BF-43A3-BB5E-0B76E757D596}" type="datetimeFigureOut">
              <a:rPr lang="en-US" smtClean="0"/>
              <a:pPr/>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6F6647-F618-410A-AC76-A9B901055C68}" type="slidenum">
              <a:rPr lang="en-US" smtClean="0"/>
              <a:pPr/>
              <a:t>‹#›</a:t>
            </a:fld>
            <a:endParaRPr lang="en-US"/>
          </a:p>
        </p:txBody>
      </p:sp>
    </p:spTree>
    <p:extLst>
      <p:ext uri="{BB962C8B-B14F-4D97-AF65-F5344CB8AC3E}">
        <p14:creationId xmlns:p14="http://schemas.microsoft.com/office/powerpoint/2010/main" val="3858585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544CDD-54BF-43A3-BB5E-0B76E757D596}" type="datetimeFigureOut">
              <a:rPr lang="en-US" smtClean="0"/>
              <a:pPr/>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6F6647-F618-410A-AC76-A9B901055C68}" type="slidenum">
              <a:rPr lang="en-US" smtClean="0"/>
              <a:pPr/>
              <a:t>‹#›</a:t>
            </a:fld>
            <a:endParaRPr lang="en-US"/>
          </a:p>
        </p:txBody>
      </p:sp>
    </p:spTree>
    <p:extLst>
      <p:ext uri="{BB962C8B-B14F-4D97-AF65-F5344CB8AC3E}">
        <p14:creationId xmlns:p14="http://schemas.microsoft.com/office/powerpoint/2010/main" val="2947209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3"/>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2C94469-C24B-4485-9554-864CA5BFE2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8087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D4866AD1-022E-4E0E-AE7E-C7A6C4DD8D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8262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0D0EA962-5ACB-4E0A-B99B-F2A901C157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8269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D24831DE-8CB6-4B98-B2F1-D4EBA8FF18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648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3F3BB8C-0C0C-4EAB-9830-DC513CDAB6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6183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28B3AD7-A00B-4A91-9B8B-0BA01B14E5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6200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65D3E82-9912-4669-9E99-524028854B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133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00" y="1600203"/>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7181850" y="6400800"/>
            <a:ext cx="23114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a:defRPr/>
            </a:pPr>
            <a:fld id="{47E33C82-C2A6-478E-8FB2-E20C8DB41475}" type="slidenum">
              <a:rPr lang="en-US" b="0">
                <a:solidFill>
                  <a:srgbClr val="000000"/>
                </a:solidFill>
                <a:latin typeface="Arial" charset="0"/>
                <a:ea typeface="+mn-ea"/>
              </a:rPr>
              <a:pPr>
                <a:defRPr/>
              </a:pPr>
              <a:t>‹#›</a:t>
            </a:fld>
            <a:endParaRPr lang="en-US" b="0">
              <a:solidFill>
                <a:srgbClr val="000000"/>
              </a:solidFill>
              <a:latin typeface="Arial" charset="0"/>
              <a:ea typeface="+mn-ea"/>
            </a:endParaRPr>
          </a:p>
        </p:txBody>
      </p:sp>
      <p:sp>
        <p:nvSpPr>
          <p:cNvPr id="1031" name="Rectangle 7"/>
          <p:cNvSpPr>
            <a:spLocks noChangeArrowheads="1"/>
          </p:cNvSpPr>
          <p:nvPr/>
        </p:nvSpPr>
        <p:spPr bwMode="auto">
          <a:xfrm>
            <a:off x="495300" y="1600200"/>
            <a:ext cx="8915400" cy="4724400"/>
          </a:xfrm>
          <a:prstGeom prst="rect">
            <a:avLst/>
          </a:prstGeom>
          <a:noFill/>
          <a:ln w="9525">
            <a:noFill/>
            <a:miter lim="800000"/>
            <a:headEnd/>
            <a:tailEnd/>
          </a:ln>
          <a:effectLst/>
        </p:spPr>
        <p:txBody>
          <a:bodyPr/>
          <a:lstStyle/>
          <a:p>
            <a:pPr marL="342900" indent="-342900">
              <a:spcBef>
                <a:spcPct val="20000"/>
              </a:spcBef>
              <a:buClr>
                <a:srgbClr val="FF0000"/>
              </a:buClr>
              <a:buFont typeface="Wingdings" pitchFamily="2" charset="2"/>
              <a:buChar char="v"/>
              <a:defRPr/>
            </a:pPr>
            <a:endParaRPr lang="en-GB" sz="3200" b="0">
              <a:solidFill>
                <a:srgbClr val="000000"/>
              </a:solidFill>
              <a:latin typeface="Arial" charset="0"/>
              <a:ea typeface="+mn-ea"/>
            </a:endParaRPr>
          </a:p>
        </p:txBody>
      </p:sp>
      <p:sp>
        <p:nvSpPr>
          <p:cNvPr id="1032" name="Rectangle 8"/>
          <p:cNvSpPr>
            <a:spLocks noChangeArrowheads="1"/>
          </p:cNvSpPr>
          <p:nvPr/>
        </p:nvSpPr>
        <p:spPr bwMode="auto">
          <a:xfrm>
            <a:off x="495300" y="6400803"/>
            <a:ext cx="6117300" cy="244475"/>
          </a:xfrm>
          <a:prstGeom prst="rect">
            <a:avLst/>
          </a:prstGeom>
          <a:noFill/>
          <a:ln w="9525">
            <a:noFill/>
            <a:miter lim="800000"/>
            <a:headEnd/>
            <a:tailEnd/>
          </a:ln>
          <a:effectLst/>
        </p:spPr>
        <p:txBody>
          <a:bodyPr/>
          <a:lstStyle/>
          <a:p>
            <a:pPr>
              <a:defRPr/>
            </a:pPr>
            <a:r>
              <a:rPr lang="it-IT" sz="1000" dirty="0">
                <a:solidFill>
                  <a:srgbClr val="000000"/>
                </a:solidFill>
                <a:latin typeface="Arial" charset="0"/>
                <a:ea typeface="+mn-ea"/>
              </a:rPr>
              <a:t>GSICS </a:t>
            </a:r>
            <a:r>
              <a:rPr lang="en-GB" sz="1000" dirty="0" smtClean="0">
                <a:solidFill>
                  <a:srgbClr val="000000"/>
                </a:solidFill>
                <a:latin typeface="Arial" charset="0"/>
                <a:ea typeface="+mn-ea"/>
              </a:rPr>
              <a:t>Agency Report</a:t>
            </a:r>
            <a:endParaRPr lang="en-US" sz="1000" dirty="0">
              <a:solidFill>
                <a:srgbClr val="000000"/>
              </a:solidFill>
              <a:latin typeface="Arial" charset="0"/>
              <a:ea typeface="+mn-ea"/>
            </a:endParaRPr>
          </a:p>
        </p:txBody>
      </p:sp>
      <p:sp>
        <p:nvSpPr>
          <p:cNvPr id="1035" name="Line 11"/>
          <p:cNvSpPr>
            <a:spLocks noChangeShapeType="1"/>
          </p:cNvSpPr>
          <p:nvPr/>
        </p:nvSpPr>
        <p:spPr bwMode="auto">
          <a:xfrm flipV="1">
            <a:off x="495300" y="6324600"/>
            <a:ext cx="8915400" cy="0"/>
          </a:xfrm>
          <a:prstGeom prst="line">
            <a:avLst/>
          </a:prstGeom>
          <a:noFill/>
          <a:ln w="38100">
            <a:solidFill>
              <a:srgbClr val="0000FF"/>
            </a:solidFill>
            <a:round/>
            <a:headEnd/>
            <a:tailEnd/>
          </a:ln>
          <a:effectLst/>
        </p:spPr>
        <p:txBody>
          <a:bodyPr/>
          <a:lstStyle/>
          <a:p>
            <a:pPr>
              <a:defRPr/>
            </a:pPr>
            <a:endParaRPr lang="en-GB" sz="1800" b="0">
              <a:solidFill>
                <a:srgbClr val="000000"/>
              </a:solidFill>
              <a:latin typeface="Arial" charset="0"/>
              <a:ea typeface="+mn-ea"/>
            </a:endParaRPr>
          </a:p>
        </p:txBody>
      </p:sp>
      <p:sp>
        <p:nvSpPr>
          <p:cNvPr id="1037" name="Rectangle 13"/>
          <p:cNvSpPr>
            <a:spLocks noChangeArrowheads="1"/>
          </p:cNvSpPr>
          <p:nvPr/>
        </p:nvSpPr>
        <p:spPr bwMode="auto">
          <a:xfrm>
            <a:off x="7099300" y="6477003"/>
            <a:ext cx="2311400" cy="244475"/>
          </a:xfrm>
          <a:prstGeom prst="rect">
            <a:avLst/>
          </a:prstGeom>
          <a:noFill/>
          <a:ln w="9525">
            <a:noFill/>
            <a:miter lim="800000"/>
            <a:headEnd/>
            <a:tailEnd/>
          </a:ln>
          <a:effectLst/>
        </p:spPr>
        <p:txBody>
          <a:bodyPr/>
          <a:lstStyle/>
          <a:p>
            <a:pPr algn="r">
              <a:defRPr/>
            </a:pPr>
            <a:endParaRPr lang="en-GB" sz="1400" b="0">
              <a:solidFill>
                <a:srgbClr val="000000"/>
              </a:solidFill>
              <a:latin typeface="Arial" charset="0"/>
              <a:ea typeface="+mn-ea"/>
            </a:endParaRPr>
          </a:p>
        </p:txBody>
      </p:sp>
      <p:pic>
        <p:nvPicPr>
          <p:cNvPr id="2" name="Picture 18" descr="GLOGO_small"/>
          <p:cNvPicPr>
            <a:picLocks noChangeAspect="1" noChangeArrowheads="1"/>
          </p:cNvPicPr>
          <p:nvPr/>
        </p:nvPicPr>
        <p:blipFill>
          <a:blip r:embed="rId15" cstate="print"/>
          <a:srcRect/>
          <a:stretch>
            <a:fillRect/>
          </a:stretch>
        </p:blipFill>
        <p:spPr bwMode="auto">
          <a:xfrm>
            <a:off x="41135697" y="854075"/>
            <a:ext cx="4443942" cy="4102100"/>
          </a:xfrm>
          <a:prstGeom prst="rect">
            <a:avLst/>
          </a:prstGeom>
          <a:noFill/>
          <a:ln w="9525">
            <a:noFill/>
            <a:miter lim="800000"/>
            <a:headEnd/>
            <a:tailEnd/>
          </a:ln>
        </p:spPr>
      </p:pic>
      <p:pic>
        <p:nvPicPr>
          <p:cNvPr id="1033" name="Picture 19" descr="GLOGO_small"/>
          <p:cNvPicPr>
            <a:picLocks noChangeAspect="1" noChangeArrowheads="1"/>
          </p:cNvPicPr>
          <p:nvPr/>
        </p:nvPicPr>
        <p:blipFill>
          <a:blip r:embed="rId15" cstate="print"/>
          <a:srcRect/>
          <a:stretch>
            <a:fillRect/>
          </a:stretch>
        </p:blipFill>
        <p:spPr bwMode="auto">
          <a:xfrm>
            <a:off x="41300797" y="1006475"/>
            <a:ext cx="4443942" cy="4102100"/>
          </a:xfrm>
          <a:prstGeom prst="rect">
            <a:avLst/>
          </a:prstGeom>
          <a:noFill/>
          <a:ln w="9525">
            <a:noFill/>
            <a:miter lim="800000"/>
            <a:headEnd/>
            <a:tailEnd/>
          </a:ln>
        </p:spPr>
      </p:pic>
      <p:pic>
        <p:nvPicPr>
          <p:cNvPr id="1034" name="Picture 20" descr="GLOGO_small"/>
          <p:cNvPicPr>
            <a:picLocks noChangeAspect="1" noChangeArrowheads="1"/>
          </p:cNvPicPr>
          <p:nvPr/>
        </p:nvPicPr>
        <p:blipFill>
          <a:blip r:embed="rId15" cstate="print"/>
          <a:srcRect/>
          <a:stretch>
            <a:fillRect/>
          </a:stretch>
        </p:blipFill>
        <p:spPr bwMode="auto">
          <a:xfrm>
            <a:off x="41022191" y="815975"/>
            <a:ext cx="4443942" cy="4102100"/>
          </a:xfrm>
          <a:prstGeom prst="rect">
            <a:avLst/>
          </a:prstGeom>
          <a:noFill/>
          <a:ln w="9525">
            <a:noFill/>
            <a:miter lim="800000"/>
            <a:headEnd/>
            <a:tailEnd/>
          </a:ln>
        </p:spPr>
      </p:pic>
      <p:pic>
        <p:nvPicPr>
          <p:cNvPr id="3" name="Picture 2" descr="C:\Users\miu\Dropbox\gsics_WG_logo.jpg"/>
          <p:cNvPicPr>
            <a:picLocks noChangeAspect="1" noChangeArrowheads="1"/>
          </p:cNvPicPr>
          <p:nvPr userDrawn="1"/>
        </p:nvPicPr>
        <p:blipFill>
          <a:blip r:embed="rId16" cstate="print"/>
          <a:srcRect/>
          <a:stretch>
            <a:fillRect/>
          </a:stretch>
        </p:blipFill>
        <p:spPr bwMode="auto">
          <a:xfrm>
            <a:off x="396698" y="330201"/>
            <a:ext cx="3050012" cy="719666"/>
          </a:xfrm>
          <a:prstGeom prst="rect">
            <a:avLst/>
          </a:prstGeom>
          <a:noFill/>
        </p:spPr>
      </p:pic>
    </p:spTree>
    <p:extLst>
      <p:ext uri="{BB962C8B-B14F-4D97-AF65-F5344CB8AC3E}">
        <p14:creationId xmlns:p14="http://schemas.microsoft.com/office/powerpoint/2010/main" val="1371686662"/>
      </p:ext>
    </p:extLst>
  </p:cSld>
  <p:clrMap bg1="lt1" tx1="dk1" bg2="lt2" tx2="dk2" accent1="accent1" accent2="accent2" accent3="accent3" accent4="accent4" accent5="accent5" accent6="accent6" hlink="hlink" folHlink="folHlink"/>
  <p:sldLayoutIdLst>
    <p:sldLayoutId id="2147484704" r:id="rId1"/>
    <p:sldLayoutId id="2147484705" r:id="rId2"/>
    <p:sldLayoutId id="2147484706" r:id="rId3"/>
    <p:sldLayoutId id="2147484707" r:id="rId4"/>
    <p:sldLayoutId id="2147484708" r:id="rId5"/>
    <p:sldLayoutId id="2147484709" r:id="rId6"/>
    <p:sldLayoutId id="2147484710" r:id="rId7"/>
    <p:sldLayoutId id="2147484711" r:id="rId8"/>
    <p:sldLayoutId id="2147484712" r:id="rId9"/>
    <p:sldLayoutId id="2147484713" r:id="rId10"/>
    <p:sldLayoutId id="2147484714" r:id="rId11"/>
    <p:sldLayoutId id="2147484715" r:id="rId12"/>
    <p:sldLayoutId id="2147484716"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A5544CDD-54BF-43A3-BB5E-0B76E757D596}" type="datetimeFigureOut">
              <a:rPr lang="en-US" smtClean="0"/>
              <a:pPr/>
              <a:t>3/20/2020</a:t>
            </a:fld>
            <a:endParaRPr lang="en-US"/>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726F6647-F618-410A-AC76-A9B901055C68}" type="slidenum">
              <a:rPr lang="en-US" smtClean="0"/>
              <a:pPr/>
              <a:t>‹#›</a:t>
            </a:fld>
            <a:endParaRPr lang="en-US"/>
          </a:p>
        </p:txBody>
      </p:sp>
    </p:spTree>
    <p:extLst>
      <p:ext uri="{BB962C8B-B14F-4D97-AF65-F5344CB8AC3E}">
        <p14:creationId xmlns:p14="http://schemas.microsoft.com/office/powerpoint/2010/main" val="3666338271"/>
      </p:ext>
    </p:extLst>
  </p:cSld>
  <p:clrMap bg1="lt1" tx1="dk1" bg2="lt2" tx2="dk2" accent1="accent1" accent2="accent2" accent3="accent3" accent4="accent4" accent5="accent5" accent6="accent6" hlink="hlink" folHlink="folHlink"/>
  <p:sldLayoutIdLst>
    <p:sldLayoutId id="2147484734" r:id="rId1"/>
    <p:sldLayoutId id="2147484735" r:id="rId2"/>
    <p:sldLayoutId id="2147484736" r:id="rId3"/>
    <p:sldLayoutId id="2147484737" r:id="rId4"/>
    <p:sldLayoutId id="2147484738" r:id="rId5"/>
    <p:sldLayoutId id="2147484739" r:id="rId6"/>
    <p:sldLayoutId id="2147484740" r:id="rId7"/>
    <p:sldLayoutId id="2147484741" r:id="rId8"/>
    <p:sldLayoutId id="2147484742" r:id="rId9"/>
    <p:sldLayoutId id="2147484743" r:id="rId10"/>
    <p:sldLayoutId id="2147484744" r:id="rId1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5" Type="http://schemas.openxmlformats.org/officeDocument/2006/relationships/hyperlink" Target="https://www.metoffice.gov.uk/binaries/content/assets/mohippo/pdf/library/weather-science-technical-reports/frtr_634_2019p.pdf" TargetMode="External"/><Relationship Id="rId4" Type="http://schemas.openxmlformats.org/officeDocument/2006/relationships/hyperlink" Target="https://ieeexplore.ieee.org/abstract/document/8566165"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metoffice.gov.uk/binaries/content/assets/mohippo/pdf/library/weather-science-technical-reports/frtr_634_2019p.pdf" TargetMode="External"/><Relationship Id="rId2" Type="http://schemas.openxmlformats.org/officeDocument/2006/relationships/hyperlink" Target="https://ieeexplore.ieee.org/abstract/document/8566165" TargetMode="External"/><Relationship Id="rId1" Type="http://schemas.openxmlformats.org/officeDocument/2006/relationships/slideLayout" Target="../slideLayouts/slideLayout6.xml"/><Relationship Id="rId4" Type="http://schemas.openxmlformats.org/officeDocument/2006/relationships/image" Target="../media/image29.emf"/></Relationships>
</file>

<file path=ppt/slides/_rels/slide23.xml.rels><?xml version="1.0" encoding="UTF-8" standalone="yes"?>
<Relationships xmlns="http://schemas.openxmlformats.org/package/2006/relationships"><Relationship Id="rId3" Type="http://schemas.openxmlformats.org/officeDocument/2006/relationships/hyperlink" Target="https://www.metoffice.gov.uk/binaries/content/assets/mohippo/pdf/library/weather-science-technical-reports/frtr_634_2019p.pdf" TargetMode="External"/><Relationship Id="rId2" Type="http://schemas.openxmlformats.org/officeDocument/2006/relationships/hyperlink" Target="https://ieeexplore.ieee.org/abstract/document/8566165" TargetMode="Externa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hyperlink" Target="https://www.metoffice.gov.uk/binaries/content/assets/mohippo/pdf/library/weather-science-technical-reports/frtr_634_2019p.pdf" TargetMode="External"/><Relationship Id="rId2" Type="http://schemas.openxmlformats.org/officeDocument/2006/relationships/hyperlink" Target="https://ieeexplore.ieee.org/abstract/document/8566165" TargetMode="External"/><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hyperlink" Target="https://www.metoffice.gov.uk/binaries/content/assets/mohippo/pdf/library/weather-science-technical-reports/frtr_634_2019p.pdf" TargetMode="External"/><Relationship Id="rId2" Type="http://schemas.openxmlformats.org/officeDocument/2006/relationships/hyperlink" Target="https://ieeexplore.ieee.org/abstract/document/8566165" TargetMode="Externa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tempest.colostate.edu/dat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dropbox.com/s/nz102uzgqnlbb1u/moradi_rt.pdf?dl=0"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diagramColors" Target="../diagrams/colors1.xml"/><Relationship Id="rId11" Type="http://schemas.openxmlformats.org/officeDocument/2006/relationships/hyperlink" Target="https://docs.google.com/document/d/1AVRA06WmgMygMUj1LQUAdxZynpyoy1rIdJ4HM_QUO1w/edit" TargetMode="External"/><Relationship Id="rId5" Type="http://schemas.openxmlformats.org/officeDocument/2006/relationships/diagramQuickStyle" Target="../diagrams/quickStyle1.xml"/><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4D35CE4-D2A8-4161-91C9-CC23A6584C4A}" type="slidenum">
              <a:rPr lang="en-US" altLang="en-US" smtClean="0"/>
              <a:pPr/>
              <a:t>1</a:t>
            </a:fld>
            <a:endParaRPr lang="en-US" altLang="en-US"/>
          </a:p>
        </p:txBody>
      </p:sp>
      <p:sp>
        <p:nvSpPr>
          <p:cNvPr id="2" name="Title 1"/>
          <p:cNvSpPr>
            <a:spLocks noGrp="1"/>
          </p:cNvSpPr>
          <p:nvPr>
            <p:ph type="ctrTitle" idx="4294967295"/>
          </p:nvPr>
        </p:nvSpPr>
        <p:spPr>
          <a:xfrm>
            <a:off x="1073150" y="1868965"/>
            <a:ext cx="8420100" cy="1470025"/>
          </a:xfrm>
          <a:prstGeom prst="rect">
            <a:avLst/>
          </a:prstGeom>
        </p:spPr>
        <p:txBody>
          <a:bodyPr/>
          <a:lstStyle/>
          <a:p>
            <a:r>
              <a:rPr lang="en-US" dirty="0"/>
              <a:t>Microwave Subgroup </a:t>
            </a:r>
            <a:r>
              <a:rPr lang="en-US" dirty="0" smtClean="0"/>
              <a:t>Achievements in 2019 and Future Plan</a:t>
            </a:r>
            <a:endParaRPr lang="en-US" dirty="0"/>
          </a:p>
        </p:txBody>
      </p:sp>
      <p:sp>
        <p:nvSpPr>
          <p:cNvPr id="3" name="Rectangle 2"/>
          <p:cNvSpPr/>
          <p:nvPr/>
        </p:nvSpPr>
        <p:spPr>
          <a:xfrm>
            <a:off x="632520" y="4509120"/>
            <a:ext cx="8640960" cy="1200329"/>
          </a:xfrm>
          <a:prstGeom prst="rect">
            <a:avLst/>
          </a:prstGeom>
        </p:spPr>
        <p:txBody>
          <a:bodyPr wrap="square">
            <a:spAutoFit/>
          </a:bodyPr>
          <a:lstStyle/>
          <a:p>
            <a:pPr algn="ctr"/>
            <a:r>
              <a:rPr lang="en-US" sz="2400" b="0" dirty="0" err="1" smtClean="0">
                <a:solidFill>
                  <a:srgbClr val="000000"/>
                </a:solidFill>
                <a:latin typeface="Arial"/>
              </a:rPr>
              <a:t>Qifeng</a:t>
            </a:r>
            <a:r>
              <a:rPr lang="en-US" sz="2400" b="0" dirty="0" smtClean="0">
                <a:solidFill>
                  <a:srgbClr val="000000"/>
                </a:solidFill>
                <a:latin typeface="Arial"/>
              </a:rPr>
              <a:t> Lu, Quanhua (Mark) Liu, and Ralph Ferraro</a:t>
            </a:r>
          </a:p>
          <a:p>
            <a:pPr algn="ctr"/>
            <a:endParaRPr lang="en-US" sz="2400" b="0" dirty="0">
              <a:solidFill>
                <a:srgbClr val="000000"/>
              </a:solidFill>
              <a:latin typeface="Arial"/>
            </a:endParaRPr>
          </a:p>
          <a:p>
            <a:pPr algn="ctr"/>
            <a:r>
              <a:rPr lang="en-US" sz="2400" b="0" dirty="0" smtClean="0">
                <a:solidFill>
                  <a:srgbClr val="000000"/>
                </a:solidFill>
                <a:latin typeface="Arial"/>
              </a:rPr>
              <a:t>March 18, 2020</a:t>
            </a:r>
          </a:p>
        </p:txBody>
      </p:sp>
    </p:spTree>
    <p:extLst>
      <p:ext uri="{BB962C8B-B14F-4D97-AF65-F5344CB8AC3E}">
        <p14:creationId xmlns:p14="http://schemas.microsoft.com/office/powerpoint/2010/main" val="950658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2915" y="162550"/>
            <a:ext cx="4746031" cy="1143000"/>
          </a:xfrm>
        </p:spPr>
        <p:txBody>
          <a:bodyPr/>
          <a:lstStyle/>
          <a:p>
            <a:r>
              <a:rPr lang="en-GB" sz="3600" dirty="0"/>
              <a:t>Status on the CGMS-46 action</a:t>
            </a:r>
          </a:p>
        </p:txBody>
      </p:sp>
      <p:sp>
        <p:nvSpPr>
          <p:cNvPr id="3" name="Content Placeholder 2"/>
          <p:cNvSpPr>
            <a:spLocks noGrp="1"/>
          </p:cNvSpPr>
          <p:nvPr>
            <p:ph idx="1"/>
          </p:nvPr>
        </p:nvSpPr>
        <p:spPr>
          <a:xfrm>
            <a:off x="776536" y="1412777"/>
            <a:ext cx="8229600" cy="4525963"/>
          </a:xfrm>
        </p:spPr>
        <p:txBody>
          <a:bodyPr>
            <a:normAutofit fontScale="85000" lnSpcReduction="20000"/>
          </a:bodyPr>
          <a:lstStyle/>
          <a:p>
            <a:r>
              <a:rPr lang="en-GB" altLang="zh-CN" b="1" dirty="0" smtClean="0">
                <a:solidFill>
                  <a:srgbClr val="000099"/>
                </a:solidFill>
              </a:rPr>
              <a:t>Coordination took place with GSICS MW SG and </a:t>
            </a:r>
            <a:r>
              <a:rPr lang="en-GB" altLang="zh-CN" b="1" dirty="0">
                <a:solidFill>
                  <a:srgbClr val="000099"/>
                </a:solidFill>
              </a:rPr>
              <a:t>CEOS-WGCV MWSG</a:t>
            </a:r>
          </a:p>
          <a:p>
            <a:pPr lvl="1"/>
            <a:r>
              <a:rPr lang="en-GB" altLang="zh-CN" dirty="0"/>
              <a:t>At </a:t>
            </a:r>
            <a:r>
              <a:rPr lang="en-GB" altLang="zh-CN" dirty="0" smtClean="0"/>
              <a:t>CEOS WGCV MWSG </a:t>
            </a:r>
            <a:r>
              <a:rPr lang="en-GB" altLang="zh-CN" dirty="0"/>
              <a:t>meeting in Darmstadt, August </a:t>
            </a:r>
            <a:r>
              <a:rPr lang="en-GB" altLang="zh-CN" dirty="0" smtClean="0"/>
              <a:t>2018</a:t>
            </a:r>
          </a:p>
          <a:p>
            <a:pPr lvl="1"/>
            <a:r>
              <a:rPr lang="en-GB" altLang="zh-CN" dirty="0" smtClean="0"/>
              <a:t>At GSICS Annual Meeting, </a:t>
            </a:r>
            <a:r>
              <a:rPr lang="en-GB" altLang="zh-CN" dirty="0" err="1" smtClean="0"/>
              <a:t>Frascati</a:t>
            </a:r>
            <a:r>
              <a:rPr lang="en-GB" altLang="zh-CN" dirty="0" smtClean="0"/>
              <a:t>, March 2019</a:t>
            </a:r>
          </a:p>
          <a:p>
            <a:pPr lvl="1"/>
            <a:r>
              <a:rPr lang="en-US" altLang="zh-CN" dirty="0" smtClean="0"/>
              <a:t>Through email and phone</a:t>
            </a:r>
            <a:endParaRPr lang="en-GB" altLang="zh-CN" dirty="0"/>
          </a:p>
          <a:p>
            <a:endParaRPr lang="en-GB" dirty="0" smtClean="0"/>
          </a:p>
          <a:p>
            <a:r>
              <a:rPr lang="en-GB" altLang="zh-CN" b="1" dirty="0">
                <a:solidFill>
                  <a:srgbClr val="000099"/>
                </a:solidFill>
              </a:rPr>
              <a:t>Start development of best practises in GSICS for MW cross-calibration </a:t>
            </a:r>
            <a:r>
              <a:rPr lang="en-GB" altLang="zh-CN" dirty="0" smtClean="0">
                <a:sym typeface="Wingdings" panose="05000000000000000000" pitchFamily="2" charset="2"/>
              </a:rPr>
              <a:t> </a:t>
            </a:r>
            <a:r>
              <a:rPr lang="en-GB" i="1" dirty="0"/>
              <a:t>How will GSICS apply existing inter-calibration algorithms to range of microwave imagers for NRT </a:t>
            </a:r>
            <a:r>
              <a:rPr lang="en-GB" i="1" dirty="0" smtClean="0"/>
              <a:t>applications? </a:t>
            </a:r>
            <a:r>
              <a:rPr lang="en-GB" i="1" dirty="0"/>
              <a:t>Who is interested in participating? Coordinating?</a:t>
            </a:r>
          </a:p>
          <a:p>
            <a:endParaRPr lang="en-GB" dirty="0"/>
          </a:p>
        </p:txBody>
      </p:sp>
    </p:spTree>
    <p:extLst>
      <p:ext uri="{BB962C8B-B14F-4D97-AF65-F5344CB8AC3E}">
        <p14:creationId xmlns:p14="http://schemas.microsoft.com/office/powerpoint/2010/main" val="2478613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0324" y="177818"/>
            <a:ext cx="5158986" cy="854968"/>
          </a:xfrm>
        </p:spPr>
        <p:txBody>
          <a:bodyPr>
            <a:normAutofit fontScale="90000"/>
          </a:bodyPr>
          <a:lstStyle/>
          <a:p>
            <a:r>
              <a:rPr lang="en-GB" altLang="zh-CN" sz="3100" dirty="0"/>
              <a:t>Coordinate with CEOS-WGCV </a:t>
            </a:r>
            <a:r>
              <a:rPr lang="en-GB" altLang="zh-CN" sz="3100" dirty="0" smtClean="0"/>
              <a:t>MWSG</a:t>
            </a:r>
            <a:endParaRPr lang="en-GB" altLang="zh-CN" sz="2200" dirty="0"/>
          </a:p>
        </p:txBody>
      </p:sp>
      <p:pic>
        <p:nvPicPr>
          <p:cNvPr id="5" name="图片 4"/>
          <p:cNvPicPr>
            <a:picLocks noChangeAspect="1"/>
          </p:cNvPicPr>
          <p:nvPr/>
        </p:nvPicPr>
        <p:blipFill>
          <a:blip r:embed="rId2"/>
          <a:stretch>
            <a:fillRect/>
          </a:stretch>
        </p:blipFill>
        <p:spPr>
          <a:xfrm>
            <a:off x="452500" y="1178750"/>
            <a:ext cx="8974090" cy="5492972"/>
          </a:xfrm>
          <a:prstGeom prst="rect">
            <a:avLst/>
          </a:prstGeom>
        </p:spPr>
      </p:pic>
    </p:spTree>
    <p:extLst>
      <p:ext uri="{BB962C8B-B14F-4D97-AF65-F5344CB8AC3E}">
        <p14:creationId xmlns:p14="http://schemas.microsoft.com/office/powerpoint/2010/main" val="636016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86938" y="138285"/>
            <a:ext cx="5717840" cy="1143000"/>
          </a:xfrm>
        </p:spPr>
        <p:txBody>
          <a:bodyPr/>
          <a:lstStyle/>
          <a:p>
            <a:r>
              <a:rPr lang="en-GB" altLang="zh-CN" sz="2400" b="1" dirty="0" smtClean="0"/>
              <a:t>First </a:t>
            </a:r>
            <a:r>
              <a:rPr lang="en-GB" altLang="zh-CN" sz="2400" b="1" dirty="0"/>
              <a:t>version (for evaluation) of CMA </a:t>
            </a:r>
            <a:r>
              <a:rPr lang="en-GB" altLang="zh-CN" sz="2400" b="1" dirty="0" smtClean="0"/>
              <a:t>FCDR for MWRI(FY-3B\C\D)</a:t>
            </a:r>
            <a:br>
              <a:rPr lang="en-GB" altLang="zh-CN" sz="2400" b="1" dirty="0" smtClean="0"/>
            </a:br>
            <a:r>
              <a:rPr lang="en-US" altLang="zh-CN" sz="2400" b="1" dirty="0"/>
              <a:t>SNO with GMI</a:t>
            </a:r>
            <a:endParaRPr lang="zh-CN" altLang="en-US" sz="2400" b="1" dirty="0"/>
          </a:p>
        </p:txBody>
      </p:sp>
      <p:sp>
        <p:nvSpPr>
          <p:cNvPr id="3" name="内容占位符 2"/>
          <p:cNvSpPr>
            <a:spLocks noGrp="1"/>
          </p:cNvSpPr>
          <p:nvPr>
            <p:ph idx="1"/>
          </p:nvPr>
        </p:nvSpPr>
        <p:spPr>
          <a:xfrm>
            <a:off x="495300" y="5409220"/>
            <a:ext cx="8915400" cy="716946"/>
          </a:xfrm>
        </p:spPr>
        <p:txBody>
          <a:bodyPr/>
          <a:lstStyle/>
          <a:p>
            <a:r>
              <a:rPr lang="en-US" altLang="zh-CN" sz="2400" dirty="0" smtClean="0"/>
              <a:t>Apply the latest calibration algorithm of FY-3D/MWRI to FY-3B/MWRI and FY-3C/MWRI </a:t>
            </a:r>
            <a:endParaRPr lang="zh-CN" altLang="en-US" sz="2400" dirty="0"/>
          </a:p>
        </p:txBody>
      </p:sp>
      <p:sp>
        <p:nvSpPr>
          <p:cNvPr id="4" name="灯片编号占位符 3"/>
          <p:cNvSpPr>
            <a:spLocks noGrp="1"/>
          </p:cNvSpPr>
          <p:nvPr>
            <p:ph type="sldNum" sz="quarter" idx="10"/>
          </p:nvPr>
        </p:nvSpPr>
        <p:spPr/>
        <p:txBody>
          <a:bodyPr/>
          <a:lstStyle/>
          <a:p>
            <a:pPr>
              <a:defRPr/>
            </a:pPr>
            <a:fld id="{DA28AC38-E0E8-49D7-B2FE-71FD7C42C09E}" type="slidenum">
              <a:rPr lang="en-US" smtClean="0">
                <a:solidFill>
                  <a:srgbClr val="000000"/>
                </a:solidFill>
              </a:rPr>
              <a:pPr>
                <a:defRPr/>
              </a:pPr>
              <a:t>12</a:t>
            </a:fld>
            <a:endParaRPr lang="en-US">
              <a:solidFill>
                <a:srgbClr val="000000"/>
              </a:solidFill>
            </a:endParaRPr>
          </a:p>
        </p:txBody>
      </p:sp>
      <p:pic>
        <p:nvPicPr>
          <p:cNvPr id="5" name="内容占位符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2620" y="1538790"/>
            <a:ext cx="2879725"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7382" y="3466015"/>
            <a:ext cx="28813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40970" y="1514978"/>
            <a:ext cx="287972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23507" y="3486653"/>
            <a:ext cx="287972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p:cNvSpPr txBox="1"/>
          <p:nvPr/>
        </p:nvSpPr>
        <p:spPr>
          <a:xfrm>
            <a:off x="2555662" y="1290680"/>
            <a:ext cx="1080120" cy="253916"/>
          </a:xfrm>
          <a:prstGeom prst="rect">
            <a:avLst/>
          </a:prstGeom>
          <a:noFill/>
        </p:spPr>
        <p:txBody>
          <a:bodyPr wrap="square" rtlCol="0">
            <a:spAutoFit/>
          </a:bodyPr>
          <a:lstStyle/>
          <a:p>
            <a:r>
              <a:rPr lang="en-US" altLang="zh-CN" sz="1050" dirty="0" smtClean="0">
                <a:solidFill>
                  <a:schemeClr val="tx1"/>
                </a:solidFill>
              </a:rPr>
              <a:t>Operational</a:t>
            </a:r>
            <a:endParaRPr lang="zh-CN" altLang="en-US" sz="1050" dirty="0">
              <a:solidFill>
                <a:schemeClr val="tx1"/>
              </a:solidFill>
            </a:endParaRPr>
          </a:p>
        </p:txBody>
      </p:sp>
      <p:sp>
        <p:nvSpPr>
          <p:cNvPr id="10" name="文本框 9"/>
          <p:cNvSpPr txBox="1"/>
          <p:nvPr/>
        </p:nvSpPr>
        <p:spPr>
          <a:xfrm>
            <a:off x="5853100" y="1249883"/>
            <a:ext cx="1080120" cy="253916"/>
          </a:xfrm>
          <a:prstGeom prst="rect">
            <a:avLst/>
          </a:prstGeom>
          <a:noFill/>
        </p:spPr>
        <p:txBody>
          <a:bodyPr wrap="square" rtlCol="0">
            <a:spAutoFit/>
          </a:bodyPr>
          <a:lstStyle/>
          <a:p>
            <a:r>
              <a:rPr lang="en-US" altLang="zh-CN" sz="1050" dirty="0" smtClean="0">
                <a:solidFill>
                  <a:schemeClr val="tx1"/>
                </a:solidFill>
              </a:rPr>
              <a:t>FCDR V 1.0</a:t>
            </a:r>
            <a:endParaRPr lang="zh-CN" altLang="en-US" sz="1050" dirty="0">
              <a:solidFill>
                <a:schemeClr val="tx1"/>
              </a:solidFill>
            </a:endParaRPr>
          </a:p>
        </p:txBody>
      </p:sp>
      <p:sp>
        <p:nvSpPr>
          <p:cNvPr id="11" name="文本框 10"/>
          <p:cNvSpPr txBox="1"/>
          <p:nvPr/>
        </p:nvSpPr>
        <p:spPr>
          <a:xfrm>
            <a:off x="947555" y="2393885"/>
            <a:ext cx="542265" cy="253916"/>
          </a:xfrm>
          <a:prstGeom prst="rect">
            <a:avLst/>
          </a:prstGeom>
          <a:noFill/>
        </p:spPr>
        <p:txBody>
          <a:bodyPr wrap="square" rtlCol="0">
            <a:spAutoFit/>
          </a:bodyPr>
          <a:lstStyle/>
          <a:p>
            <a:r>
              <a:rPr lang="en-US" altLang="zh-CN" sz="1050" dirty="0" smtClean="0">
                <a:solidFill>
                  <a:schemeClr val="tx1"/>
                </a:solidFill>
              </a:rPr>
              <a:t>10V</a:t>
            </a:r>
            <a:endParaRPr lang="zh-CN" altLang="en-US" sz="1050" dirty="0">
              <a:solidFill>
                <a:schemeClr val="tx1"/>
              </a:solidFill>
            </a:endParaRPr>
          </a:p>
        </p:txBody>
      </p:sp>
      <p:sp>
        <p:nvSpPr>
          <p:cNvPr id="12" name="文本框 11"/>
          <p:cNvSpPr txBox="1"/>
          <p:nvPr/>
        </p:nvSpPr>
        <p:spPr>
          <a:xfrm>
            <a:off x="978093" y="4104075"/>
            <a:ext cx="542265" cy="253916"/>
          </a:xfrm>
          <a:prstGeom prst="rect">
            <a:avLst/>
          </a:prstGeom>
          <a:noFill/>
        </p:spPr>
        <p:txBody>
          <a:bodyPr wrap="square" rtlCol="0">
            <a:spAutoFit/>
          </a:bodyPr>
          <a:lstStyle/>
          <a:p>
            <a:r>
              <a:rPr lang="en-US" altLang="zh-CN" sz="1050" dirty="0" smtClean="0">
                <a:solidFill>
                  <a:schemeClr val="tx1"/>
                </a:solidFill>
              </a:rPr>
              <a:t>10H</a:t>
            </a:r>
            <a:endParaRPr lang="zh-CN" altLang="en-US" sz="1050" dirty="0">
              <a:solidFill>
                <a:schemeClr val="tx1"/>
              </a:solidFill>
            </a:endParaRPr>
          </a:p>
        </p:txBody>
      </p:sp>
    </p:spTree>
    <p:extLst>
      <p:ext uri="{BB962C8B-B14F-4D97-AF65-F5344CB8AC3E}">
        <p14:creationId xmlns:p14="http://schemas.microsoft.com/office/powerpoint/2010/main" val="2377022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59999" y="0"/>
            <a:ext cx="7067990" cy="1143000"/>
          </a:xfrm>
        </p:spPr>
        <p:txBody>
          <a:bodyPr/>
          <a:lstStyle/>
          <a:p>
            <a:r>
              <a:rPr lang="en-US" altLang="zh-CN" sz="2800" dirty="0" smtClean="0">
                <a:solidFill>
                  <a:schemeClr val="tx1"/>
                </a:solidFill>
              </a:rPr>
              <a:t>SNO and DD Between MWRI and GMI</a:t>
            </a:r>
            <a:endParaRPr lang="zh-CN" altLang="en-US" sz="2800" dirty="0">
              <a:solidFill>
                <a:schemeClr val="tx1"/>
              </a:solidFill>
            </a:endParaRPr>
          </a:p>
        </p:txBody>
      </p:sp>
      <p:sp>
        <p:nvSpPr>
          <p:cNvPr id="4" name="灯片编号占位符 3"/>
          <p:cNvSpPr>
            <a:spLocks noGrp="1"/>
          </p:cNvSpPr>
          <p:nvPr>
            <p:ph type="sldNum" sz="quarter" idx="10"/>
          </p:nvPr>
        </p:nvSpPr>
        <p:spPr/>
        <p:txBody>
          <a:bodyPr/>
          <a:lstStyle/>
          <a:p>
            <a:pPr>
              <a:defRPr/>
            </a:pPr>
            <a:fld id="{DA28AC38-E0E8-49D7-B2FE-71FD7C42C09E}" type="slidenum">
              <a:rPr lang="en-US" smtClean="0">
                <a:solidFill>
                  <a:srgbClr val="000000"/>
                </a:solidFill>
              </a:rPr>
              <a:pPr>
                <a:defRPr/>
              </a:pPr>
              <a:t>13</a:t>
            </a:fld>
            <a:endParaRPr lang="en-US">
              <a:solidFill>
                <a:srgbClr val="000000"/>
              </a:solidFill>
            </a:endParaRPr>
          </a:p>
        </p:txBody>
      </p:sp>
      <p:grpSp>
        <p:nvGrpSpPr>
          <p:cNvPr id="13" name="组合 12"/>
          <p:cNvGrpSpPr>
            <a:grpSpLocks noChangeAspect="1"/>
          </p:cNvGrpSpPr>
          <p:nvPr/>
        </p:nvGrpSpPr>
        <p:grpSpPr>
          <a:xfrm>
            <a:off x="-8806" y="503673"/>
            <a:ext cx="4682601" cy="4680000"/>
            <a:chOff x="-8129" y="604069"/>
            <a:chExt cx="4322401" cy="4320000"/>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9" y="604069"/>
              <a:ext cx="4322401" cy="4320000"/>
            </a:xfrm>
            <a:prstGeom prst="rect">
              <a:avLst/>
            </a:prstGeom>
          </p:spPr>
        </p:pic>
        <p:sp>
          <p:nvSpPr>
            <p:cNvPr id="9" name="文本框 8"/>
            <p:cNvSpPr txBox="1"/>
            <p:nvPr/>
          </p:nvSpPr>
          <p:spPr>
            <a:xfrm>
              <a:off x="542510" y="1193140"/>
              <a:ext cx="1665185" cy="276999"/>
            </a:xfrm>
            <a:prstGeom prst="rect">
              <a:avLst/>
            </a:prstGeom>
            <a:noFill/>
          </p:spPr>
          <p:txBody>
            <a:bodyPr wrap="square" rtlCol="0">
              <a:spAutoFit/>
            </a:bodyPr>
            <a:lstStyle/>
            <a:p>
              <a:r>
                <a:rPr lang="en-US" altLang="zh-CN" sz="1200" dirty="0" smtClean="0">
                  <a:solidFill>
                    <a:srgbClr val="FF0000"/>
                  </a:solidFill>
                </a:rPr>
                <a:t>SNO</a:t>
              </a:r>
              <a:endParaRPr lang="zh-CN" altLang="en-US" sz="1200" dirty="0">
                <a:solidFill>
                  <a:srgbClr val="FF0000"/>
                </a:solidFill>
              </a:endParaRPr>
            </a:p>
          </p:txBody>
        </p:sp>
      </p:grpSp>
      <p:grpSp>
        <p:nvGrpSpPr>
          <p:cNvPr id="14" name="组合 13"/>
          <p:cNvGrpSpPr>
            <a:grpSpLocks noChangeAspect="1"/>
          </p:cNvGrpSpPr>
          <p:nvPr/>
        </p:nvGrpSpPr>
        <p:grpSpPr>
          <a:xfrm>
            <a:off x="4683648" y="496506"/>
            <a:ext cx="4809672" cy="4680000"/>
            <a:chOff x="4727975" y="690530"/>
            <a:chExt cx="4322402" cy="432000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7975" y="690530"/>
              <a:ext cx="4322402" cy="4320000"/>
            </a:xfrm>
            <a:prstGeom prst="rect">
              <a:avLst/>
            </a:prstGeom>
          </p:spPr>
        </p:pic>
        <p:sp>
          <p:nvSpPr>
            <p:cNvPr id="10" name="文本框 9"/>
            <p:cNvSpPr txBox="1"/>
            <p:nvPr/>
          </p:nvSpPr>
          <p:spPr>
            <a:xfrm>
              <a:off x="5403050" y="1193140"/>
              <a:ext cx="1665185" cy="276999"/>
            </a:xfrm>
            <a:prstGeom prst="rect">
              <a:avLst/>
            </a:prstGeom>
            <a:noFill/>
          </p:spPr>
          <p:txBody>
            <a:bodyPr wrap="square" rtlCol="0">
              <a:spAutoFit/>
            </a:bodyPr>
            <a:lstStyle/>
            <a:p>
              <a:r>
                <a:rPr lang="en-US" altLang="zh-CN" sz="1200" dirty="0" smtClean="0">
                  <a:solidFill>
                    <a:srgbClr val="FF0000"/>
                  </a:solidFill>
                </a:rPr>
                <a:t>DD</a:t>
              </a:r>
              <a:endParaRPr lang="zh-CN" altLang="en-US" sz="1200" dirty="0">
                <a:solidFill>
                  <a:srgbClr val="FF0000"/>
                </a:solidFill>
              </a:endParaRPr>
            </a:p>
          </p:txBody>
        </p:sp>
      </p:gr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3330" y="6084259"/>
            <a:ext cx="2115235" cy="633081"/>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2990" y="4788850"/>
            <a:ext cx="3410526" cy="2160000"/>
          </a:xfrm>
          <a:prstGeom prst="rect">
            <a:avLst/>
          </a:prstGeom>
        </p:spPr>
      </p:pic>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07795" y="6145001"/>
            <a:ext cx="2162690" cy="647284"/>
          </a:xfrm>
          <a:prstGeom prst="rect">
            <a:avLst/>
          </a:prstGeom>
        </p:spPr>
      </p:pic>
      <p:pic>
        <p:nvPicPr>
          <p:cNvPr id="5" name="内容占位符 4"/>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15891" y="4824155"/>
            <a:ext cx="3410526" cy="2160000"/>
          </a:xfrm>
        </p:spPr>
      </p:pic>
    </p:spTree>
    <p:extLst>
      <p:ext uri="{BB962C8B-B14F-4D97-AF65-F5344CB8AC3E}">
        <p14:creationId xmlns:p14="http://schemas.microsoft.com/office/powerpoint/2010/main" val="1164405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457945" y="44624"/>
            <a:ext cx="4950549" cy="799250"/>
          </a:xfrm>
        </p:spPr>
        <p:txBody>
          <a:bodyPr>
            <a:normAutofit fontScale="90000"/>
          </a:bodyPr>
          <a:lstStyle/>
          <a:p>
            <a:r>
              <a:rPr lang="en-US" sz="3200" dirty="0">
                <a:solidFill>
                  <a:srgbClr val="0000FF"/>
                </a:solidFill>
              </a:rPr>
              <a:t>Meeting </a:t>
            </a:r>
            <a:r>
              <a:rPr lang="en-US" sz="3200" dirty="0" smtClean="0">
                <a:solidFill>
                  <a:srgbClr val="0000FF"/>
                </a:solidFill>
              </a:rPr>
              <a:t>Highlights (System) </a:t>
            </a:r>
            <a:r>
              <a:rPr lang="en-US" altLang="zh-CN" sz="3200" dirty="0" err="1" smtClean="0">
                <a:solidFill>
                  <a:srgbClr val="FF0000"/>
                </a:solidFill>
              </a:rPr>
              <a:t>Grassotti</a:t>
            </a:r>
            <a:r>
              <a:rPr lang="en-US" altLang="zh-CN" sz="3200" dirty="0" smtClean="0">
                <a:solidFill>
                  <a:srgbClr val="FF0000"/>
                </a:solidFill>
              </a:rPr>
              <a:t> </a:t>
            </a:r>
            <a:r>
              <a:rPr lang="en-US" altLang="zh-CN" sz="3200" dirty="0">
                <a:solidFill>
                  <a:srgbClr val="FF0000"/>
                </a:solidFill>
              </a:rPr>
              <a:t>11/19/2019</a:t>
            </a:r>
            <a:endParaRPr lang="en-US" sz="3200" dirty="0">
              <a:solidFill>
                <a:srgbClr val="FF0000"/>
              </a:solidFill>
            </a:endParaRPr>
          </a:p>
        </p:txBody>
      </p:sp>
      <p:sp>
        <p:nvSpPr>
          <p:cNvPr id="5" name="Rectangle 5"/>
          <p:cNvSpPr/>
          <p:nvPr/>
        </p:nvSpPr>
        <p:spPr>
          <a:xfrm>
            <a:off x="200472" y="896392"/>
            <a:ext cx="9433048" cy="59436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642664" y="927100"/>
            <a:ext cx="11125200" cy="1219200"/>
          </a:xfrm>
          <a:prstGeom prst="rect">
            <a:avLst/>
          </a:prstGeom>
        </p:spPr>
        <p:txBody>
          <a:bodyPr lIns="0" tIns="0" rIns="0" bIns="0" anchor="t" anchorCtr="0">
            <a:noAutofit/>
          </a:bodyPr>
          <a:lstStyle>
            <a:lvl1pPr algn="l" defTabSz="914400" rtl="0" eaLnBrk="1" latinLnBrk="0" hangingPunct="1">
              <a:spcBef>
                <a:spcPct val="0"/>
              </a:spcBef>
              <a:buNone/>
              <a:defRPr sz="2400" b="1" kern="1200">
                <a:solidFill>
                  <a:schemeClr val="tx1"/>
                </a:solidFill>
                <a:latin typeface="+mj-lt"/>
                <a:ea typeface="+mj-ea"/>
                <a:cs typeface="+mj-cs"/>
              </a:defRPr>
            </a:lvl1pPr>
          </a:lstStyle>
          <a:p>
            <a:pPr algn="ctr"/>
            <a:r>
              <a:rPr lang="en-US" sz="2800" dirty="0">
                <a:solidFill>
                  <a:srgbClr val="002060"/>
                </a:solidFill>
                <a:cs typeface="Helvetica" pitchFamily="34" charset="0"/>
              </a:rPr>
              <a:t>Microwave Integrated Retrieval System (</a:t>
            </a:r>
            <a:r>
              <a:rPr lang="en-US" sz="2800" dirty="0" err="1">
                <a:solidFill>
                  <a:srgbClr val="002060"/>
                </a:solidFill>
                <a:cs typeface="Helvetica" pitchFamily="34" charset="0"/>
              </a:rPr>
              <a:t>MiRS</a:t>
            </a:r>
            <a:r>
              <a:rPr lang="en-US" sz="2800" dirty="0">
                <a:solidFill>
                  <a:srgbClr val="002060"/>
                </a:solidFill>
                <a:cs typeface="Helvetica" pitchFamily="34" charset="0"/>
              </a:rPr>
              <a:t>):</a:t>
            </a:r>
            <a:br>
              <a:rPr lang="en-US" sz="2800" dirty="0">
                <a:solidFill>
                  <a:srgbClr val="002060"/>
                </a:solidFill>
                <a:cs typeface="Helvetica" pitchFamily="34" charset="0"/>
              </a:rPr>
            </a:br>
            <a:r>
              <a:rPr lang="en-US" sz="2800" dirty="0">
                <a:solidFill>
                  <a:srgbClr val="002060"/>
                </a:solidFill>
                <a:cs typeface="Helvetica" pitchFamily="34" charset="0"/>
              </a:rPr>
              <a:t>Overview, Recent Activities, and Applications</a:t>
            </a:r>
            <a:endParaRPr lang="en-US" sz="2800" dirty="0">
              <a:solidFill>
                <a:srgbClr val="002060"/>
              </a:solidFill>
            </a:endParaRPr>
          </a:p>
        </p:txBody>
      </p:sp>
      <p:pic>
        <p:nvPicPr>
          <p:cNvPr id="7"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480" y="2132857"/>
            <a:ext cx="4643438" cy="3571875"/>
          </a:xfrm>
          <a:prstGeom prst="rect">
            <a:avLst/>
          </a:prstGeom>
          <a:ln>
            <a:solidFill>
              <a:schemeClr val="tx1"/>
            </a:solidFill>
          </a:ln>
        </p:spPr>
      </p:pic>
      <p:pic>
        <p:nvPicPr>
          <p:cNvPr id="8"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404" y="2132857"/>
            <a:ext cx="4643438" cy="3571875"/>
          </a:xfrm>
          <a:prstGeom prst="rect">
            <a:avLst/>
          </a:prstGeom>
          <a:ln>
            <a:solidFill>
              <a:schemeClr val="tx1"/>
            </a:solidFill>
          </a:ln>
        </p:spPr>
      </p:pic>
      <p:sp>
        <p:nvSpPr>
          <p:cNvPr id="10" name="TextBox 7"/>
          <p:cNvSpPr txBox="1"/>
          <p:nvPr/>
        </p:nvSpPr>
        <p:spPr>
          <a:xfrm>
            <a:off x="2405336" y="2019969"/>
            <a:ext cx="5257800" cy="307777"/>
          </a:xfrm>
          <a:prstGeom prst="rect">
            <a:avLst/>
          </a:prstGeom>
          <a:solidFill>
            <a:srgbClr val="92D050"/>
          </a:solidFill>
          <a:ln>
            <a:solidFill>
              <a:sysClr val="windowText" lastClr="000000"/>
            </a:solidFill>
          </a:ln>
        </p:spPr>
        <p:txBody>
          <a:bodyPr wrap="square" rtlCol="0">
            <a:spAutoFit/>
          </a:bodyPr>
          <a:lstStyle/>
          <a:p>
            <a:pPr>
              <a:defRPr/>
            </a:pPr>
            <a:r>
              <a:rPr lang="en-US" sz="1400" i="1" kern="0" dirty="0">
                <a:solidFill>
                  <a:sysClr val="windowText" lastClr="000000"/>
                </a:solidFill>
                <a:latin typeface="Calibri" pitchFamily="34" charset="0"/>
              </a:rPr>
              <a:t>Hurricane Florence N20 and SNPP ATMS RR and TPW, 9-17 Sept 2018</a:t>
            </a:r>
          </a:p>
        </p:txBody>
      </p:sp>
      <p:sp>
        <p:nvSpPr>
          <p:cNvPr id="4" name="矩形 3"/>
          <p:cNvSpPr/>
          <p:nvPr/>
        </p:nvSpPr>
        <p:spPr>
          <a:xfrm>
            <a:off x="1217584" y="5715253"/>
            <a:ext cx="7605845" cy="1138773"/>
          </a:xfrm>
          <a:prstGeom prst="rect">
            <a:avLst/>
          </a:prstGeom>
        </p:spPr>
        <p:txBody>
          <a:bodyPr wrap="square">
            <a:spAutoFit/>
          </a:bodyPr>
          <a:lstStyle/>
          <a:p>
            <a:r>
              <a:rPr lang="en-US" altLang="zh-CN" sz="2000" dirty="0">
                <a:solidFill>
                  <a:srgbClr val="FF0000"/>
                </a:solidFill>
              </a:rPr>
              <a:t>New Activities/Science Improvements/Applications</a:t>
            </a:r>
          </a:p>
          <a:p>
            <a:pPr marL="285750" indent="-285750">
              <a:buFont typeface="Wingdings" pitchFamily="2" charset="2"/>
              <a:buChar char="l"/>
            </a:pPr>
            <a:r>
              <a:rPr lang="en-US" altLang="zh-CN" sz="1600" dirty="0" smtClean="0">
                <a:solidFill>
                  <a:schemeClr val="tx2"/>
                </a:solidFill>
              </a:rPr>
              <a:t>TC </a:t>
            </a:r>
            <a:r>
              <a:rPr lang="en-US" altLang="zh-CN" sz="1600" dirty="0">
                <a:solidFill>
                  <a:schemeClr val="tx2"/>
                </a:solidFill>
              </a:rPr>
              <a:t>Applications: intensity estimation, warm core anomaly retrieval</a:t>
            </a:r>
          </a:p>
          <a:p>
            <a:pPr marL="285750" indent="-285750">
              <a:buFont typeface="Wingdings" pitchFamily="2" charset="2"/>
              <a:buChar char="l"/>
            </a:pPr>
            <a:r>
              <a:rPr lang="en-US" altLang="zh-CN" sz="1600" dirty="0">
                <a:solidFill>
                  <a:schemeClr val="tx2"/>
                </a:solidFill>
              </a:rPr>
              <a:t>Dynamic radiometric bias correction using machine learning</a:t>
            </a:r>
          </a:p>
          <a:p>
            <a:pPr marL="285750" indent="-285750">
              <a:buFont typeface="Wingdings" pitchFamily="2" charset="2"/>
              <a:buChar char="l"/>
            </a:pPr>
            <a:r>
              <a:rPr lang="en-US" altLang="zh-CN" sz="1600" dirty="0">
                <a:solidFill>
                  <a:schemeClr val="tx2"/>
                </a:solidFill>
              </a:rPr>
              <a:t>Blended/</a:t>
            </a:r>
            <a:r>
              <a:rPr lang="en-US" altLang="zh-CN" sz="1600" dirty="0" err="1">
                <a:solidFill>
                  <a:schemeClr val="tx2"/>
                </a:solidFill>
              </a:rPr>
              <a:t>Advected</a:t>
            </a:r>
            <a:r>
              <a:rPr lang="en-US" altLang="zh-CN" sz="1600" dirty="0">
                <a:solidFill>
                  <a:schemeClr val="tx2"/>
                </a:solidFill>
              </a:rPr>
              <a:t> Layer PW</a:t>
            </a:r>
            <a:endParaRPr lang="zh-CN" altLang="en-US" sz="1600" dirty="0">
              <a:solidFill>
                <a:schemeClr val="tx2"/>
              </a:solidFill>
            </a:endParaRPr>
          </a:p>
        </p:txBody>
      </p:sp>
    </p:spTree>
    <p:extLst>
      <p:ext uri="{BB962C8B-B14F-4D97-AF65-F5344CB8AC3E}">
        <p14:creationId xmlns:p14="http://schemas.microsoft.com/office/powerpoint/2010/main" val="685478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097904" y="44624"/>
            <a:ext cx="4599523" cy="799250"/>
          </a:xfrm>
        </p:spPr>
        <p:txBody>
          <a:bodyPr>
            <a:normAutofit fontScale="90000"/>
          </a:bodyPr>
          <a:lstStyle/>
          <a:p>
            <a:r>
              <a:rPr lang="en-US" sz="3200" dirty="0">
                <a:solidFill>
                  <a:srgbClr val="0000FF"/>
                </a:solidFill>
              </a:rPr>
              <a:t>Meeting </a:t>
            </a:r>
            <a:r>
              <a:rPr lang="en-US" sz="3200" dirty="0" smtClean="0">
                <a:solidFill>
                  <a:srgbClr val="0000FF"/>
                </a:solidFill>
              </a:rPr>
              <a:t>Highlights (SNO) </a:t>
            </a:r>
            <a:r>
              <a:rPr lang="en-US" altLang="zh-CN" sz="3200" dirty="0" err="1" smtClean="0">
                <a:solidFill>
                  <a:srgbClr val="FF0000"/>
                </a:solidFill>
              </a:rPr>
              <a:t>Iacovazzi</a:t>
            </a:r>
            <a:r>
              <a:rPr lang="en-US" altLang="zh-CN" sz="3200" dirty="0" smtClean="0">
                <a:solidFill>
                  <a:srgbClr val="FF0000"/>
                </a:solidFill>
              </a:rPr>
              <a:t> </a:t>
            </a:r>
            <a:r>
              <a:rPr lang="en-US" altLang="zh-CN" sz="3200" dirty="0">
                <a:solidFill>
                  <a:srgbClr val="FF0000"/>
                </a:solidFill>
              </a:rPr>
              <a:t>11/19/2019</a:t>
            </a:r>
            <a:endParaRPr lang="en-US" sz="3200" dirty="0">
              <a:solidFill>
                <a:srgbClr val="FF0000"/>
              </a:solidFill>
            </a:endParaRPr>
          </a:p>
        </p:txBody>
      </p:sp>
      <p:pic>
        <p:nvPicPr>
          <p:cNvPr id="11" name="Picture 6"/>
          <p:cNvPicPr>
            <a:picLocks noChangeAspect="1"/>
          </p:cNvPicPr>
          <p:nvPr/>
        </p:nvPicPr>
        <p:blipFill>
          <a:blip r:embed="rId2"/>
          <a:stretch>
            <a:fillRect/>
          </a:stretch>
        </p:blipFill>
        <p:spPr>
          <a:xfrm>
            <a:off x="3368824" y="2303876"/>
            <a:ext cx="2968752" cy="2577677"/>
          </a:xfrm>
          <a:prstGeom prst="rect">
            <a:avLst/>
          </a:prstGeom>
        </p:spPr>
      </p:pic>
      <p:pic>
        <p:nvPicPr>
          <p:cNvPr id="12" name="Picture 7"/>
          <p:cNvPicPr>
            <a:picLocks noChangeAspect="1"/>
          </p:cNvPicPr>
          <p:nvPr/>
        </p:nvPicPr>
        <p:blipFill>
          <a:blip r:embed="rId3"/>
          <a:stretch>
            <a:fillRect/>
          </a:stretch>
        </p:blipFill>
        <p:spPr>
          <a:xfrm>
            <a:off x="6537176" y="2303875"/>
            <a:ext cx="2896344" cy="2520280"/>
          </a:xfrm>
          <a:prstGeom prst="rect">
            <a:avLst/>
          </a:prstGeom>
        </p:spPr>
      </p:pic>
      <p:sp>
        <p:nvSpPr>
          <p:cNvPr id="13" name="Rectangle 8"/>
          <p:cNvSpPr/>
          <p:nvPr/>
        </p:nvSpPr>
        <p:spPr>
          <a:xfrm>
            <a:off x="560512" y="2132856"/>
            <a:ext cx="1127232" cy="230832"/>
          </a:xfrm>
          <a:prstGeom prst="rect">
            <a:avLst/>
          </a:prstGeom>
        </p:spPr>
        <p:txBody>
          <a:bodyPr wrap="none">
            <a:spAutoFit/>
          </a:bodyPr>
          <a:lstStyle/>
          <a:p>
            <a:r>
              <a:rPr lang="en-US" dirty="0">
                <a:latin typeface="Verdana" panose="020B0604030504040204" pitchFamily="34" charset="0"/>
                <a:ea typeface="Verdana" panose="020B0604030504040204" pitchFamily="34" charset="0"/>
              </a:rPr>
              <a:t>K and </a:t>
            </a:r>
            <a:r>
              <a:rPr lang="en-US" dirty="0" err="1">
                <a:latin typeface="Verdana" panose="020B0604030504040204" pitchFamily="34" charset="0"/>
                <a:ea typeface="Verdana" panose="020B0604030504040204" pitchFamily="34" charset="0"/>
              </a:rPr>
              <a:t>Ka</a:t>
            </a:r>
            <a:r>
              <a:rPr lang="en-US" dirty="0">
                <a:latin typeface="Verdana" panose="020B0604030504040204" pitchFamily="34" charset="0"/>
                <a:ea typeface="Verdana" panose="020B0604030504040204" pitchFamily="34" charset="0"/>
              </a:rPr>
              <a:t> Band</a:t>
            </a:r>
            <a:endParaRPr lang="en-US" dirty="0"/>
          </a:p>
        </p:txBody>
      </p:sp>
      <p:sp>
        <p:nvSpPr>
          <p:cNvPr id="14" name="Rectangle 216"/>
          <p:cNvSpPr/>
          <p:nvPr/>
        </p:nvSpPr>
        <p:spPr>
          <a:xfrm>
            <a:off x="4520953" y="2132856"/>
            <a:ext cx="639919" cy="230832"/>
          </a:xfrm>
          <a:prstGeom prst="rect">
            <a:avLst/>
          </a:prstGeom>
        </p:spPr>
        <p:txBody>
          <a:bodyPr wrap="none">
            <a:spAutoFit/>
          </a:bodyPr>
          <a:lstStyle/>
          <a:p>
            <a:r>
              <a:rPr lang="en-US" dirty="0">
                <a:latin typeface="Verdana" panose="020B0604030504040204" pitchFamily="34" charset="0"/>
                <a:ea typeface="Verdana" panose="020B0604030504040204" pitchFamily="34" charset="0"/>
              </a:rPr>
              <a:t>V Band</a:t>
            </a:r>
            <a:endParaRPr lang="en-US" dirty="0"/>
          </a:p>
        </p:txBody>
      </p:sp>
      <p:sp>
        <p:nvSpPr>
          <p:cNvPr id="15" name="Rectangle 217"/>
          <p:cNvSpPr/>
          <p:nvPr/>
        </p:nvSpPr>
        <p:spPr>
          <a:xfrm>
            <a:off x="7185249" y="2132856"/>
            <a:ext cx="1093569" cy="230832"/>
          </a:xfrm>
          <a:prstGeom prst="rect">
            <a:avLst/>
          </a:prstGeom>
        </p:spPr>
        <p:txBody>
          <a:bodyPr wrap="none">
            <a:spAutoFit/>
          </a:bodyPr>
          <a:lstStyle/>
          <a:p>
            <a:r>
              <a:rPr lang="en-US" dirty="0">
                <a:latin typeface="Verdana" panose="020B0604030504040204" pitchFamily="34" charset="0"/>
                <a:ea typeface="Verdana" panose="020B0604030504040204" pitchFamily="34" charset="0"/>
              </a:rPr>
              <a:t>W and G Band</a:t>
            </a:r>
            <a:endParaRPr lang="en-US" dirty="0"/>
          </a:p>
        </p:txBody>
      </p:sp>
      <p:pic>
        <p:nvPicPr>
          <p:cNvPr id="16" name="Picture 5"/>
          <p:cNvPicPr>
            <a:picLocks noChangeAspect="1"/>
          </p:cNvPicPr>
          <p:nvPr/>
        </p:nvPicPr>
        <p:blipFill>
          <a:blip r:embed="rId4"/>
          <a:stretch>
            <a:fillRect/>
          </a:stretch>
        </p:blipFill>
        <p:spPr>
          <a:xfrm>
            <a:off x="272480" y="2303875"/>
            <a:ext cx="2880320" cy="2503300"/>
          </a:xfrm>
          <a:prstGeom prst="rect">
            <a:avLst/>
          </a:prstGeom>
        </p:spPr>
      </p:pic>
      <p:sp>
        <p:nvSpPr>
          <p:cNvPr id="17" name="Title 1"/>
          <p:cNvSpPr txBox="1">
            <a:spLocks/>
          </p:cNvSpPr>
          <p:nvPr/>
        </p:nvSpPr>
        <p:spPr>
          <a:xfrm>
            <a:off x="381000" y="1052737"/>
            <a:ext cx="9144000" cy="1082501"/>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latin typeface="Verdana" panose="020B0604030504040204" pitchFamily="34" charset="0"/>
                <a:ea typeface="Verdana" panose="020B0604030504040204" pitchFamily="34" charset="0"/>
              </a:rPr>
              <a:t>ATMS versus AMSU/MHS Simultaneous Nadir Overpass Ta Bias Time Series Results from     12 Data Analysis Methods</a:t>
            </a:r>
          </a:p>
        </p:txBody>
      </p:sp>
      <p:sp>
        <p:nvSpPr>
          <p:cNvPr id="2" name="矩形 1"/>
          <p:cNvSpPr/>
          <p:nvPr/>
        </p:nvSpPr>
        <p:spPr>
          <a:xfrm>
            <a:off x="452500" y="5049180"/>
            <a:ext cx="9072500" cy="1323439"/>
          </a:xfrm>
          <a:prstGeom prst="rect">
            <a:avLst/>
          </a:prstGeom>
        </p:spPr>
        <p:txBody>
          <a:bodyPr wrap="square">
            <a:spAutoFit/>
          </a:bodyPr>
          <a:lstStyle/>
          <a:p>
            <a:r>
              <a:rPr lang="en-US" altLang="zh-CN" sz="1600" dirty="0">
                <a:solidFill>
                  <a:schemeClr val="tx2"/>
                </a:solidFill>
                <a:latin typeface="Verdana" panose="020B0604030504040204" pitchFamily="34" charset="0"/>
                <a:ea typeface="Verdana" panose="020B0604030504040204" pitchFamily="34" charset="0"/>
              </a:rPr>
              <a:t>Baseline SNO analysis can result in large uncertainties, especially for window channels. SNO events can be infrequent (&lt;= 3/month on average), so large uncertainties reduces confidence in microwave sounder Ta biases and trends. The goal of this study is to reduce the uncertainties associated with SNO method data analyses.</a:t>
            </a:r>
          </a:p>
        </p:txBody>
      </p:sp>
    </p:spTree>
    <p:extLst>
      <p:ext uri="{BB962C8B-B14F-4D97-AF65-F5344CB8AC3E}">
        <p14:creationId xmlns:p14="http://schemas.microsoft.com/office/powerpoint/2010/main" val="105766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052900" y="44624"/>
            <a:ext cx="4644527" cy="799250"/>
          </a:xfrm>
        </p:spPr>
        <p:txBody>
          <a:bodyPr>
            <a:normAutofit fontScale="90000"/>
          </a:bodyPr>
          <a:lstStyle/>
          <a:p>
            <a:r>
              <a:rPr lang="en-US" sz="3200" dirty="0">
                <a:solidFill>
                  <a:srgbClr val="0000FF"/>
                </a:solidFill>
              </a:rPr>
              <a:t>Meeting </a:t>
            </a:r>
            <a:r>
              <a:rPr lang="en-US" sz="3200" dirty="0" smtClean="0">
                <a:solidFill>
                  <a:srgbClr val="0000FF"/>
                </a:solidFill>
              </a:rPr>
              <a:t>Highlights (FCDR) </a:t>
            </a:r>
            <a:br>
              <a:rPr lang="en-US" sz="3200" dirty="0" smtClean="0">
                <a:solidFill>
                  <a:srgbClr val="0000FF"/>
                </a:solidFill>
              </a:rPr>
            </a:br>
            <a:r>
              <a:rPr lang="en-US" altLang="zh-CN" sz="3200" dirty="0" smtClean="0">
                <a:solidFill>
                  <a:srgbClr val="FF0000"/>
                </a:solidFill>
              </a:rPr>
              <a:t>Lizzie </a:t>
            </a:r>
            <a:r>
              <a:rPr lang="en-US" altLang="zh-CN" sz="3200" dirty="0">
                <a:solidFill>
                  <a:srgbClr val="FF0000"/>
                </a:solidFill>
              </a:rPr>
              <a:t>Good 07/23/2019</a:t>
            </a:r>
            <a:endParaRPr lang="en-US" sz="3200" dirty="0">
              <a:solidFill>
                <a:srgbClr val="FF0000"/>
              </a:solidFill>
            </a:endParaRPr>
          </a:p>
        </p:txBody>
      </p:sp>
      <p:graphicFrame>
        <p:nvGraphicFramePr>
          <p:cNvPr id="10" name="Table 1">
            <a:extLst>
              <a:ext uri="{FF2B5EF4-FFF2-40B4-BE49-F238E27FC236}">
                <a16:creationId xmlns:a16="http://schemas.microsoft.com/office/drawing/2014/main" id="{085B8638-B192-4CB6-AA86-231DF2196F65}"/>
              </a:ext>
            </a:extLst>
          </p:cNvPr>
          <p:cNvGraphicFramePr>
            <a:graphicFrameLocks noGrp="1"/>
          </p:cNvGraphicFramePr>
          <p:nvPr>
            <p:extLst/>
          </p:nvPr>
        </p:nvGraphicFramePr>
        <p:xfrm>
          <a:off x="1919683" y="1916832"/>
          <a:ext cx="7496514" cy="4480560"/>
        </p:xfrm>
        <a:graphic>
          <a:graphicData uri="http://schemas.openxmlformats.org/drawingml/2006/table">
            <a:tbl>
              <a:tblPr firstRow="1" firstCol="1" bandRow="1">
                <a:tableStyleId>{5C22544A-7EE6-4342-B048-85BDC9FD1C3A}</a:tableStyleId>
              </a:tblPr>
              <a:tblGrid>
                <a:gridCol w="936392">
                  <a:extLst>
                    <a:ext uri="{9D8B030D-6E8A-4147-A177-3AD203B41FA5}">
                      <a16:colId xmlns:a16="http://schemas.microsoft.com/office/drawing/2014/main" val="1784628315"/>
                    </a:ext>
                  </a:extLst>
                </a:gridCol>
                <a:gridCol w="867982">
                  <a:extLst>
                    <a:ext uri="{9D8B030D-6E8A-4147-A177-3AD203B41FA5}">
                      <a16:colId xmlns:a16="http://schemas.microsoft.com/office/drawing/2014/main" val="3286476771"/>
                    </a:ext>
                  </a:extLst>
                </a:gridCol>
                <a:gridCol w="640080">
                  <a:extLst>
                    <a:ext uri="{9D8B030D-6E8A-4147-A177-3AD203B41FA5}">
                      <a16:colId xmlns:a16="http://schemas.microsoft.com/office/drawing/2014/main" val="1599150673"/>
                    </a:ext>
                  </a:extLst>
                </a:gridCol>
                <a:gridCol w="685800">
                  <a:extLst>
                    <a:ext uri="{9D8B030D-6E8A-4147-A177-3AD203B41FA5}">
                      <a16:colId xmlns:a16="http://schemas.microsoft.com/office/drawing/2014/main" val="870376957"/>
                    </a:ext>
                  </a:extLst>
                </a:gridCol>
                <a:gridCol w="579120">
                  <a:extLst>
                    <a:ext uri="{9D8B030D-6E8A-4147-A177-3AD203B41FA5}">
                      <a16:colId xmlns:a16="http://schemas.microsoft.com/office/drawing/2014/main" val="503509798"/>
                    </a:ext>
                  </a:extLst>
                </a:gridCol>
                <a:gridCol w="746760">
                  <a:extLst>
                    <a:ext uri="{9D8B030D-6E8A-4147-A177-3AD203B41FA5}">
                      <a16:colId xmlns:a16="http://schemas.microsoft.com/office/drawing/2014/main" val="1047385537"/>
                    </a:ext>
                  </a:extLst>
                </a:gridCol>
                <a:gridCol w="632460">
                  <a:extLst>
                    <a:ext uri="{9D8B030D-6E8A-4147-A177-3AD203B41FA5}">
                      <a16:colId xmlns:a16="http://schemas.microsoft.com/office/drawing/2014/main" val="2933543358"/>
                    </a:ext>
                  </a:extLst>
                </a:gridCol>
                <a:gridCol w="678180">
                  <a:extLst>
                    <a:ext uri="{9D8B030D-6E8A-4147-A177-3AD203B41FA5}">
                      <a16:colId xmlns:a16="http://schemas.microsoft.com/office/drawing/2014/main" val="2530755350"/>
                    </a:ext>
                  </a:extLst>
                </a:gridCol>
                <a:gridCol w="601980">
                  <a:extLst>
                    <a:ext uri="{9D8B030D-6E8A-4147-A177-3AD203B41FA5}">
                      <a16:colId xmlns:a16="http://schemas.microsoft.com/office/drawing/2014/main" val="1632019558"/>
                    </a:ext>
                  </a:extLst>
                </a:gridCol>
                <a:gridCol w="609600">
                  <a:extLst>
                    <a:ext uri="{9D8B030D-6E8A-4147-A177-3AD203B41FA5}">
                      <a16:colId xmlns:a16="http://schemas.microsoft.com/office/drawing/2014/main" val="1393725621"/>
                    </a:ext>
                  </a:extLst>
                </a:gridCol>
                <a:gridCol w="518160">
                  <a:extLst>
                    <a:ext uri="{9D8B030D-6E8A-4147-A177-3AD203B41FA5}">
                      <a16:colId xmlns:a16="http://schemas.microsoft.com/office/drawing/2014/main" val="3999827664"/>
                    </a:ext>
                  </a:extLst>
                </a:gridCol>
              </a:tblGrid>
              <a:tr h="194869">
                <a:tc gridSpan="2">
                  <a:txBody>
                    <a:bodyPr/>
                    <a:lstStyle/>
                    <a:p>
                      <a:pPr algn="ctr">
                        <a:spcAft>
                          <a:spcPts val="0"/>
                        </a:spcAft>
                      </a:pPr>
                      <a:r>
                        <a:rPr lang="en-US" sz="1400" dirty="0">
                          <a:solidFill>
                            <a:schemeClr val="tx1"/>
                          </a:solidFill>
                          <a:effectLst/>
                        </a:rPr>
                        <a:t>Channel</a:t>
                      </a:r>
                      <a:endParaRPr lang="en-GB" sz="1400" dirty="0">
                        <a:solidFill>
                          <a:schemeClr val="tx1"/>
                        </a:solidFill>
                        <a:effectLst/>
                        <a:latin typeface="Arial" panose="020B0604020202020204" pitchFamily="34" charset="0"/>
                        <a:ea typeface="Arial" panose="020B0604020202020204" pitchFamily="34" charset="0"/>
                      </a:endParaRPr>
                    </a:p>
                  </a:txBody>
                  <a:tcPr marL="59624" marR="59624" marT="0" marB="0" anchor="ctr">
                    <a:noFill/>
                  </a:tcPr>
                </a:tc>
                <a:tc hMerge="1">
                  <a:txBody>
                    <a:bodyPr/>
                    <a:lstStyle/>
                    <a:p>
                      <a:endParaRPr lang="en-GB"/>
                    </a:p>
                  </a:txBody>
                  <a:tcPr/>
                </a:tc>
                <a:tc gridSpan="2">
                  <a:txBody>
                    <a:bodyPr/>
                    <a:lstStyle/>
                    <a:p>
                      <a:pPr algn="ctr">
                        <a:spcAft>
                          <a:spcPts val="0"/>
                        </a:spcAft>
                      </a:pPr>
                      <a:r>
                        <a:rPr lang="en-US" sz="1400" dirty="0">
                          <a:solidFill>
                            <a:schemeClr val="tx1"/>
                          </a:solidFill>
                          <a:effectLst/>
                        </a:rPr>
                        <a:t>183.31±7 GHz</a:t>
                      </a:r>
                      <a:endParaRPr lang="en-GB" sz="1400" dirty="0">
                        <a:solidFill>
                          <a:schemeClr val="tx1"/>
                        </a:solidFill>
                        <a:effectLst/>
                        <a:latin typeface="Arial" panose="020B0604020202020204" pitchFamily="34" charset="0"/>
                        <a:ea typeface="Arial" panose="020B0604020202020204" pitchFamily="34" charset="0"/>
                      </a:endParaRPr>
                    </a:p>
                  </a:txBody>
                  <a:tcPr marL="59624" marR="59624" marT="0" marB="0" anchor="ctr">
                    <a:noFill/>
                  </a:tcPr>
                </a:tc>
                <a:tc hMerge="1">
                  <a:txBody>
                    <a:bodyPr/>
                    <a:lstStyle/>
                    <a:p>
                      <a:endParaRPr lang="en-GB"/>
                    </a:p>
                  </a:txBody>
                  <a:tcPr/>
                </a:tc>
                <a:tc gridSpan="2">
                  <a:txBody>
                    <a:bodyPr/>
                    <a:lstStyle/>
                    <a:p>
                      <a:pPr algn="ctr">
                        <a:spcAft>
                          <a:spcPts val="0"/>
                        </a:spcAft>
                      </a:pPr>
                      <a:r>
                        <a:rPr lang="en-US" sz="1400" dirty="0">
                          <a:solidFill>
                            <a:schemeClr val="tx1"/>
                          </a:solidFill>
                          <a:effectLst/>
                        </a:rPr>
                        <a:t>183.31±3 GHz</a:t>
                      </a:r>
                      <a:endParaRPr lang="en-GB" sz="1400" dirty="0">
                        <a:solidFill>
                          <a:schemeClr val="tx1"/>
                        </a:solidFill>
                        <a:effectLst/>
                        <a:latin typeface="Arial" panose="020B0604020202020204" pitchFamily="34" charset="0"/>
                        <a:ea typeface="Arial" panose="020B0604020202020204" pitchFamily="34" charset="0"/>
                      </a:endParaRPr>
                    </a:p>
                  </a:txBody>
                  <a:tcPr marL="59624" marR="59624" marT="0" marB="0" anchor="ctr">
                    <a:noFill/>
                  </a:tcPr>
                </a:tc>
                <a:tc hMerge="1">
                  <a:txBody>
                    <a:bodyPr/>
                    <a:lstStyle/>
                    <a:p>
                      <a:endParaRPr lang="en-GB"/>
                    </a:p>
                  </a:txBody>
                  <a:tcPr/>
                </a:tc>
                <a:tc gridSpan="2">
                  <a:txBody>
                    <a:bodyPr/>
                    <a:lstStyle/>
                    <a:p>
                      <a:pPr algn="ctr">
                        <a:spcAft>
                          <a:spcPts val="0"/>
                        </a:spcAft>
                      </a:pPr>
                      <a:r>
                        <a:rPr lang="en-US" sz="1400" dirty="0">
                          <a:solidFill>
                            <a:schemeClr val="tx1"/>
                          </a:solidFill>
                          <a:effectLst/>
                        </a:rPr>
                        <a:t>183.31±1 GHz</a:t>
                      </a:r>
                      <a:endParaRPr lang="en-GB" sz="1400" dirty="0">
                        <a:solidFill>
                          <a:schemeClr val="tx1"/>
                        </a:solidFill>
                        <a:effectLst/>
                        <a:latin typeface="Arial" panose="020B0604020202020204" pitchFamily="34" charset="0"/>
                        <a:ea typeface="Arial" panose="020B0604020202020204" pitchFamily="34" charset="0"/>
                      </a:endParaRPr>
                    </a:p>
                  </a:txBody>
                  <a:tcPr marL="59624" marR="59624" marT="0" marB="0" anchor="ctr">
                    <a:noFill/>
                  </a:tcPr>
                </a:tc>
                <a:tc hMerge="1">
                  <a:txBody>
                    <a:bodyPr/>
                    <a:lstStyle/>
                    <a:p>
                      <a:endParaRPr lang="en-GB"/>
                    </a:p>
                  </a:txBody>
                  <a:tcPr/>
                </a:tc>
                <a:tc rowSpan="2">
                  <a:txBody>
                    <a:bodyPr/>
                    <a:lstStyle/>
                    <a:p>
                      <a:pPr algn="ctr">
                        <a:spcAft>
                          <a:spcPts val="0"/>
                        </a:spcAft>
                      </a:pPr>
                      <a:r>
                        <a:rPr lang="en-GB" sz="1400" dirty="0">
                          <a:solidFill>
                            <a:schemeClr val="tx1"/>
                          </a:solidFill>
                          <a:effectLst/>
                        </a:rPr>
                        <a:t>BT Res.</a:t>
                      </a:r>
                      <a:endParaRPr lang="en-GB" sz="1400" dirty="0">
                        <a:solidFill>
                          <a:schemeClr val="tx1"/>
                        </a:solidFill>
                        <a:effectLst/>
                        <a:latin typeface="Arial" panose="020B0604020202020204" pitchFamily="34" charset="0"/>
                        <a:ea typeface="Arial" panose="020B0604020202020204" pitchFamily="34" charset="0"/>
                      </a:endParaRPr>
                    </a:p>
                  </a:txBody>
                  <a:tcPr marL="59624" marR="59624" marT="0" marB="0" anchor="ctr">
                    <a:noFill/>
                  </a:tcPr>
                </a:tc>
                <a:tc rowSpan="2">
                  <a:txBody>
                    <a:bodyPr/>
                    <a:lstStyle/>
                    <a:p>
                      <a:pPr algn="ctr">
                        <a:spcAft>
                          <a:spcPts val="0"/>
                        </a:spcAft>
                      </a:pPr>
                      <a:r>
                        <a:rPr lang="en-GB" sz="1400" dirty="0">
                          <a:solidFill>
                            <a:schemeClr val="tx1"/>
                          </a:solidFill>
                          <a:effectLst/>
                        </a:rPr>
                        <a:t>Time Var.</a:t>
                      </a:r>
                      <a:endParaRPr lang="en-GB" sz="1400" dirty="0">
                        <a:solidFill>
                          <a:schemeClr val="tx1"/>
                        </a:solidFill>
                        <a:effectLst/>
                        <a:latin typeface="Arial" panose="020B0604020202020204" pitchFamily="34" charset="0"/>
                        <a:ea typeface="Arial" panose="020B0604020202020204" pitchFamily="34" charset="0"/>
                      </a:endParaRPr>
                    </a:p>
                  </a:txBody>
                  <a:tcPr marL="59624" marR="59624" marT="0" marB="0" anchor="ctr">
                    <a:noFill/>
                  </a:tcPr>
                </a:tc>
                <a:tc rowSpan="2">
                  <a:txBody>
                    <a:bodyPr/>
                    <a:lstStyle/>
                    <a:p>
                      <a:pPr algn="ctr">
                        <a:spcAft>
                          <a:spcPts val="0"/>
                        </a:spcAft>
                      </a:pPr>
                      <a:r>
                        <a:rPr lang="en-GB" sz="1400" dirty="0" err="1">
                          <a:solidFill>
                            <a:schemeClr val="tx1"/>
                          </a:solidFill>
                          <a:effectLst/>
                        </a:rPr>
                        <a:t>Loc</a:t>
                      </a:r>
                      <a:endParaRPr lang="en-GB" sz="1400" dirty="0">
                        <a:solidFill>
                          <a:schemeClr val="tx1"/>
                        </a:solidFill>
                        <a:effectLst/>
                        <a:latin typeface="Arial" panose="020B0604020202020204" pitchFamily="34" charset="0"/>
                        <a:ea typeface="Arial" panose="020B0604020202020204" pitchFamily="34" charset="0"/>
                      </a:endParaRPr>
                    </a:p>
                  </a:txBody>
                  <a:tcPr marL="59624" marR="59624" marT="0" marB="0" anchor="ctr">
                    <a:noFill/>
                  </a:tcPr>
                </a:tc>
                <a:extLst>
                  <a:ext uri="{0D108BD9-81ED-4DB2-BD59-A6C34878D82A}">
                    <a16:rowId xmlns:a16="http://schemas.microsoft.com/office/drawing/2014/main" val="3703462601"/>
                  </a:ext>
                </a:extLst>
              </a:tr>
              <a:tr h="389739">
                <a:tc gridSpan="2">
                  <a:txBody>
                    <a:bodyPr/>
                    <a:lstStyle/>
                    <a:p>
                      <a:pPr algn="ctr">
                        <a:spcAft>
                          <a:spcPts val="0"/>
                        </a:spcAft>
                      </a:pPr>
                      <a:r>
                        <a:rPr lang="en-GB" sz="1400" dirty="0">
                          <a:solidFill>
                            <a:schemeClr val="tx1"/>
                          </a:solidFill>
                          <a:effectLst/>
                        </a:rPr>
                        <a:t>Sensor Pair</a:t>
                      </a:r>
                      <a:endParaRPr lang="en-GB" sz="1400" dirty="0">
                        <a:solidFill>
                          <a:schemeClr val="tx1"/>
                        </a:solidFill>
                        <a:effectLst/>
                        <a:latin typeface="Arial" panose="020B0604020202020204" pitchFamily="34" charset="0"/>
                        <a:ea typeface="Arial" panose="020B0604020202020204" pitchFamily="34" charset="0"/>
                      </a:endParaRPr>
                    </a:p>
                  </a:txBody>
                  <a:tcPr marL="59624" marR="59624" marT="0" marB="0" anchor="ctr">
                    <a:noFill/>
                  </a:tcPr>
                </a:tc>
                <a:tc hMerge="1">
                  <a:txBody>
                    <a:bodyPr/>
                    <a:lstStyle/>
                    <a:p>
                      <a:endParaRPr lang="en-GB"/>
                    </a:p>
                  </a:txBody>
                  <a:tcPr/>
                </a:tc>
                <a:tc>
                  <a:txBody>
                    <a:bodyPr/>
                    <a:lstStyle/>
                    <a:p>
                      <a:pPr algn="ctr">
                        <a:spcAft>
                          <a:spcPts val="0"/>
                        </a:spcAft>
                      </a:pPr>
                      <a:r>
                        <a:rPr lang="en-GB" sz="1400" dirty="0">
                          <a:effectLst/>
                        </a:rPr>
                        <a:t>Mean (K)</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dirty="0" err="1">
                          <a:effectLst/>
                        </a:rPr>
                        <a:t>StDev</a:t>
                      </a:r>
                      <a:r>
                        <a:rPr lang="en-GB" sz="1400" dirty="0">
                          <a:effectLst/>
                        </a:rPr>
                        <a:t> (K)</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dirty="0">
                          <a:effectLst/>
                        </a:rPr>
                        <a:t>Mean (K)</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dirty="0" err="1">
                          <a:effectLst/>
                        </a:rPr>
                        <a:t>StDev</a:t>
                      </a:r>
                      <a:r>
                        <a:rPr lang="en-GB" sz="1400" dirty="0">
                          <a:effectLst/>
                        </a:rPr>
                        <a:t> (K)</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dirty="0">
                          <a:effectLst/>
                        </a:rPr>
                        <a:t>Mean (K)</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dirty="0" err="1">
                          <a:effectLst/>
                        </a:rPr>
                        <a:t>StDev</a:t>
                      </a:r>
                      <a:r>
                        <a:rPr lang="en-GB" sz="1400" dirty="0">
                          <a:effectLst/>
                        </a:rPr>
                        <a:t> (K)</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15442268"/>
                  </a:ext>
                </a:extLst>
              </a:tr>
              <a:tr h="194869">
                <a:tc>
                  <a:txBody>
                    <a:bodyPr/>
                    <a:lstStyle/>
                    <a:p>
                      <a:pPr marL="0" algn="ctr" defTabSz="685800" rtl="0" eaLnBrk="1" latinLnBrk="0" hangingPunct="1">
                        <a:spcAft>
                          <a:spcPts val="0"/>
                        </a:spcAft>
                      </a:pPr>
                      <a:r>
                        <a:rPr lang="en-GB" sz="1400" kern="1200" dirty="0" err="1">
                          <a:solidFill>
                            <a:schemeClr val="dk1"/>
                          </a:solidFill>
                          <a:effectLst/>
                          <a:latin typeface="+mn-lt"/>
                          <a:ea typeface="+mn-ea"/>
                          <a:cs typeface="+mn-cs"/>
                        </a:rPr>
                        <a:t>MetOp</a:t>
                      </a:r>
                      <a:r>
                        <a:rPr lang="en-GB" sz="1400" kern="1200" dirty="0">
                          <a:solidFill>
                            <a:schemeClr val="dk1"/>
                          </a:solidFill>
                          <a:effectLst/>
                          <a:latin typeface="+mn-lt"/>
                          <a:ea typeface="+mn-ea"/>
                          <a:cs typeface="+mn-cs"/>
                        </a:rPr>
                        <a:t>-A</a:t>
                      </a:r>
                    </a:p>
                  </a:txBody>
                  <a:tcPr marL="59624" marR="59624" marT="0" marB="0" anchor="ctr">
                    <a:noFill/>
                  </a:tcPr>
                </a:tc>
                <a:tc>
                  <a:txBody>
                    <a:bodyPr/>
                    <a:lstStyle/>
                    <a:p>
                      <a:pPr algn="ctr">
                        <a:spcAft>
                          <a:spcPts val="0"/>
                        </a:spcAft>
                      </a:pPr>
                      <a:r>
                        <a:rPr lang="en-GB" sz="1400" b="1" dirty="0">
                          <a:effectLst/>
                        </a:rPr>
                        <a:t>FY-3A</a:t>
                      </a:r>
                      <a:endParaRPr lang="en-GB" sz="1400" b="1"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dirty="0">
                          <a:effectLst/>
                        </a:rPr>
                        <a:t>0.6</a:t>
                      </a:r>
                      <a:endParaRPr lang="en-GB" sz="1400" dirty="0">
                        <a:effectLst/>
                        <a:latin typeface="Arial" panose="020B0604020202020204" pitchFamily="34" charset="0"/>
                        <a:ea typeface="Arial" panose="020B0604020202020204" pitchFamily="34" charset="0"/>
                      </a:endParaRPr>
                    </a:p>
                  </a:txBody>
                  <a:tcPr marL="59624" marR="59624" marT="0" marB="0" anchor="ctr">
                    <a:solidFill>
                      <a:schemeClr val="bg2"/>
                    </a:solidFill>
                  </a:tcPr>
                </a:tc>
                <a:tc>
                  <a:txBody>
                    <a:bodyPr/>
                    <a:lstStyle/>
                    <a:p>
                      <a:pPr algn="ctr">
                        <a:spcAft>
                          <a:spcPts val="0"/>
                        </a:spcAft>
                      </a:pPr>
                      <a:r>
                        <a:rPr lang="en-GB" sz="1400">
                          <a:effectLst/>
                        </a:rPr>
                        <a:t>3.2</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1.9</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2.3</a:t>
                      </a:r>
                      <a:endParaRPr lang="en-GB" sz="1400" dirty="0">
                        <a:effectLst/>
                        <a:latin typeface="Arial" panose="020B0604020202020204" pitchFamily="34" charset="0"/>
                        <a:ea typeface="+mn-ea"/>
                      </a:endParaRPr>
                    </a:p>
                  </a:txBody>
                  <a:tcPr marL="59624" marR="59624" marT="0" marB="0" anchor="ctr">
                    <a:noFill/>
                  </a:tcPr>
                </a:tc>
                <a:tc>
                  <a:txBody>
                    <a:bodyPr/>
                    <a:lstStyle/>
                    <a:p>
                      <a:pPr algn="ctr">
                        <a:spcAft>
                          <a:spcPts val="0"/>
                        </a:spcAft>
                      </a:pPr>
                      <a:r>
                        <a:rPr lang="en-GB" sz="1400">
                          <a:effectLst/>
                        </a:rPr>
                        <a:t>1.7</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1.5</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M</a:t>
                      </a:r>
                      <a:endParaRPr lang="en-GB" sz="140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W</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G</a:t>
                      </a:r>
                      <a:endParaRPr lang="en-GB" sz="1400">
                        <a:effectLst/>
                        <a:latin typeface="Arial" panose="020B0604020202020204" pitchFamily="34" charset="0"/>
                        <a:ea typeface="Arial" panose="020B0604020202020204" pitchFamily="34" charset="0"/>
                      </a:endParaRPr>
                    </a:p>
                  </a:txBody>
                  <a:tcPr marL="59624" marR="59624" marT="0" marB="0" anchor="ctr">
                    <a:noFill/>
                  </a:tcPr>
                </a:tc>
                <a:extLst>
                  <a:ext uri="{0D108BD9-81ED-4DB2-BD59-A6C34878D82A}">
                    <a16:rowId xmlns:a16="http://schemas.microsoft.com/office/drawing/2014/main" val="568478532"/>
                  </a:ext>
                </a:extLst>
              </a:tr>
              <a:tr h="194869">
                <a:tc>
                  <a:txBody>
                    <a:bodyPr/>
                    <a:lstStyle/>
                    <a:p>
                      <a:pPr marL="0" algn="ctr" defTabSz="685800" rtl="0" eaLnBrk="1" latinLnBrk="0" hangingPunct="1">
                        <a:spcAft>
                          <a:spcPts val="0"/>
                        </a:spcAft>
                      </a:pPr>
                      <a:r>
                        <a:rPr lang="en-GB" sz="1400" kern="1200">
                          <a:solidFill>
                            <a:schemeClr val="dk1"/>
                          </a:solidFill>
                          <a:effectLst/>
                          <a:latin typeface="+mn-lt"/>
                          <a:ea typeface="+mn-ea"/>
                          <a:cs typeface="+mn-cs"/>
                        </a:rPr>
                        <a:t>MetOp-B</a:t>
                      </a:r>
                    </a:p>
                  </a:txBody>
                  <a:tcPr marL="59624" marR="59624" marT="0" marB="0" anchor="ctr">
                    <a:noFill/>
                  </a:tcPr>
                </a:tc>
                <a:tc>
                  <a:txBody>
                    <a:bodyPr/>
                    <a:lstStyle/>
                    <a:p>
                      <a:pPr algn="ctr">
                        <a:spcAft>
                          <a:spcPts val="0"/>
                        </a:spcAft>
                      </a:pPr>
                      <a:r>
                        <a:rPr lang="en-GB" sz="1400" b="1" dirty="0">
                          <a:effectLst/>
                        </a:rPr>
                        <a:t>FY-3A</a:t>
                      </a:r>
                      <a:endParaRPr lang="en-GB" sz="1400" b="1"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1.1</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1.9</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1.8</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1.8</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1.8</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1.1</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M</a:t>
                      </a:r>
                      <a:endParaRPr lang="en-GB" sz="140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a:t>
                      </a:r>
                      <a:endParaRPr lang="en-GB" sz="140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G</a:t>
                      </a:r>
                      <a:endParaRPr lang="en-GB" sz="1400">
                        <a:effectLst/>
                        <a:latin typeface="Arial" panose="020B0604020202020204" pitchFamily="34" charset="0"/>
                        <a:ea typeface="Arial" panose="020B0604020202020204" pitchFamily="34" charset="0"/>
                      </a:endParaRPr>
                    </a:p>
                  </a:txBody>
                  <a:tcPr marL="59624" marR="59624" marT="0" marB="0" anchor="ctr">
                    <a:noFill/>
                  </a:tcPr>
                </a:tc>
                <a:extLst>
                  <a:ext uri="{0D108BD9-81ED-4DB2-BD59-A6C34878D82A}">
                    <a16:rowId xmlns:a16="http://schemas.microsoft.com/office/drawing/2014/main" val="2792113980"/>
                  </a:ext>
                </a:extLst>
              </a:tr>
              <a:tr h="194869">
                <a:tc>
                  <a:txBody>
                    <a:bodyPr/>
                    <a:lstStyle/>
                    <a:p>
                      <a:pPr marL="0" algn="ctr" defTabSz="685800" rtl="0" eaLnBrk="1" latinLnBrk="0" hangingPunct="1">
                        <a:spcAft>
                          <a:spcPts val="0"/>
                        </a:spcAft>
                      </a:pPr>
                      <a:r>
                        <a:rPr lang="en-GB" sz="1400" kern="1200" dirty="0">
                          <a:solidFill>
                            <a:schemeClr val="dk1"/>
                          </a:solidFill>
                          <a:effectLst/>
                          <a:latin typeface="+mn-lt"/>
                          <a:ea typeface="+mn-ea"/>
                          <a:cs typeface="+mn-cs"/>
                        </a:rPr>
                        <a:t>SAPHIR</a:t>
                      </a:r>
                    </a:p>
                  </a:txBody>
                  <a:tcPr marL="59624" marR="59624" marT="0" marB="0" anchor="ctr">
                    <a:noFill/>
                  </a:tcPr>
                </a:tc>
                <a:tc>
                  <a:txBody>
                    <a:bodyPr/>
                    <a:lstStyle/>
                    <a:p>
                      <a:pPr algn="ctr">
                        <a:spcAft>
                          <a:spcPts val="0"/>
                        </a:spcAft>
                      </a:pPr>
                      <a:r>
                        <a:rPr lang="en-GB" sz="1400" b="1" dirty="0">
                          <a:effectLst/>
                        </a:rPr>
                        <a:t>FY-3A</a:t>
                      </a:r>
                      <a:endParaRPr lang="en-GB" sz="1400" b="1"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0.9</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3.1</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-0.4</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2.3</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2.0</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1.8</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W</a:t>
                      </a:r>
                      <a:endParaRPr lang="en-GB" sz="140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W</a:t>
                      </a:r>
                      <a:endParaRPr lang="en-GB" sz="140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T</a:t>
                      </a:r>
                      <a:endParaRPr lang="en-GB" sz="1400">
                        <a:effectLst/>
                        <a:latin typeface="Arial" panose="020B0604020202020204" pitchFamily="34" charset="0"/>
                        <a:ea typeface="Arial" panose="020B0604020202020204" pitchFamily="34" charset="0"/>
                      </a:endParaRPr>
                    </a:p>
                  </a:txBody>
                  <a:tcPr marL="59624" marR="59624" marT="0" marB="0" anchor="ctr">
                    <a:noFill/>
                  </a:tcPr>
                </a:tc>
                <a:extLst>
                  <a:ext uri="{0D108BD9-81ED-4DB2-BD59-A6C34878D82A}">
                    <a16:rowId xmlns:a16="http://schemas.microsoft.com/office/drawing/2014/main" val="3515460186"/>
                  </a:ext>
                </a:extLst>
              </a:tr>
              <a:tr h="194869">
                <a:tc>
                  <a:txBody>
                    <a:bodyPr/>
                    <a:lstStyle/>
                    <a:p>
                      <a:pPr marL="0" algn="ctr" defTabSz="685800" rtl="0" eaLnBrk="1" latinLnBrk="0" hangingPunct="1">
                        <a:spcAft>
                          <a:spcPts val="0"/>
                        </a:spcAft>
                      </a:pPr>
                      <a:r>
                        <a:rPr lang="en-GB" sz="1400" kern="1200">
                          <a:solidFill>
                            <a:schemeClr val="dk1"/>
                          </a:solidFill>
                          <a:effectLst/>
                          <a:latin typeface="+mn-lt"/>
                          <a:ea typeface="+mn-ea"/>
                          <a:cs typeface="+mn-cs"/>
                        </a:rPr>
                        <a:t>S-NPP</a:t>
                      </a:r>
                    </a:p>
                  </a:txBody>
                  <a:tcPr marL="59624" marR="59624" marT="0" marB="0" anchor="ctr">
                    <a:noFill/>
                  </a:tcPr>
                </a:tc>
                <a:tc>
                  <a:txBody>
                    <a:bodyPr/>
                    <a:lstStyle/>
                    <a:p>
                      <a:pPr algn="ctr">
                        <a:spcAft>
                          <a:spcPts val="0"/>
                        </a:spcAft>
                      </a:pPr>
                      <a:r>
                        <a:rPr lang="en-GB" sz="1400" b="1">
                          <a:effectLst/>
                        </a:rPr>
                        <a:t>FY-3A</a:t>
                      </a:r>
                      <a:endParaRPr lang="en-GB" sz="1400" b="1">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dirty="0">
                          <a:effectLst/>
                        </a:rPr>
                        <a:t>1.1</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dirty="0">
                          <a:effectLst/>
                        </a:rPr>
                        <a:t>2.0</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2.5</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1.5</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1.4</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1.3</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M</a:t>
                      </a:r>
                      <a:endParaRPr lang="en-GB" sz="140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a:t>
                      </a:r>
                      <a:endParaRPr lang="en-GB" sz="140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P</a:t>
                      </a:r>
                      <a:endParaRPr lang="en-GB" sz="1400">
                        <a:effectLst/>
                        <a:latin typeface="Arial" panose="020B0604020202020204" pitchFamily="34" charset="0"/>
                        <a:ea typeface="Arial" panose="020B0604020202020204" pitchFamily="34" charset="0"/>
                      </a:endParaRPr>
                    </a:p>
                  </a:txBody>
                  <a:tcPr marL="59624" marR="59624" marT="0" marB="0" anchor="ctr">
                    <a:noFill/>
                  </a:tcPr>
                </a:tc>
                <a:extLst>
                  <a:ext uri="{0D108BD9-81ED-4DB2-BD59-A6C34878D82A}">
                    <a16:rowId xmlns:a16="http://schemas.microsoft.com/office/drawing/2014/main" val="3995353282"/>
                  </a:ext>
                </a:extLst>
              </a:tr>
              <a:tr h="194869">
                <a:tc>
                  <a:txBody>
                    <a:bodyPr/>
                    <a:lstStyle/>
                    <a:p>
                      <a:pPr marL="0" algn="ctr" defTabSz="685800" rtl="0" eaLnBrk="1" latinLnBrk="0" hangingPunct="1">
                        <a:spcAft>
                          <a:spcPts val="0"/>
                        </a:spcAft>
                      </a:pPr>
                      <a:r>
                        <a:rPr lang="en-GB" sz="1400" kern="1200" dirty="0">
                          <a:solidFill>
                            <a:schemeClr val="dk1"/>
                          </a:solidFill>
                          <a:effectLst/>
                          <a:latin typeface="+mn-lt"/>
                          <a:ea typeface="+mn-ea"/>
                          <a:cs typeface="+mn-cs"/>
                        </a:rPr>
                        <a:t>FY-3C</a:t>
                      </a:r>
                    </a:p>
                  </a:txBody>
                  <a:tcPr marL="59624" marR="59624" marT="0" marB="0" anchor="ctr">
                    <a:noFill/>
                  </a:tcPr>
                </a:tc>
                <a:tc>
                  <a:txBody>
                    <a:bodyPr/>
                    <a:lstStyle/>
                    <a:p>
                      <a:pPr algn="ctr">
                        <a:spcAft>
                          <a:spcPts val="0"/>
                        </a:spcAft>
                      </a:pPr>
                      <a:r>
                        <a:rPr lang="en-GB" sz="1400" b="1" dirty="0">
                          <a:effectLst/>
                        </a:rPr>
                        <a:t>FY-3B</a:t>
                      </a:r>
                      <a:endParaRPr lang="en-GB" sz="1400" b="1"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marL="0" algn="ctr" defTabSz="685800" rtl="0" eaLnBrk="1" latinLnBrk="0" hangingPunct="1">
                        <a:spcAft>
                          <a:spcPts val="0"/>
                        </a:spcAft>
                      </a:pPr>
                      <a:r>
                        <a:rPr lang="en-GB" sz="1400" kern="1200">
                          <a:solidFill>
                            <a:schemeClr val="dk1"/>
                          </a:solidFill>
                          <a:effectLst/>
                          <a:latin typeface="+mn-lt"/>
                          <a:ea typeface="+mn-ea"/>
                          <a:cs typeface="+mn-cs"/>
                        </a:rPr>
                        <a:t>0.8</a:t>
                      </a:r>
                      <a:endParaRPr lang="en-GB" sz="1400" kern="1200" dirty="0">
                        <a:solidFill>
                          <a:schemeClr val="dk1"/>
                        </a:solidFill>
                        <a:effectLst/>
                        <a:latin typeface="+mn-lt"/>
                        <a:ea typeface="+mn-ea"/>
                        <a:cs typeface="+mn-cs"/>
                      </a:endParaRPr>
                    </a:p>
                  </a:txBody>
                  <a:tcPr marL="59624" marR="59624" marT="0" marB="0" anchor="ctr">
                    <a:noFill/>
                  </a:tcPr>
                </a:tc>
                <a:tc>
                  <a:txBody>
                    <a:bodyPr/>
                    <a:lstStyle/>
                    <a:p>
                      <a:pPr algn="ctr">
                        <a:spcAft>
                          <a:spcPts val="0"/>
                        </a:spcAft>
                      </a:pPr>
                      <a:r>
                        <a:rPr lang="en-GB" sz="1400" dirty="0">
                          <a:effectLst/>
                        </a:rPr>
                        <a:t>2.6</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3.9</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1.4</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0.8</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1.2</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M</a:t>
                      </a:r>
                      <a:endParaRPr lang="en-GB" sz="140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M</a:t>
                      </a:r>
                      <a:endParaRPr lang="en-GB" sz="140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P</a:t>
                      </a:r>
                      <a:endParaRPr lang="en-GB" sz="1400">
                        <a:effectLst/>
                        <a:latin typeface="Arial" panose="020B0604020202020204" pitchFamily="34" charset="0"/>
                        <a:ea typeface="Arial" panose="020B0604020202020204" pitchFamily="34" charset="0"/>
                      </a:endParaRPr>
                    </a:p>
                  </a:txBody>
                  <a:tcPr marL="59624" marR="59624" marT="0" marB="0" anchor="ctr">
                    <a:noFill/>
                  </a:tcPr>
                </a:tc>
                <a:extLst>
                  <a:ext uri="{0D108BD9-81ED-4DB2-BD59-A6C34878D82A}">
                    <a16:rowId xmlns:a16="http://schemas.microsoft.com/office/drawing/2014/main" val="1919242269"/>
                  </a:ext>
                </a:extLst>
              </a:tr>
              <a:tr h="194869">
                <a:tc>
                  <a:txBody>
                    <a:bodyPr/>
                    <a:lstStyle/>
                    <a:p>
                      <a:pPr marL="0" algn="ctr" defTabSz="685800" rtl="0" eaLnBrk="1" latinLnBrk="0" hangingPunct="1">
                        <a:spcAft>
                          <a:spcPts val="0"/>
                        </a:spcAft>
                      </a:pPr>
                      <a:r>
                        <a:rPr lang="en-GB" sz="1400" kern="1200" dirty="0" err="1">
                          <a:solidFill>
                            <a:schemeClr val="dk1"/>
                          </a:solidFill>
                          <a:effectLst/>
                          <a:latin typeface="+mn-lt"/>
                          <a:ea typeface="+mn-ea"/>
                          <a:cs typeface="+mn-cs"/>
                        </a:rPr>
                        <a:t>MetOp</a:t>
                      </a:r>
                      <a:r>
                        <a:rPr lang="en-GB" sz="1400" kern="1200" dirty="0">
                          <a:solidFill>
                            <a:schemeClr val="dk1"/>
                          </a:solidFill>
                          <a:effectLst/>
                          <a:latin typeface="+mn-lt"/>
                          <a:ea typeface="+mn-ea"/>
                          <a:cs typeface="+mn-cs"/>
                        </a:rPr>
                        <a:t>-A</a:t>
                      </a:r>
                    </a:p>
                  </a:txBody>
                  <a:tcPr marL="59624" marR="59624" marT="0" marB="0" anchor="ctr">
                    <a:noFill/>
                  </a:tcPr>
                </a:tc>
                <a:tc>
                  <a:txBody>
                    <a:bodyPr/>
                    <a:lstStyle/>
                    <a:p>
                      <a:pPr algn="ctr">
                        <a:spcAft>
                          <a:spcPts val="0"/>
                        </a:spcAft>
                      </a:pPr>
                      <a:r>
                        <a:rPr lang="en-GB" sz="1400" b="1" kern="1200" dirty="0">
                          <a:solidFill>
                            <a:schemeClr val="dk1"/>
                          </a:solidFill>
                          <a:effectLst/>
                          <a:latin typeface="+mn-lt"/>
                          <a:ea typeface="+mn-ea"/>
                          <a:cs typeface="+mn-cs"/>
                        </a:rPr>
                        <a:t>FY-3B</a:t>
                      </a:r>
                    </a:p>
                  </a:txBody>
                  <a:tcPr marL="59624" marR="59624" marT="0" marB="0" anchor="ctr">
                    <a:noFill/>
                  </a:tcPr>
                </a:tc>
                <a:tc>
                  <a:txBody>
                    <a:bodyPr/>
                    <a:lstStyle/>
                    <a:p>
                      <a:pPr algn="ctr">
                        <a:spcAft>
                          <a:spcPts val="0"/>
                        </a:spcAft>
                      </a:pPr>
                      <a:r>
                        <a:rPr lang="en-GB" sz="1400">
                          <a:effectLst/>
                        </a:rPr>
                        <a:t>3.6</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3.0</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3.1</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1.9</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2.7</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1.3</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S</a:t>
                      </a:r>
                      <a:endParaRPr lang="en-GB" sz="140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M</a:t>
                      </a:r>
                      <a:endParaRPr lang="en-GB" sz="140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P</a:t>
                      </a:r>
                      <a:endParaRPr lang="en-GB" sz="1400">
                        <a:effectLst/>
                        <a:latin typeface="Arial" panose="020B0604020202020204" pitchFamily="34" charset="0"/>
                        <a:ea typeface="Arial" panose="020B0604020202020204" pitchFamily="34" charset="0"/>
                      </a:endParaRPr>
                    </a:p>
                  </a:txBody>
                  <a:tcPr marL="59624" marR="59624" marT="0" marB="0" anchor="ctr">
                    <a:noFill/>
                  </a:tcPr>
                </a:tc>
                <a:extLst>
                  <a:ext uri="{0D108BD9-81ED-4DB2-BD59-A6C34878D82A}">
                    <a16:rowId xmlns:a16="http://schemas.microsoft.com/office/drawing/2014/main" val="2172067228"/>
                  </a:ext>
                </a:extLst>
              </a:tr>
              <a:tr h="194869">
                <a:tc>
                  <a:txBody>
                    <a:bodyPr/>
                    <a:lstStyle/>
                    <a:p>
                      <a:pPr marL="0" algn="ctr" defTabSz="685800" rtl="0" eaLnBrk="1" latinLnBrk="0" hangingPunct="1">
                        <a:spcAft>
                          <a:spcPts val="0"/>
                        </a:spcAft>
                      </a:pPr>
                      <a:r>
                        <a:rPr lang="en-GB" sz="1400" kern="1200" dirty="0" err="1">
                          <a:solidFill>
                            <a:schemeClr val="dk1"/>
                          </a:solidFill>
                          <a:effectLst/>
                          <a:latin typeface="+mn-lt"/>
                          <a:ea typeface="+mn-ea"/>
                          <a:cs typeface="+mn-cs"/>
                        </a:rPr>
                        <a:t>MetOp</a:t>
                      </a:r>
                      <a:r>
                        <a:rPr lang="en-GB" sz="1400" kern="1200" dirty="0">
                          <a:solidFill>
                            <a:schemeClr val="dk1"/>
                          </a:solidFill>
                          <a:effectLst/>
                          <a:latin typeface="+mn-lt"/>
                          <a:ea typeface="+mn-ea"/>
                          <a:cs typeface="+mn-cs"/>
                        </a:rPr>
                        <a:t>-B</a:t>
                      </a:r>
                    </a:p>
                  </a:txBody>
                  <a:tcPr marL="59624" marR="59624" marT="0" marB="0" anchor="ctr">
                    <a:noFill/>
                  </a:tcPr>
                </a:tc>
                <a:tc>
                  <a:txBody>
                    <a:bodyPr/>
                    <a:lstStyle/>
                    <a:p>
                      <a:pPr algn="ctr">
                        <a:spcAft>
                          <a:spcPts val="0"/>
                        </a:spcAft>
                      </a:pPr>
                      <a:r>
                        <a:rPr lang="en-GB" sz="1400" b="1" dirty="0">
                          <a:effectLst/>
                        </a:rPr>
                        <a:t>FY-3B</a:t>
                      </a:r>
                      <a:endParaRPr lang="en-GB" sz="1400" b="1"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3.7</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2.9</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3.2</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1.9</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2.8</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1.3</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S</a:t>
                      </a:r>
                      <a:endParaRPr lang="en-GB" sz="140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M</a:t>
                      </a:r>
                      <a:endParaRPr lang="en-GB" sz="140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P</a:t>
                      </a:r>
                      <a:endParaRPr lang="en-GB" sz="1400">
                        <a:effectLst/>
                        <a:latin typeface="Arial" panose="020B0604020202020204" pitchFamily="34" charset="0"/>
                        <a:ea typeface="Arial" panose="020B0604020202020204" pitchFamily="34" charset="0"/>
                      </a:endParaRPr>
                    </a:p>
                  </a:txBody>
                  <a:tcPr marL="59624" marR="59624" marT="0" marB="0" anchor="ctr">
                    <a:noFill/>
                  </a:tcPr>
                </a:tc>
                <a:extLst>
                  <a:ext uri="{0D108BD9-81ED-4DB2-BD59-A6C34878D82A}">
                    <a16:rowId xmlns:a16="http://schemas.microsoft.com/office/drawing/2014/main" val="2945725305"/>
                  </a:ext>
                </a:extLst>
              </a:tr>
              <a:tr h="194869">
                <a:tc>
                  <a:txBody>
                    <a:bodyPr/>
                    <a:lstStyle/>
                    <a:p>
                      <a:pPr marL="0" algn="ctr" defTabSz="685800" rtl="0" eaLnBrk="1" latinLnBrk="0" hangingPunct="1">
                        <a:spcAft>
                          <a:spcPts val="0"/>
                        </a:spcAft>
                      </a:pPr>
                      <a:r>
                        <a:rPr lang="en-GB" sz="1400" kern="1200" dirty="0">
                          <a:solidFill>
                            <a:schemeClr val="dk1"/>
                          </a:solidFill>
                          <a:effectLst/>
                          <a:latin typeface="+mn-lt"/>
                          <a:ea typeface="+mn-ea"/>
                          <a:cs typeface="+mn-cs"/>
                        </a:rPr>
                        <a:t>SAPHIR</a:t>
                      </a:r>
                    </a:p>
                  </a:txBody>
                  <a:tcPr marL="59624" marR="59624" marT="0" marB="0" anchor="ctr">
                    <a:noFill/>
                  </a:tcPr>
                </a:tc>
                <a:tc>
                  <a:txBody>
                    <a:bodyPr/>
                    <a:lstStyle/>
                    <a:p>
                      <a:pPr algn="ctr">
                        <a:spcAft>
                          <a:spcPts val="0"/>
                        </a:spcAft>
                      </a:pPr>
                      <a:r>
                        <a:rPr lang="en-GB" sz="1400" b="1" dirty="0">
                          <a:effectLst/>
                        </a:rPr>
                        <a:t>FY-3B</a:t>
                      </a:r>
                      <a:endParaRPr lang="en-GB" sz="1400" b="1"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-0.8</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4.3</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dirty="0">
                          <a:effectLst/>
                        </a:rPr>
                        <a:t>0.0</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3.1</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2.6</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2.3</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M</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N</a:t>
                      </a:r>
                      <a:endParaRPr lang="en-GB" sz="140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T</a:t>
                      </a:r>
                      <a:endParaRPr lang="en-GB" sz="1400">
                        <a:effectLst/>
                        <a:latin typeface="Arial" panose="020B0604020202020204" pitchFamily="34" charset="0"/>
                        <a:ea typeface="Arial" panose="020B0604020202020204" pitchFamily="34" charset="0"/>
                      </a:endParaRPr>
                    </a:p>
                  </a:txBody>
                  <a:tcPr marL="59624" marR="59624" marT="0" marB="0" anchor="ctr">
                    <a:noFill/>
                  </a:tcPr>
                </a:tc>
                <a:extLst>
                  <a:ext uri="{0D108BD9-81ED-4DB2-BD59-A6C34878D82A}">
                    <a16:rowId xmlns:a16="http://schemas.microsoft.com/office/drawing/2014/main" val="249933774"/>
                  </a:ext>
                </a:extLst>
              </a:tr>
              <a:tr h="194869">
                <a:tc>
                  <a:txBody>
                    <a:bodyPr/>
                    <a:lstStyle/>
                    <a:p>
                      <a:pPr marL="0" algn="ctr" defTabSz="685800" rtl="0" eaLnBrk="1" latinLnBrk="0" hangingPunct="1">
                        <a:spcAft>
                          <a:spcPts val="0"/>
                        </a:spcAft>
                      </a:pPr>
                      <a:r>
                        <a:rPr lang="en-GB" sz="1400" kern="1200" dirty="0">
                          <a:solidFill>
                            <a:schemeClr val="dk1"/>
                          </a:solidFill>
                          <a:effectLst/>
                          <a:latin typeface="+mn-lt"/>
                          <a:ea typeface="+mn-ea"/>
                          <a:cs typeface="+mn-cs"/>
                        </a:rPr>
                        <a:t>S-NPP</a:t>
                      </a:r>
                    </a:p>
                  </a:txBody>
                  <a:tcPr marL="59624" marR="59624" marT="0" marB="0" anchor="ctr">
                    <a:noFill/>
                  </a:tcPr>
                </a:tc>
                <a:tc>
                  <a:txBody>
                    <a:bodyPr/>
                    <a:lstStyle/>
                    <a:p>
                      <a:pPr algn="ctr">
                        <a:spcAft>
                          <a:spcPts val="0"/>
                        </a:spcAft>
                      </a:pPr>
                      <a:r>
                        <a:rPr lang="en-GB" sz="1400" b="1">
                          <a:effectLst/>
                        </a:rPr>
                        <a:t>FY-3B</a:t>
                      </a:r>
                      <a:endParaRPr lang="en-GB" sz="1400" b="1">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4.1</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3.7</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4.4</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2.5</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3.6</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2.5</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S</a:t>
                      </a:r>
                      <a:endParaRPr lang="en-GB" sz="140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M</a:t>
                      </a:r>
                      <a:endParaRPr lang="en-GB" sz="140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P</a:t>
                      </a:r>
                      <a:endParaRPr lang="en-GB" sz="1400">
                        <a:effectLst/>
                        <a:latin typeface="Arial" panose="020B0604020202020204" pitchFamily="34" charset="0"/>
                        <a:ea typeface="Arial" panose="020B0604020202020204" pitchFamily="34" charset="0"/>
                      </a:endParaRPr>
                    </a:p>
                  </a:txBody>
                  <a:tcPr marL="59624" marR="59624" marT="0" marB="0" anchor="ctr">
                    <a:noFill/>
                  </a:tcPr>
                </a:tc>
                <a:extLst>
                  <a:ext uri="{0D108BD9-81ED-4DB2-BD59-A6C34878D82A}">
                    <a16:rowId xmlns:a16="http://schemas.microsoft.com/office/drawing/2014/main" val="301863731"/>
                  </a:ext>
                </a:extLst>
              </a:tr>
              <a:tr h="194869">
                <a:tc>
                  <a:txBody>
                    <a:bodyPr/>
                    <a:lstStyle/>
                    <a:p>
                      <a:pPr marL="0" algn="ctr" defTabSz="685800" rtl="0" eaLnBrk="1" latinLnBrk="0" hangingPunct="1">
                        <a:spcAft>
                          <a:spcPts val="0"/>
                        </a:spcAft>
                      </a:pPr>
                      <a:r>
                        <a:rPr lang="en-GB" sz="1400" kern="1200" dirty="0" err="1">
                          <a:solidFill>
                            <a:schemeClr val="dk1"/>
                          </a:solidFill>
                          <a:effectLst/>
                          <a:latin typeface="+mn-lt"/>
                          <a:ea typeface="+mn-ea"/>
                          <a:cs typeface="+mn-cs"/>
                        </a:rPr>
                        <a:t>MetOp</a:t>
                      </a:r>
                      <a:r>
                        <a:rPr lang="en-GB" sz="1400" kern="1200" dirty="0">
                          <a:solidFill>
                            <a:schemeClr val="dk1"/>
                          </a:solidFill>
                          <a:effectLst/>
                          <a:latin typeface="+mn-lt"/>
                          <a:ea typeface="+mn-ea"/>
                          <a:cs typeface="+mn-cs"/>
                        </a:rPr>
                        <a:t>-A</a:t>
                      </a:r>
                    </a:p>
                  </a:txBody>
                  <a:tcPr marL="59624" marR="59624" marT="0" marB="0" anchor="ctr">
                    <a:noFill/>
                  </a:tcPr>
                </a:tc>
                <a:tc>
                  <a:txBody>
                    <a:bodyPr/>
                    <a:lstStyle/>
                    <a:p>
                      <a:pPr algn="ctr">
                        <a:spcAft>
                          <a:spcPts val="0"/>
                        </a:spcAft>
                      </a:pPr>
                      <a:r>
                        <a:rPr lang="en-GB" sz="1400" b="1">
                          <a:effectLst/>
                        </a:rPr>
                        <a:t>FY-3C</a:t>
                      </a:r>
                      <a:endParaRPr lang="en-GB" sz="1400" b="1">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2.7</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1.4</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-0.7</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1.4</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1.7</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1.0</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W</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W</a:t>
                      </a:r>
                      <a:endParaRPr lang="en-GB" sz="140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P</a:t>
                      </a:r>
                      <a:endParaRPr lang="en-GB" sz="1400">
                        <a:effectLst/>
                        <a:latin typeface="Arial" panose="020B0604020202020204" pitchFamily="34" charset="0"/>
                        <a:ea typeface="Arial" panose="020B0604020202020204" pitchFamily="34" charset="0"/>
                      </a:endParaRPr>
                    </a:p>
                  </a:txBody>
                  <a:tcPr marL="59624" marR="59624" marT="0" marB="0" anchor="ctr">
                    <a:noFill/>
                  </a:tcPr>
                </a:tc>
                <a:extLst>
                  <a:ext uri="{0D108BD9-81ED-4DB2-BD59-A6C34878D82A}">
                    <a16:rowId xmlns:a16="http://schemas.microsoft.com/office/drawing/2014/main" val="1301612888"/>
                  </a:ext>
                </a:extLst>
              </a:tr>
              <a:tr h="194869">
                <a:tc>
                  <a:txBody>
                    <a:bodyPr/>
                    <a:lstStyle/>
                    <a:p>
                      <a:pPr marL="0" algn="ctr" defTabSz="685800" rtl="0" eaLnBrk="1" latinLnBrk="0" hangingPunct="1">
                        <a:spcAft>
                          <a:spcPts val="0"/>
                        </a:spcAft>
                      </a:pPr>
                      <a:r>
                        <a:rPr lang="en-GB" sz="1400" kern="1200">
                          <a:solidFill>
                            <a:schemeClr val="dk1"/>
                          </a:solidFill>
                          <a:effectLst/>
                          <a:latin typeface="+mn-lt"/>
                          <a:ea typeface="+mn-ea"/>
                          <a:cs typeface="+mn-cs"/>
                        </a:rPr>
                        <a:t>MetOp-B</a:t>
                      </a:r>
                    </a:p>
                  </a:txBody>
                  <a:tcPr marL="59624" marR="59624" marT="0" marB="0" anchor="ctr">
                    <a:noFill/>
                  </a:tcPr>
                </a:tc>
                <a:tc>
                  <a:txBody>
                    <a:bodyPr/>
                    <a:lstStyle/>
                    <a:p>
                      <a:pPr algn="ctr">
                        <a:spcAft>
                          <a:spcPts val="0"/>
                        </a:spcAft>
                      </a:pPr>
                      <a:r>
                        <a:rPr lang="en-GB" sz="1400" b="1">
                          <a:effectLst/>
                        </a:rPr>
                        <a:t>FY-3C</a:t>
                      </a:r>
                      <a:endParaRPr lang="en-GB" sz="1400" b="1">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2.7</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2.0</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-0.6</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1.7</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1.8</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1.0</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W</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W</a:t>
                      </a:r>
                      <a:endParaRPr lang="en-GB" sz="140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P</a:t>
                      </a:r>
                      <a:endParaRPr lang="en-GB" sz="1400">
                        <a:effectLst/>
                        <a:latin typeface="Arial" panose="020B0604020202020204" pitchFamily="34" charset="0"/>
                        <a:ea typeface="Arial" panose="020B0604020202020204" pitchFamily="34" charset="0"/>
                      </a:endParaRPr>
                    </a:p>
                  </a:txBody>
                  <a:tcPr marL="59624" marR="59624" marT="0" marB="0" anchor="ctr">
                    <a:noFill/>
                  </a:tcPr>
                </a:tc>
                <a:extLst>
                  <a:ext uri="{0D108BD9-81ED-4DB2-BD59-A6C34878D82A}">
                    <a16:rowId xmlns:a16="http://schemas.microsoft.com/office/drawing/2014/main" val="3965828767"/>
                  </a:ext>
                </a:extLst>
              </a:tr>
              <a:tr h="194869">
                <a:tc>
                  <a:txBody>
                    <a:bodyPr/>
                    <a:lstStyle/>
                    <a:p>
                      <a:pPr marL="0" algn="ctr" defTabSz="685800" rtl="0" eaLnBrk="1" latinLnBrk="0" hangingPunct="1">
                        <a:spcAft>
                          <a:spcPts val="0"/>
                        </a:spcAft>
                      </a:pPr>
                      <a:r>
                        <a:rPr lang="en-GB" sz="1400" kern="1200" dirty="0">
                          <a:solidFill>
                            <a:schemeClr val="dk1"/>
                          </a:solidFill>
                          <a:effectLst/>
                          <a:latin typeface="+mn-lt"/>
                          <a:ea typeface="+mn-ea"/>
                          <a:cs typeface="+mn-cs"/>
                        </a:rPr>
                        <a:t>SAPHIR</a:t>
                      </a:r>
                    </a:p>
                  </a:txBody>
                  <a:tcPr marL="59624" marR="59624" marT="0" marB="0" anchor="ctr">
                    <a:noFill/>
                  </a:tcPr>
                </a:tc>
                <a:tc>
                  <a:txBody>
                    <a:bodyPr/>
                    <a:lstStyle/>
                    <a:p>
                      <a:pPr algn="ctr">
                        <a:spcAft>
                          <a:spcPts val="0"/>
                        </a:spcAft>
                      </a:pPr>
                      <a:r>
                        <a:rPr lang="en-GB" sz="1400" b="1" dirty="0">
                          <a:effectLst/>
                        </a:rPr>
                        <a:t>FY-3C</a:t>
                      </a:r>
                      <a:endParaRPr lang="en-GB" sz="1400" b="1"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2.1</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3.5</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-1.9</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2.5</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2.3</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1.7</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W</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N</a:t>
                      </a:r>
                      <a:endParaRPr lang="en-GB" sz="140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T</a:t>
                      </a:r>
                      <a:endParaRPr lang="en-GB" sz="1400">
                        <a:effectLst/>
                        <a:latin typeface="Arial" panose="020B0604020202020204" pitchFamily="34" charset="0"/>
                        <a:ea typeface="Arial" panose="020B0604020202020204" pitchFamily="34" charset="0"/>
                      </a:endParaRPr>
                    </a:p>
                  </a:txBody>
                  <a:tcPr marL="59624" marR="59624" marT="0" marB="0" anchor="ctr">
                    <a:noFill/>
                  </a:tcPr>
                </a:tc>
                <a:extLst>
                  <a:ext uri="{0D108BD9-81ED-4DB2-BD59-A6C34878D82A}">
                    <a16:rowId xmlns:a16="http://schemas.microsoft.com/office/drawing/2014/main" val="1350417490"/>
                  </a:ext>
                </a:extLst>
              </a:tr>
              <a:tr h="194869">
                <a:tc>
                  <a:txBody>
                    <a:bodyPr/>
                    <a:lstStyle/>
                    <a:p>
                      <a:pPr marL="0" algn="ctr" defTabSz="685800" rtl="0" eaLnBrk="1" latinLnBrk="0" hangingPunct="1">
                        <a:spcAft>
                          <a:spcPts val="0"/>
                        </a:spcAft>
                      </a:pPr>
                      <a:r>
                        <a:rPr lang="en-GB" sz="1400" kern="1200" dirty="0">
                          <a:solidFill>
                            <a:schemeClr val="dk1"/>
                          </a:solidFill>
                          <a:effectLst/>
                          <a:latin typeface="+mn-lt"/>
                          <a:ea typeface="+mn-ea"/>
                          <a:cs typeface="+mn-cs"/>
                        </a:rPr>
                        <a:t>S-NPP</a:t>
                      </a:r>
                    </a:p>
                  </a:txBody>
                  <a:tcPr marL="59624" marR="59624" marT="0" marB="0" anchor="ctr">
                    <a:noFill/>
                  </a:tcPr>
                </a:tc>
                <a:tc>
                  <a:txBody>
                    <a:bodyPr/>
                    <a:lstStyle/>
                    <a:p>
                      <a:pPr algn="ctr">
                        <a:spcAft>
                          <a:spcPts val="0"/>
                        </a:spcAft>
                      </a:pPr>
                      <a:r>
                        <a:rPr lang="en-GB" sz="1400" b="1" dirty="0">
                          <a:effectLst/>
                        </a:rPr>
                        <a:t>FY-3C</a:t>
                      </a:r>
                      <a:endParaRPr lang="en-GB" sz="1400" b="1"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2.1</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3.7</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-0.5</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2.3</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1.9</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3.5</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W</a:t>
                      </a:r>
                      <a:endParaRPr lang="en-GB" sz="140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M</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P</a:t>
                      </a:r>
                      <a:endParaRPr lang="en-GB" sz="1400">
                        <a:effectLst/>
                        <a:latin typeface="Arial" panose="020B0604020202020204" pitchFamily="34" charset="0"/>
                        <a:ea typeface="Arial" panose="020B0604020202020204" pitchFamily="34" charset="0"/>
                      </a:endParaRPr>
                    </a:p>
                  </a:txBody>
                  <a:tcPr marL="59624" marR="59624" marT="0" marB="0" anchor="ctr">
                    <a:noFill/>
                  </a:tcPr>
                </a:tc>
                <a:extLst>
                  <a:ext uri="{0D108BD9-81ED-4DB2-BD59-A6C34878D82A}">
                    <a16:rowId xmlns:a16="http://schemas.microsoft.com/office/drawing/2014/main" val="3952469362"/>
                  </a:ext>
                </a:extLst>
              </a:tr>
              <a:tr h="194869">
                <a:tc>
                  <a:txBody>
                    <a:bodyPr/>
                    <a:lstStyle/>
                    <a:p>
                      <a:pPr marL="0" algn="ctr" defTabSz="685800" rtl="0" eaLnBrk="1" latinLnBrk="0" hangingPunct="1">
                        <a:spcAft>
                          <a:spcPts val="0"/>
                        </a:spcAft>
                      </a:pPr>
                      <a:r>
                        <a:rPr lang="en-GB" sz="1400" kern="1200" dirty="0">
                          <a:solidFill>
                            <a:schemeClr val="dk1"/>
                          </a:solidFill>
                          <a:effectLst/>
                          <a:latin typeface="+mn-lt"/>
                          <a:ea typeface="+mn-ea"/>
                          <a:cs typeface="+mn-cs"/>
                        </a:rPr>
                        <a:t>SAPHIR</a:t>
                      </a:r>
                    </a:p>
                  </a:txBody>
                  <a:tcPr marL="59624" marR="59624" marT="0" marB="0" anchor="ctr">
                    <a:noFill/>
                  </a:tcPr>
                </a:tc>
                <a:tc>
                  <a:txBody>
                    <a:bodyPr/>
                    <a:lstStyle/>
                    <a:p>
                      <a:pPr algn="ctr">
                        <a:spcAft>
                          <a:spcPts val="0"/>
                        </a:spcAft>
                      </a:pPr>
                      <a:r>
                        <a:rPr lang="en-GB" sz="1400" b="1" dirty="0" err="1">
                          <a:effectLst/>
                        </a:rPr>
                        <a:t>MetOp</a:t>
                      </a:r>
                      <a:r>
                        <a:rPr lang="en-GB" sz="1400" b="1" dirty="0">
                          <a:effectLst/>
                        </a:rPr>
                        <a:t>-A</a:t>
                      </a:r>
                      <a:endParaRPr lang="en-GB" sz="1400" b="1"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-0.3</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2.4</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-0.9</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1.7</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0.9</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1.5</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W</a:t>
                      </a:r>
                      <a:endParaRPr lang="en-GB" sz="140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N</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T</a:t>
                      </a:r>
                      <a:endParaRPr lang="en-GB" sz="1400">
                        <a:effectLst/>
                        <a:latin typeface="Arial" panose="020B0604020202020204" pitchFamily="34" charset="0"/>
                        <a:ea typeface="Arial" panose="020B0604020202020204" pitchFamily="34" charset="0"/>
                      </a:endParaRPr>
                    </a:p>
                  </a:txBody>
                  <a:tcPr marL="59624" marR="59624" marT="0" marB="0" anchor="ctr">
                    <a:noFill/>
                  </a:tcPr>
                </a:tc>
                <a:extLst>
                  <a:ext uri="{0D108BD9-81ED-4DB2-BD59-A6C34878D82A}">
                    <a16:rowId xmlns:a16="http://schemas.microsoft.com/office/drawing/2014/main" val="2905255278"/>
                  </a:ext>
                </a:extLst>
              </a:tr>
              <a:tr h="194869">
                <a:tc>
                  <a:txBody>
                    <a:bodyPr/>
                    <a:lstStyle/>
                    <a:p>
                      <a:pPr marL="0" algn="ctr" defTabSz="685800" rtl="0" eaLnBrk="1" latinLnBrk="0" hangingPunct="1">
                        <a:spcAft>
                          <a:spcPts val="0"/>
                        </a:spcAft>
                      </a:pPr>
                      <a:r>
                        <a:rPr lang="en-GB" sz="1400" kern="1200" dirty="0">
                          <a:solidFill>
                            <a:schemeClr val="dk1"/>
                          </a:solidFill>
                          <a:effectLst/>
                          <a:latin typeface="+mn-lt"/>
                          <a:ea typeface="+mn-ea"/>
                          <a:cs typeface="+mn-cs"/>
                        </a:rPr>
                        <a:t>S-NPP</a:t>
                      </a:r>
                    </a:p>
                  </a:txBody>
                  <a:tcPr marL="59624" marR="59624" marT="0" marB="0" anchor="ctr">
                    <a:noFill/>
                  </a:tcPr>
                </a:tc>
                <a:tc>
                  <a:txBody>
                    <a:bodyPr/>
                    <a:lstStyle/>
                    <a:p>
                      <a:pPr algn="ctr">
                        <a:spcAft>
                          <a:spcPts val="0"/>
                        </a:spcAft>
                      </a:pPr>
                      <a:r>
                        <a:rPr lang="en-GB" sz="1400" b="1" dirty="0" err="1">
                          <a:solidFill>
                            <a:schemeClr val="tx1"/>
                          </a:solidFill>
                          <a:effectLst/>
                        </a:rPr>
                        <a:t>MetOp</a:t>
                      </a:r>
                      <a:r>
                        <a:rPr lang="en-GB" sz="1400" b="1" dirty="0">
                          <a:solidFill>
                            <a:schemeClr val="tx1"/>
                          </a:solidFill>
                          <a:effectLst/>
                        </a:rPr>
                        <a:t>-A</a:t>
                      </a:r>
                      <a:endParaRPr lang="en-GB" sz="1400" b="1" dirty="0">
                        <a:solidFill>
                          <a:schemeClr val="tx1"/>
                        </a:solidFill>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b="0">
                          <a:solidFill>
                            <a:schemeClr val="tx1"/>
                          </a:solidFill>
                          <a:effectLst/>
                        </a:rPr>
                        <a:t>0.0</a:t>
                      </a:r>
                      <a:endParaRPr lang="en-GB" sz="1400" b="0" dirty="0">
                        <a:solidFill>
                          <a:schemeClr val="tx1"/>
                        </a:solidFill>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b="0">
                          <a:solidFill>
                            <a:schemeClr val="tx1"/>
                          </a:solidFill>
                          <a:effectLst/>
                        </a:rPr>
                        <a:t>1.2</a:t>
                      </a:r>
                      <a:endParaRPr lang="en-GB" sz="1400" b="0" dirty="0">
                        <a:solidFill>
                          <a:schemeClr val="tx1"/>
                        </a:solidFill>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b="0">
                          <a:solidFill>
                            <a:schemeClr val="tx1"/>
                          </a:solidFill>
                          <a:effectLst/>
                        </a:rPr>
                        <a:t>0.8</a:t>
                      </a:r>
                      <a:endParaRPr lang="en-GB" sz="1400" b="0" dirty="0">
                        <a:solidFill>
                          <a:schemeClr val="tx1"/>
                        </a:solidFill>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b="0">
                          <a:solidFill>
                            <a:schemeClr val="tx1"/>
                          </a:solidFill>
                          <a:effectLst/>
                        </a:rPr>
                        <a:t>1.0</a:t>
                      </a:r>
                      <a:endParaRPr lang="en-GB" sz="1400" b="0" dirty="0">
                        <a:solidFill>
                          <a:schemeClr val="tx1"/>
                        </a:solidFill>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b="0">
                          <a:solidFill>
                            <a:schemeClr val="tx1"/>
                          </a:solidFill>
                          <a:effectLst/>
                        </a:rPr>
                        <a:t>0.7</a:t>
                      </a:r>
                      <a:endParaRPr lang="en-GB" sz="1400" b="0" dirty="0">
                        <a:solidFill>
                          <a:schemeClr val="tx1"/>
                        </a:solidFill>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b="0">
                          <a:solidFill>
                            <a:schemeClr val="tx1"/>
                          </a:solidFill>
                          <a:effectLst/>
                        </a:rPr>
                        <a:t>1.2</a:t>
                      </a:r>
                      <a:endParaRPr lang="en-GB" sz="1400" b="0" dirty="0">
                        <a:solidFill>
                          <a:schemeClr val="tx1"/>
                        </a:solidFill>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W</a:t>
                      </a:r>
                      <a:endParaRPr lang="en-GB" sz="140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N</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P</a:t>
                      </a:r>
                      <a:endParaRPr lang="en-GB" sz="1400">
                        <a:effectLst/>
                        <a:latin typeface="Arial" panose="020B0604020202020204" pitchFamily="34" charset="0"/>
                        <a:ea typeface="Arial" panose="020B0604020202020204" pitchFamily="34" charset="0"/>
                      </a:endParaRPr>
                    </a:p>
                  </a:txBody>
                  <a:tcPr marL="59624" marR="59624" marT="0" marB="0" anchor="ctr">
                    <a:noFill/>
                  </a:tcPr>
                </a:tc>
                <a:extLst>
                  <a:ext uri="{0D108BD9-81ED-4DB2-BD59-A6C34878D82A}">
                    <a16:rowId xmlns:a16="http://schemas.microsoft.com/office/drawing/2014/main" val="4265744597"/>
                  </a:ext>
                </a:extLst>
              </a:tr>
              <a:tr h="194869">
                <a:tc>
                  <a:txBody>
                    <a:bodyPr/>
                    <a:lstStyle/>
                    <a:p>
                      <a:pPr marL="0" algn="ctr" defTabSz="685800" rtl="0" eaLnBrk="1" latinLnBrk="0" hangingPunct="1">
                        <a:spcAft>
                          <a:spcPts val="0"/>
                        </a:spcAft>
                      </a:pPr>
                      <a:r>
                        <a:rPr lang="en-GB" sz="1400" kern="1200" dirty="0">
                          <a:solidFill>
                            <a:schemeClr val="dk1"/>
                          </a:solidFill>
                          <a:effectLst/>
                          <a:latin typeface="+mn-lt"/>
                          <a:ea typeface="+mn-ea"/>
                          <a:cs typeface="+mn-cs"/>
                        </a:rPr>
                        <a:t>SAPHIR</a:t>
                      </a:r>
                    </a:p>
                  </a:txBody>
                  <a:tcPr marL="59624" marR="59624" marT="0" marB="0" anchor="ctr">
                    <a:noFill/>
                  </a:tcPr>
                </a:tc>
                <a:tc>
                  <a:txBody>
                    <a:bodyPr/>
                    <a:lstStyle/>
                    <a:p>
                      <a:pPr algn="ctr">
                        <a:spcAft>
                          <a:spcPts val="0"/>
                        </a:spcAft>
                      </a:pPr>
                      <a:r>
                        <a:rPr lang="en-GB" sz="1400" b="1" dirty="0" err="1">
                          <a:effectLst/>
                        </a:rPr>
                        <a:t>MetOp</a:t>
                      </a:r>
                      <a:r>
                        <a:rPr lang="en-GB" sz="1400" b="1" dirty="0">
                          <a:effectLst/>
                        </a:rPr>
                        <a:t>-B</a:t>
                      </a:r>
                      <a:endParaRPr lang="en-GB" sz="1400" b="1"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-0.2</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2.6</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-0.8</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2.0</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0.9</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1.8</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W</a:t>
                      </a:r>
                      <a:endParaRPr lang="en-GB" sz="140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N</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T</a:t>
                      </a:r>
                      <a:endParaRPr lang="en-GB" sz="1400">
                        <a:effectLst/>
                        <a:latin typeface="Arial" panose="020B0604020202020204" pitchFamily="34" charset="0"/>
                        <a:ea typeface="Arial" panose="020B0604020202020204" pitchFamily="34" charset="0"/>
                      </a:endParaRPr>
                    </a:p>
                  </a:txBody>
                  <a:tcPr marL="59624" marR="59624" marT="0" marB="0" anchor="ctr">
                    <a:noFill/>
                  </a:tcPr>
                </a:tc>
                <a:extLst>
                  <a:ext uri="{0D108BD9-81ED-4DB2-BD59-A6C34878D82A}">
                    <a16:rowId xmlns:a16="http://schemas.microsoft.com/office/drawing/2014/main" val="2225321860"/>
                  </a:ext>
                </a:extLst>
              </a:tr>
              <a:tr h="194869">
                <a:tc>
                  <a:txBody>
                    <a:bodyPr/>
                    <a:lstStyle/>
                    <a:p>
                      <a:pPr marL="0" algn="ctr" defTabSz="685800" rtl="0" eaLnBrk="1" latinLnBrk="0" hangingPunct="1">
                        <a:spcAft>
                          <a:spcPts val="0"/>
                        </a:spcAft>
                      </a:pPr>
                      <a:r>
                        <a:rPr lang="en-GB" sz="1400" kern="1200" dirty="0">
                          <a:solidFill>
                            <a:schemeClr val="dk1"/>
                          </a:solidFill>
                          <a:effectLst/>
                          <a:latin typeface="+mn-lt"/>
                          <a:ea typeface="+mn-ea"/>
                          <a:cs typeface="+mn-cs"/>
                        </a:rPr>
                        <a:t>S-NPP</a:t>
                      </a:r>
                    </a:p>
                  </a:txBody>
                  <a:tcPr marL="59624" marR="59624" marT="0" marB="0" anchor="ctr">
                    <a:noFill/>
                  </a:tcPr>
                </a:tc>
                <a:tc>
                  <a:txBody>
                    <a:bodyPr/>
                    <a:lstStyle/>
                    <a:p>
                      <a:pPr algn="ctr">
                        <a:spcAft>
                          <a:spcPts val="0"/>
                        </a:spcAft>
                      </a:pPr>
                      <a:r>
                        <a:rPr lang="en-GB" sz="1400" b="1" dirty="0" err="1">
                          <a:effectLst/>
                        </a:rPr>
                        <a:t>MetOp</a:t>
                      </a:r>
                      <a:r>
                        <a:rPr lang="en-GB" sz="1400" b="1" dirty="0">
                          <a:effectLst/>
                        </a:rPr>
                        <a:t>-B</a:t>
                      </a:r>
                      <a:endParaRPr lang="en-GB" sz="1400" b="1"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dirty="0">
                          <a:effectLst/>
                        </a:rPr>
                        <a:t>0.0</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dirty="0">
                          <a:effectLst/>
                        </a:rPr>
                        <a:t>1.2</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0.8</a:t>
                      </a:r>
                      <a:endParaRPr lang="en-GB" sz="140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1.1</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0.6</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1.2</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N</a:t>
                      </a:r>
                      <a:endParaRPr lang="en-GB" sz="140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W</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P</a:t>
                      </a:r>
                      <a:endParaRPr lang="en-GB" sz="1400">
                        <a:effectLst/>
                        <a:latin typeface="Arial" panose="020B0604020202020204" pitchFamily="34" charset="0"/>
                        <a:ea typeface="Arial" panose="020B0604020202020204" pitchFamily="34" charset="0"/>
                      </a:endParaRPr>
                    </a:p>
                  </a:txBody>
                  <a:tcPr marL="59624" marR="59624" marT="0" marB="0" anchor="ctr">
                    <a:noFill/>
                  </a:tcPr>
                </a:tc>
                <a:extLst>
                  <a:ext uri="{0D108BD9-81ED-4DB2-BD59-A6C34878D82A}">
                    <a16:rowId xmlns:a16="http://schemas.microsoft.com/office/drawing/2014/main" val="1124185677"/>
                  </a:ext>
                </a:extLst>
              </a:tr>
              <a:tr h="194869">
                <a:tc>
                  <a:txBody>
                    <a:bodyPr/>
                    <a:lstStyle/>
                    <a:p>
                      <a:pPr marL="0" algn="ctr" defTabSz="685800" rtl="0" eaLnBrk="1" latinLnBrk="0" hangingPunct="1">
                        <a:spcAft>
                          <a:spcPts val="0"/>
                        </a:spcAft>
                      </a:pPr>
                      <a:r>
                        <a:rPr lang="en-GB" sz="1400" kern="1200" dirty="0">
                          <a:solidFill>
                            <a:schemeClr val="dk1"/>
                          </a:solidFill>
                          <a:effectLst/>
                          <a:latin typeface="+mn-lt"/>
                          <a:ea typeface="+mn-ea"/>
                          <a:cs typeface="+mn-cs"/>
                        </a:rPr>
                        <a:t>SAPHIR</a:t>
                      </a:r>
                    </a:p>
                  </a:txBody>
                  <a:tcPr marL="59624" marR="59624" marT="0" marB="0" anchor="ctr">
                    <a:noFill/>
                  </a:tcPr>
                </a:tc>
                <a:tc>
                  <a:txBody>
                    <a:bodyPr/>
                    <a:lstStyle/>
                    <a:p>
                      <a:pPr algn="ctr">
                        <a:spcAft>
                          <a:spcPts val="0"/>
                        </a:spcAft>
                      </a:pPr>
                      <a:r>
                        <a:rPr lang="en-GB" sz="1400" b="1" dirty="0">
                          <a:effectLst/>
                        </a:rPr>
                        <a:t>S-NPP</a:t>
                      </a:r>
                      <a:endParaRPr lang="en-GB" sz="1400" b="1"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-1.0</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2.7</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-2.1</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2.1</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-0.1</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1.7</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N</a:t>
                      </a:r>
                      <a:endParaRPr lang="en-GB" sz="140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a:effectLst/>
                        </a:rPr>
                        <a:t>N</a:t>
                      </a:r>
                      <a:endParaRPr lang="en-GB" sz="1400">
                        <a:effectLst/>
                        <a:latin typeface="Arial" panose="020B0604020202020204" pitchFamily="34" charset="0"/>
                        <a:ea typeface="Arial" panose="020B0604020202020204" pitchFamily="34" charset="0"/>
                      </a:endParaRPr>
                    </a:p>
                  </a:txBody>
                  <a:tcPr marL="59624" marR="59624" marT="0" marB="0" anchor="ctr">
                    <a:noFill/>
                  </a:tcPr>
                </a:tc>
                <a:tc>
                  <a:txBody>
                    <a:bodyPr/>
                    <a:lstStyle/>
                    <a:p>
                      <a:pPr algn="ctr">
                        <a:spcAft>
                          <a:spcPts val="0"/>
                        </a:spcAft>
                      </a:pPr>
                      <a:r>
                        <a:rPr lang="en-GB" sz="1400" dirty="0">
                          <a:effectLst/>
                        </a:rPr>
                        <a:t>T</a:t>
                      </a:r>
                      <a:endParaRPr lang="en-GB" sz="1400" dirty="0">
                        <a:effectLst/>
                        <a:latin typeface="Arial" panose="020B0604020202020204" pitchFamily="34" charset="0"/>
                        <a:ea typeface="Arial" panose="020B0604020202020204" pitchFamily="34" charset="0"/>
                      </a:endParaRPr>
                    </a:p>
                  </a:txBody>
                  <a:tcPr marL="59624" marR="59624" marT="0" marB="0" anchor="ctr">
                    <a:noFill/>
                  </a:tcPr>
                </a:tc>
                <a:extLst>
                  <a:ext uri="{0D108BD9-81ED-4DB2-BD59-A6C34878D82A}">
                    <a16:rowId xmlns:a16="http://schemas.microsoft.com/office/drawing/2014/main" val="4014871795"/>
                  </a:ext>
                </a:extLst>
              </a:tr>
            </a:tbl>
          </a:graphicData>
        </a:graphic>
      </p:graphicFrame>
      <p:sp>
        <p:nvSpPr>
          <p:cNvPr id="19" name="Rectangle 10">
            <a:extLst>
              <a:ext uri="{FF2B5EF4-FFF2-40B4-BE49-F238E27FC236}">
                <a16:creationId xmlns:a16="http://schemas.microsoft.com/office/drawing/2014/main" id="{8771ED31-3F47-41A4-9098-E03FAC613192}"/>
              </a:ext>
            </a:extLst>
          </p:cNvPr>
          <p:cNvSpPr/>
          <p:nvPr/>
        </p:nvSpPr>
        <p:spPr>
          <a:xfrm>
            <a:off x="485558" y="1932072"/>
            <a:ext cx="228600" cy="2057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3">
            <a:extLst>
              <a:ext uri="{FF2B5EF4-FFF2-40B4-BE49-F238E27FC236}">
                <a16:creationId xmlns:a16="http://schemas.microsoft.com/office/drawing/2014/main" id="{92A32F0F-B018-43D6-B0DA-CFDD357E13DE}"/>
              </a:ext>
            </a:extLst>
          </p:cNvPr>
          <p:cNvSpPr txBox="1"/>
          <p:nvPr/>
        </p:nvSpPr>
        <p:spPr>
          <a:xfrm>
            <a:off x="386498" y="2137813"/>
            <a:ext cx="1371600" cy="830997"/>
          </a:xfrm>
          <a:prstGeom prst="rect">
            <a:avLst/>
          </a:prstGeom>
          <a:noFill/>
        </p:spPr>
        <p:txBody>
          <a:bodyPr wrap="square" rtlCol="0">
            <a:spAutoFit/>
          </a:bodyPr>
          <a:lstStyle/>
          <a:p>
            <a:r>
              <a:rPr lang="en-US" sz="1600" dirty="0"/>
              <a:t>Mean ≤1 K </a:t>
            </a:r>
          </a:p>
          <a:p>
            <a:r>
              <a:rPr lang="en-US" sz="1600" dirty="0" err="1"/>
              <a:t>StDv</a:t>
            </a:r>
            <a:r>
              <a:rPr lang="en-US" sz="1600" dirty="0"/>
              <a:t> ≤1.5 K</a:t>
            </a:r>
          </a:p>
        </p:txBody>
      </p:sp>
      <p:sp>
        <p:nvSpPr>
          <p:cNvPr id="21" name="Rectangle 15">
            <a:extLst>
              <a:ext uri="{FF2B5EF4-FFF2-40B4-BE49-F238E27FC236}">
                <a16:creationId xmlns:a16="http://schemas.microsoft.com/office/drawing/2014/main" id="{4AA40711-E040-4D21-B818-2F3ED1AE6875}"/>
              </a:ext>
            </a:extLst>
          </p:cNvPr>
          <p:cNvSpPr/>
          <p:nvPr/>
        </p:nvSpPr>
        <p:spPr>
          <a:xfrm>
            <a:off x="485558" y="2846472"/>
            <a:ext cx="228600" cy="2057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17">
            <a:extLst>
              <a:ext uri="{FF2B5EF4-FFF2-40B4-BE49-F238E27FC236}">
                <a16:creationId xmlns:a16="http://schemas.microsoft.com/office/drawing/2014/main" id="{59EC6CE3-C01E-4AB5-B6BC-9C9B83595AC4}"/>
              </a:ext>
            </a:extLst>
          </p:cNvPr>
          <p:cNvSpPr txBox="1"/>
          <p:nvPr/>
        </p:nvSpPr>
        <p:spPr>
          <a:xfrm>
            <a:off x="386498" y="3052213"/>
            <a:ext cx="1371600" cy="830997"/>
          </a:xfrm>
          <a:prstGeom prst="rect">
            <a:avLst/>
          </a:prstGeom>
          <a:noFill/>
        </p:spPr>
        <p:txBody>
          <a:bodyPr wrap="square" rtlCol="0">
            <a:spAutoFit/>
          </a:bodyPr>
          <a:lstStyle/>
          <a:p>
            <a:r>
              <a:rPr lang="en-US" sz="1600" dirty="0"/>
              <a:t>Mean ≤1.5 K </a:t>
            </a:r>
          </a:p>
          <a:p>
            <a:r>
              <a:rPr lang="en-US" sz="1600" dirty="0" err="1"/>
              <a:t>StDv</a:t>
            </a:r>
            <a:r>
              <a:rPr lang="en-US" sz="1600" dirty="0"/>
              <a:t> ≤2 K</a:t>
            </a:r>
          </a:p>
        </p:txBody>
      </p:sp>
      <p:sp>
        <p:nvSpPr>
          <p:cNvPr id="23" name="Rectangle 18">
            <a:extLst>
              <a:ext uri="{FF2B5EF4-FFF2-40B4-BE49-F238E27FC236}">
                <a16:creationId xmlns:a16="http://schemas.microsoft.com/office/drawing/2014/main" id="{60323607-C074-4B60-854F-891F351FB707}"/>
              </a:ext>
            </a:extLst>
          </p:cNvPr>
          <p:cNvSpPr/>
          <p:nvPr/>
        </p:nvSpPr>
        <p:spPr>
          <a:xfrm>
            <a:off x="485558" y="3813230"/>
            <a:ext cx="228600" cy="20574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19">
            <a:extLst>
              <a:ext uri="{FF2B5EF4-FFF2-40B4-BE49-F238E27FC236}">
                <a16:creationId xmlns:a16="http://schemas.microsoft.com/office/drawing/2014/main" id="{AF306FBF-DC56-4A8F-86E1-D66EABCB3DB8}"/>
              </a:ext>
            </a:extLst>
          </p:cNvPr>
          <p:cNvSpPr txBox="1"/>
          <p:nvPr/>
        </p:nvSpPr>
        <p:spPr>
          <a:xfrm>
            <a:off x="386498" y="4018971"/>
            <a:ext cx="1371600" cy="830997"/>
          </a:xfrm>
          <a:prstGeom prst="rect">
            <a:avLst/>
          </a:prstGeom>
          <a:noFill/>
        </p:spPr>
        <p:txBody>
          <a:bodyPr wrap="square" rtlCol="0">
            <a:spAutoFit/>
          </a:bodyPr>
          <a:lstStyle/>
          <a:p>
            <a:r>
              <a:rPr lang="en-US" sz="1600" dirty="0"/>
              <a:t>Mean ≤2 K </a:t>
            </a:r>
          </a:p>
          <a:p>
            <a:r>
              <a:rPr lang="en-US" sz="1600" dirty="0" err="1"/>
              <a:t>StDv</a:t>
            </a:r>
            <a:r>
              <a:rPr lang="en-US" sz="1600" dirty="0"/>
              <a:t> ≤2.5 K</a:t>
            </a:r>
          </a:p>
        </p:txBody>
      </p:sp>
      <p:sp>
        <p:nvSpPr>
          <p:cNvPr id="25" name="Rectangle 20">
            <a:extLst>
              <a:ext uri="{FF2B5EF4-FFF2-40B4-BE49-F238E27FC236}">
                <a16:creationId xmlns:a16="http://schemas.microsoft.com/office/drawing/2014/main" id="{C010FAF9-D8C0-4F80-B09A-D16C36E728BC}"/>
              </a:ext>
            </a:extLst>
          </p:cNvPr>
          <p:cNvSpPr/>
          <p:nvPr/>
        </p:nvSpPr>
        <p:spPr>
          <a:xfrm>
            <a:off x="485558" y="4733404"/>
            <a:ext cx="228600" cy="2057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1">
            <a:extLst>
              <a:ext uri="{FF2B5EF4-FFF2-40B4-BE49-F238E27FC236}">
                <a16:creationId xmlns:a16="http://schemas.microsoft.com/office/drawing/2014/main" id="{F1BADBD5-728E-45F2-B6C3-90D353E18F96}"/>
              </a:ext>
            </a:extLst>
          </p:cNvPr>
          <p:cNvSpPr txBox="1"/>
          <p:nvPr/>
        </p:nvSpPr>
        <p:spPr>
          <a:xfrm>
            <a:off x="386498" y="4939145"/>
            <a:ext cx="1371600" cy="830997"/>
          </a:xfrm>
          <a:prstGeom prst="rect">
            <a:avLst/>
          </a:prstGeom>
          <a:noFill/>
        </p:spPr>
        <p:txBody>
          <a:bodyPr wrap="square" rtlCol="0">
            <a:spAutoFit/>
          </a:bodyPr>
          <a:lstStyle/>
          <a:p>
            <a:r>
              <a:rPr lang="en-US" sz="1600" dirty="0"/>
              <a:t>Mean ≤2.5 K </a:t>
            </a:r>
          </a:p>
          <a:p>
            <a:r>
              <a:rPr lang="en-US" sz="1600" dirty="0" err="1"/>
              <a:t>StDv</a:t>
            </a:r>
            <a:r>
              <a:rPr lang="en-US" sz="1600" dirty="0"/>
              <a:t> ≤3 K</a:t>
            </a:r>
          </a:p>
        </p:txBody>
      </p:sp>
      <p:sp>
        <p:nvSpPr>
          <p:cNvPr id="27" name="Rectangle 22">
            <a:extLst>
              <a:ext uri="{FF2B5EF4-FFF2-40B4-BE49-F238E27FC236}">
                <a16:creationId xmlns:a16="http://schemas.microsoft.com/office/drawing/2014/main" id="{BE4A6090-A375-4AF8-8476-0F11EBD10D4F}"/>
              </a:ext>
            </a:extLst>
          </p:cNvPr>
          <p:cNvSpPr/>
          <p:nvPr/>
        </p:nvSpPr>
        <p:spPr>
          <a:xfrm>
            <a:off x="485558" y="5607739"/>
            <a:ext cx="228600" cy="20574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3">
            <a:extLst>
              <a:ext uri="{FF2B5EF4-FFF2-40B4-BE49-F238E27FC236}">
                <a16:creationId xmlns:a16="http://schemas.microsoft.com/office/drawing/2014/main" id="{0FEB7410-C2EC-4049-AB48-CD4984551963}"/>
              </a:ext>
            </a:extLst>
          </p:cNvPr>
          <p:cNvSpPr txBox="1"/>
          <p:nvPr/>
        </p:nvSpPr>
        <p:spPr>
          <a:xfrm>
            <a:off x="386498" y="5813480"/>
            <a:ext cx="1371600" cy="830997"/>
          </a:xfrm>
          <a:prstGeom prst="rect">
            <a:avLst/>
          </a:prstGeom>
          <a:noFill/>
        </p:spPr>
        <p:txBody>
          <a:bodyPr wrap="square" rtlCol="0">
            <a:spAutoFit/>
          </a:bodyPr>
          <a:lstStyle/>
          <a:p>
            <a:r>
              <a:rPr lang="en-US" sz="1600" dirty="0"/>
              <a:t>Mean &gt;2.5 K </a:t>
            </a:r>
          </a:p>
          <a:p>
            <a:r>
              <a:rPr lang="en-US" sz="1600" dirty="0" err="1"/>
              <a:t>StDv</a:t>
            </a:r>
            <a:r>
              <a:rPr lang="en-US" sz="1600" dirty="0"/>
              <a:t> &gt;3 K</a:t>
            </a:r>
          </a:p>
        </p:txBody>
      </p:sp>
      <p:sp>
        <p:nvSpPr>
          <p:cNvPr id="29" name="Rectangle 3">
            <a:extLst>
              <a:ext uri="{FF2B5EF4-FFF2-40B4-BE49-F238E27FC236}">
                <a16:creationId xmlns:a16="http://schemas.microsoft.com/office/drawing/2014/main" id="{A2FA0C81-32C1-4937-89EC-9B415BC29636}"/>
              </a:ext>
            </a:extLst>
          </p:cNvPr>
          <p:cNvSpPr/>
          <p:nvPr/>
        </p:nvSpPr>
        <p:spPr>
          <a:xfrm>
            <a:off x="3763473" y="2562430"/>
            <a:ext cx="551793" cy="212835"/>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31">
            <a:extLst>
              <a:ext uri="{FF2B5EF4-FFF2-40B4-BE49-F238E27FC236}">
                <a16:creationId xmlns:a16="http://schemas.microsoft.com/office/drawing/2014/main" id="{C8A50AAB-21A3-4A03-A3E6-36ABEBC3B008}"/>
              </a:ext>
            </a:extLst>
          </p:cNvPr>
          <p:cNvSpPr/>
          <p:nvPr/>
        </p:nvSpPr>
        <p:spPr>
          <a:xfrm>
            <a:off x="4436135" y="5548225"/>
            <a:ext cx="551793" cy="212835"/>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2">
            <a:extLst>
              <a:ext uri="{FF2B5EF4-FFF2-40B4-BE49-F238E27FC236}">
                <a16:creationId xmlns:a16="http://schemas.microsoft.com/office/drawing/2014/main" id="{5EF8280E-DC94-41E4-B112-AFE96677ABC1}"/>
              </a:ext>
            </a:extLst>
          </p:cNvPr>
          <p:cNvSpPr/>
          <p:nvPr/>
        </p:nvSpPr>
        <p:spPr>
          <a:xfrm>
            <a:off x="3763473" y="3208027"/>
            <a:ext cx="551793" cy="212835"/>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3">
            <a:extLst>
              <a:ext uri="{FF2B5EF4-FFF2-40B4-BE49-F238E27FC236}">
                <a16:creationId xmlns:a16="http://schemas.microsoft.com/office/drawing/2014/main" id="{A30C6437-8A9D-40D9-9058-03443DD3939C}"/>
              </a:ext>
            </a:extLst>
          </p:cNvPr>
          <p:cNvSpPr/>
          <p:nvPr/>
        </p:nvSpPr>
        <p:spPr>
          <a:xfrm>
            <a:off x="4436134" y="3208026"/>
            <a:ext cx="551793" cy="212835"/>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4">
            <a:extLst>
              <a:ext uri="{FF2B5EF4-FFF2-40B4-BE49-F238E27FC236}">
                <a16:creationId xmlns:a16="http://schemas.microsoft.com/office/drawing/2014/main" id="{323CB5D5-39D5-40B5-AE97-69D1DFA99C55}"/>
              </a:ext>
            </a:extLst>
          </p:cNvPr>
          <p:cNvSpPr/>
          <p:nvPr/>
        </p:nvSpPr>
        <p:spPr>
          <a:xfrm>
            <a:off x="6430471" y="4686895"/>
            <a:ext cx="551793" cy="212835"/>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5">
            <a:extLst>
              <a:ext uri="{FF2B5EF4-FFF2-40B4-BE49-F238E27FC236}">
                <a16:creationId xmlns:a16="http://schemas.microsoft.com/office/drawing/2014/main" id="{B110569D-F30F-4289-A31C-7425C501B4DE}"/>
              </a:ext>
            </a:extLst>
          </p:cNvPr>
          <p:cNvSpPr/>
          <p:nvPr/>
        </p:nvSpPr>
        <p:spPr>
          <a:xfrm>
            <a:off x="7072681" y="4266981"/>
            <a:ext cx="551793" cy="212835"/>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6">
            <a:extLst>
              <a:ext uri="{FF2B5EF4-FFF2-40B4-BE49-F238E27FC236}">
                <a16:creationId xmlns:a16="http://schemas.microsoft.com/office/drawing/2014/main" id="{C1F0D0D8-C558-4358-8192-C03DF21720D1}"/>
              </a:ext>
            </a:extLst>
          </p:cNvPr>
          <p:cNvSpPr/>
          <p:nvPr/>
        </p:nvSpPr>
        <p:spPr>
          <a:xfrm>
            <a:off x="4436134" y="3819615"/>
            <a:ext cx="551793" cy="212835"/>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7">
            <a:extLst>
              <a:ext uri="{FF2B5EF4-FFF2-40B4-BE49-F238E27FC236}">
                <a16:creationId xmlns:a16="http://schemas.microsoft.com/office/drawing/2014/main" id="{376F3259-09CA-48EF-9A18-67DEDA761FD9}"/>
              </a:ext>
            </a:extLst>
          </p:cNvPr>
          <p:cNvSpPr/>
          <p:nvPr/>
        </p:nvSpPr>
        <p:spPr>
          <a:xfrm>
            <a:off x="5108795" y="3208025"/>
            <a:ext cx="551793" cy="212835"/>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8">
            <a:extLst>
              <a:ext uri="{FF2B5EF4-FFF2-40B4-BE49-F238E27FC236}">
                <a16:creationId xmlns:a16="http://schemas.microsoft.com/office/drawing/2014/main" id="{7BE857FD-D189-4822-A8C8-BA384550452B}"/>
              </a:ext>
            </a:extLst>
          </p:cNvPr>
          <p:cNvSpPr/>
          <p:nvPr/>
        </p:nvSpPr>
        <p:spPr>
          <a:xfrm>
            <a:off x="3763473" y="3853624"/>
            <a:ext cx="551793" cy="212835"/>
          </a:xfrm>
          <a:prstGeom prst="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9">
            <a:extLst>
              <a:ext uri="{FF2B5EF4-FFF2-40B4-BE49-F238E27FC236}">
                <a16:creationId xmlns:a16="http://schemas.microsoft.com/office/drawing/2014/main" id="{FA8FEE11-831C-406C-9A65-88B8919A8C20}"/>
              </a:ext>
            </a:extLst>
          </p:cNvPr>
          <p:cNvSpPr/>
          <p:nvPr/>
        </p:nvSpPr>
        <p:spPr>
          <a:xfrm>
            <a:off x="4436133" y="4266981"/>
            <a:ext cx="551793" cy="212835"/>
          </a:xfrm>
          <a:prstGeom prst="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itle 1"/>
          <p:cNvSpPr txBox="1">
            <a:spLocks/>
          </p:cNvSpPr>
          <p:nvPr/>
        </p:nvSpPr>
        <p:spPr>
          <a:xfrm>
            <a:off x="560512" y="958768"/>
            <a:ext cx="8640000" cy="1011509"/>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t>Evaluation of the EUMETSAT 183GHz FCDRs</a:t>
            </a:r>
          </a:p>
        </p:txBody>
      </p:sp>
    </p:spTree>
    <p:extLst>
      <p:ext uri="{BB962C8B-B14F-4D97-AF65-F5344CB8AC3E}">
        <p14:creationId xmlns:p14="http://schemas.microsoft.com/office/powerpoint/2010/main" val="99186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500" fill="hold"/>
                                        <p:tgtEl>
                                          <p:spTgt spid="34"/>
                                        </p:tgtEl>
                                        <p:attrNameLst>
                                          <p:attrName>ppt_x</p:attrName>
                                        </p:attrNameLst>
                                      </p:cBhvr>
                                      <p:tavLst>
                                        <p:tav tm="0">
                                          <p:val>
                                            <p:strVal val="#ppt_x"/>
                                          </p:val>
                                        </p:tav>
                                        <p:tav tm="100000">
                                          <p:val>
                                            <p:strVal val="#ppt_x"/>
                                          </p:val>
                                        </p:tav>
                                      </p:tavLst>
                                    </p:anim>
                                    <p:anim calcmode="lin" valueType="num">
                                      <p:cBhvr additive="base">
                                        <p:cTn id="52" dur="500" fill="hold"/>
                                        <p:tgtEl>
                                          <p:spTgt spid="3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ppt_x"/>
                                          </p:val>
                                        </p:tav>
                                        <p:tav tm="100000">
                                          <p:val>
                                            <p:strVal val="#ppt_x"/>
                                          </p:val>
                                        </p:tav>
                                      </p:tavLst>
                                    </p:anim>
                                    <p:anim calcmode="lin" valueType="num">
                                      <p:cBhvr additive="base">
                                        <p:cTn id="5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ppt_x"/>
                                          </p:val>
                                        </p:tav>
                                        <p:tav tm="100000">
                                          <p:val>
                                            <p:strVal val="#ppt_x"/>
                                          </p:val>
                                        </p:tav>
                                      </p:tavLst>
                                    </p:anim>
                                    <p:anim calcmode="lin" valueType="num">
                                      <p:cBhvr additive="base">
                                        <p:cTn id="66" dur="500" fill="hold"/>
                                        <p:tgtEl>
                                          <p:spTgt spid="25"/>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ppt_x"/>
                                          </p:val>
                                        </p:tav>
                                        <p:tav tm="100000">
                                          <p:val>
                                            <p:strVal val="#ppt_x"/>
                                          </p:val>
                                        </p:tav>
                                      </p:tavLst>
                                    </p:anim>
                                    <p:anim calcmode="lin" valueType="num">
                                      <p:cBhvr additive="base">
                                        <p:cTn id="70" dur="500" fill="hold"/>
                                        <p:tgtEl>
                                          <p:spTgt spid="3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fill="hold"/>
                                        <p:tgtEl>
                                          <p:spTgt spid="35"/>
                                        </p:tgtEl>
                                        <p:attrNameLst>
                                          <p:attrName>ppt_x</p:attrName>
                                        </p:attrNameLst>
                                      </p:cBhvr>
                                      <p:tavLst>
                                        <p:tav tm="0">
                                          <p:val>
                                            <p:strVal val="#ppt_x"/>
                                          </p:val>
                                        </p:tav>
                                        <p:tav tm="100000">
                                          <p:val>
                                            <p:strVal val="#ppt_x"/>
                                          </p:val>
                                        </p:tav>
                                      </p:tavLst>
                                    </p:anim>
                                    <p:anim calcmode="lin" valueType="num">
                                      <p:cBhvr additive="base">
                                        <p:cTn id="7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ppt_x"/>
                                          </p:val>
                                        </p:tav>
                                        <p:tav tm="100000">
                                          <p:val>
                                            <p:strVal val="#ppt_x"/>
                                          </p:val>
                                        </p:tav>
                                      </p:tavLst>
                                    </p:anim>
                                    <p:anim calcmode="lin" valueType="num">
                                      <p:cBhvr additive="base">
                                        <p:cTn id="80" dur="500" fill="hold"/>
                                        <p:tgtEl>
                                          <p:spTgt spid="2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additive="base">
                                        <p:cTn id="83" dur="500" fill="hold"/>
                                        <p:tgtEl>
                                          <p:spTgt spid="27"/>
                                        </p:tgtEl>
                                        <p:attrNameLst>
                                          <p:attrName>ppt_x</p:attrName>
                                        </p:attrNameLst>
                                      </p:cBhvr>
                                      <p:tavLst>
                                        <p:tav tm="0">
                                          <p:val>
                                            <p:strVal val="#ppt_x"/>
                                          </p:val>
                                        </p:tav>
                                        <p:tav tm="100000">
                                          <p:val>
                                            <p:strVal val="#ppt_x"/>
                                          </p:val>
                                        </p:tav>
                                      </p:tavLst>
                                    </p:anim>
                                    <p:anim calcmode="lin" valueType="num">
                                      <p:cBhvr additive="base">
                                        <p:cTn id="84" dur="500" fill="hold"/>
                                        <p:tgtEl>
                                          <p:spTgt spid="2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additive="base">
                                        <p:cTn id="87" dur="500" fill="hold"/>
                                        <p:tgtEl>
                                          <p:spTgt spid="38"/>
                                        </p:tgtEl>
                                        <p:attrNameLst>
                                          <p:attrName>ppt_x</p:attrName>
                                        </p:attrNameLst>
                                      </p:cBhvr>
                                      <p:tavLst>
                                        <p:tav tm="0">
                                          <p:val>
                                            <p:strVal val="#ppt_x"/>
                                          </p:val>
                                        </p:tav>
                                        <p:tav tm="100000">
                                          <p:val>
                                            <p:strVal val="#ppt_x"/>
                                          </p:val>
                                        </p:tav>
                                      </p:tavLst>
                                    </p:anim>
                                    <p:anim calcmode="lin" valueType="num">
                                      <p:cBhvr additive="base">
                                        <p:cTn id="88" dur="500" fill="hold"/>
                                        <p:tgtEl>
                                          <p:spTgt spid="3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additive="base">
                                        <p:cTn id="91" dur="500" fill="hold"/>
                                        <p:tgtEl>
                                          <p:spTgt spid="37"/>
                                        </p:tgtEl>
                                        <p:attrNameLst>
                                          <p:attrName>ppt_x</p:attrName>
                                        </p:attrNameLst>
                                      </p:cBhvr>
                                      <p:tavLst>
                                        <p:tav tm="0">
                                          <p:val>
                                            <p:strVal val="#ppt_x"/>
                                          </p:val>
                                        </p:tav>
                                        <p:tav tm="100000">
                                          <p:val>
                                            <p:strVal val="#ppt_x"/>
                                          </p:val>
                                        </p:tav>
                                      </p:tavLst>
                                    </p:anim>
                                    <p:anim calcmode="lin" valueType="num">
                                      <p:cBhvr additive="base">
                                        <p:cTn id="9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animBg="1"/>
      <p:bldP spid="22" grpId="0"/>
      <p:bldP spid="23" grpId="0" animBg="1"/>
      <p:bldP spid="24" grpId="0"/>
      <p:bldP spid="25" grpId="0" animBg="1"/>
      <p:bldP spid="26" grpId="0"/>
      <p:bldP spid="27" grpId="0" animBg="1"/>
      <p:bldP spid="28" grpId="0"/>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052900" y="44624"/>
            <a:ext cx="5760639" cy="799250"/>
          </a:xfrm>
        </p:spPr>
        <p:txBody>
          <a:bodyPr>
            <a:normAutofit fontScale="90000"/>
          </a:bodyPr>
          <a:lstStyle/>
          <a:p>
            <a:r>
              <a:rPr lang="en-US" sz="3200" dirty="0">
                <a:solidFill>
                  <a:srgbClr val="0000FF"/>
                </a:solidFill>
              </a:rPr>
              <a:t>Meeting </a:t>
            </a:r>
            <a:r>
              <a:rPr lang="en-US" sz="3200" dirty="0" smtClean="0">
                <a:solidFill>
                  <a:srgbClr val="0000FF"/>
                </a:solidFill>
              </a:rPr>
              <a:t>Highlights (Resolution) </a:t>
            </a:r>
            <a:br>
              <a:rPr lang="en-US" sz="3200" dirty="0" smtClean="0">
                <a:solidFill>
                  <a:srgbClr val="0000FF"/>
                </a:solidFill>
              </a:rPr>
            </a:br>
            <a:r>
              <a:rPr lang="en-US" altLang="zh-CN" sz="3200" dirty="0" err="1" smtClean="0">
                <a:solidFill>
                  <a:srgbClr val="FF0000"/>
                </a:solidFill>
              </a:rPr>
              <a:t>Likun</a:t>
            </a:r>
            <a:r>
              <a:rPr lang="en-US" altLang="zh-CN" sz="3200" dirty="0" smtClean="0">
                <a:solidFill>
                  <a:srgbClr val="FF0000"/>
                </a:solidFill>
              </a:rPr>
              <a:t> </a:t>
            </a:r>
            <a:r>
              <a:rPr lang="en-US" altLang="zh-CN" sz="3200" dirty="0">
                <a:solidFill>
                  <a:srgbClr val="FF0000"/>
                </a:solidFill>
              </a:rPr>
              <a:t>Wang 07/23/2019</a:t>
            </a:r>
            <a:endParaRPr lang="en-US" sz="3200" dirty="0">
              <a:solidFill>
                <a:srgbClr val="FF0000"/>
              </a:solidFill>
            </a:endParaRPr>
          </a:p>
        </p:txBody>
      </p:sp>
      <p:sp>
        <p:nvSpPr>
          <p:cNvPr id="2" name="矩形 1"/>
          <p:cNvSpPr/>
          <p:nvPr/>
        </p:nvSpPr>
        <p:spPr>
          <a:xfrm>
            <a:off x="1640632" y="859940"/>
            <a:ext cx="6552728" cy="984885"/>
          </a:xfrm>
          <a:prstGeom prst="rect">
            <a:avLst/>
          </a:prstGeom>
        </p:spPr>
        <p:txBody>
          <a:bodyPr wrap="square">
            <a:spAutoFit/>
          </a:bodyPr>
          <a:lstStyle/>
          <a:p>
            <a:endParaRPr lang="zh-CN" altLang="en-US" sz="1000" dirty="0">
              <a:solidFill>
                <a:srgbClr val="000000"/>
              </a:solidFill>
              <a:latin typeface="Calibri" panose="020F0502020204030204" pitchFamily="34" charset="0"/>
            </a:endParaRPr>
          </a:p>
          <a:p>
            <a:pPr algn="ctr"/>
            <a:r>
              <a:rPr lang="en-US" altLang="zh-CN" sz="1000" dirty="0">
                <a:solidFill>
                  <a:srgbClr val="000000"/>
                </a:solidFill>
                <a:latin typeface="Calibri" panose="020F0502020204030204" pitchFamily="34" charset="0"/>
              </a:rPr>
              <a:t> </a:t>
            </a:r>
            <a:r>
              <a:rPr lang="en-US" altLang="zh-CN" sz="2400" dirty="0">
                <a:solidFill>
                  <a:srgbClr val="000000"/>
                </a:solidFill>
                <a:latin typeface="Calibri" panose="020F0502020204030204" pitchFamily="34" charset="0"/>
              </a:rPr>
              <a:t>Using Convolutional Neural Network (CNN) to Enhance Spatial Resolution of ATMS Images</a:t>
            </a:r>
            <a:endParaRPr lang="zh-CN" altLang="en-US" sz="2400" dirty="0"/>
          </a:p>
        </p:txBody>
      </p:sp>
      <p:pic>
        <p:nvPicPr>
          <p:cNvPr id="5" name="图片 4"/>
          <p:cNvPicPr>
            <a:picLocks noChangeAspect="1"/>
          </p:cNvPicPr>
          <p:nvPr/>
        </p:nvPicPr>
        <p:blipFill>
          <a:blip r:embed="rId2"/>
          <a:stretch>
            <a:fillRect/>
          </a:stretch>
        </p:blipFill>
        <p:spPr>
          <a:xfrm>
            <a:off x="-132565" y="1784405"/>
            <a:ext cx="3122376" cy="4194085"/>
          </a:xfrm>
          <a:prstGeom prst="rect">
            <a:avLst/>
          </a:prstGeom>
        </p:spPr>
      </p:pic>
      <p:pic>
        <p:nvPicPr>
          <p:cNvPr id="6" name="图片 5"/>
          <p:cNvPicPr>
            <a:picLocks noChangeAspect="1"/>
          </p:cNvPicPr>
          <p:nvPr/>
        </p:nvPicPr>
        <p:blipFill>
          <a:blip r:embed="rId3"/>
          <a:stretch>
            <a:fillRect/>
          </a:stretch>
        </p:blipFill>
        <p:spPr>
          <a:xfrm>
            <a:off x="2522730" y="1784405"/>
            <a:ext cx="7518285" cy="2701553"/>
          </a:xfrm>
          <a:prstGeom prst="rect">
            <a:avLst/>
          </a:prstGeom>
        </p:spPr>
      </p:pic>
      <p:sp>
        <p:nvSpPr>
          <p:cNvPr id="7" name="矩形 6"/>
          <p:cNvSpPr/>
          <p:nvPr/>
        </p:nvSpPr>
        <p:spPr>
          <a:xfrm>
            <a:off x="2837765" y="4329100"/>
            <a:ext cx="6688714" cy="2123658"/>
          </a:xfrm>
          <a:prstGeom prst="rect">
            <a:avLst/>
          </a:prstGeom>
        </p:spPr>
        <p:txBody>
          <a:bodyPr wrap="square">
            <a:spAutoFit/>
          </a:bodyPr>
          <a:lstStyle/>
          <a:p>
            <a:endParaRPr lang="zh-CN" altLang="en-US" sz="1200" dirty="0">
              <a:solidFill>
                <a:srgbClr val="000000"/>
              </a:solidFill>
              <a:latin typeface="Calibri" panose="020F0502020204030204" pitchFamily="34" charset="0"/>
            </a:endParaRPr>
          </a:p>
          <a:p>
            <a:r>
              <a:rPr lang="en-US" altLang="zh-CN" sz="1600" dirty="0">
                <a:solidFill>
                  <a:srgbClr val="000000"/>
                </a:solidFill>
                <a:latin typeface="Calibri" panose="020F0502020204030204" pitchFamily="34" charset="0"/>
              </a:rPr>
              <a:t>Preliminary results indicate that the model works well for ATMS image resolution enhancement (2X). </a:t>
            </a:r>
          </a:p>
          <a:p>
            <a:r>
              <a:rPr lang="en-US" altLang="zh-CN" sz="1600" dirty="0">
                <a:solidFill>
                  <a:srgbClr val="000000"/>
                </a:solidFill>
                <a:latin typeface="Arial" panose="020B0604020202020204" pitchFamily="34" charset="0"/>
              </a:rPr>
              <a:t>•</a:t>
            </a:r>
            <a:r>
              <a:rPr lang="en-US" altLang="zh-CN" sz="1600" dirty="0">
                <a:solidFill>
                  <a:srgbClr val="000000"/>
                </a:solidFill>
                <a:latin typeface="Calibri" panose="020F0502020204030204" pitchFamily="34" charset="0"/>
              </a:rPr>
              <a:t>The model seems to work well for other surface channels also. </a:t>
            </a:r>
          </a:p>
          <a:p>
            <a:r>
              <a:rPr lang="en-US" altLang="zh-CN" sz="1600" dirty="0">
                <a:solidFill>
                  <a:srgbClr val="000000"/>
                </a:solidFill>
                <a:latin typeface="Arial" panose="020B0604020202020204" pitchFamily="34" charset="0"/>
              </a:rPr>
              <a:t>•</a:t>
            </a:r>
            <a:r>
              <a:rPr lang="en-US" altLang="zh-CN" sz="1600" dirty="0">
                <a:solidFill>
                  <a:srgbClr val="000000"/>
                </a:solidFill>
                <a:latin typeface="Calibri" panose="020F0502020204030204" pitchFamily="34" charset="0"/>
              </a:rPr>
              <a:t>Future </a:t>
            </a:r>
            <a:r>
              <a:rPr lang="en-US" altLang="zh-CN" sz="1600" dirty="0" err="1">
                <a:solidFill>
                  <a:srgbClr val="000000"/>
                </a:solidFill>
                <a:latin typeface="Calibri" panose="020F0502020204030204" pitchFamily="34" charset="0"/>
              </a:rPr>
              <a:t>work</a:t>
            </a:r>
            <a:r>
              <a:rPr lang="en-US" altLang="zh-CN" sz="1400" dirty="0" err="1">
                <a:solidFill>
                  <a:srgbClr val="000000"/>
                </a:solidFill>
                <a:latin typeface="Calibri" panose="020F0502020204030204" pitchFamily="34" charset="0"/>
              </a:rPr>
              <a:t>Quantitatively</a:t>
            </a:r>
            <a:r>
              <a:rPr lang="en-US" altLang="zh-CN" sz="1400" dirty="0">
                <a:solidFill>
                  <a:srgbClr val="000000"/>
                </a:solidFill>
                <a:latin typeface="Calibri" panose="020F0502020204030204" pitchFamily="34" charset="0"/>
              </a:rPr>
              <a:t> assess signal-to-noise ratio</a:t>
            </a:r>
          </a:p>
          <a:p>
            <a:r>
              <a:rPr lang="en-US" altLang="zh-CN" sz="1400" dirty="0">
                <a:solidFill>
                  <a:srgbClr val="000000"/>
                </a:solidFill>
                <a:latin typeface="Calibri" panose="020F0502020204030204" pitchFamily="34" charset="0"/>
              </a:rPr>
              <a:t>Quantitatively and Mathematically compare with Backus-Gilbert (B-G) method</a:t>
            </a:r>
          </a:p>
          <a:p>
            <a:r>
              <a:rPr lang="en-US" altLang="zh-CN" sz="1400" dirty="0">
                <a:solidFill>
                  <a:srgbClr val="000000"/>
                </a:solidFill>
                <a:latin typeface="Calibri" panose="020F0502020204030204" pitchFamily="34" charset="0"/>
              </a:rPr>
              <a:t>Build model for 4X resolution enhancement</a:t>
            </a:r>
          </a:p>
          <a:p>
            <a:r>
              <a:rPr lang="en-US" altLang="zh-CN" sz="1400" dirty="0">
                <a:solidFill>
                  <a:srgbClr val="000000"/>
                </a:solidFill>
                <a:latin typeface="Calibri" panose="020F0502020204030204" pitchFamily="34" charset="0"/>
              </a:rPr>
              <a:t>How does Enhanced ATMS data impact on precipitation retrievals? </a:t>
            </a:r>
          </a:p>
          <a:p>
            <a:endParaRPr lang="zh-CN" altLang="en-US" sz="1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866703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467835" y="98630"/>
            <a:ext cx="6570730" cy="799250"/>
          </a:xfrm>
        </p:spPr>
        <p:txBody>
          <a:bodyPr>
            <a:normAutofit fontScale="90000"/>
          </a:bodyPr>
          <a:lstStyle/>
          <a:p>
            <a:r>
              <a:rPr lang="en-US" sz="3200" dirty="0">
                <a:solidFill>
                  <a:srgbClr val="0000FF"/>
                </a:solidFill>
              </a:rPr>
              <a:t>Meeting </a:t>
            </a:r>
            <a:r>
              <a:rPr lang="en-US" sz="3200" dirty="0" smtClean="0">
                <a:solidFill>
                  <a:srgbClr val="0000FF"/>
                </a:solidFill>
              </a:rPr>
              <a:t>Highlights (Lunar calibration)</a:t>
            </a:r>
            <a:br>
              <a:rPr lang="en-US" sz="3200" dirty="0" smtClean="0">
                <a:solidFill>
                  <a:srgbClr val="0000FF"/>
                </a:solidFill>
              </a:rPr>
            </a:br>
            <a:r>
              <a:rPr lang="en-US" altLang="zh-CN" sz="3200" dirty="0" smtClean="0">
                <a:solidFill>
                  <a:srgbClr val="FF0000"/>
                </a:solidFill>
              </a:rPr>
              <a:t>Hu </a:t>
            </a:r>
            <a:r>
              <a:rPr lang="en-US" altLang="zh-CN" sz="3200" dirty="0">
                <a:solidFill>
                  <a:srgbClr val="FF0000"/>
                </a:solidFill>
              </a:rPr>
              <a:t>Yang 07/23/2019</a:t>
            </a:r>
            <a:endParaRPr lang="en-US" sz="3200" dirty="0">
              <a:solidFill>
                <a:srgbClr val="FF0000"/>
              </a:solidFill>
            </a:endParaRPr>
          </a:p>
        </p:txBody>
      </p:sp>
      <p:sp>
        <p:nvSpPr>
          <p:cNvPr id="2" name="矩形 1"/>
          <p:cNvSpPr/>
          <p:nvPr/>
        </p:nvSpPr>
        <p:spPr>
          <a:xfrm>
            <a:off x="996485" y="1027474"/>
            <a:ext cx="7605845" cy="646331"/>
          </a:xfrm>
          <a:prstGeom prst="rect">
            <a:avLst/>
          </a:prstGeom>
        </p:spPr>
        <p:txBody>
          <a:bodyPr wrap="square">
            <a:spAutoFit/>
          </a:bodyPr>
          <a:lstStyle/>
          <a:p>
            <a:pPr algn="ctr"/>
            <a:r>
              <a:rPr lang="en-US" altLang="zh-CN" sz="1800" dirty="0">
                <a:solidFill>
                  <a:schemeClr val="tx1"/>
                </a:solidFill>
              </a:rPr>
              <a:t>Developing vicarious calibration for microwave</a:t>
            </a:r>
          </a:p>
          <a:p>
            <a:pPr algn="ctr"/>
            <a:r>
              <a:rPr lang="en-US" altLang="zh-CN" sz="1800" dirty="0">
                <a:solidFill>
                  <a:schemeClr val="tx1"/>
                </a:solidFill>
              </a:rPr>
              <a:t>sounding instruments using lunar radiation</a:t>
            </a:r>
            <a:endParaRPr lang="zh-CN" altLang="en-US" sz="4800" dirty="0">
              <a:solidFill>
                <a:schemeClr val="tx1"/>
              </a:solidFill>
            </a:endParaRPr>
          </a:p>
        </p:txBody>
      </p:sp>
      <p:pic>
        <p:nvPicPr>
          <p:cNvPr id="5" name="图片 4"/>
          <p:cNvPicPr>
            <a:picLocks noChangeAspect="1"/>
          </p:cNvPicPr>
          <p:nvPr/>
        </p:nvPicPr>
        <p:blipFill>
          <a:blip r:embed="rId2"/>
          <a:stretch>
            <a:fillRect/>
          </a:stretch>
        </p:blipFill>
        <p:spPr>
          <a:xfrm>
            <a:off x="992560" y="1663119"/>
            <a:ext cx="7812360" cy="5321276"/>
          </a:xfrm>
          <a:prstGeom prst="rect">
            <a:avLst/>
          </a:prstGeom>
        </p:spPr>
      </p:pic>
    </p:spTree>
    <p:extLst>
      <p:ext uri="{BB962C8B-B14F-4D97-AF65-F5344CB8AC3E}">
        <p14:creationId xmlns:p14="http://schemas.microsoft.com/office/powerpoint/2010/main" val="299785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647854" y="210351"/>
            <a:ext cx="5985665" cy="799250"/>
          </a:xfrm>
        </p:spPr>
        <p:txBody>
          <a:bodyPr>
            <a:normAutofit fontScale="90000"/>
          </a:bodyPr>
          <a:lstStyle/>
          <a:p>
            <a:r>
              <a:rPr lang="en-US" sz="3200" dirty="0">
                <a:solidFill>
                  <a:srgbClr val="0000FF"/>
                </a:solidFill>
              </a:rPr>
              <a:t>Meeting </a:t>
            </a:r>
            <a:r>
              <a:rPr lang="en-US" sz="3200" dirty="0" smtClean="0">
                <a:solidFill>
                  <a:srgbClr val="0000FF"/>
                </a:solidFill>
              </a:rPr>
              <a:t>Highlights </a:t>
            </a:r>
            <a:r>
              <a:rPr lang="en-US" sz="3200" dirty="0">
                <a:solidFill>
                  <a:srgbClr val="0000FF"/>
                </a:solidFill>
              </a:rPr>
              <a:t>(</a:t>
            </a:r>
            <a:r>
              <a:rPr lang="en-US" altLang="en-US" sz="3200" dirty="0">
                <a:solidFill>
                  <a:srgbClr val="0000FF"/>
                </a:solidFill>
              </a:rPr>
              <a:t>Joint activities</a:t>
            </a:r>
            <a:r>
              <a:rPr lang="en-US" sz="3200" dirty="0">
                <a:solidFill>
                  <a:srgbClr val="0000FF"/>
                </a:solidFill>
              </a:rPr>
              <a:t>)</a:t>
            </a:r>
            <a:r>
              <a:rPr lang="en-US" sz="3200" dirty="0" smtClean="0">
                <a:solidFill>
                  <a:srgbClr val="0000FF"/>
                </a:solidFill>
              </a:rPr>
              <a:t/>
            </a:r>
            <a:br>
              <a:rPr lang="en-US" sz="3200" dirty="0" smtClean="0">
                <a:solidFill>
                  <a:srgbClr val="0000FF"/>
                </a:solidFill>
              </a:rPr>
            </a:br>
            <a:r>
              <a:rPr lang="en-US" altLang="zh-CN" sz="3200" dirty="0" smtClean="0">
                <a:solidFill>
                  <a:srgbClr val="FF0000"/>
                </a:solidFill>
              </a:rPr>
              <a:t>Qifeng 06/03/2019</a:t>
            </a:r>
            <a:endParaRPr lang="en-US" sz="3200" dirty="0">
              <a:solidFill>
                <a:srgbClr val="FF0000"/>
              </a:solidFill>
            </a:endParaRPr>
          </a:p>
        </p:txBody>
      </p:sp>
      <p:sp>
        <p:nvSpPr>
          <p:cNvPr id="2" name="矩形 1"/>
          <p:cNvSpPr/>
          <p:nvPr/>
        </p:nvSpPr>
        <p:spPr>
          <a:xfrm>
            <a:off x="996485" y="1027474"/>
            <a:ext cx="7605845" cy="646331"/>
          </a:xfrm>
          <a:prstGeom prst="rect">
            <a:avLst/>
          </a:prstGeom>
        </p:spPr>
        <p:txBody>
          <a:bodyPr wrap="square">
            <a:spAutoFit/>
          </a:bodyPr>
          <a:lstStyle/>
          <a:p>
            <a:pPr algn="ctr"/>
            <a:r>
              <a:rPr lang="en-US" altLang="en-US" sz="1800" dirty="0">
                <a:solidFill>
                  <a:schemeClr val="tx1"/>
                </a:solidFill>
              </a:rPr>
              <a:t>Joint activities with </a:t>
            </a:r>
            <a:r>
              <a:rPr lang="en-US" altLang="en-US" sz="1800" dirty="0" smtClean="0">
                <a:solidFill>
                  <a:schemeClr val="tx1"/>
                </a:solidFill>
              </a:rPr>
              <a:t>NWP community: </a:t>
            </a:r>
            <a:r>
              <a:rPr lang="en-US" altLang="en-US" sz="1800" dirty="0">
                <a:solidFill>
                  <a:schemeClr val="tx1"/>
                </a:solidFill>
              </a:rPr>
              <a:t>Initial progress and example from </a:t>
            </a:r>
            <a:r>
              <a:rPr lang="en-US" altLang="en-US" sz="1800" dirty="0" smtClean="0">
                <a:solidFill>
                  <a:schemeClr val="tx1"/>
                </a:solidFill>
              </a:rPr>
              <a:t>FY3C</a:t>
            </a:r>
            <a:endParaRPr lang="zh-CN" altLang="en-US" sz="4800" dirty="0">
              <a:solidFill>
                <a:schemeClr val="tx1"/>
              </a:solidFill>
            </a:endParaRPr>
          </a:p>
        </p:txBody>
      </p:sp>
      <p:graphicFrame>
        <p:nvGraphicFramePr>
          <p:cNvPr id="6" name="Group 47"/>
          <p:cNvGraphicFramePr>
            <a:graphicFrameLocks noGrp="1"/>
          </p:cNvGraphicFramePr>
          <p:nvPr>
            <p:extLst>
              <p:ext uri="{D42A27DB-BD31-4B8C-83A1-F6EECF244321}">
                <p14:modId xmlns:p14="http://schemas.microsoft.com/office/powerpoint/2010/main" val="3315936735"/>
              </p:ext>
            </p:extLst>
          </p:nvPr>
        </p:nvGraphicFramePr>
        <p:xfrm>
          <a:off x="1082570" y="2033845"/>
          <a:ext cx="7456605" cy="2448842"/>
        </p:xfrm>
        <a:graphic>
          <a:graphicData uri="http://schemas.openxmlformats.org/drawingml/2006/table">
            <a:tbl>
              <a:tblPr/>
              <a:tblGrid>
                <a:gridCol w="981304">
                  <a:extLst>
                    <a:ext uri="{9D8B030D-6E8A-4147-A177-3AD203B41FA5}">
                      <a16:colId xmlns:a16="http://schemas.microsoft.com/office/drawing/2014/main" val="20000"/>
                    </a:ext>
                  </a:extLst>
                </a:gridCol>
                <a:gridCol w="1148537">
                  <a:extLst>
                    <a:ext uri="{9D8B030D-6E8A-4147-A177-3AD203B41FA5}">
                      <a16:colId xmlns:a16="http://schemas.microsoft.com/office/drawing/2014/main" val="20001"/>
                    </a:ext>
                  </a:extLst>
                </a:gridCol>
                <a:gridCol w="1064199">
                  <a:extLst>
                    <a:ext uri="{9D8B030D-6E8A-4147-A177-3AD203B41FA5}">
                      <a16:colId xmlns:a16="http://schemas.microsoft.com/office/drawing/2014/main" val="20002"/>
                    </a:ext>
                  </a:extLst>
                </a:gridCol>
                <a:gridCol w="992121">
                  <a:extLst>
                    <a:ext uri="{9D8B030D-6E8A-4147-A177-3AD203B41FA5}">
                      <a16:colId xmlns:a16="http://schemas.microsoft.com/office/drawing/2014/main" val="20003"/>
                    </a:ext>
                  </a:extLst>
                </a:gridCol>
                <a:gridCol w="1120416">
                  <a:extLst>
                    <a:ext uri="{9D8B030D-6E8A-4147-A177-3AD203B41FA5}">
                      <a16:colId xmlns:a16="http://schemas.microsoft.com/office/drawing/2014/main" val="20004"/>
                    </a:ext>
                  </a:extLst>
                </a:gridCol>
                <a:gridCol w="1085829">
                  <a:extLst>
                    <a:ext uri="{9D8B030D-6E8A-4147-A177-3AD203B41FA5}">
                      <a16:colId xmlns:a16="http://schemas.microsoft.com/office/drawing/2014/main" val="20005"/>
                    </a:ext>
                  </a:extLst>
                </a:gridCol>
                <a:gridCol w="1064199">
                  <a:extLst>
                    <a:ext uri="{9D8B030D-6E8A-4147-A177-3AD203B41FA5}">
                      <a16:colId xmlns:a16="http://schemas.microsoft.com/office/drawing/2014/main" val="20006"/>
                    </a:ext>
                  </a:extLst>
                </a:gridCol>
              </a:tblGrid>
              <a:tr h="394414">
                <a:tc gridSpan="7">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Arial" pitchFamily="34" charset="0"/>
                          <a:ea typeface="仿宋_GB2312" pitchFamily="49" charset="-122"/>
                          <a:cs typeface="Times New Roman" pitchFamily="18" charset="0"/>
                        </a:rPr>
                        <a:t>The progress of FY-3 data in NWP</a:t>
                      </a:r>
                      <a:endParaRPr kumimoji="0" lang="zh-CN" altLang="zh-CN" sz="2000" b="1" i="0" u="none" strike="noStrike" cap="none" normalizeH="0" baseline="0" dirty="0" smtClean="0">
                        <a:ln>
                          <a:noFill/>
                        </a:ln>
                        <a:solidFill>
                          <a:schemeClr val="tx1"/>
                        </a:solidFill>
                        <a:effectLst/>
                        <a:latin typeface="Times New Roman" pitchFamily="18" charset="0"/>
                        <a:ea typeface="仿宋_GB2312" pitchFamily="49" charset="-122"/>
                        <a:cs typeface="Mangal" pitchFamily="18" charset="0"/>
                      </a:endParaRPr>
                    </a:p>
                  </a:txBody>
                  <a:tcPr marL="51381" marR="513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45969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zh-CN" altLang="zh-CN" sz="1400" b="0" i="0" u="none" strike="noStrike" cap="none" normalizeH="0" baseline="0" dirty="0" smtClean="0">
                        <a:ln>
                          <a:noFill/>
                        </a:ln>
                        <a:solidFill>
                          <a:schemeClr val="tx1"/>
                        </a:solidFill>
                        <a:effectLst/>
                        <a:latin typeface="Times New Roman" pitchFamily="18" charset="0"/>
                        <a:ea typeface="宋体" pitchFamily="2" charset="-122"/>
                      </a:endParaRPr>
                    </a:p>
                  </a:txBody>
                  <a:tcPr marL="51381" marR="513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Arial" pitchFamily="34" charset="0"/>
                          <a:ea typeface="仿宋_GB2312" pitchFamily="49" charset="-122"/>
                          <a:cs typeface="Mangal" pitchFamily="18" charset="0"/>
                        </a:rPr>
                        <a:t>FY-3B MWHS</a:t>
                      </a:r>
                      <a:endParaRPr kumimoji="0" lang="zh-CN" altLang="zh-CN" sz="1400" b="0" i="0" u="none" strike="noStrike" cap="none" normalizeH="0" baseline="0" smtClean="0">
                        <a:ln>
                          <a:noFill/>
                        </a:ln>
                        <a:solidFill>
                          <a:schemeClr val="tx1"/>
                        </a:solidFill>
                        <a:effectLst/>
                        <a:latin typeface="Times New Roman" pitchFamily="18" charset="0"/>
                        <a:ea typeface="仿宋_GB2312" pitchFamily="49" charset="-122"/>
                        <a:cs typeface="Mangal" pitchFamily="18" charset="0"/>
                      </a:endParaRPr>
                    </a:p>
                  </a:txBody>
                  <a:tcPr marL="51381" marR="513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Arial" pitchFamily="34" charset="0"/>
                          <a:ea typeface="仿宋_GB2312" pitchFamily="49" charset="-122"/>
                          <a:cs typeface="Mangal" pitchFamily="18" charset="0"/>
                        </a:rPr>
                        <a:t>FY-3C MWTS2</a:t>
                      </a:r>
                      <a:endParaRPr kumimoji="0" lang="zh-CN" altLang="zh-CN" sz="1400" b="0" i="0" u="none" strike="noStrike" cap="none" normalizeH="0" baseline="0" smtClean="0">
                        <a:ln>
                          <a:noFill/>
                        </a:ln>
                        <a:solidFill>
                          <a:schemeClr val="tx1"/>
                        </a:solidFill>
                        <a:effectLst/>
                        <a:latin typeface="Times New Roman" pitchFamily="18" charset="0"/>
                        <a:ea typeface="仿宋_GB2312" pitchFamily="49" charset="-122"/>
                        <a:cs typeface="Mangal" pitchFamily="18" charset="0"/>
                      </a:endParaRPr>
                    </a:p>
                  </a:txBody>
                  <a:tcPr marL="51381" marR="513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Arial" pitchFamily="34" charset="0"/>
                          <a:ea typeface="仿宋_GB2312" pitchFamily="49" charset="-122"/>
                          <a:cs typeface="Mangal" pitchFamily="18" charset="0"/>
                        </a:rPr>
                        <a:t>FY-3C MWHS2</a:t>
                      </a:r>
                      <a:endParaRPr kumimoji="0" lang="zh-CN" altLang="zh-CN" sz="1400" b="0" i="0" u="none" strike="noStrike" cap="none" normalizeH="0" baseline="0" smtClean="0">
                        <a:ln>
                          <a:noFill/>
                        </a:ln>
                        <a:solidFill>
                          <a:schemeClr val="tx1"/>
                        </a:solidFill>
                        <a:effectLst/>
                        <a:latin typeface="Times New Roman" pitchFamily="18" charset="0"/>
                        <a:ea typeface="仿宋_GB2312" pitchFamily="49" charset="-122"/>
                        <a:cs typeface="Mangal" pitchFamily="18" charset="0"/>
                      </a:endParaRPr>
                    </a:p>
                  </a:txBody>
                  <a:tcPr marL="51381" marR="513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Arial" pitchFamily="34" charset="0"/>
                          <a:ea typeface="仿宋_GB2312" pitchFamily="49" charset="-122"/>
                          <a:cs typeface="Mangal" pitchFamily="18" charset="0"/>
                        </a:rPr>
                        <a:t>FY-3C MWRI</a:t>
                      </a:r>
                      <a:endParaRPr kumimoji="0" lang="zh-CN" altLang="zh-CN" sz="1400" b="0" i="0" u="none" strike="noStrike" cap="none" normalizeH="0" baseline="0" smtClean="0">
                        <a:ln>
                          <a:noFill/>
                        </a:ln>
                        <a:solidFill>
                          <a:schemeClr val="tx1"/>
                        </a:solidFill>
                        <a:effectLst/>
                        <a:latin typeface="Times New Roman" pitchFamily="18" charset="0"/>
                        <a:ea typeface="仿宋_GB2312" pitchFamily="49" charset="-122"/>
                        <a:cs typeface="Mangal" pitchFamily="18" charset="0"/>
                      </a:endParaRPr>
                    </a:p>
                  </a:txBody>
                  <a:tcPr marL="51381" marR="513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Arial" pitchFamily="34" charset="0"/>
                          <a:ea typeface="仿宋_GB2312" pitchFamily="49" charset="-122"/>
                          <a:cs typeface="Mangal" pitchFamily="18" charset="0"/>
                        </a:rPr>
                        <a:t>FY-3C IRAS</a:t>
                      </a:r>
                      <a:endParaRPr kumimoji="0" lang="zh-CN" altLang="zh-CN" sz="1400" b="0" i="0" u="none" strike="noStrike" cap="none" normalizeH="0" baseline="0" smtClean="0">
                        <a:ln>
                          <a:noFill/>
                        </a:ln>
                        <a:solidFill>
                          <a:schemeClr val="tx1"/>
                        </a:solidFill>
                        <a:effectLst/>
                        <a:latin typeface="Times New Roman" pitchFamily="18" charset="0"/>
                        <a:ea typeface="仿宋_GB2312" pitchFamily="49" charset="-122"/>
                        <a:cs typeface="Mangal" pitchFamily="18" charset="0"/>
                      </a:endParaRPr>
                    </a:p>
                  </a:txBody>
                  <a:tcPr marL="51381" marR="513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Arial" pitchFamily="34" charset="0"/>
                          <a:ea typeface="仿宋_GB2312" pitchFamily="49" charset="-122"/>
                          <a:cs typeface="Mangal" pitchFamily="18" charset="0"/>
                        </a:rPr>
                        <a:t>FY-3C GNOS</a:t>
                      </a:r>
                      <a:endParaRPr kumimoji="0" lang="zh-CN" altLang="zh-CN" sz="1400" b="0" i="0" u="none" strike="noStrike" cap="none" normalizeH="0" baseline="0" dirty="0" smtClean="0">
                        <a:ln>
                          <a:noFill/>
                        </a:ln>
                        <a:solidFill>
                          <a:schemeClr val="tx1"/>
                        </a:solidFill>
                        <a:effectLst/>
                        <a:latin typeface="Times New Roman" pitchFamily="18" charset="0"/>
                        <a:ea typeface="仿宋_GB2312" pitchFamily="49" charset="-122"/>
                        <a:cs typeface="Mangal" pitchFamily="18" charset="0"/>
                      </a:endParaRPr>
                    </a:p>
                  </a:txBody>
                  <a:tcPr marL="51381" marR="513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046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Arial" pitchFamily="34" charset="0"/>
                          <a:ea typeface="仿宋_GB2312" pitchFamily="49" charset="-122"/>
                          <a:cs typeface="Mangal" pitchFamily="18" charset="0"/>
                        </a:rPr>
                        <a:t>ECMWF</a:t>
                      </a:r>
                      <a:endParaRPr kumimoji="0" lang="zh-CN" altLang="zh-CN" sz="1400" b="0" i="0" u="none" strike="noStrike" cap="none" normalizeH="0" baseline="0" dirty="0" smtClean="0">
                        <a:ln>
                          <a:noFill/>
                        </a:ln>
                        <a:solidFill>
                          <a:schemeClr val="tx1"/>
                        </a:solidFill>
                        <a:effectLst/>
                        <a:latin typeface="Times New Roman" pitchFamily="18" charset="0"/>
                        <a:ea typeface="仿宋_GB2312" pitchFamily="49" charset="-122"/>
                        <a:cs typeface="Mangal" pitchFamily="18" charset="0"/>
                      </a:endParaRPr>
                    </a:p>
                  </a:txBody>
                  <a:tcPr marL="51381" marR="513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Times New Roman" pitchFamily="18" charset="0"/>
                          <a:ea typeface="宋体" pitchFamily="2" charset="-122"/>
                        </a:rPr>
                        <a:t>Op DA</a:t>
                      </a:r>
                      <a:endPar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endParaRPr>
                    </a:p>
                  </a:txBody>
                  <a:tcPr marL="51381" marR="513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Times New Roman" pitchFamily="18" charset="0"/>
                          <a:ea typeface="宋体" pitchFamily="2" charset="-122"/>
                        </a:rPr>
                        <a:t>Evaluation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Times New Roman" pitchFamily="18" charset="0"/>
                          <a:ea typeface="宋体" pitchFamily="2" charset="-122"/>
                        </a:rPr>
                        <a:t>Now dead</a:t>
                      </a:r>
                      <a:endPar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endParaRPr>
                    </a:p>
                  </a:txBody>
                  <a:tcPr marL="51381" marR="513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Times New Roman" pitchFamily="18" charset="0"/>
                          <a:ea typeface="宋体" pitchFamily="2" charset="-122"/>
                        </a:rPr>
                        <a:t>Op DA</a:t>
                      </a:r>
                      <a:endPar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endParaRPr>
                    </a:p>
                  </a:txBody>
                  <a:tcPr marL="51381" marR="513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Times New Roman" pitchFamily="18" charset="0"/>
                          <a:ea typeface="宋体" pitchFamily="2" charset="-122"/>
                        </a:rPr>
                        <a:t>Monitoring</a:t>
                      </a:r>
                      <a:endParaRPr kumimoji="0" lang="zh-CN" altLang="en-US" sz="1400" b="1" i="0" u="none" strike="noStrike" cap="none" normalizeH="0" baseline="0" dirty="0" smtClean="0">
                        <a:ln>
                          <a:noFill/>
                        </a:ln>
                        <a:solidFill>
                          <a:schemeClr val="tx1"/>
                        </a:solidFill>
                        <a:effectLst/>
                        <a:latin typeface="Times New Roman" pitchFamily="18" charset="0"/>
                        <a:ea typeface="宋体" pitchFamily="2" charset="-122"/>
                      </a:endParaRPr>
                    </a:p>
                  </a:txBody>
                  <a:tcPr marL="51381" marR="513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400" b="1" i="0" u="none" strike="noStrike" cap="none" normalizeH="0" baseline="0" dirty="0" smtClean="0">
                          <a:ln>
                            <a:noFill/>
                          </a:ln>
                          <a:solidFill>
                            <a:schemeClr val="tx1"/>
                          </a:solidFill>
                          <a:effectLst/>
                          <a:latin typeface="Times New Roman" pitchFamily="18" charset="0"/>
                          <a:ea typeface="宋体" pitchFamily="2" charset="-122"/>
                        </a:rPr>
                        <a:t>Monitoring</a:t>
                      </a:r>
                      <a:endParaRPr kumimoji="0" lang="zh-CN" altLang="en-US" sz="1400" b="1" i="0" u="none" strike="noStrike" cap="none" normalizeH="0" baseline="0" dirty="0" smtClean="0">
                        <a:ln>
                          <a:noFill/>
                        </a:ln>
                        <a:solidFill>
                          <a:schemeClr val="tx1"/>
                        </a:solidFill>
                        <a:effectLst/>
                        <a:latin typeface="Times New Roman" pitchFamily="18" charset="0"/>
                        <a:ea typeface="宋体" pitchFamily="2" charset="-122"/>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endParaRPr>
                    </a:p>
                  </a:txBody>
                  <a:tcPr marL="51381" marR="513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504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Times New Roman" pitchFamily="18" charset="0"/>
                          <a:ea typeface="宋体" pitchFamily="2" charset="-122"/>
                        </a:rPr>
                        <a:t>Op DA</a:t>
                      </a:r>
                      <a:endPar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endParaRPr>
                    </a:p>
                  </a:txBody>
                  <a:tcPr marL="51381" marR="513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D034"/>
                    </a:solidFill>
                  </a:tcPr>
                </a:tc>
                <a:extLst>
                  <a:ext uri="{0D108BD9-81ED-4DB2-BD59-A6C34878D82A}">
                    <a16:rowId xmlns:a16="http://schemas.microsoft.com/office/drawing/2014/main" val="10002"/>
                  </a:ext>
                </a:extLst>
              </a:tr>
              <a:tr h="49331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pitchFamily="2" charset="-122"/>
                        </a:rPr>
                        <a:t>UKMO</a:t>
                      </a:r>
                      <a:endParaRPr kumimoji="0" lang="zh-CN"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51381" marR="513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Times New Roman" pitchFamily="18" charset="0"/>
                          <a:ea typeface="宋体" pitchFamily="2" charset="-122"/>
                        </a:rPr>
                        <a:t>Op DA</a:t>
                      </a:r>
                      <a:endPar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zh-CN" altLang="en-US" sz="1400" b="1" i="0" u="none" strike="noStrike" cap="none" normalizeH="0" baseline="0" dirty="0" smtClean="0">
                        <a:ln>
                          <a:noFill/>
                        </a:ln>
                        <a:solidFill>
                          <a:schemeClr val="tx1"/>
                        </a:solidFill>
                        <a:effectLst/>
                        <a:latin typeface="Times New Roman" pitchFamily="18" charset="0"/>
                        <a:ea typeface="宋体" pitchFamily="2" charset="-122"/>
                      </a:endParaRPr>
                    </a:p>
                  </a:txBody>
                  <a:tcPr marL="51381" marR="513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Times New Roman" pitchFamily="18" charset="0"/>
                          <a:ea typeface="宋体" pitchFamily="2" charset="-122"/>
                        </a:rPr>
                        <a:t>Evaluation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Times New Roman" pitchFamily="18" charset="0"/>
                          <a:ea typeface="宋体" pitchFamily="2" charset="-122"/>
                        </a:rPr>
                        <a:t>Now dead</a:t>
                      </a:r>
                      <a:endPar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endParaRPr>
                    </a:p>
                  </a:txBody>
                  <a:tcPr marL="51381" marR="513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Times New Roman" pitchFamily="18" charset="0"/>
                          <a:ea typeface="宋体" pitchFamily="2" charset="-122"/>
                        </a:rPr>
                        <a:t>Op DA</a:t>
                      </a:r>
                      <a:endPar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endParaRPr>
                    </a:p>
                  </a:txBody>
                  <a:tcPr marL="51381" marR="513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Times New Roman" pitchFamily="18" charset="0"/>
                          <a:ea typeface="宋体" pitchFamily="2" charset="-122"/>
                        </a:rPr>
                        <a:t>Monitoring</a:t>
                      </a:r>
                      <a:endParaRPr kumimoji="0" lang="zh-CN" altLang="en-US" sz="1400" b="1" i="0" u="none" strike="noStrike" cap="none" normalizeH="0" baseline="0" dirty="0" smtClean="0">
                        <a:ln>
                          <a:noFill/>
                        </a:ln>
                        <a:solidFill>
                          <a:schemeClr val="tx1"/>
                        </a:solidFill>
                        <a:effectLst/>
                        <a:latin typeface="Times New Roman" pitchFamily="18" charset="0"/>
                        <a:ea typeface="宋体" pitchFamily="2" charset="-122"/>
                      </a:endParaRPr>
                    </a:p>
                  </a:txBody>
                  <a:tcPr marL="51381" marR="513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zh-CN" altLang="zh-CN" sz="1400" b="0" i="0" u="none" strike="noStrike" cap="none" normalizeH="0" baseline="0" smtClean="0">
                        <a:ln>
                          <a:noFill/>
                        </a:ln>
                        <a:solidFill>
                          <a:srgbClr val="080DCA"/>
                        </a:solidFill>
                        <a:effectLst/>
                        <a:latin typeface="Times New Roman" pitchFamily="18" charset="0"/>
                        <a:ea typeface="宋体" pitchFamily="2" charset="-122"/>
                      </a:endParaRPr>
                    </a:p>
                  </a:txBody>
                  <a:tcPr marL="51381" marR="513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Times New Roman" pitchFamily="18" charset="0"/>
                          <a:ea typeface="宋体" pitchFamily="2" charset="-122"/>
                        </a:rPr>
                        <a:t>Evaluation</a:t>
                      </a:r>
                      <a:endPar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endParaRPr>
                    </a:p>
                  </a:txBody>
                  <a:tcPr marL="51381" marR="513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3"/>
                  </a:ext>
                </a:extLst>
              </a:tr>
              <a:tr h="49095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pitchFamily="2" charset="-122"/>
                        </a:rPr>
                        <a:t>CMA NWPC</a:t>
                      </a:r>
                      <a:endParaRPr kumimoji="0" lang="zh-CN"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51381" marR="513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Times New Roman" pitchFamily="18" charset="0"/>
                          <a:ea typeface="宋体" pitchFamily="2" charset="-122"/>
                        </a:rPr>
                        <a:t>Evaluation</a:t>
                      </a:r>
                      <a:endPar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endParaRPr>
                    </a:p>
                  </a:txBody>
                  <a:tcPr marL="51381" marR="513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Times New Roman" pitchFamily="18" charset="0"/>
                          <a:ea typeface="宋体" pitchFamily="2" charset="-122"/>
                        </a:rPr>
                        <a:t>Evaluation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Times New Roman" pitchFamily="18" charset="0"/>
                          <a:ea typeface="宋体" pitchFamily="2" charset="-122"/>
                        </a:rPr>
                        <a:t>Now dead</a:t>
                      </a:r>
                      <a:endPar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endParaRPr>
                    </a:p>
                  </a:txBody>
                  <a:tcPr marL="51381" marR="513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Times New Roman" pitchFamily="18" charset="0"/>
                          <a:ea typeface="宋体" pitchFamily="2" charset="-122"/>
                        </a:rPr>
                        <a:t>Op DA</a:t>
                      </a:r>
                      <a:endPar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endParaRPr>
                    </a:p>
                  </a:txBody>
                  <a:tcPr marL="51381" marR="513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Times New Roman" pitchFamily="18" charset="0"/>
                          <a:ea typeface="宋体" pitchFamily="2" charset="-122"/>
                        </a:rPr>
                        <a:t>Evaluation</a:t>
                      </a:r>
                      <a:endPar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endParaRPr>
                    </a:p>
                  </a:txBody>
                  <a:tcPr marL="51381" marR="513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zh-CN"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51381" marR="513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Times New Roman" pitchFamily="18" charset="0"/>
                          <a:ea typeface="宋体" pitchFamily="2" charset="-122"/>
                        </a:rPr>
                        <a:t>Op DA</a:t>
                      </a:r>
                      <a:endPar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endParaRPr>
                    </a:p>
                  </a:txBody>
                  <a:tcPr marL="51381" marR="513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4"/>
                  </a:ext>
                </a:extLst>
              </a:tr>
            </a:tbl>
          </a:graphicData>
        </a:graphic>
      </p:graphicFrame>
      <p:sp>
        <p:nvSpPr>
          <p:cNvPr id="7" name="圆角矩形 6"/>
          <p:cNvSpPr>
            <a:spLocks noChangeArrowheads="1"/>
          </p:cNvSpPr>
          <p:nvPr/>
        </p:nvSpPr>
        <p:spPr bwMode="auto">
          <a:xfrm>
            <a:off x="92461" y="4646339"/>
            <a:ext cx="9766084" cy="2097978"/>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lIns="83528" tIns="41762" rIns="83528" bIns="41762"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marL="285750" indent="-285750" eaLnBrk="1" fontAlgn="auto" hangingPunct="1">
              <a:lnSpc>
                <a:spcPts val="2200"/>
              </a:lnSpc>
              <a:spcBef>
                <a:spcPts val="0"/>
              </a:spcBef>
              <a:spcAft>
                <a:spcPts val="0"/>
              </a:spcAft>
              <a:buFont typeface="Wingdings" pitchFamily="2" charset="2"/>
              <a:buChar char="l"/>
              <a:defRPr/>
            </a:pPr>
            <a:r>
              <a:rPr lang="en-US" altLang="zh-CN" sz="1050" b="1" dirty="0">
                <a:solidFill>
                  <a:srgbClr val="0012C0"/>
                </a:solidFill>
                <a:latin typeface="Arial" pitchFamily="34" charset="0"/>
                <a:cs typeface="Times New Roman" pitchFamily="18" charset="0"/>
              </a:rPr>
              <a:t>FY3C MWHS-2 has been operationally assimilated and monitored in the Met Office global model on 15 March 2016, and in ECMWF IFS system on 4 April 2016 .</a:t>
            </a:r>
          </a:p>
          <a:p>
            <a:pPr marL="285750" indent="-285750" eaLnBrk="1" fontAlgn="auto" hangingPunct="1">
              <a:lnSpc>
                <a:spcPts val="2200"/>
              </a:lnSpc>
              <a:spcBef>
                <a:spcPts val="0"/>
              </a:spcBef>
              <a:spcAft>
                <a:spcPts val="0"/>
              </a:spcAft>
              <a:buFont typeface="Wingdings" pitchFamily="2" charset="2"/>
              <a:buChar char="l"/>
              <a:defRPr/>
            </a:pPr>
            <a:r>
              <a:rPr lang="en-US" altLang="zh-CN" sz="1050" b="1" dirty="0">
                <a:solidFill>
                  <a:srgbClr val="0012C0"/>
                </a:solidFill>
                <a:latin typeface="Arial" pitchFamily="34" charset="0"/>
                <a:cs typeface="Times New Roman" pitchFamily="18" charset="0"/>
              </a:rPr>
              <a:t>Operational assimilation of MWHS-2 with 183 GHz channels globally and GNOS in CMA/GRAPES have been activated in April 2016. </a:t>
            </a:r>
          </a:p>
          <a:p>
            <a:pPr marL="285750" indent="-285750" eaLnBrk="1" fontAlgn="auto" hangingPunct="1">
              <a:lnSpc>
                <a:spcPts val="2200"/>
              </a:lnSpc>
              <a:spcBef>
                <a:spcPts val="0"/>
              </a:spcBef>
              <a:spcAft>
                <a:spcPts val="0"/>
              </a:spcAft>
              <a:buFont typeface="Wingdings" pitchFamily="2" charset="2"/>
              <a:buChar char="l"/>
              <a:defRPr/>
            </a:pPr>
            <a:r>
              <a:rPr lang="en-US" altLang="zh-CN" sz="1050" b="1" dirty="0" smtClean="0">
                <a:solidFill>
                  <a:srgbClr val="0012C0"/>
                </a:solidFill>
                <a:latin typeface="Arial" pitchFamily="34" charset="0"/>
              </a:rPr>
              <a:t>The transmittance of </a:t>
            </a:r>
            <a:r>
              <a:rPr lang="en-US" altLang="zh-CN" sz="1050" b="1" dirty="0" err="1" smtClean="0">
                <a:solidFill>
                  <a:srgbClr val="0012C0"/>
                </a:solidFill>
                <a:latin typeface="Arial" pitchFamily="34" charset="0"/>
              </a:rPr>
              <a:t>bufrized</a:t>
            </a:r>
            <a:r>
              <a:rPr lang="en-US" altLang="zh-CN" sz="1050" b="1" dirty="0" smtClean="0">
                <a:solidFill>
                  <a:srgbClr val="0012C0"/>
                </a:solidFill>
                <a:latin typeface="Arial" pitchFamily="34" charset="0"/>
              </a:rPr>
              <a:t> data by GTS started since 2017.</a:t>
            </a:r>
          </a:p>
          <a:p>
            <a:pPr marL="285750" indent="-285750" eaLnBrk="1" fontAlgn="auto" hangingPunct="1">
              <a:lnSpc>
                <a:spcPts val="2200"/>
              </a:lnSpc>
              <a:spcBef>
                <a:spcPts val="0"/>
              </a:spcBef>
              <a:spcAft>
                <a:spcPts val="0"/>
              </a:spcAft>
              <a:buFont typeface="Wingdings" pitchFamily="2" charset="2"/>
              <a:buChar char="l"/>
              <a:defRPr/>
            </a:pPr>
            <a:r>
              <a:rPr lang="en-US" altLang="zh-CN" sz="1050" b="1" dirty="0" smtClean="0">
                <a:solidFill>
                  <a:srgbClr val="0012C0"/>
                </a:solidFill>
                <a:latin typeface="Arial" pitchFamily="34" charset="0"/>
              </a:rPr>
              <a:t>The </a:t>
            </a:r>
            <a:r>
              <a:rPr lang="en-US" altLang="zh-CN" sz="1050" b="1" dirty="0">
                <a:solidFill>
                  <a:srgbClr val="0012C0"/>
                </a:solidFill>
                <a:latin typeface="Arial" pitchFamily="34" charset="0"/>
              </a:rPr>
              <a:t>GNOS </a:t>
            </a:r>
            <a:r>
              <a:rPr lang="en-US" altLang="zh-CN" sz="1050" b="1" dirty="0" smtClean="0">
                <a:solidFill>
                  <a:srgbClr val="0012C0"/>
                </a:solidFill>
                <a:latin typeface="Arial" pitchFamily="34" charset="0"/>
              </a:rPr>
              <a:t>wad operationally assimilated by ECMWF since March 2018.</a:t>
            </a:r>
          </a:p>
          <a:p>
            <a:pPr marL="285750" indent="-285750" eaLnBrk="1" fontAlgn="auto" hangingPunct="1">
              <a:lnSpc>
                <a:spcPts val="2200"/>
              </a:lnSpc>
              <a:spcBef>
                <a:spcPts val="0"/>
              </a:spcBef>
              <a:spcAft>
                <a:spcPts val="0"/>
              </a:spcAft>
              <a:buFont typeface="Wingdings" pitchFamily="2" charset="2"/>
              <a:buChar char="l"/>
              <a:defRPr/>
            </a:pPr>
            <a:r>
              <a:rPr lang="en-US" altLang="zh-CN" sz="1050" b="1" dirty="0" smtClean="0">
                <a:solidFill>
                  <a:srgbClr val="0012C0"/>
                </a:solidFill>
                <a:latin typeface="Arial" pitchFamily="34" charset="0"/>
              </a:rPr>
              <a:t>The FY-4A and FY-3D data have been cooperatively evaluated by CMA and ECMWF, UKMO etc. The CMA/NWPC has operationally assimilated the FY-4A GIIRS in DEC 2018.</a:t>
            </a:r>
          </a:p>
          <a:p>
            <a:pPr marL="285750" indent="-285750" eaLnBrk="1" fontAlgn="auto" hangingPunct="1">
              <a:lnSpc>
                <a:spcPts val="2200"/>
              </a:lnSpc>
              <a:spcBef>
                <a:spcPts val="0"/>
              </a:spcBef>
              <a:spcAft>
                <a:spcPts val="0"/>
              </a:spcAft>
              <a:buFont typeface="Wingdings" pitchFamily="2" charset="2"/>
              <a:buChar char="l"/>
              <a:defRPr/>
            </a:pPr>
            <a:r>
              <a:rPr lang="en-US" altLang="zh-CN" sz="1050" b="1" dirty="0" smtClean="0">
                <a:solidFill>
                  <a:srgbClr val="0012C0"/>
                </a:solidFill>
                <a:latin typeface="Arial" pitchFamily="34" charset="0"/>
              </a:rPr>
              <a:t>The </a:t>
            </a:r>
            <a:r>
              <a:rPr lang="en-US" altLang="zh-CN" sz="1050" dirty="0" smtClean="0">
                <a:solidFill>
                  <a:srgbClr val="0012C0"/>
                </a:solidFill>
                <a:latin typeface="Arial" pitchFamily="34" charset="0"/>
              </a:rPr>
              <a:t>regular</a:t>
            </a:r>
            <a:r>
              <a:rPr lang="en-US" altLang="zh-CN" sz="1050" b="1" dirty="0" smtClean="0">
                <a:solidFill>
                  <a:srgbClr val="0012C0"/>
                </a:solidFill>
                <a:latin typeface="Arial" pitchFamily="34" charset="0"/>
              </a:rPr>
              <a:t> </a:t>
            </a:r>
            <a:r>
              <a:rPr lang="en-US" altLang="zh-CN" sz="1050" b="1" dirty="0" err="1" smtClean="0">
                <a:solidFill>
                  <a:srgbClr val="0012C0"/>
                </a:solidFill>
                <a:latin typeface="Arial" pitchFamily="34" charset="0"/>
              </a:rPr>
              <a:t>teleCON</a:t>
            </a:r>
            <a:r>
              <a:rPr lang="en-US" altLang="zh-CN" sz="1050" b="1" dirty="0" smtClean="0">
                <a:solidFill>
                  <a:srgbClr val="0012C0"/>
                </a:solidFill>
                <a:latin typeface="Arial" pitchFamily="34" charset="0"/>
              </a:rPr>
              <a:t> was held in  2019 to exchange the experience from FY3D and FY-4A</a:t>
            </a:r>
            <a:endParaRPr lang="zh-CN" altLang="en-US" sz="1050" b="1" dirty="0" smtClean="0">
              <a:solidFill>
                <a:srgbClr val="0012C0"/>
              </a:solidFill>
              <a:latin typeface="Arial" pitchFamily="34" charset="0"/>
            </a:endParaRPr>
          </a:p>
        </p:txBody>
      </p:sp>
    </p:spTree>
    <p:extLst>
      <p:ext uri="{BB962C8B-B14F-4D97-AF65-F5344CB8AC3E}">
        <p14:creationId xmlns:p14="http://schemas.microsoft.com/office/powerpoint/2010/main" val="1008206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p:txBody>
          <a:bodyPr/>
          <a:lstStyle/>
          <a:p>
            <a:r>
              <a:rPr lang="en-US" altLang="zh-CN" dirty="0"/>
              <a:t>1. Achievements summary from last year </a:t>
            </a:r>
          </a:p>
          <a:p>
            <a:r>
              <a:rPr lang="en-US" altLang="zh-CN" dirty="0"/>
              <a:t>2. Actions of MW Sub-group from last year's annual meeting </a:t>
            </a:r>
            <a:r>
              <a:rPr lang="en-US" altLang="zh-CN" dirty="0" smtClean="0"/>
              <a:t>and high-lights</a:t>
            </a:r>
            <a:endParaRPr lang="en-US" altLang="zh-CN" dirty="0"/>
          </a:p>
          <a:p>
            <a:r>
              <a:rPr lang="en-US" altLang="zh-CN" dirty="0"/>
              <a:t>3. Plan for MW </a:t>
            </a:r>
            <a:r>
              <a:rPr lang="en-US" altLang="zh-CN" dirty="0" smtClean="0"/>
              <a:t>Sub-Group </a:t>
            </a:r>
            <a:r>
              <a:rPr lang="en-US" altLang="zh-CN" dirty="0"/>
              <a:t>activities </a:t>
            </a:r>
          </a:p>
          <a:p>
            <a:r>
              <a:rPr lang="en-US" altLang="zh-CN" dirty="0"/>
              <a:t>4. Other urgent topics that need to be addressed as soon as possible </a:t>
            </a:r>
            <a:endParaRPr lang="zh-CN" altLang="en-US" dirty="0"/>
          </a:p>
        </p:txBody>
      </p:sp>
      <p:sp>
        <p:nvSpPr>
          <p:cNvPr id="4" name="灯片编号占位符 3"/>
          <p:cNvSpPr>
            <a:spLocks noGrp="1"/>
          </p:cNvSpPr>
          <p:nvPr>
            <p:ph type="sldNum" sz="quarter" idx="10"/>
          </p:nvPr>
        </p:nvSpPr>
        <p:spPr/>
        <p:txBody>
          <a:bodyPr/>
          <a:lstStyle/>
          <a:p>
            <a:pPr>
              <a:defRPr/>
            </a:pPr>
            <a:fld id="{DA28AC38-E0E8-49D7-B2FE-71FD7C42C09E}" type="slidenum">
              <a:rPr lang="en-US" smtClean="0"/>
              <a:pPr>
                <a:defRPr/>
              </a:pPr>
              <a:t>2</a:t>
            </a:fld>
            <a:endParaRPr lang="en-US"/>
          </a:p>
        </p:txBody>
      </p:sp>
    </p:spTree>
    <p:extLst>
      <p:ext uri="{BB962C8B-B14F-4D97-AF65-F5344CB8AC3E}">
        <p14:creationId xmlns:p14="http://schemas.microsoft.com/office/powerpoint/2010/main" val="2149336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647854" y="210351"/>
            <a:ext cx="5985665" cy="799250"/>
          </a:xfrm>
        </p:spPr>
        <p:txBody>
          <a:bodyPr>
            <a:normAutofit fontScale="90000"/>
          </a:bodyPr>
          <a:lstStyle/>
          <a:p>
            <a:r>
              <a:rPr lang="en-US" sz="3200" dirty="0">
                <a:solidFill>
                  <a:srgbClr val="0000FF"/>
                </a:solidFill>
              </a:rPr>
              <a:t>Meeting </a:t>
            </a:r>
            <a:r>
              <a:rPr lang="en-US" sz="3200" dirty="0" smtClean="0">
                <a:solidFill>
                  <a:srgbClr val="0000FF"/>
                </a:solidFill>
              </a:rPr>
              <a:t>Highlights (</a:t>
            </a:r>
            <a:r>
              <a:rPr lang="en-US" altLang="en-US" sz="3200" dirty="0" err="1" smtClean="0">
                <a:solidFill>
                  <a:srgbClr val="0000FF"/>
                </a:solidFill>
              </a:rPr>
              <a:t>Bt</a:t>
            </a:r>
            <a:r>
              <a:rPr lang="en-US" altLang="en-US" sz="3200" dirty="0" smtClean="0">
                <a:solidFill>
                  <a:srgbClr val="0000FF"/>
                </a:solidFill>
              </a:rPr>
              <a:t> Correction</a:t>
            </a:r>
            <a:r>
              <a:rPr lang="en-US" sz="3200" dirty="0" smtClean="0">
                <a:solidFill>
                  <a:srgbClr val="0000FF"/>
                </a:solidFill>
              </a:rPr>
              <a:t>)</a:t>
            </a:r>
            <a:br>
              <a:rPr lang="en-US" sz="3200" dirty="0" smtClean="0">
                <a:solidFill>
                  <a:srgbClr val="0000FF"/>
                </a:solidFill>
              </a:rPr>
            </a:br>
            <a:r>
              <a:rPr lang="en-US" altLang="zh-CN" sz="3200" dirty="0">
                <a:solidFill>
                  <a:srgbClr val="FF0000"/>
                </a:solidFill>
              </a:rPr>
              <a:t>Rachael 06/03/2019</a:t>
            </a:r>
            <a:endParaRPr lang="en-US" sz="3200" dirty="0">
              <a:solidFill>
                <a:srgbClr val="FF0000"/>
              </a:solidFill>
            </a:endParaRPr>
          </a:p>
        </p:txBody>
      </p:sp>
      <p:sp>
        <p:nvSpPr>
          <p:cNvPr id="2" name="矩形 1"/>
          <p:cNvSpPr/>
          <p:nvPr/>
        </p:nvSpPr>
        <p:spPr>
          <a:xfrm>
            <a:off x="1082570" y="1133745"/>
            <a:ext cx="7605845" cy="523220"/>
          </a:xfrm>
          <a:prstGeom prst="rect">
            <a:avLst/>
          </a:prstGeom>
        </p:spPr>
        <p:txBody>
          <a:bodyPr wrap="square">
            <a:spAutoFit/>
          </a:bodyPr>
          <a:lstStyle/>
          <a:p>
            <a:pPr algn="ctr"/>
            <a:r>
              <a:rPr lang="en-US" altLang="zh-CN" sz="2800" dirty="0">
                <a:solidFill>
                  <a:schemeClr val="tx1"/>
                </a:solidFill>
              </a:rPr>
              <a:t>GPM X-Cal LUT’s as MW Deliverable</a:t>
            </a:r>
            <a:endParaRPr lang="zh-CN" altLang="en-US" sz="6600" dirty="0">
              <a:solidFill>
                <a:schemeClr val="tx1"/>
              </a:solidFill>
            </a:endParaRPr>
          </a:p>
        </p:txBody>
      </p:sp>
      <p:pic>
        <p:nvPicPr>
          <p:cNvPr id="8" name="Picture 2"/>
          <p:cNvPicPr>
            <a:picLocks noChangeAspect="1" noChangeArrowheads="1"/>
          </p:cNvPicPr>
          <p:nvPr/>
        </p:nvPicPr>
        <p:blipFill>
          <a:blip r:embed="rId2" cstate="print"/>
          <a:srcRect/>
          <a:stretch>
            <a:fillRect/>
          </a:stretch>
        </p:blipFill>
        <p:spPr bwMode="auto">
          <a:xfrm>
            <a:off x="2207695" y="1763815"/>
            <a:ext cx="5542995" cy="4937760"/>
          </a:xfrm>
          <a:prstGeom prst="rect">
            <a:avLst/>
          </a:prstGeom>
          <a:noFill/>
          <a:ln w="9525">
            <a:noFill/>
            <a:miter lim="800000"/>
            <a:headEnd/>
            <a:tailEnd/>
          </a:ln>
        </p:spPr>
      </p:pic>
    </p:spTree>
    <p:extLst>
      <p:ext uri="{BB962C8B-B14F-4D97-AF65-F5344CB8AC3E}">
        <p14:creationId xmlns:p14="http://schemas.microsoft.com/office/powerpoint/2010/main" val="25501132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647854" y="210351"/>
            <a:ext cx="5985665" cy="799250"/>
          </a:xfrm>
        </p:spPr>
        <p:txBody>
          <a:bodyPr>
            <a:normAutofit fontScale="90000"/>
          </a:bodyPr>
          <a:lstStyle/>
          <a:p>
            <a:r>
              <a:rPr lang="en-US" sz="3200" dirty="0">
                <a:solidFill>
                  <a:srgbClr val="0000FF"/>
                </a:solidFill>
              </a:rPr>
              <a:t>Meeting </a:t>
            </a:r>
            <a:r>
              <a:rPr lang="en-US" sz="3200" dirty="0" smtClean="0">
                <a:solidFill>
                  <a:srgbClr val="0000FF"/>
                </a:solidFill>
              </a:rPr>
              <a:t>Highlights (</a:t>
            </a:r>
            <a:r>
              <a:rPr lang="en-US" altLang="en-US" sz="3200" dirty="0" smtClean="0">
                <a:solidFill>
                  <a:srgbClr val="0000FF"/>
                </a:solidFill>
              </a:rPr>
              <a:t>MW in NWP</a:t>
            </a:r>
            <a:r>
              <a:rPr lang="en-US" sz="3200" dirty="0" smtClean="0">
                <a:solidFill>
                  <a:srgbClr val="0000FF"/>
                </a:solidFill>
              </a:rPr>
              <a:t>)</a:t>
            </a:r>
            <a:br>
              <a:rPr lang="en-US" sz="3200" dirty="0" smtClean="0">
                <a:solidFill>
                  <a:srgbClr val="0000FF"/>
                </a:solidFill>
              </a:rPr>
            </a:br>
            <a:r>
              <a:rPr lang="en-GB" altLang="zh-CN" sz="3200" dirty="0">
                <a:solidFill>
                  <a:srgbClr val="FF0000"/>
                </a:solidFill>
              </a:rPr>
              <a:t>Fabien</a:t>
            </a:r>
            <a:r>
              <a:rPr lang="en-US" altLang="zh-CN" sz="3200" dirty="0">
                <a:solidFill>
                  <a:srgbClr val="FF0000"/>
                </a:solidFill>
              </a:rPr>
              <a:t> 06/03/2019</a:t>
            </a:r>
            <a:endParaRPr lang="en-US" sz="3200" dirty="0">
              <a:solidFill>
                <a:srgbClr val="FF0000"/>
              </a:solidFill>
            </a:endParaRPr>
          </a:p>
        </p:txBody>
      </p:sp>
      <p:sp>
        <p:nvSpPr>
          <p:cNvPr id="2" name="矩形 1"/>
          <p:cNvSpPr/>
          <p:nvPr/>
        </p:nvSpPr>
        <p:spPr>
          <a:xfrm>
            <a:off x="1082570" y="1133745"/>
            <a:ext cx="7605845" cy="707886"/>
          </a:xfrm>
          <a:prstGeom prst="rect">
            <a:avLst/>
          </a:prstGeom>
        </p:spPr>
        <p:txBody>
          <a:bodyPr wrap="square">
            <a:spAutoFit/>
          </a:bodyPr>
          <a:lstStyle/>
          <a:p>
            <a:pPr algn="ctr"/>
            <a:r>
              <a:rPr lang="en-GB" altLang="zh-CN" sz="2000" dirty="0">
                <a:solidFill>
                  <a:schemeClr val="tx1"/>
                </a:solidFill>
              </a:rPr>
              <a:t>Current and future use of microwave imager observations in the Met Office NWP system</a:t>
            </a:r>
            <a:endParaRPr lang="zh-CN" altLang="en-US" sz="5400" dirty="0">
              <a:solidFill>
                <a:schemeClr val="tx1"/>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2007" t="22289" r="33582" b="28491"/>
          <a:stretch/>
        </p:blipFill>
        <p:spPr>
          <a:xfrm>
            <a:off x="7127338" y="1706985"/>
            <a:ext cx="2416172" cy="2160000"/>
          </a:xfrm>
          <a:prstGeom prst="rect">
            <a:avLst/>
          </a:prstGeom>
        </p:spPr>
      </p:pic>
      <p:pic>
        <p:nvPicPr>
          <p:cNvPr id="6"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0149" t="35821" r="21393" b="12836"/>
          <a:stretch/>
        </p:blipFill>
        <p:spPr>
          <a:xfrm>
            <a:off x="5943510" y="4005064"/>
            <a:ext cx="3600000" cy="1800000"/>
          </a:xfrm>
          <a:prstGeom prst="rect">
            <a:avLst/>
          </a:prstGeom>
        </p:spPr>
      </p:pic>
      <p:sp>
        <p:nvSpPr>
          <p:cNvPr id="7" name="TextBox 2"/>
          <p:cNvSpPr txBox="1"/>
          <p:nvPr/>
        </p:nvSpPr>
        <p:spPr>
          <a:xfrm>
            <a:off x="902550" y="6309320"/>
            <a:ext cx="8640960" cy="400110"/>
          </a:xfrm>
          <a:prstGeom prst="rect">
            <a:avLst/>
          </a:prstGeom>
          <a:noFill/>
        </p:spPr>
        <p:txBody>
          <a:bodyPr wrap="square" rtlCol="0">
            <a:spAutoFit/>
          </a:bodyPr>
          <a:lstStyle/>
          <a:p>
            <a:pPr algn="r"/>
            <a:r>
              <a:rPr lang="en-GB" sz="1000" dirty="0" err="1"/>
              <a:t>Xie</a:t>
            </a:r>
            <a:r>
              <a:rPr lang="en-GB" sz="1000" dirty="0"/>
              <a:t> et al., 2018 </a:t>
            </a:r>
            <a:r>
              <a:rPr lang="en-GB" sz="1000" dirty="0">
                <a:hlinkClick r:id="rId4"/>
              </a:rPr>
              <a:t>https://ieeexplore.ieee.org/abstract/document/8566165</a:t>
            </a:r>
            <a:r>
              <a:rPr lang="en-GB" sz="1000" dirty="0"/>
              <a:t> </a:t>
            </a:r>
            <a:endParaRPr lang="en-GB" sz="1000" dirty="0" smtClean="0"/>
          </a:p>
          <a:p>
            <a:pPr algn="r"/>
            <a:r>
              <a:rPr lang="en-GB" sz="1000" dirty="0" smtClean="0"/>
              <a:t>Carminati </a:t>
            </a:r>
            <a:r>
              <a:rPr lang="en-GB" sz="1000" dirty="0"/>
              <a:t>et al., 2019 </a:t>
            </a:r>
            <a:r>
              <a:rPr lang="en-GB" sz="1000" dirty="0">
                <a:hlinkClick r:id="rId5"/>
              </a:rPr>
              <a:t>https://</a:t>
            </a:r>
            <a:r>
              <a:rPr lang="en-GB" sz="1000" dirty="0" smtClean="0">
                <a:hlinkClick r:id="rId5"/>
              </a:rPr>
              <a:t>www.metoffice.gov.uk/binaries/content/assets/mohippo/pdf/library/weather-science-technical-reports/frtr_634_2019p.pdf</a:t>
            </a:r>
            <a:r>
              <a:rPr lang="en-GB" sz="1000" dirty="0" smtClean="0"/>
              <a:t> </a:t>
            </a:r>
          </a:p>
        </p:txBody>
      </p:sp>
      <p:sp>
        <p:nvSpPr>
          <p:cNvPr id="9" name="Rectangle 6"/>
          <p:cNvSpPr/>
          <p:nvPr/>
        </p:nvSpPr>
        <p:spPr>
          <a:xfrm>
            <a:off x="5459643" y="2168860"/>
            <a:ext cx="1733980" cy="1323439"/>
          </a:xfrm>
          <a:prstGeom prst="rect">
            <a:avLst/>
          </a:prstGeom>
        </p:spPr>
        <p:txBody>
          <a:bodyPr wrap="square">
            <a:spAutoFit/>
          </a:bodyPr>
          <a:lstStyle/>
          <a:p>
            <a:r>
              <a:rPr lang="en-GB" sz="1000" dirty="0">
                <a:solidFill>
                  <a:schemeClr val="tx1"/>
                </a:solidFill>
              </a:rPr>
              <a:t>FY-3D MWRI (blue), FY-3C MWRI (green), and GPM GMI (red) </a:t>
            </a:r>
            <a:r>
              <a:rPr lang="en-GB" sz="1000" dirty="0" smtClean="0">
                <a:solidFill>
                  <a:schemeClr val="tx1"/>
                </a:solidFill>
              </a:rPr>
              <a:t>O-B mean (solid), mode (dotted), and standard deviation (dashed), June </a:t>
            </a:r>
            <a:r>
              <a:rPr lang="en-GB" sz="1000" dirty="0">
                <a:solidFill>
                  <a:schemeClr val="tx1"/>
                </a:solidFill>
              </a:rPr>
              <a:t>09, </a:t>
            </a:r>
            <a:r>
              <a:rPr lang="en-GB" sz="1000" dirty="0" smtClean="0">
                <a:solidFill>
                  <a:schemeClr val="tx1"/>
                </a:solidFill>
              </a:rPr>
              <a:t>2018, over clear sky ocean</a:t>
            </a:r>
            <a:r>
              <a:rPr lang="en-GB" sz="1000" dirty="0">
                <a:solidFill>
                  <a:schemeClr val="tx1"/>
                </a:solidFill>
              </a:rPr>
              <a:t>. </a:t>
            </a:r>
          </a:p>
        </p:txBody>
      </p:sp>
      <p:sp>
        <p:nvSpPr>
          <p:cNvPr id="10" name="Rectangle 7"/>
          <p:cNvSpPr/>
          <p:nvPr/>
        </p:nvSpPr>
        <p:spPr>
          <a:xfrm>
            <a:off x="5943510" y="5727319"/>
            <a:ext cx="3600000" cy="553998"/>
          </a:xfrm>
          <a:prstGeom prst="rect">
            <a:avLst/>
          </a:prstGeom>
        </p:spPr>
        <p:txBody>
          <a:bodyPr wrap="square">
            <a:spAutoFit/>
          </a:bodyPr>
          <a:lstStyle/>
          <a:p>
            <a:pPr algn="ctr"/>
            <a:r>
              <a:rPr lang="en-GB" sz="1000" dirty="0" smtClean="0"/>
              <a:t>FY-3D </a:t>
            </a:r>
            <a:r>
              <a:rPr lang="en-GB" sz="1000" dirty="0"/>
              <a:t>MWRI </a:t>
            </a:r>
            <a:r>
              <a:rPr lang="en-GB" sz="1000" dirty="0" smtClean="0"/>
              <a:t>(left) and FY-3C MWRI (right) O-B </a:t>
            </a:r>
            <a:r>
              <a:rPr lang="en-GB" sz="1000" dirty="0"/>
              <a:t>from the ascending nodes (blue), </a:t>
            </a:r>
            <a:r>
              <a:rPr lang="en-GB" sz="1000" dirty="0" smtClean="0"/>
              <a:t>descending </a:t>
            </a:r>
            <a:r>
              <a:rPr lang="en-GB" sz="1000" dirty="0"/>
              <a:t>nodes (green), and their difference (red</a:t>
            </a:r>
            <a:r>
              <a:rPr lang="en-GB" sz="1000" dirty="0" smtClean="0"/>
              <a:t>), June </a:t>
            </a:r>
            <a:r>
              <a:rPr lang="en-GB" sz="1000" dirty="0"/>
              <a:t>09, </a:t>
            </a:r>
            <a:r>
              <a:rPr lang="en-GB" sz="1000" dirty="0" smtClean="0"/>
              <a:t>2018, over clear sky ocean</a:t>
            </a:r>
            <a:r>
              <a:rPr lang="en-GB" sz="1000" dirty="0"/>
              <a:t>. </a:t>
            </a:r>
          </a:p>
        </p:txBody>
      </p:sp>
      <p:sp>
        <p:nvSpPr>
          <p:cNvPr id="11" name="Rectangle 3"/>
          <p:cNvSpPr/>
          <p:nvPr/>
        </p:nvSpPr>
        <p:spPr>
          <a:xfrm>
            <a:off x="579100" y="1763815"/>
            <a:ext cx="2552302" cy="570990"/>
          </a:xfrm>
          <a:prstGeom prst="rect">
            <a:avLst/>
          </a:prstGeom>
        </p:spPr>
        <p:txBody>
          <a:bodyPr wrap="none">
            <a:spAutoFit/>
          </a:bodyPr>
          <a:lstStyle/>
          <a:p>
            <a:pPr>
              <a:lnSpc>
                <a:spcPct val="150000"/>
              </a:lnSpc>
            </a:pPr>
            <a:r>
              <a:rPr lang="en-GB" sz="2400" b="1" dirty="0">
                <a:solidFill>
                  <a:schemeClr val="tx1"/>
                </a:solidFill>
              </a:rPr>
              <a:t>MWRI</a:t>
            </a:r>
            <a:r>
              <a:rPr lang="en-GB" sz="2400" dirty="0">
                <a:solidFill>
                  <a:schemeClr val="tx1"/>
                </a:solidFill>
              </a:rPr>
              <a:t> (FY-3D) </a:t>
            </a:r>
          </a:p>
        </p:txBody>
      </p:sp>
      <p:sp>
        <p:nvSpPr>
          <p:cNvPr id="12" name="Rectangle 8"/>
          <p:cNvSpPr/>
          <p:nvPr/>
        </p:nvSpPr>
        <p:spPr>
          <a:xfrm>
            <a:off x="362490" y="2340230"/>
            <a:ext cx="4995555" cy="3970318"/>
          </a:xfrm>
          <a:prstGeom prst="rect">
            <a:avLst/>
          </a:prstGeom>
        </p:spPr>
        <p:txBody>
          <a:bodyPr wrap="square">
            <a:spAutoFit/>
          </a:bodyPr>
          <a:lstStyle/>
          <a:p>
            <a:r>
              <a:rPr lang="en-GB" sz="1400" dirty="0" smtClean="0">
                <a:solidFill>
                  <a:schemeClr val="tx1"/>
                </a:solidFill>
              </a:rPr>
              <a:t>A preliminary study has been conducted on 24h of MWRI FY-3D observations. It suggests:</a:t>
            </a:r>
          </a:p>
          <a:p>
            <a:endParaRPr lang="en-GB" sz="1400" dirty="0" smtClean="0">
              <a:solidFill>
                <a:schemeClr val="tx1"/>
              </a:solidFill>
            </a:endParaRPr>
          </a:p>
          <a:p>
            <a:pPr marL="285750" indent="-285750">
              <a:buFont typeface="Arial" panose="020B0604020202020204" pitchFamily="34" charset="0"/>
              <a:buChar char="•"/>
            </a:pPr>
            <a:r>
              <a:rPr lang="en-GB" sz="1400" dirty="0" smtClean="0">
                <a:solidFill>
                  <a:schemeClr val="tx1"/>
                </a:solidFill>
              </a:rPr>
              <a:t>A reduction </a:t>
            </a:r>
            <a:r>
              <a:rPr lang="en-GB" sz="1400" dirty="0">
                <a:solidFill>
                  <a:schemeClr val="tx1"/>
                </a:solidFill>
              </a:rPr>
              <a:t>of </a:t>
            </a:r>
            <a:r>
              <a:rPr lang="en-GB" sz="1400" dirty="0" smtClean="0">
                <a:solidFill>
                  <a:schemeClr val="tx1"/>
                </a:solidFill>
              </a:rPr>
              <a:t>global mean O-B and standard </a:t>
            </a:r>
            <a:r>
              <a:rPr lang="en-GB" sz="1400" dirty="0">
                <a:solidFill>
                  <a:schemeClr val="tx1"/>
                </a:solidFill>
              </a:rPr>
              <a:t>deviation </a:t>
            </a:r>
            <a:r>
              <a:rPr lang="en-GB" sz="1400" dirty="0" smtClean="0">
                <a:solidFill>
                  <a:schemeClr val="tx1"/>
                </a:solidFill>
              </a:rPr>
              <a:t>compared </a:t>
            </a:r>
            <a:r>
              <a:rPr lang="en-GB" sz="1400" dirty="0">
                <a:solidFill>
                  <a:schemeClr val="tx1"/>
                </a:solidFill>
              </a:rPr>
              <a:t>to </a:t>
            </a:r>
            <a:r>
              <a:rPr lang="en-GB" sz="1400" dirty="0" smtClean="0">
                <a:solidFill>
                  <a:schemeClr val="tx1"/>
                </a:solidFill>
              </a:rPr>
              <a:t>the FY-3C </a:t>
            </a:r>
            <a:r>
              <a:rPr lang="en-GB" sz="1400" dirty="0">
                <a:solidFill>
                  <a:schemeClr val="tx1"/>
                </a:solidFill>
              </a:rPr>
              <a:t>version. </a:t>
            </a:r>
            <a:endParaRPr lang="en-GB" sz="1400" dirty="0" smtClean="0">
              <a:solidFill>
                <a:schemeClr val="tx1"/>
              </a:solidFill>
            </a:endParaRPr>
          </a:p>
          <a:p>
            <a:pPr marL="285750" indent="-285750">
              <a:buFont typeface="Arial" panose="020B0604020202020204" pitchFamily="34" charset="0"/>
              <a:buChar char="•"/>
            </a:pPr>
            <a:endParaRPr lang="en-GB" sz="1400" dirty="0" smtClean="0">
              <a:solidFill>
                <a:schemeClr val="tx1"/>
              </a:solidFill>
            </a:endParaRPr>
          </a:p>
          <a:p>
            <a:pPr marL="285750" indent="-285750">
              <a:buFont typeface="Arial" panose="020B0604020202020204" pitchFamily="34" charset="0"/>
              <a:buChar char="•"/>
            </a:pPr>
            <a:r>
              <a:rPr lang="en-GB" sz="1400" dirty="0" smtClean="0">
                <a:solidFill>
                  <a:schemeClr val="tx1"/>
                </a:solidFill>
              </a:rPr>
              <a:t>Close agreement with GMI at 18, 23, and 89 GHz. </a:t>
            </a:r>
          </a:p>
          <a:p>
            <a:pPr marL="285750" indent="-285750">
              <a:buFont typeface="Arial" panose="020B0604020202020204" pitchFamily="34" charset="0"/>
              <a:buChar char="•"/>
            </a:pPr>
            <a:endParaRPr lang="en-GB" sz="1400" dirty="0" smtClean="0">
              <a:solidFill>
                <a:schemeClr val="tx1"/>
              </a:solidFill>
            </a:endParaRPr>
          </a:p>
          <a:p>
            <a:pPr marL="285750" indent="-285750">
              <a:buFont typeface="Arial" panose="020B0604020202020204" pitchFamily="34" charset="0"/>
              <a:buChar char="•"/>
            </a:pPr>
            <a:r>
              <a:rPr lang="en-GB" sz="1400" dirty="0" smtClean="0">
                <a:solidFill>
                  <a:schemeClr val="tx1"/>
                </a:solidFill>
              </a:rPr>
              <a:t>The OA bias reduced </a:t>
            </a:r>
            <a:r>
              <a:rPr lang="en-GB" sz="1400" dirty="0">
                <a:solidFill>
                  <a:schemeClr val="tx1"/>
                </a:solidFill>
              </a:rPr>
              <a:t>to less than 0.2 K </a:t>
            </a:r>
            <a:r>
              <a:rPr lang="en-GB" sz="1400" dirty="0" smtClean="0">
                <a:solidFill>
                  <a:schemeClr val="tx1"/>
                </a:solidFill>
              </a:rPr>
              <a:t>on FY-3D.</a:t>
            </a:r>
          </a:p>
          <a:p>
            <a:endParaRPr lang="en-GB" sz="1400" dirty="0" smtClean="0">
              <a:solidFill>
                <a:schemeClr val="tx1"/>
              </a:solidFill>
            </a:endParaRPr>
          </a:p>
          <a:p>
            <a:r>
              <a:rPr lang="en-GB" sz="1400" dirty="0" smtClean="0">
                <a:solidFill>
                  <a:schemeClr val="tx1"/>
                </a:solidFill>
              </a:rPr>
              <a:t>Those findings are consistent </a:t>
            </a:r>
            <a:r>
              <a:rPr lang="en-GB" sz="1400" dirty="0">
                <a:solidFill>
                  <a:schemeClr val="tx1"/>
                </a:solidFill>
              </a:rPr>
              <a:t>with the bias correction developed by CMA aimed at reducing the noise in the warm target used for the </a:t>
            </a:r>
            <a:r>
              <a:rPr lang="en-GB" sz="1400" dirty="0" smtClean="0">
                <a:solidFill>
                  <a:schemeClr val="tx1"/>
                </a:solidFill>
              </a:rPr>
              <a:t>calibration</a:t>
            </a:r>
            <a:r>
              <a:rPr lang="en-GB" sz="1400" dirty="0">
                <a:solidFill>
                  <a:schemeClr val="tx1"/>
                </a:solidFill>
              </a:rPr>
              <a:t> and an emissivity</a:t>
            </a:r>
          </a:p>
          <a:p>
            <a:r>
              <a:rPr lang="en-GB" sz="1400" dirty="0">
                <a:solidFill>
                  <a:schemeClr val="tx1"/>
                </a:solidFill>
              </a:rPr>
              <a:t>correction for the warm and cold </a:t>
            </a:r>
            <a:r>
              <a:rPr lang="en-GB" sz="1400" dirty="0" smtClean="0">
                <a:solidFill>
                  <a:schemeClr val="tx1"/>
                </a:solidFill>
              </a:rPr>
              <a:t>reflectors.</a:t>
            </a:r>
          </a:p>
          <a:p>
            <a:endParaRPr lang="en-GB" sz="1400" dirty="0">
              <a:solidFill>
                <a:schemeClr val="tx1"/>
              </a:solidFill>
            </a:endParaRPr>
          </a:p>
          <a:p>
            <a:r>
              <a:rPr lang="en-GB" sz="1400" dirty="0" smtClean="0">
                <a:solidFill>
                  <a:schemeClr val="tx1"/>
                </a:solidFill>
              </a:rPr>
              <a:t>It is planned to further evaluate MWRI FY-3D for a possible assimilation late 2019.</a:t>
            </a:r>
            <a:endParaRPr lang="en-GB" sz="1400" dirty="0">
              <a:solidFill>
                <a:schemeClr val="tx1"/>
              </a:solidFill>
            </a:endParaRPr>
          </a:p>
        </p:txBody>
      </p:sp>
    </p:spTree>
    <p:extLst>
      <p:ext uri="{BB962C8B-B14F-4D97-AF65-F5344CB8AC3E}">
        <p14:creationId xmlns:p14="http://schemas.microsoft.com/office/powerpoint/2010/main" val="31908345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647854" y="210351"/>
            <a:ext cx="5985665" cy="799250"/>
          </a:xfrm>
        </p:spPr>
        <p:txBody>
          <a:bodyPr>
            <a:normAutofit fontScale="90000"/>
          </a:bodyPr>
          <a:lstStyle/>
          <a:p>
            <a:r>
              <a:rPr lang="en-US" sz="3200" dirty="0">
                <a:solidFill>
                  <a:srgbClr val="0000FF"/>
                </a:solidFill>
              </a:rPr>
              <a:t>Meeting </a:t>
            </a:r>
            <a:r>
              <a:rPr lang="en-US" sz="3200" dirty="0" smtClean="0">
                <a:solidFill>
                  <a:srgbClr val="0000FF"/>
                </a:solidFill>
              </a:rPr>
              <a:t>Highlights (</a:t>
            </a:r>
            <a:r>
              <a:rPr lang="en-US" altLang="en-US" sz="3200" dirty="0" smtClean="0">
                <a:solidFill>
                  <a:srgbClr val="0000FF"/>
                </a:solidFill>
              </a:rPr>
              <a:t>RTM</a:t>
            </a:r>
            <a:r>
              <a:rPr lang="en-US" sz="3200" dirty="0" smtClean="0">
                <a:solidFill>
                  <a:srgbClr val="0000FF"/>
                </a:solidFill>
              </a:rPr>
              <a:t>)</a:t>
            </a:r>
            <a:br>
              <a:rPr lang="en-US" sz="3200" dirty="0" smtClean="0">
                <a:solidFill>
                  <a:srgbClr val="0000FF"/>
                </a:solidFill>
              </a:rPr>
            </a:br>
            <a:r>
              <a:rPr lang="en-US" altLang="zh-CN" sz="3200" dirty="0">
                <a:solidFill>
                  <a:srgbClr val="FF0000"/>
                </a:solidFill>
              </a:rPr>
              <a:t>Isaac 06/03/2019</a:t>
            </a:r>
            <a:endParaRPr lang="en-US" sz="3200" dirty="0">
              <a:solidFill>
                <a:srgbClr val="FF0000"/>
              </a:solidFill>
            </a:endParaRPr>
          </a:p>
        </p:txBody>
      </p:sp>
      <p:sp>
        <p:nvSpPr>
          <p:cNvPr id="2" name="矩形 1"/>
          <p:cNvSpPr/>
          <p:nvPr/>
        </p:nvSpPr>
        <p:spPr>
          <a:xfrm>
            <a:off x="722530" y="1107559"/>
            <a:ext cx="8190910" cy="830997"/>
          </a:xfrm>
          <a:prstGeom prst="rect">
            <a:avLst/>
          </a:prstGeom>
        </p:spPr>
        <p:txBody>
          <a:bodyPr wrap="square">
            <a:spAutoFit/>
          </a:bodyPr>
          <a:lstStyle/>
          <a:p>
            <a:pPr algn="ctr"/>
            <a:r>
              <a:rPr lang="en-US" altLang="zh-CN" sz="2400" dirty="0">
                <a:solidFill>
                  <a:schemeClr val="tx1"/>
                </a:solidFill>
              </a:rPr>
              <a:t>Performance of fast radiative transfer models in the</a:t>
            </a:r>
          </a:p>
          <a:p>
            <a:pPr algn="ctr"/>
            <a:r>
              <a:rPr lang="en-US" altLang="zh-CN" sz="2400" dirty="0">
                <a:solidFill>
                  <a:schemeClr val="tx1"/>
                </a:solidFill>
              </a:rPr>
              <a:t>microwave spectrum</a:t>
            </a:r>
            <a:endParaRPr lang="zh-CN" altLang="en-US" sz="6000" dirty="0">
              <a:solidFill>
                <a:schemeClr val="tx1"/>
              </a:solidFill>
            </a:endParaRPr>
          </a:p>
        </p:txBody>
      </p:sp>
      <p:sp>
        <p:nvSpPr>
          <p:cNvPr id="7" name="TextBox 2"/>
          <p:cNvSpPr txBox="1"/>
          <p:nvPr/>
        </p:nvSpPr>
        <p:spPr>
          <a:xfrm>
            <a:off x="902550" y="6309320"/>
            <a:ext cx="8640960" cy="400110"/>
          </a:xfrm>
          <a:prstGeom prst="rect">
            <a:avLst/>
          </a:prstGeom>
          <a:noFill/>
        </p:spPr>
        <p:txBody>
          <a:bodyPr wrap="square" rtlCol="0">
            <a:spAutoFit/>
          </a:bodyPr>
          <a:lstStyle/>
          <a:p>
            <a:pPr algn="r"/>
            <a:r>
              <a:rPr lang="en-GB" sz="1000" dirty="0" err="1"/>
              <a:t>Xie</a:t>
            </a:r>
            <a:r>
              <a:rPr lang="en-GB" sz="1000" dirty="0"/>
              <a:t> et al., 2018 </a:t>
            </a:r>
            <a:r>
              <a:rPr lang="en-GB" sz="1000" dirty="0">
                <a:hlinkClick r:id="rId2"/>
              </a:rPr>
              <a:t>https://ieeexplore.ieee.org/abstract/document/8566165</a:t>
            </a:r>
            <a:r>
              <a:rPr lang="en-GB" sz="1000" dirty="0"/>
              <a:t> </a:t>
            </a:r>
            <a:endParaRPr lang="en-GB" sz="1000" dirty="0" smtClean="0"/>
          </a:p>
          <a:p>
            <a:pPr algn="r"/>
            <a:r>
              <a:rPr lang="en-GB" sz="1000" dirty="0" smtClean="0"/>
              <a:t>Carminati </a:t>
            </a:r>
            <a:r>
              <a:rPr lang="en-GB" sz="1000" dirty="0"/>
              <a:t>et al., 2019 </a:t>
            </a:r>
            <a:r>
              <a:rPr lang="en-GB" sz="1000" dirty="0">
                <a:hlinkClick r:id="rId3"/>
              </a:rPr>
              <a:t>https://</a:t>
            </a:r>
            <a:r>
              <a:rPr lang="en-GB" sz="1000" dirty="0" smtClean="0">
                <a:hlinkClick r:id="rId3"/>
              </a:rPr>
              <a:t>www.metoffice.gov.uk/binaries/content/assets/mohippo/pdf/library/weather-science-technical-reports/frtr_634_2019p.pdf</a:t>
            </a:r>
            <a:r>
              <a:rPr lang="en-GB" sz="1000" dirty="0" smtClean="0"/>
              <a:t> </a:t>
            </a:r>
          </a:p>
        </p:txBody>
      </p:sp>
      <p:sp>
        <p:nvSpPr>
          <p:cNvPr id="10" name="Rectangle 7"/>
          <p:cNvSpPr/>
          <p:nvPr/>
        </p:nvSpPr>
        <p:spPr>
          <a:xfrm>
            <a:off x="5943510" y="5727319"/>
            <a:ext cx="3600000" cy="553998"/>
          </a:xfrm>
          <a:prstGeom prst="rect">
            <a:avLst/>
          </a:prstGeom>
        </p:spPr>
        <p:txBody>
          <a:bodyPr wrap="square">
            <a:spAutoFit/>
          </a:bodyPr>
          <a:lstStyle/>
          <a:p>
            <a:pPr algn="ctr"/>
            <a:r>
              <a:rPr lang="en-GB" sz="1000" dirty="0" smtClean="0"/>
              <a:t>FY-3D </a:t>
            </a:r>
            <a:r>
              <a:rPr lang="en-GB" sz="1000" dirty="0"/>
              <a:t>MWRI </a:t>
            </a:r>
            <a:r>
              <a:rPr lang="en-GB" sz="1000" dirty="0" smtClean="0"/>
              <a:t>(left) and FY-3C MWRI (right) O-B </a:t>
            </a:r>
            <a:r>
              <a:rPr lang="en-GB" sz="1000" dirty="0"/>
              <a:t>from the ascending nodes (blue), </a:t>
            </a:r>
            <a:r>
              <a:rPr lang="en-GB" sz="1000" dirty="0" smtClean="0"/>
              <a:t>descending </a:t>
            </a:r>
            <a:r>
              <a:rPr lang="en-GB" sz="1000" dirty="0"/>
              <a:t>nodes (green), and their difference (red</a:t>
            </a:r>
            <a:r>
              <a:rPr lang="en-GB" sz="1000" dirty="0" smtClean="0"/>
              <a:t>), June </a:t>
            </a:r>
            <a:r>
              <a:rPr lang="en-GB" sz="1000" dirty="0"/>
              <a:t>09, </a:t>
            </a:r>
            <a:r>
              <a:rPr lang="en-GB" sz="1000" dirty="0" smtClean="0"/>
              <a:t>2018, over clear sky ocean</a:t>
            </a:r>
            <a:r>
              <a:rPr lang="en-GB" sz="1000" dirty="0"/>
              <a:t>. </a:t>
            </a:r>
          </a:p>
        </p:txBody>
      </p:sp>
      <p:pic>
        <p:nvPicPr>
          <p:cNvPr id="4" name="图片 3"/>
          <p:cNvPicPr>
            <a:picLocks noChangeAspect="1"/>
          </p:cNvPicPr>
          <p:nvPr/>
        </p:nvPicPr>
        <p:blipFill>
          <a:blip r:embed="rId4"/>
          <a:stretch>
            <a:fillRect/>
          </a:stretch>
        </p:blipFill>
        <p:spPr>
          <a:xfrm>
            <a:off x="1667635" y="1985423"/>
            <a:ext cx="6498643" cy="4869160"/>
          </a:xfrm>
          <a:prstGeom prst="rect">
            <a:avLst/>
          </a:prstGeom>
        </p:spPr>
      </p:pic>
      <p:sp>
        <p:nvSpPr>
          <p:cNvPr id="5" name="矩形 4"/>
          <p:cNvSpPr/>
          <p:nvPr/>
        </p:nvSpPr>
        <p:spPr>
          <a:xfrm>
            <a:off x="497505" y="3429000"/>
            <a:ext cx="4953000" cy="1077218"/>
          </a:xfrm>
          <a:prstGeom prst="rect">
            <a:avLst/>
          </a:prstGeom>
        </p:spPr>
        <p:txBody>
          <a:bodyPr>
            <a:spAutoFit/>
          </a:bodyPr>
          <a:lstStyle/>
          <a:p>
            <a:r>
              <a:rPr lang="en-US" altLang="zh-CN" sz="1600" b="0" dirty="0">
                <a:solidFill>
                  <a:srgbClr val="FF0000"/>
                </a:solidFill>
              </a:rPr>
              <a:t>Chan 1: 23.8 GHz, </a:t>
            </a:r>
            <a:endParaRPr lang="en-US" altLang="zh-CN" sz="1600" b="0" dirty="0" smtClean="0">
              <a:solidFill>
                <a:srgbClr val="FF0000"/>
              </a:solidFill>
            </a:endParaRPr>
          </a:p>
          <a:p>
            <a:r>
              <a:rPr lang="en-US" altLang="zh-CN" sz="1600" b="0" dirty="0" smtClean="0">
                <a:solidFill>
                  <a:srgbClr val="FF0000"/>
                </a:solidFill>
              </a:rPr>
              <a:t>Chan </a:t>
            </a:r>
            <a:r>
              <a:rPr lang="en-US" altLang="zh-CN" sz="1600" b="0" dirty="0">
                <a:solidFill>
                  <a:srgbClr val="FF0000"/>
                </a:solidFill>
              </a:rPr>
              <a:t>10: 55.5, </a:t>
            </a:r>
            <a:endParaRPr lang="en-US" altLang="zh-CN" sz="1600" b="0" dirty="0" smtClean="0">
              <a:solidFill>
                <a:srgbClr val="FF0000"/>
              </a:solidFill>
            </a:endParaRPr>
          </a:p>
          <a:p>
            <a:r>
              <a:rPr lang="en-US" altLang="zh-CN" sz="1600" b="0" dirty="0" smtClean="0">
                <a:solidFill>
                  <a:srgbClr val="FF0000"/>
                </a:solidFill>
              </a:rPr>
              <a:t>Chan </a:t>
            </a:r>
            <a:r>
              <a:rPr lang="en-US" altLang="zh-CN" sz="1600" b="0" dirty="0">
                <a:solidFill>
                  <a:srgbClr val="FF0000"/>
                </a:solidFill>
              </a:rPr>
              <a:t>15: </a:t>
            </a:r>
            <a:r>
              <a:rPr lang="en-US" altLang="zh-CN" sz="1600" b="0" dirty="0" smtClean="0">
                <a:solidFill>
                  <a:srgbClr val="FF0000"/>
                </a:solidFill>
              </a:rPr>
              <a:t>57.29</a:t>
            </a:r>
            <a:endParaRPr lang="en-US" altLang="zh-CN" sz="1600" b="0" dirty="0">
              <a:solidFill>
                <a:srgbClr val="FF0000"/>
              </a:solidFill>
            </a:endParaRPr>
          </a:p>
          <a:p>
            <a:r>
              <a:rPr lang="en-US" altLang="zh-CN" sz="1600" b="0" dirty="0">
                <a:solidFill>
                  <a:srgbClr val="FF0000"/>
                </a:solidFill>
              </a:rPr>
              <a:t>Chan 22: 183.311</a:t>
            </a:r>
            <a:endParaRPr lang="zh-CN" altLang="en-US" sz="1600" dirty="0">
              <a:solidFill>
                <a:srgbClr val="FF0000"/>
              </a:solidFill>
            </a:endParaRPr>
          </a:p>
        </p:txBody>
      </p:sp>
    </p:spTree>
    <p:extLst>
      <p:ext uri="{BB962C8B-B14F-4D97-AF65-F5344CB8AC3E}">
        <p14:creationId xmlns:p14="http://schemas.microsoft.com/office/powerpoint/2010/main" val="30791355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647854" y="210351"/>
            <a:ext cx="5985665" cy="799250"/>
          </a:xfrm>
        </p:spPr>
        <p:txBody>
          <a:bodyPr>
            <a:normAutofit fontScale="90000"/>
          </a:bodyPr>
          <a:lstStyle/>
          <a:p>
            <a:r>
              <a:rPr lang="en-US" sz="3200" dirty="0">
                <a:solidFill>
                  <a:srgbClr val="0000FF"/>
                </a:solidFill>
              </a:rPr>
              <a:t>Meeting </a:t>
            </a:r>
            <a:r>
              <a:rPr lang="en-US" sz="3200" dirty="0" smtClean="0">
                <a:solidFill>
                  <a:srgbClr val="0000FF"/>
                </a:solidFill>
              </a:rPr>
              <a:t>Highlights (GRUAN)</a:t>
            </a:r>
            <a:br>
              <a:rPr lang="en-US" sz="3200" dirty="0" smtClean="0">
                <a:solidFill>
                  <a:srgbClr val="0000FF"/>
                </a:solidFill>
              </a:rPr>
            </a:br>
            <a:r>
              <a:rPr lang="en-US" altLang="zh-CN" sz="3200" dirty="0" err="1">
                <a:solidFill>
                  <a:srgbClr val="FF0000"/>
                </a:solidFill>
              </a:rPr>
              <a:t>Bomin</a:t>
            </a:r>
            <a:r>
              <a:rPr lang="en-US" altLang="zh-CN" sz="3200" dirty="0">
                <a:solidFill>
                  <a:srgbClr val="FF0000"/>
                </a:solidFill>
              </a:rPr>
              <a:t> 06/03/2019</a:t>
            </a:r>
            <a:endParaRPr lang="en-US" sz="3200" dirty="0">
              <a:solidFill>
                <a:srgbClr val="FF0000"/>
              </a:solidFill>
            </a:endParaRPr>
          </a:p>
        </p:txBody>
      </p:sp>
      <p:sp>
        <p:nvSpPr>
          <p:cNvPr id="2" name="矩形 1"/>
          <p:cNvSpPr/>
          <p:nvPr/>
        </p:nvSpPr>
        <p:spPr>
          <a:xfrm>
            <a:off x="722530" y="1107559"/>
            <a:ext cx="8190910" cy="707886"/>
          </a:xfrm>
          <a:prstGeom prst="rect">
            <a:avLst/>
          </a:prstGeom>
        </p:spPr>
        <p:txBody>
          <a:bodyPr wrap="square">
            <a:spAutoFit/>
          </a:bodyPr>
          <a:lstStyle/>
          <a:p>
            <a:pPr algn="ctr"/>
            <a:r>
              <a:rPr lang="en-US" altLang="zh-CN" sz="2000" dirty="0">
                <a:solidFill>
                  <a:srgbClr val="000000"/>
                </a:solidFill>
                <a:latin typeface="Arial" charset="0"/>
              </a:rPr>
              <a:t>Progress with GRUAN observations in comparisons with </a:t>
            </a:r>
          </a:p>
          <a:p>
            <a:pPr algn="ctr"/>
            <a:r>
              <a:rPr lang="en-US" altLang="zh-CN" sz="2000" dirty="0">
                <a:solidFill>
                  <a:srgbClr val="000000"/>
                </a:solidFill>
                <a:latin typeface="Arial" charset="0"/>
              </a:rPr>
              <a:t>satellite microwave measurements: </a:t>
            </a:r>
            <a:r>
              <a:rPr lang="en-US" altLang="zh-CN" sz="2000" i="1" dirty="0">
                <a:solidFill>
                  <a:srgbClr val="000000"/>
                </a:solidFill>
                <a:latin typeface="Arial" charset="0"/>
              </a:rPr>
              <a:t>Preliminary result</a:t>
            </a:r>
          </a:p>
        </p:txBody>
      </p:sp>
      <p:sp>
        <p:nvSpPr>
          <p:cNvPr id="7" name="TextBox 2"/>
          <p:cNvSpPr txBox="1"/>
          <p:nvPr/>
        </p:nvSpPr>
        <p:spPr>
          <a:xfrm>
            <a:off x="902550" y="6309320"/>
            <a:ext cx="8640960" cy="400110"/>
          </a:xfrm>
          <a:prstGeom prst="rect">
            <a:avLst/>
          </a:prstGeom>
          <a:noFill/>
        </p:spPr>
        <p:txBody>
          <a:bodyPr wrap="square" rtlCol="0">
            <a:spAutoFit/>
          </a:bodyPr>
          <a:lstStyle/>
          <a:p>
            <a:pPr algn="r"/>
            <a:r>
              <a:rPr lang="en-GB" sz="1000" dirty="0" err="1"/>
              <a:t>Xie</a:t>
            </a:r>
            <a:r>
              <a:rPr lang="en-GB" sz="1000" dirty="0"/>
              <a:t> et al., 2018 </a:t>
            </a:r>
            <a:r>
              <a:rPr lang="en-GB" sz="1000" dirty="0">
                <a:hlinkClick r:id="rId2"/>
              </a:rPr>
              <a:t>https://ieeexplore.ieee.org/abstract/document/8566165</a:t>
            </a:r>
            <a:r>
              <a:rPr lang="en-GB" sz="1000" dirty="0"/>
              <a:t> </a:t>
            </a:r>
            <a:endParaRPr lang="en-GB" sz="1000" dirty="0" smtClean="0"/>
          </a:p>
          <a:p>
            <a:pPr algn="r"/>
            <a:r>
              <a:rPr lang="en-GB" sz="1000" dirty="0" smtClean="0"/>
              <a:t>Carminati </a:t>
            </a:r>
            <a:r>
              <a:rPr lang="en-GB" sz="1000" dirty="0"/>
              <a:t>et al., 2019 </a:t>
            </a:r>
            <a:r>
              <a:rPr lang="en-GB" sz="1000" dirty="0">
                <a:hlinkClick r:id="rId3"/>
              </a:rPr>
              <a:t>https://</a:t>
            </a:r>
            <a:r>
              <a:rPr lang="en-GB" sz="1000" dirty="0" smtClean="0">
                <a:hlinkClick r:id="rId3"/>
              </a:rPr>
              <a:t>www.metoffice.gov.uk/binaries/content/assets/mohippo/pdf/library/weather-science-technical-reports/frtr_634_2019p.pdf</a:t>
            </a:r>
            <a:r>
              <a:rPr lang="en-GB" sz="1000" dirty="0" smtClean="0"/>
              <a:t> </a:t>
            </a:r>
          </a:p>
        </p:txBody>
      </p:sp>
      <p:sp>
        <p:nvSpPr>
          <p:cNvPr id="10" name="Rectangle 7"/>
          <p:cNvSpPr/>
          <p:nvPr/>
        </p:nvSpPr>
        <p:spPr>
          <a:xfrm>
            <a:off x="5943510" y="5727319"/>
            <a:ext cx="3600000" cy="553998"/>
          </a:xfrm>
          <a:prstGeom prst="rect">
            <a:avLst/>
          </a:prstGeom>
        </p:spPr>
        <p:txBody>
          <a:bodyPr wrap="square">
            <a:spAutoFit/>
          </a:bodyPr>
          <a:lstStyle/>
          <a:p>
            <a:pPr algn="ctr"/>
            <a:r>
              <a:rPr lang="en-GB" sz="1000" dirty="0" smtClean="0"/>
              <a:t>FY-3D </a:t>
            </a:r>
            <a:r>
              <a:rPr lang="en-GB" sz="1000" dirty="0"/>
              <a:t>MWRI </a:t>
            </a:r>
            <a:r>
              <a:rPr lang="en-GB" sz="1000" dirty="0" smtClean="0"/>
              <a:t>(left) and FY-3C MWRI (right) O-B </a:t>
            </a:r>
            <a:r>
              <a:rPr lang="en-GB" sz="1000" dirty="0"/>
              <a:t>from the ascending nodes (blue), </a:t>
            </a:r>
            <a:r>
              <a:rPr lang="en-GB" sz="1000" dirty="0" smtClean="0"/>
              <a:t>descending </a:t>
            </a:r>
            <a:r>
              <a:rPr lang="en-GB" sz="1000" dirty="0"/>
              <a:t>nodes (green), and their difference (red</a:t>
            </a:r>
            <a:r>
              <a:rPr lang="en-GB" sz="1000" dirty="0" smtClean="0"/>
              <a:t>), June </a:t>
            </a:r>
            <a:r>
              <a:rPr lang="en-GB" sz="1000" dirty="0"/>
              <a:t>09, </a:t>
            </a:r>
            <a:r>
              <a:rPr lang="en-GB" sz="1000" dirty="0" smtClean="0"/>
              <a:t>2018, over clear sky ocean</a:t>
            </a:r>
            <a:r>
              <a:rPr lang="en-GB" sz="1000" dirty="0"/>
              <a:t>. </a:t>
            </a:r>
          </a:p>
        </p:txBody>
      </p:sp>
      <p:pic>
        <p:nvPicPr>
          <p:cNvPr id="8"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470" y="1815445"/>
            <a:ext cx="9525000" cy="5042555"/>
          </a:xfrm>
          <a:prstGeom prst="rect">
            <a:avLst/>
          </a:prstGeom>
        </p:spPr>
      </p:pic>
    </p:spTree>
    <p:extLst>
      <p:ext uri="{BB962C8B-B14F-4D97-AF65-F5344CB8AC3E}">
        <p14:creationId xmlns:p14="http://schemas.microsoft.com/office/powerpoint/2010/main" val="4231708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721805" y="210351"/>
            <a:ext cx="5985665" cy="799250"/>
          </a:xfrm>
        </p:spPr>
        <p:txBody>
          <a:bodyPr>
            <a:normAutofit fontScale="90000"/>
          </a:bodyPr>
          <a:lstStyle/>
          <a:p>
            <a:r>
              <a:rPr lang="en-US" sz="3200" dirty="0">
                <a:solidFill>
                  <a:srgbClr val="0000FF"/>
                </a:solidFill>
              </a:rPr>
              <a:t>Meeting </a:t>
            </a:r>
            <a:r>
              <a:rPr lang="en-US" sz="3200" dirty="0" smtClean="0">
                <a:solidFill>
                  <a:srgbClr val="0000FF"/>
                </a:solidFill>
              </a:rPr>
              <a:t>Highlights (MW reference)</a:t>
            </a:r>
            <a:br>
              <a:rPr lang="en-US" sz="3200" dirty="0" smtClean="0">
                <a:solidFill>
                  <a:srgbClr val="0000FF"/>
                </a:solidFill>
              </a:rPr>
            </a:br>
            <a:r>
              <a:rPr lang="en-US" altLang="en-US" sz="3200" dirty="0">
                <a:solidFill>
                  <a:srgbClr val="FF0000"/>
                </a:solidFill>
              </a:rPr>
              <a:t>Cheng-</a:t>
            </a:r>
            <a:r>
              <a:rPr lang="en-US" altLang="en-US" sz="3200" dirty="0" err="1">
                <a:solidFill>
                  <a:srgbClr val="FF0000"/>
                </a:solidFill>
              </a:rPr>
              <a:t>Zhi</a:t>
            </a:r>
            <a:r>
              <a:rPr lang="en-US" altLang="en-US" sz="3200" dirty="0">
                <a:solidFill>
                  <a:srgbClr val="FF0000"/>
                </a:solidFill>
              </a:rPr>
              <a:t> </a:t>
            </a:r>
            <a:r>
              <a:rPr lang="en-US" altLang="zh-CN" sz="3200" dirty="0">
                <a:solidFill>
                  <a:srgbClr val="FF0000"/>
                </a:solidFill>
              </a:rPr>
              <a:t>06/03/2019</a:t>
            </a:r>
            <a:endParaRPr lang="en-US" sz="3200" dirty="0">
              <a:solidFill>
                <a:srgbClr val="FF0000"/>
              </a:solidFill>
            </a:endParaRPr>
          </a:p>
        </p:txBody>
      </p:sp>
      <p:sp>
        <p:nvSpPr>
          <p:cNvPr id="2" name="矩形 1"/>
          <p:cNvSpPr/>
          <p:nvPr/>
        </p:nvSpPr>
        <p:spPr>
          <a:xfrm>
            <a:off x="722530" y="1107559"/>
            <a:ext cx="8190910" cy="1015663"/>
          </a:xfrm>
          <a:prstGeom prst="rect">
            <a:avLst/>
          </a:prstGeom>
        </p:spPr>
        <p:txBody>
          <a:bodyPr wrap="square">
            <a:spAutoFit/>
          </a:bodyPr>
          <a:lstStyle/>
          <a:p>
            <a:pPr algn="ctr"/>
            <a:r>
              <a:rPr lang="en-US" altLang="en-US" sz="2000" dirty="0">
                <a:solidFill>
                  <a:schemeClr val="tx1"/>
                </a:solidFill>
              </a:rPr>
              <a:t>Possible Microwave Sounder References and Their Use for Re-Calibration of Other Satellites</a:t>
            </a:r>
            <a:r>
              <a:rPr lang="en-US" altLang="en-US" sz="2400" dirty="0">
                <a:solidFill>
                  <a:schemeClr val="tx1"/>
                </a:solidFill>
              </a:rPr>
              <a:t/>
            </a:r>
            <a:br>
              <a:rPr lang="en-US" altLang="en-US" sz="2400" dirty="0">
                <a:solidFill>
                  <a:schemeClr val="tx1"/>
                </a:solidFill>
              </a:rPr>
            </a:br>
            <a:endParaRPr lang="en-US" altLang="zh-CN" sz="2000" i="1" dirty="0">
              <a:solidFill>
                <a:schemeClr val="tx1"/>
              </a:solidFill>
              <a:latin typeface="Arial" charset="0"/>
            </a:endParaRPr>
          </a:p>
        </p:txBody>
      </p:sp>
      <p:sp>
        <p:nvSpPr>
          <p:cNvPr id="7" name="TextBox 2"/>
          <p:cNvSpPr txBox="1"/>
          <p:nvPr/>
        </p:nvSpPr>
        <p:spPr>
          <a:xfrm>
            <a:off x="902550" y="6309320"/>
            <a:ext cx="8640960" cy="400110"/>
          </a:xfrm>
          <a:prstGeom prst="rect">
            <a:avLst/>
          </a:prstGeom>
          <a:noFill/>
        </p:spPr>
        <p:txBody>
          <a:bodyPr wrap="square" rtlCol="0">
            <a:spAutoFit/>
          </a:bodyPr>
          <a:lstStyle/>
          <a:p>
            <a:pPr algn="r"/>
            <a:r>
              <a:rPr lang="en-GB" sz="1000" dirty="0" err="1"/>
              <a:t>Xie</a:t>
            </a:r>
            <a:r>
              <a:rPr lang="en-GB" sz="1000" dirty="0"/>
              <a:t> et al., 2018 </a:t>
            </a:r>
            <a:r>
              <a:rPr lang="en-GB" sz="1000" dirty="0">
                <a:hlinkClick r:id="rId2"/>
              </a:rPr>
              <a:t>https://ieeexplore.ieee.org/abstract/document/8566165</a:t>
            </a:r>
            <a:r>
              <a:rPr lang="en-GB" sz="1000" dirty="0"/>
              <a:t> </a:t>
            </a:r>
            <a:endParaRPr lang="en-GB" sz="1000" dirty="0" smtClean="0"/>
          </a:p>
          <a:p>
            <a:pPr algn="r"/>
            <a:r>
              <a:rPr lang="en-GB" sz="1000" dirty="0" smtClean="0"/>
              <a:t>Carminati </a:t>
            </a:r>
            <a:r>
              <a:rPr lang="en-GB" sz="1000" dirty="0"/>
              <a:t>et al., 2019 </a:t>
            </a:r>
            <a:r>
              <a:rPr lang="en-GB" sz="1000" dirty="0">
                <a:hlinkClick r:id="rId3"/>
              </a:rPr>
              <a:t>https://</a:t>
            </a:r>
            <a:r>
              <a:rPr lang="en-GB" sz="1000" dirty="0" smtClean="0">
                <a:hlinkClick r:id="rId3"/>
              </a:rPr>
              <a:t>www.metoffice.gov.uk/binaries/content/assets/mohippo/pdf/library/weather-science-technical-reports/frtr_634_2019p.pdf</a:t>
            </a:r>
            <a:r>
              <a:rPr lang="en-GB" sz="1000" dirty="0" smtClean="0"/>
              <a:t> </a:t>
            </a:r>
          </a:p>
        </p:txBody>
      </p:sp>
      <p:sp>
        <p:nvSpPr>
          <p:cNvPr id="10" name="Rectangle 7"/>
          <p:cNvSpPr/>
          <p:nvPr/>
        </p:nvSpPr>
        <p:spPr>
          <a:xfrm>
            <a:off x="5943510" y="5727319"/>
            <a:ext cx="3600000" cy="553998"/>
          </a:xfrm>
          <a:prstGeom prst="rect">
            <a:avLst/>
          </a:prstGeom>
        </p:spPr>
        <p:txBody>
          <a:bodyPr wrap="square">
            <a:spAutoFit/>
          </a:bodyPr>
          <a:lstStyle/>
          <a:p>
            <a:pPr algn="ctr"/>
            <a:r>
              <a:rPr lang="en-GB" sz="1000" dirty="0" smtClean="0"/>
              <a:t>FY-3D </a:t>
            </a:r>
            <a:r>
              <a:rPr lang="en-GB" sz="1000" dirty="0"/>
              <a:t>MWRI </a:t>
            </a:r>
            <a:r>
              <a:rPr lang="en-GB" sz="1000" dirty="0" smtClean="0"/>
              <a:t>(left) and FY-3C MWRI (right) O-B </a:t>
            </a:r>
            <a:r>
              <a:rPr lang="en-GB" sz="1000" dirty="0"/>
              <a:t>from the ascending nodes (blue), </a:t>
            </a:r>
            <a:r>
              <a:rPr lang="en-GB" sz="1000" dirty="0" smtClean="0"/>
              <a:t>descending </a:t>
            </a:r>
            <a:r>
              <a:rPr lang="en-GB" sz="1000" dirty="0"/>
              <a:t>nodes (green), and their difference (red</a:t>
            </a:r>
            <a:r>
              <a:rPr lang="en-GB" sz="1000" dirty="0" smtClean="0"/>
              <a:t>), June </a:t>
            </a:r>
            <a:r>
              <a:rPr lang="en-GB" sz="1000" dirty="0"/>
              <a:t>09, </a:t>
            </a:r>
            <a:r>
              <a:rPr lang="en-GB" sz="1000" dirty="0" smtClean="0"/>
              <a:t>2018, over clear sky ocean</a:t>
            </a:r>
            <a:r>
              <a:rPr lang="en-GB" sz="1000" dirty="0"/>
              <a:t>. </a:t>
            </a:r>
          </a:p>
        </p:txBody>
      </p:sp>
      <p:pic>
        <p:nvPicPr>
          <p:cNvPr id="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1627" y="1763815"/>
            <a:ext cx="6547066" cy="4545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28823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422830" y="210351"/>
            <a:ext cx="6660739" cy="799250"/>
          </a:xfrm>
        </p:spPr>
        <p:txBody>
          <a:bodyPr>
            <a:normAutofit fontScale="90000"/>
          </a:bodyPr>
          <a:lstStyle/>
          <a:p>
            <a:r>
              <a:rPr lang="en-US" sz="3200" dirty="0">
                <a:solidFill>
                  <a:srgbClr val="0000FF"/>
                </a:solidFill>
              </a:rPr>
              <a:t>Meeting </a:t>
            </a:r>
            <a:r>
              <a:rPr lang="en-US" sz="3200" dirty="0" smtClean="0">
                <a:solidFill>
                  <a:srgbClr val="0000FF"/>
                </a:solidFill>
              </a:rPr>
              <a:t>Highlights (SI)</a:t>
            </a:r>
            <a:br>
              <a:rPr lang="en-US" sz="3200" dirty="0" smtClean="0">
                <a:solidFill>
                  <a:srgbClr val="0000FF"/>
                </a:solidFill>
              </a:rPr>
            </a:br>
            <a:r>
              <a:rPr lang="en-US" altLang="zh-CN" sz="3200" dirty="0">
                <a:solidFill>
                  <a:srgbClr val="FF0000"/>
                </a:solidFill>
              </a:rPr>
              <a:t>Edward 06/03/2019</a:t>
            </a:r>
            <a:endParaRPr lang="en-US" sz="3200" dirty="0">
              <a:solidFill>
                <a:srgbClr val="FF0000"/>
              </a:solidFill>
            </a:endParaRPr>
          </a:p>
        </p:txBody>
      </p:sp>
      <p:sp>
        <p:nvSpPr>
          <p:cNvPr id="2" name="矩形 1"/>
          <p:cNvSpPr/>
          <p:nvPr/>
        </p:nvSpPr>
        <p:spPr>
          <a:xfrm>
            <a:off x="722530" y="1107559"/>
            <a:ext cx="8190910" cy="707886"/>
          </a:xfrm>
          <a:prstGeom prst="rect">
            <a:avLst/>
          </a:prstGeom>
        </p:spPr>
        <p:txBody>
          <a:bodyPr wrap="square">
            <a:spAutoFit/>
          </a:bodyPr>
          <a:lstStyle/>
          <a:p>
            <a:pPr algn="ctr"/>
            <a:r>
              <a:rPr lang="en-US" altLang="zh-CN" sz="2000" dirty="0">
                <a:solidFill>
                  <a:schemeClr val="tx1"/>
                </a:solidFill>
              </a:rPr>
              <a:t>SI-Traceable Calibration of </a:t>
            </a:r>
            <a:br>
              <a:rPr lang="en-US" altLang="zh-CN" sz="2000" dirty="0">
                <a:solidFill>
                  <a:schemeClr val="tx1"/>
                </a:solidFill>
              </a:rPr>
            </a:br>
            <a:r>
              <a:rPr lang="en-US" altLang="zh-CN" sz="2000" dirty="0">
                <a:solidFill>
                  <a:schemeClr val="tx1"/>
                </a:solidFill>
              </a:rPr>
              <a:t>Satellite Microwave Radiometers</a:t>
            </a:r>
            <a:endParaRPr lang="en-US" altLang="zh-CN" sz="2000" i="1" dirty="0">
              <a:solidFill>
                <a:schemeClr val="tx1"/>
              </a:solidFill>
              <a:latin typeface="Arial" charset="0"/>
            </a:endParaRPr>
          </a:p>
        </p:txBody>
      </p:sp>
      <p:sp>
        <p:nvSpPr>
          <p:cNvPr id="7" name="TextBox 2"/>
          <p:cNvSpPr txBox="1"/>
          <p:nvPr/>
        </p:nvSpPr>
        <p:spPr>
          <a:xfrm>
            <a:off x="902550" y="6309320"/>
            <a:ext cx="8640960" cy="400110"/>
          </a:xfrm>
          <a:prstGeom prst="rect">
            <a:avLst/>
          </a:prstGeom>
          <a:noFill/>
        </p:spPr>
        <p:txBody>
          <a:bodyPr wrap="square" rtlCol="0">
            <a:spAutoFit/>
          </a:bodyPr>
          <a:lstStyle/>
          <a:p>
            <a:pPr algn="r"/>
            <a:r>
              <a:rPr lang="en-GB" sz="1000" dirty="0" err="1"/>
              <a:t>Xie</a:t>
            </a:r>
            <a:r>
              <a:rPr lang="en-GB" sz="1000" dirty="0"/>
              <a:t> et al., 2018 </a:t>
            </a:r>
            <a:r>
              <a:rPr lang="en-GB" sz="1000" dirty="0">
                <a:hlinkClick r:id="rId2"/>
              </a:rPr>
              <a:t>https://ieeexplore.ieee.org/abstract/document/8566165</a:t>
            </a:r>
            <a:r>
              <a:rPr lang="en-GB" sz="1000" dirty="0"/>
              <a:t> </a:t>
            </a:r>
            <a:endParaRPr lang="en-GB" sz="1000" dirty="0" smtClean="0"/>
          </a:p>
          <a:p>
            <a:pPr algn="r"/>
            <a:r>
              <a:rPr lang="en-GB" sz="1000" dirty="0" smtClean="0"/>
              <a:t>Carminati </a:t>
            </a:r>
            <a:r>
              <a:rPr lang="en-GB" sz="1000" dirty="0"/>
              <a:t>et al., 2019 </a:t>
            </a:r>
            <a:r>
              <a:rPr lang="en-GB" sz="1000" dirty="0">
                <a:hlinkClick r:id="rId3"/>
              </a:rPr>
              <a:t>https://</a:t>
            </a:r>
            <a:r>
              <a:rPr lang="en-GB" sz="1000" dirty="0" smtClean="0">
                <a:hlinkClick r:id="rId3"/>
              </a:rPr>
              <a:t>www.metoffice.gov.uk/binaries/content/assets/mohippo/pdf/library/weather-science-technical-reports/frtr_634_2019p.pdf</a:t>
            </a:r>
            <a:r>
              <a:rPr lang="en-GB" sz="1000" dirty="0" smtClean="0"/>
              <a:t> </a:t>
            </a:r>
          </a:p>
        </p:txBody>
      </p:sp>
      <p:sp>
        <p:nvSpPr>
          <p:cNvPr id="10" name="Rectangle 7"/>
          <p:cNvSpPr/>
          <p:nvPr/>
        </p:nvSpPr>
        <p:spPr>
          <a:xfrm>
            <a:off x="5943510" y="5727319"/>
            <a:ext cx="3600000" cy="553998"/>
          </a:xfrm>
          <a:prstGeom prst="rect">
            <a:avLst/>
          </a:prstGeom>
        </p:spPr>
        <p:txBody>
          <a:bodyPr wrap="square">
            <a:spAutoFit/>
          </a:bodyPr>
          <a:lstStyle/>
          <a:p>
            <a:pPr algn="ctr"/>
            <a:r>
              <a:rPr lang="en-GB" sz="1000" dirty="0" smtClean="0"/>
              <a:t>FY-3D </a:t>
            </a:r>
            <a:r>
              <a:rPr lang="en-GB" sz="1000" dirty="0"/>
              <a:t>MWRI </a:t>
            </a:r>
            <a:r>
              <a:rPr lang="en-GB" sz="1000" dirty="0" smtClean="0"/>
              <a:t>(left) and FY-3C MWRI (right) O-B </a:t>
            </a:r>
            <a:r>
              <a:rPr lang="en-GB" sz="1000" dirty="0"/>
              <a:t>from the ascending nodes (blue), </a:t>
            </a:r>
            <a:r>
              <a:rPr lang="en-GB" sz="1000" dirty="0" smtClean="0"/>
              <a:t>descending </a:t>
            </a:r>
            <a:r>
              <a:rPr lang="en-GB" sz="1000" dirty="0"/>
              <a:t>nodes (green), and their difference (red</a:t>
            </a:r>
            <a:r>
              <a:rPr lang="en-GB" sz="1000" dirty="0" smtClean="0"/>
              <a:t>), June </a:t>
            </a:r>
            <a:r>
              <a:rPr lang="en-GB" sz="1000" dirty="0"/>
              <a:t>09, </a:t>
            </a:r>
            <a:r>
              <a:rPr lang="en-GB" sz="1000" dirty="0" smtClean="0"/>
              <a:t>2018, over clear sky ocean</a:t>
            </a:r>
            <a:r>
              <a:rPr lang="en-GB" sz="1000" dirty="0"/>
              <a:t>. </a:t>
            </a:r>
          </a:p>
        </p:txBody>
      </p:sp>
      <p:grpSp>
        <p:nvGrpSpPr>
          <p:cNvPr id="8" name="Group 33"/>
          <p:cNvGrpSpPr/>
          <p:nvPr/>
        </p:nvGrpSpPr>
        <p:grpSpPr>
          <a:xfrm>
            <a:off x="556149" y="2123855"/>
            <a:ext cx="5565509" cy="3820291"/>
            <a:chOff x="2591958" y="2333918"/>
            <a:chExt cx="4898530" cy="3350199"/>
          </a:xfrm>
        </p:grpSpPr>
        <p:sp>
          <p:nvSpPr>
            <p:cNvPr id="11" name="Oval 6"/>
            <p:cNvSpPr/>
            <p:nvPr/>
          </p:nvSpPr>
          <p:spPr>
            <a:xfrm>
              <a:off x="5312886" y="3261319"/>
              <a:ext cx="1562100" cy="1533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12" name="Isosceles Triangle 7"/>
            <p:cNvSpPr/>
            <p:nvPr/>
          </p:nvSpPr>
          <p:spPr>
            <a:xfrm>
              <a:off x="5674836" y="5174356"/>
              <a:ext cx="171450" cy="2095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13" name="Isosceles Triangle 8"/>
            <p:cNvSpPr/>
            <p:nvPr/>
          </p:nvSpPr>
          <p:spPr>
            <a:xfrm>
              <a:off x="5827236" y="5174356"/>
              <a:ext cx="171450" cy="2095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14" name="Isosceles Triangle 9"/>
            <p:cNvSpPr/>
            <p:nvPr/>
          </p:nvSpPr>
          <p:spPr>
            <a:xfrm>
              <a:off x="5989161" y="5174356"/>
              <a:ext cx="171450" cy="2095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15" name="Isosceles Triangle 10"/>
            <p:cNvSpPr/>
            <p:nvPr/>
          </p:nvSpPr>
          <p:spPr>
            <a:xfrm>
              <a:off x="6151086" y="5174356"/>
              <a:ext cx="171450" cy="2095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16" name="Isosceles Triangle 11"/>
            <p:cNvSpPr/>
            <p:nvPr/>
          </p:nvSpPr>
          <p:spPr>
            <a:xfrm>
              <a:off x="6322536" y="5174356"/>
              <a:ext cx="171450" cy="2095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17" name="Isosceles Triangle 13"/>
            <p:cNvSpPr/>
            <p:nvPr/>
          </p:nvSpPr>
          <p:spPr>
            <a:xfrm rot="5400000">
              <a:off x="5617002" y="3771823"/>
              <a:ext cx="471486" cy="603613"/>
            </a:xfrm>
            <a:prstGeom prst="triangl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18" name="Curved Right Arrow 15"/>
            <p:cNvSpPr/>
            <p:nvPr/>
          </p:nvSpPr>
          <p:spPr>
            <a:xfrm rot="8825946">
              <a:off x="6039772" y="3188335"/>
              <a:ext cx="655582" cy="1287056"/>
            </a:xfrm>
            <a:prstGeom prst="curvedRightArrow">
              <a:avLst>
                <a:gd name="adj1" fmla="val 25000"/>
                <a:gd name="adj2" fmla="val 57461"/>
                <a:gd name="adj3" fmla="val 25000"/>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cxnSp>
          <p:nvCxnSpPr>
            <p:cNvPr id="19" name="Straight Connector 16"/>
            <p:cNvCxnSpPr/>
            <p:nvPr/>
          </p:nvCxnSpPr>
          <p:spPr>
            <a:xfrm flipH="1">
              <a:off x="4274662" y="3537544"/>
              <a:ext cx="963960" cy="276224"/>
            </a:xfrm>
            <a:prstGeom prst="line">
              <a:avLst/>
            </a:prstGeom>
          </p:spPr>
          <p:style>
            <a:lnRef idx="3">
              <a:schemeClr val="accent1"/>
            </a:lnRef>
            <a:fillRef idx="0">
              <a:schemeClr val="accent1"/>
            </a:fillRef>
            <a:effectRef idx="2">
              <a:schemeClr val="accent1"/>
            </a:effectRef>
            <a:fontRef idx="minor">
              <a:schemeClr val="tx1"/>
            </a:fontRef>
          </p:style>
        </p:cxnSp>
        <p:cxnSp>
          <p:nvCxnSpPr>
            <p:cNvPr id="20" name="Straight Connector 17"/>
            <p:cNvCxnSpPr/>
            <p:nvPr/>
          </p:nvCxnSpPr>
          <p:spPr>
            <a:xfrm rot="10800000" flipH="1" flipV="1">
              <a:off x="4296094" y="3813770"/>
              <a:ext cx="942528" cy="400047"/>
            </a:xfrm>
            <a:prstGeom prst="line">
              <a:avLst/>
            </a:prstGeom>
          </p:spPr>
          <p:style>
            <a:lnRef idx="3">
              <a:schemeClr val="accent1"/>
            </a:lnRef>
            <a:fillRef idx="0">
              <a:schemeClr val="accent1"/>
            </a:fillRef>
            <a:effectRef idx="2">
              <a:schemeClr val="accent1"/>
            </a:effectRef>
            <a:fontRef idx="minor">
              <a:schemeClr val="tx1"/>
            </a:fontRef>
          </p:style>
        </p:cxnSp>
        <p:cxnSp>
          <p:nvCxnSpPr>
            <p:cNvPr id="21" name="Straight Arrow Connector 18"/>
            <p:cNvCxnSpPr>
              <a:cxnSpLocks/>
            </p:cNvCxnSpPr>
            <p:nvPr/>
          </p:nvCxnSpPr>
          <p:spPr>
            <a:xfrm>
              <a:off x="4571334" y="3020705"/>
              <a:ext cx="196025" cy="516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19"/>
            <p:cNvSpPr txBox="1"/>
            <p:nvPr/>
          </p:nvSpPr>
          <p:spPr>
            <a:xfrm>
              <a:off x="2834569" y="2333918"/>
              <a:ext cx="2259191" cy="809713"/>
            </a:xfrm>
            <a:prstGeom prst="rect">
              <a:avLst/>
            </a:prstGeom>
            <a:noFill/>
          </p:spPr>
          <p:txBody>
            <a:bodyPr wrap="square" rtlCol="0">
              <a:spAutoFit/>
            </a:bodyPr>
            <a:lstStyle/>
            <a:p>
              <a:r>
                <a:rPr lang="en-US" sz="1800" dirty="0" smtClean="0">
                  <a:solidFill>
                    <a:schemeClr val="tx1"/>
                  </a:solidFill>
                </a:rPr>
                <a:t>Variable temp conical NIST</a:t>
              </a:r>
            </a:p>
            <a:p>
              <a:r>
                <a:rPr lang="en-US" sz="1800" dirty="0" smtClean="0">
                  <a:solidFill>
                    <a:schemeClr val="tx1"/>
                  </a:solidFill>
                </a:rPr>
                <a:t> standard target</a:t>
              </a:r>
            </a:p>
          </p:txBody>
        </p:sp>
        <p:sp>
          <p:nvSpPr>
            <p:cNvPr id="23" name="TextBox 20"/>
            <p:cNvSpPr txBox="1"/>
            <p:nvPr/>
          </p:nvSpPr>
          <p:spPr>
            <a:xfrm>
              <a:off x="5255753" y="5360232"/>
              <a:ext cx="2234735" cy="323885"/>
            </a:xfrm>
            <a:prstGeom prst="rect">
              <a:avLst/>
            </a:prstGeom>
            <a:noFill/>
          </p:spPr>
          <p:txBody>
            <a:bodyPr wrap="square" rtlCol="0">
              <a:spAutoFit/>
            </a:bodyPr>
            <a:lstStyle/>
            <a:p>
              <a:r>
                <a:rPr lang="en-US" sz="1800" dirty="0" smtClean="0">
                  <a:solidFill>
                    <a:schemeClr val="tx1"/>
                  </a:solidFill>
                </a:rPr>
                <a:t>Hot BB target</a:t>
              </a:r>
            </a:p>
          </p:txBody>
        </p:sp>
        <p:cxnSp>
          <p:nvCxnSpPr>
            <p:cNvPr id="24" name="Straight Arrow Connector 22"/>
            <p:cNvCxnSpPr>
              <a:endCxn id="17" idx="4"/>
            </p:cNvCxnSpPr>
            <p:nvPr/>
          </p:nvCxnSpPr>
          <p:spPr>
            <a:xfrm flipV="1">
              <a:off x="5161650" y="4309373"/>
              <a:ext cx="389289" cy="48171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5" name="TextBox 23"/>
            <p:cNvSpPr txBox="1"/>
            <p:nvPr/>
          </p:nvSpPr>
          <p:spPr>
            <a:xfrm>
              <a:off x="2591958" y="4774957"/>
              <a:ext cx="2889004" cy="566799"/>
            </a:xfrm>
            <a:prstGeom prst="rect">
              <a:avLst/>
            </a:prstGeom>
            <a:noFill/>
          </p:spPr>
          <p:txBody>
            <a:bodyPr wrap="square" rtlCol="0">
              <a:spAutoFit/>
            </a:bodyPr>
            <a:lstStyle/>
            <a:p>
              <a:r>
                <a:rPr lang="en-US" sz="1800" dirty="0">
                  <a:solidFill>
                    <a:schemeClr val="tx1"/>
                  </a:solidFill>
                </a:rPr>
                <a:t>Antenna/main </a:t>
              </a:r>
              <a:r>
                <a:rPr lang="en-US" sz="1800" dirty="0" smtClean="0">
                  <a:solidFill>
                    <a:schemeClr val="tx1"/>
                  </a:solidFill>
                </a:rPr>
                <a:t>reflector</a:t>
              </a:r>
            </a:p>
            <a:p>
              <a:r>
                <a:rPr lang="en-US" sz="1800" dirty="0" smtClean="0">
                  <a:solidFill>
                    <a:schemeClr val="tx1"/>
                  </a:solidFill>
                </a:rPr>
                <a:t>(rotates)</a:t>
              </a:r>
              <a:endParaRPr lang="en-US" sz="1800" dirty="0">
                <a:solidFill>
                  <a:schemeClr val="tx1"/>
                </a:solidFill>
              </a:endParaRPr>
            </a:p>
          </p:txBody>
        </p:sp>
        <p:sp>
          <p:nvSpPr>
            <p:cNvPr id="26" name="Isosceles Triangle 26">
              <a:extLst>
                <a:ext uri="{FF2B5EF4-FFF2-40B4-BE49-F238E27FC236}">
                  <a16:creationId xmlns:a16="http://schemas.microsoft.com/office/drawing/2014/main" id="{C9F6BC3F-614A-41CC-B377-C146318B3025}"/>
                </a:ext>
              </a:extLst>
            </p:cNvPr>
            <p:cNvSpPr/>
            <p:nvPr/>
          </p:nvSpPr>
          <p:spPr>
            <a:xfrm rot="10800000">
              <a:off x="5655786" y="2799107"/>
              <a:ext cx="171450" cy="2095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27" name="Isosceles Triangle 27">
              <a:extLst>
                <a:ext uri="{FF2B5EF4-FFF2-40B4-BE49-F238E27FC236}">
                  <a16:creationId xmlns:a16="http://schemas.microsoft.com/office/drawing/2014/main" id="{E6E35606-86BD-4F57-B278-517E0D5B7C6B}"/>
                </a:ext>
              </a:extLst>
            </p:cNvPr>
            <p:cNvSpPr/>
            <p:nvPr/>
          </p:nvSpPr>
          <p:spPr>
            <a:xfrm rot="10800000">
              <a:off x="5808186" y="2799107"/>
              <a:ext cx="171450" cy="2095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28" name="Isosceles Triangle 28">
              <a:extLst>
                <a:ext uri="{FF2B5EF4-FFF2-40B4-BE49-F238E27FC236}">
                  <a16:creationId xmlns:a16="http://schemas.microsoft.com/office/drawing/2014/main" id="{00999260-3E5E-4E0D-ABB2-BFE242F317BC}"/>
                </a:ext>
              </a:extLst>
            </p:cNvPr>
            <p:cNvSpPr/>
            <p:nvPr/>
          </p:nvSpPr>
          <p:spPr>
            <a:xfrm rot="10800000">
              <a:off x="5970111" y="2799107"/>
              <a:ext cx="171450" cy="2095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29" name="Isosceles Triangle 29">
              <a:extLst>
                <a:ext uri="{FF2B5EF4-FFF2-40B4-BE49-F238E27FC236}">
                  <a16:creationId xmlns:a16="http://schemas.microsoft.com/office/drawing/2014/main" id="{C46EF75B-DD0E-4891-8B99-E15D52AECC7F}"/>
                </a:ext>
              </a:extLst>
            </p:cNvPr>
            <p:cNvSpPr/>
            <p:nvPr/>
          </p:nvSpPr>
          <p:spPr>
            <a:xfrm rot="10800000">
              <a:off x="6132036" y="2799107"/>
              <a:ext cx="171450" cy="2095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30" name="Isosceles Triangle 30">
              <a:extLst>
                <a:ext uri="{FF2B5EF4-FFF2-40B4-BE49-F238E27FC236}">
                  <a16:creationId xmlns:a16="http://schemas.microsoft.com/office/drawing/2014/main" id="{184B20F9-783B-4758-A5B1-27D452627458}"/>
                </a:ext>
              </a:extLst>
            </p:cNvPr>
            <p:cNvSpPr/>
            <p:nvPr/>
          </p:nvSpPr>
          <p:spPr>
            <a:xfrm rot="10800000">
              <a:off x="6303486" y="2799107"/>
              <a:ext cx="171450" cy="2095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31" name="TextBox 32">
              <a:extLst>
                <a:ext uri="{FF2B5EF4-FFF2-40B4-BE49-F238E27FC236}">
                  <a16:creationId xmlns:a16="http://schemas.microsoft.com/office/drawing/2014/main" id="{FCEEB676-136F-451C-9E2C-594B640B27BE}"/>
                </a:ext>
              </a:extLst>
            </p:cNvPr>
            <p:cNvSpPr txBox="1"/>
            <p:nvPr/>
          </p:nvSpPr>
          <p:spPr>
            <a:xfrm>
              <a:off x="5161649" y="2342000"/>
              <a:ext cx="2328839" cy="323885"/>
            </a:xfrm>
            <a:prstGeom prst="rect">
              <a:avLst/>
            </a:prstGeom>
            <a:noFill/>
          </p:spPr>
          <p:txBody>
            <a:bodyPr wrap="square" rtlCol="0">
              <a:spAutoFit/>
            </a:bodyPr>
            <a:lstStyle/>
            <a:p>
              <a:r>
                <a:rPr lang="en-US" sz="1800" dirty="0">
                  <a:solidFill>
                    <a:schemeClr val="tx1"/>
                  </a:solidFill>
                </a:rPr>
                <a:t>Cold </a:t>
              </a:r>
              <a:r>
                <a:rPr lang="en-US" sz="1800" dirty="0" smtClean="0">
                  <a:solidFill>
                    <a:schemeClr val="tx1"/>
                  </a:solidFill>
                </a:rPr>
                <a:t>BB target</a:t>
              </a:r>
              <a:endParaRPr lang="en-US" sz="1800" dirty="0">
                <a:solidFill>
                  <a:schemeClr val="tx1"/>
                </a:solidFill>
              </a:endParaRPr>
            </a:p>
          </p:txBody>
        </p:sp>
      </p:grpSp>
      <p:pic>
        <p:nvPicPr>
          <p:cNvPr id="32"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5631890" y="4117899"/>
            <a:ext cx="3574119" cy="2010442"/>
          </a:xfrm>
          <a:prstGeom prst="rect">
            <a:avLst/>
          </a:prstGeom>
        </p:spPr>
      </p:pic>
      <p:pic>
        <p:nvPicPr>
          <p:cNvPr id="33" name="Picture 16"/>
          <p:cNvPicPr>
            <a:picLocks noChangeAspect="1"/>
          </p:cNvPicPr>
          <p:nvPr/>
        </p:nvPicPr>
        <p:blipFill>
          <a:blip r:embed="rId5"/>
          <a:stretch>
            <a:fillRect/>
          </a:stretch>
        </p:blipFill>
        <p:spPr>
          <a:xfrm>
            <a:off x="5616722" y="1815445"/>
            <a:ext cx="4278897" cy="2302454"/>
          </a:xfrm>
          <a:prstGeom prst="rect">
            <a:avLst/>
          </a:prstGeom>
        </p:spPr>
      </p:pic>
    </p:spTree>
    <p:extLst>
      <p:ext uri="{BB962C8B-B14F-4D97-AF65-F5344CB8AC3E}">
        <p14:creationId xmlns:p14="http://schemas.microsoft.com/office/powerpoint/2010/main" val="15306943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2940" y="569000"/>
            <a:ext cx="6178092" cy="639762"/>
          </a:xfrm>
        </p:spPr>
        <p:txBody>
          <a:bodyPr/>
          <a:lstStyle/>
          <a:p>
            <a:r>
              <a:rPr lang="en-US" sz="2800" dirty="0" smtClean="0">
                <a:solidFill>
                  <a:srgbClr val="0000FF"/>
                </a:solidFill>
              </a:rPr>
              <a:t>T</a:t>
            </a:r>
            <a:r>
              <a:rPr lang="en-US" altLang="zh-CN" sz="2800" dirty="0" smtClean="0">
                <a:solidFill>
                  <a:srgbClr val="0000FF"/>
                </a:solidFill>
              </a:rPr>
              <a:t>he focuses in 2020</a:t>
            </a:r>
            <a:endParaRPr lang="en-US" sz="2800" dirty="0">
              <a:solidFill>
                <a:srgbClr val="0000FF"/>
              </a:solidFill>
            </a:endParaRPr>
          </a:p>
        </p:txBody>
      </p:sp>
      <p:sp>
        <p:nvSpPr>
          <p:cNvPr id="3" name="Content Placeholder 2"/>
          <p:cNvSpPr>
            <a:spLocks noGrp="1"/>
          </p:cNvSpPr>
          <p:nvPr>
            <p:ph idx="1"/>
          </p:nvPr>
        </p:nvSpPr>
        <p:spPr>
          <a:xfrm>
            <a:off x="495300" y="1600201"/>
            <a:ext cx="9260958" cy="4525963"/>
          </a:xfrm>
        </p:spPr>
        <p:txBody>
          <a:bodyPr/>
          <a:lstStyle/>
          <a:p>
            <a:r>
              <a:rPr lang="en-US" altLang="zh-CN" sz="2400" dirty="0" smtClean="0"/>
              <a:t>1</a:t>
            </a:r>
            <a:r>
              <a:rPr lang="en-US" altLang="zh-CN" sz="2400" dirty="0"/>
              <a:t>. Observing Systems</a:t>
            </a:r>
            <a:endParaRPr lang="zh-CN" altLang="zh-CN" sz="2400" dirty="0"/>
          </a:p>
          <a:p>
            <a:pPr lvl="1"/>
            <a:r>
              <a:rPr lang="en-US" altLang="zh-CN" sz="2000" dirty="0" smtClean="0"/>
              <a:t>Active </a:t>
            </a:r>
            <a:r>
              <a:rPr lang="en-US" altLang="zh-CN" sz="2000" dirty="0"/>
              <a:t>MW Sensor Status and Cal/Val (e.g., DPR, ASCAT)</a:t>
            </a:r>
            <a:endParaRPr lang="zh-CN" altLang="zh-CN" sz="2000" dirty="0"/>
          </a:p>
          <a:p>
            <a:pPr lvl="1"/>
            <a:r>
              <a:rPr lang="en-US" altLang="zh-CN" sz="2000" dirty="0" smtClean="0"/>
              <a:t>Passive </a:t>
            </a:r>
            <a:r>
              <a:rPr lang="en-US" altLang="zh-CN" sz="2000" dirty="0"/>
              <a:t>MW Sensor Status and Cal/Val (e.g., ATMS, AMSU, MHS; </a:t>
            </a:r>
            <a:r>
              <a:rPr lang="en-US" altLang="zh-CN" sz="2000" dirty="0" smtClean="0"/>
              <a:t>AMSR</a:t>
            </a:r>
            <a:r>
              <a:rPr lang="en-US" altLang="zh-CN" sz="2000" dirty="0"/>
              <a:t>; SSMI; GPM-x; and MW Sensor vs NWP) </a:t>
            </a:r>
            <a:endParaRPr lang="zh-CN" altLang="zh-CN" sz="2000" dirty="0"/>
          </a:p>
          <a:p>
            <a:r>
              <a:rPr lang="en-US" altLang="zh-CN" sz="2400" dirty="0"/>
              <a:t>2. MW Sensor Pre-Launch Calibration and </a:t>
            </a:r>
            <a:r>
              <a:rPr lang="en-US" altLang="zh-CN" sz="2400" dirty="0" smtClean="0"/>
              <a:t>characterization</a:t>
            </a:r>
            <a:endParaRPr lang="zh-CN" altLang="zh-CN" sz="2400" dirty="0"/>
          </a:p>
          <a:p>
            <a:r>
              <a:rPr lang="en-US" altLang="zh-CN" sz="2400" dirty="0"/>
              <a:t>3. Microwave Instrument Fundamental Climate Data </a:t>
            </a:r>
            <a:r>
              <a:rPr lang="en-US" altLang="zh-CN" sz="2400" dirty="0" smtClean="0"/>
              <a:t>Records</a:t>
            </a:r>
            <a:endParaRPr lang="zh-CN" altLang="zh-CN" sz="2400" dirty="0"/>
          </a:p>
          <a:p>
            <a:r>
              <a:rPr lang="en-US" altLang="zh-CN" sz="2400" dirty="0"/>
              <a:t>4. Inter-operability Between Observing System and User Forum (GRUAN, WIGOS, COSMIC, NWP Requirements and Feedback, </a:t>
            </a:r>
            <a:r>
              <a:rPr lang="en-US" altLang="zh-CN" sz="2400" dirty="0" err="1"/>
              <a:t>etc</a:t>
            </a:r>
            <a:r>
              <a:rPr lang="en-US" altLang="zh-CN" sz="2400" dirty="0" smtClean="0"/>
              <a:t>)</a:t>
            </a:r>
            <a:endParaRPr lang="zh-CN" altLang="zh-CN" dirty="0"/>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26</a:t>
            </a:fld>
            <a:endParaRPr lang="en-US"/>
          </a:p>
        </p:txBody>
      </p:sp>
    </p:spTree>
    <p:extLst>
      <p:ext uri="{BB962C8B-B14F-4D97-AF65-F5344CB8AC3E}">
        <p14:creationId xmlns:p14="http://schemas.microsoft.com/office/powerpoint/2010/main" val="20406891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93195" y="-36385"/>
            <a:ext cx="8915400" cy="1143000"/>
          </a:xfrm>
        </p:spPr>
        <p:txBody>
          <a:bodyPr/>
          <a:lstStyle/>
          <a:p>
            <a:r>
              <a:rPr lang="en-US" altLang="zh-CN" dirty="0" smtClean="0"/>
              <a:t>     </a:t>
            </a:r>
            <a:r>
              <a:rPr lang="en-US" altLang="zh-CN" dirty="0">
                <a:solidFill>
                  <a:srgbClr val="0000FF"/>
                </a:solidFill>
                <a:latin typeface="+mn-lt"/>
                <a:ea typeface="+mn-ea"/>
                <a:cs typeface="+mn-cs"/>
              </a:rPr>
              <a:t>Originally planned </a:t>
            </a:r>
            <a:br>
              <a:rPr lang="en-US" altLang="zh-CN" dirty="0">
                <a:solidFill>
                  <a:srgbClr val="0000FF"/>
                </a:solidFill>
                <a:latin typeface="+mn-lt"/>
                <a:ea typeface="+mn-ea"/>
                <a:cs typeface="+mn-cs"/>
              </a:rPr>
            </a:br>
            <a:r>
              <a:rPr lang="en-US" altLang="zh-CN" dirty="0">
                <a:solidFill>
                  <a:srgbClr val="0000FF"/>
                </a:solidFill>
                <a:latin typeface="+mn-lt"/>
                <a:ea typeface="+mn-ea"/>
                <a:cs typeface="+mn-cs"/>
              </a:rPr>
              <a:t>potential talks</a:t>
            </a:r>
            <a:endParaRPr lang="zh-CN" altLang="en-US" dirty="0">
              <a:solidFill>
                <a:srgbClr val="0000FF"/>
              </a:solidFill>
              <a:latin typeface="+mn-lt"/>
              <a:ea typeface="+mn-ea"/>
              <a:cs typeface="+mn-cs"/>
            </a:endParaRPr>
          </a:p>
        </p:txBody>
      </p:sp>
      <p:sp>
        <p:nvSpPr>
          <p:cNvPr id="3" name="内容占位符 2"/>
          <p:cNvSpPr>
            <a:spLocks noGrp="1"/>
          </p:cNvSpPr>
          <p:nvPr>
            <p:ph idx="1"/>
          </p:nvPr>
        </p:nvSpPr>
        <p:spPr>
          <a:xfrm>
            <a:off x="374493" y="1287966"/>
            <a:ext cx="9440903" cy="4525963"/>
          </a:xfrm>
        </p:spPr>
        <p:txBody>
          <a:bodyPr/>
          <a:lstStyle/>
          <a:p>
            <a:r>
              <a:rPr lang="en-US" altLang="zh-CN" sz="2000" dirty="0" smtClean="0"/>
              <a:t>NOAA will have at least 5 talks on </a:t>
            </a:r>
            <a:r>
              <a:rPr lang="en-US" altLang="zh-CN" sz="2000" dirty="0"/>
              <a:t>the MWS/I </a:t>
            </a:r>
            <a:r>
              <a:rPr lang="en-US" altLang="zh-CN" sz="2000" dirty="0" smtClean="0"/>
              <a:t>and FCDR</a:t>
            </a:r>
            <a:endParaRPr lang="en-US" altLang="zh-CN" sz="2000" dirty="0"/>
          </a:p>
          <a:p>
            <a:r>
              <a:rPr lang="en-US" altLang="zh-CN" sz="2000" dirty="0" smtClean="0"/>
              <a:t>NASA will have talks on ATMS characterization(</a:t>
            </a:r>
            <a:r>
              <a:rPr lang="en-US" altLang="zh-CN" sz="2000" dirty="0"/>
              <a:t>Ed </a:t>
            </a:r>
            <a:r>
              <a:rPr lang="en-US" altLang="zh-CN" sz="2000" dirty="0" smtClean="0"/>
              <a:t>Kim) and XCAL</a:t>
            </a:r>
          </a:p>
          <a:p>
            <a:r>
              <a:rPr lang="en-US" altLang="zh-CN" sz="2000" dirty="0" smtClean="0"/>
              <a:t>EUMETSAT is expecting 3 talks on FCDR and Instrument performance</a:t>
            </a:r>
          </a:p>
          <a:p>
            <a:r>
              <a:rPr lang="en-US" altLang="zh-CN" sz="2000" dirty="0" smtClean="0"/>
              <a:t>ESA is </a:t>
            </a:r>
            <a:r>
              <a:rPr lang="en-US" altLang="zh-CN" sz="2000" dirty="0"/>
              <a:t>expecting </a:t>
            </a:r>
            <a:r>
              <a:rPr lang="en-US" altLang="zh-CN" sz="2000" dirty="0" smtClean="0"/>
              <a:t> a talk </a:t>
            </a:r>
            <a:r>
              <a:rPr lang="en-US" altLang="zh-CN" sz="2000" dirty="0"/>
              <a:t>on </a:t>
            </a:r>
            <a:r>
              <a:rPr lang="en-US" altLang="zh-CN" sz="2000" dirty="0" smtClean="0"/>
              <a:t>MWI</a:t>
            </a:r>
          </a:p>
          <a:p>
            <a:r>
              <a:rPr lang="en-US" altLang="zh-CN" sz="2000" dirty="0" smtClean="0"/>
              <a:t>KMA is expecting a talk on the monitoring the MWS</a:t>
            </a:r>
          </a:p>
          <a:p>
            <a:r>
              <a:rPr lang="en-US" altLang="zh-CN" sz="2000" dirty="0" smtClean="0"/>
              <a:t>JAXA/JMA is expecting the talks on AMSR-2/3 and monitoring MWS/I</a:t>
            </a:r>
          </a:p>
          <a:p>
            <a:r>
              <a:rPr lang="en-US" altLang="zh-CN" sz="2000" dirty="0" smtClean="0"/>
              <a:t>NWP users will have talks on the requirements and feedbacks (ECMWF, UKMO, NCEP, KMA, CMA, </a:t>
            </a:r>
            <a:r>
              <a:rPr lang="en-US" altLang="zh-CN" sz="2000" dirty="0" err="1" smtClean="0"/>
              <a:t>etc</a:t>
            </a:r>
            <a:r>
              <a:rPr lang="en-US" altLang="zh-CN" sz="2000" dirty="0" smtClean="0"/>
              <a:t>) </a:t>
            </a:r>
            <a:endParaRPr lang="en-US" altLang="zh-CN" sz="2000" dirty="0"/>
          </a:p>
          <a:p>
            <a:pPr lvl="0"/>
            <a:r>
              <a:rPr lang="en-US" altLang="zh-CN" sz="2000" dirty="0" smtClean="0"/>
              <a:t>CMA will give at least 4 talks on the MWS/I, RTM and DPR</a:t>
            </a:r>
          </a:p>
          <a:p>
            <a:r>
              <a:rPr lang="en-US" altLang="zh-CN" sz="2000" dirty="0"/>
              <a:t>Wes can give a talk on XCAL at the Annual Meeting remotely</a:t>
            </a:r>
          </a:p>
          <a:p>
            <a:pPr lvl="0"/>
            <a:r>
              <a:rPr lang="en-US" altLang="zh-CN" sz="2000" dirty="0" smtClean="0">
                <a:solidFill>
                  <a:srgbClr val="0000FF"/>
                </a:solidFill>
              </a:rPr>
              <a:t>A </a:t>
            </a:r>
            <a:r>
              <a:rPr lang="en-US" altLang="zh-CN" sz="2000" dirty="0">
                <a:solidFill>
                  <a:srgbClr val="0000FF"/>
                </a:solidFill>
              </a:rPr>
              <a:t>dedicated workshop to explore the implementation of the GPM XCAL algorithms to inter-calibrate other microwave </a:t>
            </a:r>
            <a:r>
              <a:rPr lang="en-US" altLang="zh-CN" sz="2000" dirty="0" smtClean="0">
                <a:solidFill>
                  <a:srgbClr val="0000FF"/>
                </a:solidFill>
              </a:rPr>
              <a:t>imagers is planned and potentially implemented </a:t>
            </a:r>
            <a:r>
              <a:rPr lang="en-US" altLang="zh-CN" sz="2000" dirty="0">
                <a:solidFill>
                  <a:srgbClr val="0000FF"/>
                </a:solidFill>
              </a:rPr>
              <a:t>in Q4 after the 2020 EUMETSAT Conference. </a:t>
            </a:r>
            <a:endParaRPr lang="zh-CN" altLang="zh-CN" sz="2000" dirty="0">
              <a:solidFill>
                <a:srgbClr val="0000FF"/>
              </a:solidFill>
            </a:endParaRPr>
          </a:p>
          <a:p>
            <a:endParaRPr lang="zh-CN" altLang="en-US" sz="2000" dirty="0"/>
          </a:p>
        </p:txBody>
      </p:sp>
      <p:sp>
        <p:nvSpPr>
          <p:cNvPr id="4" name="灯片编号占位符 3"/>
          <p:cNvSpPr>
            <a:spLocks noGrp="1"/>
          </p:cNvSpPr>
          <p:nvPr>
            <p:ph type="sldNum" sz="quarter" idx="10"/>
          </p:nvPr>
        </p:nvSpPr>
        <p:spPr/>
        <p:txBody>
          <a:bodyPr/>
          <a:lstStyle/>
          <a:p>
            <a:pPr>
              <a:defRPr/>
            </a:pPr>
            <a:fld id="{DA28AC38-E0E8-49D7-B2FE-71FD7C42C09E}" type="slidenum">
              <a:rPr lang="en-US" smtClean="0"/>
              <a:pPr>
                <a:defRPr/>
              </a:pPr>
              <a:t>27</a:t>
            </a:fld>
            <a:endParaRPr lang="en-US"/>
          </a:p>
        </p:txBody>
      </p:sp>
    </p:spTree>
    <p:extLst>
      <p:ext uri="{BB962C8B-B14F-4D97-AF65-F5344CB8AC3E}">
        <p14:creationId xmlns:p14="http://schemas.microsoft.com/office/powerpoint/2010/main" val="21052102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467835" y="413665"/>
            <a:ext cx="6300700" cy="1055077"/>
          </a:xfrm>
        </p:spPr>
        <p:txBody>
          <a:bodyPr>
            <a:normAutofit/>
          </a:bodyPr>
          <a:lstStyle/>
          <a:p>
            <a:r>
              <a:rPr lang="en-US" altLang="zh-CN" sz="2800" dirty="0">
                <a:solidFill>
                  <a:srgbClr val="0000FF"/>
                </a:solidFill>
              </a:rPr>
              <a:t>Plan for MW Sub-Group </a:t>
            </a:r>
            <a:r>
              <a:rPr lang="en-US" altLang="zh-CN" sz="2800" dirty="0" smtClean="0">
                <a:solidFill>
                  <a:srgbClr val="0000FF"/>
                </a:solidFill>
              </a:rPr>
              <a:t>activities (1/2)</a:t>
            </a:r>
            <a:endParaRPr lang="en-GB" altLang="en-US" sz="2800" dirty="0">
              <a:solidFill>
                <a:srgbClr val="0000FF"/>
              </a:solidFill>
            </a:endParaRPr>
          </a:p>
        </p:txBody>
      </p:sp>
      <p:sp>
        <p:nvSpPr>
          <p:cNvPr id="5" name="Content Placeholder 2"/>
          <p:cNvSpPr>
            <a:spLocks noGrp="1"/>
          </p:cNvSpPr>
          <p:nvPr>
            <p:ph idx="1"/>
          </p:nvPr>
        </p:nvSpPr>
        <p:spPr>
          <a:xfrm>
            <a:off x="549437" y="1393392"/>
            <a:ext cx="8848675" cy="4806200"/>
          </a:xfrm>
        </p:spPr>
        <p:txBody>
          <a:bodyPr/>
          <a:lstStyle/>
          <a:p>
            <a:r>
              <a:rPr lang="en-GB" altLang="en-US" sz="2400" dirty="0">
                <a:latin typeface="Arial" charset="0"/>
              </a:rPr>
              <a:t>Understanding the users’ requirements for inter-calibration long time series products or NRT products(within 3h) for microwave instruments </a:t>
            </a:r>
          </a:p>
          <a:p>
            <a:pPr lvl="1"/>
            <a:r>
              <a:rPr lang="en-GB" altLang="en-US" sz="1800" dirty="0">
                <a:solidFill>
                  <a:srgbClr val="0070C0"/>
                </a:solidFill>
                <a:latin typeface="Arial" charset="0"/>
              </a:rPr>
              <a:t>Imagers + sounders – passive (30+years/10+sensors) </a:t>
            </a:r>
            <a:endParaRPr lang="en-GB" altLang="en-US" sz="1800" dirty="0" smtClean="0">
              <a:solidFill>
                <a:srgbClr val="0070C0"/>
              </a:solidFill>
              <a:latin typeface="Arial" charset="0"/>
            </a:endParaRPr>
          </a:p>
          <a:p>
            <a:pPr marL="457200" lvl="1" indent="0">
              <a:buNone/>
            </a:pPr>
            <a:r>
              <a:rPr lang="en-GB" altLang="en-US" sz="1800" dirty="0">
                <a:solidFill>
                  <a:srgbClr val="0070C0"/>
                </a:solidFill>
                <a:latin typeface="Arial" charset="0"/>
              </a:rPr>
              <a:t> </a:t>
            </a:r>
            <a:r>
              <a:rPr lang="en-GB" altLang="en-US" sz="1800" dirty="0" smtClean="0">
                <a:solidFill>
                  <a:srgbClr val="0070C0"/>
                </a:solidFill>
                <a:latin typeface="Arial" charset="0"/>
              </a:rPr>
              <a:t>   </a:t>
            </a:r>
            <a:r>
              <a:rPr lang="en-GB" altLang="en-US" sz="1800" dirty="0">
                <a:solidFill>
                  <a:srgbClr val="00B050"/>
                </a:solidFill>
                <a:latin typeface="Arial" charset="0"/>
              </a:rPr>
              <a:t>Reference Sensor(s</a:t>
            </a:r>
            <a:r>
              <a:rPr lang="en-GB" altLang="en-US" sz="1800" dirty="0" smtClean="0">
                <a:solidFill>
                  <a:srgbClr val="00B050"/>
                </a:solidFill>
                <a:latin typeface="Arial" charset="0"/>
              </a:rPr>
              <a:t>)?</a:t>
            </a:r>
            <a:endParaRPr lang="en-GB" altLang="en-US" sz="1800" dirty="0">
              <a:solidFill>
                <a:srgbClr val="00B050"/>
              </a:solidFill>
              <a:latin typeface="Arial" charset="0"/>
            </a:endParaRPr>
          </a:p>
          <a:p>
            <a:pPr lvl="1"/>
            <a:r>
              <a:rPr lang="en-GB" altLang="en-US" sz="1800" dirty="0" smtClean="0">
                <a:solidFill>
                  <a:srgbClr val="0070C0"/>
                </a:solidFill>
                <a:latin typeface="Arial" charset="0"/>
              </a:rPr>
              <a:t>PR </a:t>
            </a:r>
            <a:r>
              <a:rPr lang="en-GB" altLang="en-US" sz="1800" dirty="0">
                <a:solidFill>
                  <a:srgbClr val="0070C0"/>
                </a:solidFill>
                <a:latin typeface="Arial" charset="0"/>
              </a:rPr>
              <a:t>and </a:t>
            </a:r>
            <a:r>
              <a:rPr lang="en-GB" altLang="en-US" sz="1800" dirty="0" err="1">
                <a:solidFill>
                  <a:srgbClr val="0070C0"/>
                </a:solidFill>
                <a:latin typeface="Arial" charset="0"/>
              </a:rPr>
              <a:t>WindRad</a:t>
            </a:r>
            <a:r>
              <a:rPr lang="en-GB" altLang="en-US" sz="1800" dirty="0">
                <a:solidFill>
                  <a:srgbClr val="0070C0"/>
                </a:solidFill>
                <a:latin typeface="Arial" charset="0"/>
              </a:rPr>
              <a:t> – active (GPM/FY-3P/FY-3E) </a:t>
            </a:r>
            <a:endParaRPr lang="en-GB" altLang="en-US" sz="1800" dirty="0" smtClean="0">
              <a:solidFill>
                <a:srgbClr val="0070C0"/>
              </a:solidFill>
              <a:latin typeface="Arial" charset="0"/>
            </a:endParaRPr>
          </a:p>
          <a:p>
            <a:pPr marL="457200" lvl="1" indent="0">
              <a:buNone/>
            </a:pPr>
            <a:r>
              <a:rPr lang="en-GB" altLang="en-US" sz="1800" dirty="0">
                <a:solidFill>
                  <a:srgbClr val="0070C0"/>
                </a:solidFill>
                <a:latin typeface="Arial" charset="0"/>
              </a:rPr>
              <a:t> </a:t>
            </a:r>
            <a:r>
              <a:rPr lang="en-GB" altLang="en-US" sz="1800" dirty="0" smtClean="0">
                <a:solidFill>
                  <a:srgbClr val="0070C0"/>
                </a:solidFill>
                <a:latin typeface="Arial" charset="0"/>
              </a:rPr>
              <a:t>   </a:t>
            </a:r>
            <a:r>
              <a:rPr lang="en-GB" altLang="en-US" sz="1800" dirty="0" smtClean="0">
                <a:solidFill>
                  <a:srgbClr val="00B050"/>
                </a:solidFill>
                <a:latin typeface="Arial" charset="0"/>
              </a:rPr>
              <a:t>Calibration </a:t>
            </a:r>
            <a:r>
              <a:rPr lang="en-GB" altLang="en-US" sz="1800" dirty="0">
                <a:solidFill>
                  <a:srgbClr val="00B050"/>
                </a:solidFill>
                <a:latin typeface="Arial" charset="0"/>
              </a:rPr>
              <a:t>algorithm exchange between JAXA and CMA?</a:t>
            </a:r>
          </a:p>
          <a:p>
            <a:pPr lvl="1"/>
            <a:r>
              <a:rPr lang="en-GB" altLang="en-US" sz="1800" dirty="0">
                <a:solidFill>
                  <a:srgbClr val="0070C0"/>
                </a:solidFill>
                <a:latin typeface="Arial" charset="0"/>
              </a:rPr>
              <a:t>Retrospective calibration (FCDR’s, focus on Geolocation/Recalibration/Better QC) </a:t>
            </a:r>
            <a:endParaRPr lang="en-GB" altLang="en-US" sz="1800" dirty="0" smtClean="0">
              <a:solidFill>
                <a:srgbClr val="0070C0"/>
              </a:solidFill>
              <a:latin typeface="Arial" charset="0"/>
            </a:endParaRPr>
          </a:p>
          <a:p>
            <a:pPr marL="457200" lvl="1" indent="0">
              <a:buNone/>
            </a:pPr>
            <a:r>
              <a:rPr lang="en-GB" altLang="en-US" sz="1800" dirty="0">
                <a:solidFill>
                  <a:srgbClr val="0070C0"/>
                </a:solidFill>
                <a:latin typeface="Arial" charset="0"/>
              </a:rPr>
              <a:t> </a:t>
            </a:r>
            <a:r>
              <a:rPr lang="en-GB" altLang="en-US" sz="1800" dirty="0" smtClean="0">
                <a:solidFill>
                  <a:srgbClr val="0070C0"/>
                </a:solidFill>
                <a:latin typeface="Arial" charset="0"/>
              </a:rPr>
              <a:t>   </a:t>
            </a:r>
            <a:r>
              <a:rPr lang="en-GB" altLang="en-US" sz="1800" dirty="0" smtClean="0">
                <a:solidFill>
                  <a:srgbClr val="00B050"/>
                </a:solidFill>
                <a:latin typeface="Arial" charset="0"/>
              </a:rPr>
              <a:t>New </a:t>
            </a:r>
            <a:r>
              <a:rPr lang="en-GB" altLang="en-US" sz="1800" dirty="0">
                <a:solidFill>
                  <a:srgbClr val="00B050"/>
                </a:solidFill>
                <a:latin typeface="Arial" charset="0"/>
              </a:rPr>
              <a:t>version of FY series FCDR will be released in the end of the year.</a:t>
            </a:r>
          </a:p>
          <a:p>
            <a:pPr lvl="1"/>
            <a:r>
              <a:rPr lang="en-GB" altLang="en-US" sz="1800" dirty="0">
                <a:solidFill>
                  <a:srgbClr val="0070C0"/>
                </a:solidFill>
                <a:latin typeface="Arial" charset="0"/>
              </a:rPr>
              <a:t>Forward looking calibration (near-real time uses, </a:t>
            </a:r>
            <a:r>
              <a:rPr lang="en-GB" altLang="en-US" sz="1800" dirty="0" err="1" smtClean="0">
                <a:solidFill>
                  <a:srgbClr val="0070C0"/>
                </a:solidFill>
                <a:latin typeface="Arial" charset="0"/>
              </a:rPr>
              <a:t>maneuver</a:t>
            </a:r>
            <a:r>
              <a:rPr lang="en-GB" altLang="en-US" sz="1800" dirty="0" smtClean="0">
                <a:solidFill>
                  <a:srgbClr val="0070C0"/>
                </a:solidFill>
                <a:latin typeface="Arial" charset="0"/>
              </a:rPr>
              <a:t>/lunar etc.)</a:t>
            </a:r>
          </a:p>
          <a:p>
            <a:pPr marL="457200" lvl="1" indent="0">
              <a:buNone/>
            </a:pPr>
            <a:r>
              <a:rPr lang="en-GB" altLang="en-US" sz="1800" dirty="0" smtClean="0">
                <a:solidFill>
                  <a:srgbClr val="0070C0"/>
                </a:solidFill>
                <a:latin typeface="Arial" charset="0"/>
              </a:rPr>
              <a:t>    </a:t>
            </a:r>
            <a:r>
              <a:rPr lang="en-GB" altLang="en-US" sz="1800" dirty="0">
                <a:solidFill>
                  <a:srgbClr val="00B050"/>
                </a:solidFill>
                <a:latin typeface="Arial" charset="0"/>
              </a:rPr>
              <a:t>Discuss in web meetings within this year.</a:t>
            </a:r>
          </a:p>
          <a:p>
            <a:pPr marL="0" indent="0">
              <a:buNone/>
            </a:pPr>
            <a:endParaRPr lang="en-GB" altLang="en-US" sz="2400" dirty="0">
              <a:latin typeface="Arial" charset="0"/>
            </a:endParaRPr>
          </a:p>
        </p:txBody>
      </p:sp>
      <p:pic>
        <p:nvPicPr>
          <p:cNvPr id="7" name="Picture 5" descr="GSICS1000px.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512" y="188641"/>
            <a:ext cx="2137996"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0990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512841" y="267900"/>
            <a:ext cx="6393160" cy="1055077"/>
          </a:xfrm>
        </p:spPr>
        <p:txBody>
          <a:bodyPr>
            <a:normAutofit/>
          </a:bodyPr>
          <a:lstStyle/>
          <a:p>
            <a:r>
              <a:rPr lang="en-US" altLang="zh-CN" sz="2800" dirty="0">
                <a:solidFill>
                  <a:srgbClr val="0000FF"/>
                </a:solidFill>
              </a:rPr>
              <a:t>Plan for MW Sub-Group </a:t>
            </a:r>
            <a:r>
              <a:rPr lang="en-US" altLang="zh-CN" sz="2800" dirty="0" smtClean="0">
                <a:solidFill>
                  <a:srgbClr val="0000FF"/>
                </a:solidFill>
              </a:rPr>
              <a:t>activities (2/2</a:t>
            </a:r>
            <a:r>
              <a:rPr lang="en-US" altLang="zh-CN" sz="2800" dirty="0">
                <a:solidFill>
                  <a:srgbClr val="0000FF"/>
                </a:solidFill>
              </a:rPr>
              <a:t>)</a:t>
            </a:r>
            <a:endParaRPr lang="en-GB" altLang="en-US" sz="2800" dirty="0">
              <a:solidFill>
                <a:srgbClr val="0000FF"/>
              </a:solidFill>
            </a:endParaRPr>
          </a:p>
        </p:txBody>
      </p:sp>
      <p:sp>
        <p:nvSpPr>
          <p:cNvPr id="5" name="Content Placeholder 2"/>
          <p:cNvSpPr>
            <a:spLocks noGrp="1"/>
          </p:cNvSpPr>
          <p:nvPr>
            <p:ph idx="1"/>
          </p:nvPr>
        </p:nvSpPr>
        <p:spPr>
          <a:xfrm>
            <a:off x="549437" y="1393392"/>
            <a:ext cx="8848675" cy="4806200"/>
          </a:xfrm>
        </p:spPr>
        <p:txBody>
          <a:bodyPr/>
          <a:lstStyle/>
          <a:p>
            <a:r>
              <a:rPr lang="en-GB" altLang="en-US" sz="2000" dirty="0" smtClean="0">
                <a:latin typeface="Arial" charset="0"/>
              </a:rPr>
              <a:t>Identifying existing products that could meet those requirements, but first….</a:t>
            </a:r>
          </a:p>
          <a:p>
            <a:pPr lvl="1"/>
            <a:r>
              <a:rPr lang="en-GB" altLang="en-US" sz="1600" dirty="0">
                <a:solidFill>
                  <a:srgbClr val="00B050"/>
                </a:solidFill>
                <a:latin typeface="Arial" charset="0"/>
              </a:rPr>
              <a:t>Calibration algorithm standard</a:t>
            </a:r>
            <a:r>
              <a:rPr lang="en-GB" altLang="en-US" sz="1600" dirty="0" smtClean="0">
                <a:solidFill>
                  <a:srgbClr val="00B050"/>
                </a:solidFill>
                <a:latin typeface="Arial" charset="0"/>
              </a:rPr>
              <a:t>?</a:t>
            </a:r>
          </a:p>
          <a:p>
            <a:pPr lvl="1"/>
            <a:r>
              <a:rPr lang="en-GB" altLang="en-US" sz="1600" dirty="0" smtClean="0">
                <a:solidFill>
                  <a:srgbClr val="00B050"/>
                </a:solidFill>
                <a:latin typeface="Arial" charset="0"/>
              </a:rPr>
              <a:t>Correction algorithm standard?(Like </a:t>
            </a:r>
            <a:r>
              <a:rPr lang="en-GB" altLang="en-US" sz="1600" dirty="0" err="1" smtClean="0">
                <a:solidFill>
                  <a:srgbClr val="00B050"/>
                </a:solidFill>
                <a:latin typeface="Arial" charset="0"/>
              </a:rPr>
              <a:t>XCal</a:t>
            </a:r>
            <a:r>
              <a:rPr lang="en-GB" altLang="en-US" sz="1600" dirty="0" smtClean="0">
                <a:solidFill>
                  <a:srgbClr val="00B050"/>
                </a:solidFill>
                <a:latin typeface="Arial" charset="0"/>
              </a:rPr>
              <a:t>)</a:t>
            </a:r>
            <a:endParaRPr lang="en-GB" altLang="en-US" sz="1600" dirty="0" smtClean="0">
              <a:solidFill>
                <a:srgbClr val="0070C0"/>
              </a:solidFill>
              <a:latin typeface="Arial" charset="0"/>
            </a:endParaRPr>
          </a:p>
          <a:p>
            <a:pPr lvl="1"/>
            <a:r>
              <a:rPr lang="en-GB" altLang="en-US" sz="1600" dirty="0" smtClean="0">
                <a:solidFill>
                  <a:srgbClr val="0070C0"/>
                </a:solidFill>
                <a:latin typeface="Arial" charset="0"/>
              </a:rPr>
              <a:t>And then a process that adheres to GSICS principles</a:t>
            </a:r>
          </a:p>
          <a:p>
            <a:r>
              <a:rPr lang="en-GB" altLang="en-US" sz="2000" dirty="0" smtClean="0">
                <a:latin typeface="Arial" charset="0"/>
              </a:rPr>
              <a:t>We should also focus on tools/algorithms like SNO, Double Difference, RTM, etc.</a:t>
            </a:r>
          </a:p>
          <a:p>
            <a:pPr lvl="1"/>
            <a:r>
              <a:rPr lang="en-GB" altLang="en-US" sz="1600" dirty="0" smtClean="0">
                <a:solidFill>
                  <a:srgbClr val="00B050"/>
                </a:solidFill>
                <a:latin typeface="Arial" charset="0"/>
              </a:rPr>
              <a:t>Make the SNO method as a reference standards for imager and sounder separately;</a:t>
            </a:r>
          </a:p>
          <a:p>
            <a:pPr lvl="1"/>
            <a:r>
              <a:rPr lang="en-GB" altLang="en-US" sz="1600" dirty="0" smtClean="0">
                <a:solidFill>
                  <a:srgbClr val="00B050"/>
                </a:solidFill>
                <a:latin typeface="Arial" charset="0"/>
              </a:rPr>
              <a:t>Input data of RTM and the RTM model should be open to GSICS users and easy to access.</a:t>
            </a:r>
          </a:p>
          <a:p>
            <a:r>
              <a:rPr lang="en-GB" altLang="en-US" sz="2000" dirty="0" smtClean="0">
                <a:latin typeface="Arial" charset="0"/>
              </a:rPr>
              <a:t>Define data standards (jointly with GDWG)</a:t>
            </a:r>
          </a:p>
          <a:p>
            <a:pPr lvl="1"/>
            <a:r>
              <a:rPr lang="en-GB" altLang="en-US" sz="1600" dirty="0">
                <a:solidFill>
                  <a:srgbClr val="00B050"/>
                </a:solidFill>
                <a:latin typeface="Arial" charset="0"/>
              </a:rPr>
              <a:t>First of all is the data type </a:t>
            </a:r>
            <a:r>
              <a:rPr lang="en-GB" altLang="en-US" sz="1600" dirty="0" smtClean="0">
                <a:solidFill>
                  <a:srgbClr val="00B050"/>
                </a:solidFill>
                <a:latin typeface="Arial" charset="0"/>
              </a:rPr>
              <a:t>standard (HDF? </a:t>
            </a:r>
            <a:r>
              <a:rPr lang="en-GB" altLang="en-US" sz="1600" dirty="0" err="1" smtClean="0">
                <a:solidFill>
                  <a:srgbClr val="00B050"/>
                </a:solidFill>
                <a:latin typeface="Arial" charset="0"/>
              </a:rPr>
              <a:t>NetCDF</a:t>
            </a:r>
            <a:r>
              <a:rPr lang="en-GB" altLang="en-US" sz="1600" dirty="0" smtClean="0">
                <a:solidFill>
                  <a:srgbClr val="00B050"/>
                </a:solidFill>
                <a:latin typeface="Arial" charset="0"/>
              </a:rPr>
              <a:t>? Bin?)</a:t>
            </a:r>
            <a:endParaRPr lang="en-GB" altLang="en-US" sz="1600" dirty="0">
              <a:solidFill>
                <a:srgbClr val="00B050"/>
              </a:solidFill>
              <a:latin typeface="Arial" charset="0"/>
            </a:endParaRPr>
          </a:p>
          <a:p>
            <a:r>
              <a:rPr lang="en-GB" altLang="en-US" sz="2000" dirty="0" smtClean="0">
                <a:latin typeface="Arial" charset="0"/>
              </a:rPr>
              <a:t>Continue coordination with other groups (e.g., CEOS WGCV MW, GPM X-Cal) would also be required to generate standards and best practices</a:t>
            </a:r>
          </a:p>
          <a:p>
            <a:r>
              <a:rPr lang="en-GB" altLang="en-US" sz="2000" dirty="0" smtClean="0">
                <a:latin typeface="Arial" charset="0"/>
              </a:rPr>
              <a:t>Address special requests/actions from CGMS</a:t>
            </a:r>
            <a:endParaRPr lang="en-GB" altLang="en-US" sz="1600" dirty="0" smtClean="0">
              <a:latin typeface="Arial" charset="0"/>
            </a:endParaRPr>
          </a:p>
          <a:p>
            <a:pPr marL="0" indent="0">
              <a:buNone/>
            </a:pPr>
            <a:endParaRPr lang="en-GB" altLang="en-US" sz="1800" dirty="0">
              <a:latin typeface="Arial" charset="0"/>
            </a:endParaRPr>
          </a:p>
        </p:txBody>
      </p:sp>
      <p:pic>
        <p:nvPicPr>
          <p:cNvPr id="7" name="Picture 5" descr="GSICS1000px.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512" y="188641"/>
            <a:ext cx="2137996"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0690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675743" y="144012"/>
            <a:ext cx="5392057" cy="1143000"/>
          </a:xfrm>
        </p:spPr>
        <p:txBody>
          <a:bodyPr/>
          <a:lstStyle/>
          <a:p>
            <a:r>
              <a:rPr lang="en-GB" altLang="en-US" sz="3600" dirty="0">
                <a:solidFill>
                  <a:srgbClr val="0000FF"/>
                </a:solidFill>
                <a:latin typeface="Arial" charset="0"/>
              </a:rPr>
              <a:t>Recent Meetings of Microwave Sub-Group</a:t>
            </a:r>
          </a:p>
        </p:txBody>
      </p:sp>
      <p:sp>
        <p:nvSpPr>
          <p:cNvPr id="19459" name="Content Placeholder 2"/>
          <p:cNvSpPr>
            <a:spLocks noGrp="1"/>
          </p:cNvSpPr>
          <p:nvPr>
            <p:ph idx="1"/>
          </p:nvPr>
        </p:nvSpPr>
        <p:spPr>
          <a:xfrm>
            <a:off x="474946" y="1954060"/>
            <a:ext cx="8927743" cy="3819502"/>
          </a:xfrm>
        </p:spPr>
        <p:txBody>
          <a:bodyPr/>
          <a:lstStyle/>
          <a:p>
            <a:r>
              <a:rPr lang="en-US" altLang="zh-CN" sz="2800" dirty="0" smtClean="0">
                <a:latin typeface="Arial" charset="0"/>
              </a:rPr>
              <a:t>17 January 2019 (Web meeting)</a:t>
            </a:r>
          </a:p>
          <a:p>
            <a:r>
              <a:rPr lang="en-GB" altLang="en-US" sz="2800" dirty="0" smtClean="0">
                <a:latin typeface="Arial" charset="0"/>
              </a:rPr>
              <a:t>06 March 2019 (Annual meeting)</a:t>
            </a:r>
          </a:p>
          <a:p>
            <a:r>
              <a:rPr lang="en-GB" altLang="en-US" sz="2800" dirty="0" smtClean="0">
                <a:latin typeface="Arial" charset="0"/>
              </a:rPr>
              <a:t>07 </a:t>
            </a:r>
            <a:r>
              <a:rPr lang="en-GB" altLang="en-US" sz="2800" dirty="0">
                <a:latin typeface="Arial" charset="0"/>
              </a:rPr>
              <a:t>May </a:t>
            </a:r>
            <a:r>
              <a:rPr lang="en-GB" altLang="en-US" sz="2800" dirty="0" smtClean="0">
                <a:latin typeface="Arial" charset="0"/>
              </a:rPr>
              <a:t>2019 </a:t>
            </a:r>
            <a:r>
              <a:rPr lang="en-US" altLang="zh-CN" sz="2800" dirty="0">
                <a:latin typeface="Arial" charset="0"/>
              </a:rPr>
              <a:t>(Web meeting)</a:t>
            </a:r>
            <a:endParaRPr lang="en-GB" altLang="en-US" sz="2800" dirty="0">
              <a:latin typeface="Arial" charset="0"/>
            </a:endParaRPr>
          </a:p>
          <a:p>
            <a:r>
              <a:rPr lang="en-GB" altLang="en-US" sz="2800" dirty="0">
                <a:latin typeface="Arial" charset="0"/>
              </a:rPr>
              <a:t>23 July </a:t>
            </a:r>
            <a:r>
              <a:rPr lang="en-GB" altLang="en-US" sz="2800" dirty="0" smtClean="0">
                <a:latin typeface="Arial" charset="0"/>
              </a:rPr>
              <a:t>2019 </a:t>
            </a:r>
            <a:r>
              <a:rPr lang="en-US" altLang="zh-CN" sz="2800" dirty="0">
                <a:latin typeface="Arial" charset="0"/>
              </a:rPr>
              <a:t>(Web meeting)</a:t>
            </a:r>
            <a:endParaRPr lang="en-GB" altLang="en-US" sz="2800" dirty="0">
              <a:latin typeface="Arial" charset="0"/>
            </a:endParaRPr>
          </a:p>
          <a:p>
            <a:r>
              <a:rPr lang="en-GB" altLang="en-US" sz="2800" dirty="0">
                <a:latin typeface="Arial" charset="0"/>
              </a:rPr>
              <a:t>19 November </a:t>
            </a:r>
            <a:r>
              <a:rPr lang="en-GB" altLang="en-US" sz="2800" dirty="0" smtClean="0">
                <a:latin typeface="Arial" charset="0"/>
              </a:rPr>
              <a:t>2019 </a:t>
            </a:r>
            <a:r>
              <a:rPr lang="en-US" altLang="zh-CN" sz="2800" dirty="0">
                <a:latin typeface="Arial" charset="0"/>
              </a:rPr>
              <a:t>(Web meeting)</a:t>
            </a:r>
            <a:endParaRPr lang="en-GB" altLang="en-US" sz="2800" dirty="0">
              <a:latin typeface="Arial" charset="0"/>
            </a:endParaRPr>
          </a:p>
          <a:p>
            <a:pPr marL="0" indent="0">
              <a:buNone/>
            </a:pPr>
            <a:endParaRPr lang="en-GB" altLang="en-US" sz="2800" dirty="0">
              <a:latin typeface="Arial" charset="0"/>
            </a:endParaRPr>
          </a:p>
          <a:p>
            <a:pPr marL="914400" lvl="2" indent="0">
              <a:buNone/>
            </a:pPr>
            <a:endParaRPr lang="en-GB" altLang="en-US" sz="2000" dirty="0">
              <a:latin typeface="Arial" charset="0"/>
            </a:endParaRPr>
          </a:p>
          <a:p>
            <a:endParaRPr lang="en-GB" altLang="en-US" sz="2800" dirty="0">
              <a:latin typeface="Arial" charset="0"/>
            </a:endParaRPr>
          </a:p>
        </p:txBody>
      </p:sp>
      <p:sp>
        <p:nvSpPr>
          <p:cNvPr id="4" name="Slide Number Placeholder 3"/>
          <p:cNvSpPr>
            <a:spLocks noGrp="1"/>
          </p:cNvSpPr>
          <p:nvPr>
            <p:ph type="sldNum" sz="quarter" idx="4294967295"/>
          </p:nvPr>
        </p:nvSpPr>
        <p:spPr>
          <a:xfrm>
            <a:off x="6934200" y="6356352"/>
            <a:ext cx="2133600" cy="365125"/>
          </a:xfrm>
          <a:prstGeom prst="rect">
            <a:avLst/>
          </a:prstGeom>
        </p:spPr>
        <p:txBody>
          <a:bodyPr/>
          <a:lstStyle/>
          <a:p>
            <a:pPr algn="r"/>
            <a:fld id="{C3BED8E1-D1FE-4068-BEE1-928EBDA11364}" type="slidenum">
              <a:rPr lang="en-US" altLang="en-US" sz="1200"/>
              <a:pPr algn="r"/>
              <a:t>3</a:t>
            </a:fld>
            <a:endParaRPr lang="en-US" altLang="en-US" sz="1200" dirty="0"/>
          </a:p>
        </p:txBody>
      </p:sp>
    </p:spTree>
    <p:extLst>
      <p:ext uri="{BB962C8B-B14F-4D97-AF65-F5344CB8AC3E}">
        <p14:creationId xmlns:p14="http://schemas.microsoft.com/office/powerpoint/2010/main" val="29049202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62153" y="267900"/>
            <a:ext cx="5635955" cy="1055077"/>
          </a:xfrm>
        </p:spPr>
        <p:txBody>
          <a:bodyPr>
            <a:normAutofit/>
          </a:bodyPr>
          <a:lstStyle/>
          <a:p>
            <a:pPr algn="l"/>
            <a:r>
              <a:rPr lang="en-US" altLang="zh-CN" sz="2800" dirty="0">
                <a:solidFill>
                  <a:srgbClr val="0000FF"/>
                </a:solidFill>
              </a:rPr>
              <a:t>Other urgent topics that need to be addressed as soon as possible</a:t>
            </a:r>
            <a:endParaRPr lang="en-GB" altLang="en-US" sz="2800" dirty="0">
              <a:solidFill>
                <a:srgbClr val="0000FF"/>
              </a:solidFill>
            </a:endParaRPr>
          </a:p>
        </p:txBody>
      </p:sp>
      <p:sp>
        <p:nvSpPr>
          <p:cNvPr id="5" name="Content Placeholder 2"/>
          <p:cNvSpPr>
            <a:spLocks noGrp="1"/>
          </p:cNvSpPr>
          <p:nvPr>
            <p:ph idx="1"/>
          </p:nvPr>
        </p:nvSpPr>
        <p:spPr>
          <a:xfrm>
            <a:off x="549437" y="1393392"/>
            <a:ext cx="8848675" cy="4806200"/>
          </a:xfrm>
        </p:spPr>
        <p:txBody>
          <a:bodyPr/>
          <a:lstStyle/>
          <a:p>
            <a:r>
              <a:rPr lang="en-GB" altLang="en-US" sz="2000" dirty="0" smtClean="0">
                <a:latin typeface="Arial" charset="0"/>
              </a:rPr>
              <a:t>X-Cal Algorithm and document cooperation.</a:t>
            </a:r>
          </a:p>
          <a:p>
            <a:pPr lvl="1"/>
            <a:r>
              <a:rPr lang="en-GB" altLang="en-US" sz="1600" dirty="0" err="1" smtClean="0">
                <a:solidFill>
                  <a:srgbClr val="00B050"/>
                </a:solidFill>
                <a:latin typeface="Arial" charset="0"/>
              </a:rPr>
              <a:t>Analyze</a:t>
            </a:r>
            <a:r>
              <a:rPr lang="en-GB" altLang="en-US" sz="1600" dirty="0" smtClean="0">
                <a:solidFill>
                  <a:srgbClr val="00B050"/>
                </a:solidFill>
                <a:latin typeface="Arial" charset="0"/>
              </a:rPr>
              <a:t> the difference between CMA algorithm and X-Cal algorithm.</a:t>
            </a:r>
          </a:p>
          <a:p>
            <a:pPr lvl="1"/>
            <a:r>
              <a:rPr lang="en-US" altLang="zh-CN" sz="1600" dirty="0">
                <a:solidFill>
                  <a:srgbClr val="0000FF"/>
                </a:solidFill>
              </a:rPr>
              <a:t>A dedicated workshop to explore the implementation of the GPM XCAL algorithms to inter-calibrate other microwave imagers is planned and potentially implemented in Q4 after the 2020 EUMETSAT </a:t>
            </a:r>
            <a:r>
              <a:rPr lang="en-US" altLang="zh-CN" sz="1600" dirty="0" smtClean="0">
                <a:solidFill>
                  <a:srgbClr val="0000FF"/>
                </a:solidFill>
              </a:rPr>
              <a:t>Conference.</a:t>
            </a:r>
            <a:endParaRPr lang="en-GB" altLang="en-US" sz="1600" dirty="0" smtClean="0">
              <a:latin typeface="Arial" charset="0"/>
            </a:endParaRPr>
          </a:p>
          <a:p>
            <a:r>
              <a:rPr lang="en-US" altLang="zh-CN" sz="2000" dirty="0">
                <a:latin typeface="Arial" charset="0"/>
              </a:rPr>
              <a:t>Manik Bali (NOAA) to circulate white paper on microwave imager inter-calibration to all agencies for </a:t>
            </a:r>
            <a:r>
              <a:rPr lang="en-US" altLang="zh-CN" sz="2000" dirty="0" smtClean="0">
                <a:latin typeface="Arial" charset="0"/>
              </a:rPr>
              <a:t>review/contribution</a:t>
            </a:r>
          </a:p>
          <a:p>
            <a:pPr lvl="1"/>
            <a:r>
              <a:rPr lang="en-US" altLang="zh-CN" sz="1600" dirty="0">
                <a:solidFill>
                  <a:srgbClr val="00B050"/>
                </a:solidFill>
                <a:latin typeface="Arial" charset="0"/>
              </a:rPr>
              <a:t>In progress. Manik may present the white paper at GSICS meeting </a:t>
            </a:r>
            <a:r>
              <a:rPr lang="en-US" altLang="zh-CN" sz="1600" dirty="0" smtClean="0">
                <a:solidFill>
                  <a:srgbClr val="00B050"/>
                </a:solidFill>
                <a:latin typeface="Arial" charset="0"/>
              </a:rPr>
              <a:t>in the near future.</a:t>
            </a:r>
            <a:endParaRPr lang="en-GB" altLang="en-US" sz="1600" dirty="0">
              <a:solidFill>
                <a:srgbClr val="00B050"/>
              </a:solidFill>
              <a:latin typeface="Arial" charset="0"/>
            </a:endParaRPr>
          </a:p>
          <a:p>
            <a:r>
              <a:rPr lang="en-US" altLang="zh-CN" sz="2000" dirty="0">
                <a:latin typeface="Arial" charset="0"/>
              </a:rPr>
              <a:t>MWSG Chair to coordinate the development of a summary of the current status of MW sensor calibration methods (by sensor and frequency type), needs by product type, and provide a 3-year roadmap for developing GSICS MW calibration products</a:t>
            </a:r>
          </a:p>
          <a:p>
            <a:r>
              <a:rPr lang="en-GB" altLang="en-US" sz="2000" dirty="0" smtClean="0">
                <a:latin typeface="Arial" charset="0"/>
              </a:rPr>
              <a:t>……</a:t>
            </a:r>
          </a:p>
          <a:p>
            <a:pPr marL="0" indent="0">
              <a:buNone/>
            </a:pPr>
            <a:endParaRPr lang="en-GB" altLang="en-US" sz="1800" dirty="0">
              <a:latin typeface="Arial" charset="0"/>
            </a:endParaRPr>
          </a:p>
        </p:txBody>
      </p:sp>
      <p:pic>
        <p:nvPicPr>
          <p:cNvPr id="7" name="Picture 5" descr="GSICS1000px.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512" y="188641"/>
            <a:ext cx="2137996"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05467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7825" y="272575"/>
            <a:ext cx="6435714" cy="636145"/>
          </a:xfrm>
        </p:spPr>
        <p:txBody>
          <a:bodyPr/>
          <a:lstStyle/>
          <a:p>
            <a:r>
              <a:rPr lang="en-US" sz="3600" dirty="0" smtClean="0"/>
              <a:t>Discussion on Future Planning</a:t>
            </a:r>
            <a:endParaRPr lang="en-US" sz="3600" dirty="0"/>
          </a:p>
        </p:txBody>
      </p:sp>
      <p:sp>
        <p:nvSpPr>
          <p:cNvPr id="3" name="Content Placeholder 2"/>
          <p:cNvSpPr>
            <a:spLocks noGrp="1"/>
          </p:cNvSpPr>
          <p:nvPr>
            <p:ph idx="1"/>
          </p:nvPr>
        </p:nvSpPr>
        <p:spPr>
          <a:xfrm>
            <a:off x="407495" y="1493785"/>
            <a:ext cx="9813539" cy="4525963"/>
          </a:xfrm>
        </p:spPr>
        <p:txBody>
          <a:bodyPr/>
          <a:lstStyle/>
          <a:p>
            <a:pPr marL="0" indent="0">
              <a:buNone/>
            </a:pPr>
            <a:r>
              <a:rPr lang="en-US" sz="2000" dirty="0">
                <a:solidFill>
                  <a:srgbClr val="0000FF"/>
                </a:solidFill>
              </a:rPr>
              <a:t>Early morning orbit to provide global data in every 4 </a:t>
            </a:r>
            <a:r>
              <a:rPr lang="en-US" sz="2000" dirty="0" smtClean="0">
                <a:solidFill>
                  <a:srgbClr val="0000FF"/>
                </a:solidFill>
              </a:rPr>
              <a:t>hours (also with </a:t>
            </a:r>
            <a:r>
              <a:rPr lang="en-US" altLang="zh-CN" sz="2000" dirty="0">
                <a:solidFill>
                  <a:srgbClr val="0000FF"/>
                </a:solidFill>
              </a:rPr>
              <a:t>Wind Radar </a:t>
            </a:r>
            <a:r>
              <a:rPr lang="en-US" sz="2000" dirty="0" smtClean="0">
                <a:solidFill>
                  <a:srgbClr val="0000FF"/>
                </a:solidFill>
              </a:rPr>
              <a:t>)</a:t>
            </a:r>
            <a:endParaRPr lang="en-US" sz="2000" dirty="0">
              <a:solidFill>
                <a:srgbClr val="0000FF"/>
              </a:solidFill>
            </a:endParaRPr>
          </a:p>
          <a:p>
            <a:pPr marL="0" indent="0">
              <a:buNone/>
            </a:pPr>
            <a:endParaRPr lang="en-US" sz="2000" dirty="0" smtClean="0"/>
          </a:p>
          <a:p>
            <a:pPr marL="0" indent="0">
              <a:buNone/>
            </a:pPr>
            <a:r>
              <a:rPr lang="en-US" sz="2000" dirty="0" smtClean="0"/>
              <a:t>The first ATMS Active Geolocation</a:t>
            </a:r>
          </a:p>
          <a:p>
            <a:pPr marL="0" indent="0">
              <a:buNone/>
            </a:pPr>
            <a:endParaRPr lang="en-US" sz="2000" dirty="0" smtClean="0">
              <a:solidFill>
                <a:srgbClr val="0000FF"/>
              </a:solidFill>
            </a:endParaRPr>
          </a:p>
          <a:p>
            <a:pPr marL="0" indent="0">
              <a:buNone/>
            </a:pPr>
            <a:r>
              <a:rPr lang="en-US" sz="2000" dirty="0" smtClean="0">
                <a:solidFill>
                  <a:srgbClr val="0000FF"/>
                </a:solidFill>
              </a:rPr>
              <a:t>Preparing </a:t>
            </a:r>
            <a:r>
              <a:rPr lang="en-US" sz="2000" dirty="0">
                <a:solidFill>
                  <a:srgbClr val="0000FF"/>
                </a:solidFill>
              </a:rPr>
              <a:t>AMSR-3 and EPS-SG MWS, MWI, JPSS-2 ATMS, and ICI</a:t>
            </a:r>
          </a:p>
          <a:p>
            <a:pPr marL="0" indent="0">
              <a:buNone/>
            </a:pPr>
            <a:endParaRPr lang="en-US" altLang="zh-CN" sz="2000" dirty="0" smtClean="0"/>
          </a:p>
          <a:p>
            <a:pPr marL="0" indent="0">
              <a:buNone/>
            </a:pPr>
            <a:r>
              <a:rPr lang="en-US" altLang="zh-CN" sz="2000" dirty="0" smtClean="0"/>
              <a:t>Precipitation </a:t>
            </a:r>
            <a:r>
              <a:rPr lang="en-US" altLang="zh-CN" sz="2000" dirty="0"/>
              <a:t>Radar (PR) for  Chinese FY-3G satellite is being developed, the prototype phase will be completed soon in 2020, and to be launched at 2022</a:t>
            </a:r>
          </a:p>
          <a:p>
            <a:pPr marL="0" indent="0">
              <a:buNone/>
            </a:pPr>
            <a:endParaRPr lang="en-US" altLang="zh-CN" sz="2000" dirty="0" smtClean="0">
              <a:solidFill>
                <a:srgbClr val="0000FF"/>
              </a:solidFill>
            </a:endParaRPr>
          </a:p>
          <a:p>
            <a:pPr marL="0" indent="0">
              <a:buNone/>
            </a:pPr>
            <a:r>
              <a:rPr lang="en-US" altLang="zh-CN" sz="2000" dirty="0" smtClean="0">
                <a:solidFill>
                  <a:srgbClr val="0000FF"/>
                </a:solidFill>
              </a:rPr>
              <a:t>Closer </a:t>
            </a:r>
            <a:r>
              <a:rPr lang="en-US" altLang="zh-CN" sz="2000" dirty="0">
                <a:solidFill>
                  <a:srgbClr val="0000FF"/>
                </a:solidFill>
              </a:rPr>
              <a:t>collaboration with NWP community for improved understanding in user requirements and feedback</a:t>
            </a:r>
          </a:p>
          <a:p>
            <a:pPr marL="0" indent="0">
              <a:buNone/>
            </a:pPr>
            <a:endParaRPr lang="en-US" sz="2000" dirty="0">
              <a:solidFill>
                <a:srgbClr val="0000FF"/>
              </a:solidFill>
            </a:endParaRPr>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solidFill>
                  <a:srgbClr val="000000"/>
                </a:solidFill>
              </a:rPr>
              <a:pPr>
                <a:defRPr/>
              </a:pPr>
              <a:t>31</a:t>
            </a:fld>
            <a:endParaRPr lang="en-US">
              <a:solidFill>
                <a:srgbClr val="000000"/>
              </a:solidFill>
            </a:endParaRPr>
          </a:p>
        </p:txBody>
      </p:sp>
    </p:spTree>
    <p:extLst>
      <p:ext uri="{BB962C8B-B14F-4D97-AF65-F5344CB8AC3E}">
        <p14:creationId xmlns:p14="http://schemas.microsoft.com/office/powerpoint/2010/main" val="3470638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r"/>
            <a:r>
              <a:rPr lang="en-US" altLang="zh-CN" dirty="0" smtClean="0"/>
              <a:t>  General progress (1)</a:t>
            </a:r>
            <a:endParaRPr lang="zh-CN" altLang="en-US" dirty="0"/>
          </a:p>
        </p:txBody>
      </p:sp>
      <p:sp>
        <p:nvSpPr>
          <p:cNvPr id="3" name="内容占位符 2"/>
          <p:cNvSpPr>
            <a:spLocks noGrp="1"/>
          </p:cNvSpPr>
          <p:nvPr>
            <p:ph idx="1"/>
          </p:nvPr>
        </p:nvSpPr>
        <p:spPr>
          <a:xfrm>
            <a:off x="278606" y="1088740"/>
            <a:ext cx="9488091" cy="5040560"/>
          </a:xfrm>
        </p:spPr>
        <p:txBody>
          <a:bodyPr/>
          <a:lstStyle/>
          <a:p>
            <a:r>
              <a:rPr lang="en-US" altLang="zh-CN" sz="2200" dirty="0">
                <a:solidFill>
                  <a:srgbClr val="0000FF"/>
                </a:solidFill>
                <a:latin typeface="+mj-lt"/>
                <a:ea typeface="+mj-ea"/>
                <a:cs typeface="+mj-cs"/>
              </a:rPr>
              <a:t>The </a:t>
            </a:r>
            <a:r>
              <a:rPr lang="en-US" altLang="zh-CN" sz="2200" dirty="0" smtClean="0">
                <a:solidFill>
                  <a:srgbClr val="0000FF"/>
                </a:solidFill>
                <a:latin typeface="+mj-lt"/>
                <a:ea typeface="+mj-ea"/>
                <a:cs typeface="+mj-cs"/>
              </a:rPr>
              <a:t>fifth </a:t>
            </a:r>
            <a:r>
              <a:rPr lang="en-US" altLang="zh-CN" sz="2200" dirty="0">
                <a:solidFill>
                  <a:srgbClr val="0000FF"/>
                </a:solidFill>
                <a:latin typeface="+mj-lt"/>
                <a:ea typeface="+mj-ea"/>
                <a:cs typeface="+mj-cs"/>
              </a:rPr>
              <a:t>MW subgroup meeting was held on 19th NOV, </a:t>
            </a:r>
            <a:r>
              <a:rPr lang="en-US" altLang="zh-CN" sz="2200" dirty="0" smtClean="0">
                <a:solidFill>
                  <a:srgbClr val="0000FF"/>
                </a:solidFill>
                <a:latin typeface="+mj-lt"/>
                <a:ea typeface="+mj-ea"/>
                <a:cs typeface="+mj-cs"/>
              </a:rPr>
              <a:t>2019</a:t>
            </a:r>
          </a:p>
          <a:p>
            <a:r>
              <a:rPr lang="en-US" altLang="zh-CN" sz="2200" dirty="0" smtClean="0"/>
              <a:t>The outcome on the gap analysis of MWI was report to CGMS-47 as an plenary talk</a:t>
            </a:r>
          </a:p>
          <a:p>
            <a:r>
              <a:rPr lang="en-US" altLang="zh-CN" sz="2200" dirty="0">
                <a:solidFill>
                  <a:srgbClr val="0000FF"/>
                </a:solidFill>
                <a:latin typeface="+mj-lt"/>
                <a:ea typeface="+mj-ea"/>
                <a:cs typeface="+mj-cs"/>
              </a:rPr>
              <a:t>The MWS FCDR is coming and looking for the user feedback: </a:t>
            </a:r>
            <a:r>
              <a:rPr lang="pt-BR" altLang="zh-CN" sz="2200" dirty="0">
                <a:solidFill>
                  <a:schemeClr val="tx2"/>
                </a:solidFill>
                <a:latin typeface="+mj-lt"/>
                <a:ea typeface="+mj-ea"/>
                <a:cs typeface="+mj-cs"/>
              </a:rPr>
              <a:t>EUMETSAT Fundamental Climate Data Records (FCDR)</a:t>
            </a:r>
            <a:r>
              <a:rPr lang="en-GB" altLang="zh-CN" sz="2200" dirty="0">
                <a:solidFill>
                  <a:schemeClr val="tx2"/>
                </a:solidFill>
                <a:latin typeface="+mj-lt"/>
                <a:ea typeface="+mj-ea"/>
                <a:cs typeface="+mj-cs"/>
              </a:rPr>
              <a:t> for the microwave humidity sounders provide detailed quality and uncertainty data</a:t>
            </a:r>
            <a:r>
              <a:rPr lang="en-GB" altLang="zh-CN" sz="2200" dirty="0" smtClean="0">
                <a:solidFill>
                  <a:schemeClr val="tx2"/>
                </a:solidFill>
                <a:latin typeface="+mj-lt"/>
                <a:ea typeface="+mj-ea"/>
                <a:cs typeface="+mj-cs"/>
              </a:rPr>
              <a:t>. </a:t>
            </a:r>
            <a:r>
              <a:rPr lang="en-GB" altLang="zh-CN" sz="2400" dirty="0">
                <a:solidFill>
                  <a:srgbClr val="00B050"/>
                </a:solidFill>
              </a:rPr>
              <a:t>The first version (for evaluation) of CMA FCDR for MWRI/MWHS/MWTS has been released in the end of 2019.</a:t>
            </a:r>
            <a:endParaRPr lang="en-GB" altLang="en-US" sz="2400" dirty="0">
              <a:solidFill>
                <a:srgbClr val="00B050"/>
              </a:solidFill>
            </a:endParaRPr>
          </a:p>
          <a:p>
            <a:r>
              <a:rPr lang="en-US" altLang="zh-CN" sz="2200" dirty="0" smtClean="0"/>
              <a:t>The planned documentation of XCAL for GSICS MW is good starting to initialize the cooperation</a:t>
            </a:r>
          </a:p>
          <a:p>
            <a:r>
              <a:rPr lang="en-US" altLang="zh-CN" sz="2200" dirty="0">
                <a:solidFill>
                  <a:srgbClr val="0000FF"/>
                </a:solidFill>
                <a:latin typeface="+mj-lt"/>
                <a:ea typeface="+mj-ea"/>
                <a:cs typeface="+mj-cs"/>
              </a:rPr>
              <a:t>Instrumental performance monitoring and uncertainty characterization  based on SNO and RTM simulation is more evidential and methodological </a:t>
            </a:r>
          </a:p>
        </p:txBody>
      </p:sp>
      <p:sp>
        <p:nvSpPr>
          <p:cNvPr id="4" name="灯片编号占位符 3"/>
          <p:cNvSpPr>
            <a:spLocks noGrp="1"/>
          </p:cNvSpPr>
          <p:nvPr>
            <p:ph type="sldNum" sz="quarter" idx="10"/>
          </p:nvPr>
        </p:nvSpPr>
        <p:spPr/>
        <p:txBody>
          <a:bodyPr/>
          <a:lstStyle/>
          <a:p>
            <a:pPr>
              <a:defRPr/>
            </a:pPr>
            <a:fld id="{DA28AC38-E0E8-49D7-B2FE-71FD7C42C09E}" type="slidenum">
              <a:rPr lang="en-US" smtClean="0"/>
              <a:pPr>
                <a:defRPr/>
              </a:pPr>
              <a:t>4</a:t>
            </a:fld>
            <a:endParaRPr lang="en-US"/>
          </a:p>
        </p:txBody>
      </p:sp>
    </p:spTree>
    <p:extLst>
      <p:ext uri="{BB962C8B-B14F-4D97-AF65-F5344CB8AC3E}">
        <p14:creationId xmlns:p14="http://schemas.microsoft.com/office/powerpoint/2010/main" val="504946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r"/>
            <a:r>
              <a:rPr lang="en-US" altLang="zh-CN" dirty="0" smtClean="0"/>
              <a:t>  General progress (2)</a:t>
            </a:r>
            <a:endParaRPr lang="zh-CN" altLang="en-US" dirty="0"/>
          </a:p>
        </p:txBody>
      </p:sp>
      <p:sp>
        <p:nvSpPr>
          <p:cNvPr id="3" name="内容占位符 2"/>
          <p:cNvSpPr>
            <a:spLocks noGrp="1"/>
          </p:cNvSpPr>
          <p:nvPr>
            <p:ph idx="1"/>
          </p:nvPr>
        </p:nvSpPr>
        <p:spPr>
          <a:xfrm>
            <a:off x="278606" y="1088740"/>
            <a:ext cx="9488091" cy="5040560"/>
          </a:xfrm>
        </p:spPr>
        <p:txBody>
          <a:bodyPr/>
          <a:lstStyle/>
          <a:p>
            <a:r>
              <a:rPr lang="en-US" altLang="zh-CN" sz="2200" dirty="0" smtClean="0">
                <a:solidFill>
                  <a:srgbClr val="0000FF"/>
                </a:solidFill>
                <a:latin typeface="+mj-lt"/>
                <a:ea typeface="+mj-ea"/>
                <a:cs typeface="+mj-cs"/>
              </a:rPr>
              <a:t>SNPP </a:t>
            </a:r>
            <a:r>
              <a:rPr lang="en-US" altLang="zh-CN" sz="2200" dirty="0">
                <a:solidFill>
                  <a:srgbClr val="0000FF"/>
                </a:solidFill>
                <a:latin typeface="+mj-lt"/>
                <a:ea typeface="+mj-ea"/>
                <a:cs typeface="+mj-cs"/>
              </a:rPr>
              <a:t>and NOAA-20 ATMS reprocessing are completed and the latest calibration has been operational since October 15, 2019, significantly reduced the difference between SNPP and NOAA-20 ATMS.</a:t>
            </a:r>
          </a:p>
          <a:p>
            <a:r>
              <a:rPr lang="en-US" altLang="zh-CN" sz="2200" dirty="0" err="1" smtClean="0"/>
              <a:t>CubeSAT</a:t>
            </a:r>
            <a:r>
              <a:rPr lang="en-US" altLang="zh-CN" sz="2200" dirty="0" smtClean="0"/>
              <a:t> TEMPEST-D microwave SDR are now available at </a:t>
            </a:r>
            <a:r>
              <a:rPr lang="en-US" sz="2200" dirty="0"/>
              <a:t>(</a:t>
            </a:r>
            <a:r>
              <a:rPr lang="en-US" sz="2200" dirty="0">
                <a:hlinkClick r:id="rId2"/>
              </a:rPr>
              <a:t>https://tempest.colostate.edu/data</a:t>
            </a:r>
            <a:r>
              <a:rPr lang="en-US" sz="2200" dirty="0" smtClean="0"/>
              <a:t>) and </a:t>
            </a:r>
            <a:r>
              <a:rPr lang="en-US" altLang="zh-CN" sz="2200" dirty="0">
                <a:solidFill>
                  <a:srgbClr val="000000"/>
                </a:solidFill>
              </a:rPr>
              <a:t>have been used in studying tropical </a:t>
            </a:r>
            <a:r>
              <a:rPr lang="en-US" altLang="zh-CN" sz="2200" dirty="0" smtClean="0">
                <a:solidFill>
                  <a:srgbClr val="000000"/>
                </a:solidFill>
              </a:rPr>
              <a:t>cyclones.</a:t>
            </a:r>
          </a:p>
          <a:p>
            <a:r>
              <a:rPr lang="en-US" altLang="zh-CN" sz="2200" dirty="0">
                <a:solidFill>
                  <a:srgbClr val="0000FF"/>
                </a:solidFill>
                <a:latin typeface="+mj-lt"/>
                <a:ea typeface="+mj-ea"/>
                <a:cs typeface="+mj-cs"/>
              </a:rPr>
              <a:t>AI May enhance the spatial resolution of microwave measurements. </a:t>
            </a:r>
          </a:p>
          <a:p>
            <a:r>
              <a:rPr lang="en-US" altLang="zh-CN" sz="2200" dirty="0">
                <a:solidFill>
                  <a:srgbClr val="000000"/>
                </a:solidFill>
              </a:rPr>
              <a:t>COSMIC-2 launched on June 25, 2019 and the data are operationally used for MW sensor monitoring</a:t>
            </a:r>
            <a:r>
              <a:rPr lang="en-US" altLang="zh-CN" sz="2200" dirty="0" smtClean="0">
                <a:solidFill>
                  <a:srgbClr val="000000"/>
                </a:solidFill>
              </a:rPr>
              <a:t>.</a:t>
            </a:r>
          </a:p>
        </p:txBody>
      </p:sp>
      <p:sp>
        <p:nvSpPr>
          <p:cNvPr id="4" name="灯片编号占位符 3"/>
          <p:cNvSpPr>
            <a:spLocks noGrp="1"/>
          </p:cNvSpPr>
          <p:nvPr>
            <p:ph type="sldNum" sz="quarter" idx="10"/>
          </p:nvPr>
        </p:nvSpPr>
        <p:spPr/>
        <p:txBody>
          <a:bodyPr/>
          <a:lstStyle/>
          <a:p>
            <a:pPr>
              <a:defRPr/>
            </a:pPr>
            <a:fld id="{DA28AC38-E0E8-49D7-B2FE-71FD7C42C09E}" type="slidenum">
              <a:rPr lang="en-US" smtClean="0"/>
              <a:pPr>
                <a:defRPr/>
              </a:pPr>
              <a:t>5</a:t>
            </a:fld>
            <a:endParaRPr lang="en-US"/>
          </a:p>
        </p:txBody>
      </p:sp>
    </p:spTree>
    <p:extLst>
      <p:ext uri="{BB962C8B-B14F-4D97-AF65-F5344CB8AC3E}">
        <p14:creationId xmlns:p14="http://schemas.microsoft.com/office/powerpoint/2010/main" val="3966033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9780" y="118926"/>
            <a:ext cx="5879805" cy="1143000"/>
          </a:xfrm>
        </p:spPr>
        <p:txBody>
          <a:bodyPr/>
          <a:lstStyle/>
          <a:p>
            <a:r>
              <a:rPr lang="en-US" dirty="0" smtClean="0">
                <a:solidFill>
                  <a:srgbClr val="0000FF"/>
                </a:solidFill>
              </a:rPr>
              <a:t>Action Items</a:t>
            </a:r>
            <a:endParaRPr lang="en-US" i="1" dirty="0">
              <a:solidFill>
                <a:srgbClr val="0000FF"/>
              </a:solidFill>
            </a:endParaRPr>
          </a:p>
        </p:txBody>
      </p:sp>
      <p:sp>
        <p:nvSpPr>
          <p:cNvPr id="3" name="Slide Number Placeholder 2"/>
          <p:cNvSpPr>
            <a:spLocks noGrp="1"/>
          </p:cNvSpPr>
          <p:nvPr>
            <p:ph type="sldNum" sz="quarter" idx="10"/>
          </p:nvPr>
        </p:nvSpPr>
        <p:spPr/>
        <p:txBody>
          <a:bodyPr/>
          <a:lstStyle/>
          <a:p>
            <a:pPr>
              <a:defRPr/>
            </a:pPr>
            <a:fld id="{D24831DE-8CB6-4B98-B2F1-D4EBA8FF1804}" type="slidenum">
              <a:rPr lang="en-US" smtClean="0"/>
              <a:pPr>
                <a:defRPr/>
              </a:pPr>
              <a:t>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304539379"/>
              </p:ext>
            </p:extLst>
          </p:nvPr>
        </p:nvGraphicFramePr>
        <p:xfrm>
          <a:off x="137465" y="1133745"/>
          <a:ext cx="9721079" cy="5269681"/>
        </p:xfrm>
        <a:graphic>
          <a:graphicData uri="http://schemas.openxmlformats.org/drawingml/2006/table">
            <a:tbl>
              <a:tblPr>
                <a:tableStyleId>{D7AC3CCA-C797-4891-BE02-D94E43425B78}</a:tableStyleId>
              </a:tblPr>
              <a:tblGrid>
                <a:gridCol w="1260140">
                  <a:extLst>
                    <a:ext uri="{9D8B030D-6E8A-4147-A177-3AD203B41FA5}">
                      <a16:colId xmlns:a16="http://schemas.microsoft.com/office/drawing/2014/main" val="20000"/>
                    </a:ext>
                  </a:extLst>
                </a:gridCol>
                <a:gridCol w="4058203">
                  <a:extLst>
                    <a:ext uri="{9D8B030D-6E8A-4147-A177-3AD203B41FA5}">
                      <a16:colId xmlns:a16="http://schemas.microsoft.com/office/drawing/2014/main" val="20002"/>
                    </a:ext>
                  </a:extLst>
                </a:gridCol>
                <a:gridCol w="4402736">
                  <a:extLst>
                    <a:ext uri="{9D8B030D-6E8A-4147-A177-3AD203B41FA5}">
                      <a16:colId xmlns:a16="http://schemas.microsoft.com/office/drawing/2014/main" val="20003"/>
                    </a:ext>
                  </a:extLst>
                </a:gridCol>
              </a:tblGrid>
              <a:tr h="325201">
                <a:tc>
                  <a:txBody>
                    <a:bodyPr/>
                    <a:lstStyle/>
                    <a:p>
                      <a:pPr algn="ctr" fontAlgn="b"/>
                      <a:r>
                        <a:rPr lang="en-US" sz="900" b="1" u="none" strike="noStrike" dirty="0">
                          <a:effectLst/>
                        </a:rPr>
                        <a:t>Action Id</a:t>
                      </a:r>
                      <a:endParaRPr lang="en-US" sz="900" b="1" i="0" u="none" strike="noStrike" dirty="0">
                        <a:solidFill>
                          <a:srgbClr val="000000"/>
                        </a:solidFill>
                        <a:effectLst/>
                        <a:latin typeface="Calibri"/>
                      </a:endParaRPr>
                    </a:p>
                  </a:txBody>
                  <a:tcPr marL="5812" marR="5812" marT="5812" marB="0" anchor="ctr">
                    <a:solidFill>
                      <a:schemeClr val="accent1">
                        <a:lumMod val="90000"/>
                      </a:schemeClr>
                    </a:solidFill>
                  </a:tcPr>
                </a:tc>
                <a:tc>
                  <a:txBody>
                    <a:bodyPr/>
                    <a:lstStyle/>
                    <a:p>
                      <a:pPr algn="ctr" fontAlgn="b"/>
                      <a:r>
                        <a:rPr lang="en-US" sz="900" b="1" u="none" strike="noStrike" dirty="0">
                          <a:effectLst/>
                        </a:rPr>
                        <a:t>Summary</a:t>
                      </a:r>
                      <a:endParaRPr lang="en-US" sz="900" b="1" i="0" u="none" strike="noStrike" dirty="0">
                        <a:solidFill>
                          <a:srgbClr val="000000"/>
                        </a:solidFill>
                        <a:effectLst/>
                        <a:latin typeface="Calibri"/>
                      </a:endParaRPr>
                    </a:p>
                  </a:txBody>
                  <a:tcPr marL="5812" marR="5812" marT="5812" marB="0" anchor="ctr">
                    <a:solidFill>
                      <a:schemeClr val="accent1">
                        <a:lumMod val="90000"/>
                      </a:schemeClr>
                    </a:solidFill>
                  </a:tcPr>
                </a:tc>
                <a:tc>
                  <a:txBody>
                    <a:bodyPr/>
                    <a:lstStyle/>
                    <a:p>
                      <a:pPr algn="ctr" fontAlgn="b"/>
                      <a:r>
                        <a:rPr lang="en-US" sz="900" b="1" u="none" strike="noStrike" dirty="0" smtClean="0">
                          <a:effectLst/>
                        </a:rPr>
                        <a:t>Status</a:t>
                      </a:r>
                      <a:endParaRPr lang="en-US" sz="900" b="1" i="0" u="none" strike="noStrike" dirty="0" smtClean="0">
                        <a:solidFill>
                          <a:srgbClr val="000000"/>
                        </a:solidFill>
                        <a:effectLst/>
                        <a:latin typeface="Calibri"/>
                      </a:endParaRPr>
                    </a:p>
                  </a:txBody>
                  <a:tcPr marL="5812" marR="5812" marT="5812" marB="0" anchor="ctr">
                    <a:solidFill>
                      <a:schemeClr val="accent1">
                        <a:lumMod val="90000"/>
                      </a:schemeClr>
                    </a:solidFill>
                  </a:tcPr>
                </a:tc>
                <a:extLst>
                  <a:ext uri="{0D108BD9-81ED-4DB2-BD59-A6C34878D82A}">
                    <a16:rowId xmlns:a16="http://schemas.microsoft.com/office/drawing/2014/main" val="10000"/>
                  </a:ext>
                </a:extLst>
              </a:tr>
              <a:tr h="20067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900" b="1" u="none" strike="noStrike" kern="1200" dirty="0" smtClean="0">
                          <a:solidFill>
                            <a:schemeClr val="dk1"/>
                          </a:solidFill>
                          <a:effectLst/>
                          <a:latin typeface="+mn-lt"/>
                          <a:ea typeface="+mn-ea"/>
                          <a:cs typeface="+mn-cs"/>
                        </a:rPr>
                        <a:t>CGMS-46-EUM-WP-14</a:t>
                      </a:r>
                    </a:p>
                  </a:txBody>
                  <a:tcPr marL="5812" marR="5812" marT="5812" marB="0" anchor="ctr"/>
                </a:tc>
                <a:tc>
                  <a:txBody>
                    <a:bodyPr/>
                    <a:lstStyle/>
                    <a:p>
                      <a:pPr algn="l" fontAlgn="ctr"/>
                      <a:r>
                        <a:rPr lang="en-US" altLang="zh-CN" sz="900" b="1" u="none" strike="noStrike" kern="1200" dirty="0" smtClean="0">
                          <a:solidFill>
                            <a:schemeClr val="dk1"/>
                          </a:solidFill>
                          <a:effectLst/>
                          <a:latin typeface="+mn-lt"/>
                          <a:ea typeface="+mn-ea"/>
                          <a:cs typeface="+mn-cs"/>
                        </a:rPr>
                        <a:t>On passive microwave </a:t>
                      </a:r>
                      <a:r>
                        <a:rPr lang="en-US" altLang="zh-CN" sz="900" b="1" u="none" strike="noStrike" kern="1200" dirty="0" err="1" smtClean="0">
                          <a:solidFill>
                            <a:schemeClr val="dk1"/>
                          </a:solidFill>
                          <a:effectLst/>
                          <a:latin typeface="+mn-lt"/>
                          <a:ea typeface="+mn-ea"/>
                          <a:cs typeface="+mn-cs"/>
                        </a:rPr>
                        <a:t>observations:GSICS</a:t>
                      </a:r>
                      <a:r>
                        <a:rPr lang="en-US" altLang="zh-CN" sz="900" b="1" u="none" strike="noStrike" kern="1200" dirty="0" smtClean="0">
                          <a:solidFill>
                            <a:schemeClr val="dk1"/>
                          </a:solidFill>
                          <a:effectLst/>
                          <a:latin typeface="+mn-lt"/>
                          <a:ea typeface="+mn-ea"/>
                          <a:cs typeface="+mn-cs"/>
                        </a:rPr>
                        <a:t> is requested to </a:t>
                      </a:r>
                      <a:r>
                        <a:rPr lang="en-US" altLang="zh-CN" sz="900" b="1" u="none" strike="noStrike" kern="1200" dirty="0" err="1" smtClean="0">
                          <a:solidFill>
                            <a:schemeClr val="dk1"/>
                          </a:solidFill>
                          <a:effectLst/>
                          <a:latin typeface="+mn-lt"/>
                          <a:ea typeface="+mn-ea"/>
                          <a:cs typeface="+mn-cs"/>
                        </a:rPr>
                        <a:t>organise</a:t>
                      </a:r>
                      <a:r>
                        <a:rPr lang="en-US" altLang="zh-CN" sz="900" b="1" u="none" strike="noStrike" kern="1200" dirty="0" smtClean="0">
                          <a:solidFill>
                            <a:schemeClr val="dk1"/>
                          </a:solidFill>
                          <a:effectLst/>
                          <a:latin typeface="+mn-lt"/>
                          <a:ea typeface="+mn-ea"/>
                          <a:cs typeface="+mn-cs"/>
                        </a:rPr>
                        <a:t> an expert meeting on the </a:t>
                      </a:r>
                      <a:r>
                        <a:rPr lang="en-US" altLang="zh-CN" sz="900" b="1" u="none" strike="noStrike" kern="1200" dirty="0" err="1" smtClean="0">
                          <a:solidFill>
                            <a:schemeClr val="dk1"/>
                          </a:solidFill>
                          <a:effectLst/>
                          <a:latin typeface="+mn-lt"/>
                          <a:ea typeface="+mn-ea"/>
                          <a:cs typeface="+mn-cs"/>
                        </a:rPr>
                        <a:t>intercalibration</a:t>
                      </a:r>
                      <a:r>
                        <a:rPr lang="en-US" altLang="zh-CN" sz="900" b="1" u="none" strike="noStrike" kern="1200" dirty="0" smtClean="0">
                          <a:solidFill>
                            <a:schemeClr val="dk1"/>
                          </a:solidFill>
                          <a:effectLst/>
                          <a:latin typeface="+mn-lt"/>
                          <a:ea typeface="+mn-ea"/>
                          <a:cs typeface="+mn-cs"/>
                        </a:rPr>
                        <a:t> of operational PMW sensors to meet the WIGOS 2040 targets for a coordinated effort to share information on current and future PMW instruments and report to CGMS-47</a:t>
                      </a:r>
                      <a:endParaRPr lang="en-US" sz="900" b="1" u="none" strike="noStrike" kern="1200" dirty="0">
                        <a:solidFill>
                          <a:schemeClr val="dk1"/>
                        </a:solidFill>
                        <a:effectLst/>
                        <a:latin typeface="+mn-lt"/>
                        <a:ea typeface="+mn-ea"/>
                        <a:cs typeface="+mn-cs"/>
                      </a:endParaRPr>
                    </a:p>
                  </a:txBody>
                  <a:tcPr marL="5812" marR="5812" marT="5812" marB="0" anchor="ctr"/>
                </a:tc>
                <a:tc>
                  <a:txBody>
                    <a:bodyPr/>
                    <a:lstStyle/>
                    <a:p>
                      <a:pPr algn="l" fontAlgn="ctr"/>
                      <a:r>
                        <a:rPr lang="en-US" altLang="zh-CN" sz="1000" b="1" u="none" strike="noStrike" kern="1200" dirty="0" smtClean="0">
                          <a:solidFill>
                            <a:srgbClr val="0000FF"/>
                          </a:solidFill>
                          <a:effectLst/>
                          <a:latin typeface="+mn-lt"/>
                          <a:ea typeface="+mn-ea"/>
                          <a:cs typeface="+mn-cs"/>
                        </a:rPr>
                        <a:t>Closed</a:t>
                      </a:r>
                      <a:r>
                        <a:rPr lang="en-US" sz="1000" b="1" u="none" strike="noStrike" kern="1200" dirty="0" smtClean="0">
                          <a:solidFill>
                            <a:srgbClr val="00B050"/>
                          </a:solidFill>
                          <a:effectLst/>
                          <a:latin typeface="+mn-lt"/>
                          <a:ea typeface="+mn-ea"/>
                          <a:cs typeface="+mn-cs"/>
                        </a:rPr>
                        <a:t>,</a:t>
                      </a:r>
                      <a:r>
                        <a:rPr lang="en-GB" altLang="zh-CN" sz="1000" b="1" dirty="0" smtClean="0">
                          <a:solidFill>
                            <a:srgbClr val="00B050"/>
                          </a:solidFill>
                        </a:rPr>
                        <a:t> GSICS Microwave Sub-group to consider strategy to mitigate risk of gaps in microwave imager constellation</a:t>
                      </a:r>
                      <a:endParaRPr lang="en-US" sz="1000" b="1" u="none" strike="noStrike" kern="1200" dirty="0">
                        <a:solidFill>
                          <a:srgbClr val="00B050"/>
                        </a:solidFill>
                        <a:effectLst/>
                        <a:latin typeface="+mn-lt"/>
                        <a:ea typeface="+mn-ea"/>
                        <a:cs typeface="+mn-cs"/>
                      </a:endParaRPr>
                    </a:p>
                  </a:txBody>
                  <a:tcPr marL="5812" marR="5812" marT="5812" marB="0" anchor="ctr"/>
                </a:tc>
                <a:extLst>
                  <a:ext uri="{0D108BD9-81ED-4DB2-BD59-A6C34878D82A}">
                    <a16:rowId xmlns:a16="http://schemas.microsoft.com/office/drawing/2014/main" val="10010"/>
                  </a:ext>
                </a:extLst>
              </a:tr>
              <a:tr h="200677">
                <a:tc>
                  <a:txBody>
                    <a:bodyPr/>
                    <a:lstStyle/>
                    <a:p>
                      <a:pPr algn="l" fontAlgn="ctr"/>
                      <a:r>
                        <a:rPr lang="en-US" altLang="zh-CN" sz="900" b="1" u="none" strike="noStrike" kern="1200" dirty="0" smtClean="0">
                          <a:solidFill>
                            <a:schemeClr val="dk1"/>
                          </a:solidFill>
                          <a:effectLst/>
                          <a:latin typeface="+mn-lt"/>
                          <a:ea typeface="+mn-ea"/>
                          <a:cs typeface="+mn-cs"/>
                        </a:rPr>
                        <a:t>R.GMW.2019.5j.1</a:t>
                      </a:r>
                      <a:r>
                        <a:rPr lang="en-US" sz="900" b="1" u="none" strike="noStrike" kern="1200" dirty="0" smtClean="0">
                          <a:solidFill>
                            <a:schemeClr val="dk1"/>
                          </a:solidFill>
                          <a:effectLst/>
                          <a:latin typeface="+mn-lt"/>
                          <a:ea typeface="+mn-ea"/>
                          <a:cs typeface="+mn-cs"/>
                        </a:rPr>
                        <a:t> </a:t>
                      </a:r>
                      <a:endParaRPr lang="en-US" sz="900" b="1" u="none" strike="noStrike" kern="1200" dirty="0">
                        <a:solidFill>
                          <a:schemeClr val="dk1"/>
                        </a:solidFill>
                        <a:effectLst/>
                        <a:latin typeface="+mn-lt"/>
                        <a:ea typeface="+mn-ea"/>
                        <a:cs typeface="+mn-cs"/>
                      </a:endParaRPr>
                    </a:p>
                  </a:txBody>
                  <a:tcPr marL="5812" marR="5812" marT="5812" marB="0" anchor="ctr"/>
                </a:tc>
                <a:tc>
                  <a:txBody>
                    <a:bodyPr/>
                    <a:lstStyle/>
                    <a:p>
                      <a:pPr algn="l" fontAlgn="ctr"/>
                      <a:r>
                        <a:rPr lang="en-US" altLang="zh-CN" sz="900" b="1" u="none" strike="noStrike" kern="1200" dirty="0" smtClean="0">
                          <a:solidFill>
                            <a:schemeClr val="dk1"/>
                          </a:solidFill>
                          <a:effectLst/>
                          <a:latin typeface="+mn-lt"/>
                          <a:ea typeface="+mn-ea"/>
                          <a:cs typeface="+mn-cs"/>
                        </a:rPr>
                        <a:t>Shengli Wu (CMA) to </a:t>
                      </a:r>
                      <a:r>
                        <a:rPr lang="en-US" altLang="zh-CN" sz="900" b="1" u="none" strike="noStrike" kern="1200" dirty="0" err="1" smtClean="0">
                          <a:solidFill>
                            <a:schemeClr val="dk1"/>
                          </a:solidFill>
                          <a:effectLst/>
                          <a:latin typeface="+mn-lt"/>
                          <a:ea typeface="+mn-ea"/>
                          <a:cs typeface="+mn-cs"/>
                        </a:rPr>
                        <a:t>analyse</a:t>
                      </a:r>
                      <a:r>
                        <a:rPr lang="en-US" altLang="zh-CN" sz="900" b="1" u="none" strike="noStrike" kern="1200" dirty="0" smtClean="0">
                          <a:solidFill>
                            <a:schemeClr val="dk1"/>
                          </a:solidFill>
                          <a:effectLst/>
                          <a:latin typeface="+mn-lt"/>
                          <a:ea typeface="+mn-ea"/>
                          <a:cs typeface="+mn-cs"/>
                        </a:rPr>
                        <a:t> SNOs as a function of radiance and latitude</a:t>
                      </a:r>
                      <a:endParaRPr lang="en-US" sz="900" b="1" u="none" strike="noStrike" kern="1200" dirty="0">
                        <a:solidFill>
                          <a:schemeClr val="dk1"/>
                        </a:solidFill>
                        <a:effectLst/>
                        <a:latin typeface="+mn-lt"/>
                        <a:ea typeface="+mn-ea"/>
                        <a:cs typeface="+mn-cs"/>
                      </a:endParaRPr>
                    </a:p>
                  </a:txBody>
                  <a:tcPr marL="5812" marR="5812" marT="5812" marB="0" anchor="ctr"/>
                </a:tc>
                <a:tc>
                  <a:txBody>
                    <a:bodyPr/>
                    <a:lstStyle/>
                    <a:p>
                      <a:pPr algn="l" fontAlgn="ctr"/>
                      <a:r>
                        <a:rPr lang="en-US" altLang="zh-CN" sz="900" b="1" u="none" strike="noStrike" kern="1200" dirty="0" smtClean="0">
                          <a:solidFill>
                            <a:srgbClr val="0000FF"/>
                          </a:solidFill>
                          <a:effectLst/>
                          <a:latin typeface="+mn-lt"/>
                          <a:ea typeface="+mn-ea"/>
                          <a:cs typeface="+mn-cs"/>
                        </a:rPr>
                        <a:t>Closed. </a:t>
                      </a:r>
                      <a:r>
                        <a:rPr lang="en-US" altLang="zh-CN" sz="900" b="1" u="none" strike="noStrike" kern="1200" dirty="0" err="1" smtClean="0">
                          <a:solidFill>
                            <a:srgbClr val="00B050"/>
                          </a:solidFill>
                          <a:effectLst/>
                          <a:latin typeface="+mn-lt"/>
                          <a:ea typeface="+mn-ea"/>
                          <a:cs typeface="+mn-cs"/>
                        </a:rPr>
                        <a:t>Shengli</a:t>
                      </a:r>
                      <a:r>
                        <a:rPr lang="en-US" altLang="zh-CN" sz="900" b="1" u="none" strike="noStrike" kern="1200" dirty="0" smtClean="0">
                          <a:solidFill>
                            <a:srgbClr val="00B050"/>
                          </a:solidFill>
                          <a:effectLst/>
                          <a:latin typeface="+mn-lt"/>
                          <a:ea typeface="+mn-ea"/>
                          <a:cs typeface="+mn-cs"/>
                        </a:rPr>
                        <a:t> reported that this work has been completed.</a:t>
                      </a:r>
                      <a:endParaRPr lang="en-US" sz="900" b="1" u="none" strike="noStrike" kern="1200" dirty="0">
                        <a:solidFill>
                          <a:srgbClr val="00B050"/>
                        </a:solidFill>
                        <a:effectLst/>
                        <a:latin typeface="+mn-lt"/>
                        <a:ea typeface="+mn-ea"/>
                        <a:cs typeface="+mn-cs"/>
                      </a:endParaRPr>
                    </a:p>
                  </a:txBody>
                  <a:tcPr marL="5812" marR="5812" marT="5812" marB="0" anchor="ctr"/>
                </a:tc>
                <a:extLst>
                  <a:ext uri="{0D108BD9-81ED-4DB2-BD59-A6C34878D82A}">
                    <a16:rowId xmlns:a16="http://schemas.microsoft.com/office/drawing/2014/main" val="10001"/>
                  </a:ext>
                </a:extLst>
              </a:tr>
              <a:tr h="333054">
                <a:tc>
                  <a:txBody>
                    <a:bodyPr/>
                    <a:lstStyle/>
                    <a:p>
                      <a:pPr algn="l" fontAlgn="ctr"/>
                      <a:r>
                        <a:rPr lang="en-US" altLang="zh-CN" sz="900" b="1" u="none" strike="noStrike" kern="1200" dirty="0" smtClean="0">
                          <a:solidFill>
                            <a:schemeClr val="dk1"/>
                          </a:solidFill>
                          <a:effectLst/>
                          <a:latin typeface="+mn-lt"/>
                          <a:ea typeface="+mn-ea"/>
                          <a:cs typeface="+mn-cs"/>
                        </a:rPr>
                        <a:t>A.GMW.2019.5n.2</a:t>
                      </a:r>
                      <a:endParaRPr lang="en-US" sz="900" b="1" u="none" strike="noStrike" kern="1200" dirty="0">
                        <a:solidFill>
                          <a:schemeClr val="dk1"/>
                        </a:solidFill>
                        <a:effectLst/>
                        <a:latin typeface="+mn-lt"/>
                        <a:ea typeface="+mn-ea"/>
                        <a:cs typeface="+mn-cs"/>
                      </a:endParaRPr>
                    </a:p>
                  </a:txBody>
                  <a:tcPr marL="5812" marR="5812" marT="5812" marB="0" anchor="ctr"/>
                </a:tc>
                <a:tc>
                  <a:txBody>
                    <a:bodyPr/>
                    <a:lstStyle/>
                    <a:p>
                      <a:pPr algn="l" fontAlgn="ctr"/>
                      <a:r>
                        <a:rPr lang="en-US" altLang="zh-CN" sz="900" b="1" u="none" strike="noStrike" kern="1200" dirty="0" smtClean="0">
                          <a:solidFill>
                            <a:schemeClr val="dk1"/>
                          </a:solidFill>
                          <a:effectLst/>
                          <a:latin typeface="+mn-lt"/>
                          <a:ea typeface="+mn-ea"/>
                          <a:cs typeface="+mn-cs"/>
                        </a:rPr>
                        <a:t>Shengli Wu (CMA) to attempt to apply X-Cal algorithms to MWRI and report on completeness of algorithm description (by 2019-09) and results (by 2020-03)</a:t>
                      </a:r>
                      <a:endParaRPr lang="en-US" sz="900" b="1" u="none" strike="noStrike" kern="1200" dirty="0">
                        <a:solidFill>
                          <a:schemeClr val="dk1"/>
                        </a:solidFill>
                        <a:effectLst/>
                        <a:latin typeface="+mn-lt"/>
                        <a:ea typeface="+mn-ea"/>
                        <a:cs typeface="+mn-cs"/>
                      </a:endParaRPr>
                    </a:p>
                  </a:txBody>
                  <a:tcPr marL="5812" marR="5812" marT="5812" marB="0" anchor="ctr"/>
                </a:tc>
                <a:tc>
                  <a:txBody>
                    <a:bodyPr/>
                    <a:lstStyle/>
                    <a:p>
                      <a:r>
                        <a:rPr lang="en-US" altLang="zh-CN" sz="900" b="1" u="none" strike="noStrike" kern="1200" dirty="0" smtClean="0">
                          <a:solidFill>
                            <a:srgbClr val="00B050"/>
                          </a:solidFill>
                          <a:effectLst/>
                          <a:latin typeface="+mn-lt"/>
                          <a:ea typeface="+mn-ea"/>
                          <a:cs typeface="+mn-cs"/>
                        </a:rPr>
                        <a:t>Open. </a:t>
                      </a:r>
                      <a:r>
                        <a:rPr lang="en-US" altLang="zh-CN" sz="900" b="1" u="none" strike="noStrike" kern="1200" dirty="0" err="1" smtClean="0">
                          <a:solidFill>
                            <a:srgbClr val="00B050"/>
                          </a:solidFill>
                          <a:effectLst/>
                          <a:latin typeface="+mn-lt"/>
                          <a:ea typeface="+mn-ea"/>
                          <a:cs typeface="+mn-cs"/>
                        </a:rPr>
                        <a:t>Shengli</a:t>
                      </a:r>
                      <a:r>
                        <a:rPr lang="en-US" altLang="zh-CN" sz="900" b="1" u="none" strike="noStrike" kern="1200" dirty="0" smtClean="0">
                          <a:solidFill>
                            <a:srgbClr val="00B050"/>
                          </a:solidFill>
                          <a:effectLst/>
                          <a:latin typeface="+mn-lt"/>
                          <a:ea typeface="+mn-ea"/>
                          <a:cs typeface="+mn-cs"/>
                        </a:rPr>
                        <a:t> reported that they have done the similar work like X-Cal using MWRI and GMI.</a:t>
                      </a:r>
                      <a:endParaRPr lang="zh-CN" altLang="zh-CN" sz="900" b="1" u="none" strike="noStrike" kern="1200" dirty="0">
                        <a:solidFill>
                          <a:srgbClr val="00B050"/>
                        </a:solidFill>
                        <a:effectLst/>
                        <a:latin typeface="+mn-lt"/>
                        <a:ea typeface="+mn-ea"/>
                        <a:cs typeface="+mn-cs"/>
                      </a:endParaRPr>
                    </a:p>
                  </a:txBody>
                  <a:tcPr marL="5812" marR="5812" marT="5812" marB="0" anchor="ctr"/>
                </a:tc>
                <a:extLst>
                  <a:ext uri="{0D108BD9-81ED-4DB2-BD59-A6C34878D82A}">
                    <a16:rowId xmlns:a16="http://schemas.microsoft.com/office/drawing/2014/main" val="10002"/>
                  </a:ext>
                </a:extLst>
              </a:tr>
              <a:tr h="333054">
                <a:tc>
                  <a:txBody>
                    <a:bodyPr/>
                    <a:lstStyle/>
                    <a:p>
                      <a:pPr algn="l" fontAlgn="ctr"/>
                      <a:r>
                        <a:rPr lang="en-US" altLang="zh-CN" sz="900" b="1" u="none" strike="noStrike" kern="1200" dirty="0" smtClean="0">
                          <a:solidFill>
                            <a:schemeClr val="dk1"/>
                          </a:solidFill>
                          <a:effectLst/>
                          <a:latin typeface="+mn-lt"/>
                          <a:ea typeface="+mn-ea"/>
                          <a:cs typeface="+mn-cs"/>
                        </a:rPr>
                        <a:t>A.GMW.20190507.1</a:t>
                      </a:r>
                      <a:endParaRPr lang="en-US" sz="900" b="1" u="none" strike="noStrike" kern="1200" dirty="0">
                        <a:solidFill>
                          <a:schemeClr val="dk1"/>
                        </a:solidFill>
                        <a:effectLst/>
                        <a:latin typeface="+mn-lt"/>
                        <a:ea typeface="+mn-ea"/>
                        <a:cs typeface="+mn-cs"/>
                      </a:endParaRPr>
                    </a:p>
                  </a:txBody>
                  <a:tcPr marL="5812" marR="5812" marT="5812" marB="0" anchor="ctr"/>
                </a:tc>
                <a:tc>
                  <a:txBody>
                    <a:bodyPr/>
                    <a:lstStyle/>
                    <a:p>
                      <a:pPr algn="l" fontAlgn="ctr"/>
                      <a:r>
                        <a:rPr lang="en-US" altLang="zh-CN" sz="900" b="1" u="none" strike="noStrike" kern="1200" dirty="0" smtClean="0">
                          <a:solidFill>
                            <a:schemeClr val="dk1"/>
                          </a:solidFill>
                          <a:effectLst/>
                          <a:latin typeface="+mn-lt"/>
                          <a:ea typeface="+mn-ea"/>
                          <a:cs typeface="+mn-cs"/>
                        </a:rPr>
                        <a:t>Rachel </a:t>
                      </a:r>
                      <a:r>
                        <a:rPr lang="en-US" altLang="zh-CN" sz="900" b="1" u="none" strike="noStrike" kern="1200" dirty="0" err="1" smtClean="0">
                          <a:solidFill>
                            <a:schemeClr val="dk1"/>
                          </a:solidFill>
                          <a:effectLst/>
                          <a:latin typeface="+mn-lt"/>
                          <a:ea typeface="+mn-ea"/>
                          <a:cs typeface="+mn-cs"/>
                        </a:rPr>
                        <a:t>Kroodsma</a:t>
                      </a:r>
                      <a:r>
                        <a:rPr lang="en-US" altLang="zh-CN" sz="900" b="1" u="none" strike="noStrike" kern="1200" dirty="0" smtClean="0">
                          <a:solidFill>
                            <a:schemeClr val="dk1"/>
                          </a:solidFill>
                          <a:effectLst/>
                          <a:latin typeface="+mn-lt"/>
                          <a:ea typeface="+mn-ea"/>
                          <a:cs typeface="+mn-cs"/>
                        </a:rPr>
                        <a:t> and Shengli Wu to work out details in order for CMA to apply X-Cal corrections to MWRI</a:t>
                      </a:r>
                      <a:endParaRPr lang="en-US" sz="900" b="1" u="none" strike="noStrike" kern="1200" dirty="0">
                        <a:solidFill>
                          <a:schemeClr val="dk1"/>
                        </a:solidFill>
                        <a:effectLst/>
                        <a:latin typeface="+mn-lt"/>
                        <a:ea typeface="+mn-ea"/>
                        <a:cs typeface="+mn-cs"/>
                      </a:endParaRPr>
                    </a:p>
                  </a:txBody>
                  <a:tcPr marL="5812" marR="5812" marT="5812" marB="0" anchor="ctr"/>
                </a:tc>
                <a:tc>
                  <a:txBody>
                    <a:bodyPr/>
                    <a:lstStyle/>
                    <a:p>
                      <a:pPr algn="l" fontAlgn="ctr"/>
                      <a:r>
                        <a:rPr lang="en-US" altLang="zh-CN" sz="900" b="1" u="none" strike="noStrike" kern="1200" dirty="0" smtClean="0">
                          <a:solidFill>
                            <a:srgbClr val="0000FF"/>
                          </a:solidFill>
                          <a:effectLst/>
                          <a:latin typeface="+mn-lt"/>
                          <a:ea typeface="+mn-ea"/>
                          <a:cs typeface="+mn-cs"/>
                        </a:rPr>
                        <a:t>Closed. </a:t>
                      </a:r>
                      <a:r>
                        <a:rPr lang="en-US" altLang="zh-CN" sz="900" b="1" u="none" strike="noStrike" kern="1200" dirty="0" smtClean="0">
                          <a:solidFill>
                            <a:srgbClr val="00B050"/>
                          </a:solidFill>
                          <a:effectLst/>
                          <a:latin typeface="+mn-lt"/>
                          <a:ea typeface="+mn-ea"/>
                          <a:cs typeface="+mn-cs"/>
                        </a:rPr>
                        <a:t>SNO and Double Difference have been done base on Era5 and RTTOV using MWRI and GMI.</a:t>
                      </a:r>
                      <a:endParaRPr lang="en-US" sz="900" b="1" u="none" strike="noStrike" kern="1200" dirty="0">
                        <a:solidFill>
                          <a:srgbClr val="00B050"/>
                        </a:solidFill>
                        <a:effectLst/>
                        <a:latin typeface="+mn-lt"/>
                        <a:ea typeface="+mn-ea"/>
                        <a:cs typeface="+mn-cs"/>
                      </a:endParaRPr>
                    </a:p>
                  </a:txBody>
                  <a:tcPr marL="5812" marR="5812" marT="5812" marB="0" anchor="ctr"/>
                </a:tc>
                <a:extLst>
                  <a:ext uri="{0D108BD9-81ED-4DB2-BD59-A6C34878D82A}">
                    <a16:rowId xmlns:a16="http://schemas.microsoft.com/office/drawing/2014/main" val="10003"/>
                  </a:ext>
                </a:extLst>
              </a:tr>
              <a:tr h="777125">
                <a:tc>
                  <a:txBody>
                    <a:bodyPr/>
                    <a:lstStyle/>
                    <a:p>
                      <a:pPr algn="l" fontAlgn="ctr"/>
                      <a:r>
                        <a:rPr lang="en-US" altLang="zh-CN" sz="900" b="1" u="none" strike="noStrike" kern="1200" dirty="0" smtClean="0">
                          <a:solidFill>
                            <a:schemeClr val="dk1"/>
                          </a:solidFill>
                          <a:effectLst/>
                          <a:latin typeface="+mn-lt"/>
                          <a:ea typeface="+mn-ea"/>
                          <a:cs typeface="+mn-cs"/>
                        </a:rPr>
                        <a:t>A.GMW.2019.5m.1</a:t>
                      </a:r>
                      <a:endParaRPr lang="en-US" sz="900" b="1" u="none" strike="noStrike" kern="1200" dirty="0">
                        <a:solidFill>
                          <a:schemeClr val="dk1"/>
                        </a:solidFill>
                        <a:effectLst/>
                        <a:latin typeface="+mn-lt"/>
                        <a:ea typeface="+mn-ea"/>
                        <a:cs typeface="+mn-cs"/>
                      </a:endParaRPr>
                    </a:p>
                  </a:txBody>
                  <a:tcPr marL="5812" marR="5812" marT="5812" marB="0" anchor="ctr"/>
                </a:tc>
                <a:tc>
                  <a:txBody>
                    <a:bodyPr/>
                    <a:lstStyle/>
                    <a:p>
                      <a:pPr algn="l" fontAlgn="ctr"/>
                      <a:r>
                        <a:rPr lang="en-US" sz="900" b="1" u="none" strike="noStrike" kern="1200" dirty="0">
                          <a:solidFill>
                            <a:schemeClr val="dk1"/>
                          </a:solidFill>
                          <a:effectLst/>
                          <a:latin typeface="+mn-lt"/>
                          <a:ea typeface="+mn-ea"/>
                          <a:cs typeface="+mn-cs"/>
                        </a:rPr>
                        <a:t> </a:t>
                      </a:r>
                      <a:r>
                        <a:rPr lang="en-US" altLang="zh-CN" sz="900" b="1" u="none" strike="noStrike" kern="1200" dirty="0" err="1" smtClean="0">
                          <a:solidFill>
                            <a:schemeClr val="dk1"/>
                          </a:solidFill>
                          <a:effectLst/>
                          <a:latin typeface="+mn-lt"/>
                          <a:ea typeface="+mn-ea"/>
                          <a:cs typeface="+mn-cs"/>
                        </a:rPr>
                        <a:t>Bomin</a:t>
                      </a:r>
                      <a:r>
                        <a:rPr lang="en-US" altLang="zh-CN" sz="900" b="1" u="none" strike="noStrike" kern="1200" dirty="0" smtClean="0">
                          <a:solidFill>
                            <a:schemeClr val="dk1"/>
                          </a:solidFill>
                          <a:effectLst/>
                          <a:latin typeface="+mn-lt"/>
                          <a:ea typeface="+mn-ea"/>
                          <a:cs typeface="+mn-cs"/>
                        </a:rPr>
                        <a:t> Sun (NOAA) to repeat analysis of time series with regular operational RS92 radiosondes and report comparison of results with those from GRUAN </a:t>
                      </a:r>
                      <a:r>
                        <a:rPr lang="en-US" altLang="zh-CN" sz="900" b="1" u="none" strike="noStrike" kern="1200" dirty="0" err="1" smtClean="0">
                          <a:solidFill>
                            <a:schemeClr val="dk1"/>
                          </a:solidFill>
                          <a:effectLst/>
                          <a:latin typeface="+mn-lt"/>
                          <a:ea typeface="+mn-ea"/>
                          <a:cs typeface="+mn-cs"/>
                        </a:rPr>
                        <a:t>sondes</a:t>
                      </a:r>
                      <a:r>
                        <a:rPr lang="en-US" altLang="zh-CN" sz="900" b="1" u="none" strike="noStrike" kern="1200" dirty="0" smtClean="0">
                          <a:solidFill>
                            <a:schemeClr val="dk1"/>
                          </a:solidFill>
                          <a:effectLst/>
                          <a:latin typeface="+mn-lt"/>
                          <a:ea typeface="+mn-ea"/>
                          <a:cs typeface="+mn-cs"/>
                        </a:rPr>
                        <a:t>. (Some of this was shown in Tony's presentation, at least the start of the study) </a:t>
                      </a:r>
                      <a:endParaRPr lang="en-US" sz="900" b="1" u="none" strike="noStrike" kern="1200" dirty="0">
                        <a:solidFill>
                          <a:schemeClr val="dk1"/>
                        </a:solidFill>
                        <a:effectLst/>
                        <a:latin typeface="+mn-lt"/>
                        <a:ea typeface="+mn-ea"/>
                        <a:cs typeface="+mn-cs"/>
                      </a:endParaRPr>
                    </a:p>
                  </a:txBody>
                  <a:tcPr marL="5812" marR="5812" marT="5812"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900" b="1" u="none" strike="noStrike" kern="1200" dirty="0" smtClean="0">
                          <a:solidFill>
                            <a:srgbClr val="0000FF"/>
                          </a:solidFill>
                          <a:effectLst/>
                          <a:latin typeface="+mn-lt"/>
                          <a:ea typeface="+mn-ea"/>
                          <a:cs typeface="+mn-cs"/>
                        </a:rPr>
                        <a:t>Closed. Email</a:t>
                      </a:r>
                      <a:r>
                        <a:rPr lang="en-US" altLang="zh-CN" sz="900" b="1" u="none" strike="noStrike" kern="1200" baseline="0" dirty="0" smtClean="0">
                          <a:solidFill>
                            <a:srgbClr val="0000FF"/>
                          </a:solidFill>
                          <a:effectLst/>
                          <a:latin typeface="+mn-lt"/>
                          <a:ea typeface="+mn-ea"/>
                          <a:cs typeface="+mn-cs"/>
                        </a:rPr>
                        <a:t> from </a:t>
                      </a:r>
                      <a:r>
                        <a:rPr lang="en-US" altLang="zh-CN" sz="900" b="1" u="none" strike="noStrike" kern="1200" dirty="0" err="1" smtClean="0">
                          <a:solidFill>
                            <a:srgbClr val="0000FF"/>
                          </a:solidFill>
                          <a:effectLst/>
                          <a:latin typeface="+mn-lt"/>
                          <a:ea typeface="+mn-ea"/>
                          <a:cs typeface="+mn-cs"/>
                        </a:rPr>
                        <a:t>Bomin</a:t>
                      </a:r>
                      <a:r>
                        <a:rPr lang="en-US" altLang="zh-CN" sz="900" b="1" u="none" strike="noStrike" kern="1200" dirty="0" smtClean="0">
                          <a:solidFill>
                            <a:srgbClr val="0000FF"/>
                          </a:solidFill>
                          <a:effectLst/>
                          <a:latin typeface="+mn-lt"/>
                          <a:ea typeface="+mn-ea"/>
                          <a:cs typeface="+mn-cs"/>
                        </a:rPr>
                        <a:t> on March</a:t>
                      </a:r>
                      <a:r>
                        <a:rPr lang="en-US" altLang="zh-CN" sz="900" b="1" u="none" strike="noStrike" kern="1200" baseline="0" dirty="0" smtClean="0">
                          <a:solidFill>
                            <a:srgbClr val="0000FF"/>
                          </a:solidFill>
                          <a:effectLst/>
                          <a:latin typeface="+mn-lt"/>
                          <a:ea typeface="+mn-ea"/>
                          <a:cs typeface="+mn-cs"/>
                        </a:rPr>
                        <a:t> 13, 2020: </a:t>
                      </a:r>
                      <a:r>
                        <a:rPr lang="en-US" sz="900" kern="1200" dirty="0" smtClean="0">
                          <a:solidFill>
                            <a:schemeClr val="dk1"/>
                          </a:solidFill>
                          <a:effectLst/>
                          <a:latin typeface="+mn-lt"/>
                          <a:ea typeface="+mn-ea"/>
                          <a:cs typeface="+mn-cs"/>
                        </a:rPr>
                        <a:t>We did the analysis using the data at GRUAN station at </a:t>
                      </a:r>
                      <a:r>
                        <a:rPr lang="en-US" sz="900" kern="1200" dirty="0" err="1" smtClean="0">
                          <a:solidFill>
                            <a:schemeClr val="dk1"/>
                          </a:solidFill>
                          <a:effectLst/>
                          <a:latin typeface="+mn-lt"/>
                          <a:ea typeface="+mn-ea"/>
                          <a:cs typeface="+mn-cs"/>
                        </a:rPr>
                        <a:t>Lindenberg</a:t>
                      </a:r>
                      <a:r>
                        <a:rPr lang="en-US" sz="900" kern="1200" dirty="0" smtClean="0">
                          <a:solidFill>
                            <a:schemeClr val="dk1"/>
                          </a:solidFill>
                          <a:effectLst/>
                          <a:latin typeface="+mn-lt"/>
                          <a:ea typeface="+mn-ea"/>
                          <a:cs typeface="+mn-cs"/>
                        </a:rPr>
                        <a:t>, Germany. Our result indicates that  (1) GRUAN and MW match well with each other in the </a:t>
                      </a:r>
                      <a:r>
                        <a:rPr lang="en-US" sz="900" kern="1200" dirty="0" err="1" smtClean="0">
                          <a:solidFill>
                            <a:schemeClr val="dk1"/>
                          </a:solidFill>
                          <a:effectLst/>
                          <a:latin typeface="+mn-lt"/>
                          <a:ea typeface="+mn-ea"/>
                          <a:cs typeface="+mn-cs"/>
                        </a:rPr>
                        <a:t>interannual</a:t>
                      </a:r>
                      <a:r>
                        <a:rPr lang="en-US" sz="900" kern="1200" dirty="0" smtClean="0">
                          <a:solidFill>
                            <a:schemeClr val="dk1"/>
                          </a:solidFill>
                          <a:effectLst/>
                          <a:latin typeface="+mn-lt"/>
                          <a:ea typeface="+mn-ea"/>
                          <a:cs typeface="+mn-cs"/>
                        </a:rPr>
                        <a:t> and trends scale (2008-2017); (2) discrepancy is noticed between MW and conventional radiosonde data for long-term trends (1980 - 2019).</a:t>
                      </a:r>
                    </a:p>
                  </a:txBody>
                  <a:tcPr marL="5812" marR="5812" marT="5812" marB="0" anchor="ctr"/>
                </a:tc>
                <a:extLst>
                  <a:ext uri="{0D108BD9-81ED-4DB2-BD59-A6C34878D82A}">
                    <a16:rowId xmlns:a16="http://schemas.microsoft.com/office/drawing/2014/main" val="10004"/>
                  </a:ext>
                </a:extLst>
              </a:tr>
              <a:tr h="333054">
                <a:tc>
                  <a:txBody>
                    <a:bodyPr/>
                    <a:lstStyle/>
                    <a:p>
                      <a:pPr algn="l" fontAlgn="ctr"/>
                      <a:r>
                        <a:rPr lang="en-US" altLang="zh-CN" sz="900" b="1" u="none" strike="noStrike" kern="1200" dirty="0" smtClean="0">
                          <a:solidFill>
                            <a:schemeClr val="dk1"/>
                          </a:solidFill>
                          <a:effectLst/>
                          <a:latin typeface="+mn-lt"/>
                          <a:ea typeface="+mn-ea"/>
                          <a:cs typeface="+mn-cs"/>
                        </a:rPr>
                        <a:t>A.GMW.2019.5o.1</a:t>
                      </a:r>
                      <a:endParaRPr lang="en-US" sz="900" b="1" u="none" strike="noStrike" kern="1200" dirty="0">
                        <a:solidFill>
                          <a:schemeClr val="dk1"/>
                        </a:solidFill>
                        <a:effectLst/>
                        <a:latin typeface="+mn-lt"/>
                        <a:ea typeface="+mn-ea"/>
                        <a:cs typeface="+mn-cs"/>
                      </a:endParaRPr>
                    </a:p>
                  </a:txBody>
                  <a:tcPr marL="5812" marR="5812" marT="5812" marB="0" anchor="ctr"/>
                </a:tc>
                <a:tc>
                  <a:txBody>
                    <a:bodyPr/>
                    <a:lstStyle/>
                    <a:p>
                      <a:pPr algn="l" fontAlgn="ctr"/>
                      <a:r>
                        <a:rPr lang="en-US" sz="900" b="1" u="none" strike="noStrike" kern="1200" dirty="0">
                          <a:solidFill>
                            <a:schemeClr val="dk1"/>
                          </a:solidFill>
                          <a:effectLst/>
                          <a:latin typeface="+mn-lt"/>
                          <a:ea typeface="+mn-ea"/>
                          <a:cs typeface="+mn-cs"/>
                        </a:rPr>
                        <a:t> </a:t>
                      </a:r>
                      <a:r>
                        <a:rPr lang="en-US" altLang="zh-CN" sz="900" b="1" u="none" strike="noStrike" kern="1200" dirty="0" smtClean="0">
                          <a:solidFill>
                            <a:schemeClr val="dk1"/>
                          </a:solidFill>
                          <a:effectLst/>
                          <a:latin typeface="+mn-lt"/>
                          <a:ea typeface="+mn-ea"/>
                          <a:cs typeface="+mn-cs"/>
                        </a:rPr>
                        <a:t>Isaac </a:t>
                      </a:r>
                      <a:r>
                        <a:rPr lang="en-US" altLang="zh-CN" sz="900" b="1" u="none" strike="noStrike" kern="1200" dirty="0" err="1" smtClean="0">
                          <a:solidFill>
                            <a:schemeClr val="dk1"/>
                          </a:solidFill>
                          <a:effectLst/>
                          <a:latin typeface="+mn-lt"/>
                          <a:ea typeface="+mn-ea"/>
                          <a:cs typeface="+mn-cs"/>
                        </a:rPr>
                        <a:t>Moradi</a:t>
                      </a:r>
                      <a:r>
                        <a:rPr lang="en-US" altLang="zh-CN" sz="900" b="1" u="none" strike="noStrike" kern="1200" dirty="0" smtClean="0">
                          <a:solidFill>
                            <a:schemeClr val="dk1"/>
                          </a:solidFill>
                          <a:effectLst/>
                          <a:latin typeface="+mn-lt"/>
                          <a:ea typeface="+mn-ea"/>
                          <a:cs typeface="+mn-cs"/>
                        </a:rPr>
                        <a:t> (UMD) to address large differences between N20 &amp; SNPP WV channels with LBL model and compare the massive ensemble over the tropics. (Progress noted in minutes above; Isaac will report on in next meeting) </a:t>
                      </a:r>
                      <a:endParaRPr lang="en-US" sz="900" b="1" u="none" strike="noStrike" kern="1200" dirty="0">
                        <a:solidFill>
                          <a:schemeClr val="dk1"/>
                        </a:solidFill>
                        <a:effectLst/>
                        <a:latin typeface="+mn-lt"/>
                        <a:ea typeface="+mn-ea"/>
                        <a:cs typeface="+mn-cs"/>
                      </a:endParaRPr>
                    </a:p>
                  </a:txBody>
                  <a:tcPr marL="5812" marR="5812" marT="5812" marB="0" anchor="ctr"/>
                </a:tc>
                <a:tc>
                  <a:txBody>
                    <a:bodyPr/>
                    <a:lstStyle/>
                    <a:p>
                      <a:r>
                        <a:rPr lang="en-US" altLang="zh-CN" sz="900" b="1" u="none" strike="noStrike" kern="1200" dirty="0" smtClean="0">
                          <a:solidFill>
                            <a:srgbClr val="0000FF"/>
                          </a:solidFill>
                          <a:effectLst/>
                          <a:latin typeface="+mn-lt"/>
                          <a:ea typeface="+mn-ea"/>
                          <a:cs typeface="+mn-cs"/>
                        </a:rPr>
                        <a:t>Closed. </a:t>
                      </a:r>
                      <a:r>
                        <a:rPr lang="en-US" sz="900" kern="1200" dirty="0" smtClean="0">
                          <a:solidFill>
                            <a:schemeClr val="dk1"/>
                          </a:solidFill>
                          <a:effectLst/>
                          <a:latin typeface="+mn-lt"/>
                          <a:ea typeface="+mn-ea"/>
                          <a:cs typeface="+mn-cs"/>
                        </a:rPr>
                        <a:t>Isaac has further studied the difference and presented the results at CISESS science meeting: </a:t>
                      </a:r>
                      <a:r>
                        <a:rPr lang="en-US" sz="900" u="sng" kern="1200" dirty="0" smtClean="0">
                          <a:solidFill>
                            <a:schemeClr val="dk1"/>
                          </a:solidFill>
                          <a:effectLst/>
                          <a:latin typeface="+mn-lt"/>
                          <a:ea typeface="+mn-ea"/>
                          <a:cs typeface="+mn-cs"/>
                          <a:hlinkClick r:id="rId2"/>
                        </a:rPr>
                        <a:t>https://www.dropbox.com/s/nz102uzgqnlbb1u/moradi_rt.pdf?dl=0</a:t>
                      </a:r>
                      <a:r>
                        <a:rPr lang="en-US" sz="900" kern="1200" dirty="0" smtClean="0">
                          <a:solidFill>
                            <a:schemeClr val="dk1"/>
                          </a:solidFill>
                          <a:effectLst/>
                          <a:latin typeface="+mn-lt"/>
                          <a:ea typeface="+mn-ea"/>
                          <a:cs typeface="+mn-cs"/>
                        </a:rPr>
                        <a:t>. Using the reprocessed SNPP and NOAA-20 ATMS data, he found that the difference is small ( &lt; 0.25 K ) even for WV channels. The new ATMS calibration used in the reprocessing has been operational since October 15, 2019. Resolved.</a:t>
                      </a:r>
                      <a:endParaRPr lang="en-US" sz="900" kern="1200" dirty="0">
                        <a:solidFill>
                          <a:schemeClr val="dk1"/>
                        </a:solidFill>
                        <a:effectLst/>
                        <a:latin typeface="+mn-lt"/>
                        <a:ea typeface="+mn-ea"/>
                        <a:cs typeface="+mn-cs"/>
                      </a:endParaRPr>
                    </a:p>
                  </a:txBody>
                  <a:tcPr marL="5812" marR="5812" marT="5812" marB="0" anchor="ctr"/>
                </a:tc>
                <a:extLst>
                  <a:ext uri="{0D108BD9-81ED-4DB2-BD59-A6C34878D82A}">
                    <a16:rowId xmlns:a16="http://schemas.microsoft.com/office/drawing/2014/main" val="10005"/>
                  </a:ext>
                </a:extLst>
              </a:tr>
              <a:tr h="444072">
                <a:tc>
                  <a:txBody>
                    <a:bodyPr/>
                    <a:lstStyle/>
                    <a:p>
                      <a:pPr algn="l" fontAlgn="ctr"/>
                      <a:r>
                        <a:rPr lang="en-US" altLang="zh-CN" sz="900" b="1" u="none" strike="noStrike" kern="1200" dirty="0" smtClean="0">
                          <a:solidFill>
                            <a:schemeClr val="dk1"/>
                          </a:solidFill>
                          <a:effectLst/>
                          <a:latin typeface="+mn-lt"/>
                          <a:ea typeface="+mn-ea"/>
                          <a:cs typeface="+mn-cs"/>
                        </a:rPr>
                        <a:t>A.GMW.2019.5n.1</a:t>
                      </a:r>
                      <a:endParaRPr lang="en-US" sz="900" b="1" u="none" strike="noStrike" kern="1200" dirty="0">
                        <a:solidFill>
                          <a:schemeClr val="dk1"/>
                        </a:solidFill>
                        <a:effectLst/>
                        <a:latin typeface="+mn-lt"/>
                        <a:ea typeface="+mn-ea"/>
                        <a:cs typeface="+mn-cs"/>
                      </a:endParaRPr>
                    </a:p>
                  </a:txBody>
                  <a:tcPr marL="5812" marR="5812" marT="5812" marB="0" anchor="ctr"/>
                </a:tc>
                <a:tc>
                  <a:txBody>
                    <a:bodyPr/>
                    <a:lstStyle/>
                    <a:p>
                      <a:pPr algn="l" fontAlgn="ctr"/>
                      <a:r>
                        <a:rPr lang="en-US" altLang="zh-CN" sz="900" b="1" u="none" strike="noStrike" kern="1200" dirty="0" smtClean="0">
                          <a:solidFill>
                            <a:schemeClr val="dk1"/>
                          </a:solidFill>
                          <a:effectLst/>
                          <a:latin typeface="+mn-lt"/>
                          <a:ea typeface="+mn-ea"/>
                          <a:cs typeface="+mn-cs"/>
                        </a:rPr>
                        <a:t>Rachel </a:t>
                      </a:r>
                      <a:r>
                        <a:rPr lang="en-US" altLang="zh-CN" sz="900" b="1" u="none" strike="noStrike" kern="1200" dirty="0" err="1" smtClean="0">
                          <a:solidFill>
                            <a:schemeClr val="dk1"/>
                          </a:solidFill>
                          <a:effectLst/>
                          <a:latin typeface="+mn-lt"/>
                          <a:ea typeface="+mn-ea"/>
                          <a:cs typeface="+mn-cs"/>
                        </a:rPr>
                        <a:t>Kroodsma</a:t>
                      </a:r>
                      <a:r>
                        <a:rPr lang="en-US" altLang="zh-CN" sz="900" b="1" u="none" strike="noStrike" kern="1200" dirty="0" smtClean="0">
                          <a:solidFill>
                            <a:schemeClr val="dk1"/>
                          </a:solidFill>
                          <a:effectLst/>
                          <a:latin typeface="+mn-lt"/>
                          <a:ea typeface="+mn-ea"/>
                          <a:cs typeface="+mn-cs"/>
                        </a:rPr>
                        <a:t> (NASA) to contact Wes Berg about sharing ATBD and university code with CMA</a:t>
                      </a:r>
                      <a:endParaRPr lang="en-US" sz="900" b="1" u="none" strike="noStrike" kern="1200" dirty="0">
                        <a:solidFill>
                          <a:schemeClr val="dk1"/>
                        </a:solidFill>
                        <a:effectLst/>
                        <a:latin typeface="+mn-lt"/>
                        <a:ea typeface="+mn-ea"/>
                        <a:cs typeface="+mn-cs"/>
                      </a:endParaRPr>
                    </a:p>
                  </a:txBody>
                  <a:tcPr marL="5812" marR="5812" marT="5812" marB="0" anchor="ctr"/>
                </a:tc>
                <a:tc>
                  <a:txBody>
                    <a:bodyPr/>
                    <a:lstStyle/>
                    <a:p>
                      <a:pPr algn="l" fontAlgn="ctr"/>
                      <a:r>
                        <a:rPr lang="en-US" altLang="zh-CN" sz="900" b="1" u="none" strike="noStrike" kern="1200" dirty="0" smtClean="0">
                          <a:solidFill>
                            <a:srgbClr val="0000FF"/>
                          </a:solidFill>
                          <a:effectLst/>
                          <a:latin typeface="+mn-lt"/>
                          <a:ea typeface="+mn-ea"/>
                          <a:cs typeface="+mn-cs"/>
                        </a:rPr>
                        <a:t>Closed. Wes</a:t>
                      </a:r>
                      <a:r>
                        <a:rPr lang="en-US" altLang="zh-CN" sz="900" b="1" u="none" strike="noStrike" kern="1200" baseline="0" dirty="0" smtClean="0">
                          <a:solidFill>
                            <a:srgbClr val="0000FF"/>
                          </a:solidFill>
                          <a:effectLst/>
                          <a:latin typeface="+mn-lt"/>
                          <a:ea typeface="+mn-ea"/>
                          <a:cs typeface="+mn-cs"/>
                        </a:rPr>
                        <a:t> discussed the issue at the 4</a:t>
                      </a:r>
                      <a:r>
                        <a:rPr lang="en-US" altLang="zh-CN" sz="900" b="1" u="none" strike="noStrike" kern="1200" baseline="30000" dirty="0" smtClean="0">
                          <a:solidFill>
                            <a:srgbClr val="0000FF"/>
                          </a:solidFill>
                          <a:effectLst/>
                          <a:latin typeface="+mn-lt"/>
                          <a:ea typeface="+mn-ea"/>
                          <a:cs typeface="+mn-cs"/>
                        </a:rPr>
                        <a:t>th</a:t>
                      </a:r>
                      <a:r>
                        <a:rPr lang="en-US" altLang="zh-CN" sz="900" b="1" u="none" strike="noStrike" kern="1200" baseline="0" dirty="0" smtClean="0">
                          <a:solidFill>
                            <a:srgbClr val="0000FF"/>
                          </a:solidFill>
                          <a:effectLst/>
                          <a:latin typeface="+mn-lt"/>
                          <a:ea typeface="+mn-ea"/>
                          <a:cs typeface="+mn-cs"/>
                        </a:rPr>
                        <a:t> MW meeting on 11/19/19. The issue (sharing code and data) is more about different policy beyond GSICS control. The action item is resolved within GSICS.</a:t>
                      </a:r>
                      <a:endParaRPr lang="en-US" sz="900" b="1" u="none" strike="noStrike" kern="1200" dirty="0">
                        <a:solidFill>
                          <a:srgbClr val="0000FF"/>
                        </a:solidFill>
                        <a:effectLst/>
                        <a:latin typeface="+mn-lt"/>
                        <a:ea typeface="+mn-ea"/>
                        <a:cs typeface="+mn-cs"/>
                      </a:endParaRPr>
                    </a:p>
                  </a:txBody>
                  <a:tcPr marL="5812" marR="5812" marT="5812" marB="0" anchor="ctr"/>
                </a:tc>
                <a:extLst>
                  <a:ext uri="{0D108BD9-81ED-4DB2-BD59-A6C34878D82A}">
                    <a16:rowId xmlns:a16="http://schemas.microsoft.com/office/drawing/2014/main" val="10006"/>
                  </a:ext>
                </a:extLst>
              </a:tr>
              <a:tr h="222035">
                <a:tc>
                  <a:txBody>
                    <a:bodyPr/>
                    <a:lstStyle/>
                    <a:p>
                      <a:pPr algn="l" fontAlgn="ctr"/>
                      <a:r>
                        <a:rPr lang="en-US" altLang="zh-CN" sz="900" b="1" u="none" strike="noStrike" kern="1200" dirty="0" smtClean="0">
                          <a:solidFill>
                            <a:schemeClr val="dk1"/>
                          </a:solidFill>
                          <a:effectLst/>
                          <a:latin typeface="+mn-lt"/>
                          <a:ea typeface="+mn-ea"/>
                          <a:cs typeface="+mn-cs"/>
                        </a:rPr>
                        <a:t>A.GMW.2019.5n.3</a:t>
                      </a:r>
                      <a:endParaRPr lang="en-US" sz="900" b="1" u="none" strike="noStrike" kern="1200" dirty="0">
                        <a:solidFill>
                          <a:schemeClr val="dk1"/>
                        </a:solidFill>
                        <a:effectLst/>
                        <a:latin typeface="+mn-lt"/>
                        <a:ea typeface="+mn-ea"/>
                        <a:cs typeface="+mn-cs"/>
                      </a:endParaRPr>
                    </a:p>
                  </a:txBody>
                  <a:tcPr marL="5812" marR="5812" marT="5812" marB="0" anchor="ctr"/>
                </a:tc>
                <a:tc>
                  <a:txBody>
                    <a:bodyPr/>
                    <a:lstStyle/>
                    <a:p>
                      <a:pPr algn="l" fontAlgn="ctr"/>
                      <a:r>
                        <a:rPr lang="en-US" altLang="zh-CN" sz="900" b="1" u="none" strike="noStrike" kern="1200" dirty="0" smtClean="0">
                          <a:solidFill>
                            <a:schemeClr val="dk1"/>
                          </a:solidFill>
                          <a:effectLst/>
                          <a:latin typeface="+mn-lt"/>
                          <a:ea typeface="+mn-ea"/>
                          <a:cs typeface="+mn-cs"/>
                        </a:rPr>
                        <a:t>Ralph Ferraro (NOAA) to re-send details of GPM X-Cal LUT deliverable to MWSG members for comment</a:t>
                      </a:r>
                      <a:endParaRPr lang="en-US" sz="900" b="1" u="none" strike="noStrike" kern="1200" dirty="0">
                        <a:solidFill>
                          <a:schemeClr val="dk1"/>
                        </a:solidFill>
                        <a:effectLst/>
                        <a:latin typeface="+mn-lt"/>
                        <a:ea typeface="+mn-ea"/>
                        <a:cs typeface="+mn-cs"/>
                      </a:endParaRPr>
                    </a:p>
                  </a:txBody>
                  <a:tcPr marL="5812" marR="5812" marT="5812" marB="0" anchor="ctr"/>
                </a:tc>
                <a:tc>
                  <a:txBody>
                    <a:bodyPr/>
                    <a:lstStyle/>
                    <a:p>
                      <a:pPr algn="l" fontAlgn="ctr"/>
                      <a:r>
                        <a:rPr lang="en-US" altLang="zh-CN" sz="900" b="1" u="none" strike="noStrike" kern="1200" dirty="0" smtClean="0">
                          <a:solidFill>
                            <a:srgbClr val="0000FF"/>
                          </a:solidFill>
                          <a:effectLst/>
                          <a:latin typeface="+mn-lt"/>
                          <a:ea typeface="+mn-ea"/>
                          <a:cs typeface="+mn-cs"/>
                        </a:rPr>
                        <a:t>Closed. The action was completed and approved by EP</a:t>
                      </a:r>
                      <a:endParaRPr lang="en-US" sz="900" b="1" u="none" strike="noStrike" kern="1200" dirty="0">
                        <a:solidFill>
                          <a:srgbClr val="0000FF"/>
                        </a:solidFill>
                        <a:effectLst/>
                        <a:latin typeface="+mn-lt"/>
                        <a:ea typeface="+mn-ea"/>
                        <a:cs typeface="+mn-cs"/>
                      </a:endParaRPr>
                    </a:p>
                  </a:txBody>
                  <a:tcPr marL="5812" marR="5812" marT="5812" marB="0" anchor="ctr"/>
                </a:tc>
                <a:extLst>
                  <a:ext uri="{0D108BD9-81ED-4DB2-BD59-A6C34878D82A}">
                    <a16:rowId xmlns:a16="http://schemas.microsoft.com/office/drawing/2014/main" val="10007"/>
                  </a:ext>
                </a:extLst>
              </a:tr>
              <a:tr h="111018">
                <a:tc>
                  <a:txBody>
                    <a:bodyPr/>
                    <a:lstStyle/>
                    <a:p>
                      <a:pPr algn="l" fontAlgn="ctr"/>
                      <a:r>
                        <a:rPr lang="en-US" altLang="zh-CN" sz="900" b="1" u="none" strike="noStrike" kern="1200" dirty="0" smtClean="0">
                          <a:solidFill>
                            <a:schemeClr val="dk1"/>
                          </a:solidFill>
                          <a:effectLst/>
                          <a:latin typeface="+mn-lt"/>
                          <a:ea typeface="+mn-ea"/>
                          <a:cs typeface="+mn-cs"/>
                        </a:rPr>
                        <a:t>A.GMW.2019.5t.1</a:t>
                      </a:r>
                      <a:endParaRPr lang="en-US" sz="900" b="1" u="none" strike="noStrike" kern="1200" dirty="0">
                        <a:solidFill>
                          <a:schemeClr val="dk1"/>
                        </a:solidFill>
                        <a:effectLst/>
                        <a:latin typeface="+mn-lt"/>
                        <a:ea typeface="+mn-ea"/>
                        <a:cs typeface="+mn-cs"/>
                      </a:endParaRPr>
                    </a:p>
                  </a:txBody>
                  <a:tcPr marL="5812" marR="5812" marT="5812" marB="0" anchor="ctr"/>
                </a:tc>
                <a:tc>
                  <a:txBody>
                    <a:bodyPr/>
                    <a:lstStyle/>
                    <a:p>
                      <a:pPr algn="l" fontAlgn="ctr"/>
                      <a:r>
                        <a:rPr lang="en-US" sz="900" b="1" u="none" strike="noStrike" kern="1200" dirty="0">
                          <a:solidFill>
                            <a:schemeClr val="dk1"/>
                          </a:solidFill>
                          <a:effectLst/>
                          <a:latin typeface="+mn-lt"/>
                          <a:ea typeface="+mn-ea"/>
                          <a:cs typeface="+mn-cs"/>
                        </a:rPr>
                        <a:t> </a:t>
                      </a:r>
                      <a:r>
                        <a:rPr lang="en-US" altLang="zh-CN" sz="900" b="1" u="none" strike="noStrike" kern="1200" dirty="0" err="1" smtClean="0">
                          <a:solidFill>
                            <a:schemeClr val="dk1"/>
                          </a:solidFill>
                          <a:effectLst/>
                          <a:latin typeface="+mn-lt"/>
                          <a:ea typeface="+mn-ea"/>
                          <a:cs typeface="+mn-cs"/>
                        </a:rPr>
                        <a:t>Manik</a:t>
                      </a:r>
                      <a:r>
                        <a:rPr lang="en-US" altLang="zh-CN" sz="900" b="1" u="none" strike="noStrike" kern="1200" dirty="0" smtClean="0">
                          <a:solidFill>
                            <a:schemeClr val="dk1"/>
                          </a:solidFill>
                          <a:effectLst/>
                          <a:latin typeface="+mn-lt"/>
                          <a:ea typeface="+mn-ea"/>
                          <a:cs typeface="+mn-cs"/>
                        </a:rPr>
                        <a:t> Bali (NOAA) to circulate white paper on microwave imager inter-calibration to all agencies for review/contribution. (</a:t>
                      </a:r>
                      <a:r>
                        <a:rPr lang="en-US" altLang="zh-CN" sz="900" b="1" u="none" strike="noStrike" kern="1200" dirty="0" err="1" smtClean="0">
                          <a:solidFill>
                            <a:schemeClr val="dk1"/>
                          </a:solidFill>
                          <a:effectLst/>
                          <a:latin typeface="+mn-lt"/>
                          <a:ea typeface="+mn-ea"/>
                          <a:cs typeface="+mn-cs"/>
                        </a:rPr>
                        <a:t>Manik</a:t>
                      </a:r>
                      <a:r>
                        <a:rPr lang="en-US" altLang="zh-CN" sz="900" b="1" u="none" strike="noStrike" kern="1200" dirty="0" smtClean="0">
                          <a:solidFill>
                            <a:schemeClr val="dk1"/>
                          </a:solidFill>
                          <a:effectLst/>
                          <a:latin typeface="+mn-lt"/>
                          <a:ea typeface="+mn-ea"/>
                          <a:cs typeface="+mn-cs"/>
                        </a:rPr>
                        <a:t> mentioned he will get this distributed in the near future)</a:t>
                      </a:r>
                      <a:endParaRPr lang="en-US" sz="900" b="1" u="none" strike="noStrike" kern="1200" dirty="0">
                        <a:solidFill>
                          <a:schemeClr val="dk1"/>
                        </a:solidFill>
                        <a:effectLst/>
                        <a:latin typeface="+mn-lt"/>
                        <a:ea typeface="+mn-ea"/>
                        <a:cs typeface="+mn-cs"/>
                      </a:endParaRPr>
                    </a:p>
                  </a:txBody>
                  <a:tcPr marL="5812" marR="5812" marT="5812" marB="0" anchor="ctr"/>
                </a:tc>
                <a:tc>
                  <a:txBody>
                    <a:bodyPr/>
                    <a:lstStyle/>
                    <a:p>
                      <a:r>
                        <a:rPr lang="en-US" altLang="zh-CN" sz="900" b="1" u="none" strike="noStrike" kern="1200" dirty="0" smtClean="0">
                          <a:solidFill>
                            <a:schemeClr val="tx1"/>
                          </a:solidFill>
                          <a:effectLst/>
                          <a:latin typeface="+mn-lt"/>
                          <a:ea typeface="+mn-ea"/>
                          <a:cs typeface="+mn-cs"/>
                        </a:rPr>
                        <a:t>Open. In progress.</a:t>
                      </a:r>
                      <a:r>
                        <a:rPr lang="en-US" altLang="zh-CN" sz="900" b="1" u="none" strike="noStrike" kern="1200" baseline="0" dirty="0" smtClean="0">
                          <a:solidFill>
                            <a:schemeClr val="tx1"/>
                          </a:solidFill>
                          <a:effectLst/>
                          <a:latin typeface="+mn-lt"/>
                          <a:ea typeface="+mn-ea"/>
                          <a:cs typeface="+mn-cs"/>
                        </a:rPr>
                        <a:t> </a:t>
                      </a:r>
                      <a:r>
                        <a:rPr lang="en-US" altLang="zh-CN" sz="900" b="1" u="none" strike="noStrike" kern="1200" dirty="0" err="1" smtClean="0">
                          <a:solidFill>
                            <a:schemeClr val="tx1"/>
                          </a:solidFill>
                          <a:effectLst/>
                          <a:latin typeface="+mn-lt"/>
                          <a:ea typeface="+mn-ea"/>
                          <a:cs typeface="+mn-cs"/>
                        </a:rPr>
                        <a:t>Manik</a:t>
                      </a:r>
                      <a:r>
                        <a:rPr lang="en-US" altLang="zh-CN" sz="900" b="1" u="none" strike="noStrike" kern="1200" baseline="0" dirty="0" smtClean="0">
                          <a:solidFill>
                            <a:schemeClr val="tx1"/>
                          </a:solidFill>
                          <a:effectLst/>
                          <a:latin typeface="+mn-lt"/>
                          <a:ea typeface="+mn-ea"/>
                          <a:cs typeface="+mn-cs"/>
                        </a:rPr>
                        <a:t> may</a:t>
                      </a:r>
                      <a:r>
                        <a:rPr lang="en-US" altLang="zh-CN" sz="900" b="1" u="none" strike="noStrike" kern="1200" dirty="0" smtClean="0">
                          <a:solidFill>
                            <a:schemeClr val="tx1"/>
                          </a:solidFill>
                          <a:effectLst/>
                          <a:latin typeface="+mn-lt"/>
                          <a:ea typeface="+mn-ea"/>
                          <a:cs typeface="+mn-cs"/>
                        </a:rPr>
                        <a:t> present the white paper at GSICS meeting in Seoul 2020.</a:t>
                      </a:r>
                      <a:endParaRPr lang="zh-CN" altLang="zh-CN" sz="900" b="1" u="none" strike="noStrike" kern="1200" dirty="0">
                        <a:solidFill>
                          <a:schemeClr val="tx1"/>
                        </a:solidFill>
                        <a:effectLst/>
                        <a:latin typeface="+mn-lt"/>
                        <a:ea typeface="+mn-ea"/>
                        <a:cs typeface="+mn-cs"/>
                      </a:endParaRPr>
                    </a:p>
                  </a:txBody>
                  <a:tcPr marL="5812" marR="5812" marT="5812" marB="0" anchor="ctr"/>
                </a:tc>
                <a:extLst>
                  <a:ext uri="{0D108BD9-81ED-4DB2-BD59-A6C34878D82A}">
                    <a16:rowId xmlns:a16="http://schemas.microsoft.com/office/drawing/2014/main" val="10008"/>
                  </a:ext>
                </a:extLst>
              </a:tr>
              <a:tr h="222035">
                <a:tc>
                  <a:txBody>
                    <a:bodyPr/>
                    <a:lstStyle/>
                    <a:p>
                      <a:pPr algn="l" fontAlgn="ctr"/>
                      <a:r>
                        <a:rPr lang="en-US" altLang="zh-CN" sz="900" b="1" u="none" strike="noStrike" kern="1200" dirty="0" smtClean="0">
                          <a:solidFill>
                            <a:schemeClr val="dk1"/>
                          </a:solidFill>
                          <a:effectLst/>
                          <a:latin typeface="+mn-lt"/>
                          <a:ea typeface="+mn-ea"/>
                          <a:cs typeface="+mn-cs"/>
                        </a:rPr>
                        <a:t>A.GMW.2019.5x.1</a:t>
                      </a:r>
                      <a:endParaRPr lang="en-US" sz="900" b="1" u="none" strike="noStrike" kern="1200" dirty="0">
                        <a:solidFill>
                          <a:schemeClr val="dk1"/>
                        </a:solidFill>
                        <a:effectLst/>
                        <a:latin typeface="+mn-lt"/>
                        <a:ea typeface="+mn-ea"/>
                        <a:cs typeface="+mn-cs"/>
                      </a:endParaRPr>
                    </a:p>
                  </a:txBody>
                  <a:tcPr marL="5812" marR="5812" marT="5812" marB="0" anchor="ctr"/>
                </a:tc>
                <a:tc>
                  <a:txBody>
                    <a:bodyPr/>
                    <a:lstStyle/>
                    <a:p>
                      <a:pPr algn="l" fontAlgn="ctr"/>
                      <a:r>
                        <a:rPr lang="en-US" altLang="zh-CN" sz="900" b="1" u="none" strike="noStrike" kern="1200" dirty="0" smtClean="0">
                          <a:solidFill>
                            <a:schemeClr val="dk1"/>
                          </a:solidFill>
                          <a:effectLst/>
                          <a:latin typeface="+mn-lt"/>
                          <a:ea typeface="+mn-ea"/>
                          <a:cs typeface="+mn-cs"/>
                        </a:rPr>
                        <a:t>MWSG Chair to coordinate the development of a summary of the current status of MW sensor calibration methods (by sensor and frequency type), needs by product type, and provide a 3-year roadmap for developing GSICS MW calibration products</a:t>
                      </a:r>
                      <a:endParaRPr lang="en-US" sz="900" b="1" u="none" strike="noStrike" kern="1200" dirty="0">
                        <a:solidFill>
                          <a:schemeClr val="dk1"/>
                        </a:solidFill>
                        <a:effectLst/>
                        <a:latin typeface="+mn-lt"/>
                        <a:ea typeface="+mn-ea"/>
                        <a:cs typeface="+mn-cs"/>
                      </a:endParaRPr>
                    </a:p>
                  </a:txBody>
                  <a:tcPr marL="5812" marR="5812" marT="5812"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900" b="1" u="none" strike="noStrike" kern="1200" dirty="0" smtClean="0">
                          <a:solidFill>
                            <a:schemeClr val="tx1"/>
                          </a:solidFill>
                          <a:effectLst/>
                          <a:latin typeface="+mn-lt"/>
                          <a:ea typeface="+mn-ea"/>
                          <a:cs typeface="+mn-cs"/>
                        </a:rPr>
                        <a:t>Open. In progress. Ralph mentioned he will reinvigorate the MW group "work space" to update information related to MW calibration and use this as a starting point. </a:t>
                      </a:r>
                      <a:r>
                        <a:rPr lang="en-US" altLang="zh-CN" sz="900" b="1" u="none" strike="noStrike" kern="1200" dirty="0" smtClean="0">
                          <a:solidFill>
                            <a:srgbClr val="00B050"/>
                          </a:solidFill>
                          <a:effectLst/>
                          <a:latin typeface="+mn-lt"/>
                          <a:ea typeface="+mn-ea"/>
                          <a:cs typeface="+mn-cs"/>
                        </a:rPr>
                        <a:t>Ralph has received inputs from several MW folks and has begun to update the MW workspace</a:t>
                      </a: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900" b="1" u="none" strike="noStrike" kern="1200" dirty="0" smtClean="0">
                          <a:solidFill>
                            <a:schemeClr val="tx1"/>
                          </a:solidFill>
                          <a:effectLst/>
                          <a:latin typeface="+mn-lt"/>
                          <a:ea typeface="+mn-ea"/>
                          <a:cs typeface="+mn-cs"/>
                        </a:rPr>
                        <a:t>.</a:t>
                      </a:r>
                      <a:endParaRPr lang="en-US" sz="900" b="1" u="none" strike="noStrike" kern="1200" dirty="0" smtClean="0">
                        <a:solidFill>
                          <a:schemeClr val="tx1"/>
                        </a:solidFill>
                        <a:effectLst/>
                        <a:latin typeface="+mn-lt"/>
                        <a:ea typeface="+mn-ea"/>
                        <a:cs typeface="+mn-cs"/>
                      </a:endParaRPr>
                    </a:p>
                    <a:p>
                      <a:pPr algn="l" fontAlgn="ctr"/>
                      <a:endParaRPr lang="en-US" sz="900" b="1" u="none" strike="noStrike" kern="1200" dirty="0">
                        <a:solidFill>
                          <a:schemeClr val="tx1"/>
                        </a:solidFill>
                        <a:effectLst/>
                        <a:latin typeface="+mn-lt"/>
                        <a:ea typeface="+mn-ea"/>
                        <a:cs typeface="+mn-cs"/>
                      </a:endParaRPr>
                    </a:p>
                  </a:txBody>
                  <a:tcPr marL="5812" marR="5812" marT="5812"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218508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1256237"/>
            <a:ext cx="5021899" cy="2368662"/>
          </a:xfrm>
          <a:prstGeom prst="rect">
            <a:avLst/>
          </a:prstGeom>
          <a:noFill/>
          <a:ln>
            <a:solidFill>
              <a:schemeClr val="accent1"/>
            </a:solidFill>
          </a:ln>
        </p:spPr>
        <p:txBody>
          <a:bodyPr wrap="square" rtlCol="0">
            <a:spAutoFit/>
          </a:bodyPr>
          <a:lstStyle/>
          <a:p>
            <a:pPr defTabSz="742950" fontAlgn="auto">
              <a:spcBef>
                <a:spcPts val="0"/>
              </a:spcBef>
              <a:spcAft>
                <a:spcPts val="0"/>
              </a:spcAft>
            </a:pPr>
            <a:r>
              <a:rPr lang="en-US" sz="1138" dirty="0">
                <a:solidFill>
                  <a:prstClr val="black"/>
                </a:solidFill>
                <a:latin typeface="Calibri"/>
                <a:ea typeface="+mn-ea"/>
              </a:rPr>
              <a:t>Introduction</a:t>
            </a:r>
          </a:p>
          <a:p>
            <a:pPr defTabSz="742950" fontAlgn="auto">
              <a:spcBef>
                <a:spcPts val="0"/>
              </a:spcBef>
              <a:spcAft>
                <a:spcPts val="0"/>
              </a:spcAft>
            </a:pPr>
            <a:r>
              <a:rPr lang="en-US" sz="1138" b="0" dirty="0">
                <a:solidFill>
                  <a:prstClr val="black"/>
                </a:solidFill>
                <a:latin typeface="Calibri"/>
                <a:ea typeface="+mn-ea"/>
              </a:rPr>
              <a:t>For the first time an in-orbit reference record for monitoring Microwave instruments has been proposed. The record is the Fundamental Climate Data Record (FCDR)  constructed by tying together AMSU-A/MSU series of instruments since its launch. This record is highly stable ( within 0.1K per decade ) and overlaps channels of most of the microwave sensors currently in-orbit.</a:t>
            </a:r>
          </a:p>
          <a:p>
            <a:pPr defTabSz="742950" fontAlgn="auto">
              <a:spcBef>
                <a:spcPts val="0"/>
              </a:spcBef>
              <a:spcAft>
                <a:spcPts val="0"/>
              </a:spcAft>
            </a:pPr>
            <a:r>
              <a:rPr lang="en-US" sz="1138" b="0" dirty="0">
                <a:solidFill>
                  <a:prstClr val="black"/>
                </a:solidFill>
                <a:latin typeface="Calibri"/>
                <a:ea typeface="+mn-ea"/>
              </a:rPr>
              <a:t>GSICS Style Simultaneous Nadir Overpass (SNO) inter- comparison of the FCDR with concurrently flying instruments such as AMTS can reveal the full scale of bias ( scan angle, temperature, temporal bias) in an in-orbit Monitored instrument. </a:t>
            </a:r>
          </a:p>
          <a:p>
            <a:pPr defTabSz="742950" fontAlgn="auto">
              <a:spcBef>
                <a:spcPts val="0"/>
              </a:spcBef>
              <a:spcAft>
                <a:spcPts val="0"/>
              </a:spcAft>
            </a:pPr>
            <a:r>
              <a:rPr lang="en-US" sz="1138" b="0" dirty="0">
                <a:solidFill>
                  <a:prstClr val="black"/>
                </a:solidFill>
                <a:latin typeface="Calibri"/>
                <a:ea typeface="+mn-ea"/>
              </a:rPr>
              <a:t>We present here results of  one such comparison of AMSU-A (N18 FCDR and Aqua )  with ATMS-CDR. </a:t>
            </a:r>
          </a:p>
          <a:p>
            <a:pPr algn="ctr" defTabSz="742950" fontAlgn="auto">
              <a:spcBef>
                <a:spcPts val="0"/>
              </a:spcBef>
              <a:spcAft>
                <a:spcPts val="0"/>
              </a:spcAft>
            </a:pPr>
            <a:endParaRPr lang="en-US" sz="2275" b="0" dirty="0">
              <a:solidFill>
                <a:prstClr val="black"/>
              </a:solidFill>
              <a:latin typeface="Calibri"/>
              <a:ea typeface="+mn-ea"/>
            </a:endParaRPr>
          </a:p>
        </p:txBody>
      </p:sp>
      <p:sp>
        <p:nvSpPr>
          <p:cNvPr id="4" name="TextBox 3"/>
          <p:cNvSpPr txBox="1"/>
          <p:nvPr/>
        </p:nvSpPr>
        <p:spPr>
          <a:xfrm>
            <a:off x="5342166" y="3882839"/>
            <a:ext cx="4433886" cy="2418675"/>
          </a:xfrm>
          <a:prstGeom prst="rect">
            <a:avLst/>
          </a:prstGeom>
          <a:noFill/>
          <a:ln>
            <a:solidFill>
              <a:schemeClr val="accent1"/>
            </a:solidFill>
          </a:ln>
        </p:spPr>
        <p:txBody>
          <a:bodyPr wrap="square" rtlCol="0">
            <a:spAutoFit/>
          </a:bodyPr>
          <a:lstStyle/>
          <a:p>
            <a:pPr defTabSz="742950" fontAlgn="auto">
              <a:spcBef>
                <a:spcPts val="0"/>
              </a:spcBef>
              <a:spcAft>
                <a:spcPts val="0"/>
              </a:spcAft>
            </a:pPr>
            <a:r>
              <a:rPr lang="en-US" sz="1463" dirty="0">
                <a:solidFill>
                  <a:prstClr val="black"/>
                </a:solidFill>
                <a:latin typeface="Calibri"/>
                <a:ea typeface="+mn-ea"/>
              </a:rPr>
              <a:t>Results</a:t>
            </a:r>
          </a:p>
          <a:p>
            <a:pPr defTabSz="742950" fontAlgn="auto">
              <a:spcBef>
                <a:spcPts val="0"/>
              </a:spcBef>
              <a:spcAft>
                <a:spcPts val="0"/>
              </a:spcAft>
            </a:pPr>
            <a:r>
              <a:rPr lang="en-US" sz="1138" b="0" dirty="0">
                <a:solidFill>
                  <a:prstClr val="black"/>
                </a:solidFill>
                <a:latin typeface="Calibri"/>
                <a:ea typeface="+mn-ea"/>
              </a:rPr>
              <a:t>A in-orbit reference for monitoring Microwave instrument has been proposed.</a:t>
            </a:r>
          </a:p>
          <a:p>
            <a:pPr defTabSz="742950" fontAlgn="auto">
              <a:spcBef>
                <a:spcPts val="0"/>
              </a:spcBef>
              <a:spcAft>
                <a:spcPts val="0"/>
              </a:spcAft>
            </a:pPr>
            <a:endParaRPr lang="en-US" sz="1138" b="0" dirty="0">
              <a:solidFill>
                <a:prstClr val="black"/>
              </a:solidFill>
              <a:latin typeface="Calibri"/>
              <a:ea typeface="+mn-ea"/>
            </a:endParaRPr>
          </a:p>
          <a:p>
            <a:pPr defTabSz="742950" fontAlgn="auto">
              <a:spcBef>
                <a:spcPts val="0"/>
              </a:spcBef>
              <a:spcAft>
                <a:spcPts val="0"/>
              </a:spcAft>
            </a:pPr>
            <a:r>
              <a:rPr lang="en-US" sz="1138" b="0" dirty="0">
                <a:solidFill>
                  <a:prstClr val="black"/>
                </a:solidFill>
                <a:latin typeface="Calibri"/>
                <a:ea typeface="+mn-ea"/>
              </a:rPr>
              <a:t>This reference is the Fundamental Climate Data Record produced by tying together AMSU-A instruments thus producing a long time series of reference record.</a:t>
            </a:r>
          </a:p>
          <a:p>
            <a:pPr defTabSz="742950" fontAlgn="auto">
              <a:spcBef>
                <a:spcPts val="0"/>
              </a:spcBef>
              <a:spcAft>
                <a:spcPts val="0"/>
              </a:spcAft>
            </a:pPr>
            <a:endParaRPr lang="en-US" sz="1138" b="0" dirty="0">
              <a:solidFill>
                <a:prstClr val="black"/>
              </a:solidFill>
              <a:latin typeface="Calibri"/>
              <a:ea typeface="+mn-ea"/>
            </a:endParaRPr>
          </a:p>
          <a:p>
            <a:pPr defTabSz="742950" fontAlgn="auto">
              <a:spcBef>
                <a:spcPts val="0"/>
              </a:spcBef>
              <a:spcAft>
                <a:spcPts val="0"/>
              </a:spcAft>
            </a:pPr>
            <a:r>
              <a:rPr lang="en-US" sz="1138" b="0" dirty="0">
                <a:solidFill>
                  <a:prstClr val="black"/>
                </a:solidFill>
                <a:latin typeface="Calibri"/>
                <a:ea typeface="+mn-ea"/>
              </a:rPr>
              <a:t>The reference record has the ability to reveal temporal, scan angle and temperature dependence bias in in-orbit monitored instruments this helping in re-calibration.</a:t>
            </a:r>
          </a:p>
          <a:p>
            <a:pPr algn="ctr" defTabSz="742950" fontAlgn="auto">
              <a:spcBef>
                <a:spcPts val="0"/>
              </a:spcBef>
              <a:spcAft>
                <a:spcPts val="0"/>
              </a:spcAft>
            </a:pPr>
            <a:endParaRPr lang="en-US" sz="2275" b="0" dirty="0">
              <a:solidFill>
                <a:prstClr val="black"/>
              </a:solidFill>
              <a:latin typeface="Calibri"/>
              <a:ea typeface="+mn-ea"/>
            </a:endParaRPr>
          </a:p>
        </p:txBody>
      </p:sp>
      <p:sp>
        <p:nvSpPr>
          <p:cNvPr id="2" name="TextBox 1"/>
          <p:cNvSpPr txBox="1"/>
          <p:nvPr/>
        </p:nvSpPr>
        <p:spPr>
          <a:xfrm>
            <a:off x="1083383" y="98449"/>
            <a:ext cx="7941880" cy="992579"/>
          </a:xfrm>
          <a:prstGeom prst="rect">
            <a:avLst/>
          </a:prstGeom>
          <a:solidFill>
            <a:schemeClr val="accent6"/>
          </a:solidFill>
          <a:ln>
            <a:solidFill>
              <a:schemeClr val="accent1"/>
            </a:solidFill>
          </a:ln>
        </p:spPr>
        <p:txBody>
          <a:bodyPr wrap="square" rtlCol="0">
            <a:spAutoFit/>
          </a:bodyPr>
          <a:lstStyle/>
          <a:p>
            <a:pPr algn="ctr" defTabSz="742950" fontAlgn="auto">
              <a:spcBef>
                <a:spcPts val="0"/>
              </a:spcBef>
              <a:spcAft>
                <a:spcPts val="0"/>
              </a:spcAft>
            </a:pPr>
            <a:r>
              <a:rPr lang="en-US" sz="2275" dirty="0">
                <a:solidFill>
                  <a:srgbClr val="FFFF00"/>
                </a:solidFill>
                <a:latin typeface="Calibri"/>
                <a:ea typeface="+mn-ea"/>
              </a:rPr>
              <a:t>In-orbit reference records for monitoring Microwave Instruments</a:t>
            </a:r>
          </a:p>
          <a:p>
            <a:pPr algn="ctr" defTabSz="742950" fontAlgn="auto">
              <a:spcBef>
                <a:spcPts val="0"/>
              </a:spcBef>
              <a:spcAft>
                <a:spcPts val="0"/>
              </a:spcAft>
            </a:pPr>
            <a:r>
              <a:rPr lang="en-US" sz="1300" dirty="0" err="1">
                <a:solidFill>
                  <a:srgbClr val="FFFF00"/>
                </a:solidFill>
                <a:latin typeface="Calibri"/>
                <a:ea typeface="+mn-ea"/>
              </a:rPr>
              <a:t>Manik</a:t>
            </a:r>
            <a:r>
              <a:rPr lang="en-US" sz="1300" dirty="0">
                <a:solidFill>
                  <a:srgbClr val="FFFF00"/>
                </a:solidFill>
                <a:latin typeface="Calibri"/>
                <a:ea typeface="+mn-ea"/>
              </a:rPr>
              <a:t> Bali, Lawrence E Flynn, Cheng-</a:t>
            </a:r>
            <a:r>
              <a:rPr lang="en-US" sz="1300" dirty="0" err="1">
                <a:solidFill>
                  <a:srgbClr val="FFFF00"/>
                </a:solidFill>
                <a:latin typeface="Calibri"/>
                <a:ea typeface="+mn-ea"/>
              </a:rPr>
              <a:t>zhi</a:t>
            </a:r>
            <a:r>
              <a:rPr lang="en-US" sz="1300" dirty="0">
                <a:solidFill>
                  <a:srgbClr val="FFFF00"/>
                </a:solidFill>
                <a:latin typeface="Calibri"/>
                <a:ea typeface="+mn-ea"/>
              </a:rPr>
              <a:t> </a:t>
            </a:r>
            <a:r>
              <a:rPr lang="en-US" sz="1300" dirty="0" err="1">
                <a:solidFill>
                  <a:srgbClr val="FFFF00"/>
                </a:solidFill>
                <a:latin typeface="Calibri"/>
                <a:ea typeface="+mn-ea"/>
              </a:rPr>
              <a:t>Zou</a:t>
            </a:r>
            <a:r>
              <a:rPr lang="en-US" sz="1300" dirty="0">
                <a:solidFill>
                  <a:srgbClr val="FFFF00"/>
                </a:solidFill>
                <a:latin typeface="Calibri"/>
                <a:ea typeface="+mn-ea"/>
              </a:rPr>
              <a:t> and Ralph Ferraro</a:t>
            </a:r>
          </a:p>
        </p:txBody>
      </p:sp>
      <p:graphicFrame>
        <p:nvGraphicFramePr>
          <p:cNvPr id="15" name="Diagram 14"/>
          <p:cNvGraphicFramePr/>
          <p:nvPr>
            <p:extLst>
              <p:ext uri="{D42A27DB-BD31-4B8C-83A1-F6EECF244321}">
                <p14:modId xmlns:p14="http://schemas.microsoft.com/office/powerpoint/2010/main" val="3741047105"/>
              </p:ext>
            </p:extLst>
          </p:nvPr>
        </p:nvGraphicFramePr>
        <p:xfrm>
          <a:off x="-328612" y="3633789"/>
          <a:ext cx="2857500" cy="2038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Picture 5"/>
          <p:cNvPicPr>
            <a:picLocks noChangeAspect="1" noChangeArrowheads="1"/>
          </p:cNvPicPr>
          <p:nvPr/>
        </p:nvPicPr>
        <p:blipFill>
          <a:blip r:embed="rId8" cstate="print"/>
          <a:srcRect l="8958" t="11024" r="8611" b="4921"/>
          <a:stretch>
            <a:fillRect/>
          </a:stretch>
        </p:blipFill>
        <p:spPr bwMode="auto">
          <a:xfrm>
            <a:off x="2286001" y="3675700"/>
            <a:ext cx="2862263" cy="1910712"/>
          </a:xfrm>
          <a:prstGeom prst="rect">
            <a:avLst/>
          </a:prstGeom>
          <a:noFill/>
          <a:ln w="9525">
            <a:noFill/>
            <a:miter lim="800000"/>
            <a:headEnd/>
            <a:tailEnd/>
          </a:ln>
        </p:spPr>
      </p:pic>
      <p:pic>
        <p:nvPicPr>
          <p:cNvPr id="19" name="Picture 18" descr="atms_amsu_55ghz_scan_angle.png"/>
          <p:cNvPicPr>
            <a:picLocks noChangeAspect="1"/>
          </p:cNvPicPr>
          <p:nvPr/>
        </p:nvPicPr>
        <p:blipFill>
          <a:blip r:embed="rId9" cstate="print"/>
          <a:srcRect l="3000" t="3750" r="4500" b="3750"/>
          <a:stretch>
            <a:fillRect/>
          </a:stretch>
        </p:blipFill>
        <p:spPr>
          <a:xfrm>
            <a:off x="5054323" y="1178750"/>
            <a:ext cx="2428875" cy="2245366"/>
          </a:xfrm>
          <a:prstGeom prst="rect">
            <a:avLst/>
          </a:prstGeom>
        </p:spPr>
      </p:pic>
      <p:pic>
        <p:nvPicPr>
          <p:cNvPr id="20" name="Picture 19" descr="atms_amsu_55ghz_temp_dep.png"/>
          <p:cNvPicPr>
            <a:picLocks noChangeAspect="1"/>
          </p:cNvPicPr>
          <p:nvPr/>
        </p:nvPicPr>
        <p:blipFill>
          <a:blip r:embed="rId10" cstate="print"/>
          <a:srcRect l="5763" t="5113" r="7203" b="6817"/>
          <a:stretch>
            <a:fillRect/>
          </a:stretch>
        </p:blipFill>
        <p:spPr>
          <a:xfrm>
            <a:off x="7515621" y="1201274"/>
            <a:ext cx="2347516" cy="2165685"/>
          </a:xfrm>
          <a:prstGeom prst="rect">
            <a:avLst/>
          </a:prstGeom>
        </p:spPr>
      </p:pic>
      <p:sp>
        <p:nvSpPr>
          <p:cNvPr id="21" name="TextBox 20"/>
          <p:cNvSpPr txBox="1"/>
          <p:nvPr/>
        </p:nvSpPr>
        <p:spPr>
          <a:xfrm>
            <a:off x="1" y="5689918"/>
            <a:ext cx="2214562" cy="467629"/>
          </a:xfrm>
          <a:prstGeom prst="rect">
            <a:avLst/>
          </a:prstGeom>
          <a:noFill/>
        </p:spPr>
        <p:txBody>
          <a:bodyPr wrap="square" rtlCol="0">
            <a:spAutoFit/>
          </a:bodyPr>
          <a:lstStyle/>
          <a:p>
            <a:pPr defTabSz="742950" fontAlgn="auto">
              <a:spcBef>
                <a:spcPts val="0"/>
              </a:spcBef>
              <a:spcAft>
                <a:spcPts val="0"/>
              </a:spcAft>
            </a:pPr>
            <a:r>
              <a:rPr lang="en-US" sz="813" b="0" dirty="0">
                <a:solidFill>
                  <a:prstClr val="black"/>
                </a:solidFill>
                <a:latin typeface="Calibri"/>
                <a:ea typeface="+mn-ea"/>
              </a:rPr>
              <a:t>Figure above shows the instruments that have channels similar to FCDR and can be monitored using FCDR</a:t>
            </a:r>
          </a:p>
        </p:txBody>
      </p:sp>
      <p:sp>
        <p:nvSpPr>
          <p:cNvPr id="22" name="TextBox 21"/>
          <p:cNvSpPr txBox="1"/>
          <p:nvPr/>
        </p:nvSpPr>
        <p:spPr>
          <a:xfrm>
            <a:off x="2487279" y="5764939"/>
            <a:ext cx="2556961" cy="467629"/>
          </a:xfrm>
          <a:prstGeom prst="rect">
            <a:avLst/>
          </a:prstGeom>
          <a:noFill/>
        </p:spPr>
        <p:txBody>
          <a:bodyPr wrap="square" rtlCol="0">
            <a:spAutoFit/>
          </a:bodyPr>
          <a:lstStyle/>
          <a:p>
            <a:pPr defTabSz="742950" fontAlgn="auto">
              <a:spcBef>
                <a:spcPts val="0"/>
              </a:spcBef>
              <a:spcAft>
                <a:spcPts val="0"/>
              </a:spcAft>
            </a:pPr>
            <a:r>
              <a:rPr lang="en-US" sz="813" b="0" dirty="0">
                <a:solidFill>
                  <a:prstClr val="black"/>
                </a:solidFill>
                <a:latin typeface="Calibri"/>
                <a:ea typeface="+mn-ea"/>
              </a:rPr>
              <a:t>Figure above shows difference between AMSU-A FCDR from N15 and N18 .  They match to better than 0.1K. FCDR is highly stable ( </a:t>
            </a:r>
            <a:r>
              <a:rPr lang="en-US" sz="813" b="0" dirty="0" err="1">
                <a:solidFill>
                  <a:prstClr val="black"/>
                </a:solidFill>
                <a:latin typeface="Calibri"/>
                <a:ea typeface="+mn-ea"/>
              </a:rPr>
              <a:t>Zou</a:t>
            </a:r>
            <a:r>
              <a:rPr lang="en-US" sz="813" b="0" dirty="0">
                <a:solidFill>
                  <a:prstClr val="black"/>
                </a:solidFill>
                <a:latin typeface="Calibri"/>
                <a:ea typeface="+mn-ea"/>
              </a:rPr>
              <a:t> et al ) </a:t>
            </a:r>
          </a:p>
        </p:txBody>
      </p:sp>
      <p:sp>
        <p:nvSpPr>
          <p:cNvPr id="23" name="TextBox 22"/>
          <p:cNvSpPr txBox="1"/>
          <p:nvPr/>
        </p:nvSpPr>
        <p:spPr>
          <a:xfrm>
            <a:off x="5362575" y="3453634"/>
            <a:ext cx="4500562" cy="342530"/>
          </a:xfrm>
          <a:prstGeom prst="rect">
            <a:avLst/>
          </a:prstGeom>
          <a:noFill/>
        </p:spPr>
        <p:txBody>
          <a:bodyPr wrap="square" rtlCol="0">
            <a:spAutoFit/>
          </a:bodyPr>
          <a:lstStyle/>
          <a:p>
            <a:pPr defTabSz="742950" fontAlgn="auto">
              <a:spcBef>
                <a:spcPts val="0"/>
              </a:spcBef>
              <a:spcAft>
                <a:spcPts val="0"/>
              </a:spcAft>
            </a:pPr>
            <a:r>
              <a:rPr lang="en-US" sz="813" b="0" dirty="0">
                <a:solidFill>
                  <a:prstClr val="black"/>
                </a:solidFill>
                <a:latin typeface="Calibri"/>
                <a:ea typeface="+mn-ea"/>
              </a:rPr>
              <a:t>Figure above shows  FCDR’s ability to detect scan angle(left)  dependence and temperature dependence (right) of ATMS in-orbit bias. The FCDR is nearly as stable as pre-launch reference</a:t>
            </a:r>
          </a:p>
        </p:txBody>
      </p:sp>
      <p:sp>
        <p:nvSpPr>
          <p:cNvPr id="5" name="Rectangle 4"/>
          <p:cNvSpPr/>
          <p:nvPr/>
        </p:nvSpPr>
        <p:spPr>
          <a:xfrm>
            <a:off x="920" y="6226429"/>
            <a:ext cx="4953000" cy="369332"/>
          </a:xfrm>
          <a:prstGeom prst="rect">
            <a:avLst/>
          </a:prstGeom>
          <a:solidFill>
            <a:schemeClr val="bg1">
              <a:lumMod val="95000"/>
            </a:schemeClr>
          </a:solidFill>
        </p:spPr>
        <p:txBody>
          <a:bodyPr>
            <a:spAutoFit/>
          </a:bodyPr>
          <a:lstStyle/>
          <a:p>
            <a:r>
              <a:rPr lang="en-US" altLang="zh-CN" dirty="0">
                <a:solidFill>
                  <a:schemeClr val="tx1"/>
                </a:solidFill>
                <a:latin typeface="Arial" charset="0"/>
              </a:rPr>
              <a:t>Manik Bali (NOAA) to circulate white paper on microwave imager inter-calibration to all agencies for </a:t>
            </a:r>
            <a:r>
              <a:rPr lang="en-US" altLang="zh-CN" dirty="0" smtClean="0">
                <a:solidFill>
                  <a:schemeClr val="tx1"/>
                </a:solidFill>
                <a:latin typeface="Arial" charset="0"/>
              </a:rPr>
              <a:t>review/contribution</a:t>
            </a:r>
            <a:endParaRPr lang="en-US" altLang="zh-CN" dirty="0">
              <a:solidFill>
                <a:schemeClr val="tx1"/>
              </a:solidFill>
              <a:latin typeface="Arial" charset="0"/>
            </a:endParaRPr>
          </a:p>
        </p:txBody>
      </p:sp>
      <p:sp>
        <p:nvSpPr>
          <p:cNvPr id="6" name="Rectangle 5"/>
          <p:cNvSpPr/>
          <p:nvPr/>
        </p:nvSpPr>
        <p:spPr>
          <a:xfrm>
            <a:off x="10779" y="6527172"/>
            <a:ext cx="4953000" cy="369332"/>
          </a:xfrm>
          <a:prstGeom prst="rect">
            <a:avLst/>
          </a:prstGeom>
        </p:spPr>
        <p:txBody>
          <a:bodyPr>
            <a:spAutoFit/>
          </a:bodyPr>
          <a:lstStyle/>
          <a:p>
            <a:r>
              <a:rPr lang="en-US" dirty="0">
                <a:hlinkClick r:id="rId11"/>
              </a:rPr>
              <a:t>https://docs.google.com/document/d/1AVRA06WmgMygMUj1LQUAdxZynpyoy1rIdJ4HM_QUO1w/edit#heading=h.t9f3wa5d6gzv</a:t>
            </a:r>
            <a:endParaRPr lang="en-US" dirty="0"/>
          </a:p>
        </p:txBody>
      </p:sp>
      <p:sp>
        <p:nvSpPr>
          <p:cNvPr id="7" name="TextBox 6"/>
          <p:cNvSpPr txBox="1"/>
          <p:nvPr/>
        </p:nvSpPr>
        <p:spPr>
          <a:xfrm>
            <a:off x="5362575" y="6527172"/>
            <a:ext cx="3326804" cy="230832"/>
          </a:xfrm>
          <a:prstGeom prst="rect">
            <a:avLst/>
          </a:prstGeom>
          <a:noFill/>
        </p:spPr>
        <p:txBody>
          <a:bodyPr wrap="square" rtlCol="0">
            <a:spAutoFit/>
          </a:bodyPr>
          <a:lstStyle/>
          <a:p>
            <a:r>
              <a:rPr lang="en-US" dirty="0" smtClean="0">
                <a:solidFill>
                  <a:schemeClr val="tx1"/>
                </a:solidFill>
              </a:rPr>
              <a:t>Response Requested</a:t>
            </a:r>
            <a:endParaRPr lang="en-US" dirty="0">
              <a:solidFill>
                <a:schemeClr val="tx1"/>
              </a:solidFill>
            </a:endParaRPr>
          </a:p>
        </p:txBody>
      </p:sp>
    </p:spTree>
    <p:extLst>
      <p:ext uri="{BB962C8B-B14F-4D97-AF65-F5344CB8AC3E}">
        <p14:creationId xmlns:p14="http://schemas.microsoft.com/office/powerpoint/2010/main" val="446189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0463" y="125760"/>
            <a:ext cx="5607337" cy="1143000"/>
          </a:xfrm>
        </p:spPr>
        <p:txBody>
          <a:bodyPr>
            <a:normAutofit fontScale="90000"/>
          </a:bodyPr>
          <a:lstStyle/>
          <a:p>
            <a:r>
              <a:rPr lang="en-GB" sz="3600" dirty="0"/>
              <a:t>CGMS-47 Background and requirements for MW</a:t>
            </a:r>
          </a:p>
        </p:txBody>
      </p:sp>
      <p:sp>
        <p:nvSpPr>
          <p:cNvPr id="3" name="Content Placeholder 2"/>
          <p:cNvSpPr>
            <a:spLocks noGrp="1"/>
          </p:cNvSpPr>
          <p:nvPr>
            <p:ph idx="1"/>
          </p:nvPr>
        </p:nvSpPr>
        <p:spPr>
          <a:xfrm>
            <a:off x="848544" y="1209368"/>
            <a:ext cx="8219256" cy="5027944"/>
          </a:xfrm>
        </p:spPr>
        <p:txBody>
          <a:bodyPr>
            <a:normAutofit fontScale="55000" lnSpcReduction="20000"/>
          </a:bodyPr>
          <a:lstStyle/>
          <a:p>
            <a:r>
              <a:rPr lang="en-GB" sz="3000" b="1" dirty="0">
                <a:solidFill>
                  <a:srgbClr val="000099"/>
                </a:solidFill>
              </a:rPr>
              <a:t>CGMS actions from discussions in CEOS SIT</a:t>
            </a:r>
          </a:p>
          <a:p>
            <a:pPr lvl="1"/>
            <a:r>
              <a:rPr lang="en-US" sz="2600" dirty="0"/>
              <a:t>WMO WGIII/ 5.1.1 A45.02 Update the risks assessment and gap analysis of implementation against the CGMS baseline; include the potential risk of gaps in the capability for passive microwave imaging in this update</a:t>
            </a:r>
          </a:p>
          <a:p>
            <a:pPr lvl="1"/>
            <a:r>
              <a:rPr lang="en-US" sz="2600" dirty="0"/>
              <a:t>H.2 A45.20 CGMS to endorse the gap analysis report and the coordinated action plan in writing prior to CEOS 2017 plenary meeting, to the Joint CEOS-CGMS WG Climate </a:t>
            </a:r>
          </a:p>
          <a:p>
            <a:pPr lvl="2"/>
            <a:r>
              <a:rPr lang="en-US" sz="2000" dirty="0"/>
              <a:t>CEOS endorsed the ECV gap analysis report and the coordinated action plan</a:t>
            </a:r>
          </a:p>
          <a:p>
            <a:pPr lvl="2"/>
            <a:r>
              <a:rPr lang="en-US" sz="2000" dirty="0"/>
              <a:t>Will be forwarded now to CGMS 46 for endorsement - expected first week of June</a:t>
            </a:r>
          </a:p>
          <a:p>
            <a:pPr lvl="2"/>
            <a:r>
              <a:rPr lang="en-US" sz="2000" dirty="0"/>
              <a:t>Important recommendation from GSICS </a:t>
            </a:r>
            <a:r>
              <a:rPr lang="en-US" sz="2000" dirty="0" err="1"/>
              <a:t>PoV</a:t>
            </a:r>
            <a:r>
              <a:rPr lang="en-US" sz="2000" dirty="0"/>
              <a:t>:</a:t>
            </a:r>
          </a:p>
          <a:p>
            <a:pPr lvl="2"/>
            <a:r>
              <a:rPr lang="en-US" sz="2000" i="1" dirty="0"/>
              <a:t>CEOS and CGMS agencies to add the delivery of FCDRs for each individual satellite instrument (linked to relevant precursor instrument series) to their agency remit.</a:t>
            </a:r>
            <a:endParaRPr lang="en-US" sz="2000" dirty="0"/>
          </a:p>
          <a:p>
            <a:pPr lvl="2"/>
            <a:endParaRPr lang="en-GB" sz="2000" dirty="0"/>
          </a:p>
          <a:p>
            <a:r>
              <a:rPr lang="en-GB" sz="3000" b="1" dirty="0">
                <a:solidFill>
                  <a:srgbClr val="000099"/>
                </a:solidFill>
              </a:rPr>
              <a:t>Triggered AGU special session on potential ECV gaps </a:t>
            </a:r>
            <a:r>
              <a:rPr lang="en-GB" sz="3000" dirty="0"/>
              <a:t>(SST, </a:t>
            </a:r>
            <a:r>
              <a:rPr lang="en-GB" sz="3000" dirty="0" err="1"/>
              <a:t>precip</a:t>
            </a:r>
            <a:r>
              <a:rPr lang="en-GB" sz="3000" dirty="0"/>
              <a:t>., ice, snow, etc.) </a:t>
            </a:r>
            <a:endParaRPr lang="en-GB" sz="2600" dirty="0"/>
          </a:p>
          <a:p>
            <a:pPr lvl="1"/>
            <a:endParaRPr lang="en-GB" sz="2600" dirty="0"/>
          </a:p>
          <a:p>
            <a:r>
              <a:rPr lang="en-GB" sz="3000" b="1" dirty="0">
                <a:solidFill>
                  <a:srgbClr val="000099"/>
                </a:solidFill>
              </a:rPr>
              <a:t>CGMS-46 recommendation: </a:t>
            </a:r>
            <a:r>
              <a:rPr lang="en-GB" sz="3000" dirty="0"/>
              <a:t/>
            </a:r>
            <a:br>
              <a:rPr lang="en-GB" sz="3000" dirty="0"/>
            </a:br>
            <a:r>
              <a:rPr lang="en-GB" sz="3000" dirty="0"/>
              <a:t>“</a:t>
            </a:r>
            <a:r>
              <a:rPr lang="en-US" altLang="zh-CN" sz="3000" dirty="0"/>
              <a:t>On passive microwave </a:t>
            </a:r>
            <a:r>
              <a:rPr lang="en-US" altLang="zh-CN" sz="3000" dirty="0" err="1"/>
              <a:t>observations:GSICS</a:t>
            </a:r>
            <a:r>
              <a:rPr lang="en-US" altLang="zh-CN" sz="3000" dirty="0"/>
              <a:t> is requested to </a:t>
            </a:r>
            <a:r>
              <a:rPr lang="en-US" altLang="zh-CN" sz="3000" dirty="0" err="1"/>
              <a:t>organise</a:t>
            </a:r>
            <a:r>
              <a:rPr lang="en-US" altLang="zh-CN" sz="3000" dirty="0"/>
              <a:t> an expert meeting on the </a:t>
            </a:r>
            <a:r>
              <a:rPr lang="en-US" altLang="zh-CN" sz="3000" dirty="0" err="1"/>
              <a:t>intercalibration</a:t>
            </a:r>
            <a:r>
              <a:rPr lang="en-US" altLang="zh-CN" sz="3000" dirty="0"/>
              <a:t> of operational PMW sensors to meet the WIGOS 2040 targets for a coordinated effort to share information on current and future PMW instruments and report </a:t>
            </a:r>
            <a:r>
              <a:rPr lang="en-US" altLang="zh-CN" sz="3000" b="1" dirty="0">
                <a:solidFill>
                  <a:srgbClr val="000099"/>
                </a:solidFill>
              </a:rPr>
              <a:t>to CGMS-47 (CGMS-46-EUM-WP-14)</a:t>
            </a:r>
            <a:r>
              <a:rPr lang="en-GB" altLang="zh-CN" sz="3000" b="1" dirty="0">
                <a:solidFill>
                  <a:srgbClr val="000099"/>
                </a:solidFill>
              </a:rPr>
              <a:t> </a:t>
            </a:r>
            <a:r>
              <a:rPr lang="en-GB" altLang="zh-CN" sz="3000" b="1" dirty="0">
                <a:solidFill>
                  <a:srgbClr val="000099"/>
                </a:solidFill>
                <a:sym typeface="Wingdings" panose="05000000000000000000" pitchFamily="2" charset="2"/>
              </a:rPr>
              <a:t> </a:t>
            </a:r>
            <a:r>
              <a:rPr lang="en-GB" sz="3000" b="1" dirty="0">
                <a:solidFill>
                  <a:srgbClr val="000099"/>
                </a:solidFill>
              </a:rPr>
              <a:t>GSICS Microwave Sub-group to consider strategy to mitigate risk of gaps in microwave imager constellation</a:t>
            </a:r>
          </a:p>
          <a:p>
            <a:endParaRPr lang="en-GB" dirty="0"/>
          </a:p>
        </p:txBody>
      </p:sp>
    </p:spTree>
    <p:extLst>
      <p:ext uri="{BB962C8B-B14F-4D97-AF65-F5344CB8AC3E}">
        <p14:creationId xmlns:p14="http://schemas.microsoft.com/office/powerpoint/2010/main" val="1902584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6F166E-27D1-4B07-8285-F23B1C225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750" y="1181100"/>
            <a:ext cx="4762500" cy="4495800"/>
          </a:xfrm>
          <a:prstGeom prst="rect">
            <a:avLst/>
          </a:prstGeom>
        </p:spPr>
      </p:pic>
      <p:sp>
        <p:nvSpPr>
          <p:cNvPr id="4" name="TextBox 3">
            <a:extLst>
              <a:ext uri="{FF2B5EF4-FFF2-40B4-BE49-F238E27FC236}">
                <a16:creationId xmlns:a16="http://schemas.microsoft.com/office/drawing/2014/main" id="{90159AF1-B661-458A-BCDA-40C8A5FFA897}"/>
              </a:ext>
            </a:extLst>
          </p:cNvPr>
          <p:cNvSpPr txBox="1"/>
          <p:nvPr/>
        </p:nvSpPr>
        <p:spPr>
          <a:xfrm>
            <a:off x="3888824" y="414210"/>
            <a:ext cx="5184576" cy="230832"/>
          </a:xfrm>
          <a:prstGeom prst="rect">
            <a:avLst/>
          </a:prstGeom>
          <a:noFill/>
        </p:spPr>
        <p:txBody>
          <a:bodyPr wrap="square" rtlCol="0">
            <a:spAutoFit/>
          </a:bodyPr>
          <a:lstStyle/>
          <a:p>
            <a:r>
              <a:rPr lang="en-US" dirty="0"/>
              <a:t>Constellation of low frequency Microwave Imagers</a:t>
            </a:r>
          </a:p>
        </p:txBody>
      </p:sp>
    </p:spTree>
    <p:extLst>
      <p:ext uri="{BB962C8B-B14F-4D97-AF65-F5344CB8AC3E}">
        <p14:creationId xmlns:p14="http://schemas.microsoft.com/office/powerpoint/2010/main" val="3119736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33081</TotalTime>
  <Words>3752</Words>
  <Application>Microsoft Office PowerPoint</Application>
  <PresentationFormat>A4 Paper (210x297 mm)</PresentationFormat>
  <Paragraphs>538</Paragraphs>
  <Slides>31</Slides>
  <Notes>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31</vt:i4>
      </vt:variant>
    </vt:vector>
  </HeadingPairs>
  <TitlesOfParts>
    <vt:vector size="45" baseType="lpstr">
      <vt:lpstr>ＭＳ Ｐゴシック</vt:lpstr>
      <vt:lpstr>宋体</vt:lpstr>
      <vt:lpstr>Arial</vt:lpstr>
      <vt:lpstr>Calibri</vt:lpstr>
      <vt:lpstr>Calibri Light</vt:lpstr>
      <vt:lpstr>仿宋_GB2312</vt:lpstr>
      <vt:lpstr>Helvetica</vt:lpstr>
      <vt:lpstr>Mangal</vt:lpstr>
      <vt:lpstr>Tahoma</vt:lpstr>
      <vt:lpstr>Times New Roman</vt:lpstr>
      <vt:lpstr>Verdana</vt:lpstr>
      <vt:lpstr>Wingdings</vt:lpstr>
      <vt:lpstr>Default Design</vt:lpstr>
      <vt:lpstr>Office Theme</vt:lpstr>
      <vt:lpstr>Microwave Subgroup Achievements in 2019 and Future Plan</vt:lpstr>
      <vt:lpstr>Outline</vt:lpstr>
      <vt:lpstr>Recent Meetings of Microwave Sub-Group</vt:lpstr>
      <vt:lpstr>  General progress (1)</vt:lpstr>
      <vt:lpstr>  General progress (2)</vt:lpstr>
      <vt:lpstr>Action Items</vt:lpstr>
      <vt:lpstr>PowerPoint Presentation</vt:lpstr>
      <vt:lpstr>CGMS-47 Background and requirements for MW</vt:lpstr>
      <vt:lpstr>PowerPoint Presentation</vt:lpstr>
      <vt:lpstr>Status on the CGMS-46 action</vt:lpstr>
      <vt:lpstr>Coordinate with CEOS-WGCV MWSG</vt:lpstr>
      <vt:lpstr>First version (for evaluation) of CMA FCDR for MWRI(FY-3B\C\D) SNO with GMI</vt:lpstr>
      <vt:lpstr>SNO and DD Between MWRI and GMI</vt:lpstr>
      <vt:lpstr>Meeting Highlights (System) Grassotti 11/19/2019</vt:lpstr>
      <vt:lpstr>Meeting Highlights (SNO) Iacovazzi 11/19/2019</vt:lpstr>
      <vt:lpstr>Meeting Highlights (FCDR)  Lizzie Good 07/23/2019</vt:lpstr>
      <vt:lpstr>Meeting Highlights (Resolution)  Likun Wang 07/23/2019</vt:lpstr>
      <vt:lpstr>Meeting Highlights (Lunar calibration) Hu Yang 07/23/2019</vt:lpstr>
      <vt:lpstr>Meeting Highlights (Joint activities) Qifeng 06/03/2019</vt:lpstr>
      <vt:lpstr>Meeting Highlights (Bt Correction) Rachael 06/03/2019</vt:lpstr>
      <vt:lpstr>Meeting Highlights (MW in NWP) Fabien 06/03/2019</vt:lpstr>
      <vt:lpstr>Meeting Highlights (RTM) Isaac 06/03/2019</vt:lpstr>
      <vt:lpstr>Meeting Highlights (GRUAN) Bomin 06/03/2019</vt:lpstr>
      <vt:lpstr>Meeting Highlights (MW reference) Cheng-Zhi 06/03/2019</vt:lpstr>
      <vt:lpstr>Meeting Highlights (SI) Edward 06/03/2019</vt:lpstr>
      <vt:lpstr>The focuses in 2020</vt:lpstr>
      <vt:lpstr>     Originally planned  potential talks</vt:lpstr>
      <vt:lpstr>Plan for MW Sub-Group activities (1/2)</vt:lpstr>
      <vt:lpstr>Plan for MW Sub-Group activities (2/2)</vt:lpstr>
      <vt:lpstr>Other urgent topics that need to be addressed as soon as possible</vt:lpstr>
      <vt:lpstr>Discussion on Future Planning</vt:lpstr>
    </vt:vector>
  </TitlesOfParts>
  <Company>Eumetsat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Staudte</dc:creator>
  <cp:lastModifiedBy>Manik Bali</cp:lastModifiedBy>
  <cp:revision>1312</cp:revision>
  <cp:lastPrinted>2019-01-15T18:55:22Z</cp:lastPrinted>
  <dcterms:created xsi:type="dcterms:W3CDTF">2010-08-23T13:48:26Z</dcterms:created>
  <dcterms:modified xsi:type="dcterms:W3CDTF">2020-03-20T12:42:24Z</dcterms:modified>
</cp:coreProperties>
</file>