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589" r:id="rId2"/>
    <p:sldId id="690" r:id="rId3"/>
    <p:sldId id="691" r:id="rId4"/>
    <p:sldId id="692" r:id="rId5"/>
    <p:sldId id="693" r:id="rId6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Hewison" initials="TH" lastIdx="1" clrIdx="0">
    <p:extLst>
      <p:ext uri="{19B8F6BF-5375-455C-9EA6-DF929625EA0E}">
        <p15:presenceInfo xmlns:p15="http://schemas.microsoft.com/office/powerpoint/2012/main" userId="S-1-5-21-993398506-3102826466-2400345913-2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3588" autoAdjust="0"/>
  </p:normalViewPr>
  <p:slideViewPr>
    <p:cSldViewPr snapToGrid="0">
      <p:cViewPr varScale="1">
        <p:scale>
          <a:sx n="100" d="100"/>
          <a:sy n="100" d="100"/>
        </p:scale>
        <p:origin x="720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8"/>
    </p:cViewPr>
  </p:sorterViewPr>
  <p:notesViewPr>
    <p:cSldViewPr snapToGrid="0">
      <p:cViewPr varScale="1">
        <p:scale>
          <a:sx n="84" d="100"/>
          <a:sy n="84" d="100"/>
        </p:scale>
        <p:origin x="3738" y="11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381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3429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4894" y="9734293"/>
            <a:ext cx="18755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1" y="0"/>
            <a:ext cx="2944645" cy="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26" y="4713179"/>
            <a:ext cx="4987425" cy="44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1" y="9429648"/>
            <a:ext cx="2944645" cy="4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8" tIns="45978" rIns="91958" bIns="45978" numCol="1" anchor="b" anchorCtr="0" compatLnSpc="1">
            <a:prstTxWarp prst="textNoShape">
              <a:avLst/>
            </a:prstTxWarp>
          </a:bodyPr>
          <a:lstStyle>
            <a:lvl1pPr algn="r" defTabSz="92022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848"/>
            <a:fld id="{B3123BCD-06C1-4979-A4B6-929E88FE602B}" type="slidenum">
              <a:rPr lang="de-DE" smtClean="0"/>
              <a:pPr defTabSz="917848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Generate the collocations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Define collocation size (e.g. REF FOV)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Degrade resolution of MON dataset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Define crude time difference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...?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Build Catalogue of MON and REF observations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Cross-query catalogue to Filter MON and REF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Read the collocations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Perform Spectral matching: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spectral convolution of hyperspectral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SBAF for multispectral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Gap-filling (e.g. for SLSTR 3.7µm)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Estimate uncertainty on each collocation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Calculate variance of higher resolution (MON) within each REF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Add radiometric noise (to stop it going to zero)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Define metric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optimise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e.g. mean uncertainty on bias(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 for reference scene radiance(s) 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Based on requirements and/or capabilities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Filter the collocations by: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Pixel location difference (x and y)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time difference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VZA difference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SZA threshold (e.g. day/night)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SAA difference (RSB only)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RAA difference (RSB only)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Land/Sea mask (as needed)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Cloud/Clear mask (as needed)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Time of Day (if needed)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Compare filter collocations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Evaluate metric (with uncertainties)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Optimise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Period for Rolling window of collocations: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How stable is the bias?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How long is the bias stable for (within given limits)?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Tune threshold &amp; filtering parameters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optimise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metric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n.b.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These steps will be iterative with all above - the order may be important!)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Repeat Steps 6-10 for Different Comparison methods - e.g.: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(Need to convert results to compare uncertainties!)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dTb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v Tb</a:t>
            </a:r>
          </a:p>
          <a:p>
            <a:pPr lvl="1"/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v L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By weighted linear regression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By normal least squares regression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By some other method - e.g.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polymial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fit, multiple regression with various predictors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Define inter-calibration function? 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Based on optimal method from those considered in Step 11.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Correct?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 a correction necessary?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Static/Dynamic?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Define form of correction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Generate corrections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95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19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19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EUM/RSP/VWG/19/1111767, v1 Draft, 20 August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sics.atmos.umd.edu/pub/Development/AnnualMeeting2019/7s_Discussion%20Way%20Forward%20for%20Multispectral%20IR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715266" y="2681207"/>
            <a:ext cx="8334866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Hewison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for GSICS Working Groups’ Meeting</a:t>
            </a:r>
            <a:b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WebEx, 2020-03-17</a:t>
            </a:r>
            <a:endParaRPr lang="en-GB" sz="1800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266950" y="1491607"/>
            <a:ext cx="9647388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US" sz="2800" dirty="0"/>
              <a:t>Procedure to tune direct inter-calibration </a:t>
            </a:r>
            <a:r>
              <a:rPr lang="en-US" sz="2800" dirty="0" smtClean="0"/>
              <a:t>algorithm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sz="2800" dirty="0" smtClean="0"/>
          </a:p>
        </p:txBody>
      </p:sp>
      <p:pic>
        <p:nvPicPr>
          <p:cNvPr id="366594" name="Picture 2" descr="http://gsics.atmos.umd.edu/pub/Development/Logos/GSICS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190072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inter-calibration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5624876" cy="5262675"/>
          </a:xfrm>
        </p:spPr>
        <p:txBody>
          <a:bodyPr>
            <a:noAutofit/>
          </a:bodyPr>
          <a:lstStyle/>
          <a:p>
            <a:r>
              <a:rPr lang="en-US" sz="2400" dirty="0"/>
              <a:t>Follow-up to 2019 GRWG </a:t>
            </a:r>
            <a:r>
              <a:rPr lang="en-US" sz="2400" dirty="0">
                <a:hlinkClick r:id="rId2"/>
              </a:rPr>
              <a:t>discussion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Can we define a generic process?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 err="1"/>
              <a:t>optimise</a:t>
            </a:r>
            <a:r>
              <a:rPr lang="en-US" sz="2400" dirty="0"/>
              <a:t> an SNO/Ray-matching inter-comparison algorithm </a:t>
            </a:r>
            <a:endParaRPr lang="en-US" sz="2400" dirty="0" smtClean="0"/>
          </a:p>
          <a:p>
            <a:pPr lvl="1"/>
            <a:r>
              <a:rPr lang="en-US" sz="2400" dirty="0" smtClean="0"/>
              <a:t>define </a:t>
            </a:r>
            <a:r>
              <a:rPr lang="en-US" sz="2400" dirty="0"/>
              <a:t>potential inter-calibration </a:t>
            </a:r>
            <a:r>
              <a:rPr lang="en-US" sz="2400" dirty="0" smtClean="0"/>
              <a:t>corrections?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Review </a:t>
            </a:r>
          </a:p>
          <a:p>
            <a:pPr lvl="1"/>
            <a:r>
              <a:rPr lang="en-US" sz="2400" dirty="0" smtClean="0"/>
              <a:t>Proposed process</a:t>
            </a:r>
          </a:p>
          <a:p>
            <a:pPr lvl="1"/>
            <a:r>
              <a:rPr lang="en-US" sz="2400" dirty="0" smtClean="0"/>
              <a:t>And iterations</a:t>
            </a:r>
          </a:p>
          <a:p>
            <a:pPr lvl="1"/>
            <a:r>
              <a:rPr lang="en-US" sz="2400" dirty="0" smtClean="0"/>
              <a:t>Proposed metrics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366594" name="Picture 2" descr="image2020-3-6_16-18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87" y="1696183"/>
            <a:ext cx="62103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9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of generic SNO inter-comparison/inter-calibration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Generate the collocations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Read the collocations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Perform Spectral matching: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Estimate uncertainty on each collocation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Define metric to optimise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Filter the collocations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Compare filtered collocations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Evaluate metric (with uncertainties)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Optimise Period for Rolling window of collocations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Check for other sensitivities </a:t>
            </a:r>
            <a:r>
              <a:rPr lang="en-DE" dirty="0" smtClean="0"/>
              <a:t>–</a:t>
            </a:r>
            <a:r>
              <a:rPr lang="en-GB" dirty="0" smtClean="0"/>
              <a:t> e.g. scan angle &amp; include in function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Tune threshold &amp; filtering parameters to optimise metric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Repeat Steps 6-10 for Different Comparison methods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Define inter-calibration function? 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Correct?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9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How to Define Metric for Optimisation?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Evaluate for validation dataset</a:t>
            </a:r>
          </a:p>
          <a:p>
            <a:pPr lvl="1"/>
            <a:r>
              <a:rPr lang="en-GB" dirty="0" smtClean="0"/>
              <a:t>Covering full range of collocations (radiance, VZA, </a:t>
            </a:r>
            <a:r>
              <a:rPr lang="en-GB" dirty="0" err="1" smtClean="0"/>
              <a:t>lat</a:t>
            </a:r>
            <a:r>
              <a:rPr lang="en-GB" dirty="0" smtClean="0"/>
              <a:t>, time, </a:t>
            </a:r>
            <a:r>
              <a:rPr lang="en-DE" dirty="0" smtClean="0"/>
              <a:t>…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Not just those used in</a:t>
            </a:r>
            <a:r>
              <a:rPr lang="en-DE" dirty="0" smtClean="0"/>
              <a:t> </a:t>
            </a:r>
            <a:r>
              <a:rPr lang="en-GB" dirty="0" smtClean="0"/>
              <a:t>the algorithm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Uncertainty on bias</a:t>
            </a:r>
          </a:p>
          <a:p>
            <a:pPr lvl="1"/>
            <a:r>
              <a:rPr lang="en-GB" dirty="0" smtClean="0"/>
              <a:t>Not bias itself or </a:t>
            </a:r>
            <a:r>
              <a:rPr lang="en-GB" dirty="0" err="1" smtClean="0"/>
              <a:t>rms</a:t>
            </a:r>
            <a:r>
              <a:rPr lang="en-GB" dirty="0" smtClean="0"/>
              <a:t>/bias/</a:t>
            </a:r>
            <a:r>
              <a:rPr lang="en-GB" dirty="0" err="1" smtClean="0"/>
              <a:t>sd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Units?</a:t>
            </a:r>
          </a:p>
          <a:p>
            <a:pPr lvl="1"/>
            <a:r>
              <a:rPr lang="en-GB" dirty="0" smtClean="0"/>
              <a:t>Tb for IR/MW?</a:t>
            </a:r>
          </a:p>
          <a:p>
            <a:pPr lvl="1"/>
            <a:r>
              <a:rPr lang="en-GB" dirty="0" smtClean="0"/>
              <a:t>%Reflectance for Reflected Solar Band?</a:t>
            </a:r>
          </a:p>
          <a:p>
            <a:pPr lvl="1"/>
            <a:r>
              <a:rPr lang="en-GB" dirty="0" smtClean="0"/>
              <a:t>Radiance may be closer to measurements, </a:t>
            </a:r>
            <a:br>
              <a:rPr lang="en-GB" dirty="0" smtClean="0"/>
            </a:br>
            <a:r>
              <a:rPr lang="en-GB" dirty="0" smtClean="0"/>
              <a:t>but further from requirements </a:t>
            </a:r>
            <a:r>
              <a:rPr lang="en-DE" dirty="0" smtClean="0"/>
              <a:t>–</a:t>
            </a:r>
            <a:r>
              <a:rPr lang="en-GB" dirty="0" smtClean="0"/>
              <a:t> and more uniform from channel to channel</a:t>
            </a:r>
          </a:p>
          <a:p>
            <a:pPr lvl="1"/>
            <a:r>
              <a:rPr lang="en-GB" dirty="0" smtClean="0"/>
              <a:t>Need to convert algorithm output into metric to compare!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Dynamic Range?</a:t>
            </a:r>
          </a:p>
          <a:p>
            <a:pPr lvl="1"/>
            <a:r>
              <a:rPr lang="en-GB" dirty="0" smtClean="0"/>
              <a:t>Define metric at 1/2/3/</a:t>
            </a:r>
            <a:r>
              <a:rPr lang="en-GB" i="1" dirty="0" smtClean="0"/>
              <a:t>n</a:t>
            </a:r>
            <a:r>
              <a:rPr lang="en-GB" dirty="0" smtClean="0"/>
              <a:t> reference scenes? Which?</a:t>
            </a:r>
          </a:p>
          <a:p>
            <a:pPr lvl="1"/>
            <a:r>
              <a:rPr lang="en-GB" dirty="0" smtClean="0"/>
              <a:t>Across full dynamic range?</a:t>
            </a:r>
          </a:p>
          <a:p>
            <a:pPr lvl="1"/>
            <a:r>
              <a:rPr lang="en-GB" dirty="0" smtClean="0"/>
              <a:t>How to penalise algorithms with restricted dynamic range?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2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SLSTR-IASI Example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-484"/>
            <a:ext cx="7439025" cy="6858484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8248" y="1237127"/>
            <a:ext cx="4424727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10162" indent="-310162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b="0" kern="0" smtClean="0"/>
              <a:t>Defining </a:t>
            </a:r>
            <a:r>
              <a:rPr lang="en-GB" b="0" kern="0" dirty="0" smtClean="0"/>
              <a:t>metric to optimise</a:t>
            </a:r>
          </a:p>
          <a:p>
            <a:pPr lvl="1"/>
            <a:r>
              <a:rPr lang="en-GB" b="0" kern="0" dirty="0" smtClean="0"/>
              <a:t>Define metric at 1/2/3/</a:t>
            </a:r>
            <a:r>
              <a:rPr lang="en-GB" b="0" i="1" kern="0" dirty="0" smtClean="0"/>
              <a:t>n</a:t>
            </a:r>
            <a:r>
              <a:rPr lang="en-GB" b="0" kern="0" dirty="0" smtClean="0"/>
              <a:t> reference scenes? Which?</a:t>
            </a:r>
          </a:p>
          <a:p>
            <a:pPr lvl="1"/>
            <a:r>
              <a:rPr lang="en-GB" b="0" kern="0" dirty="0" smtClean="0"/>
              <a:t>220K + </a:t>
            </a:r>
            <a:r>
              <a:rPr lang="en-GB" b="0" kern="0" dirty="0" err="1" smtClean="0"/>
              <a:t>Tb_std</a:t>
            </a:r>
            <a:r>
              <a:rPr lang="en-GB" b="0" kern="0" dirty="0" smtClean="0"/>
              <a:t>?</a:t>
            </a:r>
          </a:p>
          <a:p>
            <a:pPr lvl="1"/>
            <a:r>
              <a:rPr lang="en-GB" b="0" kern="0" dirty="0" smtClean="0"/>
              <a:t>200K + </a:t>
            </a:r>
            <a:r>
              <a:rPr lang="en-GB" b="0" kern="0" dirty="0" err="1" smtClean="0"/>
              <a:t>Tb_std</a:t>
            </a:r>
            <a:r>
              <a:rPr lang="en-GB" b="0" kern="0" dirty="0" smtClean="0"/>
              <a:t> + 300K?</a:t>
            </a:r>
          </a:p>
          <a:p>
            <a:pPr lvl="1"/>
            <a:r>
              <a:rPr lang="en-GB" b="0" kern="0" dirty="0" smtClean="0"/>
              <a:t>Channel-dependent!</a:t>
            </a:r>
          </a:p>
          <a:p>
            <a:pPr lvl="1"/>
            <a:endParaRPr lang="en-GB" b="0" kern="0" dirty="0" smtClean="0"/>
          </a:p>
          <a:p>
            <a:pPr lvl="1"/>
            <a:r>
              <a:rPr lang="en-GB" b="0" kern="0" dirty="0" smtClean="0"/>
              <a:t>How to penalise algorithms with restricted dynamic range?</a:t>
            </a:r>
          </a:p>
          <a:p>
            <a:pPr lvl="2"/>
            <a:r>
              <a:rPr lang="en-GB" b="0" kern="0" dirty="0" smtClean="0"/>
              <a:t>Default max uncertainty if not covered?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2777189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(16_9 format) Template (153450 V2W)</Template>
  <TotalTime>9197</TotalTime>
  <Words>597</Words>
  <Application>Microsoft Office PowerPoint</Application>
  <PresentationFormat>Widescreen</PresentationFormat>
  <Paragraphs>108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Generic inter-calibration algorithm</vt:lpstr>
      <vt:lpstr>Steps of generic SNO inter-comparison/inter-calibration</vt:lpstr>
      <vt:lpstr>Discussion: How to Define Metric for Optimisation?</vt:lpstr>
      <vt:lpstr>SLSTR-IASI Example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234</cp:revision>
  <cp:lastPrinted>2019-09-06T09:10:44Z</cp:lastPrinted>
  <dcterms:created xsi:type="dcterms:W3CDTF">2019-08-16T09:13:38Z</dcterms:created>
  <dcterms:modified xsi:type="dcterms:W3CDTF">2020-03-19T10:12:38Z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1111767</vt:lpwstr>
  </property>
  <property fmtid="{D5CDD505-2E9C-101B-9397-08002B2CF9AE}" pid="3" name="DM_DOCNAME">
    <vt:lpwstr>Hewison Extending GSICS to Absolute Scale</vt:lpwstr>
  </property>
  <property fmtid="{D5CDD505-2E9C-101B-9397-08002B2CF9AE}" pid="4" name="DM_AUTHOR">
    <vt:lpwstr>Tim Hewison</vt:lpwstr>
  </property>
  <property fmtid="{D5CDD505-2E9C-101B-9397-08002B2CF9AE}" pid="5" name="DM_E_DOC_NO">
    <vt:lpwstr>EUM/RSP/VWG/19/1111767</vt:lpwstr>
  </property>
  <property fmtid="{D5CDD505-2E9C-101B-9397-08002B2CF9AE}" pid="6" name="DM_E_VER_NO">
    <vt:lpwstr>1 Draft</vt:lpwstr>
  </property>
  <property fmtid="{D5CDD505-2E9C-101B-9397-08002B2CF9AE}" pid="7" name="DM_E_ISS_DATE">
    <vt:lpwstr>20 August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