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8"/>
  </p:notesMasterIdLst>
  <p:handoutMasterIdLst>
    <p:handoutMasterId r:id="rId9"/>
  </p:handoutMasterIdLst>
  <p:sldIdLst>
    <p:sldId id="821" r:id="rId3"/>
    <p:sldId id="818" r:id="rId4"/>
    <p:sldId id="824" r:id="rId5"/>
    <p:sldId id="816" r:id="rId6"/>
    <p:sldId id="817" r:id="rId7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4F81BD"/>
    <a:srgbClr val="D9D9D9"/>
    <a:srgbClr val="0070C0"/>
    <a:srgbClr val="FDEADA"/>
    <a:srgbClr val="339933"/>
    <a:srgbClr val="333333"/>
    <a:srgbClr val="008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7433" autoAdjust="0"/>
  </p:normalViewPr>
  <p:slideViewPr>
    <p:cSldViewPr snapToGrid="0">
      <p:cViewPr varScale="1">
        <p:scale>
          <a:sx n="111" d="100"/>
          <a:sy n="111" d="100"/>
        </p:scale>
        <p:origin x="1704" y="102"/>
      </p:cViewPr>
      <p:guideLst>
        <p:guide orient="horz" pos="2160"/>
        <p:guide pos="2880"/>
        <p:guide orient="horz" pos="2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10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2950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572"/>
            <a:ext cx="5438775" cy="444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9984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>
                <a:solidFill>
                  <a:prstClr val="white"/>
                </a:solidFill>
              </a:rPr>
              <a:pPr/>
              <a:t>1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>
                <a:solidFill>
                  <a:prstClr val="white"/>
                </a:solidFill>
              </a:rPr>
              <a:pPr/>
              <a:t>16 April 2020</a:t>
            </a:fld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5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-2"/>
            <a:ext cx="4396154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540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820" y="76200"/>
            <a:ext cx="7886700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52400" y="735870"/>
            <a:ext cx="880615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8359140" y="6602009"/>
            <a:ext cx="784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1000" b="1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1000" b="1" dirty="0">
              <a:solidFill>
                <a:prstClr val="white">
                  <a:lumMod val="50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0471" y="914400"/>
            <a:ext cx="8554646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389" y="9"/>
            <a:ext cx="158261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297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1" y="1090622"/>
            <a:ext cx="9139603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40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3923" y="-2"/>
            <a:ext cx="4396154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49279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1" y="1090622"/>
            <a:ext cx="9139603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900" b="1">
                <a:solidFill>
                  <a:prstClr val="white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387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820" y="76200"/>
            <a:ext cx="7886700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52400" y="735870"/>
            <a:ext cx="880615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8359140" y="6602009"/>
            <a:ext cx="784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1000" b="1">
                <a:solidFill>
                  <a:prstClr val="white">
                    <a:lumMod val="50000"/>
                  </a:prst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1000" b="1" dirty="0">
              <a:solidFill>
                <a:prstClr val="white">
                  <a:lumMod val="50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0471" y="914400"/>
            <a:ext cx="8554646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1389" y="9"/>
            <a:ext cx="158261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370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48"/>
            <a:ext cx="8229600" cy="57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08404"/>
            <a:ext cx="8229600" cy="552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0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47"/>
            <a:ext cx="8229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93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msc.kma.go.kr/enhome/html/bbs/listNotice.do?bbsCd=00026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197435" y="1995977"/>
            <a:ext cx="7195451" cy="3133008"/>
          </a:xfrm>
        </p:spPr>
        <p:txBody>
          <a:bodyPr/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2020 Annual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GSICS Calibration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Report - GEO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" y="4828679"/>
            <a:ext cx="9143999" cy="143765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KMA</a:t>
            </a: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0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20" y="76200"/>
            <a:ext cx="8320558" cy="551022"/>
          </a:xfrm>
        </p:spPr>
        <p:txBody>
          <a:bodyPr/>
          <a:lstStyle/>
          <a:p>
            <a:r>
              <a:rPr lang="en-GB" sz="2800" dirty="0" smtClean="0">
                <a:latin typeface="+mn-lt"/>
              </a:rPr>
              <a:t>GK2A,COMS Calibration Events in 2019</a:t>
            </a:r>
            <a:endParaRPr lang="en-GB" sz="2800" dirty="0">
              <a:latin typeface="+mn-lt"/>
            </a:endParaRPr>
          </a:p>
        </p:txBody>
      </p:sp>
      <p:sp>
        <p:nvSpPr>
          <p:cNvPr id="7" name="テキスト ボックス 2"/>
          <p:cNvSpPr txBox="1"/>
          <p:nvPr/>
        </p:nvSpPr>
        <p:spPr>
          <a:xfrm>
            <a:off x="7385185" y="-881668"/>
            <a:ext cx="1758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prstClr val="black"/>
                </a:solidFill>
                <a:latin typeface="Tahoma" pitchFamily="34" charset="0"/>
              </a:rPr>
              <a:t>http://planet.rssi.ru</a:t>
            </a:r>
            <a:endParaRPr kumimoji="1" lang="ja-JP" altLang="en-US" sz="1200" b="1" dirty="0">
              <a:solidFill>
                <a:prstClr val="black"/>
              </a:solidFill>
              <a:latin typeface="Tahoma" pitchFamily="34" charset="0"/>
            </a:endParaRPr>
          </a:p>
        </p:txBody>
      </p:sp>
      <p:graphicFrame>
        <p:nvGraphicFramePr>
          <p:cNvPr id="11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44311"/>
              </p:ext>
            </p:extLst>
          </p:nvPr>
        </p:nvGraphicFramePr>
        <p:xfrm>
          <a:off x="373624" y="1105087"/>
          <a:ext cx="8632663" cy="140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9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Satellite (status)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Current Location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Launch date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Operation</a:t>
                      </a:r>
                      <a:r>
                        <a:rPr kumimoji="1" lang="en-US" altLang="ja-JP" sz="1800" baseline="0" dirty="0" smtClean="0"/>
                        <a:t> Date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COMS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Back-up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Since 2020-04-01</a:t>
                      </a:r>
                      <a:endParaRPr kumimoji="1" lang="ja-JP" altLang="en-US" sz="14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128.2</a:t>
                      </a:r>
                      <a:r>
                        <a:rPr kumimoji="1" lang="en-US" altLang="ja-JP" sz="1800" baseline="0" dirty="0"/>
                        <a:t>E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2010-06-26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2011-04-11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GK2A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(OP</a:t>
                      </a:r>
                      <a:r>
                        <a:rPr kumimoji="1" lang="en-US" altLang="ja-JP" sz="1800" dirty="0"/>
                        <a:t>)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128.2 E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2018-12-04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2019-07-25</a:t>
                      </a:r>
                      <a:endParaRPr kumimoji="1" lang="ja-JP" altLang="en-US" sz="180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3624" y="2593120"/>
            <a:ext cx="7398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dirty="0" smtClean="0">
                <a:latin typeface="+mn-lt"/>
              </a:rPr>
              <a:t>COMS/GK2A Calibration Events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>
                <a:solidFill>
                  <a:srgbClr val="0000FF"/>
                </a:solidFill>
                <a:latin typeface="+mn-lt"/>
                <a:hlinkClick r:id="rId2"/>
              </a:rPr>
              <a:t>https://</a:t>
            </a:r>
            <a:r>
              <a:rPr lang="en-US" altLang="ko-KR" dirty="0" smtClean="0">
                <a:solidFill>
                  <a:srgbClr val="0000FF"/>
                </a:solidFill>
                <a:latin typeface="+mn-lt"/>
                <a:hlinkClick r:id="rId2"/>
              </a:rPr>
              <a:t>nmsc.kma.go.kr/enhome/html/bbs/listNotice.do?bbsCd=00026</a:t>
            </a:r>
            <a:endParaRPr lang="en-US" altLang="ko-KR" dirty="0">
              <a:solidFill>
                <a:srgbClr val="0000FF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+mn-lt"/>
              </a:rPr>
              <a:t>Provide calibration events and schedule : can check in Notice item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14" y="3478384"/>
            <a:ext cx="6488171" cy="3082249"/>
          </a:xfrm>
          <a:prstGeom prst="rect">
            <a:avLst/>
          </a:prstGeom>
        </p:spPr>
      </p:pic>
      <p:graphicFrame>
        <p:nvGraphicFramePr>
          <p:cNvPr id="10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733860"/>
              </p:ext>
            </p:extLst>
          </p:nvPr>
        </p:nvGraphicFramePr>
        <p:xfrm>
          <a:off x="818123" y="5466968"/>
          <a:ext cx="6953952" cy="696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9114">
                  <a:extLst>
                    <a:ext uri="{9D8B030D-6E8A-4147-A177-3AD203B41FA5}">
                      <a16:colId xmlns:a16="http://schemas.microsoft.com/office/drawing/2014/main" val="2268888661"/>
                    </a:ext>
                  </a:extLst>
                </a:gridCol>
                <a:gridCol w="2208414">
                  <a:extLst>
                    <a:ext uri="{9D8B030D-6E8A-4147-A177-3AD203B41FA5}">
                      <a16:colId xmlns:a16="http://schemas.microsoft.com/office/drawing/2014/main" val="1690693206"/>
                    </a:ext>
                  </a:extLst>
                </a:gridCol>
                <a:gridCol w="1436424">
                  <a:extLst>
                    <a:ext uri="{9D8B030D-6E8A-4147-A177-3AD203B41FA5}">
                      <a16:colId xmlns:a16="http://schemas.microsoft.com/office/drawing/2014/main" val="3485315418"/>
                    </a:ext>
                  </a:extLst>
                </a:gridCol>
              </a:tblGrid>
              <a:tr h="371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Major Calibration Related </a:t>
                      </a:r>
                      <a:r>
                        <a:rPr lang="en-US" sz="1600" dirty="0">
                          <a:effectLst/>
                        </a:rPr>
                        <a:t>Events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GK2A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739106"/>
                  </a:ext>
                </a:extLst>
              </a:tr>
              <a:tr h="325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IR133 (13.3um) channel SRF </a:t>
                      </a:r>
                      <a:r>
                        <a:rPr lang="en-US" sz="1200" dirty="0">
                          <a:effectLst/>
                        </a:rPr>
                        <a:t>update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09/27/2019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69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6255" y="2213865"/>
            <a:ext cx="459062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765" y="2499036"/>
            <a:ext cx="2468571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43" y="2499443"/>
            <a:ext cx="2468571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166" y="4830317"/>
            <a:ext cx="2641769" cy="190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GK2A AMI VNIR Cal. Performance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9972" y="1228183"/>
          <a:ext cx="8695769" cy="111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65">
                  <a:extLst>
                    <a:ext uri="{9D8B030D-6E8A-4147-A177-3AD203B41FA5}">
                      <a16:colId xmlns:a16="http://schemas.microsoft.com/office/drawing/2014/main" val="2738889467"/>
                    </a:ext>
                  </a:extLst>
                </a:gridCol>
                <a:gridCol w="1029230">
                  <a:extLst>
                    <a:ext uri="{9D8B030D-6E8A-4147-A177-3AD203B41FA5}">
                      <a16:colId xmlns:a16="http://schemas.microsoft.com/office/drawing/2014/main" val="465721392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4066494866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3529060735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3666064956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487043628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387592304"/>
                    </a:ext>
                  </a:extLst>
                </a:gridCol>
                <a:gridCol w="1131379">
                  <a:extLst>
                    <a:ext uri="{9D8B030D-6E8A-4147-A177-3AD203B41FA5}">
                      <a16:colId xmlns:a16="http://schemas.microsoft.com/office/drawing/2014/main" val="2398095976"/>
                    </a:ext>
                  </a:extLst>
                </a:gridCol>
              </a:tblGrid>
              <a:tr h="4035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Reference Instr.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B01</a:t>
                      </a:r>
                    </a:p>
                    <a:p>
                      <a:pPr algn="ctr"/>
                      <a:r>
                        <a:rPr lang="en-US" sz="1200" dirty="0" smtClean="0"/>
                        <a:t>(0.47 </a:t>
                      </a:r>
                      <a:r>
                        <a:rPr lang="el-GR" altLang="ko-KR" sz="1200" dirty="0" smtClean="0">
                          <a:ea typeface="+mn-ea"/>
                        </a:rPr>
                        <a:t>μ</a:t>
                      </a:r>
                      <a:r>
                        <a:rPr lang="en-US" sz="1200" dirty="0" smtClean="0"/>
                        <a:t>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B02</a:t>
                      </a:r>
                    </a:p>
                    <a:p>
                      <a:pPr algn="ctr"/>
                      <a:r>
                        <a:rPr lang="en-US" sz="1200" dirty="0" smtClean="0"/>
                        <a:t>(0.51 </a:t>
                      </a:r>
                      <a:r>
                        <a:rPr lang="el-GR" altLang="ko-KR" sz="1200" dirty="0" smtClean="0">
                          <a:ea typeface="+mn-ea"/>
                        </a:rPr>
                        <a:t>μ</a:t>
                      </a:r>
                      <a:r>
                        <a:rPr lang="en-US" sz="1200" dirty="0" smtClean="0"/>
                        <a:t>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B03</a:t>
                      </a:r>
                    </a:p>
                    <a:p>
                      <a:pPr algn="ctr"/>
                      <a:r>
                        <a:rPr lang="en-US" sz="1200" dirty="0" smtClean="0"/>
                        <a:t>(0.64 </a:t>
                      </a:r>
                      <a:r>
                        <a:rPr lang="el-GR" altLang="ko-KR" sz="1200" dirty="0" smtClean="0">
                          <a:ea typeface="+mn-ea"/>
                        </a:rPr>
                        <a:t>μ</a:t>
                      </a:r>
                      <a:r>
                        <a:rPr lang="en-US" sz="1200" dirty="0" smtClean="0"/>
                        <a:t>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B04</a:t>
                      </a:r>
                    </a:p>
                    <a:p>
                      <a:pPr algn="ctr"/>
                      <a:r>
                        <a:rPr lang="en-US" sz="1200" dirty="0" smtClean="0"/>
                        <a:t>(0.86 </a:t>
                      </a:r>
                      <a:r>
                        <a:rPr lang="el-GR" altLang="ko-KR" sz="1200" dirty="0" smtClean="0">
                          <a:ea typeface="+mn-ea"/>
                        </a:rPr>
                        <a:t>μ</a:t>
                      </a:r>
                      <a:r>
                        <a:rPr lang="en-US" sz="1200" dirty="0" smtClean="0"/>
                        <a:t>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B05</a:t>
                      </a:r>
                    </a:p>
                    <a:p>
                      <a:pPr algn="ctr"/>
                      <a:r>
                        <a:rPr lang="en-US" sz="1200" dirty="0" smtClean="0"/>
                        <a:t>(1.37 </a:t>
                      </a:r>
                      <a:r>
                        <a:rPr lang="el-GR" altLang="ko-KR" sz="1200" dirty="0" smtClean="0">
                          <a:ea typeface="+mn-ea"/>
                        </a:rPr>
                        <a:t>μ</a:t>
                      </a:r>
                      <a:r>
                        <a:rPr lang="en-US" sz="1200" dirty="0" smtClean="0"/>
                        <a:t>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B06</a:t>
                      </a:r>
                    </a:p>
                    <a:p>
                      <a:pPr algn="ctr"/>
                      <a:r>
                        <a:rPr lang="en-US" sz="1200" dirty="0" smtClean="0"/>
                        <a:t>(1.61 </a:t>
                      </a:r>
                      <a:r>
                        <a:rPr lang="el-GR" sz="1200" dirty="0" smtClean="0">
                          <a:ea typeface="맑은 고딕"/>
                        </a:rPr>
                        <a:t>μ</a:t>
                      </a:r>
                      <a:r>
                        <a:rPr lang="en-US" sz="1200" dirty="0" smtClean="0"/>
                        <a:t>m)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73315"/>
                  </a:ext>
                </a:extLst>
              </a:tr>
              <a:tr h="3273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GK2A</a:t>
                      </a:r>
                      <a:r>
                        <a:rPr lang="en-US" sz="1200" baseline="0" dirty="0" smtClean="0"/>
                        <a:t> AMI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Terra/MODIS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-1.08(±1.27)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-1.55(</a:t>
                      </a:r>
                      <a:r>
                        <a:rPr lang="en-US" altLang="ko-KR" sz="1200" dirty="0" smtClean="0"/>
                        <a:t>±2.27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3.06(</a:t>
                      </a:r>
                      <a:r>
                        <a:rPr lang="en-US" altLang="ko-KR" sz="1200" dirty="0" smtClean="0"/>
                        <a:t>±1.08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8.87(</a:t>
                      </a:r>
                      <a:r>
                        <a:rPr lang="en-US" altLang="ko-KR" sz="1200" dirty="0" smtClean="0"/>
                        <a:t>±2.18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6.45(</a:t>
                      </a:r>
                      <a:r>
                        <a:rPr lang="en-US" altLang="ko-KR" sz="1200" dirty="0" smtClean="0"/>
                        <a:t>±0.95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4.87(</a:t>
                      </a:r>
                      <a:r>
                        <a:rPr lang="en-US" altLang="ko-KR" sz="1200" dirty="0" smtClean="0"/>
                        <a:t>±0.97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6596442"/>
                  </a:ext>
                </a:extLst>
              </a:tr>
              <a:tr h="327307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SNPP/VIIRS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-3.87(</a:t>
                      </a:r>
                      <a:r>
                        <a:rPr lang="en-US" altLang="ko-KR" sz="1200" dirty="0" smtClean="0"/>
                        <a:t>±</a:t>
                      </a:r>
                      <a:r>
                        <a:rPr lang="en-US" sz="1200" dirty="0" smtClean="0"/>
                        <a:t>1.71)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3.14(</a:t>
                      </a:r>
                      <a:r>
                        <a:rPr lang="en-US" altLang="ko-KR" sz="1200" dirty="0" smtClean="0"/>
                        <a:t>±1.49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2.41(</a:t>
                      </a:r>
                      <a:r>
                        <a:rPr lang="en-US" altLang="ko-KR" sz="1200" dirty="0" smtClean="0"/>
                        <a:t>±1.41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1.53(</a:t>
                      </a:r>
                      <a:r>
                        <a:rPr lang="en-US" altLang="ko-KR" sz="1200" dirty="0" smtClean="0"/>
                        <a:t>±1.62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-0.78(</a:t>
                      </a:r>
                      <a:r>
                        <a:rPr lang="en-US" altLang="ko-KR" sz="1200" dirty="0" smtClean="0"/>
                        <a:t>±0.69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6.88(</a:t>
                      </a:r>
                      <a:r>
                        <a:rPr lang="en-US" altLang="ko-KR" sz="1200" dirty="0" smtClean="0"/>
                        <a:t>±1.49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731744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7547" y="766518"/>
            <a:ext cx="8444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mean calibration difference between GK2A AMI and Terra/MODIS, SNPP/VIIRS from Oct. 1, 2019 – Dec. 31, 2019 (unit: %, </a:t>
            </a:r>
            <a:r>
              <a:rPr lang="en-US" altLang="ja-JP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uncertainties </a:t>
            </a:r>
            <a:r>
              <a:rPr lang="en-US" altLang="ja-JP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k=1)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74137" y="4815487"/>
            <a:ext cx="4457741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testing ray matching method using SNPP/VIIRS.</a:t>
            </a:r>
          </a:p>
          <a:p>
            <a:pPr marL="176213" indent="-1762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AMI Visible and Near-Infrared (VNIR) channels has very high bias and uncertainty.</a:t>
            </a:r>
          </a:p>
          <a:p>
            <a:pPr marL="176213" indent="-1762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3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ja-JP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by seasonal variation.</a:t>
            </a:r>
          </a:p>
          <a:p>
            <a:pPr marL="176213" indent="-1762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to keep watching since over 1 year operations.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38" y="4830317"/>
            <a:ext cx="2641768" cy="190799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64852" y="4035825"/>
            <a:ext cx="86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VIIRS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07918" y="4035825"/>
            <a:ext cx="93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MODIS</a:t>
            </a:r>
            <a:endParaRPr lang="ko-KR" alt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5611806" y="2754386"/>
            <a:ext cx="1226128" cy="246221"/>
            <a:chOff x="969431" y="2744626"/>
            <a:chExt cx="1226128" cy="246221"/>
          </a:xfrm>
        </p:grpSpPr>
        <p:sp>
          <p:nvSpPr>
            <p:cNvPr id="24" name="직사각형 23"/>
            <p:cNvSpPr/>
            <p:nvPr/>
          </p:nvSpPr>
          <p:spPr>
            <a:xfrm>
              <a:off x="969431" y="2770199"/>
              <a:ext cx="195077" cy="195077"/>
            </a:xfrm>
            <a:prstGeom prst="rect">
              <a:avLst/>
            </a:prstGeom>
            <a:solidFill>
              <a:srgbClr val="0000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64508" y="2744626"/>
              <a:ext cx="10310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AMI </a:t>
              </a:r>
              <a:r>
                <a:rPr lang="en-US" altLang="ko-KR" sz="1000" dirty="0" err="1" smtClean="0"/>
                <a:t>vs</a:t>
              </a:r>
              <a:r>
                <a:rPr lang="en-US" altLang="ko-KR" sz="1000" dirty="0" smtClean="0"/>
                <a:t> MODIS</a:t>
              </a:r>
              <a:endParaRPr lang="ko-KR" altLang="en-US" sz="1000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5611806" y="3000607"/>
            <a:ext cx="1139566" cy="246221"/>
            <a:chOff x="-1380410" y="1706028"/>
            <a:chExt cx="1139566" cy="246221"/>
          </a:xfrm>
        </p:grpSpPr>
        <p:sp>
          <p:nvSpPr>
            <p:cNvPr id="27" name="TextBox 26"/>
            <p:cNvSpPr txBox="1"/>
            <p:nvPr/>
          </p:nvSpPr>
          <p:spPr>
            <a:xfrm>
              <a:off x="-1185333" y="1706028"/>
              <a:ext cx="944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AMI </a:t>
              </a:r>
              <a:r>
                <a:rPr lang="en-US" altLang="ko-KR" sz="1000" dirty="0" err="1" smtClean="0"/>
                <a:t>vs</a:t>
              </a:r>
              <a:r>
                <a:rPr lang="en-US" altLang="ko-KR" sz="1000" dirty="0" smtClean="0"/>
                <a:t> VIIRS</a:t>
              </a:r>
              <a:endParaRPr lang="ko-KR" altLang="en-US" sz="1000" dirty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-1380410" y="1731599"/>
              <a:ext cx="195077" cy="195077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52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6FFB28-0744-4297-A6EB-FCFA2F695440}"/>
              </a:ext>
            </a:extLst>
          </p:cNvPr>
          <p:cNvSpPr txBox="1"/>
          <p:nvPr/>
        </p:nvSpPr>
        <p:spPr>
          <a:xfrm>
            <a:off x="109745" y="809491"/>
            <a:ext cx="9036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Statistics of </a:t>
            </a: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COMS/MI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Calibration Performance 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2019 (all </a:t>
            </a:r>
            <a:r>
              <a:rPr kumimoji="0"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uncertainties are k=1) </a:t>
            </a:r>
            <a:endParaRPr lang="ja-JP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33841" y="103348"/>
            <a:ext cx="7886700" cy="55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ja-JP" sz="2800" dirty="0" smtClean="0">
                <a:solidFill>
                  <a:prstClr val="black"/>
                </a:solidFill>
              </a:rPr>
              <a:t>COMS IR Calibration </a:t>
            </a:r>
            <a:r>
              <a:rPr lang="en-US" altLang="ja-JP" sz="2800" dirty="0">
                <a:solidFill>
                  <a:prstClr val="black"/>
                </a:solidFill>
              </a:rPr>
              <a:t>Performance</a:t>
            </a:r>
            <a:r>
              <a:rPr lang="en-US" altLang="ja-JP" sz="2800" dirty="0" smtClean="0">
                <a:solidFill>
                  <a:prstClr val="black"/>
                </a:solidFill>
              </a:rPr>
              <a:t>: </a:t>
            </a:r>
            <a:r>
              <a:rPr lang="en-US" altLang="ja-JP" sz="2800" dirty="0" smtClean="0">
                <a:solidFill>
                  <a:srgbClr val="FF0000"/>
                </a:solidFill>
              </a:rPr>
              <a:t>Bias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745" y="3897754"/>
            <a:ext cx="41514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 Tb bias at standard Tb is within 0.21K except for WV(6.8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µm)</a:t>
            </a: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channel as reference AIRS.</a:t>
            </a: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 6">
            <a:extLst>
              <a:ext uri="{FF2B5EF4-FFF2-40B4-BE49-F238E27FC236}">
                <a16:creationId xmlns:a16="http://schemas.microsoft.com/office/drawing/2014/main" id="{CAC9EA82-6B12-45E3-AA36-0AA7A28D5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47906"/>
              </p:ext>
            </p:extLst>
          </p:nvPr>
        </p:nvGraphicFramePr>
        <p:xfrm>
          <a:off x="621102" y="1272388"/>
          <a:ext cx="7573991" cy="22926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0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043">
                  <a:extLst>
                    <a:ext uri="{9D8B030D-6E8A-4147-A177-3AD203B41FA5}">
                      <a16:colId xmlns:a16="http://schemas.microsoft.com/office/drawing/2014/main" val="1129682067"/>
                    </a:ext>
                  </a:extLst>
                </a:gridCol>
                <a:gridCol w="1104182">
                  <a:extLst>
                    <a:ext uri="{9D8B030D-6E8A-4147-A177-3AD203B41FA5}">
                      <a16:colId xmlns:a16="http://schemas.microsoft.com/office/drawing/2014/main" val="3460122845"/>
                    </a:ext>
                  </a:extLst>
                </a:gridCol>
                <a:gridCol w="1035169">
                  <a:extLst>
                    <a:ext uri="{9D8B030D-6E8A-4147-A177-3AD203B41FA5}">
                      <a16:colId xmlns:a16="http://schemas.microsoft.com/office/drawing/2014/main" val="2641817671"/>
                    </a:ext>
                  </a:extLst>
                </a:gridCol>
                <a:gridCol w="1069676">
                  <a:extLst>
                    <a:ext uri="{9D8B030D-6E8A-4147-A177-3AD203B41FA5}">
                      <a16:colId xmlns:a16="http://schemas.microsoft.com/office/drawing/2014/main" val="3285876400"/>
                    </a:ext>
                  </a:extLst>
                </a:gridCol>
                <a:gridCol w="1173191">
                  <a:extLst>
                    <a:ext uri="{9D8B030D-6E8A-4147-A177-3AD203B41FA5}">
                      <a16:colId xmlns:a16="http://schemas.microsoft.com/office/drawing/2014/main" val="3150446074"/>
                    </a:ext>
                  </a:extLst>
                </a:gridCol>
              </a:tblGrid>
              <a:tr h="46383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Name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(Central Wavelength in </a:t>
                      </a:r>
                      <a:r>
                        <a:rPr lang="en-US" altLang="ja-JP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m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2203" marR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SWIR</a:t>
                      </a:r>
                      <a:endParaRPr lang="en-US" sz="100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3.8)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</a:t>
                      </a:r>
                      <a:endParaRPr lang="en-US" sz="100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6.8)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IR1</a:t>
                      </a:r>
                      <a:endParaRPr lang="en-US" sz="100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10.8)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IR2</a:t>
                      </a:r>
                      <a:endParaRPr lang="en-US" sz="100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12.0)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32555"/>
                  </a:ext>
                </a:extLst>
              </a:tr>
              <a:tr h="24353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Std. Scene Tb </a:t>
                      </a:r>
                      <a:r>
                        <a:rPr lang="en-US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285.9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237.6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286.3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285.1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891196"/>
                  </a:ext>
                </a:extLst>
              </a:tr>
              <a:tr h="395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Metop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-A/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IASI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 at Std. Scene radiance (K)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0.17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(±0.05)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-0.02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0.03)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0.20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(±0.08)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0.08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(±0.06)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138394355"/>
                  </a:ext>
                </a:extLst>
              </a:tr>
              <a:tr h="395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Metop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-B/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IASI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 at Std. Scene radiance (K)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0.21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(±0.05)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-0.04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0.03)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0.13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(±0.07)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0.02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(±0.05)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348209322"/>
                  </a:ext>
                </a:extLst>
              </a:tr>
              <a:tr h="3957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AQUA/</a:t>
                      </a:r>
                    </a:p>
                    <a:p>
                      <a:pPr algn="ctr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AIRS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 at Std. Scene radiance (K)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-0.07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(±0.08)</a:t>
                      </a:r>
                      <a:endParaRPr lang="en-US" altLang="ja-JP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-0.31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(±0.10)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0.11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(±0.16)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0.14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(±0.1)</a:t>
                      </a: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755809123"/>
                  </a:ext>
                </a:extLst>
              </a:tr>
              <a:tr h="395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S-NPP/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CrIS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 at Std. Scene radiance (K)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-0.17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(±0.08)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0.08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(±0.14)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0.09</a:t>
                      </a:r>
                    </a:p>
                    <a:p>
                      <a:pPr algn="ctr" fontAlgn="ctr"/>
                      <a:r>
                        <a:rPr lang="en-US" altLang="ja-JP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(±0.09)</a:t>
                      </a: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426937282"/>
                  </a:ext>
                </a:extLst>
              </a:tr>
            </a:tbl>
          </a:graphicData>
        </a:graphic>
      </p:graphicFrame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332" y="3720147"/>
            <a:ext cx="4690289" cy="299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6FFB28-0744-4297-A6EB-FCFA2F695440}"/>
              </a:ext>
            </a:extLst>
          </p:cNvPr>
          <p:cNvSpPr txBox="1"/>
          <p:nvPr/>
        </p:nvSpPr>
        <p:spPr>
          <a:xfrm>
            <a:off x="109745" y="809491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Statistics of 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GK2A/AMI </a:t>
            </a:r>
            <a:r>
              <a:rPr kumimoji="0"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Calibration Performance 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August-December 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(All </a:t>
            </a:r>
            <a:r>
              <a:rPr kumimoji="0"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uncertainties are k=1) </a:t>
            </a:r>
            <a:endParaRPr lang="ja-JP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75496" y="116462"/>
            <a:ext cx="7886700" cy="55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ja-JP" sz="2800" dirty="0" smtClean="0">
                <a:solidFill>
                  <a:prstClr val="black"/>
                </a:solidFill>
              </a:rPr>
              <a:t>GK2A IR Calibration </a:t>
            </a:r>
            <a:r>
              <a:rPr lang="en-US" altLang="ja-JP" sz="2800" dirty="0">
                <a:solidFill>
                  <a:prstClr val="black"/>
                </a:solidFill>
              </a:rPr>
              <a:t>Performance: </a:t>
            </a:r>
            <a:r>
              <a:rPr lang="en-US" altLang="ja-JP" sz="2800" dirty="0" smtClean="0">
                <a:solidFill>
                  <a:srgbClr val="FF0000"/>
                </a:solidFill>
              </a:rPr>
              <a:t>Bias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4" name="表 6">
            <a:extLst>
              <a:ext uri="{FF2B5EF4-FFF2-40B4-BE49-F238E27FC236}">
                <a16:creationId xmlns:a16="http://schemas.microsoft.com/office/drawing/2014/main" id="{CAC9EA82-6B12-45E3-AA36-0AA7A28D5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32071"/>
              </p:ext>
            </p:extLst>
          </p:nvPr>
        </p:nvGraphicFramePr>
        <p:xfrm>
          <a:off x="233841" y="1302099"/>
          <a:ext cx="8687137" cy="242420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41">
                  <a:extLst>
                    <a:ext uri="{9D8B030D-6E8A-4147-A177-3AD203B41FA5}">
                      <a16:colId xmlns:a16="http://schemas.microsoft.com/office/drawing/2014/main" val="1129682067"/>
                    </a:ext>
                  </a:extLst>
                </a:gridCol>
                <a:gridCol w="791553">
                  <a:extLst>
                    <a:ext uri="{9D8B030D-6E8A-4147-A177-3AD203B41FA5}">
                      <a16:colId xmlns:a16="http://schemas.microsoft.com/office/drawing/2014/main" val="3460122845"/>
                    </a:ext>
                  </a:extLst>
                </a:gridCol>
                <a:gridCol w="615935">
                  <a:extLst>
                    <a:ext uri="{9D8B030D-6E8A-4147-A177-3AD203B41FA5}">
                      <a16:colId xmlns:a16="http://schemas.microsoft.com/office/drawing/2014/main" val="1791563895"/>
                    </a:ext>
                  </a:extLst>
                </a:gridCol>
                <a:gridCol w="605670">
                  <a:extLst>
                    <a:ext uri="{9D8B030D-6E8A-4147-A177-3AD203B41FA5}">
                      <a16:colId xmlns:a16="http://schemas.microsoft.com/office/drawing/2014/main" val="2641817671"/>
                    </a:ext>
                  </a:extLst>
                </a:gridCol>
                <a:gridCol w="615936">
                  <a:extLst>
                    <a:ext uri="{9D8B030D-6E8A-4147-A177-3AD203B41FA5}">
                      <a16:colId xmlns:a16="http://schemas.microsoft.com/office/drawing/2014/main" val="359817215"/>
                    </a:ext>
                  </a:extLst>
                </a:gridCol>
                <a:gridCol w="605670">
                  <a:extLst>
                    <a:ext uri="{9D8B030D-6E8A-4147-A177-3AD203B41FA5}">
                      <a16:colId xmlns:a16="http://schemas.microsoft.com/office/drawing/2014/main" val="875875644"/>
                    </a:ext>
                  </a:extLst>
                </a:gridCol>
                <a:gridCol w="636467">
                  <a:extLst>
                    <a:ext uri="{9D8B030D-6E8A-4147-A177-3AD203B41FA5}">
                      <a16:colId xmlns:a16="http://schemas.microsoft.com/office/drawing/2014/main" val="2027243740"/>
                    </a:ext>
                  </a:extLst>
                </a:gridCol>
                <a:gridCol w="687794">
                  <a:extLst>
                    <a:ext uri="{9D8B030D-6E8A-4147-A177-3AD203B41FA5}">
                      <a16:colId xmlns:a16="http://schemas.microsoft.com/office/drawing/2014/main" val="3285876400"/>
                    </a:ext>
                  </a:extLst>
                </a:gridCol>
                <a:gridCol w="636452">
                  <a:extLst>
                    <a:ext uri="{9D8B030D-6E8A-4147-A177-3AD203B41FA5}">
                      <a16:colId xmlns:a16="http://schemas.microsoft.com/office/drawing/2014/main" val="1171420365"/>
                    </a:ext>
                  </a:extLst>
                </a:gridCol>
                <a:gridCol w="667263">
                  <a:extLst>
                    <a:ext uri="{9D8B030D-6E8A-4147-A177-3AD203B41FA5}">
                      <a16:colId xmlns:a16="http://schemas.microsoft.com/office/drawing/2014/main" val="3150446074"/>
                    </a:ext>
                  </a:extLst>
                </a:gridCol>
                <a:gridCol w="646732">
                  <a:extLst>
                    <a:ext uri="{9D8B030D-6E8A-4147-A177-3AD203B41FA5}">
                      <a16:colId xmlns:a16="http://schemas.microsoft.com/office/drawing/2014/main" val="1155862698"/>
                    </a:ext>
                  </a:extLst>
                </a:gridCol>
              </a:tblGrid>
              <a:tr h="507918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Channel Name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(Central Wavelength in </a:t>
                      </a:r>
                      <a:r>
                        <a:rPr lang="en-US" altLang="ja-JP" sz="800" u="none" strike="noStrike" baseline="0" dirty="0">
                          <a:effectLst/>
                          <a:latin typeface="+mn-lt"/>
                          <a:sym typeface="Symbol" panose="05050102010706020507" pitchFamily="18" charset="2"/>
                        </a:rPr>
                        <a:t>m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42203" marR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BAND07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3.8)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BAND08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6.3)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BAND09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(6.9)</a:t>
                      </a: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BAND10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(7.3)</a:t>
                      </a: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BAND11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8.7)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BAND12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(9.6)</a:t>
                      </a: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BAND13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10.5)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BAND14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(11.2)</a:t>
                      </a: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BAND15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12.3)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BAND16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(13.3)</a:t>
                      </a:r>
                    </a:p>
                  </a:txBody>
                  <a:tcPr marL="42203" marR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32555"/>
                  </a:ext>
                </a:extLst>
              </a:tr>
              <a:tr h="239887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Std. Scene Tb </a:t>
                      </a:r>
                      <a:r>
                        <a:rPr lang="en-US" sz="800" u="none" strike="noStrike" baseline="0" dirty="0">
                          <a:effectLst/>
                          <a:latin typeface="+mn-lt"/>
                        </a:rPr>
                        <a:t>(K)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244.1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283.8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269.4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891196"/>
                  </a:ext>
                </a:extLst>
              </a:tr>
              <a:tr h="322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Metop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-A/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IASI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Bias at Std. Scene radiance (K)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0.04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(±0.07)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-0.12</a:t>
                      </a:r>
                    </a:p>
                    <a:p>
                      <a:pPr algn="ctr"/>
                      <a:r>
                        <a:rPr lang="en-US" sz="800" baseline="0" dirty="0" smtClean="0"/>
                        <a:t>(</a:t>
                      </a: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</a:t>
                      </a:r>
                      <a:r>
                        <a:rPr lang="en-US" sz="800" baseline="0" dirty="0" smtClean="0"/>
                        <a:t>0.01)</a:t>
                      </a:r>
                      <a:endParaRPr lang="en-US" sz="800" baseline="0" dirty="0"/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0.03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-0.05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007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008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138394355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Metop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-B/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IASI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Bias at Std. Scene radiance (K)</a:t>
                      </a: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0.08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(±0.08)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-0.10</a:t>
                      </a:r>
                    </a:p>
                    <a:p>
                      <a:pPr algn="ctr"/>
                      <a:r>
                        <a:rPr lang="en-US" sz="800" baseline="0" dirty="0" smtClean="0"/>
                        <a:t>(</a:t>
                      </a: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</a:t>
                      </a:r>
                      <a:r>
                        <a:rPr lang="en-US" sz="800" baseline="0" dirty="0" smtClean="0"/>
                        <a:t>0.01)</a:t>
                      </a:r>
                      <a:endParaRPr lang="en-US" sz="800" baseline="0" dirty="0"/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0.02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(±0.03)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-0.08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0.04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0.05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0.03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348209322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AQUA/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AIRS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strike="noStrike" baseline="0" dirty="0" smtClean="0">
                          <a:effectLst/>
                          <a:latin typeface="+mn-lt"/>
                        </a:rPr>
                        <a:t>Bias at Std. Scene radiance (K)</a:t>
                      </a: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-0.03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-0.21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-0.05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-0.07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007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755809123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S-NPP/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CrIS</a:t>
                      </a: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Bias at Std. Scene radiance (K)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-0.04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(±0.04)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0.02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-0.19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-0.02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0.02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0.02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1426937282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NOAA-20/</a:t>
                      </a:r>
                    </a:p>
                    <a:p>
                      <a:pPr algn="ctr" fontAlgn="ctr"/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CrIS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Bias at Std. Scene radiance (K)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(±0.05)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0.04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-0.13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0.09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-0.01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(±0.02)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009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(±0.03)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0.09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(±0.03)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0.06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(±0.03)</a:t>
                      </a:r>
                    </a:p>
                  </a:txBody>
                  <a:tcPr marL="42203" marR="4220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-0.03</a:t>
                      </a:r>
                    </a:p>
                    <a:p>
                      <a:pPr algn="ctr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(±0.01)</a:t>
                      </a:r>
                    </a:p>
                  </a:txBody>
                  <a:tcPr marL="42203" marR="42203" anchor="ctr"/>
                </a:tc>
                <a:extLst>
                  <a:ext uri="{0D108BD9-81ED-4DB2-BD59-A6C34878D82A}">
                    <a16:rowId xmlns:a16="http://schemas.microsoft.com/office/drawing/2014/main" val="206065972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233841" y="4093292"/>
            <a:ext cx="37601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GK2A AMI IR channels are in general well calibrated </a:t>
            </a: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GK2A AMI has relatively large bias around -0.1K~-0.2K for 6.9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µm (WV level)</a:t>
            </a: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SRF(13.3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µm) updated (shifted by </a:t>
            </a:r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-0.8cm</a:t>
            </a:r>
            <a:r>
              <a:rPr lang="en-US" altLang="ko-KR" sz="1400" baseline="300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 27 Sep. 2019</a:t>
            </a:r>
            <a:endParaRPr lang="en-US" altLang="ja-JP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724" y="3876870"/>
            <a:ext cx="4562845" cy="298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43666</TotalTime>
  <Words>851</Words>
  <Application>Microsoft Office PowerPoint</Application>
  <PresentationFormat>화면 슬라이드 쇼(4:3)</PresentationFormat>
  <Paragraphs>279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ＭＳ Ｐゴシック</vt:lpstr>
      <vt:lpstr>游ゴシック</vt:lpstr>
      <vt:lpstr>맑은 고딕</vt:lpstr>
      <vt:lpstr>Arial</vt:lpstr>
      <vt:lpstr>Calibri</vt:lpstr>
      <vt:lpstr>Symbol</vt:lpstr>
      <vt:lpstr>Tahoma</vt:lpstr>
      <vt:lpstr>Times New Roman</vt:lpstr>
      <vt:lpstr>Wingdings</vt:lpstr>
      <vt:lpstr>Office Theme</vt:lpstr>
      <vt:lpstr>1_Office Theme</vt:lpstr>
      <vt:lpstr>2020 Annual GSICS Calibration Report - GEO</vt:lpstr>
      <vt:lpstr>GK2A,COMS Calibration Events in 2019</vt:lpstr>
      <vt:lpstr>GK2A AMI VNIR Cal. Performance</vt:lpstr>
      <vt:lpstr>PowerPoint 프레젠테이션</vt:lpstr>
      <vt:lpstr>PowerPoint 프레젠테이션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minju</cp:lastModifiedBy>
  <cp:revision>1448</cp:revision>
  <cp:lastPrinted>2020-03-16T06:09:00Z</cp:lastPrinted>
  <dcterms:created xsi:type="dcterms:W3CDTF">2004-06-10T15:46:18Z</dcterms:created>
  <dcterms:modified xsi:type="dcterms:W3CDTF">2020-04-16T04:04:31Z</dcterms:modified>
</cp:coreProperties>
</file>