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7" r:id="rId6"/>
  </p:sldMasterIdLst>
  <p:notesMasterIdLst>
    <p:notesMasterId r:id="rId39"/>
  </p:notesMasterIdLst>
  <p:handoutMasterIdLst>
    <p:handoutMasterId r:id="rId40"/>
  </p:handoutMasterIdLst>
  <p:sldIdLst>
    <p:sldId id="714" r:id="rId7"/>
    <p:sldId id="715" r:id="rId8"/>
    <p:sldId id="752" r:id="rId9"/>
    <p:sldId id="802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44" r:id="rId18"/>
    <p:sldId id="845" r:id="rId19"/>
    <p:sldId id="820" r:id="rId20"/>
    <p:sldId id="770" r:id="rId21"/>
    <p:sldId id="732" r:id="rId22"/>
    <p:sldId id="829" r:id="rId23"/>
    <p:sldId id="821" r:id="rId24"/>
    <p:sldId id="836" r:id="rId25"/>
    <p:sldId id="778" r:id="rId26"/>
    <p:sldId id="834" r:id="rId27"/>
    <p:sldId id="835" r:id="rId28"/>
    <p:sldId id="792" r:id="rId29"/>
    <p:sldId id="846" r:id="rId30"/>
    <p:sldId id="847" r:id="rId31"/>
    <p:sldId id="848" r:id="rId32"/>
    <p:sldId id="849" r:id="rId33"/>
    <p:sldId id="788" r:id="rId34"/>
    <p:sldId id="803" r:id="rId35"/>
    <p:sldId id="804" r:id="rId36"/>
    <p:sldId id="806" r:id="rId37"/>
    <p:sldId id="807" r:id="rId3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4F81BD"/>
    <a:srgbClr val="D9D9D9"/>
    <a:srgbClr val="0070C0"/>
    <a:srgbClr val="FDEADA"/>
    <a:srgbClr val="339933"/>
    <a:srgbClr val="333333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7433" autoAdjust="0"/>
  </p:normalViewPr>
  <p:slideViewPr>
    <p:cSldViewPr snapToGrid="0">
      <p:cViewPr varScale="1">
        <p:scale>
          <a:sx n="78" d="100"/>
          <a:sy n="78" d="100"/>
        </p:scale>
        <p:origin x="468" y="102"/>
      </p:cViewPr>
      <p:guideLst>
        <p:guide orient="horz" pos="2137"/>
        <p:guide pos="2880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1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1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C7522-87BD-4DAC-97DA-A393404D2F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66FA4-673E-4CDC-B085-D69FA40E39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 May 2020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92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08 May 2020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0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7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C7522-87BD-4DAC-97DA-A393404D2F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66FA4-673E-4CDC-B085-D69FA40E39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 May 2020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C7522-87BD-4DAC-97DA-A393404D2F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66FA4-673E-4CDC-B085-D69FA40E39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 May 2020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2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28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08 May 2020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4927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7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70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274646"/>
            <a:ext cx="5449330" cy="7509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6" y="1180072"/>
            <a:ext cx="856323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8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altLang="ja-JP" sz="1000" b="1" baseline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3" name="Picture 2" descr="C:\Users\miu\Dropbox\gsics_WG_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39094" y="6418141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altLang="ja-JP" sz="1000" b="1" dirty="0"/>
              <a:t>GSICS-EP-20, 16-17</a:t>
            </a:r>
            <a:r>
              <a:rPr lang="it-IT" altLang="ja-JP" sz="1000" b="1" baseline="0" dirty="0"/>
              <a:t> May 2019, Sochi, Russian Federation</a:t>
            </a:r>
            <a:endParaRPr lang="en-US" altLang="ja-JP" sz="1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mscweb/en/operation/calibration_portal.html#himawari9" TargetMode="External"/><Relationship Id="rId2" Type="http://schemas.openxmlformats.org/officeDocument/2006/relationships/hyperlink" Target="http://www.data.jma.go.jp/mscweb/en/operation/calibration_portal.html#himawari8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data.jma.go.jp/mscweb/data/monitoring/gsics/vis/techinfo_visvical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gsics.atmos.umd.edu/pub/Development/AtbdCentral/GSICS_ATBD_RayMatch_NASA_2011_09.pdf" TargetMode="External"/><Relationship Id="rId5" Type="http://schemas.openxmlformats.org/officeDocument/2006/relationships/hyperlink" Target="https://cloudsgate2.larc.nasa.gov/cgi-bin/site/showdoc?mnemonic=SBAF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mscweb/data/monitoring/gsics/ir/ATBD_for_JMA_Demonstration_GSICS_Inter-Calibration_of_MTSAT_Himawari-AIRSIASI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mscweb/data/monitoring/gsics/ir/ATBD_for_JMA_Demonstration_GSICS_Inter-Calibration_of_MTSAT_Himawari-AIRSIASI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.jma.go.jp/mscweb/en/operation/calibration_portal.html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metsat.int/website/home/Data/Products/Calibration/Instrumentstatusandcalibration/index.html#met11seviri" TargetMode="External"/><Relationship Id="rId3" Type="http://schemas.openxmlformats.org/officeDocument/2006/relationships/hyperlink" Target="https://www.eumetsat.int/website/home/Data/Products/Calibration/Instrumentstatusandcalibration/index.html#met8gerb" TargetMode="External"/><Relationship Id="rId7" Type="http://schemas.openxmlformats.org/officeDocument/2006/relationships/hyperlink" Target="https://www.eumetsat.int/website/home/Data/Products/Calibration/Instrumentstatusandcalibration/index.html#met10gerb" TargetMode="External"/><Relationship Id="rId2" Type="http://schemas.openxmlformats.org/officeDocument/2006/relationships/hyperlink" Target="https://www.eumetsat.int/website/home/Data/Products/Calibration/Instrumentstatusandcalibration/index.html#met8seviri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umetsat.int/website/home/Data/Products/Calibration/Instrumentstatusandcalibration/index.html#met10seviri" TargetMode="External"/><Relationship Id="rId5" Type="http://schemas.openxmlformats.org/officeDocument/2006/relationships/hyperlink" Target="https://www.eumetsat.int/website/home/Data/Products/Calibration/Instrumentstatusandcalibration/index.html#met9gerb" TargetMode="External"/><Relationship Id="rId10" Type="http://schemas.openxmlformats.org/officeDocument/2006/relationships/hyperlink" Target="https://www.eumetsat.int/website/home/TechnicalBulletins/Meteosat/index.html" TargetMode="External"/><Relationship Id="rId4" Type="http://schemas.openxmlformats.org/officeDocument/2006/relationships/hyperlink" Target="https://www.eumetsat.int/website/home/Data/Products/Calibration/Instrumentstatusandcalibration/index.html#met9seviri" TargetMode="External"/><Relationship Id="rId9" Type="http://schemas.openxmlformats.org/officeDocument/2006/relationships/hyperlink" Target="https://www.eumetsat.int/website/home/Data/Products/Calibration/Instrumentstatusandcalibration/index.html#met11ger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37968" y="1764270"/>
            <a:ext cx="7228706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br>
              <a:rPr lang="en-IE" sz="2800" b="1" dirty="0">
                <a:solidFill>
                  <a:srgbClr val="FF0000"/>
                </a:solidFill>
              </a:rPr>
            </a:br>
            <a:r>
              <a:rPr lang="en-US" altLang="ja-JP" sz="2800" b="1" dirty="0"/>
              <a:t>Annual GSICS Calibration Report  </a:t>
            </a:r>
            <a:br>
              <a:rPr lang="en-US" altLang="ja-JP" sz="2800" b="1" dirty="0"/>
            </a:br>
            <a:r>
              <a:rPr lang="en-US" altLang="ja-JP" sz="2800" b="1" dirty="0"/>
              <a:t>on the State of the Observing System</a:t>
            </a:r>
            <a:br>
              <a:rPr lang="en-US" altLang="ja-JP" sz="2800" b="1" dirty="0"/>
            </a:br>
            <a:r>
              <a:rPr lang="en-US" altLang="ja-JP" sz="2800" b="1" dirty="0"/>
              <a:t>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0705" y="4259966"/>
            <a:ext cx="6541635" cy="156508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200" u="sng" dirty="0">
                <a:latin typeface="+mj-lt"/>
                <a:ea typeface="+mj-ea"/>
                <a:cs typeface="+mj-cs"/>
              </a:rPr>
              <a:t>Masaya Takahashi </a:t>
            </a:r>
            <a:r>
              <a:rPr lang="en-US" altLang="zh-CN" sz="2200" dirty="0">
                <a:latin typeface="+mj-lt"/>
                <a:ea typeface="+mj-ea"/>
                <a:cs typeface="+mj-cs"/>
              </a:rPr>
              <a:t>(JMA), </a:t>
            </a:r>
            <a:r>
              <a:rPr lang="en-US" altLang="zh-CN" sz="2200" dirty="0" err="1">
                <a:latin typeface="+mj-lt"/>
                <a:ea typeface="+mj-ea"/>
                <a:cs typeface="+mj-cs"/>
              </a:rPr>
              <a:t>Xiuqing</a:t>
            </a:r>
            <a:r>
              <a:rPr lang="en-US" altLang="zh-CN" sz="2200" dirty="0">
                <a:latin typeface="+mj-lt"/>
                <a:ea typeface="+mj-ea"/>
                <a:cs typeface="+mj-cs"/>
              </a:rPr>
              <a:t> Hu (CMA) and </a:t>
            </a:r>
            <a:r>
              <a:rPr lang="en-US" altLang="zh-CN" sz="2200" dirty="0" err="1">
                <a:latin typeface="+mj-lt"/>
                <a:ea typeface="+mj-ea"/>
                <a:cs typeface="+mj-cs"/>
              </a:rPr>
              <a:t>Dohyeong</a:t>
            </a:r>
            <a:r>
              <a:rPr lang="en-US" altLang="zh-CN" sz="2200" dirty="0">
                <a:latin typeface="+mj-lt"/>
                <a:ea typeface="+mj-ea"/>
                <a:cs typeface="+mj-cs"/>
              </a:rPr>
              <a:t> Kim (KMA) with great supports of GRWG members of GEO operating agencies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2"/>
          <a:stretch/>
        </p:blipFill>
        <p:spPr>
          <a:xfrm>
            <a:off x="0" y="4039359"/>
            <a:ext cx="9144000" cy="2818641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+0.57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+0.35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+0.37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-0.18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-0.21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Meteosat-8/SEVIRI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Meteosat-8/SEVIRI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Meteosat-8/SEVIRI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Meteosat-8/SEVIRI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5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0"/>
          <a:stretch/>
        </p:blipFill>
        <p:spPr>
          <a:xfrm>
            <a:off x="-1" y="4039359"/>
            <a:ext cx="9144000" cy="2818640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-1.55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0.30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-0.42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-0.63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-0.09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-0.40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-0.35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Meteosat-9/SEVIRI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Meteosat-9/SEVIRI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Meteosat-9 operated in Rapid Scan Service during most of this period, which increases the bias uncertainties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Meteosat-9/SEVIRI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Meteosat-9/SEVIRI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3221026" y="5109699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2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3"/>
          <a:stretch/>
        </p:blipFill>
        <p:spPr>
          <a:xfrm>
            <a:off x="0" y="3993221"/>
            <a:ext cx="9144000" cy="2864778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-0.30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-1.94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0.41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+0.22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Meteosat-10/SEVIRI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Meteosat-10/SEVIRI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Meteosat-10/SEVIRI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Meteosat-10/SEVIRI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8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9"/>
          <a:stretch/>
        </p:blipFill>
        <p:spPr>
          <a:xfrm>
            <a:off x="0" y="4039359"/>
            <a:ext cx="9144000" cy="2818641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+0.04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-0.58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Meteosat-10/SEVIRI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Meteosat-11/SEVIRI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Meteosat-11/SEVIRI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Meteosat-11/SEVIRI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6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3223"/>
            <a:ext cx="9144000" cy="2864777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+0.04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-0.58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Meteosat-10/SEVIRI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Meteosat-11/SEVIRI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Meteosat-11/SEVIRI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Meteosat-11/SEVIRI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JMA Annual GSICS Calibration Report for 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Masaya Takahashi, Yusuke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Yogo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Japan Meteorological Agency</a:t>
            </a:r>
          </a:p>
        </p:txBody>
      </p:sp>
    </p:spTree>
    <p:extLst>
      <p:ext uri="{BB962C8B-B14F-4D97-AF65-F5344CB8AC3E}">
        <p14:creationId xmlns:p14="http://schemas.microsoft.com/office/powerpoint/2010/main" val="5753998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75358"/>
              </p:ext>
            </p:extLst>
          </p:nvPr>
        </p:nvGraphicFramePr>
        <p:xfrm>
          <a:off x="6738652" y="28832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26551"/>
              </p:ext>
            </p:extLst>
          </p:nvPr>
        </p:nvGraphicFramePr>
        <p:xfrm>
          <a:off x="373624" y="1105087"/>
          <a:ext cx="8291529" cy="11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Himawari-8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140.7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2014-10-07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AHI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Himawari-9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(B)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140.7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2016-11-02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3"/>
                        </a:rPr>
                        <a:t>AHI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2769596"/>
            <a:ext cx="5893180" cy="3427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sz="1800" b="1" dirty="0"/>
              <a:t>2018-02-14</a:t>
            </a:r>
            <a:r>
              <a:rPr lang="en-US" sz="1800" dirty="0"/>
              <a:t>: Himawari-8 maintenance (backup operation by Himawari-9 for about 2 days)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2840" y="2319760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prstClr val="black"/>
                </a:solidFill>
                <a:latin typeface="Tahoma" pitchFamily="34" charset="0"/>
              </a:rPr>
              <a:t>Hyperlinks on instrument names navigate to the Calibration Landing Page</a:t>
            </a:r>
            <a:endParaRPr kumimoji="1" lang="ja-JP" altLang="en-US" sz="105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6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94" y="4608417"/>
            <a:ext cx="2971800" cy="18669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305" y="4586287"/>
            <a:ext cx="2781301" cy="189547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214" y="4608417"/>
            <a:ext cx="2754928" cy="1905000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29357"/>
              </p:ext>
            </p:extLst>
          </p:nvPr>
        </p:nvGraphicFramePr>
        <p:xfrm>
          <a:off x="163286" y="1332270"/>
          <a:ext cx="8805438" cy="16886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08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1020536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954852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93157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1011894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4370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6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BAND01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(0.47)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BAND02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(0.51)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BAND03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(0.64)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BAND04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(0.86)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BAND05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(1.6)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BAND06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(2.3)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Ray-matching</a:t>
                      </a: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w/</a:t>
                      </a:r>
                    </a:p>
                    <a:p>
                      <a:pPr algn="ctr" fontAlgn="ctr"/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S-NPP/VIIRS</a:t>
                      </a:r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-3.6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2.6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-2.0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+1.1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2.1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+5.8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-5.5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0.07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-0.22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-0.23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Vicarious Cal. using Aqua/MODIS + RTM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-2.3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+0.51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1.7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+1.6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+4.4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-4.1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-1.04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-0.86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-0.20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68534202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36915" y="971784"/>
            <a:ext cx="849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VNIR Calibration Performance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350498" y="3145592"/>
            <a:ext cx="861822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Bias: monthly average and standard deviation of the daily results in </a:t>
            </a:r>
            <a:r>
              <a:rPr kumimoji="1" lang="en-US" altLang="ja-JP" sz="13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2018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Drift: calculated using Mean Bias from </a:t>
            </a:r>
            <a:r>
              <a:rPr kumimoji="1" lang="en-US" altLang="ja-JP" sz="13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2015 to January 2019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Ray-matching: Spectral Band Adjustment Factors on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NASA Langley website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compensates Spectral diff. 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ATBD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 uses optical parameters retrieved from Aqua/MODIS C6 L1B 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Reference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Himawari-8/AHI VIS/NIR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81189" y="5832543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885723" y="5842067"/>
            <a:ext cx="185715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67765" y="5838615"/>
            <a:ext cx="174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BAND03 (0.64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08273" y="5859093"/>
            <a:ext cx="168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BAND05 (1.6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63286" y="4271499"/>
            <a:ext cx="8980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of the ratio of observation to reference computed using </a:t>
            </a: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approaches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192069" y="5843280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78305" y="5857666"/>
            <a:ext cx="176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BAND01 (0.47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3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70710"/>
              </p:ext>
            </p:extLst>
          </p:nvPr>
        </p:nvGraphicFramePr>
        <p:xfrm>
          <a:off x="233841" y="1227170"/>
          <a:ext cx="8694400" cy="20065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42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6176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6449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6450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8368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820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5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Std.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234.6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243.9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259.5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286.1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269.7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-0.127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-0.239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-0.165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-0.248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-0.157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-0.099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/ of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0.177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N/A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48087" y="866684"/>
            <a:ext cx="829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IR Calibration Performance in 2018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503967" y="3284984"/>
            <a:ext cx="810048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statistics are derived from Himawari-8/AHI GSICS Re-Analysis Correction (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ATBD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Radiance: typical scene defined by GSICS for easy inter-comparison of sensors’ inter-calibration biases 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Himawari-8/AHI Infrared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28386" y="3860802"/>
            <a:ext cx="5332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Himawari-8/AHI Tb biases w.r.t.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at std. radiance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407" y="4889573"/>
            <a:ext cx="608031" cy="16129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007" y="4120837"/>
            <a:ext cx="7632467" cy="25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0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233841" y="1227170"/>
          <a:ext cx="8694400" cy="20065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42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6176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6449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6450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8368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820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5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Std.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234.6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243.9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259.5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286.1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269.7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-0.127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-0.239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-0.165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-0.248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-0.157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-0.099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/ of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0.177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N/A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48087" y="866684"/>
            <a:ext cx="829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IR Calibration Performance in 2018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503967" y="3284984"/>
            <a:ext cx="810048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statistics are derived from Himawari-8/AHI GSICS Re-Analysis Correction (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ATBD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Radiance: typical scene defined by GSICS for easy inter-comparison of sensors’ inter-calibration biases 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Himawari-8/AHI Infrared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02044" y="3860803"/>
            <a:ext cx="7574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Himawari-8/AHI Tb biases w.r.t.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at std. radiance (2015-07-07 to 2018-12-31)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734" y="4967481"/>
            <a:ext cx="608031" cy="16129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84" y="4112450"/>
            <a:ext cx="6462587" cy="25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4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04" y="1410501"/>
            <a:ext cx="8088594" cy="4698372"/>
          </a:xfrm>
        </p:spPr>
        <p:txBody>
          <a:bodyPr/>
          <a:lstStyle/>
          <a:p>
            <a:pPr marL="361950" indent="-361950">
              <a:lnSpc>
                <a:spcPct val="120000"/>
              </a:lnSpc>
            </a:pPr>
            <a:r>
              <a:rPr lang="en-US" altLang="ja-JP" sz="2000" dirty="0"/>
              <a:t>Action at GSICS-EP-18 (2017)</a:t>
            </a:r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r>
              <a:rPr kumimoji="1" lang="en-US" altLang="ja-JP" sz="2000" dirty="0"/>
              <a:t>Reports for </a:t>
            </a:r>
            <a:r>
              <a:rPr kumimoji="1" lang="en-US" altLang="ja-JP" sz="2000" dirty="0">
                <a:solidFill>
                  <a:srgbClr val="0000FF"/>
                </a:solidFill>
              </a:rPr>
              <a:t>operational GEO imagers</a:t>
            </a:r>
          </a:p>
          <a:p>
            <a:pPr marL="622300" lvl="1" indent="-222250">
              <a:lnSpc>
                <a:spcPct val="120000"/>
              </a:lnSpc>
            </a:pPr>
            <a:r>
              <a:rPr kumimoji="1" lang="en-US" altLang="ja-JP" sz="1800" dirty="0"/>
              <a:t>Draft was developed by GRWG/GDWG and endorsed at 2019 GRWG/GDWG Annual Meeting (Mar 2019, </a:t>
            </a:r>
            <a:r>
              <a:rPr kumimoji="1" lang="en-US" altLang="ja-JP" sz="1800" dirty="0" err="1"/>
              <a:t>Frascati</a:t>
            </a:r>
            <a:r>
              <a:rPr kumimoji="1" lang="en-US" altLang="ja-JP" sz="1800" dirty="0"/>
              <a:t>)</a:t>
            </a:r>
          </a:p>
          <a:p>
            <a:pPr marL="628650" lvl="1" indent="-228600">
              <a:lnSpc>
                <a:spcPct val="120000"/>
              </a:lnSpc>
            </a:pPr>
            <a:r>
              <a:rPr kumimoji="1" lang="en-US" altLang="ja-JP" sz="1800" dirty="0"/>
              <a:t>To be submitted by GSICS-EP to CGMS-47 as “First Annual State of Global Observing System” (CGMS-47-GSICS-WP-02)</a:t>
            </a:r>
            <a:endParaRPr kumimoji="1" lang="ja-JP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51123"/>
              </p:ext>
            </p:extLst>
          </p:nvPr>
        </p:nvGraphicFramePr>
        <p:xfrm>
          <a:off x="570497" y="1993954"/>
          <a:ext cx="8351080" cy="14397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3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3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Reference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 Description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Actionee</a:t>
                      </a:r>
                      <a:endParaRPr lang="ja-JP" sz="1600" b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Due date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EP-18.A03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GDWG and GRWG to develop an approach for an Annual GSICS report on the State of the Observing System with respect to Instrument Performance and Inter-comparisons with GSICS Reference Instruments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GDWG and GRWG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altLang="ja-JP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</a:rPr>
                        <a:t>(Jun 2018)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7470" y="414779"/>
            <a:ext cx="5449330" cy="610840"/>
          </a:xfrm>
        </p:spPr>
        <p:txBody>
          <a:bodyPr/>
          <a:lstStyle/>
          <a:p>
            <a:r>
              <a:rPr lang="en-US" sz="3200" dirty="0"/>
              <a:t>Background/Progress</a:t>
            </a:r>
            <a:endParaRPr lang="en-GB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KMA Annual GSICS Calibration Report for 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Dohyeong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Minju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Eunkyu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Korea Meteorological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85501720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738652" y="28832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373624" y="1105087"/>
          <a:ext cx="8291529" cy="11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COMS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128.2</a:t>
                      </a:r>
                      <a:r>
                        <a:rPr kumimoji="1" lang="en-US" altLang="ja-JP" sz="1800" baseline="0" dirty="0"/>
                        <a:t>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2010-06-26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MI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GK-2A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128.2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2018-12-04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AMI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2769596"/>
            <a:ext cx="5893180" cy="3427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altLang="ko-KR" sz="1800" b="1" dirty="0"/>
              <a:t>2018-08-31 </a:t>
            </a:r>
            <a:r>
              <a:rPr lang="en-US" altLang="ko-KR" sz="1800" dirty="0"/>
              <a:t>: relocation of COMS for preparation of GK-2A/2B collocation</a:t>
            </a:r>
            <a:endParaRPr lang="en-US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sz="1800" b="1" dirty="0"/>
              <a:t>2018-12-04 </a:t>
            </a:r>
            <a:r>
              <a:rPr lang="en-US" sz="1800" dirty="0"/>
              <a:t>: launch and start of commissioning GK-2A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2840" y="2319760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Hyperlinks on instrument names navigate to the Calibration Landing Page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9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68" y="3979333"/>
            <a:ext cx="7577332" cy="298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5300133" y="1247615"/>
          <a:ext cx="3750746" cy="255391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9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957718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</a:tblGrid>
              <a:tr h="5814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Visible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(0.675</a:t>
                      </a:r>
                      <a:r>
                        <a:rPr lang="el-G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μ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326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Ray-matching</a:t>
                      </a: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(DCC) /</a:t>
                      </a:r>
                      <a:b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</a:b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MODIS(Terra)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Bias[%]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-12.7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5.5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326094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[%/</a:t>
                      </a:r>
                      <a:r>
                        <a:rPr lang="en-US" altLang="ko-K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-1.60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420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KMA DCC / RTM(SBDART)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-12.0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6.5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26094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[%/</a:t>
                      </a:r>
                      <a:r>
                        <a:rPr lang="en-US" altLang="ko-K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-1.30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685342021"/>
                  </a:ext>
                </a:extLst>
              </a:tr>
              <a:tr h="326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GSICS DCC /</a:t>
                      </a:r>
                      <a:br>
                        <a:rPr lang="en-US" sz="1300" b="0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MODIS(Aqua)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Bias[%]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-14.7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9.2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094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[%/</a:t>
                      </a:r>
                      <a:r>
                        <a:rPr lang="en-US" altLang="ko-K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-1.38 ± 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COMS/MI Visible Band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6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1600" y="899239"/>
            <a:ext cx="898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COMS/MI VIS Calibration Performance from 2011 to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82358" y="1232118"/>
            <a:ext cx="50415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Mean Bias: monthly average and standard deviation of the daily results from April 2011 to December 2018.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Annual Drift: calculated using Mean Bias from April 2011 to December 2018.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Ray-matching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GEO-LEO Inter-calibration method using MI(COMS) and MODIS(Terra) based on DCC condition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KMA DCC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Comparison MI and RTM(SBDART).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GSICS DCC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Using Hu BRDF Model.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正方形/長方形 18"/>
          <p:cNvSpPr/>
          <p:nvPr/>
        </p:nvSpPr>
        <p:spPr>
          <a:xfrm>
            <a:off x="250094" y="3914454"/>
            <a:ext cx="89616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Trend of the ratio of observation to reference computed using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Ray-matching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/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KMA DCC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GSICS DCC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approaches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4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COMS/MI Infrared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6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784003"/>
            <a:ext cx="88470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COMS/MI IR Calibration Performance in 2018 (All uncertainties are k=1) 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4972253"/>
            <a:ext cx="53721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COMS/MI Operational 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GSICS Re-Analysis Correction vs.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-A/IASI,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-B/IASI, Aqua/AIRS, SNPP/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marL="176213" marR="0" lvl="0" indent="-1762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</p:txBody>
      </p:sp>
      <p:graphicFrame>
        <p:nvGraphicFramePr>
          <p:cNvPr id="7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47325" y="1102171"/>
          <a:ext cx="5206400" cy="182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6310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458129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550718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550718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545959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474484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485269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485268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259573">
                <a:tc>
                  <a:txBody>
                    <a:bodyPr/>
                    <a:lstStyle/>
                    <a:p>
                      <a:pPr algn="ctr" fontAlgn="ctr"/>
                      <a:endParaRPr lang="en-US" sz="12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-A/IASI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-B/IASI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Rad as Tb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6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-0.01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432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+0.16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+0.05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+0.17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43324" y="2993316"/>
          <a:ext cx="5223107" cy="18571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460811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529936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51954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436418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57132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477161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52054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241174">
                <a:tc>
                  <a:txBody>
                    <a:bodyPr/>
                    <a:lstStyle/>
                    <a:p>
                      <a:pPr algn="ctr" fontAlgn="ctr"/>
                      <a:endParaRPr lang="en-US" sz="12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Snpp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/CrIS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Aqua/AIRS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301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Rad as Tb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41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-0.20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-0.19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-0.29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41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0.10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0.13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0.15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401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-0.18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+0.02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56" y="4129207"/>
            <a:ext cx="3809941" cy="13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00" y="5458540"/>
            <a:ext cx="3771899" cy="13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57" y="1001434"/>
            <a:ext cx="3809942" cy="151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078" y="2576560"/>
            <a:ext cx="3771899" cy="151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10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NOAA Annual GSICS Calibration Report for 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" y="4828679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Fred Wu, Fangfang Yu, and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Hyelim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Yoo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NOAA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591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34819" y="749885"/>
          <a:ext cx="863266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659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30076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Current 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</a:t>
                      </a:r>
                      <a:r>
                        <a:rPr kumimoji="1" lang="en-US" altLang="ja-JP" sz="1800" baseline="0" dirty="0"/>
                        <a:t>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Operation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GOES-15*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128W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2010-03-04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2011-12-06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GOES-16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/>
                        <a:t>75.2W (GOES-East)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2016-11-19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2017-12-18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343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GOES-17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137.2W (GOES-West)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2018-03-01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2019-02-12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/>
          <p:nvPr/>
        </p:nvSpPr>
        <p:spPr>
          <a:xfrm>
            <a:off x="7385185" y="-881668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http://planet.rssi.ru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691" y="2851933"/>
            <a:ext cx="715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GOES-16/17 ABI Calibration Event Log: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https://www.star.nesdis.noaa.gov/GOESCal/goes_SatelliteAnomalies.php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36" y="3436708"/>
            <a:ext cx="6620357" cy="3131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103" y="2212924"/>
            <a:ext cx="801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GOES-15 drifted from 135W on 2018-10-23 and arrived the new operating location of 128W on 2018-11-07.  GOES-17 and GOES-15 will operate in tandem for 6 months from their respective locations of 137.2W and 128W.</a:t>
            </a:r>
          </a:p>
        </p:txBody>
      </p:sp>
    </p:spTree>
    <p:extLst>
      <p:ext uri="{BB962C8B-B14F-4D97-AF65-F5344CB8AC3E}">
        <p14:creationId xmlns:p14="http://schemas.microsoft.com/office/powerpoint/2010/main" val="408369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923" y="4766396"/>
            <a:ext cx="2629291" cy="2091604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233841" y="1138321"/>
          <a:ext cx="8687137" cy="27574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697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5671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593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593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467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7794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45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263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07918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Std. Scene Tb 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398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-0.10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98776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0.06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0.07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-0.14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-0.10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348209322"/>
                  </a:ext>
                </a:extLst>
              </a:tr>
              <a:tr h="172158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0.20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9743282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0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9945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NOAA-20/</a:t>
                      </a:r>
                    </a:p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567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0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6218007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9745" y="809491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GOES-16/ABI IR Calibration Performance in December 2018 (All uncertainties are k=1) 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GOES16/ABI Infrared Bands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841" y="4077876"/>
            <a:ext cx="829898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GOES-16 ABI IR calibration is very stable. 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mean Tb bias to </a:t>
            </a:r>
            <a:r>
              <a:rPr kumimoji="0" lang="en-US" altLang="ja-JP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/IASI less than 0.15K after the operational update on 06/19/2018.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 significant scene dependent Tb bias to the reference instruments for all the IR channels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9466" y="5082708"/>
            <a:ext cx="3843866" cy="1536010"/>
            <a:chOff x="233841" y="4042627"/>
            <a:chExt cx="3843866" cy="153601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41" y="4042627"/>
              <a:ext cx="3843866" cy="1536010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1412432" y="4640700"/>
              <a:ext cx="55755" cy="69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32069" y="4425256"/>
              <a:ext cx="11821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Metop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-B/IASI update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1908664" y="4537132"/>
              <a:ext cx="91616" cy="1035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908664" y="4371904"/>
              <a:ext cx="9764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G16 ABI updates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615513" y="4528021"/>
              <a:ext cx="183443" cy="1461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1059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7" y="2197090"/>
            <a:ext cx="4525058" cy="18100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53" y="4061915"/>
            <a:ext cx="4308106" cy="1723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832" y="4027521"/>
            <a:ext cx="4408220" cy="1763288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134653" y="169946"/>
            <a:ext cx="7844992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Reference Instrument Performance: Double Difference Using G16 ABI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as the Transfer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264985" y="834264"/>
            <a:ext cx="85725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N20/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NPP/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and 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-B/IASI are all stable within the study period. 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calibration difference is less than 0.1K among the four reference instruments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N20/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is slightly warmer than NPP/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7518" y="3336262"/>
            <a:ext cx="2954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Double Difference between N20 and NPP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9907" y="5904105"/>
            <a:ext cx="3105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Double Difference between NPP/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IASI-B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9765" y="5146286"/>
            <a:ext cx="2842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Double Difference between IASIA and IASIB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2342" y="2763548"/>
            <a:ext cx="3087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N20/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slightly warmer than NPP/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26" y="5779493"/>
            <a:ext cx="428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-A/IASI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-B/IASI is in general within ~±0.05K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5967" y="6211235"/>
            <a:ext cx="428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-B/IASI and SNPP/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in general within ~±0.1K</a:t>
            </a:r>
          </a:p>
        </p:txBody>
      </p:sp>
    </p:spTree>
    <p:extLst>
      <p:ext uri="{BB962C8B-B14F-4D97-AF65-F5344CB8AC3E}">
        <p14:creationId xmlns:p14="http://schemas.microsoft.com/office/powerpoint/2010/main" val="363397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617838" y="1995977"/>
            <a:ext cx="8167816" cy="3133008"/>
          </a:xfrm>
        </p:spPr>
        <p:txBody>
          <a:bodyPr/>
          <a:lstStyle/>
          <a:p>
            <a:r>
              <a:rPr lang="en-US" altLang="ja-JP" sz="4000" b="1" dirty="0">
                <a:latin typeface="Arial" pitchFamily="34" charset="0"/>
                <a:cs typeface="Arial" pitchFamily="34" charset="0"/>
              </a:rPr>
              <a:t>ROSHYDROMET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Annual GSICS Calibration Report for 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Alexey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Rublev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Alexander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Uspensky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ROSHYDROMET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573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503FA9-67A9-4546-891F-7C87138C7E14}"/>
              </a:ext>
            </a:extLst>
          </p:cNvPr>
          <p:cNvSpPr txBox="1">
            <a:spLocks/>
          </p:cNvSpPr>
          <p:nvPr/>
        </p:nvSpPr>
        <p:spPr>
          <a:xfrm>
            <a:off x="3224405" y="492889"/>
            <a:ext cx="5734400" cy="5510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b="1" kern="0" dirty="0"/>
              <a:t>Satellite/Instrument Summary - LEO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11B773-F5C3-4C39-8A07-FE100A3DC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01" y="2866258"/>
            <a:ext cx="9144000" cy="26933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3B5A70-E430-4FD7-A663-5CCAC051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01" y="1343985"/>
            <a:ext cx="7258388" cy="13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062" y="422996"/>
            <a:ext cx="5611255" cy="75097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Concepts of Annual Report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951" y="1216425"/>
            <a:ext cx="8620124" cy="5066462"/>
          </a:xfrm>
        </p:spPr>
        <p:txBody>
          <a:bodyPr/>
          <a:lstStyle/>
          <a:p>
            <a:pPr marL="361950" indent="-361950">
              <a:lnSpc>
                <a:spcPct val="130000"/>
              </a:lnSpc>
            </a:pPr>
            <a:r>
              <a:rPr lang="en-US" sz="1800" dirty="0"/>
              <a:t>Target audience: </a:t>
            </a:r>
            <a:r>
              <a:rPr lang="en-US" sz="1800" dirty="0">
                <a:solidFill>
                  <a:srgbClr val="0000FF"/>
                </a:solidFill>
              </a:rPr>
              <a:t>satellite data users + operators </a:t>
            </a:r>
            <a:r>
              <a:rPr lang="en-US" sz="1800" dirty="0"/>
              <a:t>(incl. non calibration experts)</a:t>
            </a:r>
            <a:endParaRPr lang="en-US" sz="1600" dirty="0"/>
          </a:p>
          <a:p>
            <a:pPr marL="361950" indent="-361950">
              <a:lnSpc>
                <a:spcPct val="130000"/>
              </a:lnSpc>
            </a:pPr>
            <a:r>
              <a:rPr lang="en-US" sz="1800" dirty="0"/>
              <a:t>Keeping report contents SIMPLE</a:t>
            </a:r>
          </a:p>
          <a:p>
            <a:pPr marL="714375" lvl="1" indent="-314325">
              <a:lnSpc>
                <a:spcPct val="130000"/>
              </a:lnSpc>
            </a:pPr>
            <a:r>
              <a:rPr lang="en-US" sz="1600" dirty="0"/>
              <a:t>Satellite/Instrument events on calibration: </a:t>
            </a:r>
            <a:r>
              <a:rPr lang="en-US" sz="1600" dirty="0">
                <a:solidFill>
                  <a:srgbClr val="0000FF"/>
                </a:solidFill>
              </a:rPr>
              <a:t>1 page for agency</a:t>
            </a:r>
          </a:p>
          <a:p>
            <a:pPr marL="714375" lvl="1" indent="-314325">
              <a:lnSpc>
                <a:spcPct val="130000"/>
              </a:lnSpc>
            </a:pPr>
            <a:r>
              <a:rPr lang="en-US" altLang="ja-JP" sz="1600" dirty="0">
                <a:solidFill>
                  <a:srgbClr val="0000FF"/>
                </a:solidFill>
              </a:rPr>
              <a:t>Radiometric calibration </a:t>
            </a:r>
            <a:r>
              <a:rPr lang="en-US" altLang="ja-JP" sz="1600" dirty="0"/>
              <a:t>performance for </a:t>
            </a:r>
            <a:r>
              <a:rPr lang="en-US" altLang="ja-JP" sz="1600" dirty="0">
                <a:solidFill>
                  <a:srgbClr val="0000FF"/>
                </a:solidFill>
              </a:rPr>
              <a:t>GEO imagers</a:t>
            </a:r>
            <a:r>
              <a:rPr lang="en-US" altLang="ja-JP" sz="1600" dirty="0"/>
              <a:t> (at this stage)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3333FF"/>
                </a:solidFill>
              </a:rPr>
              <a:t>1-2 page / instrument </a:t>
            </a:r>
            <a:r>
              <a:rPr lang="en-US" altLang="ja-JP" sz="1600" dirty="0"/>
              <a:t>using GSICS inter-calibration approaches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/>
              <a:t>Table summarizing bias/</a:t>
            </a:r>
            <a:r>
              <a:rPr lang="en-US" altLang="ja-JP" sz="1600" dirty="0" err="1"/>
              <a:t>unc</a:t>
            </a:r>
            <a:r>
              <a:rPr lang="en-US" altLang="ja-JP" sz="1600" dirty="0"/>
              <a:t> for one year</a:t>
            </a:r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/>
              <a:t>(shorter period in special cases) 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/>
              <a:t>Time series chart of bias/</a:t>
            </a:r>
            <a:r>
              <a:rPr lang="en-US" altLang="ja-JP" sz="1600" dirty="0" err="1"/>
              <a:t>unc</a:t>
            </a:r>
            <a:r>
              <a:rPr lang="en-US" altLang="ja-JP" sz="1600" dirty="0"/>
              <a:t> for days since operation start</a:t>
            </a:r>
            <a:r>
              <a:rPr lang="ja-JP" altLang="en-US" sz="1600" dirty="0"/>
              <a:t> </a:t>
            </a:r>
            <a:r>
              <a:rPr lang="en-US" altLang="ja-JP" sz="1600" dirty="0"/>
              <a:t>(or one year)</a:t>
            </a:r>
            <a:endParaRPr lang="en-US" altLang="ja-JP" sz="1600" dirty="0">
              <a:solidFill>
                <a:srgbClr val="FF0000"/>
              </a:solidFill>
            </a:endParaRPr>
          </a:p>
          <a:p>
            <a:pPr marL="714375" lvl="1" indent="-314325">
              <a:lnSpc>
                <a:spcPct val="130000"/>
              </a:lnSpc>
            </a:pPr>
            <a:r>
              <a:rPr lang="en-US" altLang="ja-JP" sz="1600" dirty="0"/>
              <a:t>Performance of reference instruments by Double Difference 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/>
              <a:t>Agencies responsible for the instruments are expected to do the validation</a:t>
            </a:r>
          </a:p>
          <a:p>
            <a:pPr marL="714375" lvl="1" indent="-314325">
              <a:lnSpc>
                <a:spcPct val="130000"/>
              </a:lnSpc>
            </a:pPr>
            <a:r>
              <a:rPr lang="en-US" altLang="ja-JP" sz="1600" dirty="0"/>
              <a:t>Detailed information: to be navigated to Calibration Landing Page</a:t>
            </a: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/>
              <a:t>Adopting existing formats as possible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altLang="ja-JP" sz="1600" dirty="0"/>
              <a:t>Color chart on NOAA satellite status, visualization tools (e.g. GSICS Plotting Tool)</a:t>
            </a:r>
          </a:p>
        </p:txBody>
      </p:sp>
    </p:spTree>
    <p:extLst>
      <p:ext uri="{BB962C8B-B14F-4D97-AF65-F5344CB8AC3E}">
        <p14:creationId xmlns:p14="http://schemas.microsoft.com/office/powerpoint/2010/main" val="2940480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7361028-566A-4465-B836-8F5E37FC88AB}"/>
              </a:ext>
            </a:extLst>
          </p:cNvPr>
          <p:cNvSpPr txBox="1">
            <a:spLocks/>
          </p:cNvSpPr>
          <p:nvPr/>
        </p:nvSpPr>
        <p:spPr bwMode="auto">
          <a:xfrm>
            <a:off x="2351926" y="159498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400" dirty="0">
                <a:solidFill>
                  <a:prstClr val="black"/>
                </a:solidFill>
              </a:rPr>
              <a:t>Calibration Performance: MSU-MR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494BDC4-C460-45F4-A538-C9944778CD00}"/>
              </a:ext>
            </a:extLst>
          </p:cNvPr>
          <p:cNvSpPr txBox="1"/>
          <p:nvPr/>
        </p:nvSpPr>
        <p:spPr>
          <a:xfrm>
            <a:off x="5108931" y="1014080"/>
            <a:ext cx="3802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channels vs SEVIRI/Meteosat-10 (-11)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4F58569-A245-4EE2-A1BA-8818338FB623}"/>
              </a:ext>
            </a:extLst>
          </p:cNvPr>
          <p:cNvSpPr txBox="1"/>
          <p:nvPr/>
        </p:nvSpPr>
        <p:spPr>
          <a:xfrm>
            <a:off x="0" y="1009236"/>
            <a:ext cx="3777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Shortwave channels vs AVHRR/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59421C5-9BF7-4F91-BAF9-5AF9361B539A}"/>
              </a:ext>
            </a:extLst>
          </p:cNvPr>
          <p:cNvSpPr txBox="1"/>
          <p:nvPr/>
        </p:nvSpPr>
        <p:spPr>
          <a:xfrm>
            <a:off x="322829" y="4003782"/>
            <a:ext cx="4251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/>
              <a:t>N= 1,2,3, A—the spectral brightness coefficient</a:t>
            </a:r>
          </a:p>
          <a:p>
            <a:r>
              <a:rPr lang="en-US" sz="1400" dirty="0"/>
              <a:t>Calculated SBAF for reflectance between MSU-MR and AVHRR   ̴1.0 for each pair of channels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BD19DE-8D34-48C4-BC15-6E79F9650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65" y="3594507"/>
            <a:ext cx="1707252" cy="411125"/>
          </a:xfrm>
          <a:prstGeom prst="rect">
            <a:avLst/>
          </a:prstGeom>
        </p:spPr>
      </p:pic>
      <p:pic>
        <p:nvPicPr>
          <p:cNvPr id="18" name="table">
            <a:extLst>
              <a:ext uri="{FF2B5EF4-FFF2-40B4-BE49-F238E27FC236}">
                <a16:creationId xmlns:a16="http://schemas.microsoft.com/office/drawing/2014/main" id="{9CE06361-F0AF-4AD3-A5BC-CDAB7F68F9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98" y="4812736"/>
            <a:ext cx="3578908" cy="1547133"/>
          </a:xfrm>
          <a:prstGeom prst="rect">
            <a:avLst/>
          </a:prstGeom>
        </p:spPr>
      </p:pic>
      <p:pic>
        <p:nvPicPr>
          <p:cNvPr id="21" name="table">
            <a:extLst>
              <a:ext uri="{FF2B5EF4-FFF2-40B4-BE49-F238E27FC236}">
                <a16:creationId xmlns:a16="http://schemas.microsoft.com/office/drawing/2014/main" id="{5A9F1FFD-6C09-4797-8F81-EBE52B5998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84" y="5388652"/>
            <a:ext cx="2684181" cy="916512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985F1C6A-DF46-45C0-9281-6A9DEA52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52" y="3312815"/>
            <a:ext cx="2495254" cy="20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068639D-19CD-4BE8-AD8D-5635B51C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52" y="1380915"/>
            <a:ext cx="2414381" cy="196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Рисунок 14">
            <a:extLst>
              <a:ext uri="{FF2B5EF4-FFF2-40B4-BE49-F238E27FC236}">
                <a16:creationId xmlns:a16="http://schemas.microsoft.com/office/drawing/2014/main" id="{2E3F79E1-DB6E-4E37-90A0-DA3A22E375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27355" r="3839" b="4008"/>
          <a:stretch/>
        </p:blipFill>
        <p:spPr>
          <a:xfrm>
            <a:off x="232720" y="1347790"/>
            <a:ext cx="3346725" cy="22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5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F44239-3FF5-4DBC-AC73-C23656CBF4D9}"/>
              </a:ext>
            </a:extLst>
          </p:cNvPr>
          <p:cNvSpPr txBox="1">
            <a:spLocks/>
          </p:cNvSpPr>
          <p:nvPr/>
        </p:nvSpPr>
        <p:spPr>
          <a:xfrm>
            <a:off x="3324538" y="418762"/>
            <a:ext cx="5819462" cy="5510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b="1" kern="0" dirty="0">
                <a:latin typeface="+mn-lt"/>
              </a:rPr>
              <a:t>Satellite/Instrument Summary - GEO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54332-C348-4160-9FC8-9E09EC20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5" y="1265461"/>
            <a:ext cx="8831385" cy="124499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B0FFFE-5FFA-49FF-B6DF-18A1FEB10BEC}"/>
              </a:ext>
            </a:extLst>
          </p:cNvPr>
          <p:cNvSpPr/>
          <p:nvPr/>
        </p:nvSpPr>
        <p:spPr>
          <a:xfrm>
            <a:off x="2160953" y="2890391"/>
            <a:ext cx="58498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cs typeface="Times New Roman" panose="02020603050405020304" pitchFamily="18" charset="0"/>
              </a:rPr>
              <a:t>The MSU-GS instrument is functional with limitations (12 </a:t>
            </a:r>
            <a:r>
              <a:rPr lang="en-US" sz="24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m channel is absent).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Absolute calibration is completing.</a:t>
            </a:r>
          </a:p>
        </p:txBody>
      </p:sp>
    </p:spTree>
    <p:extLst>
      <p:ext uri="{BB962C8B-B14F-4D97-AF65-F5344CB8AC3E}">
        <p14:creationId xmlns:p14="http://schemas.microsoft.com/office/powerpoint/2010/main" val="4293823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B374D8-EA77-45A9-A537-42B68F1AFC31}"/>
              </a:ext>
            </a:extLst>
          </p:cNvPr>
          <p:cNvSpPr/>
          <p:nvPr/>
        </p:nvSpPr>
        <p:spPr>
          <a:xfrm>
            <a:off x="3321538" y="1888"/>
            <a:ext cx="5666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prstClr val="black"/>
                </a:solidFill>
              </a:rPr>
              <a:t>Calibration Performance of MSU-GS: Visible/Near-Infrared Channels</a:t>
            </a:r>
            <a:endParaRPr kumimoji="1"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A3C978-4E0A-4B70-B893-6B13AECF816D}"/>
              </a:ext>
            </a:extLst>
          </p:cNvPr>
          <p:cNvSpPr/>
          <p:nvPr/>
        </p:nvSpPr>
        <p:spPr>
          <a:xfrm>
            <a:off x="308707" y="1042920"/>
            <a:ext cx="5208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Inter-calibration of MSU-GS shortwaves channels </a:t>
            </a:r>
          </a:p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versus the VIIRS/Suomi NPP</a:t>
            </a:r>
            <a:endParaRPr lang="en-US" b="1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76138E-7461-41D2-97BB-57DD4207FFA8}"/>
              </a:ext>
            </a:extLst>
          </p:cNvPr>
          <p:cNvSpPr/>
          <p:nvPr/>
        </p:nvSpPr>
        <p:spPr>
          <a:xfrm>
            <a:off x="3204314" y="1689251"/>
            <a:ext cx="2657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Comparison above </a:t>
            </a:r>
          </a:p>
          <a:p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deep convective clouds </a:t>
            </a: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over the Indian Ocean</a:t>
            </a: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± 20° North/South and East/West of Elektro-L #2  sub-satellite point (76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E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1B7A60-EF21-4346-8891-F55B54295C43}"/>
              </a:ext>
            </a:extLst>
          </p:cNvPr>
          <p:cNvSpPr/>
          <p:nvPr/>
        </p:nvSpPr>
        <p:spPr>
          <a:xfrm>
            <a:off x="3202355" y="3358821"/>
            <a:ext cx="2760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Calculated SBAF between 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MSU-GS  and VIIRS ~1.0 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each pair of channels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865E56-4F8D-4032-BDB4-BD631696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1" y="4097486"/>
            <a:ext cx="5117320" cy="2140127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16F0358C-4B23-4F18-8EE1-0779FBA79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5"/>
          <a:stretch/>
        </p:blipFill>
        <p:spPr>
          <a:xfrm>
            <a:off x="5940039" y="770390"/>
            <a:ext cx="2381595" cy="1747966"/>
          </a:xfrm>
          <a:prstGeom prst="rect">
            <a:avLst/>
          </a:prstGeom>
        </p:spPr>
      </p:pic>
      <p:pic>
        <p:nvPicPr>
          <p:cNvPr id="17" name="Рисунок 13">
            <a:extLst>
              <a:ext uri="{FF2B5EF4-FFF2-40B4-BE49-F238E27FC236}">
                <a16:creationId xmlns:a16="http://schemas.microsoft.com/office/drawing/2014/main" id="{5DC77384-0E41-4BDB-9065-E7746A6FFD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84"/>
          <a:stretch/>
        </p:blipFill>
        <p:spPr>
          <a:xfrm>
            <a:off x="5902572" y="2518356"/>
            <a:ext cx="2499061" cy="1825446"/>
          </a:xfrm>
          <a:prstGeom prst="rect">
            <a:avLst/>
          </a:prstGeom>
        </p:spPr>
      </p:pic>
      <p:pic>
        <p:nvPicPr>
          <p:cNvPr id="18" name="Рисунок 14">
            <a:extLst>
              <a:ext uri="{FF2B5EF4-FFF2-40B4-BE49-F238E27FC236}">
                <a16:creationId xmlns:a16="http://schemas.microsoft.com/office/drawing/2014/main" id="{9AC5C432-1410-42EB-AE9C-90430F4B0A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9"/>
          <a:stretch/>
        </p:blipFill>
        <p:spPr>
          <a:xfrm>
            <a:off x="5893063" y="4235088"/>
            <a:ext cx="2596013" cy="1909308"/>
          </a:xfrm>
          <a:prstGeom prst="rect">
            <a:avLst/>
          </a:prstGeom>
        </p:spPr>
      </p:pic>
      <p:pic>
        <p:nvPicPr>
          <p:cNvPr id="19" name="Рисунок 10">
            <a:extLst>
              <a:ext uri="{FF2B5EF4-FFF2-40B4-BE49-F238E27FC236}">
                <a16:creationId xmlns:a16="http://schemas.microsoft.com/office/drawing/2014/main" id="{1C2D46A2-631F-46A7-8008-661467D11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341" y="1689251"/>
            <a:ext cx="2841089" cy="24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786438" y="1309086"/>
            <a:ext cx="7524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slides: reports for operational GEO imagers for 2018</a:t>
            </a:r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6438" y="2998686"/>
            <a:ext cx="734252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en-US" altLang="ja-JP" sz="2000" dirty="0"/>
              <a:t>EUMETSAT (Tim </a:t>
            </a:r>
            <a:r>
              <a:rPr kumimoji="1" lang="en-US" altLang="ja-JP" sz="2000" dirty="0" err="1"/>
              <a:t>Hewison</a:t>
            </a:r>
            <a:r>
              <a:rPr kumimoji="1" lang="en-US" altLang="ja-JP" sz="2000" dirty="0"/>
              <a:t> and </a:t>
            </a:r>
            <a:r>
              <a:rPr kumimoji="1" lang="en-US" altLang="ja-JP" sz="2000" dirty="0" err="1"/>
              <a:t>Sebatien</a:t>
            </a:r>
            <a:r>
              <a:rPr kumimoji="1" lang="en-US" altLang="ja-JP" sz="2000" dirty="0"/>
              <a:t> Wagner)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JMA (Masaya Takahashi and Yusuke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Yogo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KMA (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Dohyeong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Kim,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Minju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Gu, and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Eunkyu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Kim)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NOAA (Fred Wu,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Fangfang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Yu, and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Hyelim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Yoo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ROSHYDROMET (Alexey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Rublev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and Alexander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Uspensky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242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EUMETSAT Annual GSICS Calibration Report for 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 Hewison, Sebastien Wagner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EUMETSAT</a:t>
            </a:r>
          </a:p>
        </p:txBody>
      </p:sp>
    </p:spTree>
    <p:extLst>
      <p:ext uri="{BB962C8B-B14F-4D97-AF65-F5344CB8AC3E}">
        <p14:creationId xmlns:p14="http://schemas.microsoft.com/office/powerpoint/2010/main" val="3023668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373624" y="1105087"/>
          <a:ext cx="8291529" cy="192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Meteosat-8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err="1"/>
                        <a:t>Op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41.5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2002-08-28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hlinkClick r:id="rId3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Meteosat-9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3.5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2005-12-21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4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hlinkClick r:id="rId5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Meteosat-10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RSS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9.5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2012-07-05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6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hlinkClick r:id="rId7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Meteosat-11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err="1"/>
                        <a:t>Op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0.0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2015-07-15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SEVIRI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de-DE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GERB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3391086"/>
            <a:ext cx="6063612" cy="32973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2018-02-05/13</a:t>
            </a:r>
            <a:r>
              <a:rPr lang="en-GB" sz="1800" dirty="0"/>
              <a:t> Meteosat-11 moved 3.4°W to 0°E</a:t>
            </a:r>
            <a:endParaRPr lang="en-GB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2018-02-08/27</a:t>
            </a:r>
            <a:r>
              <a:rPr lang="en-GB" sz="1800" dirty="0"/>
              <a:t> Meteosat-10 moved 0°E to 9.5°E</a:t>
            </a:r>
            <a:endParaRPr lang="en-GB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2018-02-21/03-05</a:t>
            </a:r>
            <a:r>
              <a:rPr lang="en-GB" sz="1800" dirty="0"/>
              <a:t> Meteosat-9 moved 9.5°E to 3.5°E</a:t>
            </a:r>
            <a:endParaRPr lang="en-GB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2018-02-20 </a:t>
            </a:r>
            <a:r>
              <a:rPr lang="en-GB" sz="1800" dirty="0"/>
              <a:t>Meteosat-11 Operational 0° prime</a:t>
            </a:r>
            <a:endParaRPr lang="en-US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2018-03-13 </a:t>
            </a:r>
            <a:r>
              <a:rPr lang="en-GB" sz="1800" dirty="0"/>
              <a:t>Meteosat-10 Operational 9.5°E RSS</a:t>
            </a:r>
            <a:endParaRPr lang="en-US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2018-03-13 </a:t>
            </a:r>
            <a:r>
              <a:rPr lang="en-GB" sz="1800" dirty="0"/>
              <a:t>Meteosat-9 to Backup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2018-12-03/08 </a:t>
            </a:r>
            <a:r>
              <a:rPr lang="en-GB" sz="1800" dirty="0"/>
              <a:t>Meteosat-10 Decontamination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endParaRPr lang="en-GB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dirty="0">
                <a:hlinkClick r:id="rId10"/>
              </a:rPr>
              <a:t>UNS Technical Bulletin</a:t>
            </a:r>
            <a:endParaRPr lang="en-US" sz="1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5433" y="851171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Hyperlinks on instrument names navigate to the Calibration Landing Page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738651" y="31118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63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Meteosat Data Availability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611" r="1234" b="5416"/>
          <a:stretch/>
        </p:blipFill>
        <p:spPr>
          <a:xfrm>
            <a:off x="0" y="1908463"/>
            <a:ext cx="9249416" cy="38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/>
        </p:nvGraphicFramePr>
        <p:xfrm>
          <a:off x="163286" y="1091158"/>
          <a:ext cx="8766111" cy="39910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46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1179769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5582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6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VIS0.6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VIS0.8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NIR1.6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HRV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Meteosat-8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 (DCC-SSCC)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+13.6 </a:t>
                      </a:r>
                      <a:r>
                        <a:rPr lang="en-US" altLang="ja-JP" sz="1300" b="1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2</a:t>
                      </a:r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.5</a:t>
                      </a:r>
                      <a:endParaRPr lang="en-US" altLang="ja-JP" sz="1300" b="1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(DCC)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-0.54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-0.56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-0.55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-0.53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 ± 0.02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-0.55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Meteosat-9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0.54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± 0.07</a:t>
                      </a:r>
                      <a:endParaRPr lang="en-US" altLang="ja-JP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 ± 0.07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-0.55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6437897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-0.06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5169369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Meteosat-10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-0.66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0.14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-0.63 ± 0.11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 ± 0.11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-0.71 ± 0.12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-0.84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-0.71 ± 0.02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-0.98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Meteosat-11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 (DCC-SSCC)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+10.0 </a:t>
                      </a:r>
                      <a:r>
                        <a:rPr lang="en-US" altLang="ja-JP" sz="1300" b="1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</a:t>
                      </a:r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.8</a:t>
                      </a:r>
                      <a:endParaRPr lang="en-US" altLang="ja-JP" sz="1300" b="1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(DCC)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-0.13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-0.30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0.38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-0.25 ± 0.36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 ± 0.34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-0.32 ± 0.36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-0.60 ± 0.07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-0.42 ± 0.05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+1.18 ± 0.20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-0.75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36915" y="784012"/>
            <a:ext cx="849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Meteosat/SEVIRI VIS/NIR Calibration Performance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Meteosat/SEVIRI Visible Bands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6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63286" y="5389313"/>
            <a:ext cx="876611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Mean Bias: Mean and SD of difference of DCC from operational (SSCC) calibration for all 2018 pentad results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Annual Drift: Mean gain drift and uncertainty calculated from DCC and operational (SSCC) over each satellite life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DCC: Demonstration GSICS Deep Convective Cloud inter-calibration, with respect to Aqua/MODIS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SSCC: SEVIRI Solar Channel Calibration System = vicarious calibration used operationally for SEVIRI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6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278"/>
            <a:ext cx="4572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7278"/>
            <a:ext cx="4572000" cy="304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63285" y="943407"/>
            <a:ext cx="876611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Mean Bias: Mean and SD of difference of DCC from operational (SSCC) calibration for all 2018 pentad results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Annual Drift: Mean gain drift and uncertainty calculated from DCC and operational (SSCC) over each satellite life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DCC: Demonstration GSICS Deep Convective Cloud inter-calibration, with respect to Aqua/MODIS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SSCC: SEVIRI Solar Channel Calibration System = vicarious calibration used operationally for SEVIRI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Meteosat/SEVIRI Visible Bands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820368" y="5875080"/>
            <a:ext cx="329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gains derived for Meteosat-8 (MSG1) and -11 (MSG4) VIS0.6 channel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SSCC (red),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DCC (green).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175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ユーザー定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B0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F885A40FAF34FA44F4261FBDFE623" ma:contentTypeVersion="15" ma:contentTypeDescription="Create a new document." ma:contentTypeScope="" ma:versionID="a6623706b9e9d58aa15f52e0d8840cf2">
  <xsd:schema xmlns:xsd="http://www.w3.org/2001/XMLSchema" xmlns:xs="http://www.w3.org/2001/XMLSchema" xmlns:p="http://schemas.microsoft.com/office/2006/metadata/properties" xmlns:ns1="http://schemas.microsoft.com/sharepoint/v3" xmlns:ns2="32697be0-4917-4b48-9b03-a68f538f312a" xmlns:ns3="96d886eb-95f6-47f3-bdfb-70dab5061c60" targetNamespace="http://schemas.microsoft.com/office/2006/metadata/properties" ma:root="true" ma:fieldsID="ec49960d1a5e71a2fa1378c0594449aa" ns1:_="" ns2:_="" ns3:_="">
    <xsd:import namespace="http://schemas.microsoft.com/sharepoint/v3"/>
    <xsd:import namespace="32697be0-4917-4b48-9b03-a68f538f312a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97be0-4917-4b48-9b03-a68f538f31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ink xmlns="32697be0-4917-4b48-9b03-a68f538f312a">
      <Url xsi:nil="true"/>
      <Description xsi:nil="true"/>
    </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45B97B-A1E9-40A5-93F5-DEC647A997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697be0-4917-4b48-9b03-a68f538f312a"/>
    <ds:schemaRef ds:uri="96d886eb-95f6-47f3-bdfb-70dab506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BBAF5-88C2-4C34-A256-9CDE9AAA16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2697be0-4917-4b48-9b03-a68f538f312a"/>
  </ds:schemaRefs>
</ds:datastoreItem>
</file>

<file path=customXml/itemProps3.xml><?xml version="1.0" encoding="utf-8"?>
<ds:datastoreItem xmlns:ds="http://schemas.openxmlformats.org/officeDocument/2006/customXml" ds:itemID="{3F83529B-9416-4945-83CD-F97D609D33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35489</TotalTime>
  <Words>3655</Words>
  <Application>Microsoft Office PowerPoint</Application>
  <PresentationFormat>On-screen Show (4:3)</PresentationFormat>
  <Paragraphs>1082</Paragraphs>
  <Slides>32</Slides>
  <Notes>12</Notes>
  <HiddenSlides>4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Office Theme</vt:lpstr>
      <vt:lpstr>1_Office Theme</vt:lpstr>
      <vt:lpstr> Annual GSICS Calibration Report   on the State of the Observing System  </vt:lpstr>
      <vt:lpstr>Background/Progress</vt:lpstr>
      <vt:lpstr>Concepts of Annual Report</vt:lpstr>
      <vt:lpstr>PowerPoint Presentation</vt:lpstr>
      <vt:lpstr>EUMETSAT Annual GSICS Calibration Report for 2018</vt:lpstr>
      <vt:lpstr>Satellite/Instrument Summary - GEO</vt:lpstr>
      <vt:lpstr>Meteosat Data Availability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JMA Annual GSICS Calibration Report for 2018</vt:lpstr>
      <vt:lpstr>Satellite/Instrument Summary - GEO</vt:lpstr>
      <vt:lpstr>PowerPoint Presentation</vt:lpstr>
      <vt:lpstr>PowerPoint Presentation</vt:lpstr>
      <vt:lpstr>PowerPoint Presentation</vt:lpstr>
      <vt:lpstr>KMA Annual GSICS Calibration Report for 2018</vt:lpstr>
      <vt:lpstr>Satellite/Instrument Summary - GEO</vt:lpstr>
      <vt:lpstr>PowerPoint Presentation</vt:lpstr>
      <vt:lpstr>PowerPoint Presentation</vt:lpstr>
      <vt:lpstr>NOAA Annual GSICS Calibration Report for 2018</vt:lpstr>
      <vt:lpstr>Satellite/Instrument Summary - GEO</vt:lpstr>
      <vt:lpstr>PowerPoint Presentation</vt:lpstr>
      <vt:lpstr>PowerPoint Presentation</vt:lpstr>
      <vt:lpstr>ROSHYDROMET Annual GSICS Calibration Report for 2018</vt:lpstr>
      <vt:lpstr>PowerPoint Presentation</vt:lpstr>
      <vt:lpstr>PowerPoint Presentation</vt:lpstr>
      <vt:lpstr>PowerPoint Presentation</vt:lpstr>
      <vt:lpstr>PowerPoint Presentation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気象庁</cp:lastModifiedBy>
  <cp:revision>1121</cp:revision>
  <dcterms:created xsi:type="dcterms:W3CDTF">2004-06-10T15:46:18Z</dcterms:created>
  <dcterms:modified xsi:type="dcterms:W3CDTF">2020-05-08T13:26:29Z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0x010100B9CF885A40FAF34FA44F4261FBDFE623</vt:lpwstr>
  </property>
</Properties>
</file>