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72" r:id="rId3"/>
    <p:sldId id="278" r:id="rId4"/>
    <p:sldId id="382" r:id="rId5"/>
    <p:sldId id="374" r:id="rId6"/>
    <p:sldId id="259" r:id="rId7"/>
    <p:sldId id="273" r:id="rId8"/>
    <p:sldId id="274" r:id="rId9"/>
    <p:sldId id="375" r:id="rId10"/>
    <p:sldId id="380" r:id="rId11"/>
    <p:sldId id="383" r:id="rId12"/>
    <p:sldId id="381" r:id="rId13"/>
    <p:sldId id="376" r:id="rId14"/>
    <p:sldId id="277" r:id="rId15"/>
    <p:sldId id="283" r:id="rId16"/>
    <p:sldId id="256" r:id="rId17"/>
    <p:sldId id="377" r:id="rId18"/>
    <p:sldId id="258" r:id="rId19"/>
    <p:sldId id="378" r:id="rId20"/>
    <p:sldId id="379" r:id="rId21"/>
    <p:sldId id="38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1C77-CC60-4C52-984C-B24DB2170927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BC25-C75A-4CCF-8CCA-04EC12C40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25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26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94CC5-7F53-4E32-8AF6-17A484B60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20DB5A-0756-4F22-81A3-C2AE01AF2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72ED97-C86E-4554-AC63-EB81E5F6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4DF7A4-3E32-412D-90E2-39A0D063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0E278C-17D9-44D5-BC9A-1A91A431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BEC5D-7EA1-49B6-BC18-00FA526D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795EEE-1309-4D49-9593-A244ACE1F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08C6E-60CB-4270-84DB-132422BB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731F9-170D-4EA1-A795-C488AD80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5EF25-6A0D-4366-B459-468EC4C6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9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8386F3-F43C-457F-B2E7-C65A05F1E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0451FA-C0EB-4A9C-8412-4B34747A4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7932A-044C-42CA-97E3-492BDB98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0F4A2E-2F73-4D23-9C2A-9ACAACEC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D6B0F4-BAF8-4865-837A-A035CB8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92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‹#›</a:t>
            </a:fld>
            <a:endParaRPr lang="zh-CN" altLang="en-US" sz="1200" strike="noStrike" noProof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3"/>
          </p:nvPr>
        </p:nvSpPr>
        <p:spPr>
          <a:xfrm>
            <a:off x="609600" y="1504315"/>
            <a:ext cx="10972800" cy="4622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indent="-342891"/>
            <a:r>
              <a:rPr lang="zh-CN" altLang="zh-CN" dirty="0"/>
              <a:t>单击此处编辑母版文本样式</a:t>
            </a:r>
          </a:p>
          <a:p>
            <a:pPr lvl="1" indent="-285744"/>
            <a:r>
              <a:rPr lang="zh-CN" altLang="zh-CN" dirty="0"/>
              <a:t>第二级</a:t>
            </a:r>
          </a:p>
          <a:p>
            <a:pPr lvl="2" indent="-228594"/>
            <a:r>
              <a:rPr lang="zh-CN" altLang="zh-CN" dirty="0"/>
              <a:t>第三级</a:t>
            </a:r>
          </a:p>
          <a:p>
            <a:pPr lvl="3" indent="-228594"/>
            <a:r>
              <a:rPr lang="zh-CN" altLang="zh-CN" dirty="0"/>
              <a:t>第四级</a:t>
            </a:r>
          </a:p>
          <a:p>
            <a:pPr lvl="4" indent="-228594"/>
            <a:r>
              <a:rPr lang="zh-CN" altLang="zh-CN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426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201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9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/0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/1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513060" y="6460490"/>
            <a:ext cx="1549400" cy="332740"/>
          </a:xfrm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3"/>
          </p:nvPr>
        </p:nvSpPr>
        <p:spPr>
          <a:xfrm>
            <a:off x="609600" y="1504315"/>
            <a:ext cx="10972800" cy="4622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695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7FCBD-6BC8-4075-92BB-9D5C0D81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F2CAFE-6247-4A0C-82D4-5F9D19C1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4C0E95-8B40-492E-9992-20A1FCA0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929282-21B7-47FB-980D-F4594909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0A435F-C0C0-4C58-B7C6-F0FFEA2B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0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68EE0-69FE-4C04-8D52-BE42EC9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6C6B3A-EB6A-4D03-A180-B32A075F3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B87B6B-6A8E-4DCD-9C84-EB1747F8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C3544-A318-4CAF-84B4-1C0DC9A3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E4FB09-879C-4F59-8C5E-05F7E664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8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7D0CD-8618-45C3-9129-7216FB48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683188-B36A-46C0-BAB2-42E8FE28C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AC4C2E-7674-4698-BEE8-F56C43DA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B3ACD2-973A-4780-BF7E-8D695800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C71AA6-29C4-43B1-BD3F-2532E68E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D1C18-3637-4AF4-9C07-BE4C7B1A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64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98AF5-1A15-4EBC-B160-6D43E4EA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1F67E-999F-42A4-B9FF-23501F65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6C3FD8-1C07-4544-B5A2-EF241A4B2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B42A7E-3CED-49CF-BB33-31EAC4C53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400AA8-2FCA-4B96-80B4-4E4BE2289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B907E9-CD3E-4B94-B446-D013C3A0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EBD30C-6D7B-455F-A9F2-18D6FB2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A490CEA-66BD-4FB2-8B38-AE19F2F5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89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2C9C7-1A3F-491C-8F59-1EEE653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1440A4-6270-43DF-9679-7AB49373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71F524-EF2A-49AE-A844-9F4A2F04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7992F8-BAFE-4A15-B7AA-55AF270C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6B11BC-2011-41FE-9EFB-198B491B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6348EC-2971-487A-92E9-07C39057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FFFF57-D984-4735-AF8D-1FE79420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7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41D89-26A8-4E86-956B-5E4ED558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BF194B-EDC0-4C28-A301-691A16E9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1C1803-A668-4AF0-A6AA-F9576A11D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53425-DF8F-4427-BD6E-B2DD949D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A189DD-E776-4D46-B9A2-048EEAF8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947C28-4A9D-4B20-888E-E6F0C2C4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0C368-CDCA-4A61-BF33-B23E11BF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F1E366-25B9-474D-B052-CC5887F34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E7AFA8-5D3A-403A-B437-FABE4F24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EF6CF1-16E1-4305-ABA8-F29E8E43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652E4E-9594-44CD-915C-BA0CC271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59D593-F2D2-481F-965D-07C88A42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99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ECE116A-47EF-4C37-8875-FE32FDD2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84DAF4-91AE-44D3-86A3-77B8454D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B55B96-0981-424A-B800-570080CD3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2FF4-C450-425B-B076-C292B3B90EB8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3EFAA-0094-436A-9FA8-30D5BA575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13553-074B-4FCA-88D9-2411282C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0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jpe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11" Type="http://schemas.openxmlformats.org/officeDocument/2006/relationships/image" Target="../media/image62.jpeg"/><Relationship Id="rId5" Type="http://schemas.openxmlformats.org/officeDocument/2006/relationships/image" Target="../media/image57.png"/><Relationship Id="rId10" Type="http://schemas.openxmlformats.org/officeDocument/2006/relationships/image" Target="../media/image61.jpeg"/><Relationship Id="rId4" Type="http://schemas.openxmlformats.org/officeDocument/2006/relationships/image" Target="../media/image56.wmf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z="4400"/>
              <a:t>空白演示</a:t>
            </a:r>
          </a:p>
        </p:txBody>
      </p:sp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3569335"/>
            <a:ext cx="12186920" cy="3243580"/>
          </a:xfrm>
          <a:prstGeom prst="rect">
            <a:avLst/>
          </a:prstGeom>
          <a:solidFill>
            <a:schemeClr val="tx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377" tIns="42188" rIns="84377" bIns="42188" anchor="ctr"/>
          <a:lstStyle/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60" dirty="0">
                <a:solidFill>
                  <a:srgbClr val="FFFFFF"/>
                </a:solidFill>
              </a:rPr>
              <a:t>                                                 </a:t>
            </a: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</p:txBody>
      </p:sp>
      <p:pic>
        <p:nvPicPr>
          <p:cNvPr id="6148" name="Picture 5" descr="E:\文档\局徽01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26737" y="6024169"/>
            <a:ext cx="795339" cy="72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20954"/>
            <a:ext cx="1218692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F:\logo\国家卫星气象中心标-3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22077" y="5996715"/>
            <a:ext cx="571500" cy="7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0" y="1881555"/>
            <a:ext cx="9144000" cy="168812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77" tIns="42188" rIns="84377" bIns="4218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60">
              <a:solidFill>
                <a:srgbClr val="FFFFFF"/>
              </a:solidFill>
            </a:endParaRPr>
          </a:p>
        </p:txBody>
      </p:sp>
      <p:pic>
        <p:nvPicPr>
          <p:cNvPr id="6153" name="图片 14" descr="2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785620"/>
            <a:ext cx="121869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标题 15"/>
          <p:cNvSpPr>
            <a:spLocks noGrp="1"/>
          </p:cNvSpPr>
          <p:nvPr/>
        </p:nvSpPr>
        <p:spPr>
          <a:xfrm>
            <a:off x="0" y="2084071"/>
            <a:ext cx="11911965" cy="1356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charset="-122"/>
              </a:rPr>
              <a:t>HIRAS status update and IR recalibration for FY-3/IRAS and VIRR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charset="-122"/>
              <a:sym typeface="+mn-ea"/>
            </a:endParaRPr>
          </a:p>
        </p:txBody>
      </p:sp>
      <p:pic>
        <p:nvPicPr>
          <p:cNvPr id="11" name="Picture 17" descr="卫星中心大楼西侧（小）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3614421"/>
            <a:ext cx="403606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/>
        </p:nvSpPr>
        <p:spPr>
          <a:xfrm>
            <a:off x="5346332" y="4411579"/>
            <a:ext cx="6278880" cy="1620520"/>
          </a:xfrm>
          <a:prstGeom prst="rect">
            <a:avLst/>
          </a:prstGeom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6070" indent="-386070" algn="l" defTabSz="1028674">
              <a:spcBef>
                <a:spcPct val="20000"/>
              </a:spcBef>
            </a:pP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A972F1A2-D832-4CEE-B705-A9FE9FDD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320" y="3937883"/>
            <a:ext cx="5940152" cy="2304256"/>
          </a:xfrm>
        </p:spPr>
        <p:txBody>
          <a:bodyPr>
            <a:no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Chengli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Qi,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Hanlie Xu</a:t>
            </a:r>
          </a:p>
          <a:p>
            <a:r>
              <a:rPr lang="en-US" altLang="zh-CN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Chunqiang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Wu,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Xiuqing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Hu, Na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</a:t>
            </a:r>
          </a:p>
          <a:p>
            <a:r>
              <a:rPr lang="en-US" altLang="zh-CN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altLang="zh-CN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Satellite Meteorological Center(NSMC), CMA</a:t>
            </a:r>
          </a:p>
          <a:p>
            <a:pPr algn="ctr"/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Mingjian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Gu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Dekun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Yin</a:t>
            </a:r>
          </a:p>
          <a:p>
            <a:pPr algn="ctr"/>
            <a:r>
              <a:rPr lang="en-US" altLang="zh-CN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Shanghai </a:t>
            </a:r>
            <a:r>
              <a:rPr lang="en-US" altLang="zh-CN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Institude</a:t>
            </a:r>
            <a:r>
              <a:rPr lang="en-US" altLang="zh-CN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Technical Physics(SITP), CAS</a:t>
            </a:r>
          </a:p>
          <a:p>
            <a:pPr algn="ctr"/>
            <a:endParaRPr lang="zh-CN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04C16E75-2000-4A1F-A6FE-5B28351BEA3A}"/>
              </a:ext>
            </a:extLst>
          </p:cNvPr>
          <p:cNvSpPr/>
          <p:nvPr/>
        </p:nvSpPr>
        <p:spPr>
          <a:xfrm>
            <a:off x="4867741" y="6333957"/>
            <a:ext cx="5468956" cy="428628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GSICS IR Group web meeting,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Jun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CA7B38-B522-4287-9206-C3100154D70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0938" y="1170364"/>
            <a:ext cx="7234362" cy="27734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IRAS instrument: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Atmospheric Sounder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Onboard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FY-3A/B/C since 2008.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thermal infrared channels of  observation in range of 3.7~15 um , 6 NIR and VIS channels between 0.69~1.64 um.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temperature and water vapor retrieval 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NWP &amp; Climate research.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6730C7-BCF8-4F6F-BB80-F91621D75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04" y="1068768"/>
            <a:ext cx="3409235" cy="2881964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A6991A5-8E7F-40D8-BED5-3D204FAE6341}"/>
              </a:ext>
            </a:extLst>
          </p:cNvPr>
          <p:cNvCxnSpPr/>
          <p:nvPr/>
        </p:nvCxnSpPr>
        <p:spPr>
          <a:xfrm>
            <a:off x="469127" y="818988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DD00E796-3D21-49CE-BC25-8706A8A3F042}"/>
              </a:ext>
            </a:extLst>
          </p:cNvPr>
          <p:cNvSpPr/>
          <p:nvPr/>
        </p:nvSpPr>
        <p:spPr>
          <a:xfrm>
            <a:off x="424042" y="183083"/>
            <a:ext cx="5085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2. Recalibration for FY-3/IRAS 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6BC995-964B-40F1-9712-E8969B57C844}"/>
              </a:ext>
            </a:extLst>
          </p:cNvPr>
          <p:cNvSpPr txBox="1"/>
          <p:nvPr/>
        </p:nvSpPr>
        <p:spPr>
          <a:xfrm>
            <a:off x="361958" y="4300509"/>
            <a:ext cx="1107997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Recalibration program object: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10-year infrared sounder recalibration datasets (IRAS).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FY-3A  0.5 year,    FY-3B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year,    FY-3C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year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versions, V1, V2 and V3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V1: system bias corrected.   V2: calibrated data using fine recalibration model.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V3: FCDR dataset, platform difference removed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1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22C95C-723B-4865-8035-C42FF0723D0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172" y="388887"/>
            <a:ext cx="8229600" cy="43009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Calibration accuracy evaluation method and data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93E49D-1F18-4DCB-919A-D27598D9D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1" b="2753"/>
          <a:stretch/>
        </p:blipFill>
        <p:spPr>
          <a:xfrm>
            <a:off x="6456025" y="1484866"/>
            <a:ext cx="3801618" cy="40015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BD1C4F4-A13C-4726-A199-168320D47D32}"/>
              </a:ext>
            </a:extLst>
          </p:cNvPr>
          <p:cNvSpPr txBox="1"/>
          <p:nvPr/>
        </p:nvSpPr>
        <p:spPr>
          <a:xfrm>
            <a:off x="1985457" y="1268851"/>
            <a:ext cx="50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SNO method: FY-3B/C cross with </a:t>
            </a:r>
            <a:r>
              <a:rPr lang="en-US" altLang="zh-CN" dirty="0" err="1"/>
              <a:t>Metop</a:t>
            </a:r>
            <a:r>
              <a:rPr lang="en-US" altLang="zh-CN" dirty="0"/>
              <a:t>-A/IASI</a:t>
            </a:r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6DEB87-747F-4DDC-84C2-5D18DE4AD86B}"/>
              </a:ext>
            </a:extLst>
          </p:cNvPr>
          <p:cNvSpPr/>
          <p:nvPr/>
        </p:nvSpPr>
        <p:spPr>
          <a:xfrm>
            <a:off x="2135725" y="1915182"/>
            <a:ext cx="36724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       SNO Pairing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Time Constrains: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  10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Air Path Constrains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CN" dirty="0"/>
              <a:t>    FOV </a:t>
            </a:r>
            <a:r>
              <a:rPr lang="en-US" altLang="zh-CN" dirty="0">
                <a:solidFill>
                  <a:srgbClr val="FF0000"/>
                </a:solidFill>
              </a:rPr>
              <a:t>26-31</a:t>
            </a:r>
            <a:r>
              <a:rPr lang="en-US" altLang="zh-CN" dirty="0"/>
              <a:t> for </a:t>
            </a:r>
            <a:r>
              <a:rPr lang="en-US" altLang="zh-CN" dirty="0" err="1"/>
              <a:t>iras</a:t>
            </a:r>
            <a:r>
              <a:rPr lang="en-US" altLang="zh-CN" dirty="0"/>
              <a:t>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Distance constrains</a:t>
            </a:r>
          </a:p>
          <a:p>
            <a:r>
              <a:rPr lang="en-US" altLang="zh-CN" dirty="0"/>
              <a:t>     </a:t>
            </a:r>
            <a:r>
              <a:rPr lang="en-US" altLang="zh-CN" dirty="0">
                <a:solidFill>
                  <a:srgbClr val="FF0000"/>
                </a:solidFill>
              </a:rPr>
              <a:t>5 km 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Scene uniformity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IRAS: std/</a:t>
            </a:r>
            <a:r>
              <a:rPr lang="en-US" altLang="zh-CN" dirty="0" err="1">
                <a:solidFill>
                  <a:srgbClr val="FF0000"/>
                </a:solidFill>
              </a:rPr>
              <a:t>btm</a:t>
            </a:r>
            <a:r>
              <a:rPr lang="en-US" altLang="zh-CN" dirty="0">
                <a:solidFill>
                  <a:srgbClr val="FF0000"/>
                </a:solidFill>
              </a:rPr>
              <a:t> &lt; 0.001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</a:t>
            </a:r>
            <a:r>
              <a:rPr lang="en-US" altLang="zh-CN" sz="2000" b="1" dirty="0">
                <a:solidFill>
                  <a:srgbClr val="0000FF"/>
                </a:solidFill>
              </a:rPr>
              <a:t>dataset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/>
              <a:t>FY3B/IRAS 2012-2018  7 years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/>
              <a:t>FY3C/IRAS 2014-2018  5 years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C9FDAE0-AB93-4F03-B18F-79056E6BA641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1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52B9EB2-1359-4CF7-AFA6-A976789A428E}"/>
              </a:ext>
            </a:extLst>
          </p:cNvPr>
          <p:cNvSpPr txBox="1">
            <a:spLocks/>
          </p:cNvSpPr>
          <p:nvPr/>
        </p:nvSpPr>
        <p:spPr>
          <a:xfrm>
            <a:off x="445364" y="280230"/>
            <a:ext cx="9819770" cy="7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000" kern="0" dirty="0">
                <a:solidFill>
                  <a:srgbClr val="0000FF"/>
                </a:solidFill>
              </a:rPr>
              <a:t>FY-3B/IRAS time series bias characteristics</a:t>
            </a:r>
          </a:p>
          <a:p>
            <a:pPr marL="0" indent="0">
              <a:buFontTx/>
              <a:buNone/>
            </a:pPr>
            <a:endParaRPr lang="zh-CN" altLang="en-US" sz="2000" kern="0" dirty="0">
              <a:solidFill>
                <a:srgbClr val="0000FF"/>
              </a:solidFill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5D13AD5-67B3-4272-B8E0-8BE4ADFC1E81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353D7602-A7D0-47F3-B051-B89648E89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" y="1240404"/>
            <a:ext cx="3874945" cy="27124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ED0A30-B277-4DFE-8325-D78BB868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0" y="1288111"/>
            <a:ext cx="3859229" cy="27014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E0425C-F262-47BC-8D55-16A60B83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13" y="1290629"/>
            <a:ext cx="3792782" cy="26549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27E154-77FB-4909-B89A-3EBB35A0A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2" y="3959750"/>
            <a:ext cx="3984180" cy="27889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EA170D-1A76-4116-9B69-97D0ADD73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9" y="3965707"/>
            <a:ext cx="3962409" cy="27736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0AED365-4A25-4E09-A662-C5120B8E0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16" y="3967701"/>
            <a:ext cx="3795430" cy="265680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970059" y="151074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Ch2 14.71um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E408F0-155B-42AC-A331-A7CDDBE53E5E}"/>
              </a:ext>
            </a:extLst>
          </p:cNvPr>
          <p:cNvSpPr txBox="1"/>
          <p:nvPr/>
        </p:nvSpPr>
        <p:spPr>
          <a:xfrm>
            <a:off x="4740303" y="152797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Ch3 14.49um</a:t>
            </a:r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8501209" y="154275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Ch12 7.33um</a:t>
            </a:r>
            <a:endParaRPr lang="zh-CN" altLang="en-US" dirty="0"/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907713" y="422234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 14.95um</a:t>
            </a:r>
            <a:endParaRPr lang="zh-CN" altLang="en-US" dirty="0"/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4819755" y="4238247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Ch16 4.47um</a:t>
            </a:r>
            <a:endParaRPr lang="zh-CN" altLang="en-US" dirty="0"/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8517111" y="4238247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Ch17 4.45um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65D3BC-7079-4A84-805F-92C5D0146CCF}"/>
              </a:ext>
            </a:extLst>
          </p:cNvPr>
          <p:cNvSpPr txBox="1"/>
          <p:nvPr/>
        </p:nvSpPr>
        <p:spPr>
          <a:xfrm>
            <a:off x="6909683" y="159026"/>
            <a:ext cx="516039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Most of channels bias within </a:t>
            </a:r>
            <a:r>
              <a:rPr lang="en-US" altLang="zh-CN" dirty="0" smtClean="0"/>
              <a:t>1.0 </a:t>
            </a:r>
            <a:r>
              <a:rPr lang="en-US" altLang="zh-CN" dirty="0"/>
              <a:t>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Absorptive </a:t>
            </a:r>
            <a:r>
              <a:rPr lang="en-US" altLang="zh-CN" dirty="0"/>
              <a:t>channels show seasonal variation. Different characteristics in day and night time samples.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BC5093F-00D7-42F5-BE47-7BD21D0553BF}"/>
              </a:ext>
            </a:extLst>
          </p:cNvPr>
          <p:cNvSpPr txBox="1"/>
          <p:nvPr/>
        </p:nvSpPr>
        <p:spPr>
          <a:xfrm>
            <a:off x="1245704" y="2091194"/>
            <a:ext cx="2036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Day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9D4F48E-E1CD-4AD3-A80C-3B44F6BD80D3}"/>
              </a:ext>
            </a:extLst>
          </p:cNvPr>
          <p:cNvSpPr txBox="1"/>
          <p:nvPr/>
        </p:nvSpPr>
        <p:spPr>
          <a:xfrm>
            <a:off x="1231127" y="3269313"/>
            <a:ext cx="22284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Night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8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90A8531-4E73-48CF-972D-A9D961F5D972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占位符 1">
            <a:extLst>
              <a:ext uri="{FF2B5EF4-FFF2-40B4-BE49-F238E27FC236}">
                <a16:creationId xmlns:a16="http://schemas.microsoft.com/office/drawing/2014/main" id="{2482C9F5-85F1-44D2-91A1-A4779D087C2F}"/>
              </a:ext>
            </a:extLst>
          </p:cNvPr>
          <p:cNvSpPr txBox="1">
            <a:spLocks/>
          </p:cNvSpPr>
          <p:nvPr/>
        </p:nvSpPr>
        <p:spPr>
          <a:xfrm>
            <a:off x="394823" y="198056"/>
            <a:ext cx="8229600" cy="7006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2CC6B32E-0016-4E5D-A4D8-7AFF43804997}"/>
              </a:ext>
            </a:extLst>
          </p:cNvPr>
          <p:cNvSpPr txBox="1">
            <a:spLocks/>
          </p:cNvSpPr>
          <p:nvPr/>
        </p:nvSpPr>
        <p:spPr>
          <a:xfrm>
            <a:off x="445364" y="280230"/>
            <a:ext cx="9819770" cy="7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000" kern="0" dirty="0">
                <a:solidFill>
                  <a:srgbClr val="0000FF"/>
                </a:solidFill>
              </a:rPr>
              <a:t>FY-3C/IRAS time series bias characteristics</a:t>
            </a:r>
          </a:p>
          <a:p>
            <a:pPr marL="0" indent="0">
              <a:buFontTx/>
              <a:buNone/>
            </a:pPr>
            <a:endParaRPr lang="zh-CN" altLang="en-US" sz="2000" kern="0" dirty="0">
              <a:solidFill>
                <a:srgbClr val="0000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B61F29-43DB-47F1-9958-53D5C498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8" y="3900639"/>
            <a:ext cx="3840488" cy="26883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C0D6D7-4D83-4E3E-93C8-48D8E71CB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5" y="1103237"/>
            <a:ext cx="3840488" cy="26883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9865D7-B053-4DE5-BC74-0E46DFF28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9" y="1110113"/>
            <a:ext cx="3840488" cy="26883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891918-05D4-4F6D-B9B0-ED2649E88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11" y="1053379"/>
            <a:ext cx="3840488" cy="26883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400E17-0E80-4B99-A367-86ACD0A60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33" y="3922725"/>
            <a:ext cx="3840488" cy="26883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F5589A-8D17-43A1-9BC9-868F17707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60" y="3945504"/>
            <a:ext cx="3840488" cy="268834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DBA7A3E-C621-4EEA-98AD-7C33A9102677}"/>
              </a:ext>
            </a:extLst>
          </p:cNvPr>
          <p:cNvSpPr txBox="1"/>
          <p:nvPr/>
        </p:nvSpPr>
        <p:spPr>
          <a:xfrm>
            <a:off x="874645" y="140738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Ch2 14.71um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9F268F-E5E3-4C85-9315-356C015645F6}"/>
              </a:ext>
            </a:extLst>
          </p:cNvPr>
          <p:cNvSpPr txBox="1"/>
          <p:nvPr/>
        </p:nvSpPr>
        <p:spPr>
          <a:xfrm>
            <a:off x="4493814" y="143256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Ch3 14.49um</a:t>
            </a:r>
            <a:endParaRPr lang="zh-CN" altLang="en-US" dirty="0"/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96A09B0E-D769-4300-894B-BA989CC5DB28}"/>
              </a:ext>
            </a:extLst>
          </p:cNvPr>
          <p:cNvSpPr txBox="1"/>
          <p:nvPr/>
        </p:nvSpPr>
        <p:spPr>
          <a:xfrm>
            <a:off x="8222915" y="137578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Ch11 7.43um</a:t>
            </a:r>
            <a:endParaRPr lang="zh-CN" altLang="en-US" dirty="0"/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C5A73D4B-A082-4165-97DF-13F209DC6CD2}"/>
              </a:ext>
            </a:extLst>
          </p:cNvPr>
          <p:cNvSpPr txBox="1"/>
          <p:nvPr/>
        </p:nvSpPr>
        <p:spPr>
          <a:xfrm>
            <a:off x="844104" y="411898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 14.95um</a:t>
            </a:r>
            <a:endParaRPr lang="zh-CN" altLang="en-US" dirty="0"/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6D3A6744-24CD-4F44-971F-9172EE2E6B74}"/>
              </a:ext>
            </a:extLst>
          </p:cNvPr>
          <p:cNvSpPr txBox="1"/>
          <p:nvPr/>
        </p:nvSpPr>
        <p:spPr>
          <a:xfrm>
            <a:off x="4589169" y="420644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Ch16 4.47um</a:t>
            </a:r>
            <a:endParaRPr lang="zh-CN" altLang="en-US" dirty="0"/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id="{5EF720FC-EAA9-4BDD-8E37-461DA270FDED}"/>
              </a:ext>
            </a:extLst>
          </p:cNvPr>
          <p:cNvSpPr txBox="1"/>
          <p:nvPr/>
        </p:nvSpPr>
        <p:spPr>
          <a:xfrm>
            <a:off x="8230866" y="4230299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Ch17 4.45um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8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303EB9-6583-422C-A75E-336C7975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4" y="598834"/>
            <a:ext cx="4699221" cy="23496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5B78EE-C53A-4E32-A2EC-667B4AF1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3067714"/>
            <a:ext cx="4794402" cy="23972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12693E-0673-43C8-8C9A-D99F43DE8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93" y="659470"/>
            <a:ext cx="4773178" cy="238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9E9ABF-BF77-4FD9-95A1-23CE12AE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93" y="3104496"/>
            <a:ext cx="4773178" cy="238658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EBCC62-FDEE-4563-8684-27C7D0CDB587}"/>
              </a:ext>
            </a:extLst>
          </p:cNvPr>
          <p:cNvSpPr txBox="1"/>
          <p:nvPr/>
        </p:nvSpPr>
        <p:spPr>
          <a:xfrm>
            <a:off x="9077738" y="1447138"/>
            <a:ext cx="2036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Day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5FAED8-D78A-47ED-B6C4-0A1CF41EBBAE}"/>
              </a:ext>
            </a:extLst>
          </p:cNvPr>
          <p:cNvSpPr txBox="1"/>
          <p:nvPr/>
        </p:nvSpPr>
        <p:spPr>
          <a:xfrm>
            <a:off x="8975697" y="3992881"/>
            <a:ext cx="22284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Night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E84DDD-E3D2-446E-A5F0-D008C70FEBD1}"/>
              </a:ext>
            </a:extLst>
          </p:cNvPr>
          <p:cNvSpPr txBox="1"/>
          <p:nvPr/>
        </p:nvSpPr>
        <p:spPr>
          <a:xfrm>
            <a:off x="1533277" y="8083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Operational Version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FEDAAE-187F-47D2-B954-EA4E5E967C5B}"/>
              </a:ext>
            </a:extLst>
          </p:cNvPr>
          <p:cNvSpPr txBox="1"/>
          <p:nvPr/>
        </p:nvSpPr>
        <p:spPr>
          <a:xfrm>
            <a:off x="6447181" y="16035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Test V1 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E973B3-924E-4CD4-9409-0A7C82084762}"/>
              </a:ext>
            </a:extLst>
          </p:cNvPr>
          <p:cNvSpPr txBox="1"/>
          <p:nvPr/>
        </p:nvSpPr>
        <p:spPr>
          <a:xfrm>
            <a:off x="333955" y="5860110"/>
            <a:ext cx="115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 smtClean="0"/>
              <a:t>Test version V1: </a:t>
            </a:r>
            <a:r>
              <a:rPr lang="en-US" altLang="zh-CN" dirty="0"/>
              <a:t>system bias corrected based on IASI measurement, abnormal bias corrected due to code bugs.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Bias std are almost same from operational to test version datasets.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358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35382F-70D7-4122-A65A-37A9DA66F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7" y="715133"/>
            <a:ext cx="4738825" cy="2369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721F4F-D14B-4714-84AF-E2245070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1" y="3235643"/>
            <a:ext cx="4795184" cy="23975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3298E9-666D-4C6A-A247-9FEAFE052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2" y="705513"/>
            <a:ext cx="4773178" cy="238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47426C-A0DC-40C8-8949-50FDDB473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84" y="3263845"/>
            <a:ext cx="4773178" cy="23865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255B7A3-5732-4E4B-A775-09E06B1F4B59}"/>
              </a:ext>
            </a:extLst>
          </p:cNvPr>
          <p:cNvSpPr txBox="1"/>
          <p:nvPr/>
        </p:nvSpPr>
        <p:spPr>
          <a:xfrm>
            <a:off x="9165204" y="1606166"/>
            <a:ext cx="2036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Day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2E3BEB-E097-4B3C-8145-93C7612C0224}"/>
              </a:ext>
            </a:extLst>
          </p:cNvPr>
          <p:cNvSpPr txBox="1"/>
          <p:nvPr/>
        </p:nvSpPr>
        <p:spPr>
          <a:xfrm>
            <a:off x="9134725" y="4159861"/>
            <a:ext cx="22284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Night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8EF61F-231A-45F4-BF98-A79F79239664}"/>
              </a:ext>
            </a:extLst>
          </p:cNvPr>
          <p:cNvSpPr txBox="1"/>
          <p:nvPr/>
        </p:nvSpPr>
        <p:spPr>
          <a:xfrm>
            <a:off x="1557132" y="16830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Operational Version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F6A1CE-2353-4118-B9EE-F0E5C5D81830}"/>
              </a:ext>
            </a:extLst>
          </p:cNvPr>
          <p:cNvSpPr txBox="1"/>
          <p:nvPr/>
        </p:nvSpPr>
        <p:spPr>
          <a:xfrm>
            <a:off x="6375621" y="19216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Test V1 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3E11CC-D48F-4572-828D-CA1AAB0869EB}"/>
              </a:ext>
            </a:extLst>
          </p:cNvPr>
          <p:cNvSpPr txBox="1"/>
          <p:nvPr/>
        </p:nvSpPr>
        <p:spPr>
          <a:xfrm>
            <a:off x="333955" y="5860110"/>
            <a:ext cx="115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/>
              <a:t>Test </a:t>
            </a:r>
            <a:r>
              <a:rPr lang="en-US" altLang="zh-CN" dirty="0" smtClean="0"/>
              <a:t>version V1: </a:t>
            </a:r>
            <a:r>
              <a:rPr lang="en-US" altLang="zh-CN" dirty="0"/>
              <a:t>Absorbing channels large system bias slightly corrected .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Bias std are almost same from operational to test version datasets.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00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E8BFF2-1866-4A78-87FB-1904F108A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8" t="33985" r="30565" b="26451"/>
          <a:stretch/>
        </p:blipFill>
        <p:spPr>
          <a:xfrm>
            <a:off x="681127" y="1942246"/>
            <a:ext cx="5172317" cy="2992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7E31E0-0789-431C-A334-77C5AF73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7" t="33841" r="30645" b="26596"/>
          <a:stretch/>
        </p:blipFill>
        <p:spPr>
          <a:xfrm>
            <a:off x="5853444" y="1932834"/>
            <a:ext cx="5172317" cy="29923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A61CE38-C405-41E5-AA6B-EFFE3ECD4CDC}"/>
              </a:ext>
            </a:extLst>
          </p:cNvPr>
          <p:cNvSpPr txBox="1"/>
          <p:nvPr/>
        </p:nvSpPr>
        <p:spPr>
          <a:xfrm>
            <a:off x="501822" y="1146678"/>
            <a:ext cx="110875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-A/IASI as reference, the historical bias of TE channels (@ 250K) are assessment based on SNO inter-calibration method.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217E57-0AB8-40A1-A34E-86660487D83F}"/>
              </a:ext>
            </a:extLst>
          </p:cNvPr>
          <p:cNvSpPr txBox="1"/>
          <p:nvPr/>
        </p:nvSpPr>
        <p:spPr>
          <a:xfrm>
            <a:off x="1270091" y="2199066"/>
            <a:ext cx="12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10.8 um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F6C540-96BB-4B6C-A98E-751943AA88B8}"/>
              </a:ext>
            </a:extLst>
          </p:cNvPr>
          <p:cNvSpPr txBox="1"/>
          <p:nvPr/>
        </p:nvSpPr>
        <p:spPr>
          <a:xfrm>
            <a:off x="6371456" y="2125064"/>
            <a:ext cx="114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 um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C6EFCE-9A9A-48D5-B1B4-5584673587D9}"/>
              </a:ext>
            </a:extLst>
          </p:cNvPr>
          <p:cNvSpPr txBox="1"/>
          <p:nvPr/>
        </p:nvSpPr>
        <p:spPr>
          <a:xfrm>
            <a:off x="2458369" y="2086827"/>
            <a:ext cx="17553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VIRR-IASI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2652B56-F053-4B21-BD77-0BD1AE86865F}"/>
              </a:ext>
            </a:extLst>
          </p:cNvPr>
          <p:cNvGrpSpPr/>
          <p:nvPr/>
        </p:nvGrpSpPr>
        <p:grpSpPr>
          <a:xfrm>
            <a:off x="3186627" y="4925167"/>
            <a:ext cx="6131372" cy="1842198"/>
            <a:chOff x="6595429" y="1434265"/>
            <a:chExt cx="4708236" cy="184219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9160521-4979-42EA-81D9-C3AC4F8CF6EC}"/>
                </a:ext>
              </a:extLst>
            </p:cNvPr>
            <p:cNvSpPr txBox="1"/>
            <p:nvPr/>
          </p:nvSpPr>
          <p:spPr>
            <a:xfrm>
              <a:off x="6595429" y="1434265"/>
              <a:ext cx="4708236" cy="1704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Systematic bias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showed on all VIRRs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；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Inconsistency between different series;</a:t>
              </a:r>
            </a:p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Inconsistency between two channels on the same satellite </a:t>
              </a: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；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Strong seasonal variation;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305ED69-9097-46D7-8ECD-53D624557A76}"/>
                </a:ext>
              </a:extLst>
            </p:cNvPr>
            <p:cNvSpPr txBox="1"/>
            <p:nvPr/>
          </p:nvSpPr>
          <p:spPr>
            <a:xfrm>
              <a:off x="8870119" y="2757113"/>
              <a:ext cx="2328888" cy="51935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Especially on FY-3A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223EE52F-2BF9-4E89-B31B-F4ADD5A1FCC6}"/>
              </a:ext>
            </a:extLst>
          </p:cNvPr>
          <p:cNvSpPr/>
          <p:nvPr/>
        </p:nvSpPr>
        <p:spPr>
          <a:xfrm>
            <a:off x="424042" y="183083"/>
            <a:ext cx="8060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3. Recalibration for FY-3/VIRR Thermal channels 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1A0ABDA-BF5C-4632-97CC-64B1BF5A1FE1}"/>
              </a:ext>
            </a:extLst>
          </p:cNvPr>
          <p:cNvCxnSpPr/>
          <p:nvPr/>
        </p:nvCxnSpPr>
        <p:spPr>
          <a:xfrm>
            <a:off x="469127" y="771282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8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65374-ED7C-4AD4-9B3E-6412E007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altLang="zh-CN" sz="3600" b="1" dirty="0"/>
              <a:t>Scene dependence of FY-3/VIRR </a:t>
            </a:r>
            <a:endParaRPr lang="zh-CN" altLang="en-US" sz="36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4F1CB9-542A-4ACB-8227-1D99A6C35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r="50148"/>
          <a:stretch/>
        </p:blipFill>
        <p:spPr>
          <a:xfrm>
            <a:off x="993853" y="1077814"/>
            <a:ext cx="2105459" cy="18609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1E6E669-852E-495B-A896-79541953D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r="50148"/>
          <a:stretch/>
        </p:blipFill>
        <p:spPr>
          <a:xfrm>
            <a:off x="3030474" y="1077813"/>
            <a:ext cx="2105460" cy="18609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9E38E4-D3E7-4A28-B23D-FE465160C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r="49624"/>
          <a:stretch/>
        </p:blipFill>
        <p:spPr>
          <a:xfrm>
            <a:off x="3032481" y="2964262"/>
            <a:ext cx="2191703" cy="192849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697F033-7AAF-4A14-B8EE-B995AA498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r="50072"/>
          <a:stretch/>
        </p:blipFill>
        <p:spPr>
          <a:xfrm>
            <a:off x="995859" y="2945565"/>
            <a:ext cx="2163748" cy="189861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C795455-BE7C-4D03-8149-D5E61EBC517C}"/>
              </a:ext>
            </a:extLst>
          </p:cNvPr>
          <p:cNvSpPr txBox="1"/>
          <p:nvPr/>
        </p:nvSpPr>
        <p:spPr>
          <a:xfrm>
            <a:off x="5462749" y="1091949"/>
            <a:ext cx="64595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bias's scene dependence of FY-3A/B (Jul. 2012) and FY-3C/VIRR (Dec. 2015)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FEF000-558C-423B-95A5-CF5F397F94A1}"/>
              </a:ext>
            </a:extLst>
          </p:cNvPr>
          <p:cNvSpPr txBox="1"/>
          <p:nvPr/>
        </p:nvSpPr>
        <p:spPr>
          <a:xfrm>
            <a:off x="5462749" y="1893320"/>
            <a:ext cx="6459521" cy="17895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Strong nonlinearly in FY-3A/VIRR: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10.8 um: on low temperature, VIRR is much cooler than IASI;</a:t>
            </a:r>
          </a:p>
          <a:p>
            <a:pPr marL="285744" indent="-285744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12um: on low temperature, VIRR is much warmer than IASI;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20412D3-59DD-48C4-9AF7-8C0D0ED7E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421" y="6147102"/>
            <a:ext cx="3362579" cy="39585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9AC6231-B84E-4B49-8A49-38D5088364E4}"/>
              </a:ext>
            </a:extLst>
          </p:cNvPr>
          <p:cNvSpPr txBox="1"/>
          <p:nvPr/>
        </p:nvSpPr>
        <p:spPr>
          <a:xfrm rot="10800000" flipV="1">
            <a:off x="5465649" y="3985687"/>
            <a:ext cx="6459521" cy="2141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In-flight calibration method: Linear calibration and nonlinear correction</a:t>
            </a:r>
          </a:p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Nonlinear correction coefficients maybe changed in orbit, so the nonlinearity of TE bands is not described exactly, leading to bias’s scene dependence and seasonal variation;</a:t>
            </a:r>
          </a:p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FY-3A/VIRR: 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nonlinear correction </a:t>
            </a: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GSICS</a:t>
            </a:r>
          </a:p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FY-3BC/VIRR: 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systematic correction </a:t>
            </a: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GSICS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CE74636-31BA-49D7-B910-64CB4245F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003" y="6219057"/>
            <a:ext cx="2852232" cy="31560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E007C769-CDB4-4EA7-9A09-52233A786E6B}"/>
              </a:ext>
            </a:extLst>
          </p:cNvPr>
          <p:cNvSpPr txBox="1"/>
          <p:nvPr/>
        </p:nvSpPr>
        <p:spPr>
          <a:xfrm>
            <a:off x="171957" y="1847058"/>
            <a:ext cx="8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FY-3A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3E8BD83-DE03-4A30-9C4C-EDDF50B89115}"/>
              </a:ext>
            </a:extLst>
          </p:cNvPr>
          <p:cNvSpPr txBox="1"/>
          <p:nvPr/>
        </p:nvSpPr>
        <p:spPr>
          <a:xfrm>
            <a:off x="175993" y="3621009"/>
            <a:ext cx="8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FY-3B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7327487-58FE-4693-970A-6C289E2F4A52}"/>
              </a:ext>
            </a:extLst>
          </p:cNvPr>
          <p:cNvSpPr txBox="1"/>
          <p:nvPr/>
        </p:nvSpPr>
        <p:spPr>
          <a:xfrm>
            <a:off x="171957" y="5422225"/>
            <a:ext cx="8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FY-3C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F96E4C9-D93F-4049-AC6B-FB8CC1A9263A}"/>
              </a:ext>
            </a:extLst>
          </p:cNvPr>
          <p:cNvSpPr/>
          <p:nvPr/>
        </p:nvSpPr>
        <p:spPr>
          <a:xfrm>
            <a:off x="1289058" y="1976964"/>
            <a:ext cx="950983" cy="700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2ADD933-02D6-4A4D-B88A-59E728BCF7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r="50886"/>
          <a:stretch/>
        </p:blipFill>
        <p:spPr>
          <a:xfrm>
            <a:off x="1006582" y="4918226"/>
            <a:ext cx="2142303" cy="186133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92D5BC4-C9A2-4531-9107-485FCBD98A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r="49834"/>
          <a:stretch/>
        </p:blipFill>
        <p:spPr>
          <a:xfrm>
            <a:off x="3088829" y="4892757"/>
            <a:ext cx="2168972" cy="1879451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99B23942-D18C-46AA-B7AB-CEDE871F7E06}"/>
              </a:ext>
            </a:extLst>
          </p:cNvPr>
          <p:cNvSpPr/>
          <p:nvPr/>
        </p:nvSpPr>
        <p:spPr>
          <a:xfrm>
            <a:off x="3265579" y="1276716"/>
            <a:ext cx="950983" cy="700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66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对象 54">
            <a:extLst>
              <a:ext uri="{FF2B5EF4-FFF2-40B4-BE49-F238E27FC236}">
                <a16:creationId xmlns:a16="http://schemas.microsoft.com/office/drawing/2014/main" id="{F1FFE2B5-EE18-48CA-8014-A889E7047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3993" y="2465445"/>
          <a:ext cx="3824227" cy="26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公式" r:id="rId3" imgW="3644900" imgH="254000" progId="Equation.3">
                  <p:embed/>
                </p:oleObj>
              </mc:Choice>
              <mc:Fallback>
                <p:oleObj name="公式" r:id="rId3" imgW="3644900" imgH="254000" progId="Equation.3">
                  <p:embed/>
                  <p:pic>
                    <p:nvPicPr>
                      <p:cNvPr id="55" name="对象 54">
                        <a:extLst>
                          <a:ext uri="{FF2B5EF4-FFF2-40B4-BE49-F238E27FC236}">
                            <a16:creationId xmlns:a16="http://schemas.microsoft.com/office/drawing/2014/main" id="{F1FFE2B5-EE18-48CA-8014-A889E7047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993" y="2465445"/>
                        <a:ext cx="3824227" cy="26460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CD9AE962-96B6-41C0-9EE6-3622D507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60957" cy="1325563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Nonlinear coefficient correction of FY-3A/VIRR based on GSICS</a:t>
            </a:r>
            <a:endParaRPr lang="zh-CN" altLang="en-US" sz="3200" b="1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A4B41BB-F2E9-4638-919F-D029BD899A41}"/>
              </a:ext>
            </a:extLst>
          </p:cNvPr>
          <p:cNvGrpSpPr/>
          <p:nvPr/>
        </p:nvGrpSpPr>
        <p:grpSpPr>
          <a:xfrm>
            <a:off x="353203" y="1080461"/>
            <a:ext cx="11097223" cy="1349349"/>
            <a:chOff x="353203" y="1325563"/>
            <a:chExt cx="11097222" cy="134934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BD9C389-0AFC-4A59-9D62-6224D31DD91B}"/>
                </a:ext>
              </a:extLst>
            </p:cNvPr>
            <p:cNvSpPr txBox="1"/>
            <p:nvPr/>
          </p:nvSpPr>
          <p:spPr>
            <a:xfrm>
              <a:off x="353203" y="1325563"/>
              <a:ext cx="1583704" cy="646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Ref. </a:t>
              </a:r>
            </a:p>
            <a:p>
              <a:r>
                <a:rPr lang="en-US" altLang="zh-CN" dirty="0"/>
                <a:t>Radiation</a:t>
              </a:r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5CA7051-159D-4438-8953-B6FF8B955314}"/>
                </a:ext>
              </a:extLst>
            </p:cNvPr>
            <p:cNvSpPr txBox="1"/>
            <p:nvPr/>
          </p:nvSpPr>
          <p:spPr>
            <a:xfrm>
              <a:off x="360482" y="2028581"/>
              <a:ext cx="1583704" cy="646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FY linear Radiation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B1976BC-1C2A-4390-A64C-25650C10BB3F}"/>
                </a:ext>
              </a:extLst>
            </p:cNvPr>
            <p:cNvSpPr txBox="1"/>
            <p:nvPr/>
          </p:nvSpPr>
          <p:spPr>
            <a:xfrm>
              <a:off x="2365202" y="1594632"/>
              <a:ext cx="1385740" cy="646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Sample selection</a:t>
              </a:r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EC4BDD-9067-429D-98A9-64C817C7CE93}"/>
                </a:ext>
              </a:extLst>
            </p:cNvPr>
            <p:cNvSpPr txBox="1"/>
            <p:nvPr/>
          </p:nvSpPr>
          <p:spPr>
            <a:xfrm>
              <a:off x="4040863" y="1594632"/>
              <a:ext cx="1385740" cy="646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Quadratic regression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37EB434-2DF1-4C6D-A14C-A2DC47804001}"/>
                </a:ext>
              </a:extLst>
            </p:cNvPr>
            <p:cNvSpPr txBox="1"/>
            <p:nvPr/>
          </p:nvSpPr>
          <p:spPr>
            <a:xfrm>
              <a:off x="6001269" y="1474584"/>
              <a:ext cx="1385740" cy="923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New nonlinear coefficients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A08853D-E701-4EAC-A186-55FCCF723270}"/>
                </a:ext>
              </a:extLst>
            </p:cNvPr>
            <p:cNvSpPr txBox="1"/>
            <p:nvPr/>
          </p:nvSpPr>
          <p:spPr>
            <a:xfrm>
              <a:off x="8032977" y="1456132"/>
              <a:ext cx="1385740" cy="923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New nonlinear correction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B55C293-02F8-4AF6-9EEA-DB1C016C1D61}"/>
                </a:ext>
              </a:extLst>
            </p:cNvPr>
            <p:cNvSpPr txBox="1"/>
            <p:nvPr/>
          </p:nvSpPr>
          <p:spPr>
            <a:xfrm>
              <a:off x="10064685" y="1613083"/>
              <a:ext cx="1385740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New FY Radiation</a:t>
              </a:r>
              <a:endParaRPr lang="zh-CN" altLang="en-US" dirty="0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8C72C92-FA31-4176-931A-E3A2635543D0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936907" y="1648729"/>
              <a:ext cx="158107" cy="5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10C34A2-938C-4BA4-B45D-023254A9414C}"/>
                </a:ext>
              </a:extLst>
            </p:cNvPr>
            <p:cNvCxnSpPr>
              <a:cxnSpLocks/>
            </p:cNvCxnSpPr>
            <p:nvPr/>
          </p:nvCxnSpPr>
          <p:spPr>
            <a:xfrm>
              <a:off x="2095013" y="1631937"/>
              <a:ext cx="0" cy="7663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1EBDFF9-E428-4406-8FF3-8447B9E611EE}"/>
                </a:ext>
              </a:extLst>
            </p:cNvPr>
            <p:cNvCxnSpPr/>
            <p:nvPr/>
          </p:nvCxnSpPr>
          <p:spPr>
            <a:xfrm>
              <a:off x="1944185" y="2379462"/>
              <a:ext cx="1508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AB51F21F-33EB-41E9-BA69-BB9D9D65740E}"/>
                </a:ext>
              </a:extLst>
            </p:cNvPr>
            <p:cNvCxnSpPr>
              <a:endCxn id="10" idx="1"/>
            </p:cNvCxnSpPr>
            <p:nvPr/>
          </p:nvCxnSpPr>
          <p:spPr>
            <a:xfrm flipV="1">
              <a:off x="2095014" y="1917797"/>
              <a:ext cx="27018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6FC542C0-F1B6-43D7-B416-F92D7BE82A4F}"/>
                </a:ext>
              </a:extLst>
            </p:cNvPr>
            <p:cNvCxnSpPr/>
            <p:nvPr/>
          </p:nvCxnSpPr>
          <p:spPr>
            <a:xfrm>
              <a:off x="3765918" y="1913852"/>
              <a:ext cx="27018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37296244-3591-45AF-B301-4D417AF04D8F}"/>
                </a:ext>
              </a:extLst>
            </p:cNvPr>
            <p:cNvCxnSpPr>
              <a:cxnSpLocks/>
            </p:cNvCxnSpPr>
            <p:nvPr/>
          </p:nvCxnSpPr>
          <p:spPr>
            <a:xfrm>
              <a:off x="5426603" y="1899779"/>
              <a:ext cx="574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49B62A96-489F-47F3-9ADA-0214072A958F}"/>
                </a:ext>
              </a:extLst>
            </p:cNvPr>
            <p:cNvCxnSpPr>
              <a:cxnSpLocks/>
            </p:cNvCxnSpPr>
            <p:nvPr/>
          </p:nvCxnSpPr>
          <p:spPr>
            <a:xfrm>
              <a:off x="7387009" y="1936248"/>
              <a:ext cx="574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4E6DA739-60DB-43F5-97B5-EAEA6C8E10B0}"/>
                </a:ext>
              </a:extLst>
            </p:cNvPr>
            <p:cNvCxnSpPr>
              <a:cxnSpLocks/>
            </p:cNvCxnSpPr>
            <p:nvPr/>
          </p:nvCxnSpPr>
          <p:spPr>
            <a:xfrm>
              <a:off x="9418717" y="1936248"/>
              <a:ext cx="574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箭头: 下 34">
            <a:extLst>
              <a:ext uri="{FF2B5EF4-FFF2-40B4-BE49-F238E27FC236}">
                <a16:creationId xmlns:a16="http://schemas.microsoft.com/office/drawing/2014/main" id="{75208C4E-9D87-4808-B486-13FA78C45A6E}"/>
              </a:ext>
            </a:extLst>
          </p:cNvPr>
          <p:cNvSpPr/>
          <p:nvPr/>
        </p:nvSpPr>
        <p:spPr>
          <a:xfrm rot="10800000">
            <a:off x="4599839" y="2144717"/>
            <a:ext cx="196487" cy="18072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6BA2C52-6523-42F2-BC88-21D35F637F56}"/>
              </a:ext>
            </a:extLst>
          </p:cNvPr>
          <p:cNvGrpSpPr/>
          <p:nvPr/>
        </p:nvGrpSpPr>
        <p:grpSpPr>
          <a:xfrm>
            <a:off x="4849282" y="2738895"/>
            <a:ext cx="3764175" cy="1732693"/>
            <a:chOff x="5228994" y="3055822"/>
            <a:chExt cx="3764175" cy="173269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CE503F9-E7A2-460B-9D68-9ECBC06FAC82}"/>
                </a:ext>
              </a:extLst>
            </p:cNvPr>
            <p:cNvPicPr/>
            <p:nvPr/>
          </p:nvPicPr>
          <p:blipFill rotWithShape="1">
            <a:blip r:embed="rId5"/>
            <a:srcRect l="21679" t="50281" r="21416" b="19998"/>
            <a:stretch/>
          </p:blipFill>
          <p:spPr bwMode="auto">
            <a:xfrm>
              <a:off x="5228994" y="3055822"/>
              <a:ext cx="3764175" cy="16018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6C632E7-5C20-44A1-AB85-CF707140B49E}"/>
                </a:ext>
              </a:extLst>
            </p:cNvPr>
            <p:cNvSpPr txBox="1"/>
            <p:nvPr/>
          </p:nvSpPr>
          <p:spPr>
            <a:xfrm>
              <a:off x="7852526" y="4526904"/>
              <a:ext cx="11406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(Xu et al., 2014)</a:t>
              </a:r>
              <a:endParaRPr lang="zh-CN" altLang="en-US" sz="1100" dirty="0"/>
            </a:p>
          </p:txBody>
        </p:sp>
      </p:grpSp>
      <p:sp>
        <p:nvSpPr>
          <p:cNvPr id="39" name="箭头: 下 38">
            <a:extLst>
              <a:ext uri="{FF2B5EF4-FFF2-40B4-BE49-F238E27FC236}">
                <a16:creationId xmlns:a16="http://schemas.microsoft.com/office/drawing/2014/main" id="{3EE57F25-B04A-4973-AB38-7FFE0D6834C5}"/>
              </a:ext>
            </a:extLst>
          </p:cNvPr>
          <p:cNvSpPr/>
          <p:nvPr/>
        </p:nvSpPr>
        <p:spPr>
          <a:xfrm rot="10800000">
            <a:off x="6647274" y="2325380"/>
            <a:ext cx="196487" cy="1807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F3390E7F-157E-4783-94FB-3B8C4944748F}"/>
              </a:ext>
            </a:extLst>
          </p:cNvPr>
          <p:cNvPicPr/>
          <p:nvPr/>
        </p:nvPicPr>
        <p:blipFill rotWithShape="1">
          <a:blip r:embed="rId6"/>
          <a:srcRect l="29700" t="40775" r="29401" b="28078"/>
          <a:stretch/>
        </p:blipFill>
        <p:spPr bwMode="auto">
          <a:xfrm>
            <a:off x="8638333" y="2631551"/>
            <a:ext cx="3211161" cy="1601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644454D0-CAB6-4CC4-A256-85777A75A37C}"/>
              </a:ext>
            </a:extLst>
          </p:cNvPr>
          <p:cNvSpPr txBox="1"/>
          <p:nvPr/>
        </p:nvSpPr>
        <p:spPr>
          <a:xfrm>
            <a:off x="10557709" y="4103775"/>
            <a:ext cx="1140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(Xu et al., 2014)</a:t>
            </a:r>
            <a:endParaRPr lang="zh-CN" altLang="en-US" sz="1100" dirty="0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9169867C-E475-4D1B-8C22-C4870C99C53C}"/>
              </a:ext>
            </a:extLst>
          </p:cNvPr>
          <p:cNvSpPr/>
          <p:nvPr/>
        </p:nvSpPr>
        <p:spPr>
          <a:xfrm rot="10800000">
            <a:off x="10700894" y="2329853"/>
            <a:ext cx="196487" cy="1807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AD6235F-A848-4E11-91B3-1C751014BFD0}"/>
              </a:ext>
            </a:extLst>
          </p:cNvPr>
          <p:cNvSpPr/>
          <p:nvPr/>
        </p:nvSpPr>
        <p:spPr>
          <a:xfrm>
            <a:off x="3912125" y="2474293"/>
            <a:ext cx="752713" cy="264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B2E3E90-6491-4B3D-AACC-3DFB3A74FF8B}"/>
              </a:ext>
            </a:extLst>
          </p:cNvPr>
          <p:cNvSpPr/>
          <p:nvPr/>
        </p:nvSpPr>
        <p:spPr>
          <a:xfrm>
            <a:off x="5142764" y="2475789"/>
            <a:ext cx="805457" cy="264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F786D65-22AD-4B95-A15E-8D6B72E99DD5}"/>
              </a:ext>
            </a:extLst>
          </p:cNvPr>
          <p:cNvSpPr/>
          <p:nvPr/>
        </p:nvSpPr>
        <p:spPr>
          <a:xfrm>
            <a:off x="2854779" y="2472797"/>
            <a:ext cx="246580" cy="26460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E8DF590-B6E5-4EE8-AAF8-E44ABC4C8BD4}"/>
              </a:ext>
            </a:extLst>
          </p:cNvPr>
          <p:cNvSpPr/>
          <p:nvPr/>
        </p:nvSpPr>
        <p:spPr>
          <a:xfrm>
            <a:off x="3271125" y="2464938"/>
            <a:ext cx="529288" cy="26460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F79FF56-FF42-40AA-A6BD-C1B3672512E3}"/>
              </a:ext>
            </a:extLst>
          </p:cNvPr>
          <p:cNvSpPr/>
          <p:nvPr/>
        </p:nvSpPr>
        <p:spPr>
          <a:xfrm>
            <a:off x="4817123" y="2483793"/>
            <a:ext cx="246580" cy="26460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3B0CB2B-4802-4BC8-B1F7-F060A9552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44" y="2870052"/>
            <a:ext cx="2424237" cy="268251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6" name="箭头: 下 55">
            <a:extLst>
              <a:ext uri="{FF2B5EF4-FFF2-40B4-BE49-F238E27FC236}">
                <a16:creationId xmlns:a16="http://schemas.microsoft.com/office/drawing/2014/main" id="{ED15AB1A-9B5A-43A8-9776-EBE5026D0251}"/>
              </a:ext>
            </a:extLst>
          </p:cNvPr>
          <p:cNvSpPr/>
          <p:nvPr/>
        </p:nvSpPr>
        <p:spPr>
          <a:xfrm rot="10800000">
            <a:off x="1025077" y="2571717"/>
            <a:ext cx="196487" cy="1807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F992400-14A0-423E-9F0B-707430F744F3}"/>
              </a:ext>
            </a:extLst>
          </p:cNvPr>
          <p:cNvSpPr txBox="1"/>
          <p:nvPr/>
        </p:nvSpPr>
        <p:spPr>
          <a:xfrm>
            <a:off x="508226" y="3178985"/>
            <a:ext cx="400193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new nonlinear coefficients on other sample data: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图片 57" descr="图片包含 文字, 地图&#10;&#10;描述已自动生成">
            <a:extLst>
              <a:ext uri="{FF2B5EF4-FFF2-40B4-BE49-F238E27FC236}">
                <a16:creationId xmlns:a16="http://schemas.microsoft.com/office/drawing/2014/main" id="{0E78797D-05C0-42C5-B9B9-C4F6DB3B0F3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5"/>
          <a:stretch/>
        </p:blipFill>
        <p:spPr bwMode="auto">
          <a:xfrm>
            <a:off x="4763389" y="4967046"/>
            <a:ext cx="3682427" cy="1288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图片 58" descr="图片包含 文字, 地图&#10;&#10;描述已自动生成">
            <a:extLst>
              <a:ext uri="{FF2B5EF4-FFF2-40B4-BE49-F238E27FC236}">
                <a16:creationId xmlns:a16="http://schemas.microsoft.com/office/drawing/2014/main" id="{BB46577A-D5E3-4BA2-82BD-33586C23D36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5"/>
          <a:stretch/>
        </p:blipFill>
        <p:spPr bwMode="auto">
          <a:xfrm>
            <a:off x="8502429" y="4928301"/>
            <a:ext cx="3704867" cy="1410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BF76812A-6CAF-4845-9B43-2D40F1BD7D00}"/>
              </a:ext>
            </a:extLst>
          </p:cNvPr>
          <p:cNvSpPr txBox="1"/>
          <p:nvPr/>
        </p:nvSpPr>
        <p:spPr>
          <a:xfrm>
            <a:off x="6001269" y="6255214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4A04C23-5059-491A-89AC-5D14A6CD1626}"/>
              </a:ext>
            </a:extLst>
          </p:cNvPr>
          <p:cNvSpPr txBox="1"/>
          <p:nvPr/>
        </p:nvSpPr>
        <p:spPr>
          <a:xfrm>
            <a:off x="9858403" y="6255214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箭头: 右 61">
            <a:extLst>
              <a:ext uri="{FF2B5EF4-FFF2-40B4-BE49-F238E27FC236}">
                <a16:creationId xmlns:a16="http://schemas.microsoft.com/office/drawing/2014/main" id="{DBDD1697-D3BC-4C24-992A-48C13DC19F56}"/>
              </a:ext>
            </a:extLst>
          </p:cNvPr>
          <p:cNvSpPr/>
          <p:nvPr/>
        </p:nvSpPr>
        <p:spPr>
          <a:xfrm>
            <a:off x="8291595" y="5401868"/>
            <a:ext cx="308443" cy="26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 descr="图片包含 文字, 地图&#10;&#10;描述已自动生成">
            <a:extLst>
              <a:ext uri="{FF2B5EF4-FFF2-40B4-BE49-F238E27FC236}">
                <a16:creationId xmlns:a16="http://schemas.microsoft.com/office/drawing/2014/main" id="{751D236E-8D1C-49C9-848B-830726B2A058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0"/>
          <a:stretch/>
        </p:blipFill>
        <p:spPr bwMode="auto">
          <a:xfrm>
            <a:off x="968612" y="3857919"/>
            <a:ext cx="3783779" cy="1515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图片 63" descr="图片包含 文字, 地图&#10;&#10;描述已自动生成">
            <a:extLst>
              <a:ext uri="{FF2B5EF4-FFF2-40B4-BE49-F238E27FC236}">
                <a16:creationId xmlns:a16="http://schemas.microsoft.com/office/drawing/2014/main" id="{FB10B2D1-0B28-4DD9-8107-79DA0509BF2D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1"/>
          <a:stretch/>
        </p:blipFill>
        <p:spPr bwMode="auto">
          <a:xfrm>
            <a:off x="1025075" y="5342692"/>
            <a:ext cx="3805060" cy="1515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02BAA0D6-E2FD-43FF-B2CE-43919817FB57}"/>
              </a:ext>
            </a:extLst>
          </p:cNvPr>
          <p:cNvSpPr txBox="1"/>
          <p:nvPr/>
        </p:nvSpPr>
        <p:spPr>
          <a:xfrm>
            <a:off x="159715" y="4353017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4D168FD-AE44-441A-8167-597D555E9DA4}"/>
              </a:ext>
            </a:extLst>
          </p:cNvPr>
          <p:cNvSpPr txBox="1"/>
          <p:nvPr/>
        </p:nvSpPr>
        <p:spPr>
          <a:xfrm>
            <a:off x="182585" y="5777540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21DCC25-FABA-4678-97B0-F699B6CF0684}"/>
              </a:ext>
            </a:extLst>
          </p:cNvPr>
          <p:cNvSpPr txBox="1"/>
          <p:nvPr/>
        </p:nvSpPr>
        <p:spPr>
          <a:xfrm>
            <a:off x="3541151" y="4739903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10.8um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08E51EB-DCE3-453D-93BA-35974391D397}"/>
              </a:ext>
            </a:extLst>
          </p:cNvPr>
          <p:cNvSpPr txBox="1"/>
          <p:nvPr/>
        </p:nvSpPr>
        <p:spPr>
          <a:xfrm>
            <a:off x="7281354" y="5696999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12 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箭头: 右 68">
            <a:extLst>
              <a:ext uri="{FF2B5EF4-FFF2-40B4-BE49-F238E27FC236}">
                <a16:creationId xmlns:a16="http://schemas.microsoft.com/office/drawing/2014/main" id="{B84BE0FF-0994-4258-8957-DC2A8B81D063}"/>
              </a:ext>
            </a:extLst>
          </p:cNvPr>
          <p:cNvSpPr/>
          <p:nvPr/>
        </p:nvSpPr>
        <p:spPr>
          <a:xfrm rot="5400000">
            <a:off x="2749905" y="5236143"/>
            <a:ext cx="194721" cy="26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F18358BF-92A1-4554-98F2-1871637650B0}"/>
              </a:ext>
            </a:extLst>
          </p:cNvPr>
          <p:cNvCxnSpPr>
            <a:stCxn id="63" idx="3"/>
          </p:cNvCxnSpPr>
          <p:nvPr/>
        </p:nvCxnSpPr>
        <p:spPr>
          <a:xfrm>
            <a:off x="4752391" y="4615575"/>
            <a:ext cx="7370480" cy="759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1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C71B9-09CB-420B-A1BA-ACABF5BA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Correction result of FY-3A/VIRR</a:t>
            </a:r>
            <a:endParaRPr lang="zh-CN" altLang="en-US" sz="36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1D5F51-A5E3-4B31-A31B-7EE622028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54054"/>
            <a:ext cx="4168883" cy="2779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13609D-72F2-4A43-8755-8BF881E9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64" y="3254054"/>
            <a:ext cx="4168883" cy="2779255"/>
          </a:xfrm>
          <a:prstGeom prst="rect">
            <a:avLst/>
          </a:prstGeom>
        </p:spPr>
      </p:pic>
      <p:pic>
        <p:nvPicPr>
          <p:cNvPr id="8" name="图片 7" descr="FY3A+VIRR_METOP-A+IASI_TBB_MD_CH_04_ALL_Launch">
            <a:extLst>
              <a:ext uri="{FF2B5EF4-FFF2-40B4-BE49-F238E27FC236}">
                <a16:creationId xmlns:a16="http://schemas.microsoft.com/office/drawing/2014/main" id="{729D8DF9-4571-417B-9E34-2A2274AB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2" y="900182"/>
            <a:ext cx="4169231" cy="2779255"/>
          </a:xfrm>
          <a:prstGeom prst="rect">
            <a:avLst/>
          </a:prstGeom>
        </p:spPr>
      </p:pic>
      <p:pic>
        <p:nvPicPr>
          <p:cNvPr id="10" name="图片 9" descr="FY3A+VIRR_METOP-A+IASI_TBB_MD_CH_05_ALL_Launch">
            <a:extLst>
              <a:ext uri="{FF2B5EF4-FFF2-40B4-BE49-F238E27FC236}">
                <a16:creationId xmlns:a16="http://schemas.microsoft.com/office/drawing/2014/main" id="{CE33CFD4-ED9B-40DA-9ABA-B26E6A214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285" y="900066"/>
            <a:ext cx="4168883" cy="27794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11DA89A-5AA2-4BF5-B22B-8E933094778E}"/>
              </a:ext>
            </a:extLst>
          </p:cNvPr>
          <p:cNvSpPr txBox="1"/>
          <p:nvPr/>
        </p:nvSpPr>
        <p:spPr>
          <a:xfrm>
            <a:off x="534813" y="2307707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20DD73-8647-46E4-9119-42474DB62835}"/>
              </a:ext>
            </a:extLst>
          </p:cNvPr>
          <p:cNvSpPr txBox="1"/>
          <p:nvPr/>
        </p:nvSpPr>
        <p:spPr>
          <a:xfrm>
            <a:off x="562207" y="4474403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C1B970-2198-4206-BB9C-F94B6BDF273F}"/>
              </a:ext>
            </a:extLst>
          </p:cNvPr>
          <p:cNvSpPr txBox="1"/>
          <p:nvPr/>
        </p:nvSpPr>
        <p:spPr>
          <a:xfrm>
            <a:off x="4778047" y="2746095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10.8um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53CED2-98C5-4D98-8F57-4DDB4C50B82B}"/>
              </a:ext>
            </a:extLst>
          </p:cNvPr>
          <p:cNvSpPr txBox="1"/>
          <p:nvPr/>
        </p:nvSpPr>
        <p:spPr>
          <a:xfrm>
            <a:off x="4860211" y="5099967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12 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6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084CE683-FFEA-4383-AD3C-08E6D51F5C56}"/>
              </a:ext>
            </a:extLst>
          </p:cNvPr>
          <p:cNvSpPr txBox="1">
            <a:spLocks/>
          </p:cNvSpPr>
          <p:nvPr/>
        </p:nvSpPr>
        <p:spPr>
          <a:xfrm>
            <a:off x="1928191" y="274763"/>
            <a:ext cx="8229600" cy="51115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Outline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C7C45F-AE8E-4E93-890D-BCD0E41E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73" y="1300690"/>
            <a:ext cx="11519873" cy="31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FY-3D/HIRAS status updates</a:t>
            </a:r>
            <a:endParaRPr lang="zh-CN" altLang="en-US" sz="3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Recalibration for FY-3/IRAS</a:t>
            </a:r>
            <a:endParaRPr lang="zh-CN" altLang="en-US" sz="3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Recalibration for FY-3/VIRR</a:t>
            </a:r>
          </a:p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Future work plan</a:t>
            </a:r>
            <a:endParaRPr lang="zh-CN" altLang="en-US" sz="3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6912E-FA34-4016-B8BD-C12F565D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Systematic correction results of FY-3B/VIRR</a:t>
            </a:r>
            <a:endParaRPr lang="zh-CN" altLang="en-US" sz="36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04C1E7-9122-4BA1-8D66-27EA6E754C8E}"/>
              </a:ext>
            </a:extLst>
          </p:cNvPr>
          <p:cNvSpPr txBox="1"/>
          <p:nvPr/>
        </p:nvSpPr>
        <p:spPr>
          <a:xfrm>
            <a:off x="641024" y="1501651"/>
            <a:ext cx="477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Seasonal variation and nonlinearity are not strong at FY-3B;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SNO collocation samples to do systematic correction;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38537E-A153-408C-B7E0-07DEB6FF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58" y="969025"/>
            <a:ext cx="4155543" cy="27703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111FA7-B9F1-41A0-9326-EE7EA6B59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9" y="3739385"/>
            <a:ext cx="4155543" cy="27703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A0A860-A19E-4176-984B-54E7E1C52F0E}"/>
              </a:ext>
            </a:extLst>
          </p:cNvPr>
          <p:cNvSpPr txBox="1"/>
          <p:nvPr/>
        </p:nvSpPr>
        <p:spPr>
          <a:xfrm>
            <a:off x="6719967" y="2878069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10.8um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61EB3E-E157-4C87-ACA7-9AF30B81BDD9}"/>
              </a:ext>
            </a:extLst>
          </p:cNvPr>
          <p:cNvSpPr txBox="1"/>
          <p:nvPr/>
        </p:nvSpPr>
        <p:spPr>
          <a:xfrm>
            <a:off x="6849266" y="5631787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12 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B87E28-2043-4D44-9A90-3253A37CBF31}"/>
              </a:ext>
            </a:extLst>
          </p:cNvPr>
          <p:cNvSpPr txBox="1"/>
          <p:nvPr/>
        </p:nvSpPr>
        <p:spPr>
          <a:xfrm>
            <a:off x="778553" y="3502714"/>
            <a:ext cx="4479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Samples: using 2012 and 2013 SNO samples based on GSICS,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-A/IASI as reference;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Regression: Calculating corrected  coefficients using linear regression; 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 correction, the consistency between two TE channels are much more better;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340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DCCF8-C1A2-48B3-8034-FAF3C9D1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43" y="212629"/>
            <a:ext cx="8229600" cy="8558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5BB93B-02B3-40DD-A47D-01FE75DE1CC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FY-3D/HIRAS is in stable operational status.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HIRAS MW and SW bands FOV3 solar contamination was eliminated by adjustment of cold space viewing angle from -71° to -87 °.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accuracy evaluation results are stable for much of channels of IRAS, except for strong absorbing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ch1,13,14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15,16,17,18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present different seasonal variations for day and night time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 IRAS and VIRR recalibration datasets generated and validated.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will focus on the development of refined physical  infrared recalibration model and V2 datasets.</a:t>
            </a: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CA762DC-B607-495A-9314-8FD63CFBF33F}"/>
              </a:ext>
            </a:extLst>
          </p:cNvPr>
          <p:cNvCxnSpPr/>
          <p:nvPr/>
        </p:nvCxnSpPr>
        <p:spPr>
          <a:xfrm>
            <a:off x="548640" y="1033675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8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36D665-F5FC-4CE4-B193-9AC13A991572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2516498-9010-4F96-BF9B-61A080155A69}"/>
              </a:ext>
            </a:extLst>
          </p:cNvPr>
          <p:cNvSpPr/>
          <p:nvPr/>
        </p:nvSpPr>
        <p:spPr>
          <a:xfrm>
            <a:off x="395061" y="302351"/>
            <a:ext cx="5643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12C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1. FY-3D/HIRAS status updates -1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EB504-880C-4E12-9C0E-969989C9CF17}"/>
              </a:ext>
            </a:extLst>
          </p:cNvPr>
          <p:cNvSpPr txBox="1"/>
          <p:nvPr/>
        </p:nvSpPr>
        <p:spPr>
          <a:xfrm>
            <a:off x="405518" y="1113184"/>
            <a:ext cx="6154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zh-CN" sz="2000" dirty="0"/>
              <a:t>Instrument heating and decontamination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zh-CN" sz="2000" dirty="0"/>
              <a:t>1</a:t>
            </a:r>
            <a:r>
              <a:rPr lang="en-US" altLang="zh-CN" sz="2000" baseline="30000" dirty="0"/>
              <a:t>st</a:t>
            </a:r>
            <a:r>
              <a:rPr lang="en-US" altLang="zh-CN" sz="2000" dirty="0"/>
              <a:t>-Dec, 2018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zh-CN" sz="2000" dirty="0"/>
              <a:t>2</a:t>
            </a:r>
            <a:r>
              <a:rPr lang="en-US" altLang="zh-CN" sz="2000" baseline="30000" dirty="0"/>
              <a:t>nd</a:t>
            </a:r>
            <a:r>
              <a:rPr lang="en-US" altLang="zh-CN" sz="2000" dirty="0"/>
              <a:t>-Oct, 2019</a:t>
            </a:r>
          </a:p>
        </p:txBody>
      </p:sp>
      <p:pic>
        <p:nvPicPr>
          <p:cNvPr id="11" name="Picture 2" descr="D:\风三工程\风三评价-宣传\FY-3D\GOOD\HIRAS.jpg">
            <a:extLst>
              <a:ext uri="{FF2B5EF4-FFF2-40B4-BE49-F238E27FC236}">
                <a16:creationId xmlns:a16="http://schemas.microsoft.com/office/drawing/2014/main" id="{8C04DAD5-A5DC-4776-9223-0FE8C949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05" y="1052964"/>
            <a:ext cx="3513864" cy="242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85330B-7050-410F-A4E8-9FF2C0351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-267"/>
          <a:stretch/>
        </p:blipFill>
        <p:spPr>
          <a:xfrm>
            <a:off x="47711" y="2305878"/>
            <a:ext cx="3480189" cy="21190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D8A5D30-46D4-43AF-8371-B336A1B59693}"/>
              </a:ext>
            </a:extLst>
          </p:cNvPr>
          <p:cNvSpPr txBox="1"/>
          <p:nvPr/>
        </p:nvSpPr>
        <p:spPr>
          <a:xfrm>
            <a:off x="3212327" y="1606162"/>
            <a:ext cx="40158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Heating operation on Oct 21, 2019</a:t>
            </a:r>
            <a:endParaRPr lang="zh-CN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BF48F0C-3622-433E-99F9-7566E7690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-212"/>
          <a:stretch/>
        </p:blipFill>
        <p:spPr>
          <a:xfrm>
            <a:off x="3776873" y="2321782"/>
            <a:ext cx="3412941" cy="20969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BD9D72E-B8C8-4720-A422-72E1FD689B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" y="4430145"/>
            <a:ext cx="3091074" cy="23244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5EEEF8-5B55-437D-92F5-B8A358EA51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63" y="4460927"/>
            <a:ext cx="3130827" cy="23811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1A0D48-4FB8-43C3-A7E6-B9963F6633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4469231"/>
            <a:ext cx="3130826" cy="234901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71D4367-D203-42E6-973C-5911B5F8C17E}"/>
              </a:ext>
            </a:extLst>
          </p:cNvPr>
          <p:cNvSpPr txBox="1"/>
          <p:nvPr/>
        </p:nvSpPr>
        <p:spPr>
          <a:xfrm>
            <a:off x="9329530" y="4921859"/>
            <a:ext cx="286247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LW and MW bands signal are nearly recovered.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SW band is slight weaker in signal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2ACDCD-B22B-426B-B2C6-9BD57B4A53D7}"/>
              </a:ext>
            </a:extLst>
          </p:cNvPr>
          <p:cNvSpPr txBox="1"/>
          <p:nvPr/>
        </p:nvSpPr>
        <p:spPr>
          <a:xfrm>
            <a:off x="9263270" y="4253948"/>
            <a:ext cx="274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ISRF compared with best signal status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7F74A8-E699-4F1F-9CF9-BE0441FA0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34244"/>
          <a:stretch/>
        </p:blipFill>
        <p:spPr>
          <a:xfrm>
            <a:off x="159026" y="3530377"/>
            <a:ext cx="5520856" cy="32015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FF833F-1270-4C8E-84CB-89910634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9" y="198782"/>
            <a:ext cx="3938385" cy="31507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DF28FA-1191-4288-B1CB-2C3DD1A8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82" y="206733"/>
            <a:ext cx="3928445" cy="31427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A18295-F02F-481C-93A5-CAA81DEB2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06" y="176912"/>
            <a:ext cx="3893659" cy="31149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4BB1BAC-720A-4C0F-B9F7-F2B9EEA29B1A}"/>
              </a:ext>
            </a:extLst>
          </p:cNvPr>
          <p:cNvSpPr txBox="1"/>
          <p:nvPr/>
        </p:nvSpPr>
        <p:spPr>
          <a:xfrm>
            <a:off x="5748793" y="4460681"/>
            <a:ext cx="604299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SNO BT comparison with JPSS-1/</a:t>
            </a:r>
            <a:r>
              <a:rPr lang="en-US" altLang="zh-CN" b="1" dirty="0" err="1">
                <a:solidFill>
                  <a:srgbClr val="FF0000"/>
                </a:solidFill>
              </a:rPr>
              <a:t>CrIS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less than 0.3, 0.7 and 1.0 K in the LWIR, MWIR and SWIR bands, respectively.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 with the accuracy of before heating.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423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45725B42-A933-4E83-B539-1D80C7839187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7558C01D-AC05-46ED-830C-0A44B9C46B7F}"/>
              </a:ext>
            </a:extLst>
          </p:cNvPr>
          <p:cNvSpPr/>
          <p:nvPr/>
        </p:nvSpPr>
        <p:spPr>
          <a:xfrm>
            <a:off x="439233" y="1407585"/>
            <a:ext cx="5275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altLang="zh-CN" sz="2400" b="1" dirty="0"/>
              <a:t>Cold space view angle adjustment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zh-CN" altLang="en-US" sz="24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DE0DFD-8F1F-41DD-BB55-72A8557EC605}"/>
              </a:ext>
            </a:extLst>
          </p:cNvPr>
          <p:cNvSpPr/>
          <p:nvPr/>
        </p:nvSpPr>
        <p:spPr>
          <a:xfrm>
            <a:off x="395061" y="302351"/>
            <a:ext cx="5643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12C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1. FY-3D/HIRAS status updates -2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C1AD1B-6EBD-4EB7-BB2B-DF14F4E8B6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4"/>
          <a:stretch>
            <a:fillRect/>
          </a:stretch>
        </p:blipFill>
        <p:spPr bwMode="auto">
          <a:xfrm>
            <a:off x="6178164" y="1131072"/>
            <a:ext cx="5525163" cy="38305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693D4D-A5F4-4228-88AD-A65A3C980B5E}"/>
              </a:ext>
            </a:extLst>
          </p:cNvPr>
          <p:cNvSpPr txBox="1"/>
          <p:nvPr/>
        </p:nvSpPr>
        <p:spPr>
          <a:xfrm>
            <a:off x="429374" y="5701086"/>
            <a:ext cx="1125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b="1" dirty="0"/>
              <a:t>Carminati. F, Xiao. X, </a:t>
            </a:r>
            <a:r>
              <a:rPr lang="en-GB" altLang="zh-CN" b="1" dirty="0" err="1"/>
              <a:t>Lu.Q</a:t>
            </a:r>
            <a:r>
              <a:rPr lang="en-GB" altLang="zh-CN" b="1" dirty="0"/>
              <a:t>, et al. Assessment of the Hyperspectral Infrared Atmospheric Sounder (HIRAS)</a:t>
            </a:r>
            <a:r>
              <a:rPr lang="zh-CN" altLang="zh-CN" b="1" dirty="0"/>
              <a:t>，</a:t>
            </a:r>
            <a:r>
              <a:rPr lang="en-GB" altLang="zh-CN" b="1" i="1" dirty="0"/>
              <a:t>Remote Sens</a:t>
            </a:r>
            <a:r>
              <a:rPr lang="en-GB" altLang="zh-CN" b="1" dirty="0"/>
              <a:t>, 2019, 11, 2950, </a:t>
            </a:r>
            <a:r>
              <a:rPr lang="en-GB" altLang="zh-CN" b="1" dirty="0" err="1"/>
              <a:t>doi</a:t>
            </a:r>
            <a:r>
              <a:rPr lang="en-GB" altLang="zh-CN" b="1" dirty="0"/>
              <a:t>: 10.3390/rs11242950</a:t>
            </a:r>
            <a:endParaRPr lang="zh-CN" altLang="zh-CN" b="1" dirty="0"/>
          </a:p>
          <a:p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9FA3A1-4588-4935-8590-EB64E969E8DE}"/>
              </a:ext>
            </a:extLst>
          </p:cNvPr>
          <p:cNvSpPr txBox="1"/>
          <p:nvPr/>
        </p:nvSpPr>
        <p:spPr>
          <a:xfrm>
            <a:off x="524786" y="2274075"/>
            <a:ext cx="507293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Assessment from Met Office</a:t>
            </a:r>
          </a:p>
          <a:p>
            <a:r>
              <a:rPr lang="en-US" altLang="zh-CN" dirty="0"/>
              <a:t>abnormal negative deviations of Detector 3 in the middle wave band in some areas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221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8" y="1215842"/>
            <a:ext cx="9144000" cy="5490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015" y="3518931"/>
            <a:ext cx="209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Raw DS spectra of 4 </a:t>
            </a:r>
            <a:r>
              <a:rPr lang="en-US" altLang="zh-CN" sz="1600" b="1" dirty="0" err="1"/>
              <a:t>Fovs</a:t>
            </a:r>
            <a:r>
              <a:rPr lang="en-US" altLang="zh-CN" sz="1600" b="1" dirty="0"/>
              <a:t> in SW band</a:t>
            </a:r>
            <a:endParaRPr lang="zh-CN" altLang="en-US" sz="1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D5CC9D-B9A1-48B4-B5D3-513336D0F600}"/>
              </a:ext>
            </a:extLst>
          </p:cNvPr>
          <p:cNvSpPr txBox="1"/>
          <p:nvPr/>
        </p:nvSpPr>
        <p:spPr>
          <a:xfrm>
            <a:off x="485031" y="135173"/>
            <a:ext cx="1101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zh-CN" dirty="0" smtClean="0"/>
              <a:t>Monthly analysis of </a:t>
            </a:r>
            <a:r>
              <a:rPr lang="en-US" altLang="zh-CN" dirty="0"/>
              <a:t>the deep space and blackbody observation spectra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zh-CN" dirty="0" smtClean="0"/>
              <a:t>Deep </a:t>
            </a:r>
            <a:r>
              <a:rPr lang="en-US" altLang="zh-CN" dirty="0"/>
              <a:t>space spectra of FOV3 in the middle wave (MW) and short wave (SW) bands were abnormal: they rose sharply during </a:t>
            </a:r>
            <a:r>
              <a:rPr lang="en-US" altLang="zh-CN" dirty="0" smtClean="0"/>
              <a:t>Oct </a:t>
            </a:r>
            <a:r>
              <a:rPr lang="en-US" altLang="zh-CN" dirty="0"/>
              <a:t>to March </a:t>
            </a:r>
            <a:r>
              <a:rPr lang="en-US" altLang="zh-CN" dirty="0" smtClean="0"/>
              <a:t>of next year.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 flipH="1">
            <a:off x="8318361" y="1426403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Jul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 flipH="1">
            <a:off x="6102794" y="1428273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Jun</a:t>
            </a:r>
            <a:endParaRPr lang="zh-CN" altLang="en-US" dirty="0"/>
          </a:p>
        </p:txBody>
      </p:sp>
      <p:sp>
        <p:nvSpPr>
          <p:cNvPr id="9" name="文本框 1"/>
          <p:cNvSpPr txBox="1"/>
          <p:nvPr/>
        </p:nvSpPr>
        <p:spPr>
          <a:xfrm flipH="1">
            <a:off x="3780820" y="1426403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May</a:t>
            </a:r>
            <a:endParaRPr lang="zh-CN" altLang="en-US" dirty="0"/>
          </a:p>
        </p:txBody>
      </p:sp>
      <p:sp>
        <p:nvSpPr>
          <p:cNvPr id="10" name="文本框 1"/>
          <p:cNvSpPr txBox="1"/>
          <p:nvPr/>
        </p:nvSpPr>
        <p:spPr>
          <a:xfrm flipH="1">
            <a:off x="3780820" y="3149599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Sep</a:t>
            </a:r>
            <a:endParaRPr lang="zh-CN" altLang="en-US" dirty="0"/>
          </a:p>
        </p:txBody>
      </p:sp>
      <p:sp>
        <p:nvSpPr>
          <p:cNvPr id="11" name="文本框 1"/>
          <p:cNvSpPr txBox="1"/>
          <p:nvPr/>
        </p:nvSpPr>
        <p:spPr>
          <a:xfrm flipH="1">
            <a:off x="6102793" y="3149599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Oct</a:t>
            </a:r>
            <a:endParaRPr lang="zh-CN" altLang="en-US" dirty="0"/>
          </a:p>
        </p:txBody>
      </p:sp>
      <p:sp>
        <p:nvSpPr>
          <p:cNvPr id="12" name="文本框 1"/>
          <p:cNvSpPr txBox="1"/>
          <p:nvPr/>
        </p:nvSpPr>
        <p:spPr>
          <a:xfrm flipH="1">
            <a:off x="8318362" y="3149599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Nov</a:t>
            </a:r>
            <a:endParaRPr lang="zh-CN" altLang="en-US" dirty="0"/>
          </a:p>
        </p:txBody>
      </p:sp>
      <p:sp>
        <p:nvSpPr>
          <p:cNvPr id="13" name="文本框 1"/>
          <p:cNvSpPr txBox="1"/>
          <p:nvPr/>
        </p:nvSpPr>
        <p:spPr>
          <a:xfrm flipH="1">
            <a:off x="10464246" y="3149599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Dec</a:t>
            </a:r>
            <a:endParaRPr lang="zh-CN" altLang="en-US" dirty="0"/>
          </a:p>
        </p:txBody>
      </p:sp>
      <p:sp>
        <p:nvSpPr>
          <p:cNvPr id="14" name="文本框 1"/>
          <p:cNvSpPr txBox="1"/>
          <p:nvPr/>
        </p:nvSpPr>
        <p:spPr>
          <a:xfrm flipH="1">
            <a:off x="3780820" y="5048421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Jan</a:t>
            </a:r>
            <a:endParaRPr lang="zh-CN" altLang="en-US" dirty="0"/>
          </a:p>
        </p:txBody>
      </p:sp>
      <p:sp>
        <p:nvSpPr>
          <p:cNvPr id="15" name="文本框 1"/>
          <p:cNvSpPr txBox="1"/>
          <p:nvPr/>
        </p:nvSpPr>
        <p:spPr>
          <a:xfrm flipH="1">
            <a:off x="6102792" y="5052388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Feb</a:t>
            </a:r>
            <a:endParaRPr lang="zh-CN" altLang="en-US" dirty="0"/>
          </a:p>
        </p:txBody>
      </p:sp>
      <p:sp>
        <p:nvSpPr>
          <p:cNvPr id="16" name="文本框 1"/>
          <p:cNvSpPr txBox="1"/>
          <p:nvPr/>
        </p:nvSpPr>
        <p:spPr>
          <a:xfrm flipH="1">
            <a:off x="8297346" y="5048421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Mar</a:t>
            </a:r>
            <a:endParaRPr lang="zh-CN" altLang="en-US" dirty="0"/>
          </a:p>
        </p:txBody>
      </p:sp>
      <p:sp>
        <p:nvSpPr>
          <p:cNvPr id="17" name="文本框 1"/>
          <p:cNvSpPr txBox="1"/>
          <p:nvPr/>
        </p:nvSpPr>
        <p:spPr>
          <a:xfrm flipH="1">
            <a:off x="10464246" y="5048421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Apr</a:t>
            </a:r>
            <a:endParaRPr lang="zh-CN" altLang="en-US" dirty="0"/>
          </a:p>
        </p:txBody>
      </p:sp>
      <p:sp>
        <p:nvSpPr>
          <p:cNvPr id="18" name="文本框 1"/>
          <p:cNvSpPr txBox="1"/>
          <p:nvPr/>
        </p:nvSpPr>
        <p:spPr>
          <a:xfrm flipH="1">
            <a:off x="10533928" y="1361583"/>
            <a:ext cx="6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Aug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25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92" y="1279662"/>
            <a:ext cx="8367505" cy="557833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596083" y="491508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2A4BDF7-E9B3-4A89-9BFB-9CC2034731FC}"/>
              </a:ext>
            </a:extLst>
          </p:cNvPr>
          <p:cNvSpPr txBox="1"/>
          <p:nvPr/>
        </p:nvSpPr>
        <p:spPr>
          <a:xfrm>
            <a:off x="278296" y="338714"/>
            <a:ext cx="11077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correlation</a:t>
            </a:r>
            <a:r>
              <a:rPr lang="en-US" altLang="zh-CN" dirty="0"/>
              <a:t> analysis</a:t>
            </a:r>
            <a:r>
              <a:rPr lang="en-US" altLang="zh-CN" dirty="0" smtClean="0"/>
              <a:t> of </a:t>
            </a:r>
            <a:r>
              <a:rPr lang="en-US" altLang="zh-CN" dirty="0"/>
              <a:t>anomalous spectra </a:t>
            </a:r>
            <a:r>
              <a:rPr lang="en-US" altLang="zh-CN" dirty="0" smtClean="0"/>
              <a:t>with </a:t>
            </a:r>
            <a:r>
              <a:rPr lang="en-US" altLang="zh-CN" dirty="0"/>
              <a:t>latitude, </a:t>
            </a:r>
            <a:r>
              <a:rPr lang="en-US" altLang="zh-CN" dirty="0" smtClean="0"/>
              <a:t>and </a:t>
            </a:r>
            <a:r>
              <a:rPr lang="en-US" altLang="zh-CN" dirty="0"/>
              <a:t>solar </a:t>
            </a:r>
            <a:r>
              <a:rPr lang="en-US" altLang="zh-CN" dirty="0" smtClean="0"/>
              <a:t>zenith </a:t>
            </a:r>
            <a:r>
              <a:rPr lang="en-US" altLang="zh-CN" dirty="0"/>
              <a:t>angle with typical channels : LWIR: 778cm</a:t>
            </a:r>
            <a:r>
              <a:rPr lang="en-US" altLang="zh-CN" baseline="30000" dirty="0"/>
              <a:t>-1</a:t>
            </a:r>
            <a:r>
              <a:rPr lang="en-US" altLang="zh-CN" dirty="0"/>
              <a:t>; MWIR: 1300cm</a:t>
            </a:r>
            <a:r>
              <a:rPr lang="en-US" altLang="zh-CN" baseline="30000" dirty="0"/>
              <a:t>-1</a:t>
            </a:r>
            <a:r>
              <a:rPr lang="en-US" altLang="zh-CN" dirty="0"/>
              <a:t>; SWIR: 2108cm</a:t>
            </a:r>
            <a:r>
              <a:rPr lang="en-US" altLang="zh-CN" baseline="30000" dirty="0"/>
              <a:t>-1</a:t>
            </a:r>
            <a:r>
              <a:rPr lang="en-US" altLang="zh-CN" dirty="0"/>
              <a:t>. </a:t>
            </a:r>
            <a:r>
              <a:rPr lang="en-US" altLang="zh-CN" dirty="0" smtClean="0"/>
              <a:t>(Data on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20190201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095C7A-C482-4B2A-A4DC-51BDF14E68FB}"/>
              </a:ext>
            </a:extLst>
          </p:cNvPr>
          <p:cNvSpPr txBox="1"/>
          <p:nvPr/>
        </p:nvSpPr>
        <p:spPr>
          <a:xfrm>
            <a:off x="278296" y="3059748"/>
            <a:ext cx="336340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SW Detector 3 is abnormally high in deep space observation in the range of 90-120 ° of the solar zenith angle, which leads to the abnormal deviation in calibration bias.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661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2EF469-9139-4C43-A081-D5C70261CD26}"/>
              </a:ext>
            </a:extLst>
          </p:cNvPr>
          <p:cNvSpPr txBox="1"/>
          <p:nvPr/>
        </p:nvSpPr>
        <p:spPr>
          <a:xfrm>
            <a:off x="478299" y="566692"/>
            <a:ext cx="693231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Cold Space observation spectra : 10 view angles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-94.93°,-91.30°,-87.69°,-84.09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°,-80.48°,-76.89°,-73.29°,-69.70°,-66.10°,-62.50°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nominal CS angle at -71°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DS spectra at angles of -94.93 °, -91.30 °, -87.69 °, -84.09 °were not affected by solar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Deep space pointing angle was decided to set from -71 ° to -87 °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7E5BB9-01F6-499B-89BF-9145B96A10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75" y="970058"/>
            <a:ext cx="3624690" cy="2774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E25CFE-6C6D-4419-BC9C-074875ADB3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74" y="4317559"/>
            <a:ext cx="3736009" cy="2464712"/>
          </a:xfrm>
          <a:prstGeom prst="rect">
            <a:avLst/>
          </a:prstGeom>
        </p:spPr>
      </p:pic>
      <p:sp>
        <p:nvSpPr>
          <p:cNvPr id="9" name="文本框 5">
            <a:extLst>
              <a:ext uri="{FF2B5EF4-FFF2-40B4-BE49-F238E27FC236}">
                <a16:creationId xmlns:a16="http://schemas.microsoft.com/office/drawing/2014/main" id="{E018DEF4-CEAB-4368-BE9C-9FEEF8D017CC}"/>
              </a:ext>
            </a:extLst>
          </p:cNvPr>
          <p:cNvSpPr txBox="1"/>
          <p:nvPr/>
        </p:nvSpPr>
        <p:spPr>
          <a:xfrm>
            <a:off x="9371254" y="3800927"/>
            <a:ext cx="18405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After adjustment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A4F2AFFF-BD17-4120-8391-C2DB09D4937C}"/>
              </a:ext>
            </a:extLst>
          </p:cNvPr>
          <p:cNvSpPr txBox="1"/>
          <p:nvPr/>
        </p:nvSpPr>
        <p:spPr>
          <a:xfrm>
            <a:off x="9141995" y="534265"/>
            <a:ext cx="19992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Before adjustment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1" name="Picture 2" descr="G:\Figure_1-3_scn6.png">
            <a:extLst>
              <a:ext uri="{FF2B5EF4-FFF2-40B4-BE49-F238E27FC236}">
                <a16:creationId xmlns:a16="http://schemas.microsoft.com/office/drawing/2014/main" id="{0BD89927-3FF5-4086-99E7-80C6A6D8B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6260" r="8295" b="4195"/>
          <a:stretch/>
        </p:blipFill>
        <p:spPr bwMode="auto">
          <a:xfrm>
            <a:off x="1" y="2624898"/>
            <a:ext cx="7585544" cy="38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74BE3DC-C801-4F15-853E-A008BE95C14B}"/>
              </a:ext>
            </a:extLst>
          </p:cNvPr>
          <p:cNvSpPr txBox="1"/>
          <p:nvPr/>
        </p:nvSpPr>
        <p:spPr>
          <a:xfrm>
            <a:off x="6710902" y="2959816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FOV2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D37479F-C1AF-4D74-8788-20BB50A5CDA5}"/>
              </a:ext>
            </a:extLst>
          </p:cNvPr>
          <p:cNvSpPr txBox="1"/>
          <p:nvPr/>
        </p:nvSpPr>
        <p:spPr>
          <a:xfrm>
            <a:off x="2871747" y="2937288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FOV1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ED19E7-CF02-4FFA-9EB1-32FDD476BEF3}"/>
              </a:ext>
            </a:extLst>
          </p:cNvPr>
          <p:cNvSpPr txBox="1"/>
          <p:nvPr/>
        </p:nvSpPr>
        <p:spPr>
          <a:xfrm>
            <a:off x="2854516" y="4780662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FOV3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EC1D89-AC04-43EF-852D-33FE2FB576C4}"/>
              </a:ext>
            </a:extLst>
          </p:cNvPr>
          <p:cNvSpPr txBox="1"/>
          <p:nvPr/>
        </p:nvSpPr>
        <p:spPr>
          <a:xfrm>
            <a:off x="6687045" y="4772718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0476" y="649972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CS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spectra when pointing angle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-71°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27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8D6F3C-A12C-486E-81ED-784ABBF0A280}"/>
              </a:ext>
            </a:extLst>
          </p:cNvPr>
          <p:cNvSpPr txBox="1"/>
          <p:nvPr/>
        </p:nvSpPr>
        <p:spPr>
          <a:xfrm>
            <a:off x="453226" y="428369"/>
            <a:ext cx="1114772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Distribution </a:t>
            </a:r>
            <a:r>
              <a:rPr lang="en-US" altLang="zh-CN" dirty="0"/>
              <a:t>of RTTOV simulations and observed brightness temperature deviations (O-B) before and after the adjustment of deep space scan angle, respectively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After </a:t>
            </a:r>
            <a:r>
              <a:rPr lang="en-US" altLang="zh-CN" dirty="0"/>
              <a:t>the DS observation angle </a:t>
            </a:r>
            <a:r>
              <a:rPr lang="en-US" altLang="zh-CN" dirty="0" smtClean="0"/>
              <a:t>adjustment, </a:t>
            </a:r>
            <a:r>
              <a:rPr lang="en-US" altLang="zh-CN" dirty="0"/>
              <a:t>O-B </a:t>
            </a:r>
            <a:r>
              <a:rPr lang="en-US" altLang="zh-CN" dirty="0"/>
              <a:t>deviation </a:t>
            </a:r>
            <a:r>
              <a:rPr lang="en-US" altLang="zh-CN" dirty="0" smtClean="0"/>
              <a:t>in area of </a:t>
            </a:r>
            <a:r>
              <a:rPr lang="en-US" altLang="zh-CN" dirty="0"/>
              <a:t>the solar </a:t>
            </a:r>
            <a:r>
              <a:rPr lang="en-US" altLang="zh-CN" dirty="0" smtClean="0"/>
              <a:t>is </a:t>
            </a:r>
            <a:r>
              <a:rPr lang="en-US" altLang="zh-CN" dirty="0"/>
              <a:t>consistent with that in other </a:t>
            </a:r>
            <a:r>
              <a:rPr lang="en-US" altLang="zh-CN" dirty="0" smtClean="0"/>
              <a:t>areas, </a:t>
            </a:r>
            <a:r>
              <a:rPr lang="en-US" altLang="zh-CN" dirty="0"/>
              <a:t>the O-B bias abnormal </a:t>
            </a:r>
            <a:r>
              <a:rPr lang="en-US" altLang="zh-CN" dirty="0" smtClean="0"/>
              <a:t>is basically </a:t>
            </a:r>
            <a:r>
              <a:rPr lang="en-US" altLang="zh-CN" dirty="0"/>
              <a:t>eliminated,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804433-19B4-42C7-95C7-5F9B377ED5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559" r="11368" b="9249"/>
          <a:stretch/>
        </p:blipFill>
        <p:spPr>
          <a:xfrm>
            <a:off x="1110781" y="2184649"/>
            <a:ext cx="3943351" cy="3506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ED8DA9-5E4F-4C4F-8714-1AAAB18D96D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5980" r="6755" b="12292"/>
          <a:stretch/>
        </p:blipFill>
        <p:spPr>
          <a:xfrm>
            <a:off x="6262785" y="2161001"/>
            <a:ext cx="4532631" cy="33788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407697-602C-44E4-913E-2FB3A55B16B1}"/>
              </a:ext>
            </a:extLst>
          </p:cNvPr>
          <p:cNvSpPr txBox="1"/>
          <p:nvPr/>
        </p:nvSpPr>
        <p:spPr>
          <a:xfrm>
            <a:off x="453225" y="5947575"/>
            <a:ext cx="1113977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Global Distribution of Deviations between Observed and RTTOV Simulation (FOV3) Before and after Deep space scan Angle Adjustment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312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28931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45,&quot;width&quot;:191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28936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28938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80,&quot;width&quot;:191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45,&quot;width&quot;:635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2566</TotalTime>
  <Words>1188</Words>
  <Application>Microsoft Office PowerPoint</Application>
  <PresentationFormat>宽屏</PresentationFormat>
  <Paragraphs>187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黑体</vt:lpstr>
      <vt:lpstr>宋体</vt:lpstr>
      <vt:lpstr>微软雅黑</vt:lpstr>
      <vt:lpstr>Arial</vt:lpstr>
      <vt:lpstr>Times New Roman</vt:lpstr>
      <vt:lpstr>Wingdings</vt:lpstr>
      <vt:lpstr>Office 主题​​</vt:lpstr>
      <vt:lpstr>公式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Scene dependence of FY-3/VIRR </vt:lpstr>
      <vt:lpstr>Nonlinear coefficient correction of FY-3A/VIRR based on GSICS</vt:lpstr>
      <vt:lpstr>Correction result of FY-3A/VIRR</vt:lpstr>
      <vt:lpstr>Systematic correction results of FY-3B/VIRR</vt:lpstr>
      <vt:lpstr>Conclusion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lenovo</cp:lastModifiedBy>
  <cp:revision>62</cp:revision>
  <dcterms:created xsi:type="dcterms:W3CDTF">2020-03-17T06:25:08Z</dcterms:created>
  <dcterms:modified xsi:type="dcterms:W3CDTF">2020-06-24T09:03:57Z</dcterms:modified>
</cp:coreProperties>
</file>