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587" r:id="rId3"/>
    <p:sldId id="590" r:id="rId4"/>
    <p:sldId id="591" r:id="rId5"/>
    <p:sldId id="604" r:id="rId6"/>
    <p:sldId id="598" r:id="rId7"/>
    <p:sldId id="599" r:id="rId8"/>
    <p:sldId id="600" r:id="rId9"/>
    <p:sldId id="601" r:id="rId10"/>
    <p:sldId id="602" r:id="rId11"/>
    <p:sldId id="607" r:id="rId12"/>
    <p:sldId id="603" r:id="rId13"/>
    <p:sldId id="605" r:id="rId14"/>
    <p:sldId id="606" r:id="rId15"/>
    <p:sldId id="596" r:id="rId16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00B5E2"/>
    <a:srgbClr val="00205B"/>
    <a:srgbClr val="FE5000"/>
    <a:srgbClr val="C5B9AC"/>
    <a:srgbClr val="CB333B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120" d="100"/>
          <a:sy n="120" d="100"/>
        </p:scale>
        <p:origin x="882" y="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handoutMasters/handoutMaster1.xml" Type="http://schemas.openxmlformats.org/officeDocument/2006/relationships/handoutMaster" Id="rId18"></Relationship><Relationship Target="slides/slide2.xml" Type="http://schemas.openxmlformats.org/officeDocument/2006/relationships/slide" Id="rId3"></Relationship><Relationship Target="theme/theme1.xml" Type="http://schemas.openxmlformats.org/officeDocument/2006/relationships/them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notesMasters/notesMaster1.xml" Type="http://schemas.openxmlformats.org/officeDocument/2006/relationships/notesMaster" Id="rId17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viewProps.xml" Type="http://schemas.openxmlformats.org/officeDocument/2006/relationships/viewProp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9.xml" Type="http://schemas.openxmlformats.org/officeDocument/2006/relationships/slide" Id="rId10"></Relationship><Relationship Target="presProps.xml" Type="http://schemas.openxmlformats.org/officeDocument/2006/relationships/presProps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tableStyles.xml" Type="http://schemas.openxmlformats.org/officeDocument/2006/relationships/tableStyles" Id="rId22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92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927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5270217" y="163022"/>
            <a:ext cx="4635783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24797" y="6663739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EUM/RSP/VWG/20/1176380, v1 Draft, 11 May 2020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1" title="[DM_E_CONFID]"/>
          <p:cNvSpPr>
            <a:spLocks noChangeArrowheads="1"/>
          </p:cNvSpPr>
          <p:nvPr userDrawn="1"/>
        </p:nvSpPr>
        <p:spPr bwMode="auto">
          <a:xfrm>
            <a:off x="3725386" y="6663739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266700" y="6663738"/>
            <a:ext cx="1929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fld id="{8FB962D6-AAEB-4B1A-AA15-8B7900DBE691}" type="slidenum"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  <p:sldLayoutId id="2147487674" r:id="rId4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47" title="[DM_DOCNAME]"/>
          <p:cNvSpPr txBox="1">
            <a:spLocks/>
          </p:cNvSpPr>
          <p:nvPr/>
        </p:nvSpPr>
        <p:spPr>
          <a:xfrm>
            <a:off x="2717800" y="10964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Monitoring SLSTR calibration using IASI: Updates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311994" y="3327653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 algn="l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A. Burini</a:t>
            </a:r>
            <a:b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kern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Tomazic, </a:t>
            </a: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T. Hewison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47" title="[DM_DOCNAME]"/>
          <p:cNvSpPr txBox="1">
            <a:spLocks/>
          </p:cNvSpPr>
          <p:nvPr/>
        </p:nvSpPr>
        <p:spPr>
          <a:xfrm>
            <a:off x="2565400" y="9440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SLSTR-IASI [LEO-LEO]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5397" y="4007459"/>
            <a:ext cx="2069646" cy="32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975" b="0" kern="0" dirty="0"/>
              <a:t>SLSTR Pixels within IASI FOV</a:t>
            </a:r>
          </a:p>
          <a:p>
            <a:pPr marL="0" indent="0">
              <a:buNone/>
            </a:pPr>
            <a:endParaRPr lang="en-US" sz="975" b="0" kern="0" dirty="0"/>
          </a:p>
          <a:p>
            <a:pPr marL="0" indent="0">
              <a:buNone/>
            </a:pPr>
            <a:endParaRPr lang="en-GB" sz="975" b="0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0946" r="24799" b="7952"/>
          <a:stretch/>
        </p:blipFill>
        <p:spPr>
          <a:xfrm>
            <a:off x="172471" y="1688563"/>
            <a:ext cx="2795501" cy="22155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0783" r="24528" b="6989"/>
          <a:stretch/>
        </p:blipFill>
        <p:spPr>
          <a:xfrm>
            <a:off x="3361262" y="1667790"/>
            <a:ext cx="2829482" cy="228710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02938" y="4007458"/>
            <a:ext cx="3004968" cy="32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63" b="0" kern="0" dirty="0"/>
              <a:t>SLSTR Pixels </a:t>
            </a:r>
            <a:r>
              <a:rPr lang="en-US" sz="1463" b="0" kern="0" dirty="0" err="1"/>
              <a:t>StdDev</a:t>
            </a:r>
            <a:r>
              <a:rPr lang="en-US" sz="1463" b="0" kern="0" dirty="0"/>
              <a:t> Value within IASI FOV</a:t>
            </a:r>
          </a:p>
          <a:p>
            <a:pPr marL="0" indent="0">
              <a:buNone/>
            </a:pPr>
            <a:endParaRPr lang="en-US" sz="1463" b="0" kern="0" dirty="0"/>
          </a:p>
          <a:p>
            <a:endParaRPr lang="en-GB" sz="1463" b="0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10759" r="24130" b="7545"/>
          <a:stretch/>
        </p:blipFill>
        <p:spPr>
          <a:xfrm>
            <a:off x="6749870" y="1649769"/>
            <a:ext cx="2883377" cy="229316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361261" y="4007459"/>
            <a:ext cx="3004968" cy="32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63" b="0" kern="0" dirty="0"/>
              <a:t>SLSTR Pixels Mean Value within IASI FOV</a:t>
            </a:r>
          </a:p>
          <a:p>
            <a:pPr marL="0" indent="0">
              <a:buNone/>
            </a:pPr>
            <a:endParaRPr lang="en-US" sz="1463" b="0" kern="0" dirty="0"/>
          </a:p>
          <a:p>
            <a:endParaRPr lang="en-GB" sz="1463" b="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1014" y="4728297"/>
            <a:ext cx="9423672" cy="32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138" b="0" kern="0" dirty="0"/>
              <a:t>Original Indices are kept, so in principle it is still possible to perform the collocation directly in the original L1 grid. Tests are still on going.</a:t>
            </a:r>
          </a:p>
          <a:p>
            <a:pPr marL="0" indent="0">
              <a:buNone/>
            </a:pPr>
            <a:endParaRPr lang="en-US" sz="1138" b="0" kern="0" dirty="0"/>
          </a:p>
          <a:p>
            <a:pPr marL="0" indent="0">
              <a:buNone/>
            </a:pPr>
            <a:endParaRPr lang="en-GB" sz="1138" b="0" kern="0" dirty="0"/>
          </a:p>
        </p:txBody>
      </p:sp>
    </p:spTree>
    <p:extLst>
      <p:ext uri="{BB962C8B-B14F-4D97-AF65-F5344CB8AC3E}">
        <p14:creationId xmlns:p14="http://schemas.microsoft.com/office/powerpoint/2010/main" val="284710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Results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Status: </a:t>
            </a:r>
            <a:endParaRPr lang="en-GB" sz="2400" dirty="0" smtClean="0"/>
          </a:p>
          <a:p>
            <a:pPr lvl="1"/>
            <a:r>
              <a:rPr lang="en-GB" sz="2000" dirty="0" smtClean="0"/>
              <a:t>T</a:t>
            </a:r>
            <a:r>
              <a:rPr lang="en-GB" sz="2000" dirty="0" smtClean="0"/>
              <a:t>hresholds </a:t>
            </a:r>
            <a:r>
              <a:rPr lang="en-GB" sz="2000" dirty="0" smtClean="0"/>
              <a:t>on several combination of parameters </a:t>
            </a:r>
            <a:r>
              <a:rPr lang="en-GB" sz="2000" dirty="0" smtClean="0"/>
              <a:t>being </a:t>
            </a:r>
            <a:r>
              <a:rPr lang="en-GB" sz="2000" dirty="0" smtClean="0"/>
              <a:t>tested </a:t>
            </a:r>
            <a:endParaRPr lang="en-GB" sz="2000" dirty="0" smtClean="0"/>
          </a:p>
          <a:p>
            <a:pPr lvl="1"/>
            <a:r>
              <a:rPr lang="en-GB" sz="2000" dirty="0" smtClean="0"/>
              <a:t>Uncertainty-based metrics </a:t>
            </a:r>
            <a:r>
              <a:rPr lang="en-GB" sz="2000" dirty="0" smtClean="0"/>
              <a:t>are being </a:t>
            </a:r>
            <a:r>
              <a:rPr lang="en-GB" sz="2000" dirty="0" smtClean="0"/>
              <a:t>defined to optimise them </a:t>
            </a:r>
            <a:endParaRPr lang="en-GB" sz="2000" dirty="0" smtClean="0"/>
          </a:p>
          <a:p>
            <a:r>
              <a:rPr lang="en-GB" sz="2400" dirty="0" smtClean="0"/>
              <a:t>Possibility </a:t>
            </a:r>
            <a:r>
              <a:rPr lang="en-GB" sz="2400" dirty="0" smtClean="0"/>
              <a:t>of analysis of data over land/sea and during night/day </a:t>
            </a:r>
            <a:r>
              <a:rPr lang="en-GB" sz="2400" dirty="0" smtClean="0"/>
              <a:t>overpass </a:t>
            </a:r>
            <a:endParaRPr lang="en-GB" sz="2400" dirty="0" smtClean="0"/>
          </a:p>
          <a:p>
            <a:r>
              <a:rPr lang="en-GB" sz="2400" dirty="0" smtClean="0"/>
              <a:t>Collocations can be retrieved outside the tropical areas.</a:t>
            </a:r>
          </a:p>
          <a:p>
            <a:r>
              <a:rPr lang="en-GB" sz="2400" dirty="0" smtClean="0"/>
              <a:t>Filtering by land/sea mask is possible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00" y="3870362"/>
            <a:ext cx="3626657" cy="2256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62539" r="53304" b="12491"/>
          <a:stretch/>
        </p:blipFill>
        <p:spPr>
          <a:xfrm>
            <a:off x="5129956" y="3948547"/>
            <a:ext cx="3572497" cy="18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on the Analysis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0" y="900000"/>
            <a:ext cx="617142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1500" y="2377439"/>
            <a:ext cx="3518500" cy="22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dataset.reset_filter()</a:t>
            </a:r>
          </a:p>
          <a:p>
            <a:pPr>
              <a:buNone/>
            </a:pPr>
            <a:r>
              <a:rPr lang="hr-HR" sz="1500" b="0" kern="0" dirty="0" smtClean="0">
                <a:sym typeface="Wingdings" pitchFamily="2" charset="2"/>
              </a:rPr>
              <a:t>dataset.filter_data(field</a:t>
            </a:r>
            <a:r>
              <a:rPr lang="hr-HR" sz="1500" b="0" kern="0" dirty="0">
                <a:sym typeface="Wingdings" pitchFamily="2" charset="2"/>
              </a:rPr>
              <a:t>='solzen', operator='&lt;', value=90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  <a:endParaRPr lang="hr-HR" sz="1500" b="0" kern="0" dirty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dataset.filter_data(field='fov_stdev_bt', operator='&lt;', value=0.4)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dataset.filter_data(field='time_diff', operator='&lt;', value=600)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dataset.filter_data(field='ref_zen', operator='&lt;', </a:t>
            </a:r>
            <a:r>
              <a:rPr lang="hr-HR" sz="1500" b="0" kern="0" dirty="0" smtClean="0">
                <a:sym typeface="Wingdings" pitchFamily="2" charset="2"/>
              </a:rPr>
              <a:t>value=</a:t>
            </a:r>
            <a:r>
              <a:rPr lang="en-GB" sz="1500" b="0" kern="0" dirty="0" smtClean="0">
                <a:sym typeface="Wingdings" pitchFamily="2" charset="2"/>
              </a:rPr>
              <a:t>20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</a:p>
          <a:p>
            <a:pPr lvl="1"/>
            <a:endParaRPr lang="hr-HR" sz="1400" b="0" kern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hr-HR" sz="1400" b="0" kern="0" dirty="0" smtClean="0">
              <a:sym typeface="Wingdings" pitchFamily="2" charset="2"/>
            </a:endParaRPr>
          </a:p>
          <a:p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342160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on the Analysis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900000"/>
            <a:ext cx="6120000" cy="540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1500" y="2377439"/>
            <a:ext cx="3518500" cy="22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dataset.reset_filter</a:t>
            </a:r>
            <a:r>
              <a:rPr lang="hr-HR" sz="1500" b="0" kern="0" dirty="0" smtClean="0">
                <a:sym typeface="Wingdings" pitchFamily="2" charset="2"/>
              </a:rPr>
              <a:t>()</a:t>
            </a:r>
            <a:endParaRPr lang="en-GB" sz="1500" b="0" kern="0" dirty="0" smtClean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 smtClean="0">
                <a:sym typeface="Wingdings" pitchFamily="2" charset="2"/>
              </a:rPr>
              <a:t>dataset.filter_data(field=</a:t>
            </a:r>
            <a:r>
              <a:rPr lang="en-GB" sz="1500" b="0" kern="0" dirty="0" err="1" smtClean="0">
                <a:sym typeface="Wingdings" pitchFamily="2" charset="2"/>
              </a:rPr>
              <a:t>land_sea_mask</a:t>
            </a:r>
            <a:r>
              <a:rPr lang="hr-HR" sz="1500" b="0" kern="0" dirty="0" smtClean="0">
                <a:sym typeface="Wingdings" pitchFamily="2" charset="2"/>
              </a:rPr>
              <a:t>', </a:t>
            </a:r>
            <a:r>
              <a:rPr lang="hr-HR" sz="1500" b="0" kern="0" dirty="0">
                <a:sym typeface="Wingdings" pitchFamily="2" charset="2"/>
              </a:rPr>
              <a:t>operator</a:t>
            </a:r>
            <a:r>
              <a:rPr lang="hr-HR" sz="1500" b="0" kern="0" dirty="0" smtClean="0">
                <a:sym typeface="Wingdings" pitchFamily="2" charset="2"/>
              </a:rPr>
              <a:t>=‘</a:t>
            </a:r>
            <a:r>
              <a:rPr lang="en-GB" sz="1500" b="0" kern="0" dirty="0" smtClean="0">
                <a:sym typeface="Wingdings" pitchFamily="2" charset="2"/>
              </a:rPr>
              <a:t>=</a:t>
            </a:r>
            <a:r>
              <a:rPr lang="hr-HR" sz="1500" b="0" kern="0" dirty="0" smtClean="0">
                <a:sym typeface="Wingdings" pitchFamily="2" charset="2"/>
              </a:rPr>
              <a:t>', value=</a:t>
            </a:r>
            <a:r>
              <a:rPr lang="en-GB" sz="1500" b="0" kern="0" dirty="0" smtClean="0">
                <a:sym typeface="Wingdings" pitchFamily="2" charset="2"/>
              </a:rPr>
              <a:t>1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  <a:endParaRPr lang="hr-HR" sz="1500" b="0" kern="0" dirty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 smtClean="0">
                <a:sym typeface="Wingdings" pitchFamily="2" charset="2"/>
              </a:rPr>
              <a:t>dataset.filter_data(field</a:t>
            </a:r>
            <a:r>
              <a:rPr lang="hr-HR" sz="1500" b="0" kern="0" dirty="0">
                <a:sym typeface="Wingdings" pitchFamily="2" charset="2"/>
              </a:rPr>
              <a:t>='solzen', operator='&lt;', value=90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  <a:endParaRPr lang="hr-HR" sz="1500" b="0" kern="0" dirty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dataset.filter_data(field='fov_stdev_bt', operator='&lt;', value=0.4)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dataset.filter_data(field='time_diff', operator='&lt;', value=600)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dataset.filter_data(field='ref_zen', operator='&lt;', </a:t>
            </a:r>
            <a:r>
              <a:rPr lang="hr-HR" sz="1500" b="0" kern="0" dirty="0" smtClean="0">
                <a:sym typeface="Wingdings" pitchFamily="2" charset="2"/>
              </a:rPr>
              <a:t>value=</a:t>
            </a:r>
            <a:r>
              <a:rPr lang="en-GB" sz="1500" b="0" kern="0" dirty="0" smtClean="0">
                <a:sym typeface="Wingdings" pitchFamily="2" charset="2"/>
              </a:rPr>
              <a:t>20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</a:p>
          <a:p>
            <a:pPr lvl="1"/>
            <a:endParaRPr lang="hr-HR" sz="1400" b="0" kern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hr-HR" sz="1400" b="0" kern="0" dirty="0" smtClean="0">
              <a:sym typeface="Wingdings" pitchFamily="2" charset="2"/>
            </a:endParaRPr>
          </a:p>
          <a:p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114964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on the Analysis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900000"/>
            <a:ext cx="6171429" cy="540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1500" y="2377439"/>
            <a:ext cx="3518500" cy="22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dataset.reset_filter</a:t>
            </a:r>
            <a:r>
              <a:rPr lang="hr-HR" sz="1500" b="0" kern="0" dirty="0" smtClean="0">
                <a:sym typeface="Wingdings" pitchFamily="2" charset="2"/>
              </a:rPr>
              <a:t>()</a:t>
            </a:r>
            <a:endParaRPr lang="en-GB" sz="1500" b="0" kern="0" dirty="0" smtClean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</a:t>
            </a:r>
            <a:r>
              <a:rPr lang="en-GB" sz="1500" b="0" kern="0" dirty="0" err="1">
                <a:sym typeface="Wingdings" pitchFamily="2" charset="2"/>
              </a:rPr>
              <a:t>land_sea_mask</a:t>
            </a:r>
            <a:r>
              <a:rPr lang="hr-HR" sz="1500" b="0" kern="0" dirty="0">
                <a:sym typeface="Wingdings" pitchFamily="2" charset="2"/>
              </a:rPr>
              <a:t>', operator=‘</a:t>
            </a:r>
            <a:r>
              <a:rPr lang="en-GB" sz="1500" b="0" kern="0" dirty="0">
                <a:sym typeface="Wingdings" pitchFamily="2" charset="2"/>
              </a:rPr>
              <a:t>=</a:t>
            </a:r>
            <a:r>
              <a:rPr lang="hr-HR" sz="1500" b="0" kern="0" dirty="0">
                <a:sym typeface="Wingdings" pitchFamily="2" charset="2"/>
              </a:rPr>
              <a:t>', </a:t>
            </a:r>
            <a:r>
              <a:rPr lang="hr-HR" sz="1500" b="0" kern="0" dirty="0" smtClean="0">
                <a:sym typeface="Wingdings" pitchFamily="2" charset="2"/>
              </a:rPr>
              <a:t>value=</a:t>
            </a:r>
            <a:r>
              <a:rPr lang="en-GB" sz="1500" b="0" kern="0" dirty="0" smtClean="0">
                <a:sym typeface="Wingdings" pitchFamily="2" charset="2"/>
              </a:rPr>
              <a:t>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  <a:endParaRPr lang="hr-HR" sz="1500" b="0" kern="0" dirty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 smtClean="0">
                <a:sym typeface="Wingdings" pitchFamily="2" charset="2"/>
              </a:rPr>
              <a:t>dataset.filter_data(field</a:t>
            </a:r>
            <a:r>
              <a:rPr lang="hr-HR" sz="1500" b="0" kern="0" dirty="0">
                <a:sym typeface="Wingdings" pitchFamily="2" charset="2"/>
              </a:rPr>
              <a:t>='solzen', operator='&lt;', value=90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  <a:endParaRPr lang="hr-HR" sz="1500" b="0" kern="0" dirty="0">
              <a:sym typeface="Wingdings" pitchFamily="2" charset="2"/>
            </a:endParaRP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dataset.filter_data(field='fov_stdev_bt', operator='&lt;', value=0.4)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dataset.filter_data(field='time_diff', operator='&lt;', value=600)</a:t>
            </a:r>
          </a:p>
          <a:p>
            <a:pPr>
              <a:buNone/>
            </a:pPr>
            <a:r>
              <a:rPr lang="hr-HR" sz="1500" b="0" kern="0" dirty="0">
                <a:sym typeface="Wingdings" pitchFamily="2" charset="2"/>
              </a:rPr>
              <a:t>dataset.filter_data(field='ref_zen', operator='&lt;', </a:t>
            </a:r>
            <a:r>
              <a:rPr lang="hr-HR" sz="1500" b="0" kern="0" dirty="0" smtClean="0">
                <a:sym typeface="Wingdings" pitchFamily="2" charset="2"/>
              </a:rPr>
              <a:t>value=</a:t>
            </a:r>
            <a:r>
              <a:rPr lang="en-GB" sz="1500" b="0" kern="0" dirty="0" smtClean="0">
                <a:sym typeface="Wingdings" pitchFamily="2" charset="2"/>
              </a:rPr>
              <a:t>20</a:t>
            </a:r>
            <a:r>
              <a:rPr lang="hr-HR" sz="1500" b="0" kern="0" dirty="0" smtClean="0">
                <a:sym typeface="Wingdings" pitchFamily="2" charset="2"/>
              </a:rPr>
              <a:t>)</a:t>
            </a:r>
          </a:p>
          <a:p>
            <a:pPr lvl="1"/>
            <a:endParaRPr lang="hr-HR" sz="1400" b="0" kern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hr-HR" sz="1400" b="0" kern="0" dirty="0" smtClean="0">
              <a:sym typeface="Wingdings" pitchFamily="2" charset="2"/>
            </a:endParaRPr>
          </a:p>
          <a:p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162783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" y="803338"/>
            <a:ext cx="9824500" cy="605466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Prototype for monitoring SLSTR calibration with IASI as reference has been developed. </a:t>
            </a:r>
            <a:endParaRPr lang="en-GB" sz="2400" dirty="0" smtClean="0"/>
          </a:p>
          <a:p>
            <a:r>
              <a:rPr lang="en-GB" sz="2400" dirty="0" smtClean="0">
                <a:sym typeface="Wingdings" pitchFamily="2" charset="2"/>
              </a:rPr>
              <a:t>Analysis of results is still on-going, several filtering parameters are being evaluated</a:t>
            </a:r>
          </a:p>
          <a:p>
            <a:r>
              <a:rPr lang="en-GB" sz="2400" dirty="0" smtClean="0">
                <a:sym typeface="Wingdings" pitchFamily="2" charset="2"/>
              </a:rPr>
              <a:t>Analysis of Oblique view is possible, but not being assessed for the moment</a:t>
            </a:r>
          </a:p>
          <a:p>
            <a:r>
              <a:rPr lang="en-GB" sz="2400" dirty="0" smtClean="0">
                <a:sym typeface="Wingdings" pitchFamily="2" charset="2"/>
              </a:rPr>
              <a:t>Software is stable and producing results for SLSTR A/B vs IASI/A/B/C</a:t>
            </a:r>
          </a:p>
          <a:p>
            <a:r>
              <a:rPr lang="en-GB" sz="2400" dirty="0" smtClean="0">
                <a:sym typeface="Wingdings" pitchFamily="2" charset="2"/>
              </a:rPr>
              <a:t>Once a metric for results will be consolidated, the monitoring will be put into operations. </a:t>
            </a:r>
          </a:p>
          <a:p>
            <a:r>
              <a:rPr lang="en-GB" sz="2400" dirty="0" smtClean="0">
                <a:sym typeface="Wingdings" pitchFamily="2" charset="2"/>
              </a:rPr>
              <a:t>Future plans: 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to include the Geo Scenario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Gap Filling </a:t>
            </a:r>
            <a:r>
              <a:rPr lang="en-GB" sz="2000" dirty="0" smtClean="0">
                <a:sym typeface="Wingdings" pitchFamily="2" charset="2"/>
              </a:rPr>
              <a:t>to include S7 channel – </a:t>
            </a:r>
            <a:r>
              <a:rPr lang="en-GB" sz="2000" dirty="0" smtClean="0">
                <a:sym typeface="Wingdings" pitchFamily="2" charset="2"/>
              </a:rPr>
              <a:t>The software has been designed to be used with gap filling method, once this will be consolidated.</a:t>
            </a:r>
            <a:endParaRPr lang="hr-HR" sz="2200" dirty="0" smtClean="0">
              <a:sym typeface="Wingdings" pitchFamily="2" charset="2"/>
            </a:endParaRPr>
          </a:p>
          <a:p>
            <a:pPr lvl="1"/>
            <a:endParaRPr lang="hr-HR" sz="2600" dirty="0" smtClean="0">
              <a:sym typeface="Wingdings" pitchFamily="2" charset="2"/>
            </a:endParaRPr>
          </a:p>
          <a:p>
            <a:pPr>
              <a:buNone/>
            </a:pPr>
            <a:endParaRPr lang="hr-HR" sz="2600" dirty="0" smtClean="0">
              <a:sym typeface="Wingdings" pitchFamily="2" charset="2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853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Aim</a:t>
            </a:r>
          </a:p>
          <a:p>
            <a:pPr lvl="1"/>
            <a:r>
              <a:rPr lang="en-US" sz="1800" dirty="0" smtClean="0"/>
              <a:t>To verify if SLSTR IR is meeting the performance requirements:</a:t>
            </a:r>
          </a:p>
          <a:p>
            <a:pPr lvl="2"/>
            <a:r>
              <a:rPr lang="en-US" sz="1600" dirty="0" smtClean="0"/>
              <a:t>The absolute radiometric accuracy for data acquired by the IR channels shall be smaller than 0.2K, traceable to ITS-90.</a:t>
            </a:r>
          </a:p>
          <a:p>
            <a:pPr lvl="2"/>
            <a:r>
              <a:rPr lang="en-US" sz="1600" dirty="0" smtClean="0"/>
              <a:t>As a minimum, this requirement shall be met in the blackbody temperature range (~250K - ~300K)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000" b="1" dirty="0" smtClean="0"/>
              <a:t>Objectives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 err="1" smtClean="0"/>
              <a:t>intercompare</a:t>
            </a:r>
            <a:r>
              <a:rPr lang="en-US" sz="1800" dirty="0" smtClean="0"/>
              <a:t> SLSTR with a stable and characterized reference sensor:</a:t>
            </a:r>
          </a:p>
          <a:p>
            <a:pPr lvl="2"/>
            <a:r>
              <a:rPr lang="en-US" sz="1600" dirty="0" smtClean="0"/>
              <a:t>IASI is the GSICS reference sensor due to its stability and </a:t>
            </a:r>
            <a:r>
              <a:rPr lang="en-US" sz="1600" dirty="0" err="1" smtClean="0"/>
              <a:t>chracterisation</a:t>
            </a:r>
            <a:endParaRPr lang="en-US" sz="1600" dirty="0" smtClean="0"/>
          </a:p>
          <a:p>
            <a:pPr lvl="2"/>
            <a:r>
              <a:rPr lang="en-US" sz="1600" dirty="0" smtClean="0"/>
              <a:t>To follow GSICS methodology (Hewison, 2013)</a:t>
            </a:r>
          </a:p>
          <a:p>
            <a:pPr lvl="2"/>
            <a:r>
              <a:rPr lang="en-US" sz="1600" dirty="0" smtClean="0"/>
              <a:t>Based on EUMETSAT study by University of Leicester: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Radiometric </a:t>
            </a:r>
            <a:r>
              <a:rPr lang="en-GB" sz="1600" dirty="0" err="1" smtClean="0"/>
              <a:t>Intercomparison</a:t>
            </a:r>
            <a:r>
              <a:rPr lang="en-GB" sz="1600" dirty="0" smtClean="0"/>
              <a:t> of AATSR and IASI, 2013, C. Whyte, D. Moore and J. Remedios</a:t>
            </a:r>
          </a:p>
          <a:p>
            <a:pPr lvl="2"/>
            <a:endParaRPr lang="en-GB" sz="1600" dirty="0" smtClean="0"/>
          </a:p>
          <a:p>
            <a:r>
              <a:rPr lang="en-US" sz="2200" dirty="0" smtClean="0"/>
              <a:t>Collaboration with FIDUCEO project (H2020), Merchant et al.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en-GB" dirty="0" smtClean="0"/>
              <a:t>Previous </a:t>
            </a:r>
            <a:r>
              <a:rPr lang="hr-HR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b="1" dirty="0" smtClean="0"/>
              <a:t>Crossovers</a:t>
            </a:r>
            <a:r>
              <a:rPr lang="hr-HR" sz="1600" dirty="0" smtClean="0"/>
              <a:t> (SNO)</a:t>
            </a:r>
          </a:p>
          <a:p>
            <a:pPr lvl="1"/>
            <a:r>
              <a:rPr lang="hr-HR" sz="1400" dirty="0" smtClean="0"/>
              <a:t>SNO</a:t>
            </a:r>
            <a:r>
              <a:rPr lang="en-US" sz="1400" dirty="0" smtClean="0"/>
              <a:t> </a:t>
            </a:r>
            <a:r>
              <a:rPr lang="hr-HR" sz="1400" dirty="0" smtClean="0"/>
              <a:t>= </a:t>
            </a:r>
            <a:r>
              <a:rPr lang="en-US" sz="1400" dirty="0" smtClean="0"/>
              <a:t>simultaneous nadir overpasses</a:t>
            </a:r>
            <a:r>
              <a:rPr lang="hr-HR" sz="1400" dirty="0" smtClean="0"/>
              <a:t> </a:t>
            </a:r>
            <a:endParaRPr lang="en-US" sz="1400" dirty="0"/>
          </a:p>
          <a:p>
            <a:pPr lvl="1"/>
            <a:r>
              <a:rPr lang="hr-HR" sz="1200" dirty="0" smtClean="0">
                <a:sym typeface="Wingdings" pitchFamily="2" charset="2"/>
              </a:rPr>
              <a:t>based </a:t>
            </a:r>
            <a:r>
              <a:rPr lang="hr-HR" sz="1200" dirty="0">
                <a:sym typeface="Wingdings" pitchFamily="2" charset="2"/>
              </a:rPr>
              <a:t>on orbital model </a:t>
            </a:r>
            <a:r>
              <a:rPr lang="hr-HR" sz="1200" dirty="0" smtClean="0">
                <a:sym typeface="Wingdings" pitchFamily="2" charset="2"/>
              </a:rPr>
              <a:t>prediction</a:t>
            </a:r>
            <a:endParaRPr lang="en-US" sz="1200" dirty="0" smtClean="0">
              <a:sym typeface="Wingdings" pitchFamily="2" charset="2"/>
            </a:endParaRPr>
          </a:p>
          <a:p>
            <a:pPr lvl="1"/>
            <a:r>
              <a:rPr lang="hr-HR" sz="1200" dirty="0" smtClean="0"/>
              <a:t>Each </a:t>
            </a:r>
            <a:r>
              <a:rPr lang="hr-HR" sz="1200" dirty="0"/>
              <a:t>event last ~2 days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r-HR" sz="1200" dirty="0"/>
              <a:t>with ~50 crossovers per </a:t>
            </a:r>
            <a:r>
              <a:rPr lang="hr-HR" sz="1200" dirty="0" smtClean="0"/>
              <a:t>SNO</a:t>
            </a:r>
          </a:p>
          <a:p>
            <a:endParaRPr lang="en-US" sz="1600" b="1" dirty="0" smtClean="0"/>
          </a:p>
          <a:p>
            <a:r>
              <a:rPr lang="hr-HR" sz="1600" b="1" dirty="0" smtClean="0"/>
              <a:t>Collocations</a:t>
            </a:r>
            <a:r>
              <a:rPr lang="hr-HR" sz="1600" dirty="0" smtClean="0"/>
              <a:t> (matchups)</a:t>
            </a:r>
          </a:p>
          <a:p>
            <a:pPr lvl="1"/>
            <a:r>
              <a:rPr lang="hr-HR" sz="1400" dirty="0" smtClean="0"/>
              <a:t>spatio/temporal/geometry</a:t>
            </a:r>
            <a:endParaRPr lang="en-US" sz="1400" dirty="0" smtClean="0"/>
          </a:p>
          <a:p>
            <a:pPr lvl="1"/>
            <a:r>
              <a:rPr lang="en-US" sz="1400" dirty="0" smtClean="0"/>
              <a:t>Time: 5 min pixel time difference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patial: within pixel</a:t>
            </a:r>
          </a:p>
          <a:p>
            <a:pPr lvl="1"/>
            <a:r>
              <a:rPr lang="en-US" sz="1400" dirty="0" smtClean="0"/>
              <a:t>Viewing angle: </a:t>
            </a:r>
            <a:r>
              <a:rPr lang="el-GR" sz="1400" dirty="0"/>
              <a:t>|Δ</a:t>
            </a:r>
            <a:r>
              <a:rPr lang="en-US" sz="1400" dirty="0"/>
              <a:t>sec(</a:t>
            </a:r>
            <a:r>
              <a:rPr lang="el-GR" sz="1400" dirty="0"/>
              <a:t>ϑ)/</a:t>
            </a:r>
            <a:r>
              <a:rPr lang="en-US" sz="1400" dirty="0"/>
              <a:t>sec(</a:t>
            </a:r>
            <a:r>
              <a:rPr lang="el-GR" sz="1400" dirty="0"/>
              <a:t>ϑ)|&lt;1%</a:t>
            </a:r>
            <a:br>
              <a:rPr lang="el-GR" sz="1400" dirty="0"/>
            </a:br>
            <a:r>
              <a:rPr lang="en-US" sz="1400" dirty="0" smtClean="0"/>
              <a:t>or |IASI </a:t>
            </a:r>
            <a:r>
              <a:rPr lang="en-US" sz="1400" dirty="0"/>
              <a:t>SZA| &lt; 20</a:t>
            </a:r>
            <a:r>
              <a:rPr lang="en-US" sz="1400" dirty="0" smtClean="0"/>
              <a:t>°</a:t>
            </a:r>
          </a:p>
          <a:p>
            <a:pPr lvl="1"/>
            <a:r>
              <a:rPr lang="en-US" sz="1400" dirty="0" smtClean="0"/>
              <a:t>IASI IFOV estimated as ellipse</a:t>
            </a:r>
            <a:endParaRPr lang="en-US" sz="1200" dirty="0" smtClean="0"/>
          </a:p>
          <a:p>
            <a:pPr lvl="1"/>
            <a:endParaRPr lang="hr-HR" sz="1200" dirty="0" smtClean="0"/>
          </a:p>
          <a:p>
            <a:r>
              <a:rPr lang="hr-HR" sz="1600" b="1" dirty="0" smtClean="0"/>
              <a:t>Spectral convolution</a:t>
            </a:r>
          </a:p>
          <a:p>
            <a:pPr lvl="1"/>
            <a:r>
              <a:rPr lang="hr-HR" sz="1200" dirty="0" smtClean="0"/>
              <a:t>Convolve IASI radiance spectra with SLSTR SRF</a:t>
            </a:r>
            <a:endParaRPr lang="en-US" sz="1200" dirty="0" smtClean="0"/>
          </a:p>
          <a:p>
            <a:pPr lvl="1"/>
            <a:r>
              <a:rPr lang="en-US" sz="1200" dirty="0" smtClean="0"/>
              <a:t>SLSTR SRF v2014</a:t>
            </a:r>
          </a:p>
          <a:p>
            <a:pPr lvl="1"/>
            <a:r>
              <a:rPr lang="en-US" sz="1200" u="sng" dirty="0" smtClean="0"/>
              <a:t>S7 (3.7 µm) requires gap filling approach – </a:t>
            </a:r>
            <a:br>
              <a:rPr lang="en-US" sz="1200" u="sng" dirty="0" smtClean="0"/>
            </a:br>
            <a:r>
              <a:rPr lang="en-US" sz="1200" u="sng" dirty="0" smtClean="0"/>
              <a:t>incomplete IASI spectral coverage</a:t>
            </a:r>
          </a:p>
          <a:p>
            <a:pPr lvl="1"/>
            <a:endParaRPr lang="hr-HR" sz="1200" dirty="0" smtClean="0">
              <a:sym typeface="Wingdings" pitchFamily="2" charset="2"/>
            </a:endParaRPr>
          </a:p>
          <a:p>
            <a:r>
              <a:rPr lang="hr-HR" sz="1600" b="1" dirty="0" smtClean="0">
                <a:sym typeface="Wingdings" pitchFamily="2" charset="2"/>
              </a:rPr>
              <a:t>Aggregate </a:t>
            </a:r>
            <a:r>
              <a:rPr lang="hr-HR" sz="1600" dirty="0" smtClean="0">
                <a:sym typeface="Wingdings" pitchFamily="2" charset="2"/>
              </a:rPr>
              <a:t>(average)</a:t>
            </a:r>
          </a:p>
          <a:p>
            <a:pPr lvl="1"/>
            <a:r>
              <a:rPr lang="hr-HR" sz="1200" dirty="0" smtClean="0">
                <a:sym typeface="Wingdings" pitchFamily="2" charset="2"/>
              </a:rPr>
              <a:t>SLSTR pixels in IASI FoV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8" y="-1"/>
            <a:ext cx="4100932" cy="2490071"/>
          </a:xfrm>
          <a:prstGeom prst="rect">
            <a:avLst/>
          </a:prstGeom>
        </p:spPr>
      </p:pic>
      <p:pic>
        <p:nvPicPr>
          <p:cNvPr id="5" name="Picture 2" descr="C:\Users\tomazic\Projects\SNO\RESULTS\METOPA_SENT3A\pic\NorthPole_all_collocations.jpg"/>
          <p:cNvPicPr>
            <a:picLocks noChangeAspect="1" noChangeArrowheads="1"/>
          </p:cNvPicPr>
          <p:nvPr/>
        </p:nvPicPr>
        <p:blipFill>
          <a:blip r:embed="rId3" cstate="print"/>
          <a:srcRect l="11940" r="11940"/>
          <a:stretch>
            <a:fillRect/>
          </a:stretch>
        </p:blipFill>
        <p:spPr bwMode="auto">
          <a:xfrm>
            <a:off x="5666062" y="2497203"/>
            <a:ext cx="1994788" cy="1741694"/>
          </a:xfrm>
          <a:prstGeom prst="rect">
            <a:avLst/>
          </a:prstGeom>
          <a:noFill/>
        </p:spPr>
      </p:pic>
      <p:pic>
        <p:nvPicPr>
          <p:cNvPr id="6" name="Picture 3" descr="C:\Users\tomazic\Projects\SNO\RESULTS\METOPA_SENT3A\pic\SouthPole_all_collocations.jpg"/>
          <p:cNvPicPr>
            <a:picLocks noChangeAspect="1" noChangeArrowheads="1"/>
          </p:cNvPicPr>
          <p:nvPr/>
        </p:nvPicPr>
        <p:blipFill>
          <a:blip r:embed="rId4" cstate="print"/>
          <a:srcRect l="10974" r="10683"/>
          <a:stretch>
            <a:fillRect/>
          </a:stretch>
        </p:blipFill>
        <p:spPr bwMode="auto">
          <a:xfrm>
            <a:off x="7852937" y="2497203"/>
            <a:ext cx="2053063" cy="1741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1009" y="4241243"/>
            <a:ext cx="40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00B050"/>
                </a:solidFill>
              </a:rPr>
              <a:t>Green</a:t>
            </a:r>
            <a:r>
              <a:rPr lang="hr-HR" sz="1200" dirty="0" smtClean="0">
                <a:solidFill>
                  <a:schemeClr val="tx1"/>
                </a:solidFill>
              </a:rPr>
              <a:t> – true collocation; </a:t>
            </a:r>
            <a:r>
              <a:rPr lang="hr-HR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blue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+ 3 min; </a:t>
            </a:r>
            <a:r>
              <a:rPr lang="hr-HR" sz="1200" dirty="0" smtClean="0">
                <a:solidFill>
                  <a:srgbClr val="C00000"/>
                </a:solidFill>
              </a:rPr>
              <a:t>red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– 3 min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6063" y="4613876"/>
            <a:ext cx="4047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</a:rPr>
              <a:t>Limited to pole regions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hr-HR" sz="1100" dirty="0" smtClean="0">
                <a:solidFill>
                  <a:srgbClr val="000000"/>
                </a:solidFill>
                <a:sym typeface="Wingdings" pitchFamily="2" charset="2"/>
              </a:rPr>
              <a:t>temperature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range ~200 K - 280 K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tomazic\Projects\20150100_L1_intercomparisons\pics\SLSTR_IASI_matchup_ALL.png"/>
          <p:cNvPicPr>
            <a:picLocks noChangeAspect="1" noChangeArrowheads="1"/>
          </p:cNvPicPr>
          <p:nvPr/>
        </p:nvPicPr>
        <p:blipFill>
          <a:blip r:embed="rId5" cstate="print"/>
          <a:srcRect l="15853" r="11277" b="5266"/>
          <a:stretch>
            <a:fillRect/>
          </a:stretch>
        </p:blipFill>
        <p:spPr bwMode="auto">
          <a:xfrm>
            <a:off x="8216436" y="5048968"/>
            <a:ext cx="1601649" cy="1440604"/>
          </a:xfrm>
          <a:prstGeom prst="rect">
            <a:avLst/>
          </a:prstGeom>
          <a:noFill/>
        </p:spPr>
      </p:pic>
      <p:pic>
        <p:nvPicPr>
          <p:cNvPr id="10" name="Picture 3" descr="C:\Users\tomazic\Projects\L1_intercomparison\output\plots\v_mt_iasi_l1c_umarf_sl1rbt_r04_nt_4meta_SNO_v8_100_td5_ellip_szaiasi20_N874882\hist_Npixelstd5_szaiasi20.0_N371849_v8.png"/>
          <p:cNvPicPr>
            <a:picLocks noChangeAspect="1" noChangeArrowheads="1"/>
          </p:cNvPicPr>
          <p:nvPr/>
        </p:nvPicPr>
        <p:blipFill>
          <a:blip r:embed="rId6" cstate="print"/>
          <a:srcRect l="7405" r="5775"/>
          <a:stretch>
            <a:fillRect/>
          </a:stretch>
        </p:blipFill>
        <p:spPr bwMode="auto">
          <a:xfrm>
            <a:off x="6448013" y="5075541"/>
            <a:ext cx="1664251" cy="1437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08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EUM started to prototype a new multi-mission environment for the calibration and monitoring of Level1 products. </a:t>
            </a:r>
            <a:r>
              <a:rPr lang="en-US" sz="2600" dirty="0" smtClean="0"/>
              <a:t>MICMICS</a:t>
            </a:r>
            <a:endParaRPr lang="en-US" sz="2600" dirty="0" smtClean="0"/>
          </a:p>
          <a:p>
            <a:r>
              <a:rPr lang="en-US" sz="2600" dirty="0" smtClean="0"/>
              <a:t>SLSTR-IASI is the first branch to be prototyped and integrated in the new environment, where data access, processing and reporting are fully integrated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400" dirty="0" smtClean="0"/>
              <a:t>To solve the collocation problem in a general and fast way</a:t>
            </a:r>
          </a:p>
          <a:p>
            <a:pPr lvl="1"/>
            <a:r>
              <a:rPr lang="en-US" sz="2400" dirty="0" smtClean="0"/>
              <a:t>To create an infrastructure for the operational monitoring of IR sensor with IASI</a:t>
            </a:r>
          </a:p>
          <a:p>
            <a:pPr lvl="1"/>
            <a:r>
              <a:rPr lang="en-US" sz="2400" dirty="0" smtClean="0"/>
              <a:t>To extend the collocation criteria outside the polar region</a:t>
            </a:r>
          </a:p>
          <a:p>
            <a:pPr lvl="1"/>
            <a:r>
              <a:rPr lang="en-US" sz="2400" dirty="0" smtClean="0"/>
              <a:t>To ready for future missions</a:t>
            </a:r>
          </a:p>
          <a:p>
            <a:pPr lvl="1"/>
            <a:r>
              <a:rPr lang="en-US" sz="2400" dirty="0" smtClean="0"/>
              <a:t>To identify and test a “gap filling” method for S7 </a:t>
            </a:r>
            <a:br>
              <a:rPr lang="en-US" sz="2400" dirty="0" smtClean="0"/>
            </a:br>
            <a:r>
              <a:rPr lang="en-US" sz="2400" dirty="0" smtClean="0"/>
              <a:t>(extends beyond IASI </a:t>
            </a:r>
            <a:r>
              <a:rPr lang="en-US" sz="2400" dirty="0" smtClean="0"/>
              <a:t>shortwave limit of 2760cm-1)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SLSTR – IASI: MIMICS Development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4506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as a Service in MICMICS</a:t>
            </a:r>
            <a:endParaRPr lang="en-GB" dirty="0"/>
          </a:p>
        </p:txBody>
      </p:sp>
      <p:sp>
        <p:nvSpPr>
          <p:cNvPr id="7" name="Can 6"/>
          <p:cNvSpPr/>
          <p:nvPr/>
        </p:nvSpPr>
        <p:spPr bwMode="auto">
          <a:xfrm>
            <a:off x="344941" y="5299642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SLSTR-A</a:t>
            </a:r>
            <a:endParaRPr lang="en-GB" sz="731" dirty="0"/>
          </a:p>
        </p:txBody>
      </p:sp>
      <p:sp>
        <p:nvSpPr>
          <p:cNvPr id="8" name="Can 7"/>
          <p:cNvSpPr/>
          <p:nvPr/>
        </p:nvSpPr>
        <p:spPr bwMode="auto">
          <a:xfrm>
            <a:off x="344941" y="4774564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SLSTR-B</a:t>
            </a:r>
            <a:endParaRPr lang="en-GB" sz="731" dirty="0"/>
          </a:p>
        </p:txBody>
      </p:sp>
      <p:sp>
        <p:nvSpPr>
          <p:cNvPr id="9" name="Can 8"/>
          <p:cNvSpPr/>
          <p:nvPr/>
        </p:nvSpPr>
        <p:spPr bwMode="auto">
          <a:xfrm>
            <a:off x="358209" y="4034858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OLCI-A</a:t>
            </a:r>
            <a:endParaRPr lang="en-GB" sz="731" dirty="0"/>
          </a:p>
        </p:txBody>
      </p:sp>
      <p:sp>
        <p:nvSpPr>
          <p:cNvPr id="10" name="Can 9"/>
          <p:cNvSpPr/>
          <p:nvPr/>
        </p:nvSpPr>
        <p:spPr bwMode="auto">
          <a:xfrm>
            <a:off x="358209" y="3557690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OLCI-B</a:t>
            </a:r>
            <a:endParaRPr lang="en-GB" sz="731" dirty="0"/>
          </a:p>
        </p:txBody>
      </p:sp>
      <p:sp>
        <p:nvSpPr>
          <p:cNvPr id="11" name="Can 10"/>
          <p:cNvSpPr/>
          <p:nvPr/>
        </p:nvSpPr>
        <p:spPr bwMode="auto">
          <a:xfrm>
            <a:off x="358209" y="2925298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IASI-A</a:t>
            </a:r>
            <a:endParaRPr lang="en-GB" sz="731" dirty="0"/>
          </a:p>
        </p:txBody>
      </p:sp>
      <p:sp>
        <p:nvSpPr>
          <p:cNvPr id="12" name="Can 11"/>
          <p:cNvSpPr/>
          <p:nvPr/>
        </p:nvSpPr>
        <p:spPr bwMode="auto">
          <a:xfrm>
            <a:off x="358209" y="2408108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IASI-B</a:t>
            </a:r>
            <a:endParaRPr lang="en-GB" sz="731" dirty="0"/>
          </a:p>
        </p:txBody>
      </p:sp>
      <p:sp>
        <p:nvSpPr>
          <p:cNvPr id="13" name="Can 12"/>
          <p:cNvSpPr/>
          <p:nvPr/>
        </p:nvSpPr>
        <p:spPr bwMode="auto">
          <a:xfrm>
            <a:off x="358209" y="1914653"/>
            <a:ext cx="742950" cy="525078"/>
          </a:xfrm>
          <a:prstGeom prst="ca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algn="ctr" defTabSz="742950" eaLnBrk="0" hangingPunct="0">
              <a:spcBef>
                <a:spcPct val="50000"/>
              </a:spcBef>
            </a:pPr>
            <a:r>
              <a:rPr lang="en-US" sz="731" dirty="0"/>
              <a:t>IASI-C</a:t>
            </a:r>
            <a:endParaRPr lang="en-GB" sz="73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497506" y="3628005"/>
            <a:ext cx="437810" cy="2183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defTabSz="742950" eaLnBrk="0" hangingPunct="0">
              <a:spcBef>
                <a:spcPct val="50000"/>
              </a:spcBef>
            </a:pPr>
            <a:endParaRPr lang="en-GB" sz="73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70862" y="4532908"/>
            <a:ext cx="129109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dirty="0">
                <a:solidFill>
                  <a:schemeClr val="tx1"/>
                </a:solidFill>
              </a:rPr>
              <a:t>Python DAM API</a:t>
            </a:r>
            <a:endParaRPr lang="en-GB" sz="975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 bwMode="auto">
          <a:xfrm>
            <a:off x="2195683" y="1592376"/>
            <a:ext cx="1041457" cy="1160859"/>
          </a:xfrm>
          <a:prstGeom prst="can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defTabSz="742950" eaLnBrk="0" hangingPunct="0">
              <a:spcBef>
                <a:spcPct val="50000"/>
              </a:spcBef>
            </a:pPr>
            <a:r>
              <a:rPr lang="en-US" sz="731" dirty="0"/>
              <a:t>             </a:t>
            </a:r>
          </a:p>
          <a:p>
            <a:pPr defTabSz="742950" eaLnBrk="0" hangingPunct="0">
              <a:spcBef>
                <a:spcPct val="50000"/>
              </a:spcBef>
            </a:pPr>
            <a:endParaRPr lang="en-US" sz="731" dirty="0"/>
          </a:p>
          <a:p>
            <a:pPr algn="ctr" defTabSz="742950" eaLnBrk="0" hangingPunct="0">
              <a:spcBef>
                <a:spcPct val="50000"/>
              </a:spcBef>
            </a:pPr>
            <a:r>
              <a:rPr lang="en-US" sz="731" dirty="0" err="1"/>
              <a:t>Mysql</a:t>
            </a:r>
            <a:r>
              <a:rPr lang="en-US" sz="731" dirty="0"/>
              <a:t> </a:t>
            </a:r>
            <a:endParaRPr lang="en-GB" sz="731" dirty="0"/>
          </a:p>
        </p:txBody>
      </p:sp>
      <p:cxnSp>
        <p:nvCxnSpPr>
          <p:cNvPr id="19" name="Elbow Connector 18"/>
          <p:cNvCxnSpPr>
            <a:stCxn id="13" idx="4"/>
            <a:endCxn id="14" idx="1"/>
          </p:cNvCxnSpPr>
          <p:nvPr/>
        </p:nvCxnSpPr>
        <p:spPr bwMode="auto">
          <a:xfrm>
            <a:off x="1101159" y="2177192"/>
            <a:ext cx="1396347" cy="2542499"/>
          </a:xfrm>
          <a:prstGeom prst="bentConnector3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/>
          <p:cNvCxnSpPr>
            <a:stCxn id="12" idx="4"/>
            <a:endCxn id="14" idx="1"/>
          </p:cNvCxnSpPr>
          <p:nvPr/>
        </p:nvCxnSpPr>
        <p:spPr bwMode="auto">
          <a:xfrm>
            <a:off x="1101159" y="2670647"/>
            <a:ext cx="1396347" cy="2049044"/>
          </a:xfrm>
          <a:prstGeom prst="bentConnector3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/>
          <p:cNvCxnSpPr>
            <a:stCxn id="11" idx="4"/>
            <a:endCxn id="14" idx="1"/>
          </p:cNvCxnSpPr>
          <p:nvPr/>
        </p:nvCxnSpPr>
        <p:spPr bwMode="auto">
          <a:xfrm>
            <a:off x="1101159" y="3187838"/>
            <a:ext cx="1396347" cy="1531854"/>
          </a:xfrm>
          <a:prstGeom prst="bentConnector3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4"/>
          <p:cNvCxnSpPr>
            <a:stCxn id="10" idx="4"/>
            <a:endCxn id="14" idx="1"/>
          </p:cNvCxnSpPr>
          <p:nvPr/>
        </p:nvCxnSpPr>
        <p:spPr bwMode="auto">
          <a:xfrm>
            <a:off x="1101159" y="3820229"/>
            <a:ext cx="1396347" cy="899462"/>
          </a:xfrm>
          <a:prstGeom prst="bentConnector3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>
            <a:stCxn id="9" idx="4"/>
            <a:endCxn id="14" idx="1"/>
          </p:cNvCxnSpPr>
          <p:nvPr/>
        </p:nvCxnSpPr>
        <p:spPr bwMode="auto">
          <a:xfrm>
            <a:off x="1101159" y="4297397"/>
            <a:ext cx="1396347" cy="422294"/>
          </a:xfrm>
          <a:prstGeom prst="bentConnector3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8"/>
          <p:cNvCxnSpPr>
            <a:stCxn id="8" idx="4"/>
            <a:endCxn id="14" idx="1"/>
          </p:cNvCxnSpPr>
          <p:nvPr/>
        </p:nvCxnSpPr>
        <p:spPr bwMode="auto">
          <a:xfrm flipV="1">
            <a:off x="1087891" y="4719692"/>
            <a:ext cx="1409614" cy="317412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Elbow Connector 30"/>
          <p:cNvCxnSpPr>
            <a:stCxn id="7" idx="4"/>
            <a:endCxn id="14" idx="1"/>
          </p:cNvCxnSpPr>
          <p:nvPr/>
        </p:nvCxnSpPr>
        <p:spPr bwMode="auto">
          <a:xfrm flipV="1">
            <a:off x="1087891" y="4719692"/>
            <a:ext cx="1409614" cy="842490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Up-Down Arrow 40"/>
          <p:cNvSpPr/>
          <p:nvPr/>
        </p:nvSpPr>
        <p:spPr bwMode="auto">
          <a:xfrm>
            <a:off x="2494189" y="2778938"/>
            <a:ext cx="444444" cy="817799"/>
          </a:xfrm>
          <a:prstGeom prst="upDownArrow">
            <a:avLst>
              <a:gd name="adj1" fmla="val 23135"/>
              <a:gd name="adj2" fmla="val 41045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defTabSz="742950" eaLnBrk="0" hangingPunct="0">
              <a:spcBef>
                <a:spcPct val="50000"/>
              </a:spcBef>
            </a:pPr>
            <a:endParaRPr lang="en-GB" sz="731"/>
          </a:p>
        </p:txBody>
      </p:sp>
      <p:sp>
        <p:nvSpPr>
          <p:cNvPr id="42" name="TextBox 41"/>
          <p:cNvSpPr txBox="1"/>
          <p:nvPr/>
        </p:nvSpPr>
        <p:spPr>
          <a:xfrm>
            <a:off x="3316741" y="1914653"/>
            <a:ext cx="2129347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1" dirty="0">
                <a:solidFill>
                  <a:schemeClr val="tx1"/>
                </a:solidFill>
              </a:rPr>
              <a:t>MYSQL is doing the actual job of handling the temporal and geographical data type</a:t>
            </a:r>
            <a:endParaRPr lang="en-GB" sz="731" dirty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87" y="1732399"/>
            <a:ext cx="4123217" cy="29108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79" y="4719692"/>
            <a:ext cx="6079025" cy="32695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81086" y="5377364"/>
            <a:ext cx="565172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1" dirty="0">
                <a:solidFill>
                  <a:schemeClr val="tx1"/>
                </a:solidFill>
              </a:rPr>
              <a:t>Working Code for querying SLSTR data from </a:t>
            </a:r>
            <a:r>
              <a:rPr lang="en-US" sz="731" i="1" dirty="0" err="1">
                <a:solidFill>
                  <a:schemeClr val="tx1"/>
                </a:solidFill>
              </a:rPr>
              <a:t>fbf</a:t>
            </a:r>
            <a:r>
              <a:rPr lang="en-US" sz="731" i="1" dirty="0">
                <a:solidFill>
                  <a:schemeClr val="tx1"/>
                </a:solidFill>
              </a:rPr>
              <a:t> </a:t>
            </a:r>
            <a:r>
              <a:rPr lang="en-US" sz="731" dirty="0">
                <a:solidFill>
                  <a:schemeClr val="tx1"/>
                </a:solidFill>
              </a:rPr>
              <a:t>overpassing a user defined Region of Interest </a:t>
            </a:r>
            <a:endParaRPr lang="en-GB" sz="73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2051" y="3691218"/>
            <a:ext cx="2112213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1" dirty="0">
                <a:solidFill>
                  <a:schemeClr val="tx1"/>
                </a:solidFill>
              </a:rPr>
              <a:t>DAM has 2 main options:</a:t>
            </a:r>
          </a:p>
          <a:p>
            <a:r>
              <a:rPr lang="en-US" sz="731" dirty="0">
                <a:solidFill>
                  <a:schemeClr val="tx1"/>
                </a:solidFill>
              </a:rPr>
              <a:t>--</a:t>
            </a:r>
            <a:r>
              <a:rPr lang="en-US" sz="731" dirty="0" err="1">
                <a:solidFill>
                  <a:schemeClr val="tx1"/>
                </a:solidFill>
              </a:rPr>
              <a:t>init</a:t>
            </a:r>
            <a:r>
              <a:rPr lang="en-US" sz="731" dirty="0">
                <a:solidFill>
                  <a:schemeClr val="tx1"/>
                </a:solidFill>
              </a:rPr>
              <a:t>-catalogue: initiate the </a:t>
            </a:r>
            <a:r>
              <a:rPr lang="en-US" sz="731" dirty="0" err="1">
                <a:solidFill>
                  <a:schemeClr val="tx1"/>
                </a:solidFill>
              </a:rPr>
              <a:t>mysql</a:t>
            </a:r>
            <a:r>
              <a:rPr lang="en-US" sz="731" dirty="0">
                <a:solidFill>
                  <a:schemeClr val="tx1"/>
                </a:solidFill>
              </a:rPr>
              <a:t> tables</a:t>
            </a:r>
          </a:p>
          <a:p>
            <a:r>
              <a:rPr lang="en-US" sz="731" dirty="0">
                <a:solidFill>
                  <a:schemeClr val="tx1"/>
                </a:solidFill>
              </a:rPr>
              <a:t>--update-catalogue: harvest and update the </a:t>
            </a:r>
            <a:r>
              <a:rPr lang="en-US" sz="731" dirty="0" err="1">
                <a:solidFill>
                  <a:schemeClr val="tx1"/>
                </a:solidFill>
              </a:rPr>
              <a:t>fbf</a:t>
            </a:r>
            <a:r>
              <a:rPr lang="en-US" sz="731" dirty="0">
                <a:solidFill>
                  <a:schemeClr val="tx1"/>
                </a:solidFill>
              </a:rPr>
              <a:t> repository</a:t>
            </a:r>
            <a:endParaRPr lang="en-GB" sz="73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2050" y="4287943"/>
            <a:ext cx="2112213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1" dirty="0">
                <a:solidFill>
                  <a:schemeClr val="tx1"/>
                </a:solidFill>
              </a:rPr>
              <a:t>DAM is running 4 times a day</a:t>
            </a:r>
            <a:endParaRPr lang="en-GB" sz="73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Data Access as a service - MICMICS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92188"/>
            <a:ext cx="5363633" cy="55186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Cataloguing of data </a:t>
            </a:r>
          </a:p>
          <a:p>
            <a:r>
              <a:rPr lang="en-US" sz="2400" dirty="0" smtClean="0"/>
              <a:t>Daemon tool to perform cross query: </a:t>
            </a:r>
          </a:p>
          <a:p>
            <a:pPr lvl="1"/>
            <a:r>
              <a:rPr lang="en-US" sz="2000" dirty="0" smtClean="0"/>
              <a:t>Identification of Potential Candidates</a:t>
            </a:r>
          </a:p>
          <a:p>
            <a:pPr lvl="1"/>
            <a:r>
              <a:rPr lang="en-US" sz="2000" dirty="0" smtClean="0"/>
              <a:t>Overlap Criteria can be customized (percentage of overlapping polygons)</a:t>
            </a:r>
          </a:p>
          <a:p>
            <a:endParaRPr lang="en-US" sz="2400" dirty="0"/>
          </a:p>
          <a:p>
            <a:r>
              <a:rPr lang="en-US" sz="2400" dirty="0" smtClean="0"/>
              <a:t>Tool Completely de-coupled from the processing:</a:t>
            </a:r>
          </a:p>
          <a:p>
            <a:pPr lvl="1"/>
            <a:r>
              <a:rPr lang="en-US" sz="2000" dirty="0" smtClean="0"/>
              <a:t>To speed up the pre-collocation process</a:t>
            </a:r>
          </a:p>
          <a:p>
            <a:pPr lvl="1"/>
            <a:r>
              <a:rPr lang="en-US" sz="2000" dirty="0" smtClean="0"/>
              <a:t>It can be re-used for other processes</a:t>
            </a:r>
          </a:p>
          <a:p>
            <a:pPr lvl="1"/>
            <a:endParaRPr lang="en-GB" sz="2000" dirty="0"/>
          </a:p>
        </p:txBody>
      </p:sp>
      <p:pic>
        <p:nvPicPr>
          <p:cNvPr id="7" name="Picture 6" descr="C:\Users\tomazic\Projects\L1_intercomparison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068" y="779721"/>
            <a:ext cx="3814932" cy="197780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8" y="2990286"/>
            <a:ext cx="3611611" cy="2985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4187" y="5859978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Collocation Archive for SLSTR-A/ IASI-B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4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A Generic Collocation Approach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1" y="992188"/>
            <a:ext cx="4127500" cy="5391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make re-use of well tested and broadly accepted libraries for geographic projection, aiming to minimize the distortion of data</a:t>
            </a:r>
          </a:p>
          <a:p>
            <a:r>
              <a:rPr lang="en-US" sz="1800" dirty="0" smtClean="0"/>
              <a:t>Collocation between sounding sensors and Imaging sensor is then automatically achieved (same reference system) = DATA CUBE</a:t>
            </a:r>
          </a:p>
          <a:p>
            <a:endParaRPr lang="en-US" sz="1800" dirty="0" smtClean="0"/>
          </a:p>
          <a:p>
            <a:r>
              <a:rPr lang="en-US" sz="1800" dirty="0" smtClean="0"/>
              <a:t>The collocation is done at “granule” level (or at scenario level ) in order to be easily parallelized over several nodes. (it can still be applied in the GEO disk)</a:t>
            </a:r>
          </a:p>
          <a:p>
            <a:endParaRPr lang="en-US" sz="1800" dirty="0" smtClean="0"/>
          </a:p>
          <a:p>
            <a:pPr lvl="1"/>
            <a:endParaRPr lang="en-GB" sz="1600" dirty="0"/>
          </a:p>
        </p:txBody>
      </p:sp>
      <p:pic>
        <p:nvPicPr>
          <p:cNvPr id="1026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104519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/>
        </p:nvSpPr>
        <p:spPr bwMode="auto">
          <a:xfrm rot="16200000">
            <a:off x="8556715" y="1192301"/>
            <a:ext cx="1363133" cy="660400"/>
          </a:xfrm>
          <a:prstGeom prst="parallelogram">
            <a:avLst>
              <a:gd name="adj" fmla="val 90787"/>
            </a:avLst>
          </a:prstGeom>
          <a:solidFill>
            <a:schemeClr val="lt1">
              <a:alpha val="73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7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n 5"/>
          <p:cNvSpPr/>
          <p:nvPr/>
        </p:nvSpPr>
        <p:spPr bwMode="auto">
          <a:xfrm rot="5400000">
            <a:off x="4814447" y="4007379"/>
            <a:ext cx="2095500" cy="2095502"/>
          </a:xfrm>
          <a:prstGeom prst="can">
            <a:avLst/>
          </a:prstGeom>
          <a:solidFill>
            <a:schemeClr val="bg2">
              <a:alpha val="21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93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n 10"/>
          <p:cNvSpPr/>
          <p:nvPr/>
        </p:nvSpPr>
        <p:spPr bwMode="auto">
          <a:xfrm rot="18129751">
            <a:off x="7330193" y="4007379"/>
            <a:ext cx="2095500" cy="2095502"/>
          </a:xfrm>
          <a:prstGeom prst="can">
            <a:avLst/>
          </a:prstGeom>
          <a:solidFill>
            <a:schemeClr val="bg2">
              <a:alpha val="2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5267131" y="1197704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rallelogram 12"/>
          <p:cNvSpPr/>
          <p:nvPr/>
        </p:nvSpPr>
        <p:spPr bwMode="auto">
          <a:xfrm>
            <a:off x="5265429" y="1355926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>
            <a:off x="5265429" y="148376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5265429" y="1628511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5263727" y="1786733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70903" y="2279909"/>
            <a:ext cx="461212" cy="465667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5193433" y="284419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907969" y="2201347"/>
            <a:ext cx="1226280" cy="6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b="0" kern="0" dirty="0" smtClean="0"/>
              <a:t>Projection in a common reference grid. </a:t>
            </a:r>
          </a:p>
          <a:p>
            <a:endParaRPr lang="en-US" sz="2000" b="0" kern="0" dirty="0" smtClean="0"/>
          </a:p>
          <a:p>
            <a:pPr lvl="1"/>
            <a:endParaRPr lang="en-GB" sz="1800" b="0" kern="0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0853" y="764625"/>
            <a:ext cx="1765906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Orthographic projection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8044846" y="3457588"/>
            <a:ext cx="13808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Oblique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5151548" y="3792124"/>
            <a:ext cx="16465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Transversal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17" name="Striped Right Arrow 16"/>
          <p:cNvSpPr/>
          <p:nvPr/>
        </p:nvSpPr>
        <p:spPr bwMode="auto">
          <a:xfrm>
            <a:off x="6964400" y="4037826"/>
            <a:ext cx="594589" cy="431684"/>
          </a:xfrm>
          <a:prstGeom prst="striped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28" name="Picture 4" descr="https://kartoweb.itc.nl/geometrics/Bitmaps/Map%20projection%20principl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3" y="5001247"/>
            <a:ext cx="1867690" cy="13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SLSTR-IASI [LEO-LEO]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2028" r="17279" b="10868"/>
          <a:stretch/>
        </p:blipFill>
        <p:spPr>
          <a:xfrm>
            <a:off x="285238" y="1610115"/>
            <a:ext cx="3210608" cy="18883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95347" y="1610115"/>
            <a:ext cx="6142604" cy="20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463" b="0" kern="0" dirty="0"/>
              <a:t>Through the DAM, two overlapped granules of SLSTR and IASI have been selected (no true SNO, only geographical match)</a:t>
            </a:r>
          </a:p>
          <a:p>
            <a:endParaRPr lang="en-US" sz="1463" b="0" kern="0" dirty="0"/>
          </a:p>
          <a:p>
            <a:r>
              <a:rPr lang="en-US" sz="1463" b="0" kern="0" dirty="0"/>
              <a:t>IASI FOV is calculated (~2 sec/granule). Each FOV can be considered a “shape” in the GIS terminology.</a:t>
            </a:r>
          </a:p>
          <a:p>
            <a:endParaRPr lang="en-US" sz="1463" b="0" kern="0" dirty="0"/>
          </a:p>
          <a:p>
            <a:r>
              <a:rPr lang="en-US" sz="1463" b="0" kern="0" dirty="0"/>
              <a:t>For this particular case, the collocation problem can be summarized as “finding an efficient way of overlapping a shape (</a:t>
            </a:r>
            <a:r>
              <a:rPr lang="en-US" sz="1463" b="0" kern="0" dirty="0" err="1"/>
              <a:t>fov</a:t>
            </a:r>
            <a:r>
              <a:rPr lang="en-US" sz="1463" b="0" kern="0" dirty="0"/>
              <a:t>) over a raster (image). (this is a typical GIS application )</a:t>
            </a:r>
          </a:p>
          <a:p>
            <a:pPr marL="0" indent="0">
              <a:buNone/>
            </a:pPr>
            <a:endParaRPr lang="en-US" sz="1463" b="0" kern="0" dirty="0"/>
          </a:p>
          <a:p>
            <a:endParaRPr lang="en-GB" sz="1463" b="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092" y="3694339"/>
            <a:ext cx="9600859" cy="20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63" b="0" kern="0" dirty="0"/>
              <a:t>The first step is to have a common reference system between the two product</a:t>
            </a:r>
          </a:p>
          <a:p>
            <a:pPr marL="0" indent="0">
              <a:buNone/>
            </a:pPr>
            <a:r>
              <a:rPr lang="en-US" sz="1463" b="0" kern="0" dirty="0"/>
              <a:t>The processing steps can be summarized as:</a:t>
            </a:r>
          </a:p>
          <a:p>
            <a:r>
              <a:rPr lang="en-US" sz="1463" b="0" kern="0" dirty="0"/>
              <a:t>IASI FOV Computation (~2s)</a:t>
            </a:r>
          </a:p>
          <a:p>
            <a:r>
              <a:rPr lang="en-US" sz="1463" b="0" kern="0" dirty="0"/>
              <a:t>Projection of Master (SLSTR) [PROJ4 + </a:t>
            </a:r>
            <a:r>
              <a:rPr lang="en-US" sz="1463" b="0" kern="0" dirty="0" err="1" smtClean="0"/>
              <a:t>pyresample</a:t>
            </a:r>
            <a:r>
              <a:rPr lang="en-US" sz="1463" b="0" kern="0" dirty="0" smtClean="0"/>
              <a:t>] </a:t>
            </a:r>
            <a:r>
              <a:rPr lang="en-US" sz="1463" b="0" kern="0" dirty="0"/>
              <a:t>(~5s for 2500x2500 image)</a:t>
            </a:r>
          </a:p>
          <a:p>
            <a:r>
              <a:rPr lang="en-US" sz="1463" b="0" kern="0" dirty="0"/>
              <a:t>Projection of Slave (IASI) [PROJ4 + shapely] (~1 s)</a:t>
            </a:r>
          </a:p>
          <a:p>
            <a:r>
              <a:rPr lang="en-US" sz="1463" b="0" kern="0" dirty="0" err="1"/>
              <a:t>Rasterisation</a:t>
            </a:r>
            <a:r>
              <a:rPr lang="en-US" sz="1463" b="0" kern="0" dirty="0"/>
              <a:t> of Indices [</a:t>
            </a:r>
            <a:r>
              <a:rPr lang="en-US" sz="1463" b="0" kern="0" dirty="0" err="1"/>
              <a:t>rasterio</a:t>
            </a:r>
            <a:r>
              <a:rPr lang="en-US" sz="1463" b="0" kern="0" dirty="0"/>
              <a:t>] </a:t>
            </a:r>
            <a:r>
              <a:rPr lang="en-US" sz="1463" b="0" kern="0" dirty="0" smtClean="0"/>
              <a:t>(~20s</a:t>
            </a:r>
            <a:r>
              <a:rPr lang="en-US" sz="1463" b="0" kern="0" dirty="0"/>
              <a:t>) </a:t>
            </a:r>
            <a:endParaRPr lang="en-US" sz="1463" b="0" kern="0" dirty="0" smtClean="0"/>
          </a:p>
          <a:p>
            <a:r>
              <a:rPr lang="en-US" sz="1463" b="0" kern="0" dirty="0" smtClean="0"/>
              <a:t>Extraction </a:t>
            </a:r>
            <a:r>
              <a:rPr lang="en-US" sz="1463" b="0" kern="0" dirty="0"/>
              <a:t>of statistics [</a:t>
            </a:r>
            <a:r>
              <a:rPr lang="en-US" sz="1463" b="0" kern="0" dirty="0" err="1"/>
              <a:t>numpy</a:t>
            </a:r>
            <a:r>
              <a:rPr lang="en-US" sz="1463" b="0" kern="0" dirty="0"/>
              <a:t>] </a:t>
            </a:r>
            <a:r>
              <a:rPr lang="en-US" sz="1463" b="0" kern="0" dirty="0" smtClean="0"/>
              <a:t>(~10s)</a:t>
            </a:r>
            <a:endParaRPr lang="en-US" sz="1463" b="0" kern="0" dirty="0"/>
          </a:p>
          <a:p>
            <a:endParaRPr lang="en-US" sz="1463" b="0" kern="0" dirty="0"/>
          </a:p>
          <a:p>
            <a:endParaRPr lang="en-US" sz="1463" b="0" kern="0" dirty="0"/>
          </a:p>
          <a:p>
            <a:pPr marL="0" indent="0">
              <a:buNone/>
            </a:pPr>
            <a:endParaRPr lang="en-US" sz="1463" b="0" kern="0" dirty="0"/>
          </a:p>
          <a:p>
            <a:endParaRPr lang="en-GB" sz="1463" b="0" kern="0" dirty="0"/>
          </a:p>
        </p:txBody>
      </p:sp>
    </p:spTree>
    <p:extLst>
      <p:ext uri="{BB962C8B-B14F-4D97-AF65-F5344CB8AC3E}">
        <p14:creationId xmlns:p14="http://schemas.microsoft.com/office/powerpoint/2010/main" val="373988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SLSTR-IASI [LEO-LEO]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16243" y="1610115"/>
            <a:ext cx="6142604" cy="13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463" b="0" kern="0" dirty="0"/>
              <a:t>Target Scenario Projection [Oblique Mercator | </a:t>
            </a:r>
            <a:r>
              <a:rPr lang="en-US" sz="1463" b="0" kern="0" dirty="0" err="1"/>
              <a:t>Ortographic</a:t>
            </a:r>
            <a:r>
              <a:rPr lang="en-US" sz="1463" b="0" kern="0" dirty="0"/>
              <a:t>]</a:t>
            </a:r>
          </a:p>
          <a:p>
            <a:r>
              <a:rPr lang="en-US" sz="1463" b="0" kern="0" dirty="0"/>
              <a:t>Once SHAPE and RASTER are projected onto a common reference space, it is easy to work directly in IMAGE COORDINATES (indices).</a:t>
            </a:r>
          </a:p>
          <a:p>
            <a:r>
              <a:rPr lang="en-US" sz="1463" b="0" kern="0" dirty="0"/>
              <a:t>Based on [PROJ4 – Shapely (intersection)]</a:t>
            </a:r>
          </a:p>
          <a:p>
            <a:r>
              <a:rPr lang="en-US" sz="1463" b="0" kern="0" dirty="0"/>
              <a:t>This process takes less than 10s.</a:t>
            </a:r>
          </a:p>
          <a:p>
            <a:pPr marL="0" indent="0">
              <a:buNone/>
            </a:pPr>
            <a:endParaRPr lang="en-US" sz="1463" b="0" kern="0" dirty="0"/>
          </a:p>
          <a:p>
            <a:endParaRPr lang="en-GB" sz="1463" b="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0952" r="17611" b="7977"/>
          <a:stretch/>
        </p:blipFill>
        <p:spPr>
          <a:xfrm>
            <a:off x="455500" y="1621337"/>
            <a:ext cx="2635703" cy="207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t="17358" r="22927" b="8088"/>
          <a:stretch/>
        </p:blipFill>
        <p:spPr>
          <a:xfrm>
            <a:off x="455500" y="3823855"/>
            <a:ext cx="3696774" cy="2793076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 bwMode="auto">
          <a:xfrm>
            <a:off x="4269764" y="3517750"/>
            <a:ext cx="669982" cy="630181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250" tIns="29250" rIns="29250" bIns="29250" numCol="1" rtlCol="0" anchor="t" anchorCtr="0" compatLnSpc="1">
            <a:prstTxWarp prst="textNoShape">
              <a:avLst/>
            </a:prstTxWarp>
          </a:bodyPr>
          <a:lstStyle/>
          <a:p>
            <a:pPr defTabSz="742950" eaLnBrk="0" hangingPunct="0">
              <a:spcBef>
                <a:spcPct val="50000"/>
              </a:spcBef>
            </a:pPr>
            <a:endParaRPr lang="en-GB" sz="73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t="11083" r="23594" b="7544"/>
          <a:stretch/>
        </p:blipFill>
        <p:spPr>
          <a:xfrm>
            <a:off x="5264786" y="2910307"/>
            <a:ext cx="3823282" cy="290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9780" r="17491" b="6606"/>
          <a:stretch/>
        </p:blipFill>
        <p:spPr>
          <a:xfrm>
            <a:off x="4995012" y="2910306"/>
            <a:ext cx="4563836" cy="28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8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.potx" id="{AF9B3FBE-4563-4426-8A17-5EA55D10AE14}" vid="{F559BA75-DAC6-4B4E-908A-19F84CA52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1959</TotalTime>
  <Words>1197</Words>
  <Application>Microsoft Office PowerPoint</Application>
  <PresentationFormat>A4 Paper (210x297 mm)</PresentationFormat>
  <Paragraphs>152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PowerPoint Presentation</vt:lpstr>
      <vt:lpstr>Introduction</vt:lpstr>
      <vt:lpstr>Previous Methodology</vt:lpstr>
      <vt:lpstr>PowerPoint Presentation</vt:lpstr>
      <vt:lpstr>Data Access as a Service in MICMICS</vt:lpstr>
      <vt:lpstr>PowerPoint Presentation</vt:lpstr>
      <vt:lpstr>PowerPoint Presentation</vt:lpstr>
      <vt:lpstr>Example:  SLSTR-IASI [LEO-LEO]</vt:lpstr>
      <vt:lpstr>Example:  SLSTR-IASI [LEO-LEO]</vt:lpstr>
      <vt:lpstr>Example:  SLSTR-IASI [LEO-LEO]</vt:lpstr>
      <vt:lpstr>Analysis of Results </vt:lpstr>
      <vt:lpstr>Status on the Analysis </vt:lpstr>
      <vt:lpstr>Status on the Analysis </vt:lpstr>
      <vt:lpstr>Status on the Analysis </vt:lpstr>
      <vt:lpstr>Conclusions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Burini</dc:creator>
  <cp:lastModifiedBy>Tim Hewison</cp:lastModifiedBy>
  <cp:revision>37</cp:revision>
  <cp:lastPrinted>2006-03-06T14:11:17Z</cp:lastPrinted>
  <dcterms:created xsi:type="dcterms:W3CDTF">2019-02-25T13:02:29Z</dcterms:created>
  <dcterms:modified xsi:type="dcterms:W3CDTF">2020-05-11T15:33:59Z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1176380</vt:lpwstr>
  </property>
  <property fmtid="{D5CDD505-2E9C-101B-9397-08002B2CF9AE}" pid="13" name="DM_DOCNAME">
    <vt:lpwstr>ESL_SLSTR_IASI_Presentation</vt:lpwstr>
  </property>
  <property fmtid="{D5CDD505-2E9C-101B-9397-08002B2CF9AE}" pid="14" name="DM_AUTHOR">
    <vt:lpwstr>Alessandro Burini</vt:lpwstr>
  </property>
  <property fmtid="{D5CDD505-2E9C-101B-9397-08002B2CF9AE}" pid="15" name="DM_E_DOC_NO">
    <vt:lpwstr>EUM/RSP/VWG/20/1176380</vt:lpwstr>
  </property>
  <property fmtid="{D5CDD505-2E9C-101B-9397-08002B2CF9AE}" pid="16" name="DM_E_VER_NO">
    <vt:lpwstr>1 Draft</vt:lpwstr>
  </property>
  <property fmtid="{D5CDD505-2E9C-101B-9397-08002B2CF9AE}" pid="17" name="DM_E_ISS_DATE">
    <vt:lpwstr>11 May 2020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