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589" r:id="rId2"/>
    <p:sldId id="604" r:id="rId3"/>
    <p:sldId id="615" r:id="rId4"/>
    <p:sldId id="616" r:id="rId5"/>
    <p:sldId id="617" r:id="rId6"/>
    <p:sldId id="623" r:id="rId7"/>
    <p:sldId id="619" r:id="rId8"/>
    <p:sldId id="624" r:id="rId9"/>
    <p:sldId id="620" r:id="rId10"/>
    <p:sldId id="621" r:id="rId11"/>
    <p:sldId id="622" r:id="rId12"/>
    <p:sldId id="629" r:id="rId13"/>
    <p:sldId id="625" r:id="rId14"/>
    <p:sldId id="626" r:id="rId15"/>
    <p:sldId id="627" r:id="rId16"/>
    <p:sldId id="628" r:id="rId17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0E0E0"/>
    <a:srgbClr val="C5B9AC"/>
    <a:srgbClr val="F1F1F1"/>
    <a:srgbClr val="00B5E2"/>
    <a:srgbClr val="FEDB00"/>
    <a:srgbClr val="99C221"/>
    <a:srgbClr val="00205B"/>
    <a:srgbClr val="FE5000"/>
    <a:srgbClr val="CB3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67186" autoAdjust="0"/>
  </p:normalViewPr>
  <p:slideViewPr>
    <p:cSldViewPr snapToGrid="0">
      <p:cViewPr varScale="1">
        <p:scale>
          <a:sx n="81" d="100"/>
          <a:sy n="81" d="100"/>
        </p:scale>
        <p:origin x="786" y="7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65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36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4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50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09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515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526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optically homogeneous areas: areas that show no significant change in their reflectance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50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012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013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8714152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2" descr="http://gsics.atmos.umd.edu/pub/Development/Logos/GSICS300px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828" y="74186"/>
            <a:ext cx="2143125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736126" y="6649210"/>
            <a:ext cx="3113648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4628617" cy="15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EUM/RSP/VWG/20/1199502, v1 Draft, 28 October 2020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9/TGRS.2012.223633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researchgate.net/deref/http%3A%2F%2Fdx.doi.org%2F10.5194%2Facp-9-6041-2009?_sg%5B0%5D=agjQuglxQM4tVZAVh7m-JIg0Tb53OAoKGPLgQishfq0x5tsdgCfC3OfMFiu_ZlXhFSUzL6TT3RC2X6gUMqDYzt9onA.z6GchWNm8AX3iuGBk7gn8ORpneFsH7_L8gb1EYiw0dCG2SvH9vk_11OPIdF8b1UgZC3hRk-IvnvjxoU-i0Bq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6251116" y="2681207"/>
            <a:ext cx="5799015" cy="190629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GB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 Hewison (EUMETSAT)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 </a:t>
            </a:r>
            <a:r>
              <a:rPr lang="en-GB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Mousivand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Alessandro </a:t>
            </a:r>
            <a:r>
              <a:rPr lang="en-GB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Burini</a:t>
            </a:r>
          </a:p>
          <a:p>
            <a:pPr>
              <a:spcBef>
                <a:spcPct val="20000"/>
              </a:spcBef>
              <a:defRPr/>
            </a:pPr>
            <a:r>
              <a:rPr lang="en-GB" sz="2000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Dorothée</a:t>
            </a:r>
            <a:r>
              <a:rPr lang="en-GB" sz="2000" ker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Coppens</a:t>
            </a:r>
          </a:p>
          <a:p>
            <a:pPr lvl="0">
              <a:spcBef>
                <a:spcPct val="20000"/>
              </a:spcBef>
              <a:defRPr/>
            </a:pPr>
            <a:endParaRPr lang="en-GB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3159138" y="1491607"/>
            <a:ext cx="8755200" cy="105011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>
              <a:defRPr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Issues with use of IASI to inter-calibration 3.9µm band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gsics.atmos.umd.edu/pub/Development/Logos/GSICS3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08" y="190072"/>
            <a:ext cx="2857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PCA-based Gap-filling applied to cold scene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5711674" cy="526267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How does PCA-based gap-filling work for noisy cold scenes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Method </a:t>
            </a:r>
            <a:r>
              <a:rPr lang="en-GB" dirty="0"/>
              <a:t>acts like a smoothing function on the gap channels </a:t>
            </a:r>
            <a:endParaRPr lang="en-GB" dirty="0" smtClean="0"/>
          </a:p>
          <a:p>
            <a:pPr lvl="1"/>
            <a:r>
              <a:rPr lang="en-GB" dirty="0" smtClean="0"/>
              <a:t>peaks </a:t>
            </a:r>
            <a:r>
              <a:rPr lang="en-GB" dirty="0"/>
              <a:t>and dips are filtered </a:t>
            </a:r>
            <a:r>
              <a:rPr lang="en-GB" dirty="0" smtClean="0"/>
              <a:t>out</a:t>
            </a:r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Seemingly</a:t>
            </a:r>
            <a:r>
              <a:rPr lang="en-GB" dirty="0"/>
              <a:t>, in such cases the scale factor correction is not </a:t>
            </a:r>
            <a:r>
              <a:rPr lang="en-GB" dirty="0" smtClean="0"/>
              <a:t>necessary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endParaRPr lang="en-GB" dirty="0"/>
          </a:p>
        </p:txBody>
      </p:sp>
      <p:pic>
        <p:nvPicPr>
          <p:cNvPr id="36659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23" y="1237127"/>
            <a:ext cx="6004956" cy="420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50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52" y="1263292"/>
            <a:ext cx="6056027" cy="417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PCA-based Gap-filling applied to zero radiance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5711674" cy="526267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What happens when PCA-based gap-filling applied to zero radiance scenes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Method introduces small negative bias</a:t>
            </a:r>
          </a:p>
          <a:p>
            <a:pPr lvl="1"/>
            <a:r>
              <a:rPr lang="en-GB" dirty="0" smtClean="0"/>
              <a:t>May explain negative collocation </a:t>
            </a:r>
            <a:r>
              <a:rPr lang="en-GB" dirty="0" smtClean="0"/>
              <a:t>radiances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562722" lvl="1" indent="0">
              <a:buNone/>
            </a:pPr>
            <a:r>
              <a:rPr lang="en-GB" dirty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19627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1019908"/>
            <a:ext cx="12192000" cy="547989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8248" y="1237127"/>
            <a:ext cx="11502507" cy="5262675"/>
          </a:xfrm>
        </p:spPr>
        <p:txBody>
          <a:bodyPr/>
          <a:lstStyle/>
          <a:p>
            <a:r>
              <a:rPr lang="en-GB" dirty="0" smtClean="0"/>
              <a:t>Radiance </a:t>
            </a:r>
            <a:r>
              <a:rPr lang="en-GB" dirty="0" smtClean="0"/>
              <a:t>– BT conversion issues</a:t>
            </a:r>
          </a:p>
          <a:p>
            <a:r>
              <a:rPr lang="en-GB" dirty="0" smtClean="0"/>
              <a:t>Comparison of IASI inter-calibration results for SLSTR 3.7µm v SEVIRI 3.9µm</a:t>
            </a:r>
          </a:p>
          <a:p>
            <a:pPr lvl="1"/>
            <a:r>
              <a:rPr lang="en-GB" dirty="0" smtClean="0"/>
              <a:t>Linearity – towards a v2 GSICS algorithm?</a:t>
            </a:r>
          </a:p>
          <a:p>
            <a:r>
              <a:rPr lang="en-GB" dirty="0"/>
              <a:t>IASI noise for cold scenes</a:t>
            </a:r>
          </a:p>
          <a:p>
            <a:r>
              <a:rPr lang="en-GB" dirty="0" smtClean="0"/>
              <a:t>“</a:t>
            </a:r>
            <a:r>
              <a:rPr lang="en-GB" dirty="0"/>
              <a:t>Gap-filling” to Extend IASI spectra</a:t>
            </a:r>
          </a:p>
          <a:p>
            <a:r>
              <a:rPr lang="en-GB" dirty="0">
                <a:solidFill>
                  <a:srgbClr val="FF0000"/>
                </a:solidFill>
              </a:rPr>
              <a:t>Hot Land bias issue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55361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Hotland</a:t>
            </a:r>
            <a:r>
              <a:rPr lang="en-US" dirty="0" smtClean="0"/>
              <a:t> bias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87" y="1019908"/>
            <a:ext cx="6105832" cy="5397979"/>
          </a:xfrm>
        </p:spPr>
        <p:txBody>
          <a:bodyPr>
            <a:normAutofit fontScale="47500" lnSpcReduction="20000"/>
          </a:bodyPr>
          <a:lstStyle/>
          <a:p>
            <a:r>
              <a:rPr lang="en-US" sz="9092" dirty="0" smtClean="0">
                <a:ea typeface="+mn-ea"/>
              </a:rPr>
              <a:t>Significant </a:t>
            </a:r>
            <a:r>
              <a:rPr lang="en-US" sz="9092" dirty="0">
                <a:ea typeface="+mn-ea"/>
              </a:rPr>
              <a:t>bias </a:t>
            </a:r>
            <a:r>
              <a:rPr lang="en-US" sz="9092" dirty="0" smtClean="0">
                <a:ea typeface="+mn-ea"/>
              </a:rPr>
              <a:t>(up </a:t>
            </a:r>
            <a:r>
              <a:rPr lang="en-US" sz="9092" dirty="0">
                <a:ea typeface="+mn-ea"/>
              </a:rPr>
              <a:t>to </a:t>
            </a:r>
            <a:r>
              <a:rPr lang="en-US" sz="9092" dirty="0" smtClean="0">
                <a:ea typeface="+mn-ea"/>
              </a:rPr>
              <a:t>5K) </a:t>
            </a:r>
            <a:r>
              <a:rPr lang="en-US" sz="9092" dirty="0">
                <a:ea typeface="+mn-ea"/>
              </a:rPr>
              <a:t>is seen between IASI and SLSTR collocated points over </a:t>
            </a:r>
            <a:r>
              <a:rPr lang="en-US" sz="9092" dirty="0" smtClean="0">
                <a:ea typeface="+mn-ea"/>
              </a:rPr>
              <a:t>land</a:t>
            </a:r>
          </a:p>
          <a:p>
            <a:endParaRPr lang="en-US" sz="9092" dirty="0">
              <a:ea typeface="+mn-ea"/>
            </a:endParaRPr>
          </a:p>
          <a:p>
            <a:r>
              <a:rPr lang="en-US" sz="9092" dirty="0">
                <a:ea typeface="+mn-ea"/>
              </a:rPr>
              <a:t>Seemingly, the bias is larger over high </a:t>
            </a:r>
            <a:r>
              <a:rPr lang="en-US" sz="9092" dirty="0" smtClean="0">
                <a:ea typeface="+mn-ea"/>
              </a:rPr>
              <a:t>lands</a:t>
            </a:r>
            <a:endParaRPr lang="en-US" sz="8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18" y="1190035"/>
            <a:ext cx="5716203" cy="378752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444890" y="2818839"/>
            <a:ext cx="875810" cy="1898438"/>
            <a:chOff x="5401543" y="3079125"/>
            <a:chExt cx="875810" cy="1898438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470366" y="3079125"/>
              <a:ext cx="806987" cy="1767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401543" y="3147949"/>
              <a:ext cx="836482" cy="1829614"/>
              <a:chOff x="5975820" y="3086147"/>
              <a:chExt cx="502306" cy="123199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103522" y="3316636"/>
                <a:ext cx="99158" cy="778388"/>
                <a:chOff x="7673242" y="2522134"/>
                <a:chExt cx="99158" cy="778388"/>
              </a:xfrm>
            </p:grpSpPr>
            <p:sp>
              <p:nvSpPr>
                <p:cNvPr id="10" name="Oval 9"/>
                <p:cNvSpPr/>
                <p:nvPr/>
              </p:nvSpPr>
              <p:spPr bwMode="auto">
                <a:xfrm>
                  <a:off x="7673242" y="2656696"/>
                  <a:ext cx="99158" cy="94518"/>
                </a:xfrm>
                <a:prstGeom prst="ellipse">
                  <a:avLst/>
                </a:prstGeom>
                <a:solidFill>
                  <a:srgbClr val="11C9F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11" name="Oval 10"/>
                <p:cNvSpPr/>
                <p:nvPr/>
              </p:nvSpPr>
              <p:spPr bwMode="auto">
                <a:xfrm>
                  <a:off x="7673242" y="2791258"/>
                  <a:ext cx="99158" cy="94518"/>
                </a:xfrm>
                <a:prstGeom prst="ellipse">
                  <a:avLst/>
                </a:prstGeom>
                <a:solidFill>
                  <a:srgbClr val="11F228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12" name="Oval 11"/>
                <p:cNvSpPr/>
                <p:nvPr/>
              </p:nvSpPr>
              <p:spPr bwMode="auto">
                <a:xfrm>
                  <a:off x="7673242" y="2922161"/>
                  <a:ext cx="99158" cy="94518"/>
                </a:xfrm>
                <a:prstGeom prst="ellipse">
                  <a:avLst/>
                </a:prstGeom>
                <a:solidFill>
                  <a:srgbClr val="D0F21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13" name="Oval 12"/>
                <p:cNvSpPr/>
                <p:nvPr/>
              </p:nvSpPr>
              <p:spPr bwMode="auto">
                <a:xfrm>
                  <a:off x="7673242" y="3065524"/>
                  <a:ext cx="99158" cy="94518"/>
                </a:xfrm>
                <a:prstGeom prst="ellipse">
                  <a:avLst/>
                </a:prstGeom>
                <a:solidFill>
                  <a:srgbClr val="F2901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14" name="Oval 13"/>
                <p:cNvSpPr/>
                <p:nvPr/>
              </p:nvSpPr>
              <p:spPr bwMode="auto">
                <a:xfrm>
                  <a:off x="7673242" y="3206004"/>
                  <a:ext cx="99158" cy="94518"/>
                </a:xfrm>
                <a:prstGeom prst="ellipse">
                  <a:avLst/>
                </a:prstGeom>
                <a:solidFill>
                  <a:srgbClr val="F22A1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15" name="Oval 14"/>
                <p:cNvSpPr/>
                <p:nvPr/>
              </p:nvSpPr>
              <p:spPr bwMode="auto">
                <a:xfrm>
                  <a:off x="7673242" y="2522134"/>
                  <a:ext cx="99158" cy="94518"/>
                </a:xfrm>
                <a:prstGeom prst="ellipse">
                  <a:avLst/>
                </a:prstGeom>
                <a:solidFill>
                  <a:srgbClr val="112AF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6184341" y="3240466"/>
                <a:ext cx="293785" cy="1077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rgbClr val="002060"/>
                    </a:solidFill>
                  </a:rPr>
                  <a:t>0-1</a:t>
                </a:r>
              </a:p>
              <a:p>
                <a:r>
                  <a:rPr lang="en-GB" sz="1400" dirty="0">
                    <a:solidFill>
                      <a:srgbClr val="002060"/>
                    </a:solidFill>
                  </a:rPr>
                  <a:t>1-2</a:t>
                </a:r>
              </a:p>
              <a:p>
                <a:r>
                  <a:rPr lang="en-GB" sz="1400" dirty="0">
                    <a:solidFill>
                      <a:srgbClr val="002060"/>
                    </a:solidFill>
                  </a:rPr>
                  <a:t>2-3</a:t>
                </a:r>
              </a:p>
              <a:p>
                <a:r>
                  <a:rPr lang="en-GB" sz="1400" dirty="0">
                    <a:solidFill>
                      <a:srgbClr val="002060"/>
                    </a:solidFill>
                  </a:rPr>
                  <a:t>3-5</a:t>
                </a:r>
              </a:p>
              <a:p>
                <a:r>
                  <a:rPr lang="en-GB" sz="1400" dirty="0">
                    <a:solidFill>
                      <a:srgbClr val="002060"/>
                    </a:solidFill>
                  </a:rPr>
                  <a:t>5-8</a:t>
                </a:r>
              </a:p>
              <a:p>
                <a:r>
                  <a:rPr lang="en-GB" sz="1400" dirty="0">
                    <a:solidFill>
                      <a:srgbClr val="002060"/>
                    </a:solidFill>
                  </a:rPr>
                  <a:t>&gt;8</a:t>
                </a:r>
              </a:p>
              <a:p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975820" y="3086147"/>
                <a:ext cx="449727" cy="176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100" dirty="0">
                    <a:solidFill>
                      <a:srgbClr val="002060"/>
                    </a:solidFill>
                  </a:rPr>
                  <a:t>Bias (K)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0760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Hotland</a:t>
            </a:r>
            <a:r>
              <a:rPr lang="en-US" dirty="0"/>
              <a:t> bias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66" y="1046758"/>
            <a:ext cx="10925781" cy="539797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IASI-SLSTR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collocation 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points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3600" dirty="0">
                <a:solidFill>
                  <a:srgbClr val="FE5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2020-06-11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of </a:t>
            </a:r>
            <a:r>
              <a:rPr lang="en-US" sz="3600" dirty="0">
                <a:solidFill>
                  <a:srgbClr val="FE5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16,860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points over </a:t>
            </a:r>
            <a:r>
              <a:rPr lang="en-US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 selected,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given that:</a:t>
            </a:r>
          </a:p>
          <a:p>
            <a:pPr lvl="1"/>
            <a:r>
              <a:rPr lang="en-US" sz="3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difference between IASI and SLSTR &lt; 300</a:t>
            </a:r>
          </a:p>
          <a:p>
            <a:pPr lvl="1"/>
            <a:r>
              <a:rPr lang="en-US" sz="3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Secant of zenith angle difference between IASI and SLSTR &lt; 0.010</a:t>
            </a:r>
          </a:p>
          <a:p>
            <a:pPr marL="457200" lvl="1" indent="0">
              <a:buNone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NDVI, Elevation, Slope and aspect are examined</a:t>
            </a:r>
          </a:p>
          <a:p>
            <a:endParaRPr lang="en-US" sz="4492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07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92996"/>
            <a:ext cx="2685580" cy="32383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972" y="73218"/>
            <a:ext cx="2685580" cy="3238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Close-up </a:t>
            </a:r>
            <a:r>
              <a:rPr lang="en-US" dirty="0" smtClean="0"/>
              <a:t>of some </a:t>
            </a:r>
            <a:r>
              <a:rPr lang="en-US" dirty="0"/>
              <a:t>areas with large bias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75" y="3395760"/>
            <a:ext cx="2886528" cy="34622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97" y="3404230"/>
            <a:ext cx="3073372" cy="34537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60" y="3973999"/>
            <a:ext cx="3479897" cy="2305762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30" idx="4"/>
            <a:endCxn id="21" idx="3"/>
          </p:cNvCxnSpPr>
          <p:nvPr/>
        </p:nvCxnSpPr>
        <p:spPr bwMode="auto">
          <a:xfrm flipH="1" flipV="1">
            <a:off x="4209769" y="5131116"/>
            <a:ext cx="1245620" cy="393513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 bwMode="auto">
          <a:xfrm rot="6061337">
            <a:off x="5322632" y="5441322"/>
            <a:ext cx="467715" cy="205999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endParaRPr lang="en-GB">
              <a:solidFill>
                <a:schemeClr val="bg1"/>
              </a:solidFill>
              <a:latin typeface="Tahoma" pitchFamily="34" charset="0"/>
            </a:endParaRPr>
          </a:p>
        </p:txBody>
      </p:sp>
      <p:cxnSp>
        <p:nvCxnSpPr>
          <p:cNvPr id="32" name="Straight Arrow Connector 31"/>
          <p:cNvCxnSpPr>
            <a:stCxn id="33" idx="4"/>
            <a:endCxn id="15" idx="2"/>
          </p:cNvCxnSpPr>
          <p:nvPr/>
        </p:nvCxnSpPr>
        <p:spPr bwMode="auto">
          <a:xfrm flipH="1" flipV="1">
            <a:off x="5301763" y="3311559"/>
            <a:ext cx="1100681" cy="1691657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 bwMode="auto">
          <a:xfrm rot="6061337">
            <a:off x="6339138" y="4955059"/>
            <a:ext cx="243494" cy="119081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endParaRPr lang="en-GB">
              <a:solidFill>
                <a:schemeClr val="bg1"/>
              </a:solidFill>
              <a:latin typeface="Tahoma" pitchFamily="34" charset="0"/>
            </a:endParaRPr>
          </a:p>
        </p:txBody>
      </p:sp>
      <p:cxnSp>
        <p:nvCxnSpPr>
          <p:cNvPr id="35" name="Straight Arrow Connector 34"/>
          <p:cNvCxnSpPr>
            <a:stCxn id="36" idx="2"/>
            <a:endCxn id="13" idx="2"/>
          </p:cNvCxnSpPr>
          <p:nvPr/>
        </p:nvCxnSpPr>
        <p:spPr bwMode="auto">
          <a:xfrm flipV="1">
            <a:off x="6902462" y="3331337"/>
            <a:ext cx="1272929" cy="1146963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 bwMode="auto">
          <a:xfrm rot="7008393">
            <a:off x="6616099" y="4551450"/>
            <a:ext cx="394716" cy="205999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endParaRPr lang="en-GB">
              <a:solidFill>
                <a:schemeClr val="bg1"/>
              </a:solidFill>
              <a:latin typeface="Tahoma" pitchFamily="34" charset="0"/>
            </a:endParaRPr>
          </a:p>
        </p:txBody>
      </p:sp>
      <p:cxnSp>
        <p:nvCxnSpPr>
          <p:cNvPr id="42" name="Straight Arrow Connector 41"/>
          <p:cNvCxnSpPr>
            <a:stCxn id="43" idx="0"/>
            <a:endCxn id="12" idx="1"/>
          </p:cNvCxnSpPr>
          <p:nvPr/>
        </p:nvCxnSpPr>
        <p:spPr bwMode="auto">
          <a:xfrm>
            <a:off x="7271635" y="4948446"/>
            <a:ext cx="878940" cy="178435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 bwMode="auto">
          <a:xfrm rot="6061337">
            <a:off x="7024264" y="4858886"/>
            <a:ext cx="347149" cy="150369"/>
          </a:xfrm>
          <a:prstGeom prst="ellipse">
            <a:avLst/>
          </a:prstGeom>
          <a:noFill/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endParaRPr lang="en-GB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948776" y="1611928"/>
            <a:ext cx="836482" cy="1829614"/>
            <a:chOff x="5975820" y="3086147"/>
            <a:chExt cx="502306" cy="1231995"/>
          </a:xfrm>
        </p:grpSpPr>
        <p:grpSp>
          <p:nvGrpSpPr>
            <p:cNvPr id="48" name="Group 47"/>
            <p:cNvGrpSpPr/>
            <p:nvPr/>
          </p:nvGrpSpPr>
          <p:grpSpPr>
            <a:xfrm>
              <a:off x="6103522" y="3316636"/>
              <a:ext cx="99158" cy="778388"/>
              <a:chOff x="7673242" y="2522134"/>
              <a:chExt cx="99158" cy="778388"/>
            </a:xfrm>
          </p:grpSpPr>
          <p:sp>
            <p:nvSpPr>
              <p:cNvPr id="51" name="Oval 50"/>
              <p:cNvSpPr/>
              <p:nvPr/>
            </p:nvSpPr>
            <p:spPr bwMode="auto">
              <a:xfrm>
                <a:off x="7673242" y="2656696"/>
                <a:ext cx="99158" cy="94518"/>
              </a:xfrm>
              <a:prstGeom prst="ellipse">
                <a:avLst/>
              </a:prstGeom>
              <a:solidFill>
                <a:srgbClr val="11C9F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7673242" y="2791258"/>
                <a:ext cx="99158" cy="94518"/>
              </a:xfrm>
              <a:prstGeom prst="ellipse">
                <a:avLst/>
              </a:prstGeom>
              <a:solidFill>
                <a:srgbClr val="11F22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7673242" y="2922161"/>
                <a:ext cx="99158" cy="94518"/>
              </a:xfrm>
              <a:prstGeom prst="ellipse">
                <a:avLst/>
              </a:prstGeom>
              <a:solidFill>
                <a:srgbClr val="D0F21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7673242" y="3065524"/>
                <a:ext cx="99158" cy="94518"/>
              </a:xfrm>
              <a:prstGeom prst="ellipse">
                <a:avLst/>
              </a:prstGeom>
              <a:solidFill>
                <a:srgbClr val="F2901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7673242" y="3206004"/>
                <a:ext cx="99158" cy="94518"/>
              </a:xfrm>
              <a:prstGeom prst="ellipse">
                <a:avLst/>
              </a:prstGeom>
              <a:solidFill>
                <a:srgbClr val="F22A1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7673242" y="2522134"/>
                <a:ext cx="99158" cy="94518"/>
              </a:xfrm>
              <a:prstGeom prst="ellipse">
                <a:avLst/>
              </a:prstGeom>
              <a:solidFill>
                <a:srgbClr val="112AF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6184341" y="3240466"/>
              <a:ext cx="293785" cy="1077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0-1</a:t>
              </a:r>
            </a:p>
            <a:p>
              <a:r>
                <a:rPr lang="en-GB" sz="1400" dirty="0">
                  <a:solidFill>
                    <a:srgbClr val="002060"/>
                  </a:solidFill>
                </a:rPr>
                <a:t>1-2</a:t>
              </a:r>
            </a:p>
            <a:p>
              <a:r>
                <a:rPr lang="en-GB" sz="1400" dirty="0">
                  <a:solidFill>
                    <a:srgbClr val="002060"/>
                  </a:solidFill>
                </a:rPr>
                <a:t>2-3</a:t>
              </a:r>
            </a:p>
            <a:p>
              <a:r>
                <a:rPr lang="en-GB" sz="1400" dirty="0">
                  <a:solidFill>
                    <a:srgbClr val="002060"/>
                  </a:solidFill>
                </a:rPr>
                <a:t>3-5</a:t>
              </a:r>
            </a:p>
            <a:p>
              <a:r>
                <a:rPr lang="en-GB" sz="1400" dirty="0">
                  <a:solidFill>
                    <a:srgbClr val="002060"/>
                  </a:solidFill>
                </a:rPr>
                <a:t>5-8</a:t>
              </a:r>
            </a:p>
            <a:p>
              <a:r>
                <a:rPr lang="en-GB" sz="1400" dirty="0">
                  <a:solidFill>
                    <a:srgbClr val="002060"/>
                  </a:solidFill>
                </a:rPr>
                <a:t>&gt;8</a:t>
              </a:r>
            </a:p>
            <a:p>
              <a:endParaRPr lang="en-GB" sz="1400" dirty="0">
                <a:solidFill>
                  <a:srgbClr val="00206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75820" y="3086147"/>
              <a:ext cx="449727" cy="176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</a:rPr>
                <a:t>Bias (K)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937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2789" y="56098"/>
            <a:ext cx="4198578" cy="596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09" y="72362"/>
            <a:ext cx="4324683" cy="614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480394" y="5929224"/>
            <a:ext cx="3066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E5000"/>
                </a:solidFill>
              </a:rPr>
              <a:t>Limited to Biases &lt; </a:t>
            </a:r>
            <a:r>
              <a:rPr lang="en-US" sz="2000" dirty="0" smtClean="0">
                <a:solidFill>
                  <a:srgbClr val="FE5000"/>
                </a:solidFill>
              </a:rPr>
              <a:t>5k</a:t>
            </a:r>
            <a:endParaRPr lang="en-US" sz="2000" dirty="0">
              <a:solidFill>
                <a:srgbClr val="FE5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34794" y="707804"/>
            <a:ext cx="4772250" cy="5027227"/>
            <a:chOff x="2002173" y="1366565"/>
            <a:chExt cx="4772250" cy="5027227"/>
          </a:xfrm>
        </p:grpSpPr>
        <p:sp>
          <p:nvSpPr>
            <p:cNvPr id="3" name="Rectangle 2"/>
            <p:cNvSpPr/>
            <p:nvPr/>
          </p:nvSpPr>
          <p:spPr>
            <a:xfrm>
              <a:off x="2055486" y="1366565"/>
              <a:ext cx="47189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NDVI    </a:t>
              </a:r>
              <a:r>
                <a:rPr lang="en-US" sz="20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CorrCoeff</a:t>
              </a:r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0.13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40445" y="2960170"/>
              <a:ext cx="40260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Elevation </a:t>
              </a:r>
              <a:r>
                <a:rPr lang="en-US" sz="2000" dirty="0" err="1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CorrCoeff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0.08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02174" y="4457171"/>
              <a:ext cx="39157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Slope </a:t>
              </a:r>
              <a:r>
                <a:rPr lang="en-US" sz="2000" dirty="0" err="1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CorrCoeff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0.02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02173" y="5932127"/>
              <a:ext cx="43084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Aspect </a:t>
              </a:r>
              <a:r>
                <a:rPr lang="en-US" sz="2000" dirty="0" err="1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CorrCoeff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0.01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5259" y="752053"/>
            <a:ext cx="4140160" cy="4869908"/>
            <a:chOff x="2002173" y="1455060"/>
            <a:chExt cx="4140160" cy="4869908"/>
          </a:xfrm>
        </p:grpSpPr>
        <p:sp>
          <p:nvSpPr>
            <p:cNvPr id="13" name="Rectangle 12"/>
            <p:cNvSpPr/>
            <p:nvPr/>
          </p:nvSpPr>
          <p:spPr>
            <a:xfrm>
              <a:off x="2055486" y="1455060"/>
              <a:ext cx="38607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NDVI </a:t>
              </a:r>
              <a:r>
                <a:rPr lang="en-US" sz="2000" dirty="0" err="1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CorrCoeff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0.15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40445" y="2930674"/>
              <a:ext cx="41018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Elevation </a:t>
              </a:r>
              <a:r>
                <a:rPr lang="en-US" sz="2000" dirty="0" err="1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CorrCoeff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0.09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02174" y="4378513"/>
              <a:ext cx="37361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Slope </a:t>
              </a:r>
              <a:r>
                <a:rPr lang="en-US" sz="2000" dirty="0" err="1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CorrCoeff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 - 0.02  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02173" y="5863303"/>
              <a:ext cx="37361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Aspect </a:t>
              </a:r>
              <a:r>
                <a:rPr lang="en-US" sz="2000" dirty="0" err="1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CorrCoeff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0.01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675376" y="5994620"/>
            <a:ext cx="3066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E5000"/>
                </a:solidFill>
              </a:rPr>
              <a:t>Limited to Biases &lt; </a:t>
            </a:r>
            <a:r>
              <a:rPr lang="en-US" sz="2000" dirty="0" smtClean="0">
                <a:solidFill>
                  <a:srgbClr val="FE5000"/>
                </a:solidFill>
              </a:rPr>
              <a:t>3k</a:t>
            </a:r>
            <a:endParaRPr lang="en-US" sz="2000" dirty="0">
              <a:solidFill>
                <a:srgbClr val="FE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4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1019908"/>
            <a:ext cx="12192000" cy="547989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8248" y="1237127"/>
            <a:ext cx="11502507" cy="5262675"/>
          </a:xfrm>
        </p:spPr>
        <p:txBody>
          <a:bodyPr/>
          <a:lstStyle/>
          <a:p>
            <a:r>
              <a:rPr lang="en-GB" dirty="0" smtClean="0"/>
              <a:t>Radiance </a:t>
            </a:r>
            <a:r>
              <a:rPr lang="en-GB" dirty="0" smtClean="0"/>
              <a:t>– BT conversion issues</a:t>
            </a:r>
          </a:p>
          <a:p>
            <a:r>
              <a:rPr lang="en-GB" dirty="0" smtClean="0"/>
              <a:t>Comparison of IASI inter-calibration results for SLSTR 3.7µm v SEVIRI 3.9µm</a:t>
            </a:r>
          </a:p>
          <a:p>
            <a:pPr lvl="1"/>
            <a:r>
              <a:rPr lang="en-GB" dirty="0" smtClean="0"/>
              <a:t>Linearity – towards a v2 GSICS algorithm?</a:t>
            </a:r>
          </a:p>
          <a:p>
            <a:r>
              <a:rPr lang="en-GB" dirty="0"/>
              <a:t>IASI noise for cold scenes</a:t>
            </a:r>
          </a:p>
          <a:p>
            <a:r>
              <a:rPr lang="en-GB" dirty="0" smtClean="0"/>
              <a:t>“</a:t>
            </a:r>
            <a:r>
              <a:rPr lang="en-GB" dirty="0"/>
              <a:t>Gap-filling” to Extend IASI spectra</a:t>
            </a:r>
          </a:p>
          <a:p>
            <a:r>
              <a:rPr lang="en-GB" dirty="0"/>
              <a:t>Hot Land bias issue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Radiance/BT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11521373" cy="5262675"/>
          </a:xfrm>
        </p:spPr>
        <p:txBody>
          <a:bodyPr>
            <a:normAutofit fontScale="77500" lnSpcReduction="20000"/>
          </a:bodyPr>
          <a:lstStyle/>
          <a:p>
            <a:r>
              <a:rPr lang="en-IE" dirty="0" smtClean="0"/>
              <a:t>Best </a:t>
            </a:r>
            <a:r>
              <a:rPr lang="en-IE" dirty="0"/>
              <a:t>to do all processing of IASI data as </a:t>
            </a:r>
            <a:r>
              <a:rPr lang="en-IE" dirty="0" smtClean="0"/>
              <a:t>radiances</a:t>
            </a:r>
          </a:p>
          <a:p>
            <a:r>
              <a:rPr lang="en-IE" dirty="0" smtClean="0"/>
              <a:t>and </a:t>
            </a:r>
            <a:r>
              <a:rPr lang="en-IE" dirty="0"/>
              <a:t>only convert to BT at the last step </a:t>
            </a:r>
            <a:endParaRPr lang="en-IE" dirty="0" smtClean="0"/>
          </a:p>
          <a:p>
            <a:pPr lvl="1"/>
            <a:r>
              <a:rPr lang="en-IE" dirty="0" smtClean="0"/>
              <a:t>to </a:t>
            </a:r>
            <a:r>
              <a:rPr lang="en-IE" dirty="0"/>
              <a:t>communicate the results to users. </a:t>
            </a:r>
            <a:endParaRPr lang="en-IE" dirty="0" smtClean="0"/>
          </a:p>
          <a:p>
            <a:pPr lvl="1"/>
            <a:endParaRPr lang="en-IE" dirty="0" smtClean="0"/>
          </a:p>
          <a:p>
            <a:r>
              <a:rPr lang="en-IE" dirty="0" smtClean="0"/>
              <a:t>If radiometric </a:t>
            </a:r>
            <a:r>
              <a:rPr lang="en-IE" dirty="0"/>
              <a:t>noise on cold scenes causes some observations to have negative radiances</a:t>
            </a:r>
            <a:r>
              <a:rPr lang="en-IE" dirty="0" smtClean="0"/>
              <a:t>,</a:t>
            </a:r>
          </a:p>
          <a:p>
            <a:pPr lvl="1"/>
            <a:r>
              <a:rPr lang="en-IE" dirty="0" smtClean="0"/>
              <a:t>these </a:t>
            </a:r>
            <a:r>
              <a:rPr lang="en-IE" dirty="0"/>
              <a:t>will be cancelled out by others with positive </a:t>
            </a:r>
            <a:r>
              <a:rPr lang="en-IE" dirty="0" smtClean="0"/>
              <a:t>noise</a:t>
            </a:r>
          </a:p>
          <a:p>
            <a:pPr lvl="1"/>
            <a:r>
              <a:rPr lang="en-IE" dirty="0" smtClean="0"/>
              <a:t>This </a:t>
            </a:r>
            <a:r>
              <a:rPr lang="en-IE" dirty="0"/>
              <a:t>would not be possible if converting to BT </a:t>
            </a:r>
            <a:r>
              <a:rPr lang="en-IE" dirty="0" smtClean="0"/>
              <a:t>first</a:t>
            </a:r>
          </a:p>
          <a:p>
            <a:pPr lvl="1"/>
            <a:endParaRPr lang="en-IE" dirty="0"/>
          </a:p>
          <a:p>
            <a:pPr marL="562722" lvl="1" indent="0">
              <a:buNone/>
            </a:pPr>
            <a:r>
              <a:rPr lang="en-IE" dirty="0"/>
              <a:t/>
            </a:r>
            <a:br>
              <a:rPr lang="en-I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</a:t>
            </a:r>
            <a:r>
              <a:rPr lang="en-GB" dirty="0" smtClean="0"/>
              <a:t>of GEO-LEO IR v1 to </a:t>
            </a:r>
            <a:r>
              <a:rPr lang="en-GB" dirty="0" smtClean="0"/>
              <a:t>Cold </a:t>
            </a:r>
            <a:r>
              <a:rPr lang="en-GB" dirty="0" smtClean="0"/>
              <a:t>Scenes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11521373" cy="5262675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We </a:t>
            </a:r>
            <a:r>
              <a:rPr lang="en-US" dirty="0"/>
              <a:t>have not </a:t>
            </a:r>
            <a:r>
              <a:rPr lang="en-US" dirty="0" err="1"/>
              <a:t>optimised</a:t>
            </a:r>
            <a:r>
              <a:rPr lang="en-US" dirty="0"/>
              <a:t> the current GSICS inter-calibration algorithms for </a:t>
            </a:r>
            <a:r>
              <a:rPr lang="en-US" dirty="0" smtClean="0"/>
              <a:t>very </a:t>
            </a:r>
            <a:r>
              <a:rPr lang="en-US" dirty="0"/>
              <a:t>cold </a:t>
            </a:r>
            <a:r>
              <a:rPr lang="en-US" dirty="0" smtClean="0"/>
              <a:t>scenes</a:t>
            </a:r>
          </a:p>
          <a:p>
            <a:endParaRPr lang="en-US" dirty="0"/>
          </a:p>
          <a:p>
            <a:r>
              <a:rPr lang="en-US" dirty="0" smtClean="0"/>
              <a:t>Typically </a:t>
            </a:r>
            <a:r>
              <a:rPr lang="en-US" dirty="0"/>
              <a:t>infrared imagers are calibrated in radiances, rather than brightness temperature.</a:t>
            </a:r>
          </a:p>
          <a:p>
            <a:pPr lvl="1"/>
            <a:r>
              <a:rPr lang="en-US" dirty="0" smtClean="0"/>
              <a:t>cold </a:t>
            </a:r>
            <a:r>
              <a:rPr lang="en-US" dirty="0"/>
              <a:t>scenes </a:t>
            </a:r>
            <a:r>
              <a:rPr lang="en-US" dirty="0" smtClean="0"/>
              <a:t>have very </a:t>
            </a:r>
            <a:r>
              <a:rPr lang="en-US" dirty="0"/>
              <a:t>little energy </a:t>
            </a:r>
            <a:r>
              <a:rPr lang="en-US" dirty="0" smtClean="0"/>
              <a:t>in, </a:t>
            </a:r>
            <a:r>
              <a:rPr lang="en-US" dirty="0"/>
              <a:t>but </a:t>
            </a:r>
            <a:r>
              <a:rPr lang="en-US" dirty="0" smtClean="0"/>
              <a:t>Planck </a:t>
            </a:r>
            <a:r>
              <a:rPr lang="en-US" dirty="0"/>
              <a:t>function amplifies small radiance changes when converting to </a:t>
            </a:r>
            <a:r>
              <a:rPr lang="en-US" dirty="0" smtClean="0"/>
              <a:t>BT</a:t>
            </a:r>
            <a:endParaRPr lang="en-US" dirty="0"/>
          </a:p>
          <a:p>
            <a:pPr lvl="1"/>
            <a:r>
              <a:rPr lang="en-US" dirty="0"/>
              <a:t>This results in much higher noise and </a:t>
            </a:r>
            <a:r>
              <a:rPr lang="en-US" dirty="0" err="1"/>
              <a:t>quantisation</a:t>
            </a:r>
            <a:r>
              <a:rPr lang="en-US" dirty="0"/>
              <a:t> issues for very cold scenes (e.g. DCCs) in BT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quantisation</a:t>
            </a:r>
            <a:r>
              <a:rPr lang="en-US" dirty="0"/>
              <a:t> effects may not always be obvious in BT-space depending on how the calibration is </a:t>
            </a:r>
            <a:r>
              <a:rPr lang="en-US" dirty="0" smtClean="0"/>
              <a:t>applied</a:t>
            </a:r>
          </a:p>
          <a:p>
            <a:pPr lvl="1"/>
            <a:endParaRPr lang="en-US" dirty="0"/>
          </a:p>
          <a:p>
            <a:r>
              <a:rPr lang="en-US" dirty="0"/>
              <a:t>Most infrared imagers use deep space as a cold calibration reference and an on-board black body as a warm reference</a:t>
            </a:r>
          </a:p>
          <a:p>
            <a:pPr lvl="1"/>
            <a:r>
              <a:rPr lang="en-US" dirty="0"/>
              <a:t>As DCCs have IR radiances close to zero, their calibration should be good…</a:t>
            </a:r>
          </a:p>
          <a:p>
            <a:pPr lvl="1"/>
            <a:r>
              <a:rPr lang="en-US" dirty="0"/>
              <a:t>…. unless there is some contamination of the space view (e.g. stray light, stars, …)</a:t>
            </a:r>
          </a:p>
          <a:p>
            <a:pPr lvl="1"/>
            <a:r>
              <a:rPr lang="en-US" dirty="0"/>
              <a:t>Through GSICS we seek to check for potential biases by performing routine inter-comparisons with other instruments (e.g. IASI, </a:t>
            </a:r>
            <a:r>
              <a:rPr lang="en-US" dirty="0" err="1"/>
              <a:t>CrIS</a:t>
            </a:r>
            <a:r>
              <a:rPr lang="en-US" dirty="0"/>
              <a:t>,…) –</a:t>
            </a:r>
          </a:p>
          <a:p>
            <a:pPr lvl="1"/>
            <a:r>
              <a:rPr lang="en-US" dirty="0"/>
              <a:t>although, again this is more difficult for these cold scenes due to the sparsity of collocation data and its high variability (see </a:t>
            </a:r>
            <a:r>
              <a:rPr lang="en-US" dirty="0">
                <a:hlinkClick r:id="rId3"/>
              </a:rPr>
              <a:t>Hewison, </a:t>
            </a:r>
            <a:r>
              <a:rPr lang="en-US" dirty="0" smtClean="0">
                <a:hlinkClick r:id="rId3"/>
              </a:rPr>
              <a:t>2013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nonlinearity </a:t>
            </a:r>
            <a:r>
              <a:rPr lang="en-US" dirty="0"/>
              <a:t>is typically </a:t>
            </a:r>
            <a:r>
              <a:rPr lang="en-US" dirty="0" err="1"/>
              <a:t>characterised</a:t>
            </a:r>
            <a:r>
              <a:rPr lang="en-US" dirty="0"/>
              <a:t> on ground </a:t>
            </a:r>
            <a:r>
              <a:rPr lang="en-US" dirty="0" smtClean="0"/>
              <a:t>pre-launch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may be checked on orbit (e.g. by heating the black body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Can we further </a:t>
            </a:r>
            <a:r>
              <a:rPr lang="en-US" dirty="0" err="1"/>
              <a:t>optimise</a:t>
            </a:r>
            <a:r>
              <a:rPr lang="en-US" dirty="0"/>
              <a:t> </a:t>
            </a:r>
            <a:r>
              <a:rPr lang="en-US" dirty="0" smtClean="0"/>
              <a:t>current </a:t>
            </a:r>
            <a:r>
              <a:rPr lang="en-US" dirty="0"/>
              <a:t>GSICS GEO-LEO IR inter-calibration algorithm for cold </a:t>
            </a:r>
            <a:r>
              <a:rPr lang="en-US" dirty="0" smtClean="0"/>
              <a:t>scenes?</a:t>
            </a:r>
            <a:endParaRPr lang="en-US" dirty="0"/>
          </a:p>
          <a:p>
            <a:pPr lvl="1"/>
            <a:r>
              <a:rPr lang="en-US" dirty="0"/>
              <a:t>e.g. using the BT-slicing analysis method to give more uniform coverage over the dynamic range</a:t>
            </a:r>
          </a:p>
        </p:txBody>
      </p:sp>
    </p:spTree>
    <p:extLst>
      <p:ext uri="{BB962C8B-B14F-4D97-AF65-F5344CB8AC3E}">
        <p14:creationId xmlns:p14="http://schemas.microsoft.com/office/powerpoint/2010/main" val="981293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SEVIRI &amp; IASI </a:t>
            </a:r>
            <a:r>
              <a:rPr lang="de-DE" dirty="0" err="1" smtClean="0"/>
              <a:t>radiance</a:t>
            </a:r>
            <a:r>
              <a:rPr lang="de-DE" dirty="0" smtClean="0"/>
              <a:t> </a:t>
            </a:r>
            <a:r>
              <a:rPr lang="de-DE" dirty="0" err="1" smtClean="0"/>
              <a:t>regression</a:t>
            </a:r>
            <a:endParaRPr lang="en-GB" dirty="0"/>
          </a:p>
        </p:txBody>
      </p:sp>
      <p:pic>
        <p:nvPicPr>
          <p:cNvPr id="366594" name="Picture 2" descr="https://lh5.googleusercontent.com/JweZgctW0fjRKsB0mczuc3OGTaHc6zJu3buTOpvlWiuCzYe5cj4a1bNdsDn0fxoiEMrW-XT3Udcb75ynKfhJZpsKZKX50-RAXQuTO-CWgDpFccVBeeET486kgxaS6JgI4G3Tb5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10" y="1019907"/>
            <a:ext cx="8154390" cy="493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3982495" cy="526267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Night-time only</a:t>
            </a:r>
          </a:p>
          <a:p>
            <a:pPr lvl="1"/>
            <a:r>
              <a:rPr lang="en-US" dirty="0" smtClean="0"/>
              <a:t>No hot land issue</a:t>
            </a:r>
          </a:p>
          <a:p>
            <a:pPr lvl="1"/>
            <a:r>
              <a:rPr lang="en-US" dirty="0" smtClean="0"/>
              <a:t>No 3.9µm solar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Many channels show non-zero Offset term</a:t>
            </a:r>
          </a:p>
          <a:p>
            <a:pPr lvl="1"/>
            <a:r>
              <a:rPr lang="en-US" dirty="0" smtClean="0"/>
              <a:t>Few + noisy cold collocations</a:t>
            </a:r>
          </a:p>
          <a:p>
            <a:pPr lvl="1"/>
            <a:r>
              <a:rPr lang="en-US" dirty="0" smtClean="0"/>
              <a:t>Non-physical</a:t>
            </a:r>
          </a:p>
          <a:p>
            <a:pPr lvl="1"/>
            <a:r>
              <a:rPr lang="en-US" dirty="0" smtClean="0"/>
              <a:t>Not seen in operational GSICS </a:t>
            </a:r>
            <a:r>
              <a:rPr lang="en-US" dirty="0" smtClean="0"/>
              <a:t>processor</a:t>
            </a:r>
          </a:p>
          <a:p>
            <a:pPr lvl="1"/>
            <a:r>
              <a:rPr lang="en-US" dirty="0" smtClean="0"/>
              <a:t>Ongoing investigation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Only 3.9µm channel provides many collocations at very low radiance scenes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24499" y="5950468"/>
            <a:ext cx="749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Scatterplots of collocated radiances from new prototype MICMICS processor for SEVIRI-IASI.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Blue points show collocated radiances (</a:t>
            </a:r>
            <a:r>
              <a:rPr lang="en-GB" dirty="0" err="1" smtClean="0">
                <a:solidFill>
                  <a:schemeClr val="tx2"/>
                </a:solidFill>
              </a:rPr>
              <a:t>mW</a:t>
            </a:r>
            <a:r>
              <a:rPr lang="en-GB" dirty="0" smtClean="0">
                <a:solidFill>
                  <a:schemeClr val="tx2"/>
                </a:solidFill>
              </a:rPr>
              <a:t>/m</a:t>
            </a:r>
            <a:r>
              <a:rPr lang="en-GB" baseline="30000" dirty="0" smtClean="0">
                <a:solidFill>
                  <a:schemeClr val="tx2"/>
                </a:solidFill>
              </a:rPr>
              <a:t>2</a:t>
            </a:r>
            <a:r>
              <a:rPr lang="en-GB" dirty="0" smtClean="0">
                <a:solidFill>
                  <a:schemeClr val="tx2"/>
                </a:solidFill>
              </a:rPr>
              <a:t>/</a:t>
            </a:r>
            <a:r>
              <a:rPr lang="en-GB" dirty="0" err="1" smtClean="0">
                <a:solidFill>
                  <a:schemeClr val="tx2"/>
                </a:solidFill>
              </a:rPr>
              <a:t>sr</a:t>
            </a:r>
            <a:r>
              <a:rPr lang="en-GB" dirty="0" smtClean="0">
                <a:solidFill>
                  <a:schemeClr val="tx2"/>
                </a:solidFill>
              </a:rPr>
              <a:t>/cm</a:t>
            </a:r>
            <a:r>
              <a:rPr lang="en-GB" baseline="30000" dirty="0" smtClean="0">
                <a:solidFill>
                  <a:schemeClr val="tx2"/>
                </a:solidFill>
              </a:rPr>
              <a:t>-1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Orange lines show weighted radiance regression, following GSICS GEO-LEO algorithm v1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Orange Shaded areas show uncertainty on weighted regression, amplified by 10 (k=10)</a:t>
            </a:r>
            <a:endParaRPr lang="en-GB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15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5.googleusercontent.com/hSUWsqtDkjZ2I7bw9NqCFKR4tMGvRUsZC5QVz3tphi8TfNYJXt_rPovdZ58kK7u6Umn1gi6pxp4ugPcg6GBrXTdGfVxlSXVRGDjsAdl3jeNIG6cg6mf5ePV1tLVQo9-0TpxLPUz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10" y="1024484"/>
            <a:ext cx="8146818" cy="492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smtClean="0"/>
              <a:t>SLSTR &amp; </a:t>
            </a:r>
            <a:r>
              <a:rPr lang="de-DE" dirty="0" smtClean="0"/>
              <a:t>IASI </a:t>
            </a:r>
            <a:r>
              <a:rPr lang="de-DE" dirty="0" err="1"/>
              <a:t>radiance</a:t>
            </a:r>
            <a:r>
              <a:rPr lang="de-DE" dirty="0"/>
              <a:t> </a:t>
            </a:r>
            <a:r>
              <a:rPr lang="de-DE" dirty="0" err="1"/>
              <a:t>regression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3982495" cy="526267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Night-time only</a:t>
            </a:r>
          </a:p>
          <a:p>
            <a:pPr lvl="1"/>
            <a:r>
              <a:rPr lang="en-US" dirty="0" smtClean="0"/>
              <a:t>No hot land issue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3.7µm </a:t>
            </a:r>
            <a:r>
              <a:rPr lang="en-US" dirty="0" smtClean="0"/>
              <a:t>solar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10-12µm</a:t>
            </a:r>
            <a:r>
              <a:rPr lang="en-US" dirty="0" smtClean="0"/>
              <a:t> </a:t>
            </a:r>
            <a:r>
              <a:rPr lang="en-US" dirty="0" smtClean="0"/>
              <a:t>channels show non-zero Offset term</a:t>
            </a:r>
          </a:p>
          <a:p>
            <a:pPr lvl="1"/>
            <a:r>
              <a:rPr lang="en-US" dirty="0" smtClean="0"/>
              <a:t>Few + noisy cold collocations</a:t>
            </a:r>
          </a:p>
          <a:p>
            <a:pPr lvl="1"/>
            <a:r>
              <a:rPr lang="en-US" dirty="0" smtClean="0"/>
              <a:t>Non-physical</a:t>
            </a:r>
          </a:p>
          <a:p>
            <a:pPr lvl="1"/>
            <a:r>
              <a:rPr lang="en-US" dirty="0" smtClean="0"/>
              <a:t>Ongoing investigation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 smtClean="0"/>
              <a:t>3.7µm </a:t>
            </a:r>
            <a:r>
              <a:rPr lang="en-US" dirty="0" smtClean="0"/>
              <a:t>channel provides many collocations at very low radiance scenes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24499" y="5950468"/>
            <a:ext cx="749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Scatterplots of collocated radiances from new prototype MICMICS processor for SLSTR-IASI.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Blue points show collocated radiances (</a:t>
            </a:r>
            <a:r>
              <a:rPr lang="en-GB" dirty="0" err="1" smtClean="0">
                <a:solidFill>
                  <a:schemeClr val="tx2"/>
                </a:solidFill>
              </a:rPr>
              <a:t>mW</a:t>
            </a:r>
            <a:r>
              <a:rPr lang="en-GB" dirty="0" smtClean="0">
                <a:solidFill>
                  <a:schemeClr val="tx2"/>
                </a:solidFill>
              </a:rPr>
              <a:t>/m</a:t>
            </a:r>
            <a:r>
              <a:rPr lang="en-GB" baseline="30000" dirty="0" smtClean="0">
                <a:solidFill>
                  <a:schemeClr val="tx2"/>
                </a:solidFill>
              </a:rPr>
              <a:t>2</a:t>
            </a:r>
            <a:r>
              <a:rPr lang="en-GB" dirty="0" smtClean="0">
                <a:solidFill>
                  <a:schemeClr val="tx2"/>
                </a:solidFill>
              </a:rPr>
              <a:t>/</a:t>
            </a:r>
            <a:r>
              <a:rPr lang="en-GB" dirty="0" err="1" smtClean="0">
                <a:solidFill>
                  <a:schemeClr val="tx2"/>
                </a:solidFill>
              </a:rPr>
              <a:t>sr</a:t>
            </a:r>
            <a:r>
              <a:rPr lang="en-GB" dirty="0" smtClean="0">
                <a:solidFill>
                  <a:schemeClr val="tx2"/>
                </a:solidFill>
              </a:rPr>
              <a:t>/cm</a:t>
            </a:r>
            <a:r>
              <a:rPr lang="en-GB" baseline="30000" dirty="0" smtClean="0">
                <a:solidFill>
                  <a:schemeClr val="tx2"/>
                </a:solidFill>
              </a:rPr>
              <a:t>-1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Orange lines show weighted radiance regression, following GSICS GEO-LEO algorithm v1 (</a:t>
            </a:r>
            <a:r>
              <a:rPr lang="en-GB" dirty="0" err="1" smtClean="0">
                <a:solidFill>
                  <a:schemeClr val="tx2"/>
                </a:solidFill>
              </a:rPr>
              <a:t>max_sec_zen</a:t>
            </a:r>
            <a:r>
              <a:rPr lang="en-GB" dirty="0" smtClean="0">
                <a:solidFill>
                  <a:schemeClr val="tx2"/>
                </a:solidFill>
              </a:rPr>
              <a:t>&lt;0.05)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Orange Shaded areas show uncertainty on weighted regression, amplified by 2 (k=2)</a:t>
            </a:r>
            <a:endParaRPr lang="en-GB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69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SEVIRI-IASI </a:t>
            </a:r>
            <a:r>
              <a:rPr lang="de-DE" dirty="0" smtClean="0"/>
              <a:t>3.9µm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radiances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7975" y="1237127"/>
            <a:ext cx="5095298" cy="5262675"/>
          </a:xfrm>
        </p:spPr>
        <p:txBody>
          <a:bodyPr>
            <a:noAutofit/>
          </a:bodyPr>
          <a:lstStyle/>
          <a:p>
            <a:r>
              <a:rPr lang="en-US" sz="1600" dirty="0" smtClean="0"/>
              <a:t>Zoom on 3.9µm </a:t>
            </a:r>
            <a:r>
              <a:rPr lang="en-US" sz="1600" dirty="0" smtClean="0"/>
              <a:t>Collocations</a:t>
            </a:r>
            <a:r>
              <a:rPr lang="en-US" sz="1600" dirty="0" smtClean="0"/>
              <a:t> </a:t>
            </a:r>
            <a:r>
              <a:rPr lang="en-US" sz="1600" dirty="0" smtClean="0"/>
              <a:t>for cold scenes:</a:t>
            </a:r>
          </a:p>
          <a:p>
            <a:pPr lvl="1"/>
            <a:r>
              <a:rPr lang="en-US" sz="1400" dirty="0" smtClean="0"/>
              <a:t>Few pixels with small negative radiance </a:t>
            </a:r>
          </a:p>
          <a:p>
            <a:pPr lvl="1"/>
            <a:r>
              <a:rPr lang="en-US" sz="1400" dirty="0" smtClean="0"/>
              <a:t>with low SD (&lt;0.001 </a:t>
            </a:r>
            <a:r>
              <a:rPr lang="en-US" sz="1400" dirty="0" err="1" smtClean="0"/>
              <a:t>mW</a:t>
            </a:r>
            <a:r>
              <a:rPr lang="en-US" sz="1400" dirty="0" smtClean="0"/>
              <a:t>/m2/</a:t>
            </a:r>
            <a:r>
              <a:rPr lang="en-US" sz="1400" dirty="0" err="1" smtClean="0"/>
              <a:t>sr</a:t>
            </a:r>
            <a:r>
              <a:rPr lang="en-US" sz="1400" dirty="0" smtClean="0"/>
              <a:t>/cm-1)</a:t>
            </a:r>
          </a:p>
          <a:p>
            <a:pPr lvl="1"/>
            <a:r>
              <a:rPr lang="en-US" sz="1400" dirty="0" smtClean="0"/>
              <a:t>Probably residual from gap-filling zeros</a:t>
            </a:r>
          </a:p>
          <a:p>
            <a:pPr lvl="1"/>
            <a:endParaRPr lang="en-US" sz="1400" dirty="0" smtClean="0"/>
          </a:p>
          <a:p>
            <a:r>
              <a:rPr lang="en-GB" sz="1600" dirty="0"/>
              <a:t>IASI Noise</a:t>
            </a:r>
          </a:p>
          <a:p>
            <a:pPr lvl="1"/>
            <a:r>
              <a:rPr lang="en-GB" sz="1400" dirty="0"/>
              <a:t>Usually expressed at 280K </a:t>
            </a:r>
            <a:r>
              <a:rPr lang="en-GB" sz="1400" dirty="0" smtClean="0"/>
              <a:t>BB</a:t>
            </a:r>
          </a:p>
          <a:p>
            <a:pPr lvl="1"/>
            <a:r>
              <a:rPr lang="de-DE" sz="1400" dirty="0" smtClean="0"/>
              <a:t>SW: </a:t>
            </a:r>
            <a:br>
              <a:rPr lang="de-DE" sz="1400" dirty="0" smtClean="0"/>
            </a:br>
            <a:r>
              <a:rPr lang="de-DE" sz="1400" dirty="0" smtClean="0"/>
              <a:t>~2e-7 W/m2/</a:t>
            </a:r>
            <a:r>
              <a:rPr lang="de-DE" sz="1400" dirty="0" err="1" smtClean="0"/>
              <a:t>sr</a:t>
            </a:r>
            <a:r>
              <a:rPr lang="de-DE" sz="1400" dirty="0" smtClean="0"/>
              <a:t>/m-1</a:t>
            </a:r>
            <a:br>
              <a:rPr lang="de-DE" sz="1400" dirty="0" smtClean="0"/>
            </a:br>
            <a:r>
              <a:rPr lang="de-DE" sz="1400" dirty="0" smtClean="0"/>
              <a:t>~0.022 </a:t>
            </a:r>
            <a:r>
              <a:rPr lang="de-DE" sz="1400" dirty="0" smtClean="0"/>
              <a:t>mW/m2/</a:t>
            </a:r>
            <a:r>
              <a:rPr lang="de-DE" sz="1400" dirty="0" err="1" smtClean="0"/>
              <a:t>sr</a:t>
            </a:r>
            <a:r>
              <a:rPr lang="de-DE" sz="1400" dirty="0" smtClean="0"/>
              <a:t>/cm-1</a:t>
            </a:r>
          </a:p>
          <a:p>
            <a:pPr lvl="1"/>
            <a:r>
              <a:rPr lang="de-DE" sz="1400" dirty="0"/>
              <a:t>SD(L[IR3.9])=</a:t>
            </a:r>
            <a:r>
              <a:rPr lang="en-GB" sz="1400" dirty="0"/>
              <a:t>    0.017 </a:t>
            </a:r>
            <a:r>
              <a:rPr lang="en-GB" sz="1400" dirty="0" err="1" smtClean="0"/>
              <a:t>mW</a:t>
            </a:r>
            <a:r>
              <a:rPr lang="en-GB" sz="1400" dirty="0" smtClean="0"/>
              <a:t>/m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/</a:t>
            </a:r>
            <a:r>
              <a:rPr lang="en-GB" sz="1400" dirty="0" err="1" smtClean="0"/>
              <a:t>sr</a:t>
            </a:r>
            <a:r>
              <a:rPr lang="en-GB" sz="1400" dirty="0" smtClean="0"/>
              <a:t>/cm</a:t>
            </a:r>
            <a:r>
              <a:rPr lang="en-GB" sz="1400" baseline="30000" dirty="0" smtClean="0"/>
              <a:t>-1</a:t>
            </a:r>
            <a:r>
              <a:rPr lang="en-GB" sz="1400" dirty="0" smtClean="0"/>
              <a:t> </a:t>
            </a:r>
            <a:r>
              <a:rPr lang="de-DE" sz="1400" dirty="0" smtClean="0">
                <a:solidFill>
                  <a:srgbClr val="FF0000"/>
                </a:solidFill>
              </a:rPr>
              <a:t>(</a:t>
            </a:r>
            <a:r>
              <a:rPr lang="de-DE" sz="1400" dirty="0" err="1" smtClean="0">
                <a:solidFill>
                  <a:srgbClr val="FF0000"/>
                </a:solidFill>
              </a:rPr>
              <a:t>next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slide</a:t>
            </a:r>
            <a:r>
              <a:rPr lang="de-DE" sz="14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de-DE" sz="1400" dirty="0" err="1" smtClean="0"/>
              <a:t>Divided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~√1452 </a:t>
            </a:r>
            <a:r>
              <a:rPr lang="de-DE" sz="1400" dirty="0" err="1" smtClean="0"/>
              <a:t>channels</a:t>
            </a:r>
            <a:r>
              <a:rPr lang="de-DE" sz="1400" dirty="0" smtClean="0"/>
              <a:t>:</a:t>
            </a:r>
            <a:br>
              <a:rPr lang="de-DE" sz="1400" dirty="0" smtClean="0"/>
            </a:br>
            <a:r>
              <a:rPr lang="de-DE" sz="1400" dirty="0" smtClean="0"/>
              <a:t>~0.00055 mW/m2/</a:t>
            </a:r>
            <a:r>
              <a:rPr lang="de-DE" sz="1400" dirty="0" err="1" smtClean="0"/>
              <a:t>sr</a:t>
            </a:r>
            <a:r>
              <a:rPr lang="de-DE" sz="1400" dirty="0" smtClean="0"/>
              <a:t>/cm-1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cf Hewison, </a:t>
            </a:r>
            <a:r>
              <a:rPr lang="de-DE" sz="1400" dirty="0"/>
              <a:t>2013:</a:t>
            </a:r>
            <a:br>
              <a:rPr lang="de-DE" sz="1400" dirty="0"/>
            </a:br>
            <a:r>
              <a:rPr lang="de-DE" sz="1400" dirty="0"/>
              <a:t>~0.00076 mW/m2/</a:t>
            </a:r>
            <a:r>
              <a:rPr lang="de-DE" sz="1400" dirty="0" err="1"/>
              <a:t>sr</a:t>
            </a:r>
            <a:r>
              <a:rPr lang="de-DE" sz="1400" dirty="0"/>
              <a:t>/cm-1</a:t>
            </a:r>
            <a:br>
              <a:rPr lang="de-DE" sz="1400" dirty="0"/>
            </a:br>
            <a:endParaRPr lang="en-GB" sz="1400" dirty="0"/>
          </a:p>
          <a:p>
            <a:pPr lvl="1"/>
            <a:r>
              <a:rPr lang="en-GB" sz="1400" dirty="0"/>
              <a:t>Is it lower for Cold scenes</a:t>
            </a:r>
            <a:r>
              <a:rPr lang="en-GB" sz="1400" dirty="0" smtClean="0"/>
              <a:t>?</a:t>
            </a:r>
          </a:p>
          <a:p>
            <a:pPr lvl="2"/>
            <a:r>
              <a:rPr lang="de-DE" sz="1200" dirty="0" err="1" smtClean="0"/>
              <a:t>collocated</a:t>
            </a:r>
            <a:r>
              <a:rPr lang="de-DE" sz="1200" dirty="0" smtClean="0"/>
              <a:t> </a:t>
            </a:r>
            <a:r>
              <a:rPr lang="de-DE" sz="1200" dirty="0" err="1" smtClean="0"/>
              <a:t>radiances</a:t>
            </a:r>
            <a:r>
              <a:rPr lang="de-DE" sz="1200" dirty="0" smtClean="0"/>
              <a:t> SD&lt;&lt;0.001 mW/m2/</a:t>
            </a:r>
            <a:r>
              <a:rPr lang="de-DE" sz="1200" dirty="0" err="1" smtClean="0"/>
              <a:t>sr</a:t>
            </a:r>
            <a:r>
              <a:rPr lang="de-DE" sz="1200" dirty="0" smtClean="0"/>
              <a:t>/cm-1</a:t>
            </a:r>
            <a:endParaRPr lang="en-GB" sz="1200" dirty="0"/>
          </a:p>
          <a:p>
            <a:endParaRPr lang="en-US" sz="1600" dirty="0" smtClean="0"/>
          </a:p>
          <a:p>
            <a:r>
              <a:rPr lang="en-US" sz="1600" dirty="0" smtClean="0"/>
              <a:t>individual </a:t>
            </a:r>
            <a:r>
              <a:rPr lang="en-US" sz="1600" dirty="0"/>
              <a:t>channels </a:t>
            </a:r>
            <a:r>
              <a:rPr lang="en-US" sz="1600" dirty="0" smtClean="0"/>
              <a:t>can have negative radiance</a:t>
            </a:r>
          </a:p>
          <a:p>
            <a:pPr lvl="1"/>
            <a:r>
              <a:rPr lang="en-US" sz="1400" dirty="0" smtClean="0"/>
              <a:t>But average </a:t>
            </a:r>
            <a:r>
              <a:rPr lang="en-US" sz="1400" dirty="0"/>
              <a:t>over the ~1500 channels that cover the SEVIRI IR3.9 SRF is unlikely to be negative</a:t>
            </a:r>
          </a:p>
        </p:txBody>
      </p:sp>
      <p:sp>
        <p:nvSpPr>
          <p:cNvPr id="4" name="AutoShape 4" descr="data:image/png;base64,iVBORw0KGgoAAAANSUhEUgAAAX4AAAEWCAYAAABhffzLAAAAOXRFWHRTb2Z0d2FyZQBNYXRwbG90bGliIHZlcnNpb24zLjMuMiwgaHR0cHM6Ly9tYXRwbG90bGliLm9yZy8vihELAAAACXBIWXMAAAsTAAALEwEAmpwYAAAkaElEQVR4nO3de7wVdb3/8debDQqKioLyQwm3inoyTTK0i1mYl0IKjPQkqXn7hafUPGamnC7HfmlyyEt56nQyTTlHhbykmBcSCTxlloIiqMTRcGfoVhQV2V6Qy+f3x8zerr3Zl9mXWWsv5v18PNZjzcyamfX5rg2f9V3fmfmMIgIzMyuOPpUOwMzMysuJ38ysYJz4zcwKxonfzKxgnPjNzArGid/MrGCc+M3MCsaJ38ysYJz4rXAk1Uk6XNLJkjZIapD0uqTHJH0m4z5GSVoo6c30eVTJa8dJWiZptaSVkqZL2rbk9fdK+l36+tOSPpdDM83a5MRvRfdgRAwEBgH/AcyUNKi9DSRtAcwCrge2B6YDs9LlAA8AB0fEdsDuQF/gonTbvum2dwI7AJOB6yXt1bPNMmubE78ZEBEbgf8Gtgb27GD1MSTJ/EcRsTYirgQEfDLd198j4uWS9TcAI9PpfwB2Bq6IiA0R8TuSL4oTe6otZh1x4jcDJNUApwDrgL91sPr7gMXRvNDV4nR54/4+Jmk1sAb4PPCjxpdae3tg365FbtZ5TvxWdB+W9BrwNnApcEJErOxgm4HA6hbLVgPbNM5ExB/SoZ7hwA+BuvSlvwArgfMk9ZN0JPAJYKtutsMsMyd+K7o/RcQgkrH6O4BDMmzTAGzbYtm2JL37ZiLiOWA2MDOdXwccDYwDXgDOBW4CVnQperMucOI3AyKiAfgqcKKkD3Sw+hPA+yWVDtu8P13emr7AHiXvtTgiPhERgyPiUyQHgB/qevRmnePEb5aKiFXA1cB3O1h1PskB269J2lLSmeny3wFIOl7SCCV2BS4G5jZuLOn9kvpL2krSN4BhwHU92xqztjnxmzX3I+AoSe9va4WIeIdkuOZLwGvAqcDR6XKAfYA/kgwJPQAsA75csosTgXqSsf7DgCMiYm1PNsKsPfIduMzMisU9fjOzgnHiN2tFOk7f0MqjrQO4ZlXDQz1mZgXTt9IBZDFkyJCora2tdBhmZlVl4cKFL0fEji2XV0Xir62tZcGCBZUOw8ysqkhqtfyIx/jNzArGid/MrGCc+M3MCqYqxvjNrHdZt24dK1as4O233650KAb079+f4cOH069fv0zrO/GbWaetWLGCbbbZhtraWprXqrNyiwhWrVrFihUr2G233TJt46EeM+u0t99+m8GDBzvp9wKSGDx4cKd+fTnxm1mXOOn3Hp39Wzjxm5kVjMf4zazbai+4q0f3Vzd1XKb1Lr74Ym688UZqamro06cPP//5zzn//POpr69nwIABAIwcOZIzzzyTKVOm8OCDDzZtu379enbZZRcWLVrElClT+MxnPsMxxxzDmDFjqK+vp3///myxxRb84he/YNSoUUk704tJhwwZ0iyO6667jlNOOYX77ruPww47DIDbbruNiRMncvPNN3PMMcdw55138p3vfIeNGzeybt06zj77bE4//XQArr/+eqZNm8aGDRvo27cvBx54IJdeeimDBg1qeo+zzjqLa6+9loaGhq5+rE2c+KvNhduVTLe87atZcTz44IPceeedPPLII2y55Za8/PLLvPNOckuEG264gdGjRzetu3HjRlasWEFdXR2N5V/uu+8+9t13X4YNG7bJvhu3v/baaznvvPOYM2dOh/Hst99+zJgxoynxz5w5k/333x9IzoKaPHkyDz30EMOHD2ft2rXU1dUBMHv2bK644gruuecedtllFzZs2MD06dN58cUXmxL/ggULeO2117r4SW3KQz1mVpXq6+sZMmQIW265JQBDhgxh5513bnXdPn36cOyxx/KrX/2qadnMmTOZNGlSu+/xkY98hOeeey5TPIcccggPPfQQ69ato6Ghgaeffrrpl8KaNWtYv349gwcPBmDLLbdk7733BpJfLZdeeim77LILADU1NZx66qlNr2/YsIHzzjuPadOmZYojCyd+M6tKRx55JH//+9/Za6+9+OpXv8r999/f9Nrxxx/PqFGjGDVqFOeddx4AkyZNYubMmQCsXbuWu+++m89//vPtvsfs2bM5+uijM8UjicMPP5zf/va3zJo1i/Hjxze9tsMOOzB+/Hh23XVXJk2axA033MDGjRsBeOKJJzjggAPa3O9PfvITxo8f3+ovk67yUI+ZVaWBAweycOFCfv/73zNv3jy+8IUvMHXqVGDToR6AAw88kIaGBpYtW8bSpUv58Ic/zPbbb9/qvo8//njeeOMNNmzYwCOPPJI5puOOO44rr7yS1atXc9lll/GDH/yg6bWrr76aJUuWcN9993HppZcyZ84crrvuumbbL1myhBNPPJE1a9bwgx/8gEMOOYSbb76Z+fPnZ44hC/f4zaxq1dTUMGbMGL73ve/xk5/8hFtvvbXd9Y877jhmzpzZ4TDPDTfcwDPPPMMXv/hFzjjjjE1e/+lPf9r0i+L5559vWn7QQQfx+OOP8/LLL7PXXnttst1+++3HOeecw5w5c5pifd/73tf05bLffvuxaNEixo4dy1tvvcWjjz7K008/zciRI6mtreXNN99k5MiRmT6b9rjHb2ZVadmyZfTp04c999wTgEWLFrHrrrvy+OOPt7nNpEmTmDBhAqtXr+aaa65pd//9+vXjoosuYo899mDp0qW8973vbXrtjDPOaPULAeCSSy6hf//+zZY1NDSwYMECxowZ0yxWgClTpvCNb3yDWbNmMXz4cADeeustAMaNG8cLL7zQtJ+BAwfy9NNPtxt3Fk78ZtZtWU+/7EkNDQ2cddZZvPbaa/Tt25eRI0dy1VVXccwxx3D88cc3nc45ZMgQ7rvvPgD22WcfttpqKz74wQ+y9dZbd/geAwYM4Nxzz+XSSy/t8Iui0dixYzdZFhFMmzaN008/nQEDBrD11ls3DfMcddRRvPTSS4wdO5YNGzYwaNAg9t13Xz71qU9l/CQ6rypuvTh69Ogo9I1YSk/hbLbcp3NaZbTsAVvltfY3kbQwIka3XNdj/GZmBePEb2ZWME78ZmYF48RvZlYwTvxmZgXjxG9mVjA+j9/Muq+tU467vL+OT1UeOHBgsxLFV1xxBVOmTOHFF19ku+2SeN58802+/OUvs3jxYiKCQYMGMXv2bAYOHLjJ9o1qa2vZZpttqKmpYcOGDVx00UVMmDCh59rWCzjxm9lmYcaMGRx44IHcdtttnHzyyQD8+Mc/ZujQoSxZsgRIrvbNckPyefPmMWTIEJYtW8aRRx652SV+D/WYWdX761//SkNDAxdddBEzZsxoWl5fX99U7hhg7733birjnMXrr7/eZiG3auYev5lVvRkzZjBp0iQOOeQQli1bxsqVK9lpp5049dRTOfLII7nllls47LDDOOmkk5pq+7Tn0EMPJSJYvnw5N910UxlaUF7u8ZtZ1Zs5cybHHXccffr0abrdIcCoUaNYvnw55513Hq+88goHHnggS5cu7XB/8+bN4/HHH2fJkiWceeaZPXK7w94k1x6/pDpgDbABWB8RoyXtAPwKqAXqgH+MiFfzjMPMNl+LFy/mqaee4ogjjgDgnXfeYffdd2+qnjlw4EAmTpzIxIkT6dOnD3fffXezmjbf+ta3uOuu5J7BixYtarbvPfbYg6FDh/Lkk09y0EEHladBZVCOHv+hETGqpFDQBcDciNgTmJvOm5l1yYwZM7jwwgupq6ujrq6O559/nueee46//e1vPPDAA7z6atKvfOedd3jyySebyiE3uvjii1m0aNEmSR9g5cqVPPPMM5tsU+0qMcY/ARiTTk8H5gPnVyAOM+spFawUO3PmTO65555myz73uc8xc+ZMhg0bxle+8hUigo0bNzJu3LgOb7cIyRh/TU0N69atY+rUqQwdOjSv8Csi78QfwL2SAvh5RFwFDI2IeoCIqJe0U2sbSpoMTAYYMWJEzmGaWbVpHHd/5plnNnnt8ssvb5r+0pe+1O72LdXV1XU/uF4u78R/cEQ8nyb3OZL+knXD9EviKkjq8ecVoJlZ0eQ6xh8Rz6fPK4HbgIOAFyUNA0ifV+YZg5mZNZdb4pe0taRtGqeBI4HHgTuAk9LVTgJm5RWDmeWnGu7eVxSd/VvkOdQzFLhNUuP73BgRsyU9DNwk6TTgWeDYHGMwsxz079+fVatWMXjwYNL/41YhEcGqVas2ucF7e3JL/BGxHNi/leWrgMPyel8zy9/w4cNZsWIFL730UqVDMZIv4uHDh2de3yUbzKzT+vXrx2677VbpMKyLnPh7qdoL7mqarsv+C87MrEOu1WNmVjBO/GZmBePEb2ZWME78ZmYF48RvZlYwTvxmZgXjxG9mVjBO/GZmBePEb2ZWME78ZmYF45INPaxZqYWp4yoYiZlZ69zjNzMrmA4Tv6SD0xupIOkESZdL2rxuOW9mViBZevw/A96UtD/wTeBvwH/lGpWZmeUmyxj/+ogISROAH0fENZJO6nAr67TS4wNmZnnJkvjXSJoCnAB8XFIN0C/fsMzMLC9Zhnq+AKwFTouIF4BdgB/mGpWZmeWmwx5/muwvL5l/Fo/xm5lVrSxn9UyU9JSk1ZJel7RG0uvlCM7MzHpeljH+acBnI2Jp3sGYmVn+sozxv+ikb2a2+cjS418g6VfA7SQHeQGIiF/nFZRldOF2JdOrKxeHmVWVLIl/W+BN4MiSZQE48ZuZVaEsZ/WcUo5AzMysPLKc1TNc0m2SVkp6UdKtkoaXIzgzM+t5WQ7uXgvcAexMcvHWb9JlZmZWhbIk/h0j4tqIWJ8+rgN2zPoGkmokPSrpznR+B0lz0msD5kjavouxm5lZF2RJ/C+n5Zhr0scJwKpOvMfZQOnpoBcAcyNiT2BuOm9mZmWSJfGfCvwj8AJQDxyTLutQeixgHHB1yeIJwPR0ejpwdMZYzcysB2Q5q+dZYHwX9/8jkhr+25QsGxoR9em+6yXt1NqGkiYDkwFGjBjRxbevXnX9v9j1jbOc3+9rAMwKq83EL+mbETFN0r+TnLffTER8rb0dS/oMsDIiFkoa09nAIuIq4CqA0aNHb/L+ZmbWNe31+BvH5Rd0cd8HA+MlHQX0B7aVdD3woqRhaW9/GLCyi/s3M7MuaHOMPyJ+k06+GRHTSx8kV/K2KyKmRMTwiKgFjgN+FxEnkJwa2ngHr5OAWd1qgZmZdUqWkg1TgJszLMtqKnCTpNOAZ4Fju7gfK1F628a6/hUMxMx6vfbG+McCRwG7SLqy5KVtgfWdeZOImA/MT6dXAYd1NlAzM+sZ7fX4nycZ3x8PLCxZvgY4J8+gzMwsP20m/oh4DHhM0o0Rsa6MMVleSk/hLNFsmGjquHJFY2YVkmWMv1bSJcA+JGfnABARu+cWlZmZ5SZrkbafkYzrH0pyo/X/zjMoMzPLT5bEPyAi5gKKiL9FxIXAJ/MNy8zM8pJlqOdtSX2ApySdCTwHtFpmwczMer8sPf5/BrYCvgZ8EDiBdy/AMjOzKpOlSNvD6WQD4NswmplVuSy3XpwjaVDJ/PaSfptrVGZmlpssY/xDIuK1xpmIeLWtUspWnZqXgHaJZrPNXZYx/o2SmgriS9qVVso0m5lZdcjS4/8W8AdJ96fzHye9QYqZmVWfLAd3Z0s6APhwuuiciHg537Csp7hqp5m1lKXHD/BRkp5+oztziMXMzMogy1k9U4GzgSfTx9lp7R4zM6tCWXr8RwGjImIjgKTpwKMkN2MxM7Mqk3WoZxDwSjrdem1f2zyUlm6+0Kd2mm2OsiT+S4BHJc0DRDLW796+mVmVynJWzwxJ84EDSRL/+RHxQt6BmZlZPtq75+4BLRatSJ93lrRzRDySX1hmZpaX9nr8l7XzWuCa/Js935LRbPPU3j13Dy1nIGZmVh7tDfVMbG/DiPh1z4djZmZ5a2+o57PtvBaAE7+ZWRVqb6jHN10xM9sMZSnZsJ2kyyUtSB+XSfJFXGZmVSpLPf5fAmuAf0wfrwPX5hmUmZnlJ8uVu3tExOdL5r8naVFO8Vg1u7CdH4I9Vf7BJSXMui1Lj/8tSR9rnJF0MPBWRxtJ6i/pIUmPSXpC0vfS5Tuk9/F9Kn3evuvhm5lZZ2Xp8X8FmF4yrv8qcHKG7dYCn4yIBkn9SO7idQ8wEZgbEVMlXQBcAJzf+dDNzKwrstTqWQTsL2nbdP71LDuOiAAa0tl+6SOACcCYdPl0YD5O/GZmZdNh4pf0A2BaRLyWzm8PnBsR386wbQ2wEBgJ/DQi/ixpaETUA0REvaSd2th2Mum9fUeMGNHaKlairv8XO7W80/u8sOQFj613TstjH/788uXjQB3KMsY/tjHpA0TEqyQ3Z+lQRGyIiFHAcOAgSftmDSwiroqI0RExescdd8y6mZmZdSBL4q+RtGXjjKQBwJbtrL+J9ItjPvBp4EVJw9J9DQNWdmZfZmbWPVkS//XAXEmnSToVmEMyNt8uSTtKGpRODwAOB/4C3AGclK52EjCrC3GbmVkXZTm4O03SYpLELeD7EfHbDPseRnI2UA3JF8xNEXGnpAeBmySdBjwLHNv18M02UyXj1LVv39g0vTmXx3YZ8PLJdM/diJgNzO7MjiNiMfCBVpavAg7rzL7MzKznZBnqMTOzzUimHr9ZqdKf5KXq+mfbpq2f8T31U99DBj0v02faVskOn1LZ67TZ45c0N33+t/KFY2ZmeWuvxz9M0ieA8ZJmkhzYbeKbrZuZVaf2Ev93SeroDAcub/Gab7ZuZlal2rsD1y3ALZK+ExHfL2NMZt3SvExFAceXM5Qs8HGQYstyHv/3JY0HPp4umh8Rd+YblpmZ5SXLrRcvAc4GnkwfZ6fLzMysCmU5nXMcMCoiNgJImg48CkzJMzAzM8tH1vP4BwGvpNO+0XrBlY6hl5YT6JJm5353bl+FHKcuSMnhZn/bZuXBu9Hmgnx2WWRJ/JcAj0qaR3JK58dxb9/MrGplObg7Q9J84ECSxH9+RLyQd2BmZpaPrEXa6knKKZuVX1ulAHoDDx9UpVyGktrafy8chnSRNjOzgnHiNzMrmHYTv6Q+kh4vVzBmZpa/dsf4I2KjpMckjYiIZ8sVlG3emo+vViiIbozNdzv+PI4LtHEcpNPllKv1OEUvOw7U28uGZDm4Owx4QtJDwBuNCyNifG5RmZlZbrIk/u/lHoWZmZVNlvP475e0K7BnRNwnaSugJv/QzMwsDx0mfklfBiYDOwB7ALsA/4lvmG4V1tvHUbPo1vneZRzXrtbPOpfjSTkcEyn3ef9ZTuc8AzgYeB0gIp4CdsozKDMzy0+WxL82It5pnJHUl+QOXGZmVoWyHNy9X9K/AAMkHQF8FfhNvmGZdU5bP+mr6nTGNoZumg+z9Iw89rlZqORpvmWUpcd/AfASsAQ4Hbgb+HaeQZmZWX6ynNWzMb35yp9JhniWRYSHeszMqlSWs3rGkZzF81eSssy7STo9Iu7JOzgzM+t5Wcb4LwMOjYinASTtAdwFOPFbVammMdg8ZGl/by8n3FPx9dQxjtJ4emrblsvz+DtkGeNf2Zj0U8uBlR1tJOk9kuZJWirpCUlnp8t3kDRH0lPp8/ZdjN3MzLqgzR6/pInp5BOS7gZuIhnjPxZ4OMO+1wPnRsQjkrYBFkqaA5wMzI2IqZIuIDl4fH432mBmZp3Q3lDPZ0umXwQ+kU6/BHTYS0/v2lWfTq+RtJTkqt8JwJh0tenAfJz4zczKps3EHxGn9NSbSKoFPkByZtDQ9EuBiKiX1OpVwJImk5SKYMSIET0VilVI6Zhq7ds3drxBJ8sR5DFmWzq22p2x3GqSpTRDfmUm3v13keXvmeWYRbf+XWQ4p79ar4fIclbPbsBZQG3p+lnLMksaCNwK/HNEvC4pU2ARcRVwFcDo0aN9+qiZWQ/JclbP7cA1JFfrbuzMziX1I0n6N0TEr9PFL0oalvb2h5HhQLGZmfWcLIn/7Yi4srM7VtK1vwZYGhGXl7x0B3ASMDV9ntXZfZuZWddlSfw/lvSvwL3A2saFEfFIB9sdDJwILJG0KF32LyQJ/yZJpwHPkpwlZFWqK2OcvXlctMfKD/eyWwHmpgfb2Zv/XVSuBDbkUQY7S+LfjySBf5J3h3oinW9TRPyB5Erf1riWv5lZhWRJ/J8Ddi8tzWxmZtUrS+J/DBiED8JazvL+qd+d/ffqYYi89FSZ6KIMB2VR8lk0Kx+e5RTnHpQl8Q8F/iLpYZqP8Wc6ndPMzHqXLIn/X3OPwszMyiZLPf77yxGImZmVR5Yrd9fw7j12twD6AW9ExLZ5BmZWdXrhKZydLpVhhZClx79N6byko4GD8grIzMzylaUefzMRcTsdnMNvZma9V5ahnokls32A0bw79GNmZlUmy1k9pXX51wN1JDX1zaybqv68dKtKWcb4e6wuv5mZVV57t178bjvbRUR8P4d4zMwsZ+31+N9oZdnWwGnAYMCJ33o9D6VYxfXC03zbu/XiZY3T6c3SzwZOAWYCl7W1nZmZ9W7tjvFL2gH4OnA8yY3RD4iIV8sRmJmZ5aO9Mf4fAhNJ7nu7X0Q0lC0qMzPLTXs9/nNJqnF+G/hWyU3SRXJw1yUbzKqIj3dYo/bG+Dt9Va+ZmfV+Tu5mZgXjxG9mVjBZSjZYjmovuKvSIZhZhZX7+It7/GZmBePEb2ZWMB7qMWtLL7zU3qwnuMdvZlYwTvxmZgXjxG9mVjAe4+9FfEm9mZVDbj1+Sb+UtFLS4yXLdpA0R9JT6fP2eb2/mZm1Ls+hnuuAT7dYdgEwNyL2BOam82ZmVka5Jf6I+B/glRaLJ5DU9Sd9Pjqv9zczs9aV++Du0IioB0ifd2prRUmTJS2QtOCll14qW4BmZpu7XntWT0RcFRGjI2L0jjvuWOlwzMw2G+VO/C9KGgaQPq8s8/ubmRVeuRP/HcBJ6fRJwKwyv7+ZWeHleTrnDOBBYG9JKySdBkwFjpD0FHBEOm9mZmWU2wVcETGpjZcOy+s9zcysY7324K6ZmeXDid/MrGCc+M3MCsaJ38ysYJz4zcwKxonfzKxgnPjNzArGid/MrGCc+M3MCsaJ38ysYJz4zcwKxonfzKxgnPjNzArGid/MrGCc+M3MCsaJ38ysYJz4zcwKxonfzKxgnPjNzArGid/MrGCc+M3MCsaJ38ysYJz4zcwKpm+lAyi6uv5frHQIZlYw7vGbmRWME7+ZWcE48ZuZFYzH+HtA7QV3VToEM7PMKtLjl/RpScskPS3pgkrEYGZWVGVP/JJqgJ8CY4F9gEmS9il3HGZmRVWJHv9BwNMRsTwi3gFmAhMqEIeZWSFVYox/F+DvJfMrgA+1XEnSZGByOtsgaVkZYutR+jeGAC9XOo4yKlp7wW0uisq1+Xvqzta7trawEom/tVbEJgsirgKuyj+c/EhaEBGjKx1HuRStveA2F8Xm1uZKDPWsAN5TMj8ceL4CcZiZFVIlEv/DwJ6SdpO0BXAccEcF4jAzK6SyD/VExHpJZwK/BWqAX0bEE+WOo0yqeqiqC4rWXnCbi2KzarMiNhleNzOzzZhLNpiZFYwTv5lZwTjxd0FHJSeUuDJ9fbGkA7Ju21t1tc2S3iNpnqSlkp6QdHb5o++a7vyd09drJD0q6c7yRd093fy3PUjSLZL+kv69P1Le6Lumm20+J/13/bikGZL6lzf6LooIPzrxIDkg/Vdgd2AL4DFgnxbrHAXcQ3LNwoeBP2fdtjc+utnmYcAB6fQ2wP9u7m0uef3rwI3AnZVuTznaDEwH/m86vQUwqNJtyrPNJBejPgMMSOdvAk6udJuyPNzj77wsJScmAP8ViT8BgyQNy7htb9TlNkdEfUQ8AhARa4ClJP9hervu/J2RNBwYB1xdzqC7qcttlrQt8HHgGoCIeCciXitj7F3Vrb8zyZmRAyT1BbaiSq5JcuLvvNZKTrRMZG2tk2Xb3qg7bW4iqRb4APDnng+xx3W3zT8CvglszCm+PHSnzbsDLwHXpsNbV0vaOs9ge0iX2xwRzwGXAs8C9cDqiLg3x1h7jBN/52UpOdHWOpnKVfRC3Wlz8qI0ELgV+OeIeL0HY8tLl9ss6TPAyohY2PNh5ao7f+e+wAHAzyLiA8AbQDUcw+rO33l7kl8DuwE7A1tLOqGH48uFE3/nZSk50dY61VquojttRlI/kqR/Q0T8Osc4e1J32nwwMF5SHcnQwSclXZ9fqD2mu/+2V0RE46+5W0i+CHq77rT5cOCZiHgpItYBvwY+mmOsPafSBxmq7UHSs1lO8i3feDDofS3WGUfzg0EPZd22Nz662WYB/wX8qNLtKFebW6wzhuo5uNutNgO/B/ZOpy8EfljpNuXZZpKqwk+QjO2L5OD2WZVuU5aHb73YSdFGyQlJ/5S+/p/A3SRnAjwNvAmc0t62FWhGp3SnzSS93xOBJZIWpcv+JSLuLmMTOq2bba5KPdDms4Ab0hpcy6mCz6Ob/5//LOkW4BFgPfAoVVLawSUbzMwKxmP8ZmYF48RvZlYwTvxmZgXjxG9mVjBO/GZmBePEb50maYOkRWlFwt9IGtTJ7edLGp1O393Z7XtKWkly906s/6ikUel0X0lvlF6pKWlhSVXSfpIyX7kr6fi08uNiSX+UtH+L138u6eCs+yuJZ4vObJNhn7Mlvday4qikmZL27Mn3svw48VtXvBURoyJiX+AV4Iyu7igijooKFPOS9D6gJiKWd2KzP/LulZn7A8sa59O6NLuTXAAE8LF0/ayeAT4REe8Hvs+m54N/CPhTRztJi4U11kV6LpLCYz3phyTXZbT0M5LaRFYFnPitux4kLWol6aC0t/po+rx3unxA2iNcLOlXwIDGjSXVSRqSTt+e9lKfkDS5ZJ0GSRdLekzSnyQNTZcPlXRbuvwxSY1J+ARJD6W/Sn4uqaaVuI8HZrV4j39L3/++tC3zJS2XND5d7QHeTfwfBf4TGJXOHwQ8EhEb0vlPA/dIqlVSn/7q9BfSDZIOl/SApKckHQQQEX+MiFfTbf9EUhagMbb3Av8bERskfU3Sk+lnOTN9/UJJV0m6l+QqaYCxwOz09U9LeiT9jOaWbDNd0r3p32CipGmSlqS9+n6t/bEjYi6wppWXfg8c3vjFY71cpS8d9qP6HkBD+lwD3Ax8Op3fFuibTh8O3JpOf53kikiA95Nc5Tg6na8DhqTTO6TPA4DHgcHpfACfTaenAd9Op39FUvStMZbtgPcCvwH6pcv/A/hSK224H9ivZD6Asen0bcC9QD+Snv2idHktsDydngH8AzCP5D4D3wL+X8n+HiK5lL82be9+JB2thcAvSS7xnwDc3kps3wCuLpn/OnBqOv08sGU6PSh9vjDd74CSbWaR/ALZkaSy5G4tPuMLgT+UtPHNFu0/up2//xhaKUMBzAE+WOl/n350/PC3s3XFgLT8Qi1JwpmTLt8OmJ6O9QZJUoGkTvuVABGxWNLiNvb7NUmfS6ffA+wJrALeARrHlBcCR6TTnwS+lO53A7Ba0onAB4GHJUHyJbKylfcaRlJGuNE7pD1kYAmwNiLWSVqStpOIqJO0haT/Q5L0lwEPkwzDfBT4dwBJOwOvRMSbaQzPRMSS9LUngLkREaX7biTpUOA0kqGiRp/i3fIHi0nKItwO3F6yzh0R8Va6jy2A4RGxXNJngf+JiGfSNrxSss09JW2sadH+ZnFltJKkSmW1VSUtHA/1WFe8FRGjgF1JCls1jvF/H5gXydj/Z4HS29C1WxtE0hiSXwkfiYj9SeqeNG6/LtIuJbAB2u2wCJgeyTGIURGxd0Rc2FobWsRX+h4bgbUAEbGxxfs9CBwD1Kfr/4mkHtFBvDsGP5ak9kujtSXTG0vmm+1b0vtJbtwyISJWpcu2IunZN1aMHAf8lOTLbWHJ0MobJe9xCElvvvHzaOuzL21jy/b3lfShdLhsUclwV3v6k3yu1ss58VuXRcRq4GvAN9Ix4e2A59KXTy5Z9X9IxtSRtC/JcE9L2wGvpr3kfyCpgtiRucBX0v3WKLkL1FzgGEk7pct3kLRrK9suBUZmeI+WHgDOIfkCIH3+EvBCvHuQ+tMk1RwzkzSCpKzviRHxvyUvHUoynISkPsB7ImIeyYHUQcDAVnZX+v4PAp+QtFu6jx2yxhQRfy75Ar0jwyZ7kVSrtF7Oid+6JSIeJTmT5TiS8fdLJD1AMnTQ6GfAwHSI55sk498tzSbpZS4m+eXQ4RkswNnAoelQxUKScrpPAt8G7k33NYdkWKelu0jGqjvrAZKx8wcBIqKepK1/hOQLCNgzIv7Syf1+FxgM/Efaw16QLm86SJu+z/Vpex8FrojWz4gaQ3IMg4h4CZgM/FrSYyTHRbpM0u9JjuscJmmFpE+ly4eS/BKs787+rTxcndMKSdIAkp70wfHumTg9sd+PASdExD/10P4eAT4UyY0+sqw/HPhFRIztiffPStI5wOsRcU0539e6xonfCivtrS6NiGcrHUu1k3QK8N8Rsb7SsVjHnPjNzArGY/xmZgXjxG9mVjBO/GZmBePEb2ZWME78ZmYF8/8BrMyAky26xV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IASI radiometric noise as established from a set of representative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205" y="4116573"/>
            <a:ext cx="4686795" cy="23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80759" y="5899638"/>
            <a:ext cx="26244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 smtClean="0">
                <a:solidFill>
                  <a:schemeClr val="tx2"/>
                </a:solidFill>
              </a:rPr>
              <a:t>From</a:t>
            </a:r>
            <a:r>
              <a:rPr lang="de-DE" sz="1100" dirty="0" smtClean="0">
                <a:solidFill>
                  <a:schemeClr val="tx2"/>
                </a:solidFill>
              </a:rPr>
              <a:t> </a:t>
            </a:r>
            <a:r>
              <a:rPr lang="de-DE" sz="1100" dirty="0" err="1" smtClean="0">
                <a:solidFill>
                  <a:schemeClr val="tx2"/>
                </a:solidFill>
              </a:rPr>
              <a:t>Clerbaux</a:t>
            </a:r>
            <a:r>
              <a:rPr lang="de-DE" sz="1100" dirty="0" smtClean="0">
                <a:solidFill>
                  <a:schemeClr val="tx2"/>
                </a:solidFill>
              </a:rPr>
              <a:t> et al 2009: </a:t>
            </a:r>
          </a:p>
          <a:p>
            <a:pPr algn="ctr"/>
            <a:r>
              <a:rPr lang="en-GB" sz="1100" b="0" u="sng" dirty="0" smtClean="0">
                <a:hlinkClick r:id="rId4"/>
              </a:rPr>
              <a:t>DOI: 10.5194/acp-9-6041-2009</a:t>
            </a:r>
            <a:endParaRPr lang="en-GB" sz="1100" b="0" dirty="0"/>
          </a:p>
          <a:p>
            <a:pPr algn="ctr"/>
            <a:endParaRPr lang="en-GB" sz="1100" dirty="0" err="1" smtClean="0">
              <a:solidFill>
                <a:schemeClr val="tx2"/>
              </a:solidFill>
            </a:endParaRPr>
          </a:p>
        </p:txBody>
      </p:sp>
      <p:pic>
        <p:nvPicPr>
          <p:cNvPr id="368648" name="Picture 8" descr="https://lh6.googleusercontent.com/eaXUrZU930x1Lb3sTk1xxD1ju2aSSOcm520V3Tol0qDOLoGhnDJIGH1L8TJyWqPTjI0pmXMvUM8uukULXAzdnKefNoyR7yFPKHEXsMQoERT56FuFgjdiT8MXJgV4OXKV2Tu9nLW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74" y="1019908"/>
            <a:ext cx="4255128" cy="309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1162805" y="5498275"/>
            <a:ext cx="558140" cy="558141"/>
          </a:xfrm>
          <a:prstGeom prst="rect">
            <a:avLst/>
          </a:prstGeom>
          <a:solidFill>
            <a:schemeClr val="bg2"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7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https://lh5.googleusercontent.com/fwvUJgXrqEbg_P0_08E_hGrdnS8FAsh6aF1RaRN4UaTlnMhI3DQA7TaskZ6Vq-M2X4LkwNUFJftiy30vFju4kQQs4pNgfRB0pDB2fIs_aLMHOVQDGWUSAAQiyZB5zFvcWVmmXqj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503" y="1018471"/>
            <a:ext cx="4257104" cy="30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smtClean="0"/>
              <a:t>SLSTR-IASI 3.7µm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radiances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7975" y="1237127"/>
            <a:ext cx="5095298" cy="5262675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Zoom on </a:t>
            </a:r>
            <a:r>
              <a:rPr lang="en-US" dirty="0"/>
              <a:t>3.7µm Collocations </a:t>
            </a:r>
            <a:r>
              <a:rPr lang="en-US" dirty="0" smtClean="0"/>
              <a:t>for cold scenes:</a:t>
            </a:r>
          </a:p>
          <a:p>
            <a:pPr lvl="1"/>
            <a:r>
              <a:rPr lang="en-US" dirty="0" smtClean="0"/>
              <a:t>Few pixels with small negative radiance </a:t>
            </a:r>
          </a:p>
          <a:p>
            <a:pPr lvl="1"/>
            <a:r>
              <a:rPr lang="en-US" dirty="0" smtClean="0"/>
              <a:t>with low SD (&lt;0.001 </a:t>
            </a:r>
            <a:r>
              <a:rPr lang="en-US" dirty="0" err="1" smtClean="0"/>
              <a:t>mW</a:t>
            </a:r>
            <a:r>
              <a:rPr lang="en-US" dirty="0" smtClean="0"/>
              <a:t>/m2/</a:t>
            </a:r>
            <a:r>
              <a:rPr lang="en-US" dirty="0" err="1" smtClean="0"/>
              <a:t>sr</a:t>
            </a:r>
            <a:r>
              <a:rPr lang="en-US" dirty="0" smtClean="0"/>
              <a:t>/cm-1)</a:t>
            </a:r>
          </a:p>
          <a:p>
            <a:pPr lvl="1"/>
            <a:r>
              <a:rPr lang="en-US" dirty="0" smtClean="0"/>
              <a:t>Probably residual from gap-filling zeros</a:t>
            </a:r>
          </a:p>
          <a:p>
            <a:pPr lvl="1"/>
            <a:endParaRPr lang="en-US" dirty="0" smtClean="0"/>
          </a:p>
          <a:p>
            <a:r>
              <a:rPr lang="en-GB" dirty="0"/>
              <a:t>IASI Noise</a:t>
            </a:r>
          </a:p>
          <a:p>
            <a:pPr lvl="1"/>
            <a:r>
              <a:rPr lang="en-GB" dirty="0"/>
              <a:t>Usually expressed at 280K </a:t>
            </a:r>
            <a:r>
              <a:rPr lang="en-GB" dirty="0" smtClean="0"/>
              <a:t>BB</a:t>
            </a:r>
          </a:p>
          <a:p>
            <a:pPr lvl="1"/>
            <a:r>
              <a:rPr lang="de-DE" dirty="0" smtClean="0"/>
              <a:t>SW: </a:t>
            </a:r>
            <a:br>
              <a:rPr lang="de-DE" dirty="0" smtClean="0"/>
            </a:br>
            <a:r>
              <a:rPr lang="de-DE" dirty="0" smtClean="0"/>
              <a:t>~2e-7 W/m2/</a:t>
            </a:r>
            <a:r>
              <a:rPr lang="de-DE" dirty="0" err="1" smtClean="0"/>
              <a:t>sr</a:t>
            </a:r>
            <a:r>
              <a:rPr lang="de-DE" dirty="0" smtClean="0"/>
              <a:t>/m-1</a:t>
            </a:r>
            <a:br>
              <a:rPr lang="de-DE" dirty="0" smtClean="0"/>
            </a:br>
            <a:r>
              <a:rPr lang="de-DE" dirty="0" smtClean="0"/>
              <a:t>~0.022 mW/m2/</a:t>
            </a:r>
            <a:r>
              <a:rPr lang="de-DE" dirty="0" err="1" smtClean="0"/>
              <a:t>sr</a:t>
            </a:r>
            <a:r>
              <a:rPr lang="de-DE" dirty="0" smtClean="0"/>
              <a:t>/cm-1</a:t>
            </a:r>
          </a:p>
          <a:p>
            <a:pPr lvl="1"/>
            <a:r>
              <a:rPr lang="de-DE" dirty="0" err="1" smtClean="0"/>
              <a:t>Divided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~√1452 </a:t>
            </a:r>
            <a:r>
              <a:rPr lang="de-DE" dirty="0" err="1" smtClean="0"/>
              <a:t>channels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~0.00055 mW/m2/</a:t>
            </a:r>
            <a:r>
              <a:rPr lang="de-DE" dirty="0" err="1" smtClean="0"/>
              <a:t>sr</a:t>
            </a:r>
            <a:r>
              <a:rPr lang="de-DE" dirty="0" smtClean="0"/>
              <a:t>/cm-1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cf Hewison, </a:t>
            </a:r>
            <a:r>
              <a:rPr lang="de-DE" dirty="0"/>
              <a:t>2013:</a:t>
            </a:r>
            <a:br>
              <a:rPr lang="de-DE" dirty="0"/>
            </a:br>
            <a:r>
              <a:rPr lang="de-DE" dirty="0"/>
              <a:t>~0.00076 mW/m2/</a:t>
            </a:r>
            <a:r>
              <a:rPr lang="de-DE" dirty="0" err="1"/>
              <a:t>sr</a:t>
            </a:r>
            <a:r>
              <a:rPr lang="de-DE" dirty="0"/>
              <a:t>/cm-1</a:t>
            </a:r>
            <a:br>
              <a:rPr lang="de-DE" dirty="0"/>
            </a:br>
            <a:endParaRPr lang="en-GB" dirty="0"/>
          </a:p>
          <a:p>
            <a:pPr lvl="1"/>
            <a:r>
              <a:rPr lang="en-GB" dirty="0"/>
              <a:t>Is it lower for Cold scenes</a:t>
            </a:r>
            <a:r>
              <a:rPr lang="en-GB" dirty="0" smtClean="0"/>
              <a:t>?</a:t>
            </a:r>
          </a:p>
          <a:p>
            <a:pPr lvl="2"/>
            <a:r>
              <a:rPr lang="de-DE" dirty="0" err="1" smtClean="0"/>
              <a:t>collocated</a:t>
            </a:r>
            <a:r>
              <a:rPr lang="de-DE" dirty="0" smtClean="0"/>
              <a:t> </a:t>
            </a:r>
            <a:r>
              <a:rPr lang="de-DE" dirty="0" err="1" smtClean="0"/>
              <a:t>radiances</a:t>
            </a:r>
            <a:r>
              <a:rPr lang="de-DE" dirty="0" smtClean="0"/>
              <a:t> SD&lt;&lt;0.001 mW/m2/</a:t>
            </a:r>
            <a:r>
              <a:rPr lang="de-DE" dirty="0" err="1" smtClean="0"/>
              <a:t>sr</a:t>
            </a:r>
            <a:r>
              <a:rPr lang="de-DE" dirty="0" smtClean="0"/>
              <a:t>/cm-1</a:t>
            </a:r>
            <a:endParaRPr lang="en-GB" dirty="0"/>
          </a:p>
          <a:p>
            <a:endParaRPr lang="en-US" dirty="0" smtClean="0"/>
          </a:p>
          <a:p>
            <a:r>
              <a:rPr lang="en-US" dirty="0" smtClean="0"/>
              <a:t>individual </a:t>
            </a:r>
            <a:r>
              <a:rPr lang="en-US" dirty="0"/>
              <a:t>channels </a:t>
            </a:r>
            <a:r>
              <a:rPr lang="en-US" dirty="0" smtClean="0"/>
              <a:t>can have negative radiance</a:t>
            </a:r>
          </a:p>
          <a:p>
            <a:pPr lvl="1"/>
            <a:r>
              <a:rPr lang="en-US" dirty="0" smtClean="0"/>
              <a:t>But average </a:t>
            </a:r>
            <a:r>
              <a:rPr lang="en-US" dirty="0"/>
              <a:t>over the ~</a:t>
            </a:r>
            <a:r>
              <a:rPr lang="en-US" dirty="0" smtClean="0"/>
              <a:t>1000 </a:t>
            </a:r>
            <a:r>
              <a:rPr lang="en-US" dirty="0"/>
              <a:t>channels that cover the </a:t>
            </a:r>
            <a:r>
              <a:rPr lang="en-US" dirty="0" smtClean="0"/>
              <a:t>SLSTR S7 </a:t>
            </a:r>
            <a:r>
              <a:rPr lang="en-US" dirty="0"/>
              <a:t>SRF is unlikely to be </a:t>
            </a:r>
            <a:r>
              <a:rPr lang="en-US" dirty="0" smtClean="0"/>
              <a:t>negative</a:t>
            </a:r>
          </a:p>
          <a:p>
            <a:endParaRPr lang="en-US" dirty="0"/>
          </a:p>
          <a:p>
            <a:r>
              <a:rPr lang="en-US" dirty="0"/>
              <a:t>Negative </a:t>
            </a:r>
            <a:r>
              <a:rPr lang="en-US" dirty="0" smtClean="0"/>
              <a:t>radiance in convolved IASI collocations</a:t>
            </a:r>
          </a:p>
          <a:p>
            <a:pPr lvl="1"/>
            <a:r>
              <a:rPr lang="en-US" dirty="0" smtClean="0"/>
              <a:t>Likely to be due to PCA gap-filling </a:t>
            </a:r>
          </a:p>
          <a:p>
            <a:pPr lvl="1"/>
            <a:r>
              <a:rPr lang="en-US" dirty="0" smtClean="0"/>
              <a:t>Applied to erroneous zero radiance collocations</a:t>
            </a:r>
            <a:endParaRPr lang="en-US" dirty="0"/>
          </a:p>
        </p:txBody>
      </p:sp>
      <p:sp>
        <p:nvSpPr>
          <p:cNvPr id="4" name="AutoShape 4" descr="data:image/png;base64,iVBORw0KGgoAAAANSUhEUgAAAX4AAAEWCAYAAABhffzLAAAAOXRFWHRTb2Z0d2FyZQBNYXRwbG90bGliIHZlcnNpb24zLjMuMiwgaHR0cHM6Ly9tYXRwbG90bGliLm9yZy8vihELAAAACXBIWXMAAAsTAAALEwEAmpwYAAAkaElEQVR4nO3de7wVdb3/8debDQqKioLyQwm3inoyTTK0i1mYl0IKjPQkqXn7hafUPGamnC7HfmlyyEt56nQyTTlHhbykmBcSCTxlloIiqMTRcGfoVhQV2V6Qy+f3x8zerr3Zl9mXWWsv5v18PNZjzcyamfX5rg2f9V3fmfmMIgIzMyuOPpUOwMzMysuJ38ysYJz4zcwKxonfzKxgnPjNzArGid/MrGCc+M3MCsaJ38ysYJz4rXAk1Uk6XNLJkjZIapD0uqTHJH0m4z5GSVoo6c30eVTJa8dJWiZptaSVkqZL2rbk9fdK+l36+tOSPpdDM83a5MRvRfdgRAwEBgH/AcyUNKi9DSRtAcwCrge2B6YDs9LlAA8AB0fEdsDuQF/gonTbvum2dwI7AJOB6yXt1bPNMmubE78ZEBEbgf8Gtgb27GD1MSTJ/EcRsTYirgQEfDLd198j4uWS9TcAI9PpfwB2Bq6IiA0R8TuSL4oTe6otZh1x4jcDJNUApwDrgL91sPr7gMXRvNDV4nR54/4+Jmk1sAb4PPCjxpdae3tg365FbtZ5TvxWdB+W9BrwNnApcEJErOxgm4HA6hbLVgPbNM5ExB/SoZ7hwA+BuvSlvwArgfMk9ZN0JPAJYKtutsMsMyd+K7o/RcQgkrH6O4BDMmzTAGzbYtm2JL37ZiLiOWA2MDOdXwccDYwDXgDOBW4CVnQperMucOI3AyKiAfgqcKKkD3Sw+hPA+yWVDtu8P13emr7AHiXvtTgiPhERgyPiUyQHgB/qevRmnePEb5aKiFXA1cB3O1h1PskB269J2lLSmeny3wFIOl7SCCV2BS4G5jZuLOn9kvpL2krSN4BhwHU92xqztjnxmzX3I+AoSe9va4WIeIdkuOZLwGvAqcDR6XKAfYA/kgwJPQAsA75csosTgXqSsf7DgCMiYm1PNsKsPfIduMzMisU9fjOzgnHiN2tFOk7f0MqjrQO4ZlXDQz1mZgXTt9IBZDFkyJCora2tdBhmZlVl4cKFL0fEji2XV0Xir62tZcGCBZUOw8ysqkhqtfyIx/jNzArGid/MrGCc+M3MCqYqxvjNrHdZt24dK1as4O233650KAb079+f4cOH069fv0zrO/GbWaetWLGCbbbZhtraWprXqrNyiwhWrVrFihUr2G233TJt46EeM+u0t99+m8GDBzvp9wKSGDx4cKd+fTnxm1mXOOn3Hp39Wzjxm5kVjMf4zazbai+4q0f3Vzd1XKb1Lr74Ym688UZqamro06cPP//5zzn//POpr69nwIABAIwcOZIzzzyTKVOm8OCDDzZtu379enbZZRcWLVrElClT+MxnPsMxxxzDmDFjqK+vp3///myxxRb84he/YNSoUUk704tJhwwZ0iyO6667jlNOOYX77ruPww47DIDbbruNiRMncvPNN3PMMcdw55138p3vfIeNGzeybt06zj77bE4//XQArr/+eqZNm8aGDRvo27cvBx54IJdeeimDBg1qeo+zzjqLa6+9loaGhq5+rE2c+KvNhduVTLe87atZcTz44IPceeedPPLII2y55Za8/PLLvPNOckuEG264gdGjRzetu3HjRlasWEFdXR2N5V/uu+8+9t13X4YNG7bJvhu3v/baaznvvPOYM2dOh/Hst99+zJgxoynxz5w5k/333x9IzoKaPHkyDz30EMOHD2ft2rXU1dUBMHv2bK644gruuecedtllFzZs2MD06dN58cUXmxL/ggULeO2117r4SW3KQz1mVpXq6+sZMmQIW265JQBDhgxh5513bnXdPn36cOyxx/KrX/2qadnMmTOZNGlSu+/xkY98hOeeey5TPIcccggPPfQQ69ato6Ghgaeffrrpl8KaNWtYv349gwcPBmDLLbdk7733BpJfLZdeeim77LILADU1NZx66qlNr2/YsIHzzjuPadOmZYojCyd+M6tKRx55JH//+9/Za6+9+OpXv8r999/f9Nrxxx/PqFGjGDVqFOeddx4AkyZNYubMmQCsXbuWu+++m89//vPtvsfs2bM5+uijM8UjicMPP5zf/va3zJo1i/Hjxze9tsMOOzB+/Hh23XVXJk2axA033MDGjRsBeOKJJzjggAPa3O9PfvITxo8f3+ovk67yUI+ZVaWBAweycOFCfv/73zNv3jy+8IUvMHXqVGDToR6AAw88kIaGBpYtW8bSpUv58Ic/zPbbb9/qvo8//njeeOMNNmzYwCOPPJI5puOOO44rr7yS1atXc9lll/GDH/yg6bWrr76aJUuWcN9993HppZcyZ84crrvuumbbL1myhBNPPJE1a9bwgx/8gEMOOYSbb76Z+fPnZ44hC/f4zaxq1dTUMGbMGL73ve/xk5/8hFtvvbXd9Y877jhmzpzZ4TDPDTfcwDPPPMMXv/hFzjjjjE1e/+lPf9r0i+L5559vWn7QQQfx+OOP8/LLL7PXXnttst1+++3HOeecw5w5c5pifd/73tf05bLffvuxaNEixo4dy1tvvcWjjz7K008/zciRI6mtreXNN99k5MiRmT6b9rjHb2ZVadmyZfTp04c999wTgEWLFrHrrrvy+OOPt7nNpEmTmDBhAqtXr+aaa65pd//9+vXjoosuYo899mDp0qW8973vbXrtjDPOaPULAeCSSy6hf//+zZY1NDSwYMECxowZ0yxWgClTpvCNb3yDWbNmMXz4cADeeustAMaNG8cLL7zQtJ+BAwfy9NNPtxt3Fk78ZtZtWU+/7EkNDQ2cddZZvPbaa/Tt25eRI0dy1VVXccwxx3D88cc3nc45ZMgQ7rvvPgD22WcfttpqKz74wQ+y9dZbd/geAwYM4Nxzz+XSSy/t8Iui0dixYzdZFhFMmzaN008/nQEDBrD11ls3DfMcddRRvPTSS4wdO5YNGzYwaNAg9t13Xz71qU9l/CQ6rypuvTh69Ogo9I1YSk/hbLbcp3NaZbTsAVvltfY3kbQwIka3XNdj/GZmBePEb2ZWME78ZmYF48RvZlYwTvxmZgXjxG9mVjA+j9/Muq+tU467vL+OT1UeOHBgsxLFV1xxBVOmTOHFF19ku+2SeN58802+/OUvs3jxYiKCQYMGMXv2bAYOHLjJ9o1qa2vZZpttqKmpYcOGDVx00UVMmDCh59rWCzjxm9lmYcaMGRx44IHcdtttnHzyyQD8+Mc/ZujQoSxZsgRIrvbNckPyefPmMWTIEJYtW8aRRx652SV+D/WYWdX761//SkNDAxdddBEzZsxoWl5fX99U7hhg7733birjnMXrr7/eZiG3auYev5lVvRkzZjBp0iQOOeQQli1bxsqVK9lpp5049dRTOfLII7nllls47LDDOOmkk5pq+7Tn0EMPJSJYvnw5N910UxlaUF7u8ZtZ1Zs5cybHHXccffr0abrdIcCoUaNYvnw55513Hq+88goHHnggS5cu7XB/8+bN4/HHH2fJkiWceeaZPXK7w94k1x6/pDpgDbABWB8RoyXtAPwKqAXqgH+MiFfzjMPMNl+LFy/mqaee4ogjjgDgnXfeYffdd2+qnjlw4EAmTpzIxIkT6dOnD3fffXezmjbf+ta3uOuu5J7BixYtarbvPfbYg6FDh/Lkk09y0EEHladBZVCOHv+hETGqpFDQBcDciNgTmJvOm5l1yYwZM7jwwgupq6ujrq6O559/nueee46//e1vPPDAA7z6atKvfOedd3jyySebyiE3uvjii1m0aNEmSR9g5cqVPPPMM5tsU+0qMcY/ARiTTk8H5gPnVyAOM+spFawUO3PmTO65555myz73uc8xc+ZMhg0bxle+8hUigo0bNzJu3LgOb7cIyRh/TU0N69atY+rUqQwdOjSv8Csi78QfwL2SAvh5RFwFDI2IeoCIqJe0U2sbSpoMTAYYMWJEzmGaWbVpHHd/5plnNnnt8ssvb5r+0pe+1O72LdXV1XU/uF4u78R/cEQ8nyb3OZL+knXD9EviKkjq8ecVoJlZ0eQ6xh8Rz6fPK4HbgIOAFyUNA0ifV+YZg5mZNZdb4pe0taRtGqeBI4HHgTuAk9LVTgJm5RWDmeWnGu7eVxSd/VvkOdQzFLhNUuP73BgRsyU9DNwk6TTgWeDYHGMwsxz079+fVatWMXjwYNL/41YhEcGqVas2ucF7e3JL/BGxHNi/leWrgMPyel8zy9/w4cNZsWIFL730UqVDMZIv4uHDh2de3yUbzKzT+vXrx2677VbpMKyLnPh7qdoL7mqarsv+C87MrEOu1WNmVjBO/GZmBePEb2ZWME78ZmYF48RvZlYwTvxmZgXjxG9mVjBO/GZmBePEb2ZWME78ZmYF45INPaxZqYWp4yoYiZlZ69zjNzMrmA4Tv6SD0xupIOkESZdL2rxuOW9mViBZevw/A96UtD/wTeBvwH/lGpWZmeUmyxj/+ogISROAH0fENZJO6nAr67TS4wNmZnnJkvjXSJoCnAB8XFIN0C/fsMzMLC9Zhnq+AKwFTouIF4BdgB/mGpWZmeWmwx5/muwvL5l/Fo/xm5lVrSxn9UyU9JSk1ZJel7RG0uvlCM7MzHpeljH+acBnI2Jp3sGYmVn+sozxv+ikb2a2+cjS418g6VfA7SQHeQGIiF/nFZRldOF2JdOrKxeHmVWVLIl/W+BN4MiSZQE48ZuZVaEsZ/WcUo5AzMysPLKc1TNc0m2SVkp6UdKtkoaXIzgzM+t5WQ7uXgvcAexMcvHWb9JlZmZWhbIk/h0j4tqIWJ8+rgN2zPoGkmokPSrpznR+B0lz0msD5kjavouxm5lZF2RJ/C+n5Zhr0scJwKpOvMfZQOnpoBcAcyNiT2BuOm9mZmWSJfGfCvwj8AJQDxyTLutQeixgHHB1yeIJwPR0ejpwdMZYzcysB2Q5q+dZYHwX9/8jkhr+25QsGxoR9em+6yXt1NqGkiYDkwFGjBjRxbevXnX9v9j1jbOc3+9rAMwKq83EL+mbETFN0r+TnLffTER8rb0dS/oMsDIiFkoa09nAIuIq4CqA0aNHb/L+ZmbWNe31+BvH5Rd0cd8HA+MlHQX0B7aVdD3woqRhaW9/GLCyi/s3M7MuaHOMPyJ+k06+GRHTSx8kV/K2KyKmRMTwiKgFjgN+FxEnkJwa2ngHr5OAWd1qgZmZdUqWkg1TgJszLMtqKnCTpNOAZ4Fju7gfK1F628a6/hUMxMx6vfbG+McCRwG7SLqy5KVtgfWdeZOImA/MT6dXAYd1NlAzM+sZ7fX4nycZ3x8PLCxZvgY4J8+gzMwsP20m/oh4DHhM0o0Rsa6MMVleSk/hLNFsmGjquHJFY2YVkmWMv1bSJcA+JGfnABARu+cWlZmZ5SZrkbafkYzrH0pyo/X/zjMoMzPLT5bEPyAi5gKKiL9FxIXAJ/MNy8zM8pJlqOdtSX2ApySdCTwHtFpmwczMer8sPf5/BrYCvgZ8EDiBdy/AMjOzKpOlSNvD6WQD4NswmplVuSy3XpwjaVDJ/PaSfptrVGZmlpssY/xDIuK1xpmIeLWtUspWnZqXgHaJZrPNXZYx/o2SmgriS9qVVso0m5lZdcjS4/8W8AdJ96fzHye9QYqZmVWfLAd3Z0s6APhwuuiciHg537Csp7hqp5m1lKXHD/BRkp5+oztziMXMzMogy1k9U4GzgSfTx9lp7R4zM6tCWXr8RwGjImIjgKTpwKMkN2MxM7Mqk3WoZxDwSjrdem1f2zyUlm6+0Kd2mm2OsiT+S4BHJc0DRDLW796+mVmVynJWzwxJ84EDSRL/+RHxQt6BmZlZPtq75+4BLRatSJ93lrRzRDySX1hmZpaX9nr8l7XzWuCa/Js935LRbPPU3j13Dy1nIGZmVh7tDfVMbG/DiPh1z4djZmZ5a2+o57PtvBaAE7+ZWRVqb6jHN10xM9sMZSnZsJ2kyyUtSB+XSfJFXGZmVSpLPf5fAmuAf0wfrwPX5hmUmZnlJ8uVu3tExOdL5r8naVFO8Vg1u7CdH4I9Vf7BJSXMui1Lj/8tSR9rnJF0MPBWRxtJ6i/pIUmPSXpC0vfS5Tuk9/F9Kn3evuvhm5lZZ2Xp8X8FmF4yrv8qcHKG7dYCn4yIBkn9SO7idQ8wEZgbEVMlXQBcAJzf+dDNzKwrstTqWQTsL2nbdP71LDuOiAAa0tl+6SOACcCYdPl0YD5O/GZmZdNh4pf0A2BaRLyWzm8PnBsR386wbQ2wEBgJ/DQi/ixpaETUA0REvaSd2th2Mum9fUeMGNHaKlairv8XO7W80/u8sOQFj613TstjH/788uXjQB3KMsY/tjHpA0TEqyQ3Z+lQRGyIiFHAcOAgSftmDSwiroqI0RExescdd8y6mZmZdSBL4q+RtGXjjKQBwJbtrL+J9ItjPvBp4EVJw9J9DQNWdmZfZmbWPVkS//XAXEmnSToVmEMyNt8uSTtKGpRODwAOB/4C3AGclK52EjCrC3GbmVkXZTm4O03SYpLELeD7EfHbDPseRnI2UA3JF8xNEXGnpAeBmySdBjwLHNv18M02UyXj1LVv39g0vTmXx3YZ8PLJdM/diJgNzO7MjiNiMfCBVpavAg7rzL7MzKznZBnqMTOzzUimHr9ZqdKf5KXq+mfbpq2f8T31U99DBj0v02faVskOn1LZ67TZ45c0N33+t/KFY2ZmeWuvxz9M0ieA8ZJmkhzYbeKbrZuZVaf2Ev93SeroDAcub/Gab7ZuZlal2rsD1y3ALZK+ExHfL2NMZt3SvExFAceXM5Qs8HGQYstyHv/3JY0HPp4umh8Rd+YblpmZ5SXLrRcvAc4GnkwfZ6fLzMysCmU5nXMcMCoiNgJImg48CkzJMzAzM8tH1vP4BwGvpNO+0XrBlY6hl5YT6JJm5353bl+FHKcuSMnhZn/bZuXBu9Hmgnx2WWRJ/JcAj0qaR3JK58dxb9/MrGplObg7Q9J84ECSxH9+RLyQd2BmZpaPrEXa6knKKZuVX1ulAHoDDx9UpVyGktrafy8chnSRNjOzgnHiNzMrmHYTv6Q+kh4vVzBmZpa/dsf4I2KjpMckjYiIZ8sVlG3emo+vViiIbozNdzv+PI4LtHEcpNPllKv1OEUvOw7U28uGZDm4Owx4QtJDwBuNCyNifG5RmZlZbrIk/u/lHoWZmZVNlvP475e0K7BnRNwnaSugJv/QzMwsDx0mfklfBiYDOwB7ALsA/4lvmG4V1tvHUbPo1vneZRzXrtbPOpfjSTkcEyn3ef9ZTuc8AzgYeB0gIp4CdsozKDMzy0+WxL82It5pnJHUl+QOXGZmVoWyHNy9X9K/AAMkHQF8FfhNvmGZdU5bP+mr6nTGNoZumg+z9Iw89rlZqORpvmWUpcd/AfASsAQ4Hbgb+HaeQZmZWX6ynNWzMb35yp9JhniWRYSHeszMqlSWs3rGkZzF81eSssy7STo9Iu7JOzgzM+t5Wcb4LwMOjYinASTtAdwFOPFbVammMdg8ZGl/by8n3FPx9dQxjtJ4emrblsvz+DtkGeNf2Zj0U8uBlR1tJOk9kuZJWirpCUlnp8t3kDRH0lPp8/ZdjN3MzLqgzR6/pInp5BOS7gZuIhnjPxZ4OMO+1wPnRsQjkrYBFkqaA5wMzI2IqZIuIDl4fH432mBmZp3Q3lDPZ0umXwQ+kU6/BHTYS0/v2lWfTq+RtJTkqt8JwJh0tenAfJz4zczKps3EHxGn9NSbSKoFPkByZtDQ9EuBiKiX1OpVwJImk5SKYMSIET0VilVI6Zhq7ds3drxBJ8sR5DFmWzq22p2x3GqSpTRDfmUm3v13keXvmeWYRbf+XWQ4p79ar4fIclbPbsBZQG3p+lnLMksaCNwK/HNEvC4pU2ARcRVwFcDo0aN9+qiZWQ/JclbP7cA1JFfrbuzMziX1I0n6N0TEr9PFL0oalvb2h5HhQLGZmfWcLIn/7Yi4srM7VtK1vwZYGhGXl7x0B3ASMDV9ntXZfZuZWddlSfw/lvSvwL3A2saFEfFIB9sdDJwILJG0KF32LyQJ/yZJpwHPkpwlZFWqK2OcvXlctMfKD/eyWwHmpgfb2Zv/XVSuBDbkUQY7S+LfjySBf5J3h3oinW9TRPyB5Erf1riWv5lZhWRJ/J8Ddi8tzWxmZtUrS+J/DBiED8JazvL+qd+d/ffqYYi89FSZ6KIMB2VR8lk0Kx+e5RTnHpQl8Q8F/iLpYZqP8Wc6ndPMzHqXLIn/X3OPwszMyiZLPf77yxGImZmVR5Yrd9fw7j12twD6AW9ExLZ5BmZWdXrhKZydLpVhhZClx79N6byko4GD8grIzMzylaUefzMRcTsdnMNvZma9V5ahnokls32A0bw79GNmZlUmy1k9pXX51wN1JDX1zaybqv68dKtKWcb4e6wuv5mZVV57t178bjvbRUR8P4d4zMwsZ+31+N9oZdnWwGnAYMCJ33o9D6VYxfXC03zbu/XiZY3T6c3SzwZOAWYCl7W1nZmZ9W7tjvFL2gH4OnA8yY3RD4iIV8sRmJmZ5aO9Mf4fAhNJ7nu7X0Q0lC0qMzPLTXs9/nNJqnF+G/hWyU3SRXJw1yUbzKqIj3dYo/bG+Dt9Va+ZmfV+Tu5mZgXjxG9mVjBZSjZYjmovuKvSIZhZhZX7+It7/GZmBePEb2ZWMB7qMWtLL7zU3qwnuMdvZlYwTvxmZgXjxG9mVjAe4+9FfEm9mZVDbj1+Sb+UtFLS4yXLdpA0R9JT6fP2eb2/mZm1Ls+hnuuAT7dYdgEwNyL2BOam82ZmVka5Jf6I+B/glRaLJ5DU9Sd9Pjqv9zczs9aV++Du0IioB0ifd2prRUmTJS2QtOCll14qW4BmZpu7XntWT0RcFRGjI2L0jjvuWOlwzMw2G+VO/C9KGgaQPq8s8/ubmRVeuRP/HcBJ6fRJwKwyv7+ZWeHleTrnDOBBYG9JKySdBkwFjpD0FHBEOm9mZmWU2wVcETGpjZcOy+s9zcysY7324K6ZmeXDid/MrGCc+M3MCsaJ38ysYJz4zcwKxonfzKxgnPjNzArGid/MrGCc+M3MCsaJ38ysYJz4zcwKxonfzKxgnPjNzArGid/MrGCc+M3MCsaJ38ysYJz4zcwKxonfzKxgnPjNzArGid/MrGCc+M3MCsaJ38ysYJz4zcwKpm+lAyi6uv5frHQIZlYw7vGbmRWME7+ZWcE48ZuZFYzH+HtA7QV3VToEM7PMKtLjl/RpScskPS3pgkrEYGZWVGVP/JJqgJ8CY4F9gEmS9il3HGZmRVWJHv9BwNMRsTwi3gFmAhMqEIeZWSFVYox/F+DvJfMrgA+1XEnSZGByOtsgaVkZYutR+jeGAC9XOo4yKlp7wW0uisq1+Xvqzta7trawEom/tVbEJgsirgKuyj+c/EhaEBGjKx1HuRStveA2F8Xm1uZKDPWsAN5TMj8ceL4CcZiZFVIlEv/DwJ6SdpO0BXAccEcF4jAzK6SyD/VExHpJZwK/BWqAX0bEE+WOo0yqeqiqC4rWXnCbi2KzarMiNhleNzOzzZhLNpiZFYwTv5lZwTjxd0FHJSeUuDJ9fbGkA7Ju21t1tc2S3iNpnqSlkp6QdHb5o++a7vyd09drJD0q6c7yRd093fy3PUjSLZL+kv69P1Le6Lumm20+J/13/bikGZL6lzf6LooIPzrxIDkg/Vdgd2AL4DFgnxbrHAXcQ3LNwoeBP2fdtjc+utnmYcAB6fQ2wP9u7m0uef3rwI3AnZVuTznaDEwH/m86vQUwqNJtyrPNJBejPgMMSOdvAk6udJuyPNzj77wsJScmAP8ViT8BgyQNy7htb9TlNkdEfUQ8AhARa4ClJP9hervu/J2RNBwYB1xdzqC7qcttlrQt8HHgGoCIeCciXitj7F3Vrb8zyZmRAyT1BbaiSq5JcuLvvNZKTrRMZG2tk2Xb3qg7bW4iqRb4APDnng+xx3W3zT8CvglszCm+PHSnzbsDLwHXpsNbV0vaOs9ge0iX2xwRzwGXAs8C9cDqiLg3x1h7jBN/52UpOdHWOpnKVfRC3Wlz8qI0ELgV+OeIeL0HY8tLl9ss6TPAyohY2PNh5ao7f+e+wAHAzyLiA8AbQDUcw+rO33l7kl8DuwE7A1tLOqGH48uFE3/nZSk50dY61VquojttRlI/kqR/Q0T8Osc4e1J32nwwMF5SHcnQwSclXZ9fqD2mu/+2V0RE46+5W0i+CHq77rT5cOCZiHgpItYBvwY+mmOsPafSBxmq7UHSs1lO8i3feDDofS3WGUfzg0EPZd22Nz662WYB/wX8qNLtKFebW6wzhuo5uNutNgO/B/ZOpy8EfljpNuXZZpKqwk+QjO2L5OD2WZVuU5aHb73YSdFGyQlJ/5S+/p/A3SRnAjwNvAmc0t62FWhGp3SnzSS93xOBJZIWpcv+JSLuLmMTOq2bba5KPdDms4Ab0hpcy6mCz6Ob/5//LOkW4BFgPfAoVVLawSUbzMwKxmP8ZmYF48RvZlYwTvxmZgXjxG9mVjBO/GZmBePEb50maYOkRWlFwt9IGtTJ7edLGp1O393Z7XtKWkly906s/6ikUel0X0lvlF6pKWlhSVXSfpIyX7kr6fi08uNiSX+UtH+L138u6eCs+yuJZ4vObJNhn7Mlvday4qikmZL27Mn3svw48VtXvBURoyJiX+AV4Iyu7igijooKFPOS9D6gJiKWd2KzP/LulZn7A8sa59O6NLuTXAAE8LF0/ayeAT4REe8Hvs+m54N/CPhTRztJi4U11kV6LpLCYz3phyTXZbT0M5LaRFYFnPitux4kLWol6aC0t/po+rx3unxA2iNcLOlXwIDGjSXVSRqSTt+e9lKfkDS5ZJ0GSRdLekzSnyQNTZcPlXRbuvwxSY1J+ARJD6W/Sn4uqaaVuI8HZrV4j39L3/++tC3zJS2XND5d7QHeTfwfBf4TGJXOHwQ8EhEb0vlPA/dIqlVSn/7q9BfSDZIOl/SApKckHQQQEX+MiFfTbf9EUhagMbb3Av8bERskfU3Sk+lnOTN9/UJJV0m6l+QqaYCxwOz09U9LeiT9jOaWbDNd0r3p32CipGmSlqS9+n6t/bEjYi6wppWXfg8c3vjFY71cpS8d9qP6HkBD+lwD3Ax8Op3fFuibTh8O3JpOf53kikiA95Nc5Tg6na8DhqTTO6TPA4DHgcHpfACfTaenAd9Op39FUvStMZbtgPcCvwH6pcv/A/hSK224H9ivZD6Asen0bcC9QD+Snv2idHktsDydngH8AzCP5D4D3wL+X8n+HiK5lL82be9+JB2thcAvSS7xnwDc3kps3wCuLpn/OnBqOv08sGU6PSh9vjDd74CSbWaR/ALZkaSy5G4tPuMLgT+UtPHNFu0/up2//xhaKUMBzAE+WOl/n350/PC3s3XFgLT8Qi1JwpmTLt8OmJ6O9QZJUoGkTvuVABGxWNLiNvb7NUmfS6ffA+wJrALeARrHlBcCR6TTnwS+lO53A7Ba0onAB4GHJUHyJbKylfcaRlJGuNE7pD1kYAmwNiLWSVqStpOIqJO0haT/Q5L0lwEPkwzDfBT4dwBJOwOvRMSbaQzPRMSS9LUngLkREaX7biTpUOA0kqGiRp/i3fIHi0nKItwO3F6yzh0R8Va6jy2A4RGxXNJngf+JiGfSNrxSss09JW2sadH+ZnFltJKkSmW1VSUtHA/1WFe8FRGjgF1JCls1jvF/H5gXydj/Z4HS29C1WxtE0hiSXwkfiYj9SeqeNG6/LtIuJbAB2u2wCJgeyTGIURGxd0Rc2FobWsRX+h4bgbUAEbGxxfs9CBwD1Kfr/4mkHtFBvDsGP5ak9kujtSXTG0vmm+1b0vtJbtwyISJWpcu2IunZN1aMHAf8lOTLbWHJ0MobJe9xCElvvvHzaOuzL21jy/b3lfShdLhsUclwV3v6k3yu1ss58VuXRcRq4GvAN9Ix4e2A59KXTy5Z9X9IxtSRtC/JcE9L2wGvpr3kfyCpgtiRucBX0v3WKLkL1FzgGEk7pct3kLRrK9suBUZmeI+WHgDOIfkCIH3+EvBCvHuQ+tMk1RwzkzSCpKzviRHxvyUvHUoynISkPsB7ImIeyYHUQcDAVnZX+v4PAp+QtFu6jx2yxhQRfy75Ar0jwyZ7kVSrtF7Oid+6JSIeJTmT5TiS8fdLJD1AMnTQ6GfAwHSI55sk498tzSbpZS4m+eXQ4RkswNnAoelQxUKScrpPAt8G7k33NYdkWKelu0jGqjvrAZKx8wcBIqKepK1/hOQLCNgzIv7Syf1+FxgM/Efaw16QLm86SJu+z/Vpex8FrojWz4gaQ3IMg4h4CZgM/FrSYyTHRbpM0u9JjuscJmmFpE+ly4eS/BKs787+rTxcndMKSdIAkp70wfHumTg9sd+PASdExD/10P4eAT4UyY0+sqw/HPhFRIztiffPStI5wOsRcU0539e6xonfCivtrS6NiGcrHUu1k3QK8N8Rsb7SsVjHnPjNzArGY/xmZgXjxG9mVjBO/GZmBePEb2ZWME78ZmYF8/8BrMyAky26xV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10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the lowest IR3.9 radiance collocation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5847127" cy="526267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Plot portion of </a:t>
            </a:r>
            <a:r>
              <a:rPr lang="en-GB" sz="2000" dirty="0" smtClean="0"/>
              <a:t>IASI </a:t>
            </a:r>
            <a:r>
              <a:rPr lang="en-GB" sz="2000" dirty="0" smtClean="0"/>
              <a:t>radiance spectrum covered by SEVIRI </a:t>
            </a:r>
            <a:r>
              <a:rPr lang="en-GB" sz="2000" dirty="0" smtClean="0"/>
              <a:t>IR3.9</a:t>
            </a:r>
          </a:p>
          <a:p>
            <a:pPr lvl="1"/>
            <a:r>
              <a:rPr lang="en-GB" sz="1400" dirty="0" smtClean="0"/>
              <a:t>For coldest collocation</a:t>
            </a:r>
            <a:endParaRPr lang="en-GB" sz="1400" dirty="0" smtClean="0"/>
          </a:p>
          <a:p>
            <a:pPr lvl="1"/>
            <a:r>
              <a:rPr lang="de-DE" sz="1400" dirty="0" err="1" smtClean="0"/>
              <a:t>Without</a:t>
            </a:r>
            <a:r>
              <a:rPr lang="de-DE" sz="1400" dirty="0" smtClean="0"/>
              <a:t> </a:t>
            </a:r>
            <a:r>
              <a:rPr lang="de-DE" sz="1400" dirty="0" err="1" smtClean="0"/>
              <a:t>any</a:t>
            </a:r>
            <a:r>
              <a:rPr lang="de-DE" sz="1400" dirty="0" smtClean="0"/>
              <a:t> </a:t>
            </a:r>
            <a:r>
              <a:rPr lang="de-DE" sz="1400" dirty="0" err="1" smtClean="0"/>
              <a:t>gap-filling</a:t>
            </a:r>
            <a:endParaRPr lang="de-DE" sz="1400" dirty="0" smtClean="0"/>
          </a:p>
          <a:p>
            <a:endParaRPr lang="de-DE" sz="2000" dirty="0" smtClean="0"/>
          </a:p>
          <a:p>
            <a:r>
              <a:rPr lang="de-DE" sz="2000" dirty="0" smtClean="0"/>
              <a:t>Average </a:t>
            </a:r>
            <a:r>
              <a:rPr lang="de-DE" sz="2000" dirty="0" err="1" smtClean="0"/>
              <a:t>NEdL</a:t>
            </a:r>
            <a:r>
              <a:rPr lang="de-DE" sz="2000" dirty="0" smtClean="0"/>
              <a:t> </a:t>
            </a:r>
            <a:r>
              <a:rPr lang="de-DE" sz="2000" dirty="0" err="1" smtClean="0"/>
              <a:t>across</a:t>
            </a:r>
            <a:r>
              <a:rPr lang="de-DE" sz="2000" dirty="0" smtClean="0"/>
              <a:t> IR3.9 band:</a:t>
            </a:r>
          </a:p>
          <a:p>
            <a:pPr lvl="1"/>
            <a:r>
              <a:rPr lang="de-DE" sz="1400" dirty="0" smtClean="0"/>
              <a:t>SD(L[IR3.9])=</a:t>
            </a:r>
            <a:r>
              <a:rPr lang="en-GB" sz="1400" dirty="0"/>
              <a:t>    </a:t>
            </a:r>
            <a:r>
              <a:rPr lang="en-GB" sz="1400" dirty="0" smtClean="0"/>
              <a:t>0.017 </a:t>
            </a:r>
            <a:r>
              <a:rPr lang="en-GB" sz="1400" dirty="0" err="1"/>
              <a:t>mW</a:t>
            </a:r>
            <a:r>
              <a:rPr lang="en-GB" sz="1400" dirty="0"/>
              <a:t>/m</a:t>
            </a:r>
            <a:r>
              <a:rPr lang="en-GB" sz="1400" baseline="30000" dirty="0"/>
              <a:t>2</a:t>
            </a:r>
            <a:r>
              <a:rPr lang="en-GB" sz="1400" dirty="0"/>
              <a:t>/</a:t>
            </a:r>
            <a:r>
              <a:rPr lang="en-GB" sz="1400" dirty="0" err="1"/>
              <a:t>sr</a:t>
            </a:r>
            <a:r>
              <a:rPr lang="en-GB" sz="1400" dirty="0"/>
              <a:t>/cm</a:t>
            </a:r>
            <a:r>
              <a:rPr lang="en-GB" sz="1400" baseline="30000" dirty="0"/>
              <a:t>-1</a:t>
            </a:r>
            <a:endParaRPr lang="en-GB" sz="1400" dirty="0" smtClean="0"/>
          </a:p>
          <a:p>
            <a:endParaRPr lang="en-GB" sz="2000" dirty="0" smtClean="0"/>
          </a:p>
          <a:p>
            <a:r>
              <a:rPr lang="de-DE" sz="2000" dirty="0" err="1" smtClean="0"/>
              <a:t>Convolved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SRF </a:t>
            </a:r>
            <a:endParaRPr lang="de-DE" sz="2000" dirty="0" smtClean="0"/>
          </a:p>
          <a:p>
            <a:pPr lvl="1"/>
            <a:r>
              <a:rPr lang="el-GR" sz="1400" dirty="0" smtClean="0"/>
              <a:t>Σ</a:t>
            </a:r>
            <a:r>
              <a:rPr lang="de-DE" sz="1400" dirty="0" smtClean="0"/>
              <a:t>LS= </a:t>
            </a:r>
            <a:r>
              <a:rPr lang="en-GB" sz="1400" dirty="0"/>
              <a:t> </a:t>
            </a:r>
            <a:r>
              <a:rPr lang="en-GB" sz="1400" dirty="0" smtClean="0"/>
              <a:t>0.0162 </a:t>
            </a:r>
            <a:r>
              <a:rPr lang="en-GB" sz="1400" dirty="0" err="1"/>
              <a:t>mW</a:t>
            </a:r>
            <a:r>
              <a:rPr lang="en-GB" sz="1400" dirty="0"/>
              <a:t>/m</a:t>
            </a:r>
            <a:r>
              <a:rPr lang="en-GB" sz="1400" baseline="30000" dirty="0"/>
              <a:t>2</a:t>
            </a:r>
            <a:r>
              <a:rPr lang="en-GB" sz="1400" dirty="0"/>
              <a:t>/</a:t>
            </a:r>
            <a:r>
              <a:rPr lang="en-GB" sz="1400" dirty="0" err="1"/>
              <a:t>sr</a:t>
            </a:r>
            <a:r>
              <a:rPr lang="en-GB" sz="1400" dirty="0"/>
              <a:t>/cm</a:t>
            </a:r>
            <a:r>
              <a:rPr lang="en-GB" sz="1400" baseline="30000" dirty="0"/>
              <a:t>-1</a:t>
            </a:r>
            <a:endParaRPr lang="en-GB" sz="1400" dirty="0" smtClean="0"/>
          </a:p>
          <a:p>
            <a:endParaRPr lang="en-GB" sz="2000" dirty="0" smtClean="0"/>
          </a:p>
          <a:p>
            <a:r>
              <a:rPr lang="de-DE" sz="2000" dirty="0" err="1" smtClean="0"/>
              <a:t>If</a:t>
            </a:r>
            <a:r>
              <a:rPr lang="de-DE" sz="2000" dirty="0" smtClean="0"/>
              <a:t> negative </a:t>
            </a:r>
            <a:r>
              <a:rPr lang="de-DE" sz="2000" dirty="0" err="1" smtClean="0"/>
              <a:t>radiances</a:t>
            </a:r>
            <a:r>
              <a:rPr lang="de-DE" sz="2000" dirty="0" smtClean="0"/>
              <a:t> </a:t>
            </a:r>
            <a:r>
              <a:rPr lang="de-DE" sz="2000" dirty="0" err="1" smtClean="0"/>
              <a:t>set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zero</a:t>
            </a:r>
            <a:r>
              <a:rPr lang="de-DE" sz="2000" dirty="0" smtClean="0"/>
              <a:t>:</a:t>
            </a:r>
          </a:p>
          <a:p>
            <a:pPr lvl="1"/>
            <a:r>
              <a:rPr lang="el-GR" sz="1400" dirty="0" smtClean="0"/>
              <a:t>Σ</a:t>
            </a:r>
            <a:r>
              <a:rPr lang="de-DE" sz="1400" dirty="0" smtClean="0"/>
              <a:t>(L&gt;0)S</a:t>
            </a:r>
            <a:r>
              <a:rPr lang="de-DE" sz="1400" dirty="0"/>
              <a:t>= </a:t>
            </a:r>
            <a:r>
              <a:rPr lang="en-GB" sz="1400" dirty="0"/>
              <a:t> </a:t>
            </a:r>
            <a:r>
              <a:rPr lang="en-GB" sz="1400" dirty="0" smtClean="0"/>
              <a:t>0.0178 </a:t>
            </a:r>
            <a:r>
              <a:rPr lang="en-GB" sz="1400" dirty="0" err="1" smtClean="0"/>
              <a:t>mW</a:t>
            </a:r>
            <a:r>
              <a:rPr lang="en-GB" sz="1400" dirty="0" smtClean="0"/>
              <a:t>/m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/</a:t>
            </a:r>
            <a:r>
              <a:rPr lang="en-GB" sz="1400" dirty="0" err="1" smtClean="0"/>
              <a:t>sr</a:t>
            </a:r>
            <a:r>
              <a:rPr lang="en-GB" sz="1400" dirty="0" smtClean="0"/>
              <a:t>/cm</a:t>
            </a:r>
            <a:r>
              <a:rPr lang="en-GB" sz="1400" baseline="30000" dirty="0" smtClean="0"/>
              <a:t>-1</a:t>
            </a:r>
            <a:endParaRPr lang="en-GB" sz="1400" dirty="0"/>
          </a:p>
          <a:p>
            <a:pPr lvl="1"/>
            <a:r>
              <a:rPr lang="en-GB" sz="1400" dirty="0" smtClean="0"/>
              <a:t>(10</a:t>
            </a:r>
            <a:r>
              <a:rPr lang="en-GB" sz="1400" dirty="0" smtClean="0"/>
              <a:t>% higher)</a:t>
            </a:r>
          </a:p>
          <a:p>
            <a:endParaRPr lang="de-DE" sz="2000" dirty="0" smtClean="0"/>
          </a:p>
          <a:p>
            <a:r>
              <a:rPr lang="de-DE" sz="2000" dirty="0" smtClean="0"/>
              <a:t>Negative IASI </a:t>
            </a:r>
            <a:r>
              <a:rPr lang="de-DE" sz="2000" dirty="0" err="1" smtClean="0"/>
              <a:t>radiances</a:t>
            </a:r>
            <a:r>
              <a:rPr lang="de-DE" sz="2000" dirty="0" smtClean="0"/>
              <a:t> </a:t>
            </a:r>
            <a:r>
              <a:rPr lang="de-DE" sz="2000" dirty="0" err="1" smtClean="0"/>
              <a:t>should</a:t>
            </a:r>
            <a:r>
              <a:rPr lang="de-DE" sz="2000" dirty="0" smtClean="0"/>
              <a:t> not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filtered</a:t>
            </a:r>
            <a:r>
              <a:rPr lang="de-DE" sz="2000" dirty="0" smtClean="0"/>
              <a:t> </a:t>
            </a:r>
            <a:r>
              <a:rPr lang="de-DE" sz="2000" dirty="0" err="1" smtClean="0"/>
              <a:t>before</a:t>
            </a:r>
            <a:r>
              <a:rPr lang="de-DE" sz="2000" dirty="0" smtClean="0"/>
              <a:t> </a:t>
            </a:r>
            <a:r>
              <a:rPr lang="de-DE" sz="2000" dirty="0" err="1" smtClean="0"/>
              <a:t>convolution</a:t>
            </a:r>
            <a:r>
              <a:rPr lang="de-DE" sz="2000" dirty="0" smtClean="0"/>
              <a:t>!</a:t>
            </a:r>
            <a:endParaRPr lang="en-GB" sz="2000" dirty="0"/>
          </a:p>
          <a:p>
            <a:endParaRPr lang="de-DE" sz="2000" dirty="0" smtClean="0"/>
          </a:p>
          <a:p>
            <a:endParaRPr lang="en-GB" sz="2000" dirty="0"/>
          </a:p>
        </p:txBody>
      </p:sp>
      <p:pic>
        <p:nvPicPr>
          <p:cNvPr id="366598" name="Picture 6" descr="https://lh3.googleusercontent.com/-WdxjfAKG2Q_bWuY9g8SnI4OnJRpuDGE695a-0qeQGDom5tualv0wnccIahuhwLkdqjUeJ-ALa9mupqaN0Y7LR329zo69_iPJEER31lA_1d_DRkLavPJ3Gp4T41Esp1N2-hP-S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6" y="1134588"/>
            <a:ext cx="573405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F10032D-85B5-4306-82CC-47275A0559E9}" vid="{A0C3C1E4-82B4-4DE5-AC93-43DC36640A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(16_9 format)</Template>
  <TotalTime>2198</TotalTime>
  <Words>1175</Words>
  <Application>Microsoft Office PowerPoint</Application>
  <PresentationFormat>Widescreen</PresentationFormat>
  <Paragraphs>199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Helvetica</vt:lpstr>
      <vt:lpstr>Tahoma</vt:lpstr>
      <vt:lpstr>Times New Roman</vt:lpstr>
      <vt:lpstr>Viewgraph Landscape Template</vt:lpstr>
      <vt:lpstr>Clip</vt:lpstr>
      <vt:lpstr>PowerPoint Presentation</vt:lpstr>
      <vt:lpstr>Overview</vt:lpstr>
      <vt:lpstr>Use of Radiance/BT</vt:lpstr>
      <vt:lpstr>Application of GEO-LEO IR v1 to Cold Scenes</vt:lpstr>
      <vt:lpstr>Example SEVIRI &amp; IASI radiance regression</vt:lpstr>
      <vt:lpstr>Example SLSTR &amp; IASI radiance regression</vt:lpstr>
      <vt:lpstr>Example SEVIRI-IASI 3.9µm cold radiances</vt:lpstr>
      <vt:lpstr>Example SLSTR-IASI 3.7µm cold radiances</vt:lpstr>
      <vt:lpstr>Take the lowest IR3.9 radiance collocation </vt:lpstr>
      <vt:lpstr>PCA-based Gap-filling applied to cold scene</vt:lpstr>
      <vt:lpstr>PCA-based Gap-filling applied to zero radiance</vt:lpstr>
      <vt:lpstr>Overview</vt:lpstr>
      <vt:lpstr>Hotland bias problem</vt:lpstr>
      <vt:lpstr>Hotland bias problem</vt:lpstr>
      <vt:lpstr>Close-up of some areas with large bias</vt:lpstr>
      <vt:lpstr>Results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101</cp:revision>
  <cp:lastPrinted>2006-03-06T14:11:17Z</cp:lastPrinted>
  <dcterms:created xsi:type="dcterms:W3CDTF">2020-10-28T10:03:20Z</dcterms:created>
  <dcterms:modified xsi:type="dcterms:W3CDTF">2021-01-13T10:59:32Z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1199502</vt:lpwstr>
  </property>
  <property fmtid="{D5CDD505-2E9C-101B-9397-08002B2CF9AE}" pid="3" name="DM_DOCNAME">
    <vt:lpwstr>Hewison_GSICS-ECMWF_ErrorWorkshop</vt:lpwstr>
  </property>
  <property fmtid="{D5CDD505-2E9C-101B-9397-08002B2CF9AE}" pid="4" name="DM_AUTHOR">
    <vt:lpwstr>Tim Hewison</vt:lpwstr>
  </property>
  <property fmtid="{D5CDD505-2E9C-101B-9397-08002B2CF9AE}" pid="5" name="DM_E_DOC_NO">
    <vt:lpwstr>EUM/RSP/VWG/20/1199502</vt:lpwstr>
  </property>
  <property fmtid="{D5CDD505-2E9C-101B-9397-08002B2CF9AE}" pid="6" name="DM_E_VER_NO">
    <vt:lpwstr>1 Draft</vt:lpwstr>
  </property>
  <property fmtid="{D5CDD505-2E9C-101B-9397-08002B2CF9AE}" pid="7" name="DM_E_ISS_DATE">
    <vt:lpwstr>28 October 2020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</Properties>
</file>