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6E8575-A2C7-4E79-B292-7352736324A1}" v="1287" dt="2021-04-01T03:01:34.532"/>
    <p1510:client id="{7AD2B99F-40C5-0000-AB11-82C3E986909D}" v="408" dt="2021-04-01T01:15:55.1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6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59BA4-6DB9-4859-A63B-D28883C1234B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0B7E4-DA43-4CBB-8352-95B32BCB7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E840EC-3661-47EA-B292-7ED791E1B58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1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8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0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9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8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5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97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39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3BC85-9B4D-4E51-8EA4-FDA7E5BC2C78}" type="datetimeFigureOut">
              <a:rPr lang="en-US" smtClean="0"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973A4-43E8-47CE-B791-FBEC286ADD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H:\MY DOCUMENTS\GSICS\logo\GSICS180px.png">
            <a:extLst>
              <a:ext uri="{FF2B5EF4-FFF2-40B4-BE49-F238E27FC236}">
                <a16:creationId xmlns:a16="http://schemas.microsoft.com/office/drawing/2014/main" id="{AF7DE6B4-B426-4230-91CE-B45B737548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" y="16005"/>
            <a:ext cx="1626577" cy="659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599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aa-nesdis-star.webex.com/noaa-nesdis-star/j.php?MTID=ma9cae25c6027a894bcda5b6d727d8b4b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md.webex.com/umd/j.php?MTID=md5ceff07826ddde62513bf6f7171b858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GRWG IR Subgroup </a:t>
            </a:r>
            <a:br>
              <a:rPr lang="en-US" dirty="0"/>
            </a:br>
            <a:r>
              <a:rPr lang="en-US" dirty="0">
                <a:cs typeface="Calibri Light"/>
              </a:rPr>
              <a:t>Activities and Plan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E7C42-B914-443A-B26D-C6E4726AB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r>
              <a:rPr lang="en-US" dirty="0"/>
              <a:t>Likun Wang, ESSIC/UMD</a:t>
            </a:r>
          </a:p>
          <a:p>
            <a:endParaRPr lang="en-US" dirty="0"/>
          </a:p>
          <a:p>
            <a:r>
              <a:rPr lang="en-US" dirty="0"/>
              <a:t>GSICS IR Subgroup Chair</a:t>
            </a:r>
          </a:p>
          <a:p>
            <a:endParaRPr lang="en-US" dirty="0"/>
          </a:p>
          <a:p>
            <a:r>
              <a:rPr lang="en-US" dirty="0"/>
              <a:t>04/01/2021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9664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"/>
            <a:ext cx="10515600" cy="991838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Activities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8200" y="776177"/>
            <a:ext cx="10515600" cy="5945298"/>
          </a:xfrm>
        </p:spPr>
        <p:txBody>
          <a:bodyPr anchor="ctr">
            <a:normAutofit/>
          </a:bodyPr>
          <a:lstStyle/>
          <a:p>
            <a:r>
              <a:rPr lang="en-US" sz="1800" dirty="0"/>
              <a:t>I</a:t>
            </a:r>
            <a:r>
              <a:rPr lang="en-US" sz="1800" b="0" i="0" dirty="0">
                <a:effectLst/>
              </a:rPr>
              <a:t>nvestigation of</a:t>
            </a:r>
            <a:r>
              <a:rPr lang="en-US" sz="1800" dirty="0"/>
              <a:t> </a:t>
            </a:r>
            <a:r>
              <a:rPr lang="en-US" sz="1800" b="0" i="0" dirty="0">
                <a:effectLst/>
              </a:rPr>
              <a:t> the bias at 3.9µm channel when comparing IASI with </a:t>
            </a:r>
            <a:r>
              <a:rPr lang="en-US" sz="1800" dirty="0"/>
              <a:t>GEO</a:t>
            </a:r>
            <a:r>
              <a:rPr lang="en-US" sz="1800" b="0" i="0" dirty="0">
                <a:effectLst/>
              </a:rPr>
              <a:t> imagers</a:t>
            </a:r>
          </a:p>
          <a:p>
            <a:pPr lvl="1"/>
            <a:r>
              <a:rPr lang="en-US" sz="1800" dirty="0"/>
              <a:t>Common practice has been proposed on how to handle the IASI negative radiance values during inter-calibration </a:t>
            </a:r>
          </a:p>
          <a:p>
            <a:r>
              <a:rPr lang="en-US" sz="1800" dirty="0"/>
              <a:t>Continuing monitoring the stability and accuracy of reference instrument (AIRS, </a:t>
            </a:r>
            <a:r>
              <a:rPr lang="en-US" sz="1800" dirty="0" err="1"/>
              <a:t>CrIS</a:t>
            </a:r>
            <a:r>
              <a:rPr lang="en-US" sz="1800" dirty="0"/>
              <a:t>, and IASI) </a:t>
            </a:r>
          </a:p>
          <a:p>
            <a:r>
              <a:rPr lang="en-US" sz="1800" dirty="0"/>
              <a:t>Develop and validation of the spectral filling method</a:t>
            </a:r>
            <a:endParaRPr lang="en-US" sz="1800" dirty="0">
              <a:cs typeface="Calibri"/>
            </a:endParaRPr>
          </a:p>
          <a:p>
            <a:pPr lvl="1" fontAlgn="base"/>
            <a:r>
              <a:rPr lang="en-US" sz="1800" b="0" i="0" u="none" strike="noStrike" dirty="0">
                <a:effectLst/>
              </a:rPr>
              <a:t>Extend the IASI spectra to </a:t>
            </a:r>
            <a:r>
              <a:rPr lang="en-US" sz="1800" dirty="0"/>
              <a:t>cover SW band</a:t>
            </a:r>
            <a:endParaRPr lang="ja-JP" altLang="en-US" sz="1800" b="0" i="0" u="none" strike="noStrike" dirty="0">
              <a:effectLst/>
              <a:ea typeface="游ゴシック"/>
              <a:cs typeface="Calibri"/>
            </a:endParaRPr>
          </a:p>
          <a:p>
            <a:pPr lvl="1"/>
            <a:r>
              <a:rPr lang="en-US" sz="1800" dirty="0" err="1">
                <a:cs typeface="Calibri"/>
              </a:rPr>
              <a:t>CrIS</a:t>
            </a:r>
            <a:r>
              <a:rPr lang="en-US" sz="1800" dirty="0">
                <a:cs typeface="Calibri"/>
              </a:rPr>
              <a:t> Spectral gap filling method </a:t>
            </a:r>
            <a:endParaRPr lang="en-US" sz="1800" dirty="0"/>
          </a:p>
          <a:p>
            <a:pPr fontAlgn="base"/>
            <a:r>
              <a:rPr lang="en-US" sz="1800" b="0" i="0" u="none" strike="noStrike" dirty="0">
                <a:effectLst/>
              </a:rPr>
              <a:t>Efforts are made to improve and refine GEO-LEO and LEO-LEO IR inter-calibration to meet the new challenges</a:t>
            </a:r>
          </a:p>
          <a:p>
            <a:pPr lvl="1" fontAlgn="base"/>
            <a:r>
              <a:rPr lang="en-US" sz="1800" dirty="0"/>
              <a:t>Collocation, Gap filling, Regression, Scene selection, correction…</a:t>
            </a:r>
          </a:p>
          <a:p>
            <a:pPr fontAlgn="base"/>
            <a:r>
              <a:rPr lang="en-US" sz="1800" dirty="0"/>
              <a:t>GEO-LEO inter-calibration products are continuously generated by all the agency to monitor the GEO and LEO instrument</a:t>
            </a:r>
            <a:endParaRPr lang="en-US" sz="1800" dirty="0">
              <a:cs typeface="Calibri"/>
            </a:endParaRPr>
          </a:p>
          <a:p>
            <a:pPr fontAlgn="base"/>
            <a:r>
              <a:rPr lang="en-US" sz="1800" dirty="0">
                <a:cs typeface="Calibri"/>
              </a:rPr>
              <a:t>Interaction with other community (ISSCP-NG and NWP)</a:t>
            </a:r>
          </a:p>
          <a:p>
            <a:pPr fontAlgn="base"/>
            <a:r>
              <a:rPr lang="en-US" sz="1800" dirty="0">
                <a:cs typeface="Calibri"/>
              </a:rPr>
              <a:t>Applying and improving the GEO-GEO inter-calibration algorithm</a:t>
            </a:r>
          </a:p>
          <a:p>
            <a:pPr fontAlgn="base"/>
            <a:r>
              <a:rPr lang="en-US" sz="1800" dirty="0">
                <a:cs typeface="Calibri"/>
              </a:rPr>
              <a:t>Explore the possibility of using the Moon for IR Inter-calibration</a:t>
            </a:r>
          </a:p>
          <a:p>
            <a:pPr fontAlgn="base"/>
            <a:r>
              <a:rPr lang="en-US" sz="1800" dirty="0"/>
              <a:t>Five (5) Web meetings have been organized and covered general topics on IR inter-calibrations</a:t>
            </a:r>
            <a:r>
              <a:rPr lang="en-US" sz="1800" dirty="0">
                <a:cs typeface="Calibri"/>
              </a:rPr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DA28AC38-E0E8-49D7-B2FE-71FD7C42C09E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56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BE44A-23D0-44EC-B757-7E3BDF645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for Future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F6174-9DD0-4896-AD7F-74B1BC62E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822"/>
            <a:ext cx="10515600" cy="534817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New IR chair is needed (2018-now, three years’ term is full) </a:t>
            </a:r>
          </a:p>
          <a:p>
            <a:endParaRPr lang="en-US" dirty="0"/>
          </a:p>
          <a:p>
            <a:r>
              <a:rPr lang="en-US" dirty="0"/>
              <a:t>Plan monthly or bi-monthly web meeting</a:t>
            </a:r>
          </a:p>
          <a:p>
            <a:pPr lvl="1"/>
            <a:r>
              <a:rPr lang="en-US" dirty="0"/>
              <a:t>Plan on Thursday for the first week of each Month  </a:t>
            </a:r>
          </a:p>
          <a:p>
            <a:endParaRPr lang="en-US" dirty="0"/>
          </a:p>
          <a:p>
            <a:r>
              <a:rPr lang="en-US" b="0" i="0" dirty="0">
                <a:effectLst/>
              </a:rPr>
              <a:t>Support more cross-community efforts,</a:t>
            </a:r>
          </a:p>
          <a:p>
            <a:pPr lvl="1"/>
            <a:r>
              <a:rPr lang="en-US" sz="2800" b="0" i="0" dirty="0">
                <a:effectLst/>
              </a:rPr>
              <a:t>Dialogue between </a:t>
            </a:r>
            <a:r>
              <a:rPr lang="en-US" sz="2800" dirty="0"/>
              <a:t>GSICS with ISSCP-NG, NWP community, CEOS WGVS   </a:t>
            </a:r>
          </a:p>
          <a:p>
            <a:pPr marL="457200" lvl="1" indent="0">
              <a:buNone/>
            </a:pPr>
            <a:endParaRPr lang="en-US" sz="2800" dirty="0"/>
          </a:p>
          <a:p>
            <a:r>
              <a:rPr lang="en-US" dirty="0"/>
              <a:t>Encourage more experts involved in the IR group</a:t>
            </a:r>
          </a:p>
          <a:p>
            <a:pPr lvl="1"/>
            <a:r>
              <a:rPr lang="en-US" dirty="0"/>
              <a:t>Updates on new instrument, methods, and datasets for the IR group</a:t>
            </a:r>
          </a:p>
          <a:p>
            <a:endParaRPr lang="en-US" dirty="0"/>
          </a:p>
          <a:p>
            <a:r>
              <a:rPr lang="en-US" dirty="0"/>
              <a:t>Share the tools and codes, knowledge Exchange memo</a:t>
            </a:r>
          </a:p>
          <a:p>
            <a:pPr lvl="1"/>
            <a:r>
              <a:rPr lang="en-US"/>
              <a:t>GitHub </a:t>
            </a:r>
            <a:r>
              <a:rPr lang="en-US" dirty="0"/>
              <a:t>or GSICS wiki may be the best host place </a:t>
            </a:r>
          </a:p>
          <a:p>
            <a:endParaRPr lang="en-US" dirty="0"/>
          </a:p>
          <a:p>
            <a:r>
              <a:rPr lang="en-US" dirty="0"/>
              <a:t>Other missed Item?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11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68DF4C48-1648-40F7-99AD-5F1BCAAD80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42" y="5467912"/>
            <a:ext cx="5714999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D140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140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Meeting Information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D181A-5995-4C1F-910F-101668F2A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200" y="21184"/>
            <a:ext cx="10556240" cy="102679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I – General Topics for IR Inter-calibration 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FA41FC2-AF85-4EA9-B5A6-43163F67B7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72294"/>
            <a:ext cx="10515600" cy="4195618"/>
          </a:xfr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FFE9285-0CA6-4D74-B0DD-680EE8F4C2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6528260"/>
              </p:ext>
            </p:extLst>
          </p:nvPr>
        </p:nvGraphicFramePr>
        <p:xfrm>
          <a:off x="838200" y="5692227"/>
          <a:ext cx="10353040" cy="1278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53040">
                  <a:extLst>
                    <a:ext uri="{9D8B030D-6E8A-4147-A177-3AD203B41FA5}">
                      <a16:colId xmlns:a16="http://schemas.microsoft.com/office/drawing/2014/main" val="3884398013"/>
                    </a:ext>
                  </a:extLst>
                </a:gridCol>
              </a:tblGrid>
              <a:tr h="43633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3"/>
                        </a:rPr>
                        <a:t>https://noaa-nesdis-star.webex.com/noaa-nesdis-star/j.php?MTID=ma9cae25c6027a894bcda5b6d727d8b4b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35179995"/>
                  </a:ext>
                </a:extLst>
              </a:tr>
              <a:tr h="22066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Join by meeting number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10369451"/>
                  </a:ext>
                </a:extLst>
              </a:tr>
              <a:tr h="22066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Meeting number (access code): 199 013 7531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64167932"/>
                  </a:ext>
                </a:extLst>
              </a:tr>
              <a:tr h="220665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Meeting password: STAR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54774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282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F74F2-F7D8-4402-ACF1-D04BF43D3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040" y="0"/>
            <a:ext cx="10073640" cy="1325563"/>
          </a:xfrm>
        </p:spPr>
        <p:txBody>
          <a:bodyPr/>
          <a:lstStyle/>
          <a:p>
            <a:r>
              <a:rPr lang="en-US" dirty="0"/>
              <a:t>Session II – GEO-LEO inter-calibration</a:t>
            </a:r>
          </a:p>
        </p:txBody>
      </p:sp>
      <p:pic>
        <p:nvPicPr>
          <p:cNvPr id="6" name="Content Placeholder 5" descr="Text, application&#10;&#10;Description automatically generated">
            <a:extLst>
              <a:ext uri="{FF2B5EF4-FFF2-40B4-BE49-F238E27FC236}">
                <a16:creationId xmlns:a16="http://schemas.microsoft.com/office/drawing/2014/main" id="{5CEA9CB6-E529-4E83-B732-558D0137D9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800" y="1532271"/>
            <a:ext cx="10515600" cy="248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EC41C3AD-8879-4E2D-80A2-A72E087F5F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8C96232-541D-4F48-B24C-5C711D4DBE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61426"/>
            <a:ext cx="2059025" cy="55399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D140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Webex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D1400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Meeting Information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D461901-74C1-478A-ABBB-AEEF7CB5B1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7890265"/>
              </p:ext>
            </p:extLst>
          </p:nvPr>
        </p:nvGraphicFramePr>
        <p:xfrm>
          <a:off x="685800" y="4754257"/>
          <a:ext cx="10515600" cy="1122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662731687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Meeting link: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3323452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  <a:hlinkClick r:id="rId3"/>
                        </a:rPr>
                        <a:t>https://umd.webex.com/umd/j.php?MTID=md5ceff07826ddde62513bf6f7171b858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0365464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>
                          <a:effectLst/>
                        </a:rPr>
                        <a:t>Meeting number: 120 304 4075</a:t>
                      </a:r>
                      <a:endParaRPr 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20410783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none" strike="noStrike" dirty="0">
                          <a:effectLst/>
                        </a:rPr>
                        <a:t>Password: </a:t>
                      </a:r>
                      <a:r>
                        <a:rPr lang="en-US" sz="1800" u="none" strike="noStrike" dirty="0" err="1">
                          <a:effectLst/>
                        </a:rPr>
                        <a:t>gsics</a:t>
                      </a:r>
                      <a:endParaRPr 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06889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500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356</Words>
  <Application>Microsoft Office PowerPoint</Application>
  <PresentationFormat>Widescreen</PresentationFormat>
  <Paragraphs>52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GRWG IR Subgroup  Activities and Plan</vt:lpstr>
      <vt:lpstr>Key Activities</vt:lpstr>
      <vt:lpstr>Discussion for Future Plans</vt:lpstr>
      <vt:lpstr>Session I – General Topics for IR Inter-calibration </vt:lpstr>
      <vt:lpstr>Session II – GEO-LEO inter-calibration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UVNS Spectrometer Subgroup  Contribution to GRWG Report</dc:title>
  <dc:creator>Lawrence Flynn</dc:creator>
  <cp:lastModifiedBy>Likun Wang</cp:lastModifiedBy>
  <cp:revision>44</cp:revision>
  <dcterms:created xsi:type="dcterms:W3CDTF">2021-03-26T12:52:50Z</dcterms:created>
  <dcterms:modified xsi:type="dcterms:W3CDTF">2021-04-08T02:49:54Z</dcterms:modified>
</cp:coreProperties>
</file>