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775" r:id="rId2"/>
    <p:sldId id="777" r:id="rId3"/>
    <p:sldId id="778" r:id="rId4"/>
    <p:sldId id="795" r:id="rId5"/>
    <p:sldId id="798" r:id="rId6"/>
    <p:sldId id="799" r:id="rId7"/>
    <p:sldId id="800" r:id="rId8"/>
    <p:sldId id="801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008000"/>
    <a:srgbClr val="3333FF"/>
    <a:srgbClr val="4F81BD"/>
    <a:srgbClr val="D9D9D9"/>
    <a:srgbClr val="0070C0"/>
    <a:srgbClr val="FDEADA"/>
    <a:srgbClr val="3333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67A0DB-BDBA-47B5-8C86-FE2F3C21AB71}" v="5" dt="2020-04-01T15:52:01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85502" autoAdjust="0"/>
  </p:normalViewPr>
  <p:slideViewPr>
    <p:cSldViewPr snapToGrid="0">
      <p:cViewPr varScale="1">
        <p:scale>
          <a:sx n="103" d="100"/>
          <a:sy n="103" d="100"/>
        </p:scale>
        <p:origin x="1782" y="90"/>
      </p:cViewPr>
      <p:guideLst>
        <p:guide orient="horz" pos="2160"/>
        <p:guide pos="2880"/>
        <p:guide orient="horz" pos="2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9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kuyama-aiesh6iypns" userId="S::okuyama-aiesh6iypns_outlook.com#ext#@terejma.onmicrosoft.com::de8b23c9-2bb3-4d2e-b231-d63ded5ebc24" providerId="AD" clId="Web-{3267A0DB-BDBA-47B5-8C86-FE2F3C21AB71}"/>
    <pc:docChg chg="modSld">
      <pc:chgData name="okuyama-aiesh6iypns" userId="S::okuyama-aiesh6iypns_outlook.com#ext#@terejma.onmicrosoft.com::de8b23c9-2bb3-4d2e-b231-d63ded5ebc24" providerId="AD" clId="Web-{3267A0DB-BDBA-47B5-8C86-FE2F3C21AB71}" dt="2020-04-01T15:52:01.540" v="2" actId="20577"/>
      <pc:docMkLst>
        <pc:docMk/>
      </pc:docMkLst>
      <pc:sldChg chg="modSp">
        <pc:chgData name="okuyama-aiesh6iypns" userId="S::okuyama-aiesh6iypns_outlook.com#ext#@terejma.onmicrosoft.com::de8b23c9-2bb3-4d2e-b231-d63ded5ebc24" providerId="AD" clId="Web-{3267A0DB-BDBA-47B5-8C86-FE2F3C21AB71}" dt="2020-04-01T15:52:01.540" v="2" actId="20577"/>
        <pc:sldMkLst>
          <pc:docMk/>
          <pc:sldMk cId="2832395837" sldId="775"/>
        </pc:sldMkLst>
        <pc:spChg chg="mod">
          <ac:chgData name="okuyama-aiesh6iypns" userId="S::okuyama-aiesh6iypns_outlook.com#ext#@terejma.onmicrosoft.com::de8b23c9-2bb3-4d2e-b231-d63ded5ebc24" providerId="AD" clId="Web-{3267A0DB-BDBA-47B5-8C86-FE2F3C21AB71}" dt="2020-04-01T15:52:01.540" v="2" actId="20577"/>
          <ac:spMkLst>
            <pc:docMk/>
            <pc:sldMk cId="2832395837" sldId="775"/>
            <ac:spMk id="717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>
                <a:solidFill>
                  <a:prstClr val="white"/>
                </a:solidFill>
              </a:rPr>
              <a:pPr/>
              <a:t>1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>
                <a:solidFill>
                  <a:prstClr val="white"/>
                </a:solidFill>
              </a:rPr>
              <a:pPr/>
              <a:t>07 April 2021</a:t>
            </a:fld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463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1D744-CD02-4805-89CD-01B3009C144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904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1D744-CD02-4805-89CD-01B3009C144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793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77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74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25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57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2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3923" y="-2"/>
            <a:ext cx="4396154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2654300" y="6581001"/>
            <a:ext cx="378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i="1" dirty="0" smtClean="0">
                <a:solidFill>
                  <a:schemeClr val="bg1">
                    <a:lumMod val="65000"/>
                  </a:schemeClr>
                </a:solidFill>
              </a:rPr>
              <a:t>GSICS annual meeting, online, 08 April</a:t>
            </a:r>
            <a:r>
              <a:rPr kumimoji="1" lang="en-US" altLang="ja-JP" sz="1200" i="1" baseline="0" dirty="0" smtClean="0">
                <a:solidFill>
                  <a:schemeClr val="bg1">
                    <a:lumMod val="65000"/>
                  </a:schemeClr>
                </a:solidFill>
              </a:rPr>
              <a:t> 2021</a:t>
            </a:r>
            <a:endParaRPr kumimoji="1" lang="ja-JP" altLang="en-US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54013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820" y="152400"/>
            <a:ext cx="7886700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152400" y="735870"/>
            <a:ext cx="8806154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8350827" y="6560444"/>
            <a:ext cx="784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1200" b="1" smtClean="0">
                <a:solidFill>
                  <a:prstClr val="white">
                    <a:lumMod val="50000"/>
                  </a:prst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1000" b="1" dirty="0">
              <a:solidFill>
                <a:prstClr val="white">
                  <a:lumMod val="50000"/>
                </a:prst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0471" y="914400"/>
            <a:ext cx="8554646" cy="56134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1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1389" y="9"/>
            <a:ext cx="158261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テキスト ボックス 2"/>
          <p:cNvSpPr txBox="1"/>
          <p:nvPr userDrawn="1"/>
        </p:nvSpPr>
        <p:spPr>
          <a:xfrm>
            <a:off x="2654300" y="6581001"/>
            <a:ext cx="378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i="1" dirty="0" smtClean="0">
                <a:solidFill>
                  <a:schemeClr val="bg1">
                    <a:lumMod val="65000"/>
                  </a:schemeClr>
                </a:solidFill>
              </a:rPr>
              <a:t>GSICS annual meeting, online, 08 April</a:t>
            </a:r>
            <a:r>
              <a:rPr kumimoji="1" lang="en-US" altLang="ja-JP" sz="1200" i="1" baseline="0" dirty="0" smtClean="0">
                <a:solidFill>
                  <a:schemeClr val="bg1">
                    <a:lumMod val="65000"/>
                  </a:schemeClr>
                </a:solidFill>
              </a:rPr>
              <a:t> 2021</a:t>
            </a:r>
            <a:endParaRPr kumimoji="1" lang="ja-JP" altLang="en-US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99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48"/>
            <a:ext cx="8229600" cy="57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08404"/>
            <a:ext cx="8229600" cy="552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4600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1197435" y="1995977"/>
            <a:ext cx="7195451" cy="3133008"/>
          </a:xfrm>
        </p:spPr>
        <p:txBody>
          <a:bodyPr/>
          <a:lstStyle/>
          <a:p>
            <a:r>
              <a:rPr lang="en-US" altLang="ja-JP" sz="4000" dirty="0" smtClean="0"/>
              <a:t>Updates </a:t>
            </a:r>
            <a:r>
              <a:rPr lang="en-US" altLang="ja-JP" sz="4000" dirty="0"/>
              <a:t>on inter-calibration results at 3.9 µm </a:t>
            </a:r>
            <a:r>
              <a:rPr lang="en-US" altLang="ja-JP" sz="4000" dirty="0" smtClean="0"/>
              <a:t>band</a:t>
            </a:r>
            <a:br>
              <a:rPr lang="en-US" altLang="ja-JP" sz="4000" dirty="0" smtClean="0"/>
            </a:br>
            <a:r>
              <a:rPr lang="en-US" altLang="ja-JP" sz="2400" b="0" dirty="0" smtClean="0"/>
              <a:t>as a response to </a:t>
            </a:r>
            <a:r>
              <a:rPr lang="fi-FI" altLang="ja-JP" sz="2400" b="0" dirty="0"/>
              <a:t>R.GIR.20210113.3</a:t>
            </a:r>
            <a:endParaRPr lang="en-GB" sz="4000" b="0" dirty="0" err="1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" y="4828679"/>
            <a:ext cx="9143999" cy="143765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Meteorological Satellite Center of JMA</a:t>
            </a:r>
            <a:endParaRPr lang="en-US" altLang="ja-JP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Okuyama</a:t>
            </a:r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Arata</a:t>
            </a:r>
            <a:r>
              <a:rPr lang="en-US" altLang="ja-JP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ja-JP" alt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Kodera</a:t>
            </a:r>
            <a:r>
              <a:rPr lang="ja-JP" alt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Kazuki</a:t>
            </a:r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ja-JP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ja-JP" altLang="en-US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Tanaka </a:t>
            </a:r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Hideaki</a:t>
            </a:r>
            <a:endParaRPr lang="en-GB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395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Tb bias on AHI/B07 (3.9</a:t>
            </a:r>
            <a:r>
              <a:rPr lang="en-US" altLang="ja-JP" spc="-50" dirty="0">
                <a:latin typeface="Symbol" panose="05050102010706020507" pitchFamily="18" charset="2"/>
              </a:rPr>
              <a:t>m</a:t>
            </a:r>
            <a:r>
              <a:rPr kumimoji="1" lang="en-US" altLang="ja-JP" dirty="0" smtClean="0"/>
              <a:t>m)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0471" y="914400"/>
            <a:ext cx="4326996" cy="561340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000" dirty="0" smtClean="0"/>
              <a:t>The IR </a:t>
            </a:r>
            <a:r>
              <a:rPr kumimoji="1" lang="en-US" altLang="ja-JP" sz="2000" dirty="0" err="1" smtClean="0"/>
              <a:t>cal</a:t>
            </a:r>
            <a:r>
              <a:rPr kumimoji="1" lang="en-US" altLang="ja-JP" sz="2000" dirty="0" smtClean="0"/>
              <a:t>/</a:t>
            </a:r>
            <a:r>
              <a:rPr kumimoji="1" lang="en-US" altLang="ja-JP" sz="2000" dirty="0" err="1" smtClean="0"/>
              <a:t>val</a:t>
            </a:r>
            <a:r>
              <a:rPr kumimoji="1" lang="en-US" altLang="ja-JP" sz="2000" dirty="0" smtClean="0"/>
              <a:t> based on IASI shows there is a negative Tb bias around </a:t>
            </a:r>
            <a:r>
              <a:rPr lang="en-US" altLang="ja-JP" sz="2000" dirty="0" smtClean="0"/>
              <a:t>a cold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scene for </a:t>
            </a:r>
            <a:r>
              <a:rPr kumimoji="1" lang="en-US" altLang="ja-JP" sz="2000" dirty="0" smtClean="0"/>
              <a:t>AHI/B07</a:t>
            </a:r>
            <a:r>
              <a:rPr kumimoji="1" lang="ja-JP" altLang="en-US" sz="2000" dirty="0" smtClean="0"/>
              <a:t> </a:t>
            </a:r>
            <a:r>
              <a:rPr kumimoji="1" lang="en-US" altLang="ja-JP" sz="2000" dirty="0" smtClean="0"/>
              <a:t>(3.9</a:t>
            </a:r>
            <a:r>
              <a:rPr lang="en-US" altLang="ja-JP" sz="2000" spc="-50" dirty="0">
                <a:latin typeface="Symbol" panose="05050102010706020507" pitchFamily="18" charset="2"/>
              </a:rPr>
              <a:t>m</a:t>
            </a:r>
            <a:r>
              <a:rPr kumimoji="1" lang="en-US" altLang="ja-JP" sz="2000" dirty="0" smtClean="0"/>
              <a:t>m).</a:t>
            </a:r>
          </a:p>
          <a:p>
            <a:pPr>
              <a:lnSpc>
                <a:spcPct val="120000"/>
              </a:lnSpc>
            </a:pPr>
            <a:r>
              <a:rPr lang="en-US" altLang="ja-JP" sz="2000" dirty="0" smtClean="0"/>
              <a:t>The negative Tb bias appears in results using IASI-A and -B. (IASI-C is not implemented yet.)</a:t>
            </a:r>
          </a:p>
          <a:p>
            <a:pPr>
              <a:lnSpc>
                <a:spcPct val="120000"/>
              </a:lnSpc>
            </a:pPr>
            <a:r>
              <a:rPr kumimoji="1" lang="en-US" altLang="ja-JP" sz="2000" dirty="0" smtClean="0"/>
              <a:t>There is no such the negative bias for the </a:t>
            </a:r>
            <a:r>
              <a:rPr lang="en-US" altLang="ja-JP" sz="2000" dirty="0" smtClean="0"/>
              <a:t>results using AIRS and SNPP/</a:t>
            </a:r>
            <a:r>
              <a:rPr lang="en-US" altLang="ja-JP" sz="2000" dirty="0" err="1" smtClean="0"/>
              <a:t>CrIS</a:t>
            </a:r>
            <a:r>
              <a:rPr lang="en-US" altLang="ja-JP" sz="2000" dirty="0" smtClean="0"/>
              <a:t>.</a:t>
            </a:r>
          </a:p>
          <a:p>
            <a:pPr>
              <a:lnSpc>
                <a:spcPct val="120000"/>
              </a:lnSpc>
            </a:pPr>
            <a:endParaRPr kumimoji="1" lang="en-US" altLang="ja-JP" sz="2000" dirty="0"/>
          </a:p>
          <a:p>
            <a:pPr>
              <a:lnSpc>
                <a:spcPct val="120000"/>
              </a:lnSpc>
            </a:pPr>
            <a:r>
              <a:rPr kumimoji="1" lang="en-US" altLang="ja-JP" sz="2000" dirty="0" smtClean="0"/>
              <a:t>Processing for the negative radiance value of the hyper spectral sounders and GEO data may bring the negative Tb bias.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988806-A322-4AF6-B074-CF2E33AE6CBB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42"/>
          <a:stretch/>
        </p:blipFill>
        <p:spPr>
          <a:xfrm>
            <a:off x="4882618" y="3962400"/>
            <a:ext cx="4072107" cy="2556983"/>
          </a:xfrm>
          <a:prstGeom prst="rect">
            <a:avLst/>
          </a:prstGeom>
        </p:spPr>
      </p:pic>
      <p:sp>
        <p:nvSpPr>
          <p:cNvPr id="9" name="楕円 8"/>
          <p:cNvSpPr/>
          <p:nvPr/>
        </p:nvSpPr>
        <p:spPr>
          <a:xfrm rot="19342266">
            <a:off x="5245654" y="5104650"/>
            <a:ext cx="1510019" cy="7957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899098" y="3549544"/>
            <a:ext cx="22377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600" dirty="0" smtClean="0"/>
              <a:t>IASI-B based radiance</a:t>
            </a:r>
            <a:endParaRPr lang="en-US" sz="16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12" t="6827" r="21134" b="54808"/>
          <a:stretch/>
        </p:blipFill>
        <p:spPr>
          <a:xfrm>
            <a:off x="5438700" y="859526"/>
            <a:ext cx="2851527" cy="278862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 rot="16200000">
            <a:off x="4053758" y="1989483"/>
            <a:ext cx="24643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 smtClean="0"/>
              <a:t>H8/AHI obs. radiance</a:t>
            </a:r>
            <a:endParaRPr lang="en-US" sz="1600" dirty="0"/>
          </a:p>
        </p:txBody>
      </p:sp>
      <p:sp>
        <p:nvSpPr>
          <p:cNvPr id="13" name="正方形/長方形 12"/>
          <p:cNvSpPr/>
          <p:nvPr/>
        </p:nvSpPr>
        <p:spPr>
          <a:xfrm>
            <a:off x="6000699" y="6302402"/>
            <a:ext cx="1995546" cy="338554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kumimoji="1" lang="en-US" altLang="ja-JP" sz="1600" dirty="0" smtClean="0"/>
              <a:t>IASI-B based Tb [K]</a:t>
            </a:r>
            <a:endParaRPr lang="en-US" sz="1600" dirty="0"/>
          </a:p>
        </p:txBody>
      </p:sp>
      <p:sp>
        <p:nvSpPr>
          <p:cNvPr id="14" name="正方形/長方形 13"/>
          <p:cNvSpPr/>
          <p:nvPr/>
        </p:nvSpPr>
        <p:spPr>
          <a:xfrm rot="16200000">
            <a:off x="3778323" y="4838340"/>
            <a:ext cx="2269660" cy="338554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kumimoji="1" lang="en-US" altLang="ja-JP" sz="1600" dirty="0" smtClean="0"/>
              <a:t>H8/AHI </a:t>
            </a:r>
            <a:r>
              <a:rPr kumimoji="1" lang="mr-IN" altLang="ja-JP" sz="1600" dirty="0" smtClean="0"/>
              <a:t>–</a:t>
            </a:r>
            <a:r>
              <a:rPr kumimoji="1" lang="en-US" altLang="ja-JP" sz="1600" dirty="0" smtClean="0"/>
              <a:t> IASI-B Tb [K]</a:t>
            </a:r>
            <a:endParaRPr lang="en-US" sz="1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5416497" y="6073810"/>
            <a:ext cx="628701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400" dirty="0" smtClean="0"/>
              <a:t>220</a:t>
            </a:r>
            <a:endParaRPr lang="en-US" sz="1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6703430" y="6073810"/>
            <a:ext cx="628701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400" dirty="0" smtClean="0"/>
              <a:t>260</a:t>
            </a:r>
            <a:endParaRPr lang="en-US" sz="1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6127697" y="6073810"/>
            <a:ext cx="628701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400" dirty="0" smtClean="0"/>
              <a:t>240</a:t>
            </a:r>
            <a:endParaRPr lang="en-US" sz="1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7329963" y="6073810"/>
            <a:ext cx="628701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400" dirty="0" smtClean="0"/>
              <a:t>280</a:t>
            </a:r>
            <a:endParaRPr lang="en-US" sz="1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7973429" y="6073810"/>
            <a:ext cx="628701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400" dirty="0" smtClean="0"/>
              <a:t>300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424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Tb bias on AHI/</a:t>
            </a:r>
            <a:r>
              <a:rPr lang="en-US" altLang="ja-JP" dirty="0" smtClean="0"/>
              <a:t>B07</a:t>
            </a:r>
            <a:r>
              <a:rPr kumimoji="1" lang="en-US" altLang="ja-JP" dirty="0"/>
              <a:t> (3.9</a:t>
            </a:r>
            <a:r>
              <a:rPr lang="en-US" altLang="ja-JP" spc="-50" dirty="0">
                <a:latin typeface="Symbol" panose="05050102010706020507" pitchFamily="18" charset="2"/>
              </a:rPr>
              <a:t>m</a:t>
            </a:r>
            <a:r>
              <a:rPr kumimoji="1" lang="en-US" altLang="ja-JP" dirty="0"/>
              <a:t>m</a:t>
            </a:r>
            <a:r>
              <a:rPr kumimoji="1" lang="en-US" altLang="ja-JP" dirty="0" smtClean="0"/>
              <a:t>)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HSSs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" t="56522" r="4776" b="5134"/>
          <a:stretch/>
        </p:blipFill>
        <p:spPr>
          <a:xfrm>
            <a:off x="558800" y="4047067"/>
            <a:ext cx="3877733" cy="2379133"/>
          </a:xfr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7" t="56439" r="3880" b="5128"/>
          <a:stretch/>
        </p:blipFill>
        <p:spPr>
          <a:xfrm>
            <a:off x="592668" y="1041399"/>
            <a:ext cx="3911600" cy="236220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" t="56333" r="3774" b="4821"/>
          <a:stretch/>
        </p:blipFill>
        <p:spPr>
          <a:xfrm>
            <a:off x="4893733" y="4030847"/>
            <a:ext cx="3903134" cy="23876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3" t="56860" r="4346" b="5059"/>
          <a:stretch/>
        </p:blipFill>
        <p:spPr>
          <a:xfrm>
            <a:off x="4885267" y="1058334"/>
            <a:ext cx="3886200" cy="235373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844499" y="1024535"/>
            <a:ext cx="194172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err="1"/>
              <a:t>v</a:t>
            </a:r>
            <a:r>
              <a:rPr lang="en-US" b="1" dirty="0" err="1" smtClean="0"/>
              <a:t>s</a:t>
            </a:r>
            <a:r>
              <a:rPr lang="en-US" b="1" dirty="0" smtClean="0"/>
              <a:t> </a:t>
            </a:r>
            <a:r>
              <a:rPr lang="en-US" b="1" dirty="0" err="1" smtClean="0"/>
              <a:t>Metop</a:t>
            </a:r>
            <a:r>
              <a:rPr lang="en-US" b="1" dirty="0" smtClean="0"/>
              <a:t>-A/IASI</a:t>
            </a:r>
            <a:endParaRPr lang="en-US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5128633" y="4160340"/>
            <a:ext cx="167290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err="1"/>
              <a:t>v</a:t>
            </a:r>
            <a:r>
              <a:rPr lang="en-US" b="1" dirty="0" err="1" smtClean="0"/>
              <a:t>s</a:t>
            </a:r>
            <a:r>
              <a:rPr lang="en-US" b="1" dirty="0" smtClean="0"/>
              <a:t> SNPP/</a:t>
            </a:r>
            <a:r>
              <a:rPr lang="en-US" b="1" dirty="0" err="1" smtClean="0"/>
              <a:t>CrIS</a:t>
            </a:r>
            <a:endParaRPr lang="en-US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810633" y="4160340"/>
            <a:ext cx="168969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err="1"/>
              <a:t>v</a:t>
            </a:r>
            <a:r>
              <a:rPr lang="en-US" b="1" dirty="0" err="1" smtClean="0"/>
              <a:t>s</a:t>
            </a:r>
            <a:r>
              <a:rPr lang="en-US" b="1" dirty="0" smtClean="0"/>
              <a:t> Aqua/AIRS</a:t>
            </a:r>
            <a:endParaRPr lang="en-US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5145566" y="1024535"/>
            <a:ext cx="201858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b="1" dirty="0" err="1"/>
              <a:t>v</a:t>
            </a:r>
            <a:r>
              <a:rPr lang="en-US" b="1" dirty="0" err="1" smtClean="0"/>
              <a:t>s</a:t>
            </a:r>
            <a:r>
              <a:rPr lang="en-US" b="1" dirty="0" smtClean="0"/>
              <a:t> </a:t>
            </a:r>
            <a:r>
              <a:rPr lang="en-US" b="1" dirty="0" err="1" smtClean="0"/>
              <a:t>Metop</a:t>
            </a:r>
            <a:r>
              <a:rPr lang="en-US" b="1" dirty="0" smtClean="0"/>
              <a:t>-B/IASI</a:t>
            </a:r>
            <a:endParaRPr lang="en-US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1708390" y="3374170"/>
            <a:ext cx="1811914" cy="338554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kumimoji="1" lang="en-US" altLang="ja-JP" sz="1600" dirty="0" smtClean="0"/>
              <a:t>LEO based Tb [K]</a:t>
            </a:r>
            <a:endParaRPr lang="en-US" sz="1600" dirty="0"/>
          </a:p>
        </p:txBody>
      </p:sp>
      <p:sp>
        <p:nvSpPr>
          <p:cNvPr id="14" name="正方形/長方形 13"/>
          <p:cNvSpPr/>
          <p:nvPr/>
        </p:nvSpPr>
        <p:spPr>
          <a:xfrm rot="16200000">
            <a:off x="-670115" y="1939863"/>
            <a:ext cx="2298316" cy="33855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 smtClean="0"/>
              <a:t>H8/AHI </a:t>
            </a:r>
            <a:r>
              <a:rPr kumimoji="1" lang="mr-IN" altLang="ja-JP" sz="1600" dirty="0" smtClean="0"/>
              <a:t>–</a:t>
            </a:r>
            <a:r>
              <a:rPr kumimoji="1" lang="en-US" altLang="ja-JP" sz="1600" dirty="0" smtClean="0"/>
              <a:t> LEO Tb [K]</a:t>
            </a:r>
            <a:endParaRPr lang="en-US" sz="1600" dirty="0"/>
          </a:p>
        </p:txBody>
      </p:sp>
      <p:sp>
        <p:nvSpPr>
          <p:cNvPr id="15" name="正方形/長方形 14"/>
          <p:cNvSpPr/>
          <p:nvPr/>
        </p:nvSpPr>
        <p:spPr>
          <a:xfrm rot="16200000">
            <a:off x="3636121" y="5063065"/>
            <a:ext cx="2298316" cy="33855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 smtClean="0"/>
              <a:t>H8/AHI </a:t>
            </a:r>
            <a:r>
              <a:rPr kumimoji="1" lang="mr-IN" altLang="ja-JP" sz="1600" dirty="0" smtClean="0"/>
              <a:t>–</a:t>
            </a:r>
            <a:r>
              <a:rPr kumimoji="1" lang="en-US" altLang="ja-JP" sz="1600" dirty="0" smtClean="0"/>
              <a:t> LEO Tb [K]</a:t>
            </a:r>
            <a:endParaRPr lang="en-US" sz="1600" dirty="0"/>
          </a:p>
        </p:txBody>
      </p:sp>
      <p:sp>
        <p:nvSpPr>
          <p:cNvPr id="16" name="正方形/長方形 15"/>
          <p:cNvSpPr/>
          <p:nvPr/>
        </p:nvSpPr>
        <p:spPr>
          <a:xfrm rot="16200000">
            <a:off x="3636121" y="1885292"/>
            <a:ext cx="2298316" cy="33855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 smtClean="0"/>
              <a:t>H8/AHI </a:t>
            </a:r>
            <a:r>
              <a:rPr kumimoji="1" lang="mr-IN" altLang="ja-JP" sz="1600" dirty="0" smtClean="0"/>
              <a:t>–</a:t>
            </a:r>
            <a:r>
              <a:rPr kumimoji="1" lang="en-US" altLang="ja-JP" sz="1600" dirty="0" smtClean="0"/>
              <a:t> LEO Tb [K]</a:t>
            </a:r>
            <a:endParaRPr lang="en-US" sz="1600" dirty="0"/>
          </a:p>
        </p:txBody>
      </p:sp>
      <p:sp>
        <p:nvSpPr>
          <p:cNvPr id="17" name="正方形/長方形 16"/>
          <p:cNvSpPr/>
          <p:nvPr/>
        </p:nvSpPr>
        <p:spPr>
          <a:xfrm rot="16200000">
            <a:off x="-692349" y="5008494"/>
            <a:ext cx="2298316" cy="338554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1600" dirty="0" smtClean="0"/>
              <a:t>H8/AHI </a:t>
            </a:r>
            <a:r>
              <a:rPr kumimoji="1" lang="mr-IN" altLang="ja-JP" sz="1600" dirty="0" smtClean="0"/>
              <a:t>–</a:t>
            </a:r>
            <a:r>
              <a:rPr kumimoji="1" lang="en-US" altLang="ja-JP" sz="1600" dirty="0" smtClean="0"/>
              <a:t> LEO Tb [K]</a:t>
            </a:r>
            <a:endParaRPr lang="en-US" sz="1600" dirty="0"/>
          </a:p>
        </p:txBody>
      </p:sp>
      <p:sp>
        <p:nvSpPr>
          <p:cNvPr id="18" name="正方形/長方形 17"/>
          <p:cNvSpPr/>
          <p:nvPr/>
        </p:nvSpPr>
        <p:spPr>
          <a:xfrm>
            <a:off x="6089857" y="6319790"/>
            <a:ext cx="18119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kumimoji="1" lang="en-US" altLang="ja-JP" sz="1600" dirty="0" smtClean="0"/>
              <a:t>LEO based Tb [K]</a:t>
            </a:r>
            <a:endParaRPr lang="en-US" sz="16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708390" y="6319790"/>
            <a:ext cx="181191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kumimoji="1" lang="en-US" altLang="ja-JP" sz="1600" dirty="0" smtClean="0"/>
              <a:t>LEO based Tb [K]</a:t>
            </a:r>
            <a:endParaRPr lang="en-US" sz="1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6089857" y="3374170"/>
            <a:ext cx="1811914" cy="338554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kumimoji="1" lang="en-US" altLang="ja-JP" sz="1600" dirty="0" smtClean="0"/>
              <a:t>LEO based Tb [K]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63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discussion at the web meeting </a:t>
            </a:r>
            <a:r>
              <a:rPr lang="en-US" sz="2000" b="0" dirty="0" smtClean="0"/>
              <a:t>(13 Jan.)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0471" y="914400"/>
            <a:ext cx="5859462" cy="5613400"/>
          </a:xfrm>
        </p:spPr>
        <p:txBody>
          <a:bodyPr/>
          <a:lstStyle/>
          <a:p>
            <a:r>
              <a:rPr lang="en-US" sz="2000" dirty="0" smtClean="0"/>
              <a:t>In JMA’s implementation</a:t>
            </a:r>
            <a:endParaRPr lang="en-US" altLang="ja-JP" sz="2000" dirty="0" smtClean="0"/>
          </a:p>
          <a:p>
            <a:pPr lvl="1"/>
            <a:r>
              <a:rPr lang="en-US" altLang="ja-JP" sz="1800" dirty="0" smtClean="0"/>
              <a:t>The </a:t>
            </a:r>
            <a:r>
              <a:rPr lang="en-US" altLang="ja-JP" sz="1800" dirty="0"/>
              <a:t>IASI negative radiance values </a:t>
            </a:r>
            <a:r>
              <a:rPr lang="en-US" altLang="ja-JP" sz="1800" dirty="0" smtClean="0"/>
              <a:t>were:</a:t>
            </a:r>
          </a:p>
          <a:p>
            <a:pPr lvl="2"/>
            <a:r>
              <a:rPr lang="en-US" altLang="ja-JP" sz="1400" dirty="0" smtClean="0"/>
              <a:t>replaced </a:t>
            </a:r>
            <a:r>
              <a:rPr lang="en-US" altLang="ja-JP" sz="1400" dirty="0"/>
              <a:t>to positive values computed by the gap filling method before the convolution. </a:t>
            </a:r>
            <a:endParaRPr lang="en-US" altLang="ja-JP" sz="1400" dirty="0" smtClean="0"/>
          </a:p>
          <a:p>
            <a:pPr lvl="1"/>
            <a:r>
              <a:rPr lang="en-US" altLang="ja-JP" sz="1800" dirty="0" smtClean="0"/>
              <a:t>The AHI negative radiance values for 3.9um band were:</a:t>
            </a:r>
          </a:p>
          <a:p>
            <a:pPr lvl="2"/>
            <a:r>
              <a:rPr lang="en-US" altLang="ja-JP" sz="1400" dirty="0" smtClean="0"/>
              <a:t>replaced to zero.</a:t>
            </a:r>
          </a:p>
          <a:p>
            <a:pPr lvl="1"/>
            <a:endParaRPr lang="en-US" sz="1800" dirty="0"/>
          </a:p>
          <a:p>
            <a:r>
              <a:rPr lang="en-US" altLang="ja-JP" sz="2000" dirty="0" smtClean="0"/>
              <a:t>Discussion in the web meeting</a:t>
            </a:r>
          </a:p>
          <a:p>
            <a:pPr lvl="1"/>
            <a:r>
              <a:rPr lang="en-US" altLang="ja-JP" sz="1800" dirty="0" smtClean="0"/>
              <a:t>The negative IASI radiance </a:t>
            </a:r>
            <a:r>
              <a:rPr lang="en-US" altLang="ja-JP" sz="1800" dirty="0"/>
              <a:t>values are </a:t>
            </a:r>
            <a:r>
              <a:rPr lang="en-US" altLang="ja-JP" sz="1800" dirty="0" smtClean="0"/>
              <a:t>normal, which </a:t>
            </a:r>
            <a:r>
              <a:rPr lang="en-US" altLang="ja-JP" sz="1800" dirty="0"/>
              <a:t>are caused by the instrument noise on low radiances often found in the SW spectral region. </a:t>
            </a:r>
            <a:endParaRPr lang="en-US" altLang="ja-JP" sz="1800" dirty="0" smtClean="0"/>
          </a:p>
          <a:p>
            <a:pPr lvl="1"/>
            <a:r>
              <a:rPr lang="en-US" altLang="ja-JP" sz="1800" dirty="0" smtClean="0"/>
              <a:t>If we changes </a:t>
            </a:r>
            <a:r>
              <a:rPr lang="en-US" altLang="ja-JP" sz="1800" dirty="0"/>
              <a:t>it or replaces it with positive values, it will introduce a false bias into the IASI spectra. </a:t>
            </a:r>
            <a:endParaRPr lang="en-US" altLang="ja-JP" sz="1800" dirty="0" smtClean="0"/>
          </a:p>
          <a:p>
            <a:pPr lvl="1"/>
            <a:r>
              <a:rPr lang="en-US" sz="1800" dirty="0" smtClean="0"/>
              <a:t>This concept is also applicable to the averaging process of the “FOV” pixels of GEO imager data.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48392" y="1032620"/>
            <a:ext cx="2523067" cy="2252448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6580499" y="2006600"/>
            <a:ext cx="2353734" cy="913719"/>
          </a:xfrm>
          <a:prstGeom prst="roundRect">
            <a:avLst/>
          </a:prstGeom>
          <a:noFill/>
          <a:ln w="381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1200" b="1" dirty="0" smtClean="0">
                <a:solidFill>
                  <a:srgbClr val="0000FF"/>
                </a:solidFill>
              </a:rPr>
              <a:t>Negative values were replaced to positive values.</a:t>
            </a:r>
            <a:endParaRPr lang="en-US" sz="1200" b="1" dirty="0">
              <a:solidFill>
                <a:srgbClr val="0000FF"/>
              </a:solidFill>
            </a:endParaRPr>
          </a:p>
        </p:txBody>
      </p:sp>
      <p:pic>
        <p:nvPicPr>
          <p:cNvPr id="6" name="그림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266" y="3924915"/>
            <a:ext cx="2454518" cy="211848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7531430" y="6044720"/>
            <a:ext cx="126714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 smtClean="0"/>
              <a:t>From </a:t>
            </a:r>
            <a:r>
              <a:rPr lang="en-US" altLang="ja-JP" sz="1050" dirty="0" err="1" smtClean="0"/>
              <a:t>Minju’s</a:t>
            </a:r>
            <a:r>
              <a:rPr lang="en-US" altLang="ja-JP" sz="1050" dirty="0" smtClean="0"/>
              <a:t> slide</a:t>
            </a:r>
            <a:endParaRPr lang="en-US" sz="1050" dirty="0"/>
          </a:p>
        </p:txBody>
      </p:sp>
      <p:sp>
        <p:nvSpPr>
          <p:cNvPr id="8" name="正方形/長方形 7"/>
          <p:cNvSpPr/>
          <p:nvPr/>
        </p:nvSpPr>
        <p:spPr>
          <a:xfrm>
            <a:off x="6635853" y="815614"/>
            <a:ext cx="20383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 smtClean="0"/>
              <a:t>IASI spectra</a:t>
            </a:r>
            <a:endParaRPr lang="en-US" sz="1400" dirty="0"/>
          </a:p>
        </p:txBody>
      </p:sp>
      <p:sp>
        <p:nvSpPr>
          <p:cNvPr id="9" name="正方形/長方形 8"/>
          <p:cNvSpPr/>
          <p:nvPr/>
        </p:nvSpPr>
        <p:spPr>
          <a:xfrm>
            <a:off x="6640275" y="3649201"/>
            <a:ext cx="22268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/>
              <a:t>GEO imager 7x7 “FOV” pixels</a:t>
            </a:r>
            <a:endParaRPr lang="en-US" sz="1200" dirty="0"/>
          </a:p>
        </p:txBody>
      </p:sp>
      <p:sp>
        <p:nvSpPr>
          <p:cNvPr id="10" name="四角形吹き出し 9"/>
          <p:cNvSpPr/>
          <p:nvPr/>
        </p:nvSpPr>
        <p:spPr>
          <a:xfrm>
            <a:off x="7395549" y="5243269"/>
            <a:ext cx="1468742" cy="354240"/>
          </a:xfrm>
          <a:prstGeom prst="wedgeRectCallout">
            <a:avLst>
              <a:gd name="adj1" fmla="val -30245"/>
              <a:gd name="adj2" fmla="val -117988"/>
            </a:avLst>
          </a:prstGeom>
          <a:noFill/>
          <a:ln w="381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Negative values were replaced to 0.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645019" y="3106816"/>
            <a:ext cx="2038365" cy="261610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/>
              <a:t>Wavelength [um]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8721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#1: IASI data handling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0470" y="914400"/>
            <a:ext cx="5889447" cy="5859262"/>
          </a:xfrm>
        </p:spPr>
        <p:txBody>
          <a:bodyPr/>
          <a:lstStyle/>
          <a:p>
            <a:r>
              <a:rPr lang="en-US" sz="2000" dirty="0" smtClean="0"/>
              <a:t>Questions:</a:t>
            </a:r>
          </a:p>
          <a:p>
            <a:pPr lvl="1"/>
            <a:r>
              <a:rPr lang="en-US" sz="1600" dirty="0" smtClean="0"/>
              <a:t>In what Tb range do the negative radiance channel appear?</a:t>
            </a:r>
            <a:endParaRPr lang="en-US" altLang="ja-JP" sz="1600" dirty="0" smtClean="0"/>
          </a:p>
          <a:p>
            <a:pPr lvl="1"/>
            <a:r>
              <a:rPr lang="en-US" sz="1600" dirty="0" smtClean="0"/>
              <a:t>How large is the effect of the negative radiance channels in the convolution process of IASI data?</a:t>
            </a:r>
            <a:endParaRPr lang="en-US" sz="1600" dirty="0"/>
          </a:p>
          <a:p>
            <a:endParaRPr lang="en-US" sz="2000" dirty="0" smtClean="0"/>
          </a:p>
          <a:p>
            <a:r>
              <a:rPr lang="en-US" sz="2000" dirty="0" smtClean="0"/>
              <a:t>We revised the convolution process to include negative radiance channels.</a:t>
            </a:r>
          </a:p>
          <a:p>
            <a:r>
              <a:rPr lang="en-US" sz="2000" dirty="0" smtClean="0"/>
              <a:t>Revised LEO Tb &lt; Old LEO Tb</a:t>
            </a:r>
          </a:p>
          <a:p>
            <a:r>
              <a:rPr lang="en-US" sz="2000" i="1" dirty="0" smtClean="0">
                <a:latin typeface="Symbol" charset="2"/>
                <a:cs typeface="Symbol" charset="2"/>
              </a:rPr>
              <a:t> </a:t>
            </a:r>
            <a:r>
              <a:rPr lang="en-US" sz="2800" i="1" dirty="0" err="1" smtClean="0">
                <a:latin typeface="Symbol" charset="2"/>
                <a:cs typeface="Symbol" charset="2"/>
              </a:rPr>
              <a:t>D</a:t>
            </a:r>
            <a:r>
              <a:rPr lang="en-US" sz="2000" dirty="0" err="1" smtClean="0"/>
              <a:t>Tb</a:t>
            </a:r>
            <a:r>
              <a:rPr lang="en-US" sz="2000" dirty="0" smtClean="0"/>
              <a:t> (Revised Tb - Old Tb):</a:t>
            </a:r>
          </a:p>
          <a:p>
            <a:pPr lvl="1"/>
            <a:r>
              <a:rPr lang="en-US" sz="1800" dirty="0" smtClean="0"/>
              <a:t>~-20K @220K</a:t>
            </a:r>
          </a:p>
          <a:p>
            <a:pPr lvl="1"/>
            <a:r>
              <a:rPr lang="en-US" sz="1800" dirty="0" smtClean="0"/>
              <a:t>~0K @ &gt;240K</a:t>
            </a:r>
          </a:p>
          <a:p>
            <a:endParaRPr lang="en-US" sz="2000" dirty="0" smtClean="0"/>
          </a:p>
          <a:p>
            <a:r>
              <a:rPr lang="en-US" sz="2000" dirty="0" smtClean="0"/>
              <a:t>There is no negative radiance channels for wavelength of AHI/B08(6.2um) and other bands.</a:t>
            </a:r>
          </a:p>
        </p:txBody>
      </p:sp>
      <p:pic>
        <p:nvPicPr>
          <p:cNvPr id="7" name="図 6" descr="スクリーンショット 2021-02-23 17.17.08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91919" y="1167418"/>
            <a:ext cx="2471373" cy="2214975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6196617" y="880655"/>
            <a:ext cx="2861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i="1" dirty="0" err="1" smtClean="0">
                <a:latin typeface="Symbol" charset="2"/>
                <a:cs typeface="Symbol" charset="2"/>
              </a:rPr>
              <a:t>D</a:t>
            </a:r>
            <a:r>
              <a:rPr lang="en-US" altLang="ja-JP" sz="1400" dirty="0" err="1" smtClean="0"/>
              <a:t>Tb</a:t>
            </a:r>
            <a:r>
              <a:rPr lang="en-US" altLang="ja-JP" sz="1400" dirty="0" smtClean="0"/>
              <a:t>[K]</a:t>
            </a:r>
            <a:r>
              <a:rPr lang="en-US" altLang="ja-JP" sz="1600" dirty="0"/>
              <a:t>: Revised </a:t>
            </a:r>
            <a:r>
              <a:rPr lang="en-US" altLang="ja-JP" sz="1600" dirty="0" smtClean="0"/>
              <a:t>Tb – Old Tb</a:t>
            </a:r>
            <a:endParaRPr lang="en-US" altLang="ja-JP" sz="16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6575495" y="3821389"/>
            <a:ext cx="2246267" cy="2797401"/>
            <a:chOff x="6610774" y="764204"/>
            <a:chExt cx="2246267" cy="2797401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6610836" y="1063207"/>
              <a:ext cx="1068099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Negative radiances</a:t>
              </a:r>
              <a:endParaRPr lang="en-US" sz="14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610774" y="1751725"/>
              <a:ext cx="1068222" cy="73866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replaced to 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positive radiances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615270" y="2655687"/>
              <a:ext cx="1059230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convolution</a:t>
              </a:r>
              <a:endParaRPr lang="en-US" sz="14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788942" y="1064448"/>
              <a:ext cx="1068099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Negative radiances</a:t>
              </a:r>
              <a:endParaRPr lang="en-US" sz="1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793376" y="2656928"/>
              <a:ext cx="1059230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convolution</a:t>
              </a:r>
              <a:endParaRPr lang="en-US" sz="1400" dirty="0"/>
            </a:p>
          </p:txBody>
        </p:sp>
        <p:cxnSp>
          <p:nvCxnSpPr>
            <p:cNvPr id="17" name="直線矢印コネクタ 16"/>
            <p:cNvCxnSpPr/>
            <p:nvPr/>
          </p:nvCxnSpPr>
          <p:spPr>
            <a:xfrm flipH="1">
              <a:off x="7144885" y="1586427"/>
              <a:ext cx="1" cy="1652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>
              <a:off x="7144885" y="2490389"/>
              <a:ext cx="0" cy="1652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 flipH="1">
              <a:off x="8322991" y="1587668"/>
              <a:ext cx="1" cy="106926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23"/>
            <p:cNvSpPr/>
            <p:nvPr/>
          </p:nvSpPr>
          <p:spPr>
            <a:xfrm>
              <a:off x="6676061" y="764204"/>
              <a:ext cx="93764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dirty="0" smtClean="0"/>
                <a:t>Old</a:t>
              </a:r>
              <a:endParaRPr lang="en-US" sz="1400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854167" y="792087"/>
              <a:ext cx="93764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dirty="0" smtClean="0"/>
                <a:t>Revised</a:t>
              </a:r>
              <a:endParaRPr lang="en-US" sz="14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615270" y="3252587"/>
              <a:ext cx="1059230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Tb</a:t>
              </a:r>
              <a:endParaRPr lang="en-US" sz="14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7793376" y="3253828"/>
              <a:ext cx="1059230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Tb</a:t>
              </a:r>
              <a:endParaRPr lang="en-US" sz="1400" dirty="0"/>
            </a:p>
          </p:txBody>
        </p:sp>
        <p:cxnSp>
          <p:nvCxnSpPr>
            <p:cNvPr id="31" name="直線矢印コネクタ 30"/>
            <p:cNvCxnSpPr/>
            <p:nvPr/>
          </p:nvCxnSpPr>
          <p:spPr>
            <a:xfrm>
              <a:off x="7144885" y="2963464"/>
              <a:ext cx="0" cy="28912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8322991" y="2964705"/>
              <a:ext cx="0" cy="28912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正方形/長方形 15"/>
          <p:cNvSpPr/>
          <p:nvPr/>
        </p:nvSpPr>
        <p:spPr>
          <a:xfrm>
            <a:off x="6995669" y="3390501"/>
            <a:ext cx="15417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/>
              <a:t>IASI based Tb (Old)</a:t>
            </a:r>
            <a:endParaRPr lang="ja-JP" altLang="en-US" sz="12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044312" y="2977549"/>
            <a:ext cx="68499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b="1" dirty="0" smtClean="0"/>
              <a:t>-50K</a:t>
            </a:r>
            <a:endParaRPr lang="ja-JP" altLang="en-US" b="1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7339142" y="1238863"/>
            <a:ext cx="0" cy="19363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楕円 8"/>
          <p:cNvSpPr/>
          <p:nvPr/>
        </p:nvSpPr>
        <p:spPr>
          <a:xfrm rot="16882504">
            <a:off x="5902012" y="1918839"/>
            <a:ext cx="2048091" cy="5588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299269" y="1413076"/>
            <a:ext cx="10356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i="1" dirty="0" smtClean="0">
                <a:solidFill>
                  <a:srgbClr val="FF0000"/>
                </a:solidFill>
              </a:rPr>
              <a:t>2601 / 9915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965447" y="2554486"/>
            <a:ext cx="1869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200" dirty="0" smtClean="0"/>
              <a:t>Col. data </a:t>
            </a:r>
            <a:r>
              <a:rPr lang="en-US" altLang="ja-JP" sz="1200" dirty="0"/>
              <a:t>for AHI/</a:t>
            </a:r>
            <a:r>
              <a:rPr lang="en-US" altLang="ja-JP" sz="1200" dirty="0" smtClean="0"/>
              <a:t>B07 in 01-29 Dec. 2020</a:t>
            </a:r>
          </a:p>
        </p:txBody>
      </p:sp>
    </p:spTree>
    <p:extLst>
      <p:ext uri="{BB962C8B-B14F-4D97-AF65-F5344CB8AC3E}">
        <p14:creationId xmlns:p14="http://schemas.microsoft.com/office/powerpoint/2010/main" val="93319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#2: AHI data handling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0471" y="914400"/>
            <a:ext cx="5658020" cy="5613400"/>
          </a:xfrm>
        </p:spPr>
        <p:txBody>
          <a:bodyPr/>
          <a:lstStyle/>
          <a:p>
            <a:r>
              <a:rPr lang="en-US" altLang="ja-JP" sz="2000" dirty="0" smtClean="0"/>
              <a:t>Similar questions:</a:t>
            </a:r>
          </a:p>
          <a:p>
            <a:pPr lvl="1"/>
            <a:r>
              <a:rPr lang="en-US" altLang="ja-JP" sz="1800" dirty="0" smtClean="0"/>
              <a:t>In </a:t>
            </a:r>
            <a:r>
              <a:rPr lang="en-US" altLang="ja-JP" sz="1800" dirty="0"/>
              <a:t>what Tb range do the negative radiance </a:t>
            </a:r>
            <a:r>
              <a:rPr lang="en-US" altLang="ja-JP" sz="1800" dirty="0" smtClean="0"/>
              <a:t>value appear?</a:t>
            </a:r>
            <a:endParaRPr lang="en-US" altLang="ja-JP" sz="1800" dirty="0"/>
          </a:p>
          <a:p>
            <a:pPr lvl="1"/>
            <a:r>
              <a:rPr lang="en-US" altLang="ja-JP" sz="1800" dirty="0"/>
              <a:t>How large is the effect of the negative radiance </a:t>
            </a:r>
            <a:r>
              <a:rPr lang="en-US" altLang="ja-JP" sz="1800" dirty="0" smtClean="0"/>
              <a:t>pixels in averaging of AHI/B07 </a:t>
            </a:r>
            <a:r>
              <a:rPr lang="en-US" altLang="ja-JP" sz="1800" dirty="0"/>
              <a:t>data?</a:t>
            </a:r>
          </a:p>
          <a:p>
            <a:pPr lvl="2"/>
            <a:endParaRPr lang="en-US" altLang="ja-JP" sz="1400" dirty="0"/>
          </a:p>
          <a:p>
            <a:r>
              <a:rPr lang="en-US" altLang="ja-JP" sz="2000" dirty="0"/>
              <a:t>We </a:t>
            </a:r>
            <a:r>
              <a:rPr lang="en-US" altLang="ja-JP" sz="2000" dirty="0" smtClean="0"/>
              <a:t>also revised the averaging process of AHI FOV pixels.</a:t>
            </a:r>
            <a:endParaRPr lang="en-US" altLang="ja-JP" sz="2000" dirty="0"/>
          </a:p>
          <a:p>
            <a:r>
              <a:rPr lang="en-US" altLang="ja-JP" sz="2000" dirty="0"/>
              <a:t>Revised </a:t>
            </a:r>
            <a:r>
              <a:rPr lang="en-US" altLang="ja-JP" sz="2000" dirty="0" smtClean="0"/>
              <a:t>GEO Tb </a:t>
            </a:r>
            <a:r>
              <a:rPr lang="en-US" altLang="ja-JP" sz="2000" dirty="0"/>
              <a:t>&lt; Old </a:t>
            </a:r>
            <a:r>
              <a:rPr lang="en-US" altLang="ja-JP" sz="2000" dirty="0" smtClean="0"/>
              <a:t>GEO Tb</a:t>
            </a:r>
            <a:endParaRPr lang="en-US" altLang="ja-JP" sz="2000" dirty="0"/>
          </a:p>
          <a:p>
            <a:r>
              <a:rPr lang="en-US" altLang="ja-JP" sz="2000" i="1" dirty="0">
                <a:latin typeface="Symbol" charset="2"/>
                <a:cs typeface="Symbol" charset="2"/>
              </a:rPr>
              <a:t> </a:t>
            </a:r>
            <a:r>
              <a:rPr lang="en-US" altLang="ja-JP" sz="2800" i="1" dirty="0" err="1">
                <a:latin typeface="Symbol" charset="2"/>
                <a:cs typeface="Symbol" charset="2"/>
              </a:rPr>
              <a:t>D</a:t>
            </a:r>
            <a:r>
              <a:rPr lang="en-US" altLang="ja-JP" sz="2000" dirty="0" err="1"/>
              <a:t>Tb</a:t>
            </a:r>
            <a:r>
              <a:rPr lang="en-US" altLang="ja-JP" sz="2000" dirty="0"/>
              <a:t> (Revised Tb - Old Tb):</a:t>
            </a:r>
          </a:p>
          <a:p>
            <a:pPr lvl="1"/>
            <a:r>
              <a:rPr lang="en-US" altLang="ja-JP" sz="1800" dirty="0" smtClean="0"/>
              <a:t>~-2K </a:t>
            </a:r>
            <a:r>
              <a:rPr lang="en-US" altLang="ja-JP" sz="1800" dirty="0"/>
              <a:t>@</a:t>
            </a:r>
            <a:r>
              <a:rPr lang="en-US" altLang="ja-JP" sz="1800" dirty="0" smtClean="0"/>
              <a:t>200K</a:t>
            </a:r>
            <a:endParaRPr lang="en-US" altLang="ja-JP" sz="1800" dirty="0"/>
          </a:p>
          <a:p>
            <a:pPr lvl="1"/>
            <a:r>
              <a:rPr lang="en-US" altLang="ja-JP" sz="1800" dirty="0" smtClean="0"/>
              <a:t>~</a:t>
            </a:r>
            <a:r>
              <a:rPr lang="en-US" altLang="ja-JP" sz="1800" dirty="0"/>
              <a:t>0K @ &gt;</a:t>
            </a:r>
            <a:r>
              <a:rPr lang="en-US" altLang="ja-JP" sz="1800" dirty="0" smtClean="0"/>
              <a:t>220K</a:t>
            </a:r>
          </a:p>
          <a:p>
            <a:r>
              <a:rPr lang="en-US" altLang="ja-JP" sz="2000" dirty="0" smtClean="0"/>
              <a:t>Number of the affected pixels is less than IASI’s case.</a:t>
            </a:r>
          </a:p>
          <a:p>
            <a:pPr lvl="1"/>
            <a:endParaRPr lang="en-US" altLang="ja-JP" sz="1800" dirty="0"/>
          </a:p>
          <a:p>
            <a:endParaRPr lang="en-US" sz="2000" dirty="0"/>
          </a:p>
        </p:txBody>
      </p:sp>
      <p:pic>
        <p:nvPicPr>
          <p:cNvPr id="4" name="図 3" descr="スクリーンショット 2021-02-23 17.16.48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6418555" y="1141114"/>
            <a:ext cx="2558593" cy="2294544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6196617" y="880655"/>
            <a:ext cx="2861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i="1" dirty="0" err="1" smtClean="0">
                <a:latin typeface="Symbol" charset="2"/>
                <a:cs typeface="Symbol" charset="2"/>
              </a:rPr>
              <a:t>D</a:t>
            </a:r>
            <a:r>
              <a:rPr lang="en-US" altLang="ja-JP" sz="1400" dirty="0" err="1" smtClean="0"/>
              <a:t>Tb</a:t>
            </a:r>
            <a:r>
              <a:rPr lang="en-US" altLang="ja-JP" sz="1400" dirty="0" smtClean="0"/>
              <a:t>[K]</a:t>
            </a:r>
            <a:r>
              <a:rPr lang="en-US" altLang="ja-JP" sz="1600" dirty="0" smtClean="0"/>
              <a:t>: Revised Tb – Old Tb</a:t>
            </a:r>
            <a:endParaRPr lang="en-US" altLang="ja-JP" sz="16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6575495" y="3821389"/>
            <a:ext cx="2246267" cy="2797401"/>
            <a:chOff x="6610774" y="764204"/>
            <a:chExt cx="2246267" cy="2797401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6610836" y="1063207"/>
              <a:ext cx="1068099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Negative radiances</a:t>
              </a:r>
              <a:endParaRPr lang="en-US" sz="14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610774" y="1849383"/>
              <a:ext cx="1068222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replaced to 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zero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615270" y="2655687"/>
              <a:ext cx="1059230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averaging</a:t>
              </a:r>
              <a:endParaRPr lang="en-US" sz="1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788942" y="1064448"/>
              <a:ext cx="1068099" cy="5232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Negative radiances</a:t>
              </a:r>
              <a:endParaRPr lang="en-US" sz="14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793376" y="2656928"/>
              <a:ext cx="1059230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ja-JP" sz="1400" dirty="0"/>
                <a:t>averaging</a:t>
              </a:r>
              <a:endParaRPr lang="en-US" sz="1400" dirty="0"/>
            </a:p>
          </p:txBody>
        </p:sp>
        <p:cxnSp>
          <p:nvCxnSpPr>
            <p:cNvPr id="17" name="直線矢印コネクタ 16"/>
            <p:cNvCxnSpPr>
              <a:endCxn id="13" idx="0"/>
            </p:cNvCxnSpPr>
            <p:nvPr/>
          </p:nvCxnSpPr>
          <p:spPr>
            <a:xfrm flipH="1">
              <a:off x="7144885" y="1586427"/>
              <a:ext cx="2" cy="2629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>
              <a:stCxn id="13" idx="2"/>
              <a:endCxn id="14" idx="0"/>
            </p:cNvCxnSpPr>
            <p:nvPr/>
          </p:nvCxnSpPr>
          <p:spPr>
            <a:xfrm>
              <a:off x="7144885" y="2372603"/>
              <a:ext cx="0" cy="2830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 flipH="1">
              <a:off x="8322991" y="1587668"/>
              <a:ext cx="1" cy="106926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/>
            <p:cNvSpPr/>
            <p:nvPr/>
          </p:nvSpPr>
          <p:spPr>
            <a:xfrm>
              <a:off x="6676061" y="764204"/>
              <a:ext cx="93764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dirty="0" smtClean="0"/>
                <a:t>Old</a:t>
              </a:r>
              <a:endParaRPr lang="en-US" sz="1400" dirty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854167" y="792087"/>
              <a:ext cx="93764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400" dirty="0" smtClean="0"/>
                <a:t>Revised</a:t>
              </a:r>
              <a:endParaRPr lang="en-US" sz="14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6615270" y="3252587"/>
              <a:ext cx="1059230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Tb</a:t>
              </a:r>
              <a:endParaRPr lang="en-US" sz="14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7793376" y="3253828"/>
              <a:ext cx="1059230" cy="307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Tb</a:t>
              </a:r>
              <a:endParaRPr lang="en-US" sz="1400" dirty="0"/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>
              <a:off x="7144885" y="2963464"/>
              <a:ext cx="0" cy="28912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>
              <a:off x="8322991" y="2964705"/>
              <a:ext cx="0" cy="28912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正方形/長方形 25"/>
          <p:cNvSpPr/>
          <p:nvPr/>
        </p:nvSpPr>
        <p:spPr>
          <a:xfrm>
            <a:off x="7029332" y="3399367"/>
            <a:ext cx="17272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/>
              <a:t>AHI averaged Tb (Old)</a:t>
            </a:r>
            <a:endParaRPr lang="ja-JP" altLang="en-US" sz="1200" dirty="0"/>
          </a:p>
        </p:txBody>
      </p:sp>
      <p:sp>
        <p:nvSpPr>
          <p:cNvPr id="28" name="楕円 8"/>
          <p:cNvSpPr/>
          <p:nvPr/>
        </p:nvSpPr>
        <p:spPr>
          <a:xfrm rot="16882504">
            <a:off x="5786000" y="1904564"/>
            <a:ext cx="2048091" cy="4960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147885" y="2879894"/>
            <a:ext cx="55661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ja-JP" b="1" dirty="0" smtClean="0"/>
              <a:t>-6K</a:t>
            </a:r>
            <a:endParaRPr lang="ja-JP" altLang="en-US" b="1" dirty="0"/>
          </a:p>
        </p:txBody>
      </p:sp>
      <p:cxnSp>
        <p:nvCxnSpPr>
          <p:cNvPr id="30" name="直線コネクタ 29"/>
          <p:cNvCxnSpPr/>
          <p:nvPr/>
        </p:nvCxnSpPr>
        <p:spPr>
          <a:xfrm>
            <a:off x="7262174" y="1238863"/>
            <a:ext cx="0" cy="193637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7071771" y="1361693"/>
            <a:ext cx="9501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i="1" dirty="0" smtClean="0">
                <a:solidFill>
                  <a:srgbClr val="FF0000"/>
                </a:solidFill>
              </a:rPr>
              <a:t>151 / 9915</a:t>
            </a:r>
            <a:endParaRPr lang="en-US" sz="1200" i="1" dirty="0">
              <a:solidFill>
                <a:srgbClr val="FF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965447" y="2554486"/>
            <a:ext cx="1869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200" dirty="0" smtClean="0"/>
              <a:t>Col. data </a:t>
            </a:r>
            <a:r>
              <a:rPr lang="en-US" altLang="ja-JP" sz="1200" dirty="0"/>
              <a:t>for AHI/</a:t>
            </a:r>
            <a:r>
              <a:rPr lang="en-US" altLang="ja-JP" sz="1200" dirty="0" smtClean="0"/>
              <a:t>B07 in 01-29 Dec. 2020</a:t>
            </a:r>
          </a:p>
        </p:txBody>
      </p:sp>
    </p:spTree>
    <p:extLst>
      <p:ext uri="{BB962C8B-B14F-4D97-AF65-F5344CB8AC3E}">
        <p14:creationId xmlns:p14="http://schemas.microsoft.com/office/powerpoint/2010/main" val="744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AHI/B07(3.9um) Tb bias, revised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0470" y="1178462"/>
            <a:ext cx="5364763" cy="3085627"/>
          </a:xfrm>
        </p:spPr>
        <p:txBody>
          <a:bodyPr/>
          <a:lstStyle/>
          <a:p>
            <a:r>
              <a:rPr kumimoji="1" lang="en-US" altLang="ja-JP" dirty="0" smtClean="0"/>
              <a:t>By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these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two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revisions:</a:t>
            </a:r>
          </a:p>
          <a:p>
            <a:pPr lvl="1"/>
            <a:r>
              <a:rPr kumimoji="1" lang="en-US" altLang="ja-JP" dirty="0" smtClean="0"/>
              <a:t>(rev. #1) IASI based Tb </a:t>
            </a:r>
            <a:r>
              <a:rPr kumimoji="1" lang="en-US" altLang="ja-JP" dirty="0" smtClean="0">
                <a:latin typeface="Wingdings 3" panose="05040102010807070707" pitchFamily="18" charset="2"/>
              </a:rPr>
              <a:t>mmm</a:t>
            </a:r>
          </a:p>
          <a:p>
            <a:pPr lvl="1"/>
            <a:r>
              <a:rPr kumimoji="1" lang="en-US" altLang="ja-JP" dirty="0"/>
              <a:t>(</a:t>
            </a:r>
            <a:r>
              <a:rPr kumimoji="1" lang="en-US" altLang="ja-JP" dirty="0" smtClean="0"/>
              <a:t>rev. #2) AHI FOV averaged Tb </a:t>
            </a:r>
            <a:r>
              <a:rPr kumimoji="1" lang="en-US" altLang="ja-JP" dirty="0" smtClean="0">
                <a:latin typeface="Wingdings 3" panose="05040102010807070707" pitchFamily="18" charset="2"/>
              </a:rPr>
              <a:t>m</a:t>
            </a:r>
          </a:p>
          <a:p>
            <a:r>
              <a:rPr kumimoji="1" lang="en-US" altLang="ja-JP" dirty="0" smtClean="0"/>
              <a:t>The revised result for IASI shows similar scatter plot to the ones for AIRS and SNPP/</a:t>
            </a:r>
            <a:r>
              <a:rPr kumimoji="1" lang="en-US" altLang="ja-JP" dirty="0" err="1" smtClean="0"/>
              <a:t>CrIS</a:t>
            </a:r>
            <a:r>
              <a:rPr kumimoji="1" lang="en-US" altLang="ja-JP" dirty="0" smtClean="0"/>
              <a:t>, which  shows small positive bias in cold scenes.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l="4187" t="56270" r="3629" b="1483"/>
          <a:stretch/>
        </p:blipFill>
        <p:spPr>
          <a:xfrm>
            <a:off x="3027136" y="4620851"/>
            <a:ext cx="2718097" cy="179577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174409" y="4695871"/>
            <a:ext cx="1425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effectLst>
                  <a:glow rad="50800">
                    <a:schemeClr val="bg1"/>
                  </a:glow>
                </a:effectLst>
              </a:rPr>
              <a:t>AHI/B07</a:t>
            </a:r>
            <a:r>
              <a:rPr lang="ja-JP" altLang="en-US" sz="1200" b="1" dirty="0" smtClean="0">
                <a:effectLst>
                  <a:glow rad="50800">
                    <a:schemeClr val="bg1"/>
                  </a:glow>
                </a:effectLst>
              </a:rPr>
              <a:t> </a:t>
            </a:r>
            <a:r>
              <a:rPr lang="en-US" altLang="ja-JP" sz="1200" b="1" dirty="0" smtClean="0">
                <a:effectLst>
                  <a:glow rad="50800">
                    <a:schemeClr val="bg1"/>
                  </a:glow>
                </a:effectLst>
              </a:rPr>
              <a:t>–</a:t>
            </a:r>
            <a:r>
              <a:rPr lang="ja-JP" altLang="en-US" sz="1200" b="1" dirty="0" smtClean="0">
                <a:effectLst>
                  <a:glow rad="50800">
                    <a:schemeClr val="bg1"/>
                  </a:glow>
                </a:effectLst>
              </a:rPr>
              <a:t> </a:t>
            </a:r>
            <a:r>
              <a:rPr lang="en-US" altLang="ja-JP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</a:effectLst>
              </a:rPr>
              <a:t>AIRS</a:t>
            </a:r>
            <a:endParaRPr lang="en-US" sz="1000" b="1" dirty="0">
              <a:solidFill>
                <a:srgbClr val="FF0000"/>
              </a:solidFill>
              <a:effectLst>
                <a:glow rad="50800">
                  <a:schemeClr val="bg1"/>
                </a:glow>
              </a:effectLst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2" t="56333" r="3774" b="4821"/>
          <a:stretch/>
        </p:blipFill>
        <p:spPr>
          <a:xfrm>
            <a:off x="339799" y="4620851"/>
            <a:ext cx="2709655" cy="1657533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536956" y="4695871"/>
            <a:ext cx="1777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effectLst>
                  <a:glow rad="50800">
                    <a:schemeClr val="bg1"/>
                  </a:glow>
                </a:effectLst>
              </a:rPr>
              <a:t>AHI/B07</a:t>
            </a:r>
            <a:r>
              <a:rPr lang="ja-JP" altLang="en-US" sz="1200" b="1" dirty="0" smtClean="0">
                <a:effectLst>
                  <a:glow rad="50800">
                    <a:schemeClr val="bg1"/>
                  </a:glow>
                </a:effectLst>
              </a:rPr>
              <a:t> </a:t>
            </a:r>
            <a:r>
              <a:rPr lang="en-US" altLang="ja-JP" sz="1200" b="1" dirty="0" smtClean="0">
                <a:effectLst>
                  <a:glow rad="50800">
                    <a:schemeClr val="bg1"/>
                  </a:glow>
                </a:effectLst>
              </a:rPr>
              <a:t>–</a:t>
            </a:r>
            <a:r>
              <a:rPr lang="ja-JP" altLang="en-US" sz="1200" b="1" dirty="0" smtClean="0">
                <a:effectLst>
                  <a:glow rad="50800">
                    <a:schemeClr val="bg1"/>
                  </a:glow>
                </a:effectLst>
              </a:rPr>
              <a:t> </a:t>
            </a:r>
            <a:r>
              <a:rPr lang="en-US" altLang="ja-JP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</a:effectLst>
              </a:rPr>
              <a:t>SNPP/</a:t>
            </a:r>
            <a:r>
              <a:rPr lang="en-US" altLang="ja-JP" sz="1200" b="1" dirty="0" err="1" smtClean="0">
                <a:solidFill>
                  <a:srgbClr val="FF0000"/>
                </a:solidFill>
                <a:effectLst>
                  <a:glow rad="50800">
                    <a:schemeClr val="bg1"/>
                  </a:glow>
                </a:effectLst>
              </a:rPr>
              <a:t>CrIS</a:t>
            </a:r>
            <a:endParaRPr lang="en-US" sz="1000" b="1" dirty="0">
              <a:solidFill>
                <a:srgbClr val="FF0000"/>
              </a:solidFill>
              <a:effectLst>
                <a:glow rad="50800">
                  <a:schemeClr val="bg1"/>
                </a:glow>
              </a:effectLst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764084" y="6262815"/>
            <a:ext cx="1405102" cy="276999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kumimoji="1" lang="en-US" altLang="ja-JP" sz="1200" dirty="0" smtClean="0"/>
              <a:t>LEO based Tb [K]</a:t>
            </a:r>
            <a:endParaRPr lang="en-US" sz="1200" dirty="0"/>
          </a:p>
        </p:txBody>
      </p:sp>
      <p:sp>
        <p:nvSpPr>
          <p:cNvPr id="24" name="正方形/長方形 23"/>
          <p:cNvSpPr/>
          <p:nvPr/>
        </p:nvSpPr>
        <p:spPr>
          <a:xfrm>
            <a:off x="1044028" y="6262815"/>
            <a:ext cx="1405102" cy="276999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kumimoji="1" lang="en-US" altLang="ja-JP" sz="1200" dirty="0" smtClean="0"/>
              <a:t>LEO based Tb [K]</a:t>
            </a:r>
            <a:endParaRPr lang="en-US" sz="12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14946" y="828737"/>
            <a:ext cx="3094421" cy="168288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14946" y="2703846"/>
            <a:ext cx="3094814" cy="168269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14946" y="4578771"/>
            <a:ext cx="3120175" cy="1699613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890020" y="2099033"/>
            <a:ext cx="2165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b="1" dirty="0" smtClean="0">
                <a:effectLst>
                  <a:glow rad="50800">
                    <a:schemeClr val="bg1"/>
                  </a:glow>
                </a:effectLst>
              </a:rPr>
              <a:t>AHI/B07</a:t>
            </a:r>
            <a:r>
              <a:rPr lang="ja-JP" altLang="en-US" sz="1200" b="1" dirty="0" smtClean="0">
                <a:effectLst>
                  <a:glow rad="50800">
                    <a:schemeClr val="bg1"/>
                  </a:glow>
                </a:effectLst>
              </a:rPr>
              <a:t> </a:t>
            </a:r>
            <a:r>
              <a:rPr lang="en-US" altLang="ja-JP" sz="1200" b="1" dirty="0" smtClean="0">
                <a:effectLst>
                  <a:glow rad="50800">
                    <a:schemeClr val="bg1"/>
                  </a:glow>
                </a:effectLst>
              </a:rPr>
              <a:t>–</a:t>
            </a:r>
            <a:r>
              <a:rPr lang="ja-JP" altLang="en-US" sz="1200" b="1" dirty="0" smtClean="0">
                <a:effectLst>
                  <a:glow rad="50800">
                    <a:schemeClr val="bg1"/>
                  </a:glow>
                </a:effectLst>
              </a:rPr>
              <a:t> </a:t>
            </a:r>
            <a:r>
              <a:rPr lang="en-US" altLang="ja-JP" sz="1200" b="1" dirty="0" smtClean="0">
                <a:effectLst>
                  <a:glow rad="50800">
                    <a:schemeClr val="bg1"/>
                  </a:glow>
                </a:effectLst>
              </a:rPr>
              <a:t>IASIB</a:t>
            </a:r>
            <a:r>
              <a:rPr lang="ja-JP" altLang="en-US" sz="1200" b="1" dirty="0" smtClean="0">
                <a:effectLst>
                  <a:glow rad="50800">
                    <a:schemeClr val="bg1"/>
                  </a:glow>
                </a:effectLst>
              </a:rPr>
              <a:t> </a:t>
            </a:r>
            <a:r>
              <a:rPr lang="en-US" altLang="ja-JP" sz="1200" b="1" dirty="0" smtClean="0">
                <a:effectLst>
                  <a:glow rad="50800">
                    <a:schemeClr val="bg1"/>
                  </a:glow>
                </a:effectLst>
              </a:rPr>
              <a:t>(Old)</a:t>
            </a:r>
            <a:endParaRPr lang="en-US" sz="1000" b="1" dirty="0">
              <a:effectLst>
                <a:glow rad="50800">
                  <a:schemeClr val="bg1"/>
                </a:glow>
              </a:effectLst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809879" y="2478312"/>
            <a:ext cx="140510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kumimoji="1" lang="en-US" altLang="ja-JP" sz="1200" dirty="0" smtClean="0"/>
              <a:t>LEO based Tb [K]</a:t>
            </a:r>
            <a:endParaRPr lang="en-US" sz="1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34065" y="3998007"/>
            <a:ext cx="2421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b="1" dirty="0" smtClean="0">
                <a:effectLst>
                  <a:glow rad="50800">
                    <a:schemeClr val="bg1"/>
                  </a:glow>
                </a:effectLst>
              </a:rPr>
              <a:t>AHI/B07</a:t>
            </a:r>
            <a:r>
              <a:rPr lang="ja-JP" altLang="en-US" sz="1200" b="1" dirty="0" smtClean="0">
                <a:effectLst>
                  <a:glow rad="50800">
                    <a:schemeClr val="bg1"/>
                  </a:glow>
                </a:effectLst>
              </a:rPr>
              <a:t> </a:t>
            </a:r>
            <a:r>
              <a:rPr lang="en-US" altLang="ja-JP" sz="1200" b="1" dirty="0" smtClean="0">
                <a:effectLst>
                  <a:glow rad="50800">
                    <a:schemeClr val="bg1"/>
                  </a:glow>
                </a:effectLst>
              </a:rPr>
              <a:t>–</a:t>
            </a:r>
            <a:r>
              <a:rPr lang="ja-JP" altLang="en-US" sz="1200" b="1" dirty="0" smtClean="0">
                <a:effectLst>
                  <a:glow rad="50800">
                    <a:schemeClr val="bg1"/>
                  </a:glow>
                </a:effectLst>
              </a:rPr>
              <a:t> </a:t>
            </a:r>
            <a:r>
              <a:rPr lang="en-US" altLang="ja-JP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</a:effectLst>
              </a:rPr>
              <a:t>IASIB</a:t>
            </a:r>
            <a:r>
              <a:rPr lang="ja-JP" altLang="en-US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</a:effectLst>
              </a:rPr>
              <a:t> </a:t>
            </a:r>
            <a:r>
              <a:rPr lang="en-US" altLang="ja-JP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</a:effectLst>
              </a:rPr>
              <a:t>(with rev. #1)</a:t>
            </a:r>
            <a:endParaRPr lang="en-US" sz="1000" b="1" dirty="0">
              <a:solidFill>
                <a:srgbClr val="FF0000"/>
              </a:solidFill>
              <a:effectLst>
                <a:glow rad="50800">
                  <a:schemeClr val="bg1"/>
                </a:glow>
              </a:effectLst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809879" y="4293868"/>
            <a:ext cx="140510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kumimoji="1" lang="en-US" altLang="ja-JP" sz="1200" dirty="0" smtClean="0"/>
              <a:t>LEO based Tb [K]</a:t>
            </a:r>
            <a:endParaRPr 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894042" y="5862864"/>
            <a:ext cx="3161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AHI/B07</a:t>
            </a:r>
            <a:r>
              <a:rPr lang="ja-JP" altLang="en-US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(w. rev. #2) –</a:t>
            </a:r>
            <a:r>
              <a:rPr lang="ja-JP" altLang="en-US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IASIB</a:t>
            </a:r>
            <a:r>
              <a:rPr lang="ja-JP" altLang="en-US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1200" b="1" dirty="0" smtClean="0">
                <a:solidFill>
                  <a:srgbClr val="FF0000"/>
                </a:solidFill>
                <a:effectLst>
                  <a:glow rad="508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(w. rev. #1)</a:t>
            </a:r>
            <a:endParaRPr lang="en-US" sz="1000" b="1" dirty="0">
              <a:solidFill>
                <a:srgbClr val="FF0000"/>
              </a:solidFill>
              <a:effectLst>
                <a:glow rad="508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809879" y="6211708"/>
            <a:ext cx="140510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kumimoji="1" lang="en-US" altLang="ja-JP" sz="1200" dirty="0" smtClean="0"/>
              <a:t>LEO based Tb [K]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588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5277" y="4242995"/>
            <a:ext cx="4487925" cy="210708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819" y="152400"/>
            <a:ext cx="8807871" cy="551022"/>
          </a:xfrm>
        </p:spPr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0900" y="1238864"/>
            <a:ext cx="8554646" cy="2989757"/>
          </a:xfrm>
        </p:spPr>
        <p:txBody>
          <a:bodyPr/>
          <a:lstStyle/>
          <a:p>
            <a:r>
              <a:rPr kumimoji="1" lang="en-US" altLang="ja-JP" dirty="0" smtClean="0"/>
              <a:t>The IASI channels with the negative radiance values should be integrated as is.</a:t>
            </a:r>
          </a:p>
          <a:p>
            <a:r>
              <a:rPr kumimoji="1" lang="en-US" altLang="ja-JP" dirty="0" smtClean="0"/>
              <a:t>The AHI FOV pixels with the negative </a:t>
            </a:r>
            <a:r>
              <a:rPr kumimoji="1" lang="en-US" altLang="ja-JP" dirty="0"/>
              <a:t>radiance </a:t>
            </a:r>
            <a:r>
              <a:rPr kumimoji="1" lang="en-US" altLang="ja-JP" dirty="0" smtClean="0"/>
              <a:t>values are also averaged as is, although its effect is minor.</a:t>
            </a:r>
          </a:p>
          <a:p>
            <a:r>
              <a:rPr kumimoji="1" lang="en-US" altLang="ja-JP" dirty="0" smtClean="0"/>
              <a:t>Those revisions affect only the Tb bias validation for AHI/B07 (3.7um) not for other IR bands.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20900" y="3993378"/>
            <a:ext cx="41244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kumimoji="1" lang="en-US" sz="2400" b="1" dirty="0" smtClean="0"/>
              <a:t>Reprocessing of past GSICS Correction for AHI/B07 will be performed in the future.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409114" y="3943341"/>
            <a:ext cx="2440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dirty="0" smtClean="0"/>
              <a:t>AHI/B07 Tb bias [K]</a:t>
            </a:r>
            <a:endParaRPr 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4842106" y="4348162"/>
            <a:ext cx="771858" cy="1865823"/>
          </a:xfrm>
          <a:prstGeom prst="round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IASI/B</a:t>
            </a:r>
            <a:endParaRPr lang="en-US" sz="12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185879" y="4348162"/>
            <a:ext cx="765709" cy="845544"/>
          </a:xfrm>
          <a:prstGeom prst="round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altLang="ja-JP" sz="1200" dirty="0">
              <a:solidFill>
                <a:srgbClr val="00800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7556168" y="4348162"/>
            <a:ext cx="680720" cy="845544"/>
          </a:xfrm>
          <a:prstGeom prst="roundRect">
            <a:avLst/>
          </a:prstGeom>
          <a:noFill/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altLang="ja-JP" sz="1200" dirty="0">
              <a:solidFill>
                <a:srgbClr val="008000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611508" y="4348162"/>
            <a:ext cx="253260" cy="1865823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793493" y="5934582"/>
            <a:ext cx="5566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rgbClr val="0000FF"/>
                </a:solidFill>
              </a:rPr>
              <a:t>AIRS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963051" y="4348162"/>
            <a:ext cx="240823" cy="845544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1200" dirty="0">
              <a:solidFill>
                <a:srgbClr val="008000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8253046" y="4348162"/>
            <a:ext cx="257348" cy="845544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12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831</Words>
  <Application>Microsoft Office PowerPoint</Application>
  <PresentationFormat>画面に合わせる (4:3)</PresentationFormat>
  <Paragraphs>133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맑은 고딕</vt:lpstr>
      <vt:lpstr>Mangal</vt:lpstr>
      <vt:lpstr>ＭＳ Ｐゴシック</vt:lpstr>
      <vt:lpstr>Arial</vt:lpstr>
      <vt:lpstr>Calibri</vt:lpstr>
      <vt:lpstr>Symbol</vt:lpstr>
      <vt:lpstr>Wingdings 3</vt:lpstr>
      <vt:lpstr>Office Theme</vt:lpstr>
      <vt:lpstr>Updates on inter-calibration results at 3.9 µm band as a response to R.GIR.20210113.3</vt:lpstr>
      <vt:lpstr>Tb bias on AHI/B07 (3.9mm)</vt:lpstr>
      <vt:lpstr>Tb bias on AHI/B07 (3.9mm) vs HSSs</vt:lpstr>
      <vt:lpstr>The discussion at the web meeting (13 Jan.) </vt:lpstr>
      <vt:lpstr>Revision #1: IASI data handling</vt:lpstr>
      <vt:lpstr>Revision #2: AHI data handling</vt:lpstr>
      <vt:lpstr>AHI/B07(3.9um) Tb bias, revised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2021-04-07T10:09:40Z</dcterms:created>
  <dcterms:modified xsi:type="dcterms:W3CDTF">2021-04-07T10:09:53Z</dcterms:modified>
</cp:coreProperties>
</file>