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7"/>
  </p:notesMasterIdLst>
  <p:handoutMasterIdLst>
    <p:handoutMasterId r:id="rId18"/>
  </p:handoutMasterIdLst>
  <p:sldIdLst>
    <p:sldId id="589" r:id="rId2"/>
    <p:sldId id="604" r:id="rId3"/>
    <p:sldId id="610" r:id="rId4"/>
    <p:sldId id="607" r:id="rId5"/>
    <p:sldId id="605" r:id="rId6"/>
    <p:sldId id="609" r:id="rId7"/>
    <p:sldId id="611" r:id="rId8"/>
    <p:sldId id="612" r:id="rId9"/>
    <p:sldId id="619" r:id="rId10"/>
    <p:sldId id="608" r:id="rId11"/>
    <p:sldId id="613" r:id="rId12"/>
    <p:sldId id="615" r:id="rId13"/>
    <p:sldId id="616" r:id="rId14"/>
    <p:sldId id="617" r:id="rId15"/>
    <p:sldId id="618" r:id="rId16"/>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0E0E0"/>
    <a:srgbClr val="C5B9AC"/>
    <a:srgbClr val="F1F1F1"/>
    <a:srgbClr val="00B5E2"/>
    <a:srgbClr val="FEDB00"/>
    <a:srgbClr val="99C221"/>
    <a:srgbClr val="00205B"/>
    <a:srgbClr val="FE5000"/>
    <a:srgbClr val="CB3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0299" autoAdjust="0"/>
  </p:normalViewPr>
  <p:slideViewPr>
    <p:cSldViewPr snapToGrid="0">
      <p:cViewPr varScale="1">
        <p:scale>
          <a:sx n="99" d="100"/>
          <a:sy n="99" d="100"/>
        </p:scale>
        <p:origin x="72" y="558"/>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020"/>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sw0642\user2\HewisonT\MY%20DOCUMENTS\GSICS\ATBD\PrimaryGSICSReferenceTransferStrateg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w0642\user2\HewisonT\MY%20DOCUMENTS\GSICS\ATBD\PrimaryGSICSReferenceTransferStrateg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w0642\user2\HewisonT\MY%20DOCUMENTS\GSICS\ATBD\PrimaryGSICSReferenceTransferStrateg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sw0642\user2\HewisonT\MY%20DOCUMENTS\GSICS\ATBD\PrimaryGSICSReferenceTransferStrateg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600" b="0" dirty="0"/>
              <a:t>Availability of References</a:t>
            </a:r>
          </a:p>
        </c:rich>
      </c:tx>
      <c:layout>
        <c:manualLayout>
          <c:xMode val="edge"/>
          <c:yMode val="edge"/>
          <c:x val="0.24935333514345356"/>
          <c:y val="2.3494860499265812E-2"/>
        </c:manualLayout>
      </c:layout>
      <c:overlay val="0"/>
    </c:title>
    <c:autoTitleDeleted val="0"/>
    <c:plotArea>
      <c:layout>
        <c:manualLayout>
          <c:layoutTarget val="inner"/>
          <c:xMode val="edge"/>
          <c:yMode val="edge"/>
          <c:x val="0.1444444444444489"/>
          <c:y val="0.16607340236093013"/>
          <c:w val="0.67200000000000981"/>
          <c:h val="0.65091291881053881"/>
        </c:manualLayout>
      </c:layout>
      <c:lineChart>
        <c:grouping val="standard"/>
        <c:varyColors val="0"/>
        <c:ser>
          <c:idx val="0"/>
          <c:order val="0"/>
          <c:tx>
            <c:strRef>
              <c:f>Simple!$A$1</c:f>
              <c:strCache>
                <c:ptCount val="1"/>
                <c:pt idx="0">
                  <c:v>Mon</c:v>
                </c:pt>
              </c:strCache>
            </c:strRef>
          </c:tx>
          <c:val>
            <c:numRef>
              <c:f>Simple!$C$1:$V$1</c:f>
              <c:numCache>
                <c:formatCode>General</c:formatCode>
                <c:ptCount val="20"/>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numCache>
            </c:numRef>
          </c:val>
          <c:smooth val="0"/>
          <c:extLst>
            <c:ext xmlns:c16="http://schemas.microsoft.com/office/drawing/2014/chart" uri="{C3380CC4-5D6E-409C-BE32-E72D297353CC}">
              <c16:uniqueId val="{00000000-AC26-4492-AEEF-130BC7584524}"/>
            </c:ext>
          </c:extLst>
        </c:ser>
        <c:ser>
          <c:idx val="1"/>
          <c:order val="1"/>
          <c:tx>
            <c:strRef>
              <c:f>Simple!$A$2</c:f>
              <c:strCache>
                <c:ptCount val="1"/>
                <c:pt idx="0">
                  <c:v>Ref1</c:v>
                </c:pt>
              </c:strCache>
            </c:strRef>
          </c:tx>
          <c:val>
            <c:numRef>
              <c:f>Simple!$C$2:$V$2</c:f>
              <c:numCache>
                <c:formatCode>General</c:formatCode>
                <c:ptCount val="20"/>
                <c:pt idx="1">
                  <c:v>3</c:v>
                </c:pt>
                <c:pt idx="2">
                  <c:v>3</c:v>
                </c:pt>
                <c:pt idx="3">
                  <c:v>3</c:v>
                </c:pt>
                <c:pt idx="4">
                  <c:v>3</c:v>
                </c:pt>
                <c:pt idx="5">
                  <c:v>3</c:v>
                </c:pt>
                <c:pt idx="6">
                  <c:v>3</c:v>
                </c:pt>
                <c:pt idx="7">
                  <c:v>3</c:v>
                </c:pt>
                <c:pt idx="8">
                  <c:v>3</c:v>
                </c:pt>
                <c:pt idx="9">
                  <c:v>3</c:v>
                </c:pt>
                <c:pt idx="10">
                  <c:v>3</c:v>
                </c:pt>
                <c:pt idx="11">
                  <c:v>3</c:v>
                </c:pt>
              </c:numCache>
            </c:numRef>
          </c:val>
          <c:smooth val="0"/>
          <c:extLst>
            <c:ext xmlns:c16="http://schemas.microsoft.com/office/drawing/2014/chart" uri="{C3380CC4-5D6E-409C-BE32-E72D297353CC}">
              <c16:uniqueId val="{00000001-AC26-4492-AEEF-130BC7584524}"/>
            </c:ext>
          </c:extLst>
        </c:ser>
        <c:ser>
          <c:idx val="2"/>
          <c:order val="2"/>
          <c:tx>
            <c:strRef>
              <c:f>Simple!$A$3</c:f>
              <c:strCache>
                <c:ptCount val="1"/>
                <c:pt idx="0">
                  <c:v>Ref2</c:v>
                </c:pt>
              </c:strCache>
            </c:strRef>
          </c:tx>
          <c:spPr>
            <a:ln>
              <a:solidFill>
                <a:srgbClr val="CB333B"/>
              </a:solidFill>
            </a:ln>
          </c:spPr>
          <c:marker>
            <c:spPr>
              <a:solidFill>
                <a:srgbClr val="90281C"/>
              </a:solidFill>
            </c:spPr>
          </c:marker>
          <c:val>
            <c:numRef>
              <c:f>Simple!$C$3:$V$3</c:f>
              <c:numCache>
                <c:formatCode>General</c:formatCode>
                <c:ptCount val="20"/>
                <c:pt idx="8">
                  <c:v>2</c:v>
                </c:pt>
                <c:pt idx="9">
                  <c:v>2</c:v>
                </c:pt>
                <c:pt idx="10">
                  <c:v>2</c:v>
                </c:pt>
                <c:pt idx="11">
                  <c:v>2</c:v>
                </c:pt>
                <c:pt idx="12">
                  <c:v>2</c:v>
                </c:pt>
                <c:pt idx="13">
                  <c:v>2</c:v>
                </c:pt>
                <c:pt idx="14">
                  <c:v>2</c:v>
                </c:pt>
                <c:pt idx="15">
                  <c:v>2</c:v>
                </c:pt>
                <c:pt idx="16">
                  <c:v>2</c:v>
                </c:pt>
              </c:numCache>
            </c:numRef>
          </c:val>
          <c:smooth val="0"/>
          <c:extLst>
            <c:ext xmlns:c16="http://schemas.microsoft.com/office/drawing/2014/chart" uri="{C3380CC4-5D6E-409C-BE32-E72D297353CC}">
              <c16:uniqueId val="{00000002-AC26-4492-AEEF-130BC7584524}"/>
            </c:ext>
          </c:extLst>
        </c:ser>
        <c:ser>
          <c:idx val="3"/>
          <c:order val="3"/>
          <c:tx>
            <c:strRef>
              <c:f>Simple!$A$4</c:f>
              <c:strCache>
                <c:ptCount val="1"/>
                <c:pt idx="0">
                  <c:v>Ref3</c:v>
                </c:pt>
              </c:strCache>
            </c:strRef>
          </c:tx>
          <c:val>
            <c:numRef>
              <c:f>Simple!$C$4:$V$4</c:f>
              <c:numCache>
                <c:formatCode>General</c:formatCode>
                <c:ptCount val="20"/>
                <c:pt idx="11">
                  <c:v>1</c:v>
                </c:pt>
                <c:pt idx="12">
                  <c:v>1</c:v>
                </c:pt>
                <c:pt idx="13">
                  <c:v>1</c:v>
                </c:pt>
                <c:pt idx="14">
                  <c:v>1</c:v>
                </c:pt>
                <c:pt idx="15">
                  <c:v>1</c:v>
                </c:pt>
                <c:pt idx="16">
                  <c:v>1</c:v>
                </c:pt>
                <c:pt idx="17">
                  <c:v>1</c:v>
                </c:pt>
                <c:pt idx="18">
                  <c:v>1</c:v>
                </c:pt>
                <c:pt idx="19">
                  <c:v>1</c:v>
                </c:pt>
              </c:numCache>
            </c:numRef>
          </c:val>
          <c:smooth val="0"/>
          <c:extLst>
            <c:ext xmlns:c16="http://schemas.microsoft.com/office/drawing/2014/chart" uri="{C3380CC4-5D6E-409C-BE32-E72D297353CC}">
              <c16:uniqueId val="{00000003-AC26-4492-AEEF-130BC7584524}"/>
            </c:ext>
          </c:extLst>
        </c:ser>
        <c:dLbls>
          <c:showLegendKey val="0"/>
          <c:showVal val="0"/>
          <c:showCatName val="0"/>
          <c:showSerName val="0"/>
          <c:showPercent val="0"/>
          <c:showBubbleSize val="0"/>
        </c:dLbls>
        <c:marker val="1"/>
        <c:smooth val="0"/>
        <c:axId val="525764920"/>
        <c:axId val="525765312"/>
      </c:lineChart>
      <c:catAx>
        <c:axId val="525764920"/>
        <c:scaling>
          <c:orientation val="minMax"/>
        </c:scaling>
        <c:delete val="0"/>
        <c:axPos val="b"/>
        <c:title>
          <c:tx>
            <c:rich>
              <a:bodyPr/>
              <a:lstStyle/>
              <a:p>
                <a:pPr>
                  <a:defRPr/>
                </a:pPr>
                <a:r>
                  <a:rPr lang="en-GB"/>
                  <a:t>Time /years</a:t>
                </a:r>
              </a:p>
            </c:rich>
          </c:tx>
          <c:layout/>
          <c:overlay val="0"/>
        </c:title>
        <c:majorTickMark val="out"/>
        <c:minorTickMark val="none"/>
        <c:tickLblPos val="nextTo"/>
        <c:crossAx val="525765312"/>
        <c:crosses val="autoZero"/>
        <c:auto val="1"/>
        <c:lblAlgn val="ctr"/>
        <c:lblOffset val="100"/>
        <c:noMultiLvlLbl val="0"/>
      </c:catAx>
      <c:valAx>
        <c:axId val="525765312"/>
        <c:scaling>
          <c:orientation val="minMax"/>
          <c:min val="0.5"/>
        </c:scaling>
        <c:delete val="0"/>
        <c:axPos val="l"/>
        <c:majorGridlines/>
        <c:numFmt formatCode="General" sourceLinked="1"/>
        <c:majorTickMark val="out"/>
        <c:minorTickMark val="none"/>
        <c:tickLblPos val="none"/>
        <c:crossAx val="525764920"/>
        <c:crosses val="autoZero"/>
        <c:crossBetween val="between"/>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600" b="0" dirty="0" smtClean="0"/>
              <a:t>       Modified   References      </a:t>
            </a:r>
            <a:endParaRPr lang="en-GB" sz="1600" b="0" dirty="0"/>
          </a:p>
        </c:rich>
      </c:tx>
      <c:layout>
        <c:manualLayout>
          <c:xMode val="edge"/>
          <c:yMode val="edge"/>
          <c:x val="0.21702574893655535"/>
          <c:y val="1.7621145374449341E-2"/>
        </c:manualLayout>
      </c:layout>
      <c:overlay val="0"/>
      <c:spPr>
        <a:solidFill>
          <a:prstClr val="white"/>
        </a:solidFill>
      </c:spPr>
    </c:title>
    <c:autoTitleDeleted val="0"/>
    <c:plotArea>
      <c:layout>
        <c:manualLayout>
          <c:layoutTarget val="inner"/>
          <c:xMode val="edge"/>
          <c:yMode val="edge"/>
          <c:x val="0.14444444444444901"/>
          <c:y val="0.16607340236092849"/>
          <c:w val="0.67200000000001003"/>
          <c:h val="0.65091291881053881"/>
        </c:manualLayout>
      </c:layout>
      <c:lineChart>
        <c:grouping val="standard"/>
        <c:varyColors val="0"/>
        <c:ser>
          <c:idx val="0"/>
          <c:order val="0"/>
          <c:tx>
            <c:strRef>
              <c:f>Simple!$A$1</c:f>
              <c:strCache>
                <c:ptCount val="1"/>
                <c:pt idx="0">
                  <c:v>Mon</c:v>
                </c:pt>
              </c:strCache>
            </c:strRef>
          </c:tx>
          <c:val>
            <c:numRef>
              <c:f>Simple!$C$1:$V$1</c:f>
              <c:numCache>
                <c:formatCode>General</c:formatCode>
                <c:ptCount val="20"/>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numCache>
            </c:numRef>
          </c:val>
          <c:smooth val="0"/>
          <c:extLst>
            <c:ext xmlns:c16="http://schemas.microsoft.com/office/drawing/2014/chart" uri="{C3380CC4-5D6E-409C-BE32-E72D297353CC}">
              <c16:uniqueId val="{00000000-86F6-4A24-A973-9682A6526AEE}"/>
            </c:ext>
          </c:extLst>
        </c:ser>
        <c:ser>
          <c:idx val="1"/>
          <c:order val="1"/>
          <c:tx>
            <c:strRef>
              <c:f>Simple!$A$2</c:f>
              <c:strCache>
                <c:ptCount val="1"/>
                <c:pt idx="0">
                  <c:v>Ref1</c:v>
                </c:pt>
              </c:strCache>
            </c:strRef>
          </c:tx>
          <c:val>
            <c:numRef>
              <c:f>Simple!$C$2:$V$2</c:f>
              <c:numCache>
                <c:formatCode>General</c:formatCode>
                <c:ptCount val="20"/>
                <c:pt idx="1">
                  <c:v>3</c:v>
                </c:pt>
                <c:pt idx="2">
                  <c:v>3</c:v>
                </c:pt>
                <c:pt idx="3">
                  <c:v>3</c:v>
                </c:pt>
                <c:pt idx="4">
                  <c:v>3</c:v>
                </c:pt>
                <c:pt idx="5">
                  <c:v>3</c:v>
                </c:pt>
                <c:pt idx="6">
                  <c:v>3</c:v>
                </c:pt>
                <c:pt idx="7">
                  <c:v>3</c:v>
                </c:pt>
                <c:pt idx="8">
                  <c:v>3</c:v>
                </c:pt>
                <c:pt idx="9">
                  <c:v>3</c:v>
                </c:pt>
                <c:pt idx="10">
                  <c:v>3</c:v>
                </c:pt>
                <c:pt idx="11">
                  <c:v>3</c:v>
                </c:pt>
              </c:numCache>
            </c:numRef>
          </c:val>
          <c:smooth val="0"/>
          <c:extLst>
            <c:ext xmlns:c16="http://schemas.microsoft.com/office/drawing/2014/chart" uri="{C3380CC4-5D6E-409C-BE32-E72D297353CC}">
              <c16:uniqueId val="{00000001-86F6-4A24-A973-9682A6526AEE}"/>
            </c:ext>
          </c:extLst>
        </c:ser>
        <c:ser>
          <c:idx val="2"/>
          <c:order val="2"/>
          <c:tx>
            <c:strRef>
              <c:f>Simple!$A$3</c:f>
              <c:strCache>
                <c:ptCount val="1"/>
                <c:pt idx="0">
                  <c:v>Ref2</c:v>
                </c:pt>
              </c:strCache>
            </c:strRef>
          </c:tx>
          <c:spPr>
            <a:ln>
              <a:solidFill>
                <a:schemeClr val="accent6">
                  <a:lumMod val="60000"/>
                  <a:lumOff val="40000"/>
                </a:schemeClr>
              </a:solidFill>
            </a:ln>
          </c:spPr>
          <c:marker>
            <c:spPr>
              <a:solidFill>
                <a:schemeClr val="accent6"/>
              </a:solidFill>
            </c:spPr>
          </c:marker>
          <c:val>
            <c:numRef>
              <c:f>Simple!$C$3:$V$3</c:f>
              <c:numCache>
                <c:formatCode>General</c:formatCode>
                <c:ptCount val="20"/>
                <c:pt idx="8">
                  <c:v>3</c:v>
                </c:pt>
                <c:pt idx="9">
                  <c:v>3</c:v>
                </c:pt>
                <c:pt idx="10">
                  <c:v>3</c:v>
                </c:pt>
                <c:pt idx="11">
                  <c:v>3</c:v>
                </c:pt>
                <c:pt idx="12">
                  <c:v>3</c:v>
                </c:pt>
                <c:pt idx="13">
                  <c:v>3</c:v>
                </c:pt>
                <c:pt idx="14">
                  <c:v>3</c:v>
                </c:pt>
                <c:pt idx="15">
                  <c:v>3</c:v>
                </c:pt>
                <c:pt idx="16">
                  <c:v>3</c:v>
                </c:pt>
              </c:numCache>
            </c:numRef>
          </c:val>
          <c:smooth val="0"/>
          <c:extLst>
            <c:ext xmlns:c16="http://schemas.microsoft.com/office/drawing/2014/chart" uri="{C3380CC4-5D6E-409C-BE32-E72D297353CC}">
              <c16:uniqueId val="{00000002-86F6-4A24-A973-9682A6526AEE}"/>
            </c:ext>
          </c:extLst>
        </c:ser>
        <c:ser>
          <c:idx val="3"/>
          <c:order val="3"/>
          <c:tx>
            <c:strRef>
              <c:f>Simple!$A$4</c:f>
              <c:strCache>
                <c:ptCount val="1"/>
                <c:pt idx="0">
                  <c:v>Ref3</c:v>
                </c:pt>
              </c:strCache>
            </c:strRef>
          </c:tx>
          <c:val>
            <c:numRef>
              <c:f>Simple!$C$4:$V$4</c:f>
              <c:numCache>
                <c:formatCode>General</c:formatCode>
                <c:ptCount val="20"/>
                <c:pt idx="11">
                  <c:v>3</c:v>
                </c:pt>
                <c:pt idx="12">
                  <c:v>3</c:v>
                </c:pt>
                <c:pt idx="13">
                  <c:v>3</c:v>
                </c:pt>
                <c:pt idx="14">
                  <c:v>3</c:v>
                </c:pt>
                <c:pt idx="15">
                  <c:v>3</c:v>
                </c:pt>
                <c:pt idx="16">
                  <c:v>3</c:v>
                </c:pt>
                <c:pt idx="17">
                  <c:v>3</c:v>
                </c:pt>
                <c:pt idx="18">
                  <c:v>3</c:v>
                </c:pt>
                <c:pt idx="19">
                  <c:v>3</c:v>
                </c:pt>
              </c:numCache>
            </c:numRef>
          </c:val>
          <c:smooth val="0"/>
          <c:extLst>
            <c:ext xmlns:c16="http://schemas.microsoft.com/office/drawing/2014/chart" uri="{C3380CC4-5D6E-409C-BE32-E72D297353CC}">
              <c16:uniqueId val="{00000003-86F6-4A24-A973-9682A6526AEE}"/>
            </c:ext>
          </c:extLst>
        </c:ser>
        <c:dLbls>
          <c:showLegendKey val="0"/>
          <c:showVal val="0"/>
          <c:showCatName val="0"/>
          <c:showSerName val="0"/>
          <c:showPercent val="0"/>
          <c:showBubbleSize val="0"/>
        </c:dLbls>
        <c:marker val="1"/>
        <c:smooth val="0"/>
        <c:axId val="525766096"/>
        <c:axId val="525766488"/>
      </c:lineChart>
      <c:catAx>
        <c:axId val="525766096"/>
        <c:scaling>
          <c:orientation val="minMax"/>
        </c:scaling>
        <c:delete val="0"/>
        <c:axPos val="b"/>
        <c:title>
          <c:tx>
            <c:rich>
              <a:bodyPr/>
              <a:lstStyle/>
              <a:p>
                <a:pPr>
                  <a:defRPr/>
                </a:pPr>
                <a:r>
                  <a:rPr lang="en-GB"/>
                  <a:t>Time /years</a:t>
                </a:r>
              </a:p>
            </c:rich>
          </c:tx>
          <c:layout/>
          <c:overlay val="0"/>
        </c:title>
        <c:majorTickMark val="out"/>
        <c:minorTickMark val="none"/>
        <c:tickLblPos val="nextTo"/>
        <c:crossAx val="525766488"/>
        <c:crosses val="autoZero"/>
        <c:auto val="1"/>
        <c:lblAlgn val="ctr"/>
        <c:lblOffset val="100"/>
        <c:noMultiLvlLbl val="0"/>
      </c:catAx>
      <c:valAx>
        <c:axId val="525766488"/>
        <c:scaling>
          <c:orientation val="minMax"/>
          <c:min val="0.5"/>
        </c:scaling>
        <c:delete val="0"/>
        <c:axPos val="l"/>
        <c:majorGridlines/>
        <c:numFmt formatCode="General" sourceLinked="1"/>
        <c:majorTickMark val="out"/>
        <c:minorTickMark val="none"/>
        <c:tickLblPos val="none"/>
        <c:crossAx val="525766096"/>
        <c:crosses val="autoZero"/>
        <c:crossBetween val="between"/>
      </c:valAx>
      <c:spPr>
        <a:solidFill>
          <a:schemeClr val="bg1"/>
        </a:solidFill>
      </c:spPr>
    </c:plotArea>
    <c:legend>
      <c:legendPos val="r"/>
      <c:layout/>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600" b="0" dirty="0" smtClean="0"/>
              <a:t>Simple Weighting </a:t>
            </a:r>
            <a:r>
              <a:rPr lang="en-GB" sz="1600" b="0" dirty="0"/>
              <a:t>of Each Reference</a:t>
            </a:r>
          </a:p>
        </c:rich>
      </c:tx>
      <c:layout/>
      <c:overlay val="0"/>
    </c:title>
    <c:autoTitleDeleted val="0"/>
    <c:plotArea>
      <c:layout/>
      <c:lineChart>
        <c:grouping val="standard"/>
        <c:varyColors val="0"/>
        <c:ser>
          <c:idx val="0"/>
          <c:order val="0"/>
          <c:tx>
            <c:strRef>
              <c:f>Simple!$A$14</c:f>
              <c:strCache>
                <c:ptCount val="1"/>
                <c:pt idx="0">
                  <c:v>%Ref1</c:v>
                </c:pt>
              </c:strCache>
            </c:strRef>
          </c:tx>
          <c:spPr>
            <a:ln>
              <a:solidFill>
                <a:schemeClr val="accent2"/>
              </a:solidFill>
            </a:ln>
          </c:spPr>
          <c:marker>
            <c:symbol val="none"/>
          </c:marker>
          <c:val>
            <c:numRef>
              <c:f>Simple!$C$14:$V$14</c:f>
              <c:numCache>
                <c:formatCode>0</c:formatCode>
                <c:ptCount val="20"/>
                <c:pt idx="1">
                  <c:v>103</c:v>
                </c:pt>
                <c:pt idx="2">
                  <c:v>103</c:v>
                </c:pt>
                <c:pt idx="3">
                  <c:v>103</c:v>
                </c:pt>
                <c:pt idx="4">
                  <c:v>103</c:v>
                </c:pt>
                <c:pt idx="5">
                  <c:v>103</c:v>
                </c:pt>
                <c:pt idx="6">
                  <c:v>103</c:v>
                </c:pt>
                <c:pt idx="7">
                  <c:v>103</c:v>
                </c:pt>
                <c:pt idx="8">
                  <c:v>53</c:v>
                </c:pt>
                <c:pt idx="9">
                  <c:v>53</c:v>
                </c:pt>
                <c:pt idx="10">
                  <c:v>53</c:v>
                </c:pt>
                <c:pt idx="11">
                  <c:v>36.333333333333336</c:v>
                </c:pt>
                <c:pt idx="12">
                  <c:v>0</c:v>
                </c:pt>
                <c:pt idx="13">
                  <c:v>0</c:v>
                </c:pt>
                <c:pt idx="14">
                  <c:v>0</c:v>
                </c:pt>
                <c:pt idx="15">
                  <c:v>0</c:v>
                </c:pt>
                <c:pt idx="16">
                  <c:v>0</c:v>
                </c:pt>
                <c:pt idx="17">
                  <c:v>0</c:v>
                </c:pt>
                <c:pt idx="18">
                  <c:v>0</c:v>
                </c:pt>
                <c:pt idx="19">
                  <c:v>0</c:v>
                </c:pt>
              </c:numCache>
            </c:numRef>
          </c:val>
          <c:smooth val="0"/>
          <c:extLst>
            <c:ext xmlns:c16="http://schemas.microsoft.com/office/drawing/2014/chart" uri="{C3380CC4-5D6E-409C-BE32-E72D297353CC}">
              <c16:uniqueId val="{00000000-4ACD-48EF-8410-97E24D2E10B0}"/>
            </c:ext>
          </c:extLst>
        </c:ser>
        <c:ser>
          <c:idx val="1"/>
          <c:order val="1"/>
          <c:tx>
            <c:strRef>
              <c:f>Simple!$A$15</c:f>
              <c:strCache>
                <c:ptCount val="1"/>
                <c:pt idx="0">
                  <c:v>%Ref2</c:v>
                </c:pt>
              </c:strCache>
            </c:strRef>
          </c:tx>
          <c:spPr>
            <a:ln>
              <a:solidFill>
                <a:srgbClr val="CB333B"/>
              </a:solidFill>
            </a:ln>
          </c:spPr>
          <c:marker>
            <c:symbol val="none"/>
          </c:marker>
          <c:val>
            <c:numRef>
              <c:f>Simple!$C$15:$V$15</c:f>
              <c:numCache>
                <c:formatCode>0</c:formatCode>
                <c:ptCount val="20"/>
                <c:pt idx="1">
                  <c:v>0</c:v>
                </c:pt>
                <c:pt idx="2">
                  <c:v>0</c:v>
                </c:pt>
                <c:pt idx="3">
                  <c:v>0</c:v>
                </c:pt>
                <c:pt idx="4">
                  <c:v>0</c:v>
                </c:pt>
                <c:pt idx="5">
                  <c:v>0</c:v>
                </c:pt>
                <c:pt idx="6">
                  <c:v>0</c:v>
                </c:pt>
                <c:pt idx="7">
                  <c:v>0</c:v>
                </c:pt>
                <c:pt idx="8">
                  <c:v>52</c:v>
                </c:pt>
                <c:pt idx="9">
                  <c:v>52</c:v>
                </c:pt>
                <c:pt idx="10">
                  <c:v>52</c:v>
                </c:pt>
                <c:pt idx="11">
                  <c:v>35.333333333333336</c:v>
                </c:pt>
                <c:pt idx="12">
                  <c:v>52</c:v>
                </c:pt>
                <c:pt idx="13">
                  <c:v>52</c:v>
                </c:pt>
                <c:pt idx="14">
                  <c:v>52</c:v>
                </c:pt>
                <c:pt idx="15">
                  <c:v>52</c:v>
                </c:pt>
                <c:pt idx="16">
                  <c:v>52</c:v>
                </c:pt>
                <c:pt idx="17">
                  <c:v>0</c:v>
                </c:pt>
                <c:pt idx="18">
                  <c:v>0</c:v>
                </c:pt>
                <c:pt idx="19">
                  <c:v>0</c:v>
                </c:pt>
              </c:numCache>
            </c:numRef>
          </c:val>
          <c:smooth val="0"/>
          <c:extLst>
            <c:ext xmlns:c16="http://schemas.microsoft.com/office/drawing/2014/chart" uri="{C3380CC4-5D6E-409C-BE32-E72D297353CC}">
              <c16:uniqueId val="{00000001-4ACD-48EF-8410-97E24D2E10B0}"/>
            </c:ext>
          </c:extLst>
        </c:ser>
        <c:ser>
          <c:idx val="2"/>
          <c:order val="2"/>
          <c:tx>
            <c:strRef>
              <c:f>Simple!$A$16</c:f>
              <c:strCache>
                <c:ptCount val="1"/>
                <c:pt idx="0">
                  <c:v>%Ref3</c:v>
                </c:pt>
              </c:strCache>
            </c:strRef>
          </c:tx>
          <c:spPr>
            <a:ln>
              <a:solidFill>
                <a:schemeClr val="accent4"/>
              </a:solidFill>
            </a:ln>
          </c:spPr>
          <c:marker>
            <c:symbol val="none"/>
          </c:marker>
          <c:val>
            <c:numRef>
              <c:f>Simple!$C$16:$V$16</c:f>
              <c:numCache>
                <c:formatCode>0</c:formatCode>
                <c:ptCount val="20"/>
                <c:pt idx="1">
                  <c:v>0</c:v>
                </c:pt>
                <c:pt idx="2">
                  <c:v>0</c:v>
                </c:pt>
                <c:pt idx="3">
                  <c:v>0</c:v>
                </c:pt>
                <c:pt idx="4">
                  <c:v>0</c:v>
                </c:pt>
                <c:pt idx="5">
                  <c:v>0</c:v>
                </c:pt>
                <c:pt idx="6">
                  <c:v>0</c:v>
                </c:pt>
                <c:pt idx="7">
                  <c:v>0</c:v>
                </c:pt>
                <c:pt idx="8">
                  <c:v>0</c:v>
                </c:pt>
                <c:pt idx="9">
                  <c:v>0</c:v>
                </c:pt>
                <c:pt idx="10">
                  <c:v>0</c:v>
                </c:pt>
                <c:pt idx="11">
                  <c:v>34.333333333333336</c:v>
                </c:pt>
                <c:pt idx="12">
                  <c:v>51</c:v>
                </c:pt>
                <c:pt idx="13">
                  <c:v>51</c:v>
                </c:pt>
                <c:pt idx="14">
                  <c:v>51</c:v>
                </c:pt>
                <c:pt idx="15">
                  <c:v>51</c:v>
                </c:pt>
                <c:pt idx="16">
                  <c:v>51</c:v>
                </c:pt>
                <c:pt idx="17">
                  <c:v>101</c:v>
                </c:pt>
                <c:pt idx="18">
                  <c:v>101</c:v>
                </c:pt>
                <c:pt idx="19">
                  <c:v>101</c:v>
                </c:pt>
              </c:numCache>
            </c:numRef>
          </c:val>
          <c:smooth val="0"/>
          <c:extLst>
            <c:ext xmlns:c16="http://schemas.microsoft.com/office/drawing/2014/chart" uri="{C3380CC4-5D6E-409C-BE32-E72D297353CC}">
              <c16:uniqueId val="{00000002-4ACD-48EF-8410-97E24D2E10B0}"/>
            </c:ext>
          </c:extLst>
        </c:ser>
        <c:dLbls>
          <c:showLegendKey val="0"/>
          <c:showVal val="0"/>
          <c:showCatName val="0"/>
          <c:showSerName val="0"/>
          <c:showPercent val="0"/>
          <c:showBubbleSize val="0"/>
        </c:dLbls>
        <c:smooth val="0"/>
        <c:axId val="429241560"/>
        <c:axId val="559714368"/>
      </c:lineChart>
      <c:catAx>
        <c:axId val="429241560"/>
        <c:scaling>
          <c:orientation val="minMax"/>
        </c:scaling>
        <c:delete val="0"/>
        <c:axPos val="b"/>
        <c:title>
          <c:tx>
            <c:rich>
              <a:bodyPr/>
              <a:lstStyle/>
              <a:p>
                <a:pPr>
                  <a:defRPr/>
                </a:pPr>
                <a:r>
                  <a:rPr lang="en-GB"/>
                  <a:t>Time /years</a:t>
                </a:r>
              </a:p>
            </c:rich>
          </c:tx>
          <c:layout/>
          <c:overlay val="0"/>
        </c:title>
        <c:majorTickMark val="out"/>
        <c:minorTickMark val="none"/>
        <c:tickLblPos val="nextTo"/>
        <c:crossAx val="559714368"/>
        <c:crosses val="autoZero"/>
        <c:auto val="1"/>
        <c:lblAlgn val="ctr"/>
        <c:lblOffset val="100"/>
        <c:noMultiLvlLbl val="0"/>
      </c:catAx>
      <c:valAx>
        <c:axId val="559714368"/>
        <c:scaling>
          <c:orientation val="minMax"/>
          <c:max val="105"/>
          <c:min val="0"/>
        </c:scaling>
        <c:delete val="0"/>
        <c:axPos val="l"/>
        <c:majorGridlines/>
        <c:title>
          <c:tx>
            <c:rich>
              <a:bodyPr rot="-5400000" vert="horz"/>
              <a:lstStyle/>
              <a:p>
                <a:pPr>
                  <a:defRPr/>
                </a:pPr>
                <a:r>
                  <a:rPr lang="en-GB"/>
                  <a:t>Weighting /%</a:t>
                </a:r>
              </a:p>
            </c:rich>
          </c:tx>
          <c:layout/>
          <c:overlay val="0"/>
        </c:title>
        <c:numFmt formatCode="0" sourceLinked="1"/>
        <c:majorTickMark val="out"/>
        <c:minorTickMark val="none"/>
        <c:tickLblPos val="nextTo"/>
        <c:crossAx val="4292415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600" b="0" dirty="0"/>
              <a:t>Availability of References</a:t>
            </a:r>
          </a:p>
        </c:rich>
      </c:tx>
      <c:layout>
        <c:manualLayout>
          <c:xMode val="edge"/>
          <c:yMode val="edge"/>
          <c:x val="0.24935333514345356"/>
          <c:y val="2.3494860499265812E-2"/>
        </c:manualLayout>
      </c:layout>
      <c:overlay val="0"/>
    </c:title>
    <c:autoTitleDeleted val="0"/>
    <c:plotArea>
      <c:layout>
        <c:manualLayout>
          <c:layoutTarget val="inner"/>
          <c:xMode val="edge"/>
          <c:yMode val="edge"/>
          <c:x val="0.1444444444444489"/>
          <c:y val="0.16607340236093013"/>
          <c:w val="0.67200000000000981"/>
          <c:h val="0.65091291881053881"/>
        </c:manualLayout>
      </c:layout>
      <c:lineChart>
        <c:grouping val="standard"/>
        <c:varyColors val="0"/>
        <c:ser>
          <c:idx val="0"/>
          <c:order val="0"/>
          <c:tx>
            <c:strRef>
              <c:f>Simple!$A$1</c:f>
              <c:strCache>
                <c:ptCount val="1"/>
                <c:pt idx="0">
                  <c:v>Mon</c:v>
                </c:pt>
              </c:strCache>
            </c:strRef>
          </c:tx>
          <c:val>
            <c:numRef>
              <c:f>Simple!$C$1:$V$1</c:f>
              <c:numCache>
                <c:formatCode>General</c:formatCode>
                <c:ptCount val="20"/>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numCache>
            </c:numRef>
          </c:val>
          <c:smooth val="0"/>
          <c:extLst>
            <c:ext xmlns:c16="http://schemas.microsoft.com/office/drawing/2014/chart" uri="{C3380CC4-5D6E-409C-BE32-E72D297353CC}">
              <c16:uniqueId val="{00000000-D7F9-457C-9CB1-0A291907C5EC}"/>
            </c:ext>
          </c:extLst>
        </c:ser>
        <c:ser>
          <c:idx val="1"/>
          <c:order val="1"/>
          <c:tx>
            <c:strRef>
              <c:f>Simple!$A$2</c:f>
              <c:strCache>
                <c:ptCount val="1"/>
                <c:pt idx="0">
                  <c:v>Ref1</c:v>
                </c:pt>
              </c:strCache>
            </c:strRef>
          </c:tx>
          <c:val>
            <c:numRef>
              <c:f>Simple!$C$2:$V$2</c:f>
              <c:numCache>
                <c:formatCode>General</c:formatCode>
                <c:ptCount val="20"/>
                <c:pt idx="1">
                  <c:v>3</c:v>
                </c:pt>
                <c:pt idx="2">
                  <c:v>3</c:v>
                </c:pt>
                <c:pt idx="3">
                  <c:v>3</c:v>
                </c:pt>
                <c:pt idx="4">
                  <c:v>3</c:v>
                </c:pt>
                <c:pt idx="5">
                  <c:v>3</c:v>
                </c:pt>
                <c:pt idx="6">
                  <c:v>3</c:v>
                </c:pt>
                <c:pt idx="7">
                  <c:v>3</c:v>
                </c:pt>
                <c:pt idx="8">
                  <c:v>3</c:v>
                </c:pt>
                <c:pt idx="9">
                  <c:v>3</c:v>
                </c:pt>
                <c:pt idx="10">
                  <c:v>3</c:v>
                </c:pt>
                <c:pt idx="11">
                  <c:v>3</c:v>
                </c:pt>
              </c:numCache>
            </c:numRef>
          </c:val>
          <c:smooth val="0"/>
          <c:extLst>
            <c:ext xmlns:c16="http://schemas.microsoft.com/office/drawing/2014/chart" uri="{C3380CC4-5D6E-409C-BE32-E72D297353CC}">
              <c16:uniqueId val="{00000001-D7F9-457C-9CB1-0A291907C5EC}"/>
            </c:ext>
          </c:extLst>
        </c:ser>
        <c:ser>
          <c:idx val="2"/>
          <c:order val="2"/>
          <c:tx>
            <c:strRef>
              <c:f>Simple!$A$3</c:f>
              <c:strCache>
                <c:ptCount val="1"/>
                <c:pt idx="0">
                  <c:v>Ref2</c:v>
                </c:pt>
              </c:strCache>
            </c:strRef>
          </c:tx>
          <c:spPr>
            <a:ln>
              <a:solidFill>
                <a:srgbClr val="CB333B"/>
              </a:solidFill>
            </a:ln>
          </c:spPr>
          <c:marker>
            <c:spPr>
              <a:solidFill>
                <a:srgbClr val="90281C"/>
              </a:solidFill>
            </c:spPr>
          </c:marker>
          <c:val>
            <c:numRef>
              <c:f>Simple!$C$3:$V$3</c:f>
              <c:numCache>
                <c:formatCode>General</c:formatCode>
                <c:ptCount val="20"/>
                <c:pt idx="8">
                  <c:v>2</c:v>
                </c:pt>
                <c:pt idx="9">
                  <c:v>2</c:v>
                </c:pt>
                <c:pt idx="10">
                  <c:v>2</c:v>
                </c:pt>
                <c:pt idx="11">
                  <c:v>2</c:v>
                </c:pt>
                <c:pt idx="12">
                  <c:v>2</c:v>
                </c:pt>
                <c:pt idx="13">
                  <c:v>2</c:v>
                </c:pt>
                <c:pt idx="14">
                  <c:v>2</c:v>
                </c:pt>
                <c:pt idx="15">
                  <c:v>2</c:v>
                </c:pt>
                <c:pt idx="16">
                  <c:v>2</c:v>
                </c:pt>
              </c:numCache>
            </c:numRef>
          </c:val>
          <c:smooth val="0"/>
          <c:extLst>
            <c:ext xmlns:c16="http://schemas.microsoft.com/office/drawing/2014/chart" uri="{C3380CC4-5D6E-409C-BE32-E72D297353CC}">
              <c16:uniqueId val="{00000002-D7F9-457C-9CB1-0A291907C5EC}"/>
            </c:ext>
          </c:extLst>
        </c:ser>
        <c:ser>
          <c:idx val="3"/>
          <c:order val="3"/>
          <c:tx>
            <c:strRef>
              <c:f>Simple!$A$4</c:f>
              <c:strCache>
                <c:ptCount val="1"/>
                <c:pt idx="0">
                  <c:v>Ref3</c:v>
                </c:pt>
              </c:strCache>
            </c:strRef>
          </c:tx>
          <c:val>
            <c:numRef>
              <c:f>Simple!$C$4:$V$4</c:f>
              <c:numCache>
                <c:formatCode>General</c:formatCode>
                <c:ptCount val="20"/>
                <c:pt idx="11">
                  <c:v>1</c:v>
                </c:pt>
                <c:pt idx="12">
                  <c:v>1</c:v>
                </c:pt>
                <c:pt idx="13">
                  <c:v>1</c:v>
                </c:pt>
                <c:pt idx="14">
                  <c:v>1</c:v>
                </c:pt>
                <c:pt idx="15">
                  <c:v>1</c:v>
                </c:pt>
                <c:pt idx="16">
                  <c:v>1</c:v>
                </c:pt>
                <c:pt idx="17">
                  <c:v>1</c:v>
                </c:pt>
                <c:pt idx="18">
                  <c:v>1</c:v>
                </c:pt>
                <c:pt idx="19">
                  <c:v>1</c:v>
                </c:pt>
              </c:numCache>
            </c:numRef>
          </c:val>
          <c:smooth val="0"/>
          <c:extLst>
            <c:ext xmlns:c16="http://schemas.microsoft.com/office/drawing/2014/chart" uri="{C3380CC4-5D6E-409C-BE32-E72D297353CC}">
              <c16:uniqueId val="{00000003-D7F9-457C-9CB1-0A291907C5EC}"/>
            </c:ext>
          </c:extLst>
        </c:ser>
        <c:dLbls>
          <c:showLegendKey val="0"/>
          <c:showVal val="0"/>
          <c:showCatName val="0"/>
          <c:showSerName val="0"/>
          <c:showPercent val="0"/>
          <c:showBubbleSize val="0"/>
        </c:dLbls>
        <c:marker val="1"/>
        <c:smooth val="0"/>
        <c:axId val="556686376"/>
        <c:axId val="556686768"/>
      </c:lineChart>
      <c:catAx>
        <c:axId val="556686376"/>
        <c:scaling>
          <c:orientation val="minMax"/>
        </c:scaling>
        <c:delete val="0"/>
        <c:axPos val="b"/>
        <c:title>
          <c:tx>
            <c:rich>
              <a:bodyPr/>
              <a:lstStyle/>
              <a:p>
                <a:pPr>
                  <a:defRPr/>
                </a:pPr>
                <a:r>
                  <a:rPr lang="en-GB"/>
                  <a:t>Time /years</a:t>
                </a:r>
              </a:p>
            </c:rich>
          </c:tx>
          <c:layout/>
          <c:overlay val="0"/>
        </c:title>
        <c:majorTickMark val="out"/>
        <c:minorTickMark val="none"/>
        <c:tickLblPos val="nextTo"/>
        <c:crossAx val="556686768"/>
        <c:crosses val="autoZero"/>
        <c:auto val="1"/>
        <c:lblAlgn val="ctr"/>
        <c:lblOffset val="100"/>
        <c:noMultiLvlLbl val="0"/>
      </c:catAx>
      <c:valAx>
        <c:axId val="556686768"/>
        <c:scaling>
          <c:orientation val="minMax"/>
          <c:min val="0.5"/>
        </c:scaling>
        <c:delete val="0"/>
        <c:axPos val="l"/>
        <c:majorGridlines/>
        <c:numFmt formatCode="General" sourceLinked="1"/>
        <c:majorTickMark val="out"/>
        <c:minorTickMark val="none"/>
        <c:tickLblPos val="none"/>
        <c:crossAx val="556686376"/>
        <c:crosses val="autoZero"/>
        <c:crossBetween val="between"/>
      </c:valAx>
    </c:plotArea>
    <c:legend>
      <c:legendPos val="r"/>
      <c:layout/>
      <c:overlay val="0"/>
    </c:legend>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xfrm>
            <a:off x="177800" y="1074738"/>
            <a:ext cx="9575800" cy="5386387"/>
          </a:xfrm>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90220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Because the reference instruments</a:t>
            </a:r>
            <a:r>
              <a:rPr lang="en-GB" baseline="0" dirty="0" smtClean="0"/>
              <a:t> show instrument-to-instrument biases or variations in biases over time, GSICS uses as additional step in the calibration procedure the Prime Corrections. This slides gives an example of the biases that were observed between different IASI instruments. </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7</a:t>
            </a:fld>
            <a:endParaRPr lang="de-DE"/>
          </a:p>
        </p:txBody>
      </p:sp>
    </p:spTree>
    <p:extLst>
      <p:ext uri="{BB962C8B-B14F-4D97-AF65-F5344CB8AC3E}">
        <p14:creationId xmlns:p14="http://schemas.microsoft.com/office/powerpoint/2010/main" val="272932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within GSICS we have started to develop a report to …</a:t>
            </a: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11</a:t>
            </a:fld>
            <a:endParaRPr lang="de-DE"/>
          </a:p>
        </p:txBody>
      </p:sp>
    </p:spTree>
    <p:extLst>
      <p:ext uri="{BB962C8B-B14F-4D97-AF65-F5344CB8AC3E}">
        <p14:creationId xmlns:p14="http://schemas.microsoft.com/office/powerpoint/2010/main" val="357952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second part of the report summarises</a:t>
            </a:r>
            <a:r>
              <a:rPr lang="en-GB" baseline="0" dirty="0" smtClean="0"/>
              <a:t> the inter-comparisons between the various reference instruments</a:t>
            </a:r>
            <a:endParaRPr lang="en-GB" dirty="0" smtClean="0"/>
          </a:p>
          <a:p>
            <a:r>
              <a:rPr lang="en-GB" baseline="0" dirty="0" smtClean="0"/>
              <a:t>On a common scale to form a consensus on their relative calibration</a:t>
            </a:r>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12</a:t>
            </a:fld>
            <a:endParaRPr lang="de-DE"/>
          </a:p>
        </p:txBody>
      </p:sp>
    </p:spTree>
    <p:extLst>
      <p:ext uri="{BB962C8B-B14F-4D97-AF65-F5344CB8AC3E}">
        <p14:creationId xmlns:p14="http://schemas.microsoft.com/office/powerpoint/2010/main" val="295615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 example results are shown here for the double-differences for all the IR channels of Met-10</a:t>
            </a:r>
          </a:p>
          <a:p>
            <a:pPr marL="118009" indent="-118009">
              <a:buFontTx/>
              <a:buChar char="-"/>
            </a:pPr>
            <a:r>
              <a:rPr lang="en-GB" baseline="0" dirty="0" smtClean="0"/>
              <a:t>as a function of the scene TB with different channels in different colours</a:t>
            </a:r>
          </a:p>
          <a:p>
            <a:pPr marL="118009" marR="0" lvl="0" indent="-118009" algn="l" defTabSz="914400" rtl="0" eaLnBrk="0" fontAlgn="base" latinLnBrk="0" hangingPunct="0">
              <a:lnSpc>
                <a:spcPct val="100000"/>
              </a:lnSpc>
              <a:spcBef>
                <a:spcPct val="30000"/>
              </a:spcBef>
              <a:spcAft>
                <a:spcPct val="0"/>
              </a:spcAft>
              <a:buClrTx/>
              <a:buSzTx/>
              <a:buFontTx/>
              <a:buChar char="-"/>
              <a:tabLst/>
              <a:defRPr/>
            </a:pPr>
            <a:r>
              <a:rPr lang="en-GB" baseline="0" dirty="0" smtClean="0"/>
              <a:t>Bullets summarise results</a:t>
            </a:r>
            <a:endParaRPr lang="en-GB" dirty="0" smtClean="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13</a:t>
            </a:fld>
            <a:endParaRPr lang="de-DE"/>
          </a:p>
        </p:txBody>
      </p:sp>
    </p:spTree>
    <p:extLst>
      <p:ext uri="{BB962C8B-B14F-4D97-AF65-F5344CB8AC3E}">
        <p14:creationId xmlns:p14="http://schemas.microsoft.com/office/powerpoint/2010/main" val="338163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here is the double difference</a:t>
            </a:r>
            <a:r>
              <a:rPr lang="en-GB" baseline="0" dirty="0" smtClean="0"/>
              <a:t> </a:t>
            </a:r>
            <a:r>
              <a:rPr lang="en-GB" baseline="0" dirty="0" err="1" smtClean="0"/>
              <a:t>wrt</a:t>
            </a:r>
            <a:r>
              <a:rPr lang="en-GB" baseline="0" dirty="0" smtClean="0"/>
              <a:t> </a:t>
            </a:r>
            <a:r>
              <a:rPr lang="en-GB" baseline="0" dirty="0" err="1" smtClean="0"/>
              <a:t>CrIS</a:t>
            </a:r>
            <a:r>
              <a:rPr lang="en-GB" baseline="0" dirty="0" smtClean="0"/>
              <a:t> – this time as a function of channel wavenumber, with different colours corresponding to different scene radiances</a:t>
            </a:r>
          </a:p>
          <a:p>
            <a:r>
              <a:rPr lang="en-GB" baseline="0" dirty="0" smtClean="0"/>
              <a:t>- Again we see the same pattern of biases</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14</a:t>
            </a:fld>
            <a:endParaRPr lang="de-DE"/>
          </a:p>
        </p:txBody>
      </p:sp>
    </p:spTree>
    <p:extLst>
      <p:ext uri="{BB962C8B-B14F-4D97-AF65-F5344CB8AC3E}">
        <p14:creationId xmlns:p14="http://schemas.microsoft.com/office/powerpoint/2010/main" val="352637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zoom in on the long-wave</a:t>
            </a:r>
            <a:r>
              <a:rPr lang="en-GB" baseline="0" dirty="0" smtClean="0"/>
              <a:t> end</a:t>
            </a:r>
          </a:p>
          <a:p>
            <a:pPr marL="171450" indent="-171450">
              <a:buFontTx/>
              <a:buChar char="-"/>
            </a:pPr>
            <a:r>
              <a:rPr lang="en-GB" baseline="0" dirty="0" smtClean="0"/>
              <a:t>And show that because of the way the results have been binned it is easy to compare the results of different methods</a:t>
            </a:r>
          </a:p>
          <a:p>
            <a:pPr marL="171450" indent="-171450">
              <a:buFontTx/>
              <a:buChar char="-"/>
            </a:pPr>
            <a:r>
              <a:rPr lang="en-GB" baseline="0" dirty="0" smtClean="0"/>
              <a:t>In this case, the 2 methods to calculate the double difference between IASI-A and –B agree with an RMS difference of 16mK</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15</a:t>
            </a:fld>
            <a:endParaRPr lang="de-DE"/>
          </a:p>
        </p:txBody>
      </p:sp>
    </p:spTree>
    <p:extLst>
      <p:ext uri="{BB962C8B-B14F-4D97-AF65-F5344CB8AC3E}">
        <p14:creationId xmlns:p14="http://schemas.microsoft.com/office/powerpoint/2010/main" val="32135119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4.wmf"/><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8093207" y="230589"/>
            <a:ext cx="4098795"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grpSp>
        <p:nvGrpSpPr>
          <p:cNvPr id="5" name="Group 4"/>
          <p:cNvGrpSpPr/>
          <p:nvPr userDrawn="1"/>
        </p:nvGrpSpPr>
        <p:grpSpPr>
          <a:xfrm>
            <a:off x="8097605" y="6145001"/>
            <a:ext cx="3858471"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sz="1108"/>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sz="1108"/>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sz="1108"/>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sz="1108"/>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sz="1108"/>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sz="1108"/>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sz="1108"/>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sz="1108"/>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sz="1108"/>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sz="1108"/>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sz="1108"/>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sz="1108"/>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sz="1108"/>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sz="1108"/>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sz="1108"/>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sz="1108"/>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sz="1108"/>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sz="1108"/>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sz="1108"/>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sz="1108"/>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sz="1108"/>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sz="1108"/>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sz="1108"/>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sz="1108"/>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sz="1108"/>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sz="1108"/>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sz="1108"/>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sz="1108"/>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sz="1108"/>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sz="1108"/>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sz="1108"/>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sz="1108"/>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sz="1108"/>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sz="1108"/>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sz="1108"/>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sz="1108"/>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sz="1108"/>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sz="1108"/>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sz="1108"/>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sz="1108"/>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sz="1108"/>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sz="1108"/>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sz="1108"/>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sz="1108"/>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sz="1108"/>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sz="1108"/>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sz="1108"/>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sz="1108"/>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sz="1108"/>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sz="1108"/>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sz="1108"/>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sz="1108"/>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sz="1108"/>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sz="1108"/>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sz="1108"/>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sz="1108"/>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sz="1108"/>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sz="1108"/>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sz="1108"/>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sz="1108"/>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sz="1108"/>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sz="1108"/>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sz="1108"/>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sz="1108"/>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sz="1108"/>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sz="1108"/>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sz="1108"/>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sz="1108"/>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sz="1108"/>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sz="1108"/>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sz="1108"/>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sz="1108"/>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sz="1108"/>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sz="1108"/>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sz="1108"/>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sz="1108"/>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sz="1108"/>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sz="1108"/>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sz="1108"/>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sz="1108"/>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sz="1108"/>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918" name="Clip" r:id="rId4" imgW="3809524" imgH="2619048" progId="">
                    <p:embed/>
                  </p:oleObj>
                </mc:Choice>
                <mc:Fallback>
                  <p:oleObj name="Clip" r:id="rId4" imgW="3809524" imgH="2619048" progId="">
                    <p:embed/>
                    <p:pic>
                      <p:nvPicPr>
                        <p:cNvPr id="0" name="Object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sz="1108"/>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sz="1108"/>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sz="1108"/>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sz="1108"/>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sz="1108"/>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sz="1108"/>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sz="1108"/>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sz="1108"/>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sz="1108"/>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sz="1108"/>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sz="1108"/>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919" name="Clip" r:id="rId6" imgW="2835360" imgH="1920600" progId="">
                    <p:embed/>
                  </p:oleObj>
                </mc:Choice>
                <mc:Fallback>
                  <p:oleObj name="Clip" r:id="rId6" imgW="2835360" imgH="1920600" progId="">
                    <p:embed/>
                    <p:pic>
                      <p:nvPicPr>
                        <p:cNvPr id="0" name="Object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sz="1108"/>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sz="1108"/>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sz="1108"/>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sz="1108"/>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sz="1108"/>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sz="1108"/>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sz="1108"/>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sz="1108"/>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sz="1108"/>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sz="1108"/>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sz="1108"/>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sz="1108"/>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sz="1108"/>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sz="1108"/>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sz="1108"/>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sz="1108"/>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sz="1108"/>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sz="1108"/>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sz="1108"/>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sz="1108"/>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sz="1108"/>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sz="1108"/>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sz="1108"/>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sz="1108"/>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sz="1108"/>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sz="1108"/>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sz="1108"/>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sz="1108"/>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sz="1108"/>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sz="1108"/>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sz="1108"/>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sz="1108"/>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sz="1108"/>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sz="1108"/>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sz="1108"/>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sz="1108"/>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sz="1108"/>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sz="1108"/>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sz="1108"/>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sz="1108"/>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sz="1108"/>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sz="1108"/>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sz="1108"/>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sz="1108"/>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sz="1108"/>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sz="1108"/>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sz="1108"/>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sz="1108"/>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sz="1108"/>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grpSp>
        <p:pic>
          <p:nvPicPr>
            <p:cNvPr id="34" name="Picture 268"/>
            <p:cNvPicPr>
              <a:picLocks noChangeAspect="1" noChangeArrowheads="1"/>
            </p:cNvPicPr>
            <p:nvPr userDrawn="1"/>
          </p:nvPicPr>
          <p:blipFill>
            <a:blip r:embed="rId8"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sz="1108"/>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sz="1108"/>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sz="1108"/>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sp>
        <p:nvSpPr>
          <p:cNvPr id="247" name="Rectangle 246"/>
          <p:cNvSpPr/>
          <p:nvPr userDrawn="1"/>
        </p:nvSpPr>
        <p:spPr bwMode="auto">
          <a:xfrm>
            <a:off x="10852843" y="6598214"/>
            <a:ext cx="1134139" cy="244549"/>
          </a:xfrm>
          <a:prstGeom prst="rect">
            <a:avLst/>
          </a:prstGeom>
          <a:solidFill>
            <a:srgbClr val="E8E8E8"/>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pic>
        <p:nvPicPr>
          <p:cNvPr id="246" name="Picture 11" descr="EUMETSATLogo_hor_noTagline_solid_CMYK UPDATED version.png"/>
          <p:cNvPicPr>
            <a:picLocks noChangeAspect="1"/>
          </p:cNvPicPr>
          <p:nvPr userDrawn="1"/>
        </p:nvPicPr>
        <p:blipFill>
          <a:blip r:embed="rId9" cstate="print"/>
          <a:srcRect/>
          <a:stretch>
            <a:fillRect/>
          </a:stretch>
        </p:blipFill>
        <p:spPr bwMode="auto">
          <a:xfrm>
            <a:off x="8835298" y="553831"/>
            <a:ext cx="2614613" cy="482600"/>
          </a:xfrm>
          <a:prstGeom prst="rect">
            <a:avLst/>
          </a:prstGeom>
          <a:noFill/>
          <a:ln w="9525">
            <a:noFill/>
            <a:miter lim="800000"/>
            <a:headEnd/>
            <a:tailEnd/>
          </a:ln>
        </p:spPr>
      </p:pic>
      <p:pic>
        <p:nvPicPr>
          <p:cNvPr id="248" name="Content Placeholder 3" descr="msg.png"/>
          <p:cNvPicPr>
            <a:picLocks noChangeAspect="1"/>
          </p:cNvPicPr>
          <p:nvPr userDrawn="1"/>
        </p:nvPicPr>
        <p:blipFill>
          <a:blip r:embed="rId10" cstate="print"/>
          <a:srcRect/>
          <a:stretch>
            <a:fillRect/>
          </a:stretch>
        </p:blipFill>
        <p:spPr bwMode="auto">
          <a:xfrm>
            <a:off x="932150" y="5108992"/>
            <a:ext cx="1095942" cy="1106347"/>
          </a:xfrm>
          <a:prstGeom prst="rect">
            <a:avLst/>
          </a:prstGeom>
          <a:noFill/>
          <a:ln w="9525">
            <a:noFill/>
            <a:miter lim="800000"/>
            <a:headEnd/>
            <a:tailEnd/>
          </a:ln>
        </p:spPr>
      </p:pic>
      <p:pic>
        <p:nvPicPr>
          <p:cNvPr id="249" name="Content Placeholder 3" descr="msg.png"/>
          <p:cNvPicPr>
            <a:picLocks noChangeAspect="1"/>
          </p:cNvPicPr>
          <p:nvPr userDrawn="1"/>
        </p:nvPicPr>
        <p:blipFill>
          <a:blip r:embed="rId10" cstate="print"/>
          <a:srcRect/>
          <a:stretch>
            <a:fillRect/>
          </a:stretch>
        </p:blipFill>
        <p:spPr bwMode="auto">
          <a:xfrm>
            <a:off x="1948701" y="5244217"/>
            <a:ext cx="1095942" cy="1106347"/>
          </a:xfrm>
          <a:prstGeom prst="rect">
            <a:avLst/>
          </a:prstGeom>
          <a:noFill/>
          <a:ln w="9525">
            <a:noFill/>
            <a:miter lim="800000"/>
            <a:headEnd/>
            <a:tailEnd/>
          </a:ln>
        </p:spPr>
      </p:pic>
      <p:pic>
        <p:nvPicPr>
          <p:cNvPr id="250" name="Content Placeholder 3" descr="msg.png"/>
          <p:cNvPicPr>
            <a:picLocks noChangeAspect="1"/>
          </p:cNvPicPr>
          <p:nvPr userDrawn="1"/>
        </p:nvPicPr>
        <p:blipFill>
          <a:blip r:embed="rId10" cstate="print"/>
          <a:srcRect/>
          <a:stretch>
            <a:fillRect/>
          </a:stretch>
        </p:blipFill>
        <p:spPr bwMode="auto">
          <a:xfrm>
            <a:off x="2970656" y="4939417"/>
            <a:ext cx="1095942" cy="1106347"/>
          </a:xfrm>
          <a:prstGeom prst="rect">
            <a:avLst/>
          </a:prstGeom>
          <a:noFill/>
          <a:ln w="9525">
            <a:noFill/>
            <a:miter lim="800000"/>
            <a:headEnd/>
            <a:tailEnd/>
          </a:ln>
        </p:spPr>
      </p:pic>
      <p:pic>
        <p:nvPicPr>
          <p:cNvPr id="254" name="Picture 5" descr="jason-big.png"/>
          <p:cNvPicPr>
            <a:picLocks noChangeAspect="1"/>
          </p:cNvPicPr>
          <p:nvPr userDrawn="1"/>
        </p:nvPicPr>
        <p:blipFill>
          <a:blip r:embed="rId11" cstate="print"/>
          <a:srcRect/>
          <a:stretch>
            <a:fillRect/>
          </a:stretch>
        </p:blipFill>
        <p:spPr bwMode="auto">
          <a:xfrm rot="445958">
            <a:off x="2919287" y="3156926"/>
            <a:ext cx="1191409" cy="850181"/>
          </a:xfrm>
          <a:prstGeom prst="rect">
            <a:avLst/>
          </a:prstGeom>
          <a:noFill/>
          <a:ln w="9525">
            <a:noFill/>
            <a:miter lim="800000"/>
            <a:headEnd/>
            <a:tailEnd/>
          </a:ln>
        </p:spPr>
      </p:pic>
      <p:sp>
        <p:nvSpPr>
          <p:cNvPr id="2" name="Oval 1"/>
          <p:cNvSpPr/>
          <p:nvPr userDrawn="1"/>
        </p:nvSpPr>
        <p:spPr bwMode="auto">
          <a:xfrm>
            <a:off x="2314237" y="1608858"/>
            <a:ext cx="1558951" cy="1558951"/>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2" name="Picture 6" descr="metop.png"/>
          <p:cNvPicPr>
            <a:picLocks noChangeAspect="1"/>
          </p:cNvPicPr>
          <p:nvPr userDrawn="1"/>
        </p:nvPicPr>
        <p:blipFill>
          <a:blip r:embed="rId12" cstate="print"/>
          <a:srcRect/>
          <a:stretch>
            <a:fillRect/>
          </a:stretch>
        </p:blipFill>
        <p:spPr bwMode="auto">
          <a:xfrm rot="20313837">
            <a:off x="2737293" y="1966704"/>
            <a:ext cx="968240" cy="727054"/>
          </a:xfrm>
          <a:prstGeom prst="rect">
            <a:avLst/>
          </a:prstGeom>
          <a:noFill/>
          <a:ln w="9525">
            <a:noFill/>
            <a:miter lim="800000"/>
            <a:headEnd/>
            <a:tailEnd/>
          </a:ln>
        </p:spPr>
      </p:pic>
      <p:sp>
        <p:nvSpPr>
          <p:cNvPr id="258" name="Oval 257"/>
          <p:cNvSpPr/>
          <p:nvPr userDrawn="1"/>
        </p:nvSpPr>
        <p:spPr bwMode="auto">
          <a:xfrm>
            <a:off x="160257" y="447025"/>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3" name="Picture 6" descr="metop.png"/>
          <p:cNvPicPr>
            <a:picLocks noChangeAspect="1"/>
          </p:cNvPicPr>
          <p:nvPr userDrawn="1"/>
        </p:nvPicPr>
        <p:blipFill>
          <a:blip r:embed="rId12" cstate="print"/>
          <a:srcRect/>
          <a:stretch>
            <a:fillRect/>
          </a:stretch>
        </p:blipFill>
        <p:spPr bwMode="auto">
          <a:xfrm rot="20313837">
            <a:off x="1270996" y="3937937"/>
            <a:ext cx="1768882" cy="1328258"/>
          </a:xfrm>
          <a:prstGeom prst="rect">
            <a:avLst/>
          </a:prstGeom>
          <a:noFill/>
          <a:ln w="9525">
            <a:noFill/>
            <a:miter lim="800000"/>
            <a:headEnd/>
            <a:tailEnd/>
          </a:ln>
        </p:spPr>
      </p:pic>
      <p:pic>
        <p:nvPicPr>
          <p:cNvPr id="256" name="Picture 255" descr="sentinel3.png"/>
          <p:cNvPicPr>
            <a:picLocks noChangeAspect="1"/>
          </p:cNvPicPr>
          <p:nvPr userDrawn="1"/>
        </p:nvPicPr>
        <p:blipFill rotWithShape="1">
          <a:blip r:embed="rId13" cstate="print"/>
          <a:srcRect l="5998" t="2705" r="25074"/>
          <a:stretch/>
        </p:blipFill>
        <p:spPr>
          <a:xfrm>
            <a:off x="667857" y="1145124"/>
            <a:ext cx="843209" cy="669798"/>
          </a:xfrm>
          <a:prstGeom prst="rect">
            <a:avLst/>
          </a:prstGeom>
        </p:spPr>
      </p:pic>
      <p:sp>
        <p:nvSpPr>
          <p:cNvPr id="259" name="Oval 258"/>
          <p:cNvSpPr/>
          <p:nvPr userDrawn="1"/>
        </p:nvSpPr>
        <p:spPr bwMode="auto">
          <a:xfrm>
            <a:off x="228845" y="2573024"/>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7" name="Picture 256" descr="sentinel3.png"/>
          <p:cNvPicPr>
            <a:picLocks noChangeAspect="1"/>
          </p:cNvPicPr>
          <p:nvPr userDrawn="1"/>
        </p:nvPicPr>
        <p:blipFill rotWithShape="1">
          <a:blip r:embed="rId13" cstate="print"/>
          <a:srcRect l="5998" t="2705" r="25074"/>
          <a:stretch/>
        </p:blipFill>
        <p:spPr>
          <a:xfrm>
            <a:off x="523299" y="3178572"/>
            <a:ext cx="1409372" cy="1119526"/>
          </a:xfrm>
          <a:prstGeom prst="rect">
            <a:avLst/>
          </a:prstGeom>
        </p:spPr>
      </p:pic>
      <p:sp>
        <p:nvSpPr>
          <p:cNvPr id="260" name="Oval 259"/>
          <p:cNvSpPr/>
          <p:nvPr userDrawn="1"/>
        </p:nvSpPr>
        <p:spPr bwMode="auto">
          <a:xfrm>
            <a:off x="3697435" y="1918079"/>
            <a:ext cx="1558951" cy="1558951"/>
          </a:xfrm>
          <a:prstGeom prst="ellipse">
            <a:avLst/>
          </a:prstGeom>
          <a:gradFill flip="none" rotWithShape="1">
            <a:gsLst>
              <a:gs pos="57000">
                <a:schemeClr val="bg1">
                  <a:alpha val="0"/>
                </a:schemeClr>
              </a:gs>
              <a:gs pos="0">
                <a:schemeClr val="accent2">
                  <a:lumMod val="75000"/>
                  <a:alpha val="48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5" name="Picture 5" descr="jason-big.png"/>
          <p:cNvPicPr>
            <a:picLocks noChangeAspect="1"/>
          </p:cNvPicPr>
          <p:nvPr userDrawn="1"/>
        </p:nvPicPr>
        <p:blipFill>
          <a:blip r:embed="rId11" cstate="print"/>
          <a:srcRect/>
          <a:stretch>
            <a:fillRect/>
          </a:stretch>
        </p:blipFill>
        <p:spPr bwMode="auto">
          <a:xfrm rot="445958">
            <a:off x="4079004" y="2466463"/>
            <a:ext cx="795814" cy="567887"/>
          </a:xfrm>
          <a:prstGeom prst="rect">
            <a:avLst/>
          </a:prstGeom>
          <a:noFill/>
          <a:ln w="9525">
            <a:noFill/>
            <a:miter lim="800000"/>
            <a:headEnd/>
            <a:tailEnd/>
          </a:ln>
        </p:spPr>
      </p:pic>
      <p:sp>
        <p:nvSpPr>
          <p:cNvPr id="261" name="Oval 260"/>
          <p:cNvSpPr/>
          <p:nvPr userDrawn="1"/>
        </p:nvSpPr>
        <p:spPr bwMode="auto">
          <a:xfrm>
            <a:off x="5546139" y="3626136"/>
            <a:ext cx="1558951" cy="1558951"/>
          </a:xfrm>
          <a:prstGeom prst="ellipse">
            <a:avLst/>
          </a:prstGeom>
          <a:gradFill flip="none" rotWithShape="1">
            <a:gsLst>
              <a:gs pos="57000">
                <a:schemeClr val="bg1">
                  <a:alpha val="0"/>
                </a:schemeClr>
              </a:gs>
              <a:gs pos="0">
                <a:srgbClr val="00B5E2">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1" name="Content Placeholder 3" descr="msg.png"/>
          <p:cNvPicPr>
            <a:picLocks noChangeAspect="1"/>
          </p:cNvPicPr>
          <p:nvPr userDrawn="1"/>
        </p:nvPicPr>
        <p:blipFill>
          <a:blip r:embed="rId10" cstate="print"/>
          <a:srcRect/>
          <a:stretch>
            <a:fillRect/>
          </a:stretch>
        </p:blipFill>
        <p:spPr bwMode="auto">
          <a:xfrm rot="19090163">
            <a:off x="5949465" y="4025891"/>
            <a:ext cx="752301" cy="759443"/>
          </a:xfrm>
          <a:prstGeom prst="rect">
            <a:avLst/>
          </a:prstGeom>
          <a:noFill/>
          <a:ln w="9525">
            <a:noFill/>
            <a:miter lim="800000"/>
            <a:headEnd/>
            <a:tailEnd/>
          </a:ln>
        </p:spPr>
      </p:pic>
      <p:sp>
        <p:nvSpPr>
          <p:cNvPr id="265" name="Oval 264"/>
          <p:cNvSpPr/>
          <p:nvPr userDrawn="1"/>
        </p:nvSpPr>
        <p:spPr bwMode="auto">
          <a:xfrm>
            <a:off x="427125" y="1786399"/>
            <a:ext cx="1558951" cy="1417228"/>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66" name="Picture 6" descr="metop.png"/>
          <p:cNvPicPr>
            <a:picLocks noChangeAspect="1"/>
          </p:cNvPicPr>
          <p:nvPr userDrawn="1"/>
        </p:nvPicPr>
        <p:blipFill>
          <a:blip r:embed="rId12" cstate="print"/>
          <a:srcRect/>
          <a:stretch>
            <a:fillRect/>
          </a:stretch>
        </p:blipFill>
        <p:spPr bwMode="auto">
          <a:xfrm rot="20313837">
            <a:off x="729832" y="1901522"/>
            <a:ext cx="1280557" cy="961574"/>
          </a:xfrm>
          <a:prstGeom prst="rect">
            <a:avLst/>
          </a:prstGeom>
          <a:noFill/>
          <a:ln w="9525">
            <a:noFill/>
            <a:miter lim="800000"/>
            <a:headEnd/>
            <a:tailEnd/>
          </a:ln>
        </p:spPr>
      </p:pic>
      <p:sp>
        <p:nvSpPr>
          <p:cNvPr id="262" name="Rectangle 261"/>
          <p:cNvSpPr/>
          <p:nvPr userDrawn="1"/>
        </p:nvSpPr>
        <p:spPr bwMode="auto">
          <a:xfrm>
            <a:off x="228845" y="6598213"/>
            <a:ext cx="353547" cy="244549"/>
          </a:xfrm>
          <a:prstGeom prst="rect">
            <a:avLst/>
          </a:prstGeom>
          <a:solidFill>
            <a:srgbClr val="E8E8E8"/>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907"/>
          </a:xfrm>
        </p:spPr>
        <p:txBody>
          <a:bodyPr/>
          <a:lstStyle>
            <a:lvl1pPr marL="221544">
              <a:defRPr/>
            </a:lvl1pPr>
          </a:lstStyle>
          <a:p>
            <a:r>
              <a:rPr lang="en-US" smtClean="0"/>
              <a:t>Click to edit Master title style</a:t>
            </a:r>
            <a:endParaRPr lang="en-GB" dirty="0"/>
          </a:p>
        </p:txBody>
      </p:sp>
      <p:sp>
        <p:nvSpPr>
          <p:cNvPr id="3" name="Content Placeholder 2"/>
          <p:cNvSpPr>
            <a:spLocks noGrp="1"/>
          </p:cNvSpPr>
          <p:nvPr>
            <p:ph idx="1"/>
          </p:nvPr>
        </p:nvSpPr>
        <p:spPr>
          <a:xfrm>
            <a:off x="328249" y="1237127"/>
            <a:ext cx="8714152" cy="5262675"/>
          </a:xfrm>
        </p:spPr>
        <p:txBody>
          <a:bodyPr>
            <a:normAutofit/>
          </a:bodyPr>
          <a:lstStyle>
            <a:lvl1pPr marL="310162" indent="-310162">
              <a:spcBef>
                <a:spcPts val="0"/>
              </a:spcBef>
              <a:defRPr/>
            </a:lvl1pPr>
            <a:lvl2pPr>
              <a:defRPr/>
            </a:lvl2pPr>
            <a:lvl3pPr>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60401" y="1600206"/>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705601" y="1600206"/>
            <a:ext cx="488852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111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0541" y="128588"/>
            <a:ext cx="11060722" cy="1090612"/>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94678" y="1606553"/>
            <a:ext cx="5439508" cy="216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021754" y="1606553"/>
            <a:ext cx="5439508" cy="216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94678" y="3921126"/>
            <a:ext cx="5439508"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021754" y="3921126"/>
            <a:ext cx="5439508"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649191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b="5000"/>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2" y="4"/>
            <a:ext cx="12191998" cy="10081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29700" name="Rectangle 58"/>
          <p:cNvSpPr>
            <a:spLocks noGrp="1" noChangeArrowheads="1"/>
          </p:cNvSpPr>
          <p:nvPr>
            <p:ph type="body" idx="1"/>
          </p:nvPr>
        </p:nvSpPr>
        <p:spPr bwMode="auto">
          <a:xfrm>
            <a:off x="328248" y="1290111"/>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Rectangle 61" title="[DM_E_CONFID]"/>
          <p:cNvSpPr>
            <a:spLocks noChangeArrowheads="1"/>
          </p:cNvSpPr>
          <p:nvPr userDrawn="1"/>
        </p:nvSpPr>
        <p:spPr bwMode="auto">
          <a:xfrm>
            <a:off x="4736126" y="6649210"/>
            <a:ext cx="3113648" cy="151580"/>
          </a:xfrm>
          <a:prstGeom prst="rect">
            <a:avLst/>
          </a:prstGeom>
          <a:noFill/>
          <a:ln w="9525">
            <a:noFill/>
            <a:miter lim="800000"/>
            <a:headEnd/>
            <a:tailEnd/>
          </a:ln>
        </p:spPr>
        <p:txBody>
          <a:bodyPr wrap="square" lIns="0" tIns="0" rIns="0" bIns="0">
            <a:spAutoFit/>
          </a:bodyPr>
          <a:lstStyle/>
          <a:p>
            <a:pPr algn="ctr" eaLnBrk="0" hangingPunct="0">
              <a:defRPr/>
            </a:pPr>
            <a:r>
              <a:rPr lang="de-DE" sz="985" b="0" baseline="0" smtClean="0">
                <a:solidFill>
                  <a:srgbClr val="00B5E2"/>
                </a:solidFill>
                <a:latin typeface="Arial" pitchFamily="34" charset="0"/>
                <a:cs typeface="Arial" pitchFamily="34" charset="0"/>
              </a:rPr>
              <a:t>Classification</a:t>
            </a:r>
            <a:endParaRPr lang="de-DE" sz="985" b="0" baseline="0" dirty="0">
              <a:solidFill>
                <a:srgbClr val="00B5E2"/>
              </a:solidFill>
              <a:latin typeface="Arial" pitchFamily="34" charset="0"/>
              <a:cs typeface="Arial" pitchFamily="34" charset="0"/>
            </a:endParaRPr>
          </a:p>
        </p:txBody>
      </p:sp>
      <p:sp>
        <p:nvSpPr>
          <p:cNvPr id="13" name="Rectangle 61" title="[DM_E_DOC_NO], v[DM_E_VER_NO], [DM_E_ISS_DATE]"/>
          <p:cNvSpPr>
            <a:spLocks noChangeArrowheads="1"/>
          </p:cNvSpPr>
          <p:nvPr userDrawn="1"/>
        </p:nvSpPr>
        <p:spPr bwMode="auto">
          <a:xfrm>
            <a:off x="665872" y="6649210"/>
            <a:ext cx="4628617" cy="150403"/>
          </a:xfrm>
          <a:prstGeom prst="rect">
            <a:avLst/>
          </a:prstGeom>
          <a:noFill/>
          <a:ln w="9525">
            <a:noFill/>
            <a:miter lim="800000"/>
            <a:headEnd/>
            <a:tailEnd/>
          </a:ln>
        </p:spPr>
        <p:txBody>
          <a:bodyPr wrap="square" lIns="0" tIns="0" rIns="0" bIns="0">
            <a:spAutoFit/>
          </a:bodyPr>
          <a:lstStyle/>
          <a:p>
            <a:pPr eaLnBrk="0" hangingPunct="0">
              <a:defRPr/>
            </a:pPr>
            <a:r>
              <a:rPr lang="en-US" sz="985" b="0" baseline="0" dirty="0" smtClean="0">
                <a:solidFill>
                  <a:srgbClr val="00B5E2"/>
                </a:solidFill>
                <a:latin typeface="Arial" pitchFamily="34" charset="0"/>
                <a:cs typeface="Arial" pitchFamily="34" charset="0"/>
              </a:rPr>
              <a:t>EUM/GES/TEM/07/2025, v2Z, 16 July 2020</a:t>
            </a:r>
            <a:endParaRPr lang="de-DE" sz="985" b="0" baseline="0" dirty="0">
              <a:solidFill>
                <a:srgbClr val="00B5E2"/>
              </a:solidFill>
              <a:latin typeface="Arial" pitchFamily="34" charset="0"/>
              <a:cs typeface="Arial" pitchFamily="34" charset="0"/>
            </a:endParaRPr>
          </a:p>
        </p:txBody>
      </p:sp>
      <p:sp>
        <p:nvSpPr>
          <p:cNvPr id="2" name="Rectangle 1"/>
          <p:cNvSpPr/>
          <p:nvPr userDrawn="1"/>
        </p:nvSpPr>
        <p:spPr>
          <a:xfrm>
            <a:off x="218080" y="6593586"/>
            <a:ext cx="359394" cy="262829"/>
          </a:xfrm>
          <a:prstGeom prst="rect">
            <a:avLst/>
          </a:prstGeom>
        </p:spPr>
        <p:txBody>
          <a:bodyPr wrap="none">
            <a:spAutoFit/>
          </a:bodyPr>
          <a:lstStyle/>
          <a:p>
            <a:fld id="{FF9CC606-8418-49EA-9DB7-3FFD72983DD3}" type="slidenum">
              <a:rPr lang="de-DE" sz="1108" b="0" smtClean="0">
                <a:solidFill>
                  <a:srgbClr val="00B5E2"/>
                </a:solidFill>
                <a:latin typeface="Arial" pitchFamily="34" charset="0"/>
                <a:cs typeface="Arial" pitchFamily="34" charset="0"/>
              </a:rPr>
              <a:pPr/>
              <a:t>‹#›</a:t>
            </a:fld>
            <a:endParaRPr lang="en-GB" sz="1108" dirty="0"/>
          </a:p>
        </p:txBody>
      </p:sp>
      <p:pic>
        <p:nvPicPr>
          <p:cNvPr id="8" name="Picture 6"/>
          <p:cNvPicPr>
            <a:picLocks noChangeAspect="1" noChangeArrowheads="1"/>
          </p:cNvPicPr>
          <p:nvPr userDrawn="1"/>
        </p:nvPicPr>
        <p:blipFill>
          <a:blip r:embed="rId7" cstate="print"/>
          <a:srcRect/>
          <a:stretch>
            <a:fillRect/>
          </a:stretch>
        </p:blipFill>
        <p:spPr bwMode="auto">
          <a:xfrm>
            <a:off x="11147550" y="6650388"/>
            <a:ext cx="808037"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670" r:id="rId1"/>
    <p:sldLayoutId id="2147487664" r:id="rId2"/>
    <p:sldLayoutId id="2147487671" r:id="rId3"/>
    <p:sldLayoutId id="2147487672" r:id="rId4"/>
  </p:sldLayoutIdLst>
  <p:transition/>
  <p:timing>
    <p:tnLst>
      <p:par>
        <p:cTn id="1" dur="indefinite" restart="never" nodeType="tmRoot"/>
      </p:par>
    </p:tnLst>
  </p:timing>
  <p:txStyles>
    <p:titleStyle>
      <a:lvl1pPr marL="220791" algn="l" rtl="0" eaLnBrk="1" fontAlgn="base" hangingPunct="1">
        <a:spcBef>
          <a:spcPct val="0"/>
        </a:spcBef>
        <a:spcAft>
          <a:spcPct val="0"/>
        </a:spcAft>
        <a:defRPr sz="3446" b="1">
          <a:solidFill>
            <a:schemeClr val="bg1"/>
          </a:solidFill>
          <a:latin typeface="Arial"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alvalportal.ceos.org/sitscos-w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hyperlink" Target="http://gsics.atmos.umd.edu/bin/view/Development/20171214" TargetMode="External"/><Relationship Id="rId3" Type="http://schemas.openxmlformats.org/officeDocument/2006/relationships/hyperlink" Target="http://gsics.atmos.umd.edu/bin/view/Development/20190822" TargetMode="External"/><Relationship Id="rId7" Type="http://schemas.openxmlformats.org/officeDocument/2006/relationships/hyperlink" Target="http://gsics.atmos.umd.edu/bin/view/Development/20180319"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gsics.atmos.umd.edu/bin/view/Development/IRRefUTable" TargetMode="External"/><Relationship Id="rId5" Type="http://schemas.openxmlformats.org/officeDocument/2006/relationships/hyperlink" Target="http://gsics.atmos.umd.edu/bin/view/Development/20181114" TargetMode="External"/><Relationship Id="rId4" Type="http://schemas.openxmlformats.org/officeDocument/2006/relationships/hyperlink" Target="http://gsics.atmos.umd.edu/bin/view/Development/AnnualMeeting201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gsics.atmos.umd.edu/pub/Development/20190822/IRRefUTable%20IASI-A-B%20CrISvSEVIRI.pptx" TargetMode="External"/><Relationship Id="rId2" Type="http://schemas.openxmlformats.org/officeDocument/2006/relationships/hyperlink" Target="http://gsics.atmos.umd.edu/pub/Development/20171214/Double%20differencing%20of%20IASI-A%2bB%20against%20Meteosat-SEVIRI.pptx"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alvalportal.ceos.org/sitscos-ws" TargetMode="External"/><Relationship Id="rId2" Type="http://schemas.openxmlformats.org/officeDocument/2006/relationships/hyperlink" Target="http://gsics.atmos.umd.edu/bin/view/Development/20171214"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6251116" y="2681207"/>
            <a:ext cx="5799015" cy="1906291"/>
          </a:xfrm>
          <a:prstGeom prst="rect">
            <a:avLst/>
          </a:prstGeom>
        </p:spPr>
        <p:txBody>
          <a:bodyPr anchor="t"/>
          <a:lstStyle>
            <a:lvl1pPr marL="0" indent="0" algn="r">
              <a:lnSpc>
                <a:spcPts val="3400"/>
              </a:lnSpc>
              <a:buNone/>
              <a:defRPr sz="2400" b="0" cap="none" baseline="0">
                <a:solidFill>
                  <a:srgbClr val="00205B"/>
                </a:solidFill>
              </a:defRPr>
            </a:lvl1pPr>
          </a:lstStyle>
          <a:p>
            <a:pPr lvl="0">
              <a:spcBef>
                <a:spcPct val="20000"/>
              </a:spcBef>
              <a:defRPr/>
            </a:pPr>
            <a:r>
              <a:rPr lang="en-US" sz="2000" kern="0" dirty="0" smtClean="0">
                <a:solidFill>
                  <a:schemeClr val="bg1"/>
                </a:solidFill>
                <a:latin typeface="Arial" pitchFamily="34" charset="0"/>
                <a:cs typeface="Arial" pitchFamily="34" charset="0"/>
              </a:rPr>
              <a:t>Tim Hewison (EUMETSAT)</a:t>
            </a:r>
          </a:p>
          <a:p>
            <a:pPr lvl="0">
              <a:spcBef>
                <a:spcPct val="20000"/>
              </a:spcBef>
              <a:defRPr/>
            </a:pPr>
            <a:r>
              <a:rPr lang="en-US" sz="2000" kern="0" dirty="0" smtClean="0">
                <a:solidFill>
                  <a:schemeClr val="bg1"/>
                </a:solidFill>
                <a:latin typeface="Arial" pitchFamily="34" charset="0"/>
                <a:cs typeface="Arial" pitchFamily="34" charset="0"/>
              </a:rPr>
              <a:t>GSICS IR Web Meeting</a:t>
            </a:r>
          </a:p>
          <a:p>
            <a:pPr lvl="0">
              <a:spcBef>
                <a:spcPct val="20000"/>
              </a:spcBef>
              <a:defRPr/>
            </a:pPr>
            <a:r>
              <a:rPr lang="en-US" sz="2000" kern="0" dirty="0" smtClean="0">
                <a:solidFill>
                  <a:schemeClr val="bg1"/>
                </a:solidFill>
                <a:latin typeface="Arial" pitchFamily="34" charset="0"/>
                <a:cs typeface="Arial" pitchFamily="34" charset="0"/>
              </a:rPr>
              <a:t>2021-10-07</a:t>
            </a:r>
            <a:endParaRPr lang="en-GB" sz="2000" kern="0" dirty="0">
              <a:solidFill>
                <a:schemeClr val="bg1"/>
              </a:solidFill>
              <a:latin typeface="Arial" pitchFamily="34" charset="0"/>
              <a:cs typeface="Arial" pitchFamily="34" charset="0"/>
            </a:endParaRPr>
          </a:p>
        </p:txBody>
      </p:sp>
      <p:sp>
        <p:nvSpPr>
          <p:cNvPr id="3" name="TextBox 2" title="[DM_DOCNAME]"/>
          <p:cNvSpPr txBox="1"/>
          <p:nvPr/>
        </p:nvSpPr>
        <p:spPr>
          <a:xfrm>
            <a:off x="3159138" y="1491607"/>
            <a:ext cx="8755200" cy="1050115"/>
          </a:xfrm>
          <a:prstGeom prst="rect">
            <a:avLst/>
          </a:prstGeom>
          <a:noFill/>
        </p:spPr>
        <p:txBody>
          <a:bodyPr wrap="square" rtlCol="0" anchor="b" anchorCtr="0">
            <a:noAutofit/>
          </a:bodyPr>
          <a:lstStyle/>
          <a:p>
            <a:pPr algn="r">
              <a:defRPr/>
            </a:pPr>
            <a:r>
              <a:rPr lang="en-US" sz="2800" kern="0" dirty="0">
                <a:latin typeface="Arial" panose="020B0604020202020204" pitchFamily="34" charset="0"/>
                <a:cs typeface="Arial" panose="020B0604020202020204" pitchFamily="34" charset="0"/>
              </a:rPr>
              <a:t>Lessons learned from </a:t>
            </a:r>
            <a:r>
              <a:rPr lang="en-US" sz="2800" kern="0" dirty="0" smtClean="0">
                <a:latin typeface="Arial" panose="020B0604020202020204" pitchFamily="34" charset="0"/>
                <a:cs typeface="Arial" panose="020B0604020202020204" pitchFamily="34" charset="0"/>
              </a:rPr>
              <a:t>the </a:t>
            </a:r>
          </a:p>
          <a:p>
            <a:pPr algn="r">
              <a:defRPr/>
            </a:pPr>
            <a:r>
              <a:rPr lang="en-US" sz="2800" kern="0" dirty="0" smtClean="0">
                <a:latin typeface="Arial" panose="020B0604020202020204" pitchFamily="34" charset="0"/>
                <a:cs typeface="Arial" panose="020B0604020202020204" pitchFamily="34" charset="0"/>
              </a:rPr>
              <a:t>transition </a:t>
            </a:r>
            <a:r>
              <a:rPr lang="en-US" sz="2800" kern="0" dirty="0">
                <a:latin typeface="Arial" panose="020B0604020202020204" pitchFamily="34" charset="0"/>
                <a:cs typeface="Arial" panose="020B0604020202020204" pitchFamily="34" charset="0"/>
              </a:rPr>
              <a:t>of IASI-A to IASI-B</a:t>
            </a:r>
            <a:endParaRPr lang="en-GB" sz="2800" kern="0" dirty="0">
              <a:latin typeface="Arial" panose="020B0604020202020204" pitchFamily="34" charset="0"/>
              <a:cs typeface="Arial" panose="020B0604020202020204" pitchFamily="34" charset="0"/>
            </a:endParaRPr>
          </a:p>
        </p:txBody>
      </p:sp>
      <p:pic>
        <p:nvPicPr>
          <p:cNvPr id="5" name="Picture 2" descr="http://gsics.atmos.umd.edu/pub/Development/Logos/GSICS3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30627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Other lessons – </a:t>
            </a:r>
            <a:r>
              <a:rPr lang="en-GB" dirty="0" err="1" smtClean="0"/>
              <a:t>IRRefUTable</a:t>
            </a:r>
            <a:endParaRPr lang="en-GB" dirty="0"/>
          </a:p>
        </p:txBody>
      </p:sp>
      <p:sp>
        <p:nvSpPr>
          <p:cNvPr id="4" name="Content Placeholder 3"/>
          <p:cNvSpPr>
            <a:spLocks noGrp="1"/>
          </p:cNvSpPr>
          <p:nvPr>
            <p:ph idx="1"/>
          </p:nvPr>
        </p:nvSpPr>
        <p:spPr>
          <a:xfrm>
            <a:off x="328249" y="1237128"/>
            <a:ext cx="11092226" cy="1986074"/>
          </a:xfrm>
        </p:spPr>
        <p:txBody>
          <a:bodyPr>
            <a:normAutofit fontScale="47500" lnSpcReduction="20000"/>
          </a:bodyPr>
          <a:lstStyle/>
          <a:p>
            <a:r>
              <a:rPr lang="en-US" sz="4800" dirty="0"/>
              <a:t>GSICS IR Reference Traceability &amp; Uncertainty </a:t>
            </a:r>
            <a:r>
              <a:rPr lang="en-US" sz="4800" dirty="0" smtClean="0"/>
              <a:t>Report (“</a:t>
            </a:r>
            <a:r>
              <a:rPr lang="en-US" sz="4800" dirty="0" err="1" smtClean="0"/>
              <a:t>IRRefUTable</a:t>
            </a:r>
            <a:r>
              <a:rPr lang="en-US" sz="4800" dirty="0" smtClean="0"/>
              <a:t>”)</a:t>
            </a:r>
          </a:p>
          <a:p>
            <a:endParaRPr lang="en-US" sz="4800" dirty="0" smtClean="0"/>
          </a:p>
          <a:p>
            <a:r>
              <a:rPr lang="en-US" sz="4800" dirty="0" smtClean="0"/>
              <a:t>Good idea – see following slides from Workshop on SI-Traceable Space-based Climate Observing System (</a:t>
            </a:r>
            <a:r>
              <a:rPr lang="en-US" sz="4800" dirty="0" smtClean="0">
                <a:hlinkClick r:id="rId2"/>
              </a:rPr>
              <a:t>SITSCOS</a:t>
            </a:r>
            <a:r>
              <a:rPr lang="en-US" sz="4800" dirty="0" smtClean="0"/>
              <a:t>)</a:t>
            </a:r>
          </a:p>
          <a:p>
            <a:endParaRPr lang="en-US" sz="4800" dirty="0"/>
          </a:p>
          <a:p>
            <a:r>
              <a:rPr lang="en-US" sz="4800" dirty="0" smtClean="0"/>
              <a:t>But need new leadership</a:t>
            </a:r>
            <a:endParaRPr lang="en-GB" dirty="0"/>
          </a:p>
        </p:txBody>
      </p:sp>
      <p:pic>
        <p:nvPicPr>
          <p:cNvPr id="5" name="Picture 2" descr="http://gsics.atmos.umd.edu/pub/Development/Logos/GSICS3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577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GSICS IR </a:t>
            </a:r>
            <a:r>
              <a:rPr lang="en-US" sz="2400" dirty="0">
                <a:solidFill>
                  <a:schemeClr val="tx1"/>
                </a:solidFill>
              </a:rPr>
              <a:t>Reference </a:t>
            </a:r>
            <a:r>
              <a:rPr lang="en-US" sz="2400" dirty="0" smtClean="0">
                <a:solidFill>
                  <a:schemeClr val="tx1"/>
                </a:solidFill>
              </a:rPr>
              <a:t>Traceability </a:t>
            </a:r>
            <a:r>
              <a:rPr lang="en-US" sz="2400" dirty="0">
                <a:solidFill>
                  <a:schemeClr val="tx1"/>
                </a:solidFill>
              </a:rPr>
              <a:t>&amp; Uncertainty </a:t>
            </a:r>
            <a:r>
              <a:rPr lang="en-US" sz="2400" dirty="0" smtClean="0">
                <a:solidFill>
                  <a:schemeClr val="tx1"/>
                </a:solidFill>
              </a:rPr>
              <a:t>Report</a:t>
            </a:r>
            <a:endParaRPr lang="en-GB" sz="2400" dirty="0">
              <a:solidFill>
                <a:schemeClr val="tx1"/>
              </a:solidFill>
            </a:endParaRPr>
          </a:p>
        </p:txBody>
      </p:sp>
      <p:sp>
        <p:nvSpPr>
          <p:cNvPr id="3" name="Content Placeholder 2"/>
          <p:cNvSpPr>
            <a:spLocks noGrp="1"/>
          </p:cNvSpPr>
          <p:nvPr>
            <p:ph idx="1"/>
          </p:nvPr>
        </p:nvSpPr>
        <p:spPr>
          <a:xfrm>
            <a:off x="238539" y="1123122"/>
            <a:ext cx="11678477" cy="5734878"/>
          </a:xfrm>
          <a:noFill/>
        </p:spPr>
        <p:txBody>
          <a:bodyPr>
            <a:noAutofit/>
          </a:bodyPr>
          <a:lstStyle/>
          <a:p>
            <a:r>
              <a:rPr lang="en-GB" sz="2000" dirty="0"/>
              <a:t>Aims</a:t>
            </a:r>
          </a:p>
          <a:p>
            <a:pPr lvl="1"/>
            <a:r>
              <a:rPr lang="en-US" sz="1800" dirty="0"/>
              <a:t>To support choice of reference instruments for </a:t>
            </a:r>
            <a:r>
              <a:rPr lang="en-US" sz="1800" dirty="0" smtClean="0"/>
              <a:t>GSICS</a:t>
            </a:r>
            <a:endParaRPr lang="en-US" sz="1800" i="1" dirty="0"/>
          </a:p>
          <a:p>
            <a:pPr lvl="1"/>
            <a:r>
              <a:rPr lang="en-US" sz="1800" dirty="0"/>
              <a:t>To provide traceability between </a:t>
            </a:r>
            <a:r>
              <a:rPr lang="en-US" sz="1800" dirty="0" smtClean="0"/>
              <a:t>IR reference </a:t>
            </a:r>
            <a:r>
              <a:rPr lang="en-US" sz="1800" dirty="0"/>
              <a:t>instruments (IASI, AIRS, </a:t>
            </a:r>
            <a:r>
              <a:rPr lang="en-US" sz="1800" dirty="0" err="1"/>
              <a:t>CrIS</a:t>
            </a:r>
            <a:r>
              <a:rPr lang="en-US" sz="1800" dirty="0"/>
              <a:t>)</a:t>
            </a:r>
            <a:endParaRPr lang="en-GB" sz="1800" dirty="0"/>
          </a:p>
          <a:p>
            <a:pPr lvl="1"/>
            <a:r>
              <a:rPr lang="en-US" sz="1800" dirty="0"/>
              <a:t>To seek consensus on uncertainties in absolute calibration of reference sensors</a:t>
            </a:r>
          </a:p>
          <a:p>
            <a:pPr lvl="1"/>
            <a:r>
              <a:rPr lang="en-GB" sz="1800" dirty="0"/>
              <a:t>By consolidating pre-launch test results and various in-flight comparisons</a:t>
            </a:r>
          </a:p>
          <a:p>
            <a:pPr marL="457212" lvl="1" indent="0">
              <a:buNone/>
            </a:pPr>
            <a:endParaRPr lang="en-GB" sz="1800" dirty="0"/>
          </a:p>
          <a:p>
            <a:pPr marL="0" indent="0">
              <a:buNone/>
            </a:pPr>
            <a:r>
              <a:rPr lang="en-GB" sz="2000" dirty="0" smtClean="0"/>
              <a:t>1. Error </a:t>
            </a:r>
            <a:r>
              <a:rPr lang="en-GB" sz="2000" dirty="0"/>
              <a:t>Budget &amp; Traceability</a:t>
            </a:r>
          </a:p>
          <a:p>
            <a:pPr lvl="1"/>
            <a:r>
              <a:rPr lang="en-GB" sz="1800" dirty="0"/>
              <a:t>Focus on radiometric and spectral calibration – for AIRS, IASI, </a:t>
            </a:r>
            <a:r>
              <a:rPr lang="en-GB" sz="1800" dirty="0" err="1" smtClean="0"/>
              <a:t>CrIS</a:t>
            </a:r>
            <a:endParaRPr lang="en-GB" sz="1800" dirty="0" smtClean="0"/>
          </a:p>
          <a:p>
            <a:pPr lvl="1"/>
            <a:r>
              <a:rPr lang="en-GB" sz="1800" dirty="0" smtClean="0"/>
              <a:t>Analysed following common approach [Tobin </a:t>
            </a:r>
            <a:r>
              <a:rPr lang="en-GB" sz="1800" i="1" dirty="0" smtClean="0"/>
              <a:t>et al.</a:t>
            </a:r>
            <a:r>
              <a:rPr lang="en-GB" sz="1800" dirty="0" smtClean="0"/>
              <a:t>, 2013] – see next slide</a:t>
            </a:r>
          </a:p>
          <a:p>
            <a:pPr lvl="1"/>
            <a:r>
              <a:rPr lang="en-GB" sz="1800" dirty="0" smtClean="0"/>
              <a:t>To generate directly comparable error budgets for all reference sensors</a:t>
            </a:r>
            <a:r>
              <a:rPr lang="en-GB" sz="1800" dirty="0"/>
              <a:t/>
            </a:r>
            <a:br>
              <a:rPr lang="en-GB" sz="1800" dirty="0"/>
            </a:br>
            <a:endParaRPr lang="en-GB" sz="1800" dirty="0"/>
          </a:p>
          <a:p>
            <a:pPr marL="0" indent="0">
              <a:buNone/>
            </a:pPr>
            <a:r>
              <a:rPr lang="en-GB" sz="2000" dirty="0" smtClean="0"/>
              <a:t>2. Inter-comparisons</a:t>
            </a:r>
            <a:endParaRPr lang="en-GB" sz="2000" dirty="0"/>
          </a:p>
          <a:p>
            <a:pPr lvl="1"/>
            <a:r>
              <a:rPr lang="en-GB" sz="1800" dirty="0"/>
              <a:t>Introduction: Pros and Cons of each method</a:t>
            </a:r>
          </a:p>
          <a:p>
            <a:pPr lvl="1"/>
            <a:r>
              <a:rPr lang="en-GB" sz="1800" dirty="0"/>
              <a:t>Direct Comparisons: Polar SNOs, Tandem SNOs (</a:t>
            </a:r>
            <a:r>
              <a:rPr lang="en-GB" sz="1800" dirty="0" err="1"/>
              <a:t>AIRS+CrIS</a:t>
            </a:r>
            <a:r>
              <a:rPr lang="en-GB" sz="1800" dirty="0"/>
              <a:t>), Quasi-SNOs, </a:t>
            </a:r>
          </a:p>
          <a:p>
            <a:pPr lvl="1"/>
            <a:r>
              <a:rPr lang="en-GB" sz="1800" dirty="0"/>
              <a:t>Double-Differencing: GEO-LEO, NWP+RTM, Aircraft </a:t>
            </a:r>
            <a:r>
              <a:rPr lang="en-GB" sz="1800" dirty="0" smtClean="0"/>
              <a:t>campaigns</a:t>
            </a:r>
          </a:p>
          <a:p>
            <a:pPr lvl="1"/>
            <a:r>
              <a:rPr lang="en-GB" sz="1800" dirty="0" smtClean="0"/>
              <a:t>Bin all results in common spectral/radiance intervals to allow direct comparisons – see following slide</a:t>
            </a:r>
            <a:endParaRPr lang="en-GB" sz="1800" dirty="0"/>
          </a:p>
        </p:txBody>
      </p:sp>
      <p:pic>
        <p:nvPicPr>
          <p:cNvPr id="4" name="Picture 2" descr="http://gsics.atmos.umd.edu/pub/Development/Logos/GSICS3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400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IR Reference Sensor Inter-Comparisons</a:t>
            </a:r>
            <a:endParaRPr lang="en-GB" sz="2400" dirty="0">
              <a:solidFill>
                <a:schemeClr val="tx1"/>
              </a:solidFill>
            </a:endParaRPr>
          </a:p>
        </p:txBody>
      </p:sp>
      <p:sp>
        <p:nvSpPr>
          <p:cNvPr id="8" name="Content Placeholder 2"/>
          <p:cNvSpPr>
            <a:spLocks noGrp="1"/>
          </p:cNvSpPr>
          <p:nvPr>
            <p:ph idx="1"/>
          </p:nvPr>
        </p:nvSpPr>
        <p:spPr>
          <a:xfrm>
            <a:off x="119269" y="1113183"/>
            <a:ext cx="6241773" cy="5396948"/>
          </a:xfrm>
          <a:noFill/>
        </p:spPr>
        <p:txBody>
          <a:bodyPr>
            <a:noAutofit/>
          </a:bodyPr>
          <a:lstStyle/>
          <a:p>
            <a:r>
              <a:rPr lang="en-US" sz="1800" dirty="0"/>
              <a:t>Form consensus on relative calibration</a:t>
            </a:r>
          </a:p>
          <a:p>
            <a:pPr lvl="1"/>
            <a:r>
              <a:rPr lang="en-US" sz="1400" dirty="0"/>
              <a:t>Re-binning results of existing comparisons </a:t>
            </a:r>
          </a:p>
          <a:p>
            <a:pPr lvl="1"/>
            <a:endParaRPr lang="en-US" sz="1400" dirty="0"/>
          </a:p>
          <a:p>
            <a:r>
              <a:rPr lang="en-US" sz="1800" dirty="0"/>
              <a:t>Biases with respect to Metop-A/IASI</a:t>
            </a:r>
          </a:p>
          <a:p>
            <a:pPr lvl="1"/>
            <a:r>
              <a:rPr lang="en-US" sz="1400" dirty="0"/>
              <a:t>With standard uncertainties (k=1)</a:t>
            </a:r>
          </a:p>
          <a:p>
            <a:pPr lvl="1"/>
            <a:endParaRPr lang="en-US" sz="1400" dirty="0"/>
          </a:p>
          <a:p>
            <a:r>
              <a:rPr lang="en-US" sz="1800" dirty="0"/>
              <a:t>At </a:t>
            </a:r>
            <a:r>
              <a:rPr lang="en-US" sz="1800" dirty="0" smtClean="0"/>
              <a:t>common spectral </a:t>
            </a:r>
            <a:r>
              <a:rPr lang="en-US" sz="1800" dirty="0"/>
              <a:t>resolution</a:t>
            </a:r>
          </a:p>
          <a:p>
            <a:pPr lvl="1"/>
            <a:r>
              <a:rPr lang="en-US" sz="1400" dirty="0"/>
              <a:t>In 10cm-1 bins within AIRS bands</a:t>
            </a:r>
          </a:p>
          <a:p>
            <a:pPr lvl="1"/>
            <a:r>
              <a:rPr lang="en-US" sz="1400" dirty="0"/>
              <a:t>Or average results over broad-band channels</a:t>
            </a:r>
          </a:p>
          <a:p>
            <a:pPr lvl="1"/>
            <a:endParaRPr lang="en-US" sz="1400" dirty="0"/>
          </a:p>
          <a:p>
            <a:r>
              <a:rPr lang="en-US" sz="1800" dirty="0"/>
              <a:t>Converted into Brightness Temperatures </a:t>
            </a:r>
          </a:p>
          <a:p>
            <a:pPr lvl="1"/>
            <a:r>
              <a:rPr lang="en-US" sz="1400" dirty="0"/>
              <a:t>For specific radiance scenes </a:t>
            </a:r>
            <a:r>
              <a:rPr lang="en-US" sz="1400" dirty="0" smtClean="0"/>
              <a:t>200-300K</a:t>
            </a:r>
            <a:endParaRPr lang="en-US" sz="1400" dirty="0"/>
          </a:p>
          <a:p>
            <a:pPr lvl="1"/>
            <a:endParaRPr lang="en-US" sz="1800" dirty="0"/>
          </a:p>
          <a:p>
            <a:r>
              <a:rPr lang="en-US" sz="1800" dirty="0"/>
              <a:t>For all viewing angles </a:t>
            </a:r>
          </a:p>
          <a:p>
            <a:pPr lvl="1"/>
            <a:r>
              <a:rPr lang="en-US" sz="1400" dirty="0"/>
              <a:t>and/or for specific ranges - e.g. nadir ±10°</a:t>
            </a:r>
          </a:p>
          <a:p>
            <a:pPr lvl="1"/>
            <a:endParaRPr lang="en-US" sz="1400" dirty="0"/>
          </a:p>
          <a:p>
            <a:r>
              <a:rPr lang="en-US" sz="1800" dirty="0"/>
              <a:t>Over specific period</a:t>
            </a:r>
          </a:p>
          <a:p>
            <a:pPr lvl="1"/>
            <a:r>
              <a:rPr lang="en-US" sz="1400" dirty="0"/>
              <a:t>Common 4-year period from IASI-B </a:t>
            </a:r>
            <a:r>
              <a:rPr lang="en-US" sz="1400" dirty="0" smtClean="0"/>
              <a:t>start</a:t>
            </a:r>
          </a:p>
          <a:p>
            <a:pPr lvl="1"/>
            <a:endParaRPr lang="en-US" sz="1400" dirty="0"/>
          </a:p>
          <a:p>
            <a:r>
              <a:rPr lang="en-US" sz="1800" dirty="0" smtClean="0"/>
              <a:t>Easy to inter-compare and Calculate Double-Differences</a:t>
            </a:r>
            <a:endParaRPr lang="en-US" sz="1800" dirty="0"/>
          </a:p>
        </p:txBody>
      </p:sp>
      <p:graphicFrame>
        <p:nvGraphicFramePr>
          <p:cNvPr id="5" name="Table 4"/>
          <p:cNvGraphicFramePr>
            <a:graphicFrameLocks noGrp="1"/>
          </p:cNvGraphicFramePr>
          <p:nvPr>
            <p:extLst/>
          </p:nvPr>
        </p:nvGraphicFramePr>
        <p:xfrm>
          <a:off x="6567059" y="3"/>
          <a:ext cx="5624941" cy="6490114"/>
        </p:xfrm>
        <a:graphic>
          <a:graphicData uri="http://schemas.openxmlformats.org/drawingml/2006/table">
            <a:tbl>
              <a:tblPr/>
              <a:tblGrid>
                <a:gridCol w="1282159">
                  <a:extLst>
                    <a:ext uri="{9D8B030D-6E8A-4147-A177-3AD203B41FA5}">
                      <a16:colId xmlns:a16="http://schemas.microsoft.com/office/drawing/2014/main" val="20000"/>
                    </a:ext>
                  </a:extLst>
                </a:gridCol>
                <a:gridCol w="620397">
                  <a:extLst>
                    <a:ext uri="{9D8B030D-6E8A-4147-A177-3AD203B41FA5}">
                      <a16:colId xmlns:a16="http://schemas.microsoft.com/office/drawing/2014/main" val="20001"/>
                    </a:ext>
                  </a:extLst>
                </a:gridCol>
                <a:gridCol w="620397">
                  <a:extLst>
                    <a:ext uri="{9D8B030D-6E8A-4147-A177-3AD203B41FA5}">
                      <a16:colId xmlns:a16="http://schemas.microsoft.com/office/drawing/2014/main" val="20002"/>
                    </a:ext>
                  </a:extLst>
                </a:gridCol>
                <a:gridCol w="516998">
                  <a:extLst>
                    <a:ext uri="{9D8B030D-6E8A-4147-A177-3AD203B41FA5}">
                      <a16:colId xmlns:a16="http://schemas.microsoft.com/office/drawing/2014/main" val="20005"/>
                    </a:ext>
                  </a:extLst>
                </a:gridCol>
                <a:gridCol w="516998">
                  <a:extLst>
                    <a:ext uri="{9D8B030D-6E8A-4147-A177-3AD203B41FA5}">
                      <a16:colId xmlns:a16="http://schemas.microsoft.com/office/drawing/2014/main" val="20006"/>
                    </a:ext>
                  </a:extLst>
                </a:gridCol>
                <a:gridCol w="516998">
                  <a:extLst>
                    <a:ext uri="{9D8B030D-6E8A-4147-A177-3AD203B41FA5}">
                      <a16:colId xmlns:a16="http://schemas.microsoft.com/office/drawing/2014/main" val="20007"/>
                    </a:ext>
                  </a:extLst>
                </a:gridCol>
                <a:gridCol w="516998">
                  <a:extLst>
                    <a:ext uri="{9D8B030D-6E8A-4147-A177-3AD203B41FA5}">
                      <a16:colId xmlns:a16="http://schemas.microsoft.com/office/drawing/2014/main" val="20008"/>
                    </a:ext>
                  </a:extLst>
                </a:gridCol>
                <a:gridCol w="516998">
                  <a:extLst>
                    <a:ext uri="{9D8B030D-6E8A-4147-A177-3AD203B41FA5}">
                      <a16:colId xmlns:a16="http://schemas.microsoft.com/office/drawing/2014/main" val="20009"/>
                    </a:ext>
                  </a:extLst>
                </a:gridCol>
                <a:gridCol w="516998">
                  <a:extLst>
                    <a:ext uri="{9D8B030D-6E8A-4147-A177-3AD203B41FA5}">
                      <a16:colId xmlns:a16="http://schemas.microsoft.com/office/drawing/2014/main" val="20010"/>
                    </a:ext>
                  </a:extLst>
                </a:gridCol>
              </a:tblGrid>
              <a:tr h="163911">
                <a:tc>
                  <a:txBody>
                    <a:bodyPr/>
                    <a:lstStyle/>
                    <a:p>
                      <a:pPr rtl="0" fontAlgn="b"/>
                      <a:endParaRPr lang="en-GB" sz="1050" dirty="0">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050" dirty="0">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050">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gridSpan="6">
                  <a:txBody>
                    <a:bodyPr/>
                    <a:lstStyle/>
                    <a:p>
                      <a:pPr algn="ctr" rtl="0" fontAlgn="b"/>
                      <a:r>
                        <a:rPr lang="en-GB" sz="1050" dirty="0">
                          <a:effectLst/>
                          <a:latin typeface="Arial" panose="020B0604020202020204" pitchFamily="34" charset="0"/>
                          <a:cs typeface="Arial" panose="020B0604020202020204" pitchFamily="34" charset="0"/>
                        </a:rPr>
                        <a:t>Mean Difference </a:t>
                      </a:r>
                      <a:r>
                        <a:rPr lang="en-GB" sz="1050" dirty="0" err="1">
                          <a:effectLst/>
                          <a:latin typeface="Arial" panose="020B0604020202020204" pitchFamily="34" charset="0"/>
                          <a:cs typeface="Arial" panose="020B0604020202020204" pitchFamily="34" charset="0"/>
                        </a:rPr>
                        <a:t>dTb</a:t>
                      </a:r>
                      <a:r>
                        <a:rPr lang="en-GB" sz="1050" dirty="0">
                          <a:effectLst/>
                          <a:latin typeface="Arial" panose="020B0604020202020204" pitchFamily="34" charset="0"/>
                          <a:cs typeface="Arial" panose="020B0604020202020204" pitchFamily="34" charset="0"/>
                        </a:rPr>
                        <a:t> [K]</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73969">
                <a:tc>
                  <a:txBody>
                    <a:bodyPr/>
                    <a:lstStyle/>
                    <a:p>
                      <a:pPr rtl="0" fontAlgn="t"/>
                      <a:endParaRPr lang="en-GB" sz="1050" dirty="0">
                        <a:effectLst/>
                        <a:latin typeface="Arial" panose="020B0604020202020204" pitchFamily="34" charset="0"/>
                        <a:cs typeface="Arial" panose="020B0604020202020204" pitchFamily="34" charset="0"/>
                      </a:endParaRPr>
                    </a:p>
                  </a:txBody>
                  <a:tcPr marL="6549" marR="6549" marT="4366" marB="4366">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t"/>
                      <a:endParaRPr lang="en-GB" sz="1050" dirty="0">
                        <a:effectLst/>
                        <a:latin typeface="Arial" panose="020B0604020202020204" pitchFamily="34" charset="0"/>
                        <a:cs typeface="Arial" panose="020B0604020202020204" pitchFamily="34" charset="0"/>
                      </a:endParaRPr>
                    </a:p>
                  </a:txBody>
                  <a:tcPr marL="6549" marR="6549" marT="4366" marB="436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t"/>
                      <a:r>
                        <a:rPr lang="en-GB" sz="1050" dirty="0">
                          <a:effectLst/>
                          <a:latin typeface="Arial" panose="020B0604020202020204" pitchFamily="34" charset="0"/>
                          <a:cs typeface="Arial" panose="020B0604020202020204" pitchFamily="34" charset="0"/>
                        </a:rPr>
                        <a:t>Pseudo Channel [cm-1]</a:t>
                      </a:r>
                    </a:p>
                  </a:txBody>
                  <a:tcPr marL="6549" marR="6549" marT="4366" marB="436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rtl="0" fontAlgn="t"/>
                      <a:r>
                        <a:rPr lang="en-GB" sz="1050">
                          <a:effectLst/>
                          <a:latin typeface="Arial" panose="020B0604020202020204" pitchFamily="34" charset="0"/>
                          <a:cs typeface="Arial" panose="020B0604020202020204" pitchFamily="34" charset="0"/>
                        </a:rPr>
                        <a:t>200</a:t>
                      </a:r>
                    </a:p>
                  </a:txBody>
                  <a:tcPr marL="6549" marR="6549" marT="4366" marB="436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rtl="0" fontAlgn="t"/>
                      <a:r>
                        <a:rPr lang="en-GB" sz="1050">
                          <a:effectLst/>
                          <a:latin typeface="Arial" panose="020B0604020202020204" pitchFamily="34" charset="0"/>
                          <a:cs typeface="Arial" panose="020B0604020202020204" pitchFamily="34" charset="0"/>
                        </a:rPr>
                        <a:t>220</a:t>
                      </a:r>
                    </a:p>
                  </a:txBody>
                  <a:tcPr marL="6549" marR="6549" marT="4366" marB="436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rtl="0" fontAlgn="t"/>
                      <a:r>
                        <a:rPr lang="en-GB" sz="1050">
                          <a:effectLst/>
                          <a:latin typeface="Arial" panose="020B0604020202020204" pitchFamily="34" charset="0"/>
                          <a:cs typeface="Arial" panose="020B0604020202020204" pitchFamily="34" charset="0"/>
                        </a:rPr>
                        <a:t>240</a:t>
                      </a:r>
                    </a:p>
                  </a:txBody>
                  <a:tcPr marL="6549" marR="6549" marT="4366" marB="436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rtl="0" fontAlgn="t"/>
                      <a:r>
                        <a:rPr lang="en-GB" sz="1050">
                          <a:effectLst/>
                          <a:latin typeface="Arial" panose="020B0604020202020204" pitchFamily="34" charset="0"/>
                          <a:cs typeface="Arial" panose="020B0604020202020204" pitchFamily="34" charset="0"/>
                        </a:rPr>
                        <a:t>260</a:t>
                      </a:r>
                    </a:p>
                  </a:txBody>
                  <a:tcPr marL="6549" marR="6549" marT="4366" marB="436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rtl="0" fontAlgn="t"/>
                      <a:r>
                        <a:rPr lang="en-GB" sz="1050">
                          <a:effectLst/>
                          <a:latin typeface="Arial" panose="020B0604020202020204" pitchFamily="34" charset="0"/>
                          <a:cs typeface="Arial" panose="020B0604020202020204" pitchFamily="34" charset="0"/>
                        </a:rPr>
                        <a:t>280</a:t>
                      </a:r>
                    </a:p>
                  </a:txBody>
                  <a:tcPr marL="6549" marR="6549" marT="4366" marB="436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rtl="0" fontAlgn="t"/>
                      <a:r>
                        <a:rPr lang="en-GB" sz="1050">
                          <a:effectLst/>
                          <a:latin typeface="Arial" panose="020B0604020202020204" pitchFamily="34" charset="0"/>
                          <a:cs typeface="Arial" panose="020B0604020202020204" pitchFamily="34" charset="0"/>
                        </a:rPr>
                        <a:t>300</a:t>
                      </a:r>
                    </a:p>
                  </a:txBody>
                  <a:tcPr marL="6549" marR="6549" marT="4366" marB="4366">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1262">
                <a:tc>
                  <a:txBody>
                    <a:bodyPr/>
                    <a:lstStyle/>
                    <a:p>
                      <a:pPr rtl="0" fontAlgn="b"/>
                      <a:r>
                        <a:rPr lang="en-GB" sz="1050" b="0" dirty="0">
                          <a:solidFill>
                            <a:srgbClr val="000000"/>
                          </a:solidFill>
                          <a:effectLst/>
                          <a:latin typeface="Arial" panose="020B0604020202020204" pitchFamily="34" charset="0"/>
                          <a:cs typeface="Arial" panose="020B0604020202020204" pitchFamily="34" charset="0"/>
                        </a:rPr>
                        <a:t>Start date</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r" defTabSz="1125444" rtl="0" eaLnBrk="1" fontAlgn="b" latinLnBrk="0" hangingPunct="1"/>
                      <a:r>
                        <a:rPr lang="en-GB" sz="1050" b="0" kern="1200">
                          <a:solidFill>
                            <a:srgbClr val="000000"/>
                          </a:solidFill>
                          <a:effectLst/>
                          <a:latin typeface="Arial" panose="020B0604020202020204" pitchFamily="34" charset="0"/>
                          <a:ea typeface="+mn-ea"/>
                          <a:cs typeface="Arial" panose="020B0604020202020204" pitchFamily="34" charset="0"/>
                        </a:rPr>
                        <a:t>2013-08-01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655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-0.08</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err="1">
                          <a:solidFill>
                            <a:srgbClr val="000000"/>
                          </a:solidFill>
                          <a:effectLst/>
                          <a:latin typeface="Arial" panose="020B0604020202020204" pitchFamily="34" charset="0"/>
                          <a:cs typeface="Arial" panose="020B0604020202020204" pitchFamily="34" charset="0"/>
                        </a:rPr>
                        <a:t>NaN</a:t>
                      </a:r>
                      <a:endParaRPr lang="en-GB" sz="1050" b="0" dirty="0">
                        <a:solidFill>
                          <a:srgbClr val="000000"/>
                        </a:solidFill>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1262">
                <a:tc>
                  <a:txBody>
                    <a:bodyPr/>
                    <a:lstStyle/>
                    <a:p>
                      <a:pPr rtl="0" fontAlgn="b"/>
                      <a:r>
                        <a:rPr lang="en-GB" sz="1050" b="0">
                          <a:solidFill>
                            <a:srgbClr val="000000"/>
                          </a:solidFill>
                          <a:effectLst/>
                          <a:latin typeface="Arial" panose="020B0604020202020204" pitchFamily="34" charset="0"/>
                          <a:cs typeface="Arial" panose="020B0604020202020204" pitchFamily="34" charset="0"/>
                        </a:rPr>
                        <a:t>End date</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r" defTabSz="1125444" rtl="0" eaLnBrk="1" fontAlgn="b" latinLnBrk="0" hangingPunct="1"/>
                      <a:r>
                        <a:rPr lang="en-GB" sz="1050" b="0" kern="1200" dirty="0">
                          <a:solidFill>
                            <a:srgbClr val="000000"/>
                          </a:solidFill>
                          <a:effectLst/>
                          <a:latin typeface="Arial" panose="020B0604020202020204" pitchFamily="34" charset="0"/>
                          <a:ea typeface="+mn-ea"/>
                          <a:cs typeface="Arial" panose="020B0604020202020204" pitchFamily="34" charset="0"/>
                        </a:rPr>
                        <a:t>2016-06-30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a:solidFill>
                            <a:srgbClr val="000000"/>
                          </a:solidFill>
                          <a:effectLst/>
                          <a:latin typeface="Arial" panose="020B0604020202020204" pitchFamily="34" charset="0"/>
                          <a:cs typeface="Arial" panose="020B0604020202020204" pitchFamily="34" charset="0"/>
                        </a:rPr>
                        <a:t>665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-0.09</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-0.08</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-0.08</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err="1">
                          <a:solidFill>
                            <a:srgbClr val="000000"/>
                          </a:solidFill>
                          <a:effectLst/>
                          <a:latin typeface="Arial" panose="020B0604020202020204" pitchFamily="34" charset="0"/>
                          <a:cs typeface="Arial" panose="020B0604020202020204" pitchFamily="34" charset="0"/>
                        </a:rPr>
                        <a:t>NaN</a:t>
                      </a:r>
                      <a:endParaRPr lang="en-GB" sz="1050" b="0" dirty="0">
                        <a:solidFill>
                          <a:srgbClr val="000000"/>
                        </a:solidFill>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1262">
                <a:tc>
                  <a:txBody>
                    <a:bodyPr/>
                    <a:lstStyle/>
                    <a:p>
                      <a:pPr rtl="0" fontAlgn="b"/>
                      <a:r>
                        <a:rPr lang="en-GB" sz="1050" b="0">
                          <a:solidFill>
                            <a:srgbClr val="000000"/>
                          </a:solidFill>
                          <a:effectLst/>
                          <a:latin typeface="Arial" panose="020B0604020202020204" pitchFamily="34" charset="0"/>
                          <a:cs typeface="Arial" panose="020B0604020202020204" pitchFamily="34" charset="0"/>
                        </a:rPr>
                        <a:t>Start time</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a:solidFill>
                            <a:srgbClr val="000000"/>
                          </a:solidFill>
                          <a:effectLst/>
                          <a:latin typeface="Arial" panose="020B0604020202020204" pitchFamily="34" charset="0"/>
                          <a:cs typeface="Arial" panose="020B0604020202020204" pitchFamily="34" charset="0"/>
                        </a:rPr>
                        <a:t>21:53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675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a:solidFill>
                            <a:srgbClr val="000000"/>
                          </a:solidFill>
                          <a:effectLst/>
                          <a:latin typeface="Arial" panose="020B0604020202020204" pitchFamily="34" charset="0"/>
                          <a:cs typeface="Arial" panose="020B0604020202020204" pitchFamily="34" charset="0"/>
                        </a:rPr>
                        <a:t>-0.06</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-0.07</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-0.06</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err="1">
                          <a:solidFill>
                            <a:srgbClr val="000000"/>
                          </a:solidFill>
                          <a:effectLst/>
                          <a:latin typeface="Arial" panose="020B0604020202020204" pitchFamily="34" charset="0"/>
                          <a:cs typeface="Arial" panose="020B0604020202020204" pitchFamily="34" charset="0"/>
                        </a:rPr>
                        <a:t>NaN</a:t>
                      </a:r>
                      <a:endParaRPr lang="en-GB" sz="1050" b="0" dirty="0">
                        <a:solidFill>
                          <a:srgbClr val="000000"/>
                        </a:solidFill>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1262">
                <a:tc>
                  <a:txBody>
                    <a:bodyPr/>
                    <a:lstStyle/>
                    <a:p>
                      <a:pPr rtl="0" fontAlgn="b"/>
                      <a:r>
                        <a:rPr lang="en-GB" sz="1050" b="0">
                          <a:solidFill>
                            <a:srgbClr val="000000"/>
                          </a:solidFill>
                          <a:effectLst/>
                          <a:latin typeface="Arial" panose="020B0604020202020204" pitchFamily="34" charset="0"/>
                          <a:cs typeface="Arial" panose="020B0604020202020204" pitchFamily="34" charset="0"/>
                        </a:rPr>
                        <a:t>End time</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23:21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685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1262">
                <a:tc>
                  <a:txBody>
                    <a:bodyPr/>
                    <a:lstStyle/>
                    <a:p>
                      <a:pPr rtl="0" fontAlgn="b"/>
                      <a:r>
                        <a:rPr lang="en-GB" sz="1050" b="0">
                          <a:solidFill>
                            <a:srgbClr val="000000"/>
                          </a:solidFill>
                          <a:effectLst/>
                          <a:latin typeface="Arial" panose="020B0604020202020204" pitchFamily="34" charset="0"/>
                          <a:cs typeface="Arial" panose="020B0604020202020204" pitchFamily="34" charset="0"/>
                        </a:rPr>
                        <a:t>Min Latitude [°]</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-74.31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695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1262">
                <a:tc>
                  <a:txBody>
                    <a:bodyPr/>
                    <a:lstStyle/>
                    <a:p>
                      <a:pPr rtl="0" fontAlgn="b"/>
                      <a:r>
                        <a:rPr lang="en-GB" sz="1050" b="0" dirty="0">
                          <a:solidFill>
                            <a:srgbClr val="000000"/>
                          </a:solidFill>
                          <a:effectLst/>
                          <a:latin typeface="Arial" panose="020B0604020202020204" pitchFamily="34" charset="0"/>
                          <a:cs typeface="Arial" panose="020B0604020202020204" pitchFamily="34" charset="0"/>
                        </a:rPr>
                        <a:t>Max Latitude [°]</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74.31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err="1">
                          <a:solidFill>
                            <a:srgbClr val="000000"/>
                          </a:solidFill>
                          <a:effectLst/>
                          <a:latin typeface="Arial" panose="020B0604020202020204" pitchFamily="34" charset="0"/>
                          <a:cs typeface="Arial" panose="020B0604020202020204" pitchFamily="34" charset="0"/>
                        </a:rPr>
                        <a:t>NaN</a:t>
                      </a:r>
                      <a:endParaRPr lang="en-GB" sz="1050" b="0" dirty="0">
                        <a:solidFill>
                          <a:srgbClr val="000000"/>
                        </a:solidFill>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1262">
                <a:tc>
                  <a:txBody>
                    <a:bodyPr/>
                    <a:lstStyle/>
                    <a:p>
                      <a:pPr rtl="0" fontAlgn="b"/>
                      <a:r>
                        <a:rPr lang="en-GB" sz="1050" b="0" dirty="0">
                          <a:solidFill>
                            <a:srgbClr val="000000"/>
                          </a:solidFill>
                          <a:effectLst/>
                          <a:latin typeface="Arial" panose="020B0604020202020204" pitchFamily="34" charset="0"/>
                          <a:cs typeface="Arial" panose="020B0604020202020204" pitchFamily="34" charset="0"/>
                        </a:rPr>
                        <a:t>Min Longitude [°]</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a:solidFill>
                            <a:srgbClr val="000000"/>
                          </a:solidFill>
                          <a:effectLst/>
                          <a:latin typeface="Arial" panose="020B0604020202020204" pitchFamily="34" charset="0"/>
                          <a:cs typeface="Arial" panose="020B0604020202020204" pitchFamily="34" charset="0"/>
                        </a:rPr>
                        <a:t>-179.87</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a:solidFill>
                            <a:srgbClr val="000000"/>
                          </a:solidFill>
                          <a:effectLst/>
                          <a:latin typeface="Arial" panose="020B0604020202020204" pitchFamily="34" charset="0"/>
                          <a:cs typeface="Arial" panose="020B0604020202020204" pitchFamily="34" charset="0"/>
                        </a:rPr>
                        <a:t>715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-0.07</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1262">
                <a:tc>
                  <a:txBody>
                    <a:bodyPr/>
                    <a:lstStyle/>
                    <a:p>
                      <a:pPr rtl="0" fontAlgn="b"/>
                      <a:r>
                        <a:rPr lang="en-GB" sz="1050" b="0">
                          <a:solidFill>
                            <a:srgbClr val="000000"/>
                          </a:solidFill>
                          <a:effectLst/>
                          <a:latin typeface="Arial" panose="020B0604020202020204" pitchFamily="34" charset="0"/>
                          <a:cs typeface="Arial" panose="020B0604020202020204" pitchFamily="34" charset="0"/>
                        </a:rPr>
                        <a:t>Max Longitude [°]</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180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725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-0.02</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5983">
                <a:tc>
                  <a:txBody>
                    <a:bodyPr/>
                    <a:lstStyle/>
                    <a:p>
                      <a:pPr rtl="0" fontAlgn="b"/>
                      <a:r>
                        <a:rPr lang="en-GB" sz="1050" b="0">
                          <a:solidFill>
                            <a:srgbClr val="000000"/>
                          </a:solidFill>
                          <a:effectLst/>
                          <a:latin typeface="Arial" panose="020B0604020202020204" pitchFamily="34" charset="0"/>
                          <a:cs typeface="Arial" panose="020B0604020202020204" pitchFamily="34" charset="0"/>
                        </a:rPr>
                        <a:t>Min Scan Angle [°]</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735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err="1">
                          <a:solidFill>
                            <a:srgbClr val="000000"/>
                          </a:solidFill>
                          <a:effectLst/>
                          <a:latin typeface="Arial" panose="020B0604020202020204" pitchFamily="34" charset="0"/>
                          <a:cs typeface="Arial" panose="020B0604020202020204" pitchFamily="34" charset="0"/>
                        </a:rPr>
                        <a:t>NaN</a:t>
                      </a:r>
                      <a:endParaRPr lang="en-GB" sz="1050" b="0" dirty="0">
                        <a:solidFill>
                          <a:srgbClr val="000000"/>
                        </a:solidFill>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97614">
                <a:tc>
                  <a:txBody>
                    <a:bodyPr/>
                    <a:lstStyle/>
                    <a:p>
                      <a:pPr rtl="0" fontAlgn="b"/>
                      <a:r>
                        <a:rPr lang="en-GB" sz="1050" b="0">
                          <a:solidFill>
                            <a:srgbClr val="000000"/>
                          </a:solidFill>
                          <a:effectLst/>
                          <a:latin typeface="Arial" panose="020B0604020202020204" pitchFamily="34" charset="0"/>
                          <a:cs typeface="Arial" panose="020B0604020202020204" pitchFamily="34" charset="0"/>
                        </a:rPr>
                        <a:t>Max Scan Angle [°]</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3.5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745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-0.12</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-0.12</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-0.06</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NaN</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1262">
                <a:tc>
                  <a:txBody>
                    <a:bodyPr/>
                    <a:lstStyle/>
                    <a:p>
                      <a:pPr rtl="0" fontAlgn="b"/>
                      <a:endParaRPr lang="en-GB" sz="1050">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050">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755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-0.12</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-0.08</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err="1">
                          <a:solidFill>
                            <a:srgbClr val="000000"/>
                          </a:solidFill>
                          <a:effectLst/>
                          <a:latin typeface="Arial" panose="020B0604020202020204" pitchFamily="34" charset="0"/>
                          <a:cs typeface="Arial" panose="020B0604020202020204" pitchFamily="34" charset="0"/>
                        </a:rPr>
                        <a:t>NaN</a:t>
                      </a:r>
                      <a:endParaRPr lang="en-GB" sz="1050" b="0" dirty="0">
                        <a:solidFill>
                          <a:srgbClr val="000000"/>
                        </a:solidFill>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97614">
                <a:tc>
                  <a:txBody>
                    <a:bodyPr/>
                    <a:lstStyle/>
                    <a:p>
                      <a:pPr rtl="0" fontAlgn="b"/>
                      <a:r>
                        <a:rPr lang="en-GB" sz="1050" b="0">
                          <a:solidFill>
                            <a:srgbClr val="000000"/>
                          </a:solidFill>
                          <a:effectLst/>
                          <a:latin typeface="Arial" panose="020B0604020202020204" pitchFamily="34" charset="0"/>
                          <a:cs typeface="Arial" panose="020B0604020202020204" pitchFamily="34" charset="0"/>
                        </a:rPr>
                        <a:t>Collocation method:</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GB" sz="1050" b="0">
                          <a:solidFill>
                            <a:srgbClr val="000000"/>
                          </a:solidFill>
                          <a:effectLst/>
                          <a:latin typeface="Arial" panose="020B0604020202020204" pitchFamily="34" charset="0"/>
                          <a:cs typeface="Arial" panose="020B0604020202020204" pitchFamily="34" charset="0"/>
                        </a:rPr>
                        <a:t>Big circle SNO</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765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-0.12</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-0.08</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err="1">
                          <a:solidFill>
                            <a:srgbClr val="000000"/>
                          </a:solidFill>
                          <a:effectLst/>
                          <a:latin typeface="Arial" panose="020B0604020202020204" pitchFamily="34" charset="0"/>
                          <a:cs typeface="Arial" panose="020B0604020202020204" pitchFamily="34" charset="0"/>
                        </a:rPr>
                        <a:t>NaN</a:t>
                      </a:r>
                      <a:endParaRPr lang="en-GB" sz="1050" b="0" dirty="0">
                        <a:solidFill>
                          <a:srgbClr val="000000"/>
                        </a:solidFill>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97614">
                <a:tc>
                  <a:txBody>
                    <a:bodyPr/>
                    <a:lstStyle/>
                    <a:p>
                      <a:pPr rtl="0" fontAlgn="b"/>
                      <a:r>
                        <a:rPr lang="en-GB" sz="1050" b="0">
                          <a:solidFill>
                            <a:srgbClr val="000000"/>
                          </a:solidFill>
                          <a:effectLst/>
                          <a:latin typeface="Arial" panose="020B0604020202020204" pitchFamily="34" charset="0"/>
                          <a:cs typeface="Arial" panose="020B0604020202020204" pitchFamily="34" charset="0"/>
                        </a:rPr>
                        <a:t>Collocation dist [km]</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50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775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-0.12</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-0.08</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a:solidFill>
                            <a:srgbClr val="000000"/>
                          </a:solidFill>
                          <a:effectLst/>
                          <a:latin typeface="Arial" panose="020B0604020202020204" pitchFamily="34" charset="0"/>
                          <a:cs typeface="Arial" panose="020B0604020202020204" pitchFamily="34" charset="0"/>
                        </a:rPr>
                        <a:t>-0.50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95983">
                <a:tc>
                  <a:txBody>
                    <a:bodyPr/>
                    <a:lstStyle/>
                    <a:p>
                      <a:pPr rtl="0" fontAlgn="b"/>
                      <a:r>
                        <a:rPr lang="en-GB" sz="1050" b="0">
                          <a:solidFill>
                            <a:srgbClr val="000000"/>
                          </a:solidFill>
                          <a:effectLst/>
                          <a:latin typeface="Arial" panose="020B0604020202020204" pitchFamily="34" charset="0"/>
                          <a:cs typeface="Arial" panose="020B0604020202020204" pitchFamily="34" charset="0"/>
                        </a:rPr>
                        <a:t>Collocation time [s]</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1200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785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-0.08</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a:solidFill>
                            <a:srgbClr val="000000"/>
                          </a:solidFill>
                          <a:effectLst/>
                          <a:latin typeface="Arial" panose="020B0604020202020204" pitchFamily="34" charset="0"/>
                          <a:cs typeface="Arial" panose="020B0604020202020204" pitchFamily="34" charset="0"/>
                        </a:rPr>
                        <a:t>-0.15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31262">
                <a:tc gridSpan="2">
                  <a:txBody>
                    <a:bodyPr/>
                    <a:lstStyle/>
                    <a:p>
                      <a:pPr rtl="0" fontAlgn="b"/>
                      <a:r>
                        <a:rPr lang="en-GB" sz="1050" b="0">
                          <a:solidFill>
                            <a:srgbClr val="000000"/>
                          </a:solidFill>
                          <a:effectLst/>
                          <a:latin typeface="Arial" panose="020B0604020202020204" pitchFamily="34" charset="0"/>
                          <a:cs typeface="Arial" panose="020B0604020202020204" pitchFamily="34" charset="0"/>
                        </a:rPr>
                        <a:t>Collocation sec(theta)</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hMerge="1">
                  <a:txBody>
                    <a:bodyPr/>
                    <a:lstStyle/>
                    <a:p>
                      <a:endParaRPr lang="en-GB"/>
                    </a:p>
                  </a:txBody>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795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-0.07</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err="1">
                          <a:solidFill>
                            <a:srgbClr val="000000"/>
                          </a:solidFill>
                          <a:effectLst/>
                          <a:latin typeface="Arial" panose="020B0604020202020204" pitchFamily="34" charset="0"/>
                          <a:cs typeface="Arial" panose="020B0604020202020204" pitchFamily="34" charset="0"/>
                        </a:rPr>
                        <a:t>NaN</a:t>
                      </a:r>
                      <a:endParaRPr lang="en-GB" sz="1050" b="0" dirty="0">
                        <a:solidFill>
                          <a:srgbClr val="000000"/>
                        </a:solidFill>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31262">
                <a:tc>
                  <a:txBody>
                    <a:bodyPr/>
                    <a:lstStyle/>
                    <a:p>
                      <a:pPr rtl="0" fontAlgn="b"/>
                      <a:r>
                        <a:rPr lang="en-GB" sz="1050" b="0">
                          <a:solidFill>
                            <a:srgbClr val="000000"/>
                          </a:solidFill>
                          <a:effectLst/>
                          <a:latin typeface="Arial" panose="020B0604020202020204" pitchFamily="34" charset="0"/>
                          <a:cs typeface="Arial" panose="020B0604020202020204" pitchFamily="34" charset="0"/>
                        </a:rPr>
                        <a:t>Filtering applied</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GB" sz="1050" b="0">
                          <a:solidFill>
                            <a:srgbClr val="000000"/>
                          </a:solidFill>
                          <a:effectLst/>
                          <a:latin typeface="Arial" panose="020B0604020202020204" pitchFamily="34" charset="0"/>
                          <a:cs typeface="Arial" panose="020B0604020202020204" pitchFamily="34" charset="0"/>
                        </a:rPr>
                        <a:t>see ref</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805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-0.07</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-0.24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31262">
                <a:tc>
                  <a:txBody>
                    <a:bodyPr/>
                    <a:lstStyle/>
                    <a:p>
                      <a:pPr rtl="0" fontAlgn="b"/>
                      <a:endParaRPr lang="en-GB" sz="1050">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050">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815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-0.07</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-0.17</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56929">
                <a:tc>
                  <a:txBody>
                    <a:bodyPr/>
                    <a:lstStyle/>
                    <a:p>
                      <a:pPr rtl="0" fontAlgn="b"/>
                      <a:r>
                        <a:rPr lang="en-GB" sz="1050" b="0">
                          <a:solidFill>
                            <a:srgbClr val="000000"/>
                          </a:solidFill>
                          <a:effectLst/>
                          <a:latin typeface="Arial" panose="020B0604020202020204" pitchFamily="34" charset="0"/>
                          <a:cs typeface="Arial" panose="020B0604020202020204" pitchFamily="34" charset="0"/>
                        </a:rPr>
                        <a:t>Algorithm Ref</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GB" sz="1050" b="0">
                          <a:solidFill>
                            <a:srgbClr val="000000"/>
                          </a:solidFill>
                          <a:effectLst/>
                          <a:latin typeface="Arial" panose="020B0604020202020204" pitchFamily="34" charset="0"/>
                          <a:cs typeface="Arial" panose="020B0604020202020204" pitchFamily="34" charset="0"/>
                        </a:rPr>
                        <a:t>JGR Tobin 2016</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825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-0.07</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-0.18</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31262">
                <a:tc>
                  <a:txBody>
                    <a:bodyPr/>
                    <a:lstStyle/>
                    <a:p>
                      <a:pPr rtl="0" fontAlgn="b"/>
                      <a:r>
                        <a:rPr lang="en-GB" sz="1050" b="0">
                          <a:solidFill>
                            <a:srgbClr val="000000"/>
                          </a:solidFill>
                          <a:effectLst/>
                          <a:latin typeface="Arial" panose="020B0604020202020204" pitchFamily="34" charset="0"/>
                          <a:cs typeface="Arial" panose="020B0604020202020204" pitchFamily="34" charset="0"/>
                        </a:rPr>
                        <a:t>Dataset Ref</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050">
                        <a:effectLst/>
                        <a:latin typeface="Arial" panose="020B0604020202020204" pitchFamily="34" charset="0"/>
                        <a:cs typeface="Arial" panose="020B0604020202020204" pitchFamily="34" charset="0"/>
                      </a:endParaRP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835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-0.07</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-0.18</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97614">
                <a:tc>
                  <a:txBody>
                    <a:bodyPr/>
                    <a:lstStyle/>
                    <a:p>
                      <a:pPr rtl="0" fontAlgn="b"/>
                      <a:r>
                        <a:rPr lang="en-GB" sz="1050" b="0">
                          <a:solidFill>
                            <a:srgbClr val="000000"/>
                          </a:solidFill>
                          <a:effectLst/>
                          <a:latin typeface="Arial" panose="020B0604020202020204" pitchFamily="34" charset="0"/>
                          <a:cs typeface="Arial" panose="020B0604020202020204" pitchFamily="34" charset="0"/>
                        </a:rPr>
                        <a:t>Monitored Instrument</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GB" sz="1050" b="0">
                          <a:solidFill>
                            <a:srgbClr val="000000"/>
                          </a:solidFill>
                          <a:effectLst/>
                          <a:latin typeface="Arial" panose="020B0604020202020204" pitchFamily="34" charset="0"/>
                          <a:cs typeface="Arial" panose="020B0604020202020204" pitchFamily="34" charset="0"/>
                        </a:rPr>
                        <a:t>IASI-A L1C</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845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-0.10</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-0.06</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-0.16</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97614">
                <a:tc>
                  <a:txBody>
                    <a:bodyPr/>
                    <a:lstStyle/>
                    <a:p>
                      <a:pPr rtl="0" fontAlgn="b"/>
                      <a:r>
                        <a:rPr lang="en-GB" sz="1050" b="0">
                          <a:solidFill>
                            <a:srgbClr val="000000"/>
                          </a:solidFill>
                          <a:effectLst/>
                          <a:latin typeface="Arial" panose="020B0604020202020204" pitchFamily="34" charset="0"/>
                          <a:cs typeface="Arial" panose="020B0604020202020204" pitchFamily="34" charset="0"/>
                        </a:rPr>
                        <a:t>Processing Version</a:t>
                      </a:r>
                    </a:p>
                  </a:txBody>
                  <a:tcPr marL="6549" marR="6549" marT="4366" marB="4366"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r>
                        <a:rPr lang="en-GB" sz="1050" b="0">
                          <a:solidFill>
                            <a:srgbClr val="000000"/>
                          </a:solidFill>
                          <a:effectLst/>
                          <a:latin typeface="Arial" panose="020B0604020202020204" pitchFamily="34" charset="0"/>
                          <a:cs typeface="Arial" panose="020B0604020202020204" pitchFamily="34" charset="0"/>
                        </a:rPr>
                        <a:t>latest</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855</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-0.11</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-0.06</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-0.04</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a:solidFill>
                            <a:srgbClr val="000000"/>
                          </a:solidFill>
                          <a:effectLst/>
                          <a:latin typeface="Arial" panose="020B0604020202020204" pitchFamily="34" charset="0"/>
                          <a:cs typeface="Arial" panose="020B0604020202020204" pitchFamily="34" charset="0"/>
                        </a:rPr>
                        <a:t>-0.03</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050" b="0" dirty="0">
                          <a:solidFill>
                            <a:srgbClr val="000000"/>
                          </a:solidFill>
                          <a:effectLst/>
                          <a:latin typeface="Arial" panose="020B0604020202020204" pitchFamily="34" charset="0"/>
                          <a:cs typeface="Arial" panose="020B0604020202020204" pitchFamily="34" charset="0"/>
                        </a:rPr>
                        <a:t>-0.16</a:t>
                      </a:r>
                    </a:p>
                  </a:txBody>
                  <a:tcPr marL="6549" marR="6549" marT="4366" marB="4366"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336940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IR Reference Sensor Inter-Comparisons</a:t>
            </a:r>
            <a:endParaRPr lang="en-GB" sz="2400" dirty="0">
              <a:solidFill>
                <a:schemeClr val="tx1"/>
              </a:solidFill>
            </a:endParaRPr>
          </a:p>
        </p:txBody>
      </p:sp>
      <p:sp>
        <p:nvSpPr>
          <p:cNvPr id="8" name="Content Placeholder 2"/>
          <p:cNvSpPr>
            <a:spLocks noGrp="1"/>
          </p:cNvSpPr>
          <p:nvPr>
            <p:ph idx="1"/>
          </p:nvPr>
        </p:nvSpPr>
        <p:spPr>
          <a:xfrm>
            <a:off x="119269" y="1113183"/>
            <a:ext cx="6241773" cy="5396948"/>
          </a:xfrm>
          <a:noFill/>
        </p:spPr>
        <p:txBody>
          <a:bodyPr>
            <a:noAutofit/>
          </a:bodyPr>
          <a:lstStyle/>
          <a:p>
            <a:r>
              <a:rPr lang="en-US" sz="1800" dirty="0"/>
              <a:t>Form consensus on relative calibration</a:t>
            </a:r>
          </a:p>
          <a:p>
            <a:pPr lvl="1"/>
            <a:r>
              <a:rPr lang="en-US" sz="1400" dirty="0"/>
              <a:t>Re-binning results of existing comparisons </a:t>
            </a:r>
          </a:p>
          <a:p>
            <a:pPr lvl="1"/>
            <a:endParaRPr lang="en-US" sz="1400" dirty="0"/>
          </a:p>
          <a:p>
            <a:r>
              <a:rPr lang="en-US" sz="1800" dirty="0"/>
              <a:t>Biases with respect to Metop-A/IASI</a:t>
            </a:r>
          </a:p>
          <a:p>
            <a:pPr lvl="1"/>
            <a:r>
              <a:rPr lang="en-US" sz="1400" dirty="0"/>
              <a:t>With standard uncertainties (k=1)</a:t>
            </a:r>
          </a:p>
          <a:p>
            <a:pPr lvl="1"/>
            <a:endParaRPr lang="en-US" sz="1400" dirty="0"/>
          </a:p>
          <a:p>
            <a:r>
              <a:rPr lang="en-US" sz="1800" dirty="0"/>
              <a:t>At </a:t>
            </a:r>
            <a:r>
              <a:rPr lang="en-US" sz="1800" dirty="0" smtClean="0"/>
              <a:t>common spectral </a:t>
            </a:r>
            <a:r>
              <a:rPr lang="en-US" sz="1800" dirty="0"/>
              <a:t>resolution</a:t>
            </a:r>
          </a:p>
          <a:p>
            <a:pPr lvl="1"/>
            <a:r>
              <a:rPr lang="en-US" sz="1400" dirty="0"/>
              <a:t>In 10cm-1 bins within AIRS bands</a:t>
            </a:r>
          </a:p>
          <a:p>
            <a:pPr lvl="1"/>
            <a:r>
              <a:rPr lang="en-US" sz="1400" dirty="0"/>
              <a:t>Or average results over broad-band channels</a:t>
            </a:r>
          </a:p>
          <a:p>
            <a:pPr lvl="1"/>
            <a:endParaRPr lang="en-US" sz="1400" dirty="0"/>
          </a:p>
          <a:p>
            <a:r>
              <a:rPr lang="en-US" sz="1800" dirty="0"/>
              <a:t>Converted into Brightness Temperatures </a:t>
            </a:r>
          </a:p>
          <a:p>
            <a:pPr lvl="1"/>
            <a:r>
              <a:rPr lang="en-US" sz="1400" dirty="0"/>
              <a:t>For specific radiance scenes </a:t>
            </a:r>
            <a:r>
              <a:rPr lang="en-US" sz="1400" dirty="0" smtClean="0"/>
              <a:t>200-300K</a:t>
            </a:r>
            <a:endParaRPr lang="en-US" sz="1400" dirty="0"/>
          </a:p>
          <a:p>
            <a:pPr lvl="1"/>
            <a:endParaRPr lang="en-US" sz="1800" dirty="0"/>
          </a:p>
          <a:p>
            <a:r>
              <a:rPr lang="en-US" sz="1800" dirty="0"/>
              <a:t>For all viewing angles </a:t>
            </a:r>
          </a:p>
          <a:p>
            <a:pPr lvl="1"/>
            <a:r>
              <a:rPr lang="en-US" sz="1400" dirty="0"/>
              <a:t>and/or for specific ranges - e.g. nadir ±10°</a:t>
            </a:r>
          </a:p>
          <a:p>
            <a:pPr lvl="1"/>
            <a:endParaRPr lang="en-US" sz="1400" dirty="0"/>
          </a:p>
          <a:p>
            <a:r>
              <a:rPr lang="en-US" sz="1800" dirty="0"/>
              <a:t>Over specific period</a:t>
            </a:r>
          </a:p>
          <a:p>
            <a:pPr lvl="1"/>
            <a:r>
              <a:rPr lang="en-US" sz="1400" dirty="0"/>
              <a:t>Common 4-year period from IASI-B </a:t>
            </a:r>
            <a:r>
              <a:rPr lang="en-US" sz="1400" dirty="0" smtClean="0"/>
              <a:t>start</a:t>
            </a:r>
          </a:p>
          <a:p>
            <a:pPr lvl="1"/>
            <a:endParaRPr lang="en-US" sz="1400" dirty="0"/>
          </a:p>
          <a:p>
            <a:r>
              <a:rPr lang="en-US" sz="1800" dirty="0" smtClean="0"/>
              <a:t>Easy to inter-compare and Calculate Double-Differences</a:t>
            </a:r>
            <a:endParaRPr lang="en-US" sz="1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625" y="1019908"/>
            <a:ext cx="6048375" cy="3505200"/>
          </a:xfrm>
          <a:prstGeom prst="rect">
            <a:avLst/>
          </a:prstGeom>
        </p:spPr>
      </p:pic>
      <p:sp>
        <p:nvSpPr>
          <p:cNvPr id="12" name="Content Placeholder 2"/>
          <p:cNvSpPr txBox="1">
            <a:spLocks/>
          </p:cNvSpPr>
          <p:nvPr/>
        </p:nvSpPr>
        <p:spPr bwMode="auto">
          <a:xfrm>
            <a:off x="6376624" y="4485968"/>
            <a:ext cx="5815376" cy="2013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32500" lnSpcReduction="20000"/>
          </a:bodyPr>
          <a:lstStyle>
            <a:lvl1pPr marL="310162" indent="-310162" algn="l" rtl="0" eaLnBrk="1" fontAlgn="base" hangingPunct="1">
              <a:spcBef>
                <a:spcPts val="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pPr>
              <a:lnSpc>
                <a:spcPct val="120000"/>
              </a:lnSpc>
            </a:pPr>
            <a:r>
              <a:rPr lang="en-US" sz="4900" b="0" kern="0" dirty="0" smtClean="0"/>
              <a:t>Mean Double Difference IASI B-A – </a:t>
            </a:r>
            <a:r>
              <a:rPr lang="en-US" sz="4900" b="0" kern="0" dirty="0" err="1" smtClean="0"/>
              <a:t>wrt</a:t>
            </a:r>
            <a:r>
              <a:rPr lang="en-US" sz="4900" b="0" kern="0" dirty="0" smtClean="0"/>
              <a:t> Meteosat/SEVIRI</a:t>
            </a:r>
          </a:p>
          <a:p>
            <a:pPr lvl="1">
              <a:lnSpc>
                <a:spcPct val="120000"/>
              </a:lnSpc>
            </a:pPr>
            <a:r>
              <a:rPr lang="en-US" sz="4300" b="0" kern="0" dirty="0" smtClean="0"/>
              <a:t>Plotted where uncertainty &lt; 0.1K</a:t>
            </a:r>
          </a:p>
          <a:p>
            <a:pPr lvl="1">
              <a:lnSpc>
                <a:spcPct val="120000"/>
              </a:lnSpc>
            </a:pPr>
            <a:r>
              <a:rPr lang="en-US" sz="4300" b="0" kern="0" dirty="0" smtClean="0"/>
              <a:t>Difference increase for colder scenes in all channels </a:t>
            </a:r>
          </a:p>
          <a:p>
            <a:pPr>
              <a:lnSpc>
                <a:spcPct val="120000"/>
              </a:lnSpc>
            </a:pPr>
            <a:r>
              <a:rPr lang="en-US" sz="4900" b="0" kern="0" dirty="0" smtClean="0"/>
              <a:t>SWIR: V. small positive differences (&lt;&lt;0.1K)</a:t>
            </a:r>
          </a:p>
          <a:p>
            <a:pPr>
              <a:lnSpc>
                <a:spcPct val="120000"/>
              </a:lnSpc>
            </a:pPr>
            <a:r>
              <a:rPr lang="en-US" sz="4900" b="0" kern="0" dirty="0" smtClean="0"/>
              <a:t>MWIR: V. small positive differences (&lt;&lt;0.1K</a:t>
            </a:r>
            <a:r>
              <a:rPr lang="en-US" sz="4900" b="0" kern="0" dirty="0"/>
              <a:t>)</a:t>
            </a:r>
          </a:p>
          <a:p>
            <a:pPr>
              <a:lnSpc>
                <a:spcPct val="120000"/>
              </a:lnSpc>
            </a:pPr>
            <a:r>
              <a:rPr lang="en-US" sz="4900" b="0" kern="0" dirty="0" smtClean="0"/>
              <a:t>LWIR window: Small negative differences (&lt;~0.1K)</a:t>
            </a:r>
          </a:p>
          <a:p>
            <a:pPr>
              <a:lnSpc>
                <a:spcPct val="120000"/>
              </a:lnSpc>
            </a:pPr>
            <a:r>
              <a:rPr lang="en-US" sz="4900" b="0" kern="0" dirty="0" smtClean="0"/>
              <a:t>LWIR absorption: Larger negative </a:t>
            </a:r>
            <a:r>
              <a:rPr lang="en-US" sz="4900" b="0" kern="0" dirty="0"/>
              <a:t>differences (&lt;~</a:t>
            </a:r>
            <a:r>
              <a:rPr lang="en-US" sz="4900" b="0" kern="0" dirty="0" smtClean="0"/>
              <a:t>0.3K</a:t>
            </a:r>
            <a:r>
              <a:rPr lang="en-US" sz="4900" b="0" kern="0" dirty="0"/>
              <a:t>)</a:t>
            </a:r>
          </a:p>
          <a:p>
            <a:pPr lvl="1">
              <a:lnSpc>
                <a:spcPct val="120000"/>
              </a:lnSpc>
            </a:pPr>
            <a:endParaRPr lang="en-US" sz="4300" b="0" kern="0" dirty="0" smtClean="0"/>
          </a:p>
        </p:txBody>
      </p:sp>
      <p:pic>
        <p:nvPicPr>
          <p:cNvPr id="6" name="Picture 2" descr="http://gsics.atmos.umd.edu/pub/Development/Logos/GSICS3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997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10000"/>
            <a:lumOff val="9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1019908"/>
            <a:ext cx="6286500" cy="3619500"/>
          </a:xfrm>
          <a:prstGeom prst="rect">
            <a:avLst/>
          </a:prstGeom>
        </p:spPr>
      </p:pic>
      <p:sp>
        <p:nvSpPr>
          <p:cNvPr id="2" name="Title 1"/>
          <p:cNvSpPr>
            <a:spLocks noGrp="1"/>
          </p:cNvSpPr>
          <p:nvPr>
            <p:ph type="title"/>
          </p:nvPr>
        </p:nvSpPr>
        <p:spPr/>
        <p:txBody>
          <a:bodyPr/>
          <a:lstStyle/>
          <a:p>
            <a:r>
              <a:rPr lang="en-US" sz="2400" dirty="0" smtClean="0">
                <a:solidFill>
                  <a:schemeClr val="tx1"/>
                </a:solidFill>
              </a:rPr>
              <a:t>IR Reference Sensor Inter-Comparisons</a:t>
            </a:r>
            <a:endParaRPr lang="en-GB" sz="2400" dirty="0">
              <a:solidFill>
                <a:schemeClr val="tx1"/>
              </a:solidFill>
            </a:endParaRPr>
          </a:p>
        </p:txBody>
      </p:sp>
      <p:sp>
        <p:nvSpPr>
          <p:cNvPr id="8" name="Content Placeholder 2"/>
          <p:cNvSpPr>
            <a:spLocks noGrp="1"/>
          </p:cNvSpPr>
          <p:nvPr>
            <p:ph idx="1"/>
          </p:nvPr>
        </p:nvSpPr>
        <p:spPr>
          <a:xfrm>
            <a:off x="119269" y="1113183"/>
            <a:ext cx="6241773" cy="5396948"/>
          </a:xfrm>
          <a:noFill/>
        </p:spPr>
        <p:txBody>
          <a:bodyPr>
            <a:noAutofit/>
          </a:bodyPr>
          <a:lstStyle/>
          <a:p>
            <a:r>
              <a:rPr lang="en-US" sz="1800" dirty="0"/>
              <a:t>Form consensus on relative calibration</a:t>
            </a:r>
          </a:p>
          <a:p>
            <a:pPr lvl="1"/>
            <a:r>
              <a:rPr lang="en-US" sz="1400" dirty="0"/>
              <a:t>Re-binning results of existing comparisons </a:t>
            </a:r>
          </a:p>
          <a:p>
            <a:pPr lvl="1"/>
            <a:endParaRPr lang="en-US" sz="1400" dirty="0"/>
          </a:p>
          <a:p>
            <a:r>
              <a:rPr lang="en-US" sz="1800" dirty="0"/>
              <a:t>Biases with respect to Metop-A/IASI</a:t>
            </a:r>
          </a:p>
          <a:p>
            <a:pPr lvl="1"/>
            <a:r>
              <a:rPr lang="en-US" sz="1400" dirty="0"/>
              <a:t>With standard uncertainties (k=1)</a:t>
            </a:r>
          </a:p>
          <a:p>
            <a:pPr lvl="1"/>
            <a:endParaRPr lang="en-US" sz="1400" dirty="0"/>
          </a:p>
          <a:p>
            <a:r>
              <a:rPr lang="en-US" sz="1800" dirty="0"/>
              <a:t>At </a:t>
            </a:r>
            <a:r>
              <a:rPr lang="en-US" sz="1800" dirty="0" smtClean="0"/>
              <a:t>common spectral </a:t>
            </a:r>
            <a:r>
              <a:rPr lang="en-US" sz="1800" dirty="0"/>
              <a:t>resolution</a:t>
            </a:r>
          </a:p>
          <a:p>
            <a:pPr lvl="1"/>
            <a:r>
              <a:rPr lang="en-US" sz="1400" dirty="0"/>
              <a:t>In 10cm-1 bins within AIRS bands</a:t>
            </a:r>
          </a:p>
          <a:p>
            <a:pPr lvl="1"/>
            <a:r>
              <a:rPr lang="en-US" sz="1400" dirty="0"/>
              <a:t>Or average results over broad-band channels</a:t>
            </a:r>
          </a:p>
          <a:p>
            <a:pPr lvl="1"/>
            <a:endParaRPr lang="en-US" sz="1400" dirty="0"/>
          </a:p>
          <a:p>
            <a:r>
              <a:rPr lang="en-US" sz="1800" dirty="0"/>
              <a:t>Converted into Brightness Temperatures </a:t>
            </a:r>
          </a:p>
          <a:p>
            <a:pPr lvl="1"/>
            <a:r>
              <a:rPr lang="en-US" sz="1400" dirty="0"/>
              <a:t>For specific radiance scenes </a:t>
            </a:r>
            <a:r>
              <a:rPr lang="en-US" sz="1400" dirty="0" smtClean="0"/>
              <a:t>200-300K</a:t>
            </a:r>
            <a:endParaRPr lang="en-US" sz="1400" dirty="0"/>
          </a:p>
          <a:p>
            <a:pPr lvl="1"/>
            <a:endParaRPr lang="en-US" sz="1800" dirty="0"/>
          </a:p>
          <a:p>
            <a:r>
              <a:rPr lang="en-US" sz="1800" dirty="0"/>
              <a:t>For all viewing angles </a:t>
            </a:r>
          </a:p>
          <a:p>
            <a:pPr lvl="1"/>
            <a:r>
              <a:rPr lang="en-US" sz="1400" dirty="0"/>
              <a:t>and/or for specific ranges - e.g. nadir ±10°</a:t>
            </a:r>
          </a:p>
          <a:p>
            <a:pPr lvl="1"/>
            <a:endParaRPr lang="en-US" sz="1400" dirty="0"/>
          </a:p>
          <a:p>
            <a:r>
              <a:rPr lang="en-US" sz="1800" dirty="0"/>
              <a:t>Over specific period</a:t>
            </a:r>
          </a:p>
          <a:p>
            <a:pPr lvl="1"/>
            <a:r>
              <a:rPr lang="en-US" sz="1400" dirty="0"/>
              <a:t>Common 4-year period from IASI-B </a:t>
            </a:r>
            <a:r>
              <a:rPr lang="en-US" sz="1400" dirty="0" smtClean="0"/>
              <a:t>start</a:t>
            </a:r>
          </a:p>
          <a:p>
            <a:pPr lvl="1"/>
            <a:endParaRPr lang="en-US" sz="1400" dirty="0"/>
          </a:p>
          <a:p>
            <a:r>
              <a:rPr lang="en-US" sz="1800" dirty="0" smtClean="0"/>
              <a:t>Easy to inter-compare and Calculate Double-Differences</a:t>
            </a:r>
            <a:endParaRPr lang="en-US" sz="1800" dirty="0"/>
          </a:p>
        </p:txBody>
      </p:sp>
      <p:sp>
        <p:nvSpPr>
          <p:cNvPr id="12" name="Content Placeholder 2"/>
          <p:cNvSpPr txBox="1">
            <a:spLocks/>
          </p:cNvSpPr>
          <p:nvPr/>
        </p:nvSpPr>
        <p:spPr bwMode="auto">
          <a:xfrm>
            <a:off x="6376624" y="4485968"/>
            <a:ext cx="5815376" cy="2013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32500" lnSpcReduction="20000"/>
          </a:bodyPr>
          <a:lstStyle>
            <a:lvl1pPr marL="310162" indent="-310162" algn="l" rtl="0" eaLnBrk="1" fontAlgn="base" hangingPunct="1">
              <a:spcBef>
                <a:spcPts val="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pPr>
              <a:lnSpc>
                <a:spcPct val="120000"/>
              </a:lnSpc>
            </a:pPr>
            <a:r>
              <a:rPr lang="en-US" sz="4900" b="0" kern="0" dirty="0" smtClean="0"/>
              <a:t>Mean Double Difference IASI B-A – </a:t>
            </a:r>
            <a:r>
              <a:rPr lang="en-US" sz="4900" b="0" kern="0" dirty="0" err="1" smtClean="0"/>
              <a:t>wrt</a:t>
            </a:r>
            <a:r>
              <a:rPr lang="en-US" sz="4900" b="0" kern="0" dirty="0" smtClean="0"/>
              <a:t> S-NPP/</a:t>
            </a:r>
            <a:r>
              <a:rPr lang="en-US" sz="4900" b="0" kern="0" dirty="0" err="1" smtClean="0"/>
              <a:t>CrIS</a:t>
            </a:r>
            <a:endParaRPr lang="en-US" sz="4900" b="0" kern="0" dirty="0" smtClean="0"/>
          </a:p>
          <a:p>
            <a:pPr lvl="1">
              <a:lnSpc>
                <a:spcPct val="120000"/>
              </a:lnSpc>
            </a:pPr>
            <a:r>
              <a:rPr lang="en-US" sz="4300" b="0" kern="0" dirty="0" smtClean="0"/>
              <a:t>Plotted where uncertainty &lt; 0.1K (0.15K for 200K)</a:t>
            </a:r>
          </a:p>
          <a:p>
            <a:pPr lvl="1">
              <a:lnSpc>
                <a:spcPct val="120000"/>
              </a:lnSpc>
            </a:pPr>
            <a:r>
              <a:rPr lang="en-US" sz="4300" b="0" kern="0" dirty="0" smtClean="0"/>
              <a:t>Difference increase for colder scenes in all channels </a:t>
            </a:r>
          </a:p>
          <a:p>
            <a:pPr>
              <a:lnSpc>
                <a:spcPct val="120000"/>
              </a:lnSpc>
            </a:pPr>
            <a:r>
              <a:rPr lang="en-US" sz="4900" b="0" kern="0" dirty="0" smtClean="0"/>
              <a:t>SWIR: V. small positive differences (&lt;&lt;0.1K)</a:t>
            </a:r>
          </a:p>
          <a:p>
            <a:pPr>
              <a:lnSpc>
                <a:spcPct val="120000"/>
              </a:lnSpc>
            </a:pPr>
            <a:r>
              <a:rPr lang="en-US" sz="4900" b="0" kern="0" dirty="0" smtClean="0"/>
              <a:t>MWIR: V. small positive differences (&lt;&lt;0.1K</a:t>
            </a:r>
            <a:r>
              <a:rPr lang="en-US" sz="4900" b="0" kern="0" dirty="0"/>
              <a:t>)</a:t>
            </a:r>
          </a:p>
          <a:p>
            <a:pPr>
              <a:lnSpc>
                <a:spcPct val="120000"/>
              </a:lnSpc>
            </a:pPr>
            <a:r>
              <a:rPr lang="en-US" sz="4900" b="0" kern="0" dirty="0" smtClean="0"/>
              <a:t>LWIR window: Small negative differences (&lt;~0.1K)</a:t>
            </a:r>
          </a:p>
          <a:p>
            <a:pPr>
              <a:lnSpc>
                <a:spcPct val="120000"/>
              </a:lnSpc>
            </a:pPr>
            <a:r>
              <a:rPr lang="en-US" sz="4900" b="0" kern="0" dirty="0" smtClean="0"/>
              <a:t>LWIR absorption: Larger negative </a:t>
            </a:r>
            <a:r>
              <a:rPr lang="en-US" sz="4900" b="0" kern="0" dirty="0"/>
              <a:t>differences (&lt;~</a:t>
            </a:r>
            <a:r>
              <a:rPr lang="en-US" sz="4900" b="0" kern="0" dirty="0" smtClean="0"/>
              <a:t>0.3K</a:t>
            </a:r>
            <a:r>
              <a:rPr lang="en-US" sz="4900" b="0" kern="0" dirty="0"/>
              <a:t>)</a:t>
            </a:r>
          </a:p>
          <a:p>
            <a:pPr lvl="1">
              <a:lnSpc>
                <a:spcPct val="120000"/>
              </a:lnSpc>
            </a:pPr>
            <a:endParaRPr lang="en-US" sz="4300" b="0" kern="0" dirty="0" smtClean="0"/>
          </a:p>
        </p:txBody>
      </p:sp>
      <p:pic>
        <p:nvPicPr>
          <p:cNvPr id="7" name="Picture 2" descr="http://gsics.atmos.umd.edu/pub/Development/Logos/GSICS3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65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IR Reference Sensor Inter-Comparisons</a:t>
            </a:r>
            <a:endParaRPr lang="en-GB" sz="2400" dirty="0">
              <a:solidFill>
                <a:schemeClr val="tx1"/>
              </a:solidFill>
            </a:endParaRPr>
          </a:p>
        </p:txBody>
      </p:sp>
      <p:sp>
        <p:nvSpPr>
          <p:cNvPr id="8" name="Content Placeholder 2"/>
          <p:cNvSpPr>
            <a:spLocks noGrp="1"/>
          </p:cNvSpPr>
          <p:nvPr>
            <p:ph idx="1"/>
          </p:nvPr>
        </p:nvSpPr>
        <p:spPr>
          <a:xfrm>
            <a:off x="119269" y="1113183"/>
            <a:ext cx="6241773" cy="5396948"/>
          </a:xfrm>
          <a:noFill/>
        </p:spPr>
        <p:txBody>
          <a:bodyPr>
            <a:noAutofit/>
          </a:bodyPr>
          <a:lstStyle/>
          <a:p>
            <a:r>
              <a:rPr lang="en-US" sz="1800" dirty="0"/>
              <a:t>Form consensus on relative calibration</a:t>
            </a:r>
          </a:p>
          <a:p>
            <a:pPr lvl="1"/>
            <a:r>
              <a:rPr lang="en-US" sz="1400" dirty="0"/>
              <a:t>Re-binning results of existing comparisons </a:t>
            </a:r>
          </a:p>
          <a:p>
            <a:pPr lvl="1"/>
            <a:endParaRPr lang="en-US" sz="1400" dirty="0"/>
          </a:p>
          <a:p>
            <a:r>
              <a:rPr lang="en-US" sz="1800" dirty="0"/>
              <a:t>Biases with respect to Metop-A/IASI</a:t>
            </a:r>
          </a:p>
          <a:p>
            <a:pPr lvl="1"/>
            <a:r>
              <a:rPr lang="en-US" sz="1400" dirty="0"/>
              <a:t>With standard uncertainties (k=1)</a:t>
            </a:r>
          </a:p>
          <a:p>
            <a:pPr lvl="1"/>
            <a:endParaRPr lang="en-US" sz="1400" dirty="0"/>
          </a:p>
          <a:p>
            <a:r>
              <a:rPr lang="en-US" sz="1800" dirty="0"/>
              <a:t>At </a:t>
            </a:r>
            <a:r>
              <a:rPr lang="en-US" sz="1800" dirty="0" smtClean="0"/>
              <a:t>common spectral </a:t>
            </a:r>
            <a:r>
              <a:rPr lang="en-US" sz="1800" dirty="0"/>
              <a:t>resolution</a:t>
            </a:r>
          </a:p>
          <a:p>
            <a:pPr lvl="1"/>
            <a:r>
              <a:rPr lang="en-US" sz="1400" dirty="0"/>
              <a:t>In 10cm-1 bins within AIRS bands</a:t>
            </a:r>
          </a:p>
          <a:p>
            <a:pPr lvl="1"/>
            <a:r>
              <a:rPr lang="en-US" sz="1400" dirty="0"/>
              <a:t>Or average results over broad-band channels</a:t>
            </a:r>
          </a:p>
          <a:p>
            <a:pPr lvl="1"/>
            <a:endParaRPr lang="en-US" sz="1400" dirty="0"/>
          </a:p>
          <a:p>
            <a:r>
              <a:rPr lang="en-US" sz="1800" dirty="0"/>
              <a:t>Converted into Brightness Temperatures </a:t>
            </a:r>
          </a:p>
          <a:p>
            <a:pPr lvl="1"/>
            <a:r>
              <a:rPr lang="en-US" sz="1400" dirty="0"/>
              <a:t>For specific radiance scenes </a:t>
            </a:r>
            <a:r>
              <a:rPr lang="en-US" sz="1400" dirty="0" smtClean="0"/>
              <a:t>200-300K</a:t>
            </a:r>
            <a:endParaRPr lang="en-US" sz="1400" dirty="0"/>
          </a:p>
          <a:p>
            <a:pPr lvl="1"/>
            <a:endParaRPr lang="en-US" sz="1800" dirty="0"/>
          </a:p>
          <a:p>
            <a:r>
              <a:rPr lang="en-US" sz="1800" dirty="0"/>
              <a:t>For all viewing angles </a:t>
            </a:r>
          </a:p>
          <a:p>
            <a:pPr lvl="1"/>
            <a:r>
              <a:rPr lang="en-US" sz="1400" dirty="0"/>
              <a:t>and/or for specific ranges - e.g. nadir ±10°</a:t>
            </a:r>
          </a:p>
          <a:p>
            <a:pPr lvl="1"/>
            <a:endParaRPr lang="en-US" sz="1400" dirty="0"/>
          </a:p>
          <a:p>
            <a:r>
              <a:rPr lang="en-US" sz="1800" dirty="0"/>
              <a:t>Over specific period</a:t>
            </a:r>
          </a:p>
          <a:p>
            <a:pPr lvl="1"/>
            <a:r>
              <a:rPr lang="en-US" sz="1400" dirty="0"/>
              <a:t>Common 4-year period from IASI-B </a:t>
            </a:r>
            <a:r>
              <a:rPr lang="en-US" sz="1400" dirty="0" smtClean="0"/>
              <a:t>start</a:t>
            </a:r>
          </a:p>
          <a:p>
            <a:pPr lvl="1"/>
            <a:endParaRPr lang="en-US" sz="1400" dirty="0"/>
          </a:p>
          <a:p>
            <a:r>
              <a:rPr lang="en-US" sz="1800" dirty="0" smtClean="0"/>
              <a:t>Easy to inter-compare and Calculate Double-Differences</a:t>
            </a:r>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1019908"/>
            <a:ext cx="6286500" cy="3619500"/>
          </a:xfrm>
          <a:prstGeom prst="rect">
            <a:avLst/>
          </a:prstGeom>
        </p:spPr>
      </p:pic>
      <p:sp>
        <p:nvSpPr>
          <p:cNvPr id="9" name="TextBox 8"/>
          <p:cNvSpPr txBox="1"/>
          <p:nvPr/>
        </p:nvSpPr>
        <p:spPr>
          <a:xfrm>
            <a:off x="7558391" y="1099226"/>
            <a:ext cx="787941" cy="2308324"/>
          </a:xfrm>
          <a:prstGeom prst="rect">
            <a:avLst/>
          </a:prstGeom>
          <a:solidFill>
            <a:schemeClr val="tx1">
              <a:lumMod val="40000"/>
              <a:lumOff val="60000"/>
              <a:alpha val="50000"/>
            </a:schemeClr>
          </a:solidFill>
        </p:spPr>
        <p:txBody>
          <a:bodyPr wrap="square" rtlCol="0">
            <a:spAutoFit/>
          </a:bodyPr>
          <a:lstStyle/>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r>
              <a:rPr lang="en-GB" sz="1200" dirty="0" smtClean="0">
                <a:solidFill>
                  <a:schemeClr val="tx1"/>
                </a:solidFill>
              </a:rPr>
              <a:t>IR13.4</a:t>
            </a:r>
          </a:p>
          <a:p>
            <a:pPr algn="ctr"/>
            <a:endParaRPr lang="en-GB" sz="1200" dirty="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endParaRPr lang="en-GB" sz="1200" dirty="0">
              <a:solidFill>
                <a:schemeClr val="tx1">
                  <a:lumMod val="40000"/>
                  <a:lumOff val="60000"/>
                </a:schemeClr>
              </a:solidFill>
            </a:endParaRPr>
          </a:p>
        </p:txBody>
      </p:sp>
      <p:sp>
        <p:nvSpPr>
          <p:cNvPr id="10" name="TextBox 9"/>
          <p:cNvSpPr txBox="1"/>
          <p:nvPr/>
        </p:nvSpPr>
        <p:spPr>
          <a:xfrm>
            <a:off x="8564697" y="1099226"/>
            <a:ext cx="773856" cy="2308324"/>
          </a:xfrm>
          <a:prstGeom prst="rect">
            <a:avLst/>
          </a:prstGeom>
          <a:solidFill>
            <a:srgbClr val="92D050">
              <a:alpha val="50000"/>
            </a:srgbClr>
          </a:solidFill>
        </p:spPr>
        <p:txBody>
          <a:bodyPr wrap="square" rtlCol="0">
            <a:spAutoFit/>
          </a:bodyPr>
          <a:lstStyle/>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r>
              <a:rPr lang="en-GB" sz="1200" dirty="0" smtClean="0">
                <a:solidFill>
                  <a:schemeClr val="tx1"/>
                </a:solidFill>
              </a:rPr>
              <a:t>IR12.0</a:t>
            </a:r>
          </a:p>
          <a:p>
            <a:pPr algn="ctr"/>
            <a:endParaRPr lang="en-GB" sz="1200" dirty="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endParaRPr lang="en-GB" sz="1200" dirty="0">
              <a:solidFill>
                <a:schemeClr val="tx1">
                  <a:lumMod val="40000"/>
                  <a:lumOff val="60000"/>
                </a:schemeClr>
              </a:solidFill>
            </a:endParaRPr>
          </a:p>
        </p:txBody>
      </p:sp>
      <p:sp>
        <p:nvSpPr>
          <p:cNvPr id="11" name="TextBox 10"/>
          <p:cNvSpPr txBox="1"/>
          <p:nvPr/>
        </p:nvSpPr>
        <p:spPr>
          <a:xfrm>
            <a:off x="9556919" y="1099226"/>
            <a:ext cx="910044" cy="2308324"/>
          </a:xfrm>
          <a:prstGeom prst="rect">
            <a:avLst/>
          </a:prstGeom>
          <a:solidFill>
            <a:srgbClr val="FFFF00">
              <a:alpha val="50000"/>
            </a:srgbClr>
          </a:solidFill>
        </p:spPr>
        <p:txBody>
          <a:bodyPr wrap="square" rtlCol="0">
            <a:spAutoFit/>
          </a:bodyPr>
          <a:lstStyle/>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r>
              <a:rPr lang="en-GB" sz="1200" dirty="0" smtClean="0">
                <a:solidFill>
                  <a:schemeClr val="tx1"/>
                </a:solidFill>
              </a:rPr>
              <a:t>IR10.8</a:t>
            </a:r>
          </a:p>
          <a:p>
            <a:pPr algn="ctr"/>
            <a:endParaRPr lang="en-GB" sz="1200" dirty="0">
              <a:solidFill>
                <a:schemeClr val="tx1">
                  <a:lumMod val="40000"/>
                  <a:lumOff val="60000"/>
                </a:schemeClr>
              </a:solidFill>
            </a:endParaRPr>
          </a:p>
          <a:p>
            <a:pPr algn="ctr"/>
            <a:endParaRPr lang="en-GB" sz="1200" dirty="0" smtClean="0">
              <a:solidFill>
                <a:schemeClr val="tx1">
                  <a:lumMod val="40000"/>
                  <a:lumOff val="60000"/>
                </a:schemeClr>
              </a:solidFill>
            </a:endParaRPr>
          </a:p>
          <a:p>
            <a:pPr algn="ctr"/>
            <a:endParaRPr lang="en-GB" sz="1200" dirty="0">
              <a:solidFill>
                <a:schemeClr val="tx1">
                  <a:lumMod val="40000"/>
                  <a:lumOff val="60000"/>
                </a:schemeClr>
              </a:solidFill>
            </a:endParaRPr>
          </a:p>
          <a:p>
            <a:pPr algn="ctr"/>
            <a:endParaRPr lang="en-GB" sz="1200" dirty="0">
              <a:solidFill>
                <a:schemeClr val="tx1">
                  <a:lumMod val="40000"/>
                  <a:lumOff val="60000"/>
                </a:schemeClr>
              </a:solidFill>
            </a:endParaRPr>
          </a:p>
        </p:txBody>
      </p:sp>
      <p:sp>
        <p:nvSpPr>
          <p:cNvPr id="13" name="TextBox 12"/>
          <p:cNvSpPr txBox="1"/>
          <p:nvPr/>
        </p:nvSpPr>
        <p:spPr>
          <a:xfrm>
            <a:off x="11011709" y="1099226"/>
            <a:ext cx="353943" cy="2308324"/>
          </a:xfrm>
          <a:prstGeom prst="rect">
            <a:avLst/>
          </a:prstGeom>
          <a:solidFill>
            <a:srgbClr val="FFC000">
              <a:alpha val="50000"/>
            </a:srgbClr>
          </a:solidFill>
        </p:spPr>
        <p:txBody>
          <a:bodyPr vert="vert270" wrap="square" rtlCol="0">
            <a:spAutoFit/>
          </a:bodyPr>
          <a:lstStyle/>
          <a:p>
            <a:pPr algn="ctr"/>
            <a:r>
              <a:rPr lang="en-GB" sz="1100" dirty="0" smtClean="0">
                <a:solidFill>
                  <a:schemeClr val="tx1"/>
                </a:solidFill>
              </a:rPr>
              <a:t>IR9.7                </a:t>
            </a:r>
            <a:r>
              <a:rPr lang="en-GB" sz="1100" dirty="0" smtClean="0"/>
              <a:t>.</a:t>
            </a:r>
          </a:p>
        </p:txBody>
      </p:sp>
      <p:graphicFrame>
        <p:nvGraphicFramePr>
          <p:cNvPr id="14" name="Table 13"/>
          <p:cNvGraphicFramePr>
            <a:graphicFrameLocks noGrp="1"/>
          </p:cNvGraphicFramePr>
          <p:nvPr>
            <p:extLst/>
          </p:nvPr>
        </p:nvGraphicFramePr>
        <p:xfrm>
          <a:off x="6569304" y="3811657"/>
          <a:ext cx="5414433" cy="2743200"/>
        </p:xfrm>
        <a:graphic>
          <a:graphicData uri="http://schemas.openxmlformats.org/drawingml/2006/table">
            <a:tbl>
              <a:tblPr/>
              <a:tblGrid>
                <a:gridCol w="1218880">
                  <a:extLst>
                    <a:ext uri="{9D8B030D-6E8A-4147-A177-3AD203B41FA5}">
                      <a16:colId xmlns:a16="http://schemas.microsoft.com/office/drawing/2014/main" val="3970240945"/>
                    </a:ext>
                  </a:extLst>
                </a:gridCol>
                <a:gridCol w="470283">
                  <a:extLst>
                    <a:ext uri="{9D8B030D-6E8A-4147-A177-3AD203B41FA5}">
                      <a16:colId xmlns:a16="http://schemas.microsoft.com/office/drawing/2014/main" val="3689244638"/>
                    </a:ext>
                  </a:extLst>
                </a:gridCol>
                <a:gridCol w="694609">
                  <a:extLst>
                    <a:ext uri="{9D8B030D-6E8A-4147-A177-3AD203B41FA5}">
                      <a16:colId xmlns:a16="http://schemas.microsoft.com/office/drawing/2014/main" val="3299865572"/>
                    </a:ext>
                  </a:extLst>
                </a:gridCol>
                <a:gridCol w="694609">
                  <a:extLst>
                    <a:ext uri="{9D8B030D-6E8A-4147-A177-3AD203B41FA5}">
                      <a16:colId xmlns:a16="http://schemas.microsoft.com/office/drawing/2014/main" val="2567034779"/>
                    </a:ext>
                  </a:extLst>
                </a:gridCol>
                <a:gridCol w="694609">
                  <a:extLst>
                    <a:ext uri="{9D8B030D-6E8A-4147-A177-3AD203B41FA5}">
                      <a16:colId xmlns:a16="http://schemas.microsoft.com/office/drawing/2014/main" val="3307534234"/>
                    </a:ext>
                  </a:extLst>
                </a:gridCol>
                <a:gridCol w="694609">
                  <a:extLst>
                    <a:ext uri="{9D8B030D-6E8A-4147-A177-3AD203B41FA5}">
                      <a16:colId xmlns:a16="http://schemas.microsoft.com/office/drawing/2014/main" val="1499901699"/>
                    </a:ext>
                  </a:extLst>
                </a:gridCol>
                <a:gridCol w="694609">
                  <a:extLst>
                    <a:ext uri="{9D8B030D-6E8A-4147-A177-3AD203B41FA5}">
                      <a16:colId xmlns:a16="http://schemas.microsoft.com/office/drawing/2014/main" val="3369365197"/>
                    </a:ext>
                  </a:extLst>
                </a:gridCol>
                <a:gridCol w="252225">
                  <a:extLst>
                    <a:ext uri="{9D8B030D-6E8A-4147-A177-3AD203B41FA5}">
                      <a16:colId xmlns:a16="http://schemas.microsoft.com/office/drawing/2014/main" val="3617588020"/>
                    </a:ext>
                  </a:extLst>
                </a:gridCol>
              </a:tblGrid>
              <a:tr h="234742">
                <a:tc>
                  <a:txBody>
                    <a:bodyPr/>
                    <a:lstStyle/>
                    <a:p>
                      <a:pPr fontAlgn="b"/>
                      <a:r>
                        <a:rPr lang="en-GB" sz="1200" dirty="0" smtClean="0">
                          <a:solidFill>
                            <a:schemeClr val="tx1"/>
                          </a:solidFill>
                          <a:effectLst/>
                          <a:latin typeface="Arial" panose="020B0604020202020204" pitchFamily="34" charset="0"/>
                        </a:rPr>
                        <a:t>SEVIRI-</a:t>
                      </a:r>
                      <a:r>
                        <a:rPr lang="en-GB" sz="1200" dirty="0" err="1" smtClean="0">
                          <a:solidFill>
                            <a:schemeClr val="tx1"/>
                          </a:solidFill>
                          <a:effectLst/>
                          <a:latin typeface="Arial" panose="020B0604020202020204" pitchFamily="34" charset="0"/>
                        </a:rPr>
                        <a:t>CrIS</a:t>
                      </a:r>
                      <a:r>
                        <a:rPr lang="en-GB" sz="1200" dirty="0" smtClean="0">
                          <a:solidFill>
                            <a:schemeClr val="tx1"/>
                          </a:solidFill>
                          <a:effectLst/>
                          <a:latin typeface="Arial" panose="020B0604020202020204" pitchFamily="34" charset="0"/>
                        </a:rPr>
                        <a:t> DD</a:t>
                      </a:r>
                      <a:endParaRPr lang="en-GB" sz="1200" dirty="0">
                        <a:solidFill>
                          <a:schemeClr val="tx1"/>
                        </a:solidFill>
                        <a:effectLst/>
                        <a:latin typeface="Arial" panose="020B0604020202020204" pitchFamily="34" charset="0"/>
                      </a:endParaRPr>
                    </a:p>
                  </a:txBody>
                  <a:tcPr marL="19050" marR="19050" anchor="b">
                    <a:lnL w="9525" cap="flat" cmpd="sng" algn="ctr">
                      <a:solidFill>
                        <a:srgbClr val="D5D5D5"/>
                      </a:solidFill>
                      <a:prstDash val="solid"/>
                      <a:round/>
                      <a:headEnd type="none" w="med" len="med"/>
                      <a:tailEnd type="none" w="med" len="med"/>
                    </a:lnL>
                    <a:lnR w="9398"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GB" sz="1200" dirty="0">
                          <a:solidFill>
                            <a:schemeClr val="tx1"/>
                          </a:solidFill>
                          <a:effectLst/>
                          <a:latin typeface="Arial" panose="020B0604020202020204" pitchFamily="34" charset="0"/>
                        </a:rPr>
                        <a:t>200</a:t>
                      </a:r>
                    </a:p>
                  </a:txBody>
                  <a:tcPr marL="19050" marR="19050">
                    <a:lnL w="9398" cap="flat" cmpd="sng" algn="ctr">
                      <a:solidFill>
                        <a:srgbClr val="000000"/>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GB" sz="1200">
                          <a:solidFill>
                            <a:schemeClr val="tx1"/>
                          </a:solidFill>
                          <a:effectLst/>
                          <a:latin typeface="Arial" panose="020B0604020202020204" pitchFamily="34" charset="0"/>
                        </a:rPr>
                        <a:t>220</a:t>
                      </a:r>
                    </a:p>
                  </a:txBody>
                  <a:tcPr marL="19050" marR="19050">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GB" sz="1200">
                          <a:solidFill>
                            <a:schemeClr val="tx1"/>
                          </a:solidFill>
                          <a:effectLst/>
                          <a:latin typeface="Arial" panose="020B0604020202020204" pitchFamily="34" charset="0"/>
                        </a:rPr>
                        <a:t>240</a:t>
                      </a:r>
                    </a:p>
                  </a:txBody>
                  <a:tcPr marL="19050" marR="19050">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GB" sz="1200">
                          <a:solidFill>
                            <a:schemeClr val="tx1"/>
                          </a:solidFill>
                          <a:effectLst/>
                          <a:latin typeface="Arial" panose="020B0604020202020204" pitchFamily="34" charset="0"/>
                        </a:rPr>
                        <a:t>260</a:t>
                      </a:r>
                    </a:p>
                  </a:txBody>
                  <a:tcPr marL="19050" marR="19050">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t"/>
                      <a:r>
                        <a:rPr lang="en-GB" sz="1200" dirty="0">
                          <a:solidFill>
                            <a:schemeClr val="tx1"/>
                          </a:solidFill>
                          <a:effectLst/>
                          <a:latin typeface="Arial" panose="020B0604020202020204" pitchFamily="34" charset="0"/>
                        </a:rPr>
                        <a:t>280</a:t>
                      </a:r>
                    </a:p>
                  </a:txBody>
                  <a:tcPr marL="19050" marR="19050">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200" dirty="0" smtClean="0">
                          <a:solidFill>
                            <a:schemeClr val="tx1"/>
                          </a:solidFill>
                          <a:effectLst/>
                          <a:latin typeface="Arial" panose="020B0604020202020204" pitchFamily="34" charset="0"/>
                        </a:rPr>
                        <a:t>RMSD</a:t>
                      </a:r>
                      <a:endParaRPr lang="en-GB" sz="1200" dirty="0">
                        <a:solidFill>
                          <a:schemeClr val="tx1"/>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802"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GB" sz="1200" dirty="0">
                        <a:solidFill>
                          <a:schemeClr val="tx1"/>
                        </a:solidFill>
                        <a:effectLst/>
                        <a:latin typeface="Arial" panose="020B0604020202020204" pitchFamily="34" charset="0"/>
                      </a:endParaRP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80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3857060"/>
                  </a:ext>
                </a:extLst>
              </a:tr>
              <a:tr h="249413">
                <a:tc>
                  <a:txBody>
                    <a:bodyPr/>
                    <a:lstStyle/>
                    <a:p>
                      <a:pPr algn="ctr" fontAlgn="b"/>
                      <a:r>
                        <a:rPr lang="en-GB" sz="1200" dirty="0">
                          <a:solidFill>
                            <a:schemeClr val="tx1"/>
                          </a:solidFill>
                          <a:effectLst/>
                          <a:latin typeface="Arial" panose="020B0604020202020204" pitchFamily="34" charset="0"/>
                        </a:rPr>
                        <a:t>IR13.4</a:t>
                      </a: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1"/>
                          </a:solidFill>
                          <a:effectLst/>
                          <a:latin typeface="Arial" panose="020B0604020202020204" pitchFamily="34" charset="0"/>
                          <a:ea typeface="+mn-ea"/>
                          <a:cs typeface="+mn-cs"/>
                        </a:rPr>
                        <a:t>0.00</a:t>
                      </a:r>
                    </a:p>
                  </a:txBody>
                  <a:tcPr marL="19050" marR="19050" anchor="b">
                    <a:lnL w="12802" cap="flat" cmpd="sng" algn="ctr">
                      <a:solidFill>
                        <a:srgbClr val="000000"/>
                      </a:solidFill>
                      <a:prstDash val="solid"/>
                      <a:round/>
                      <a:headEnd type="none" w="med" len="med"/>
                      <a:tailEnd type="none" w="med" len="med"/>
                    </a:lnL>
                    <a:lnR w="9525"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0.02</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0.02</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0.02</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0.02</a:t>
                      </a: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a:solidFill>
                            <a:srgbClr val="000000"/>
                          </a:solidFill>
                          <a:effectLst/>
                          <a:latin typeface="Arial" panose="020B0604020202020204" pitchFamily="34" charset="0"/>
                        </a:rPr>
                        <a:t>0.016</a:t>
                      </a:r>
                    </a:p>
                  </a:txBody>
                  <a:tcPr marL="19050" marR="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802" cap="flat" cmpd="sng" algn="ctr">
                      <a:solidFill>
                        <a:srgbClr val="000000"/>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smtClean="0">
                          <a:solidFill>
                            <a:srgbClr val="000000"/>
                          </a:solidFill>
                          <a:effectLst/>
                          <a:latin typeface="Arial" panose="020B0604020202020204" pitchFamily="34" charset="0"/>
                        </a:rPr>
                        <a:t>K</a:t>
                      </a:r>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12802" cap="flat" cmpd="sng" algn="ctr">
                      <a:solidFill>
                        <a:srgbClr val="000000"/>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3272472868"/>
                  </a:ext>
                </a:extLst>
              </a:tr>
              <a:tr h="249413">
                <a:tc>
                  <a:txBody>
                    <a:bodyPr/>
                    <a:lstStyle/>
                    <a:p>
                      <a:pPr algn="ctr" fontAlgn="b"/>
                      <a:r>
                        <a:rPr lang="en-GB" sz="1200">
                          <a:solidFill>
                            <a:schemeClr val="tx1"/>
                          </a:solidFill>
                          <a:effectLst/>
                          <a:latin typeface="Arial" panose="020B0604020202020204" pitchFamily="34" charset="0"/>
                        </a:rPr>
                        <a:t>IR12.0</a:t>
                      </a: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1"/>
                          </a:solidFill>
                          <a:effectLst/>
                          <a:latin typeface="Arial" panose="020B0604020202020204" pitchFamily="34" charset="0"/>
                          <a:ea typeface="+mn-ea"/>
                          <a:cs typeface="+mn-cs"/>
                        </a:rPr>
                        <a:t>-0.02</a:t>
                      </a:r>
                    </a:p>
                  </a:txBody>
                  <a:tcPr marL="19050" marR="19050" anchor="b">
                    <a:lnL w="12802" cap="flat" cmpd="sng" algn="ctr">
                      <a:solidFill>
                        <a:srgbClr val="000000"/>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1"/>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1"/>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0.02</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a:solidFill>
                            <a:srgbClr val="000000"/>
                          </a:solidFill>
                          <a:effectLst/>
                          <a:latin typeface="Arial" panose="020B0604020202020204" pitchFamily="34" charset="0"/>
                        </a:rPr>
                        <a:t>0.015</a:t>
                      </a:r>
                    </a:p>
                  </a:txBody>
                  <a:tcPr marL="19050" marR="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smtClean="0">
                          <a:solidFill>
                            <a:srgbClr val="000000"/>
                          </a:solidFill>
                          <a:effectLst/>
                          <a:latin typeface="Arial" panose="020B0604020202020204" pitchFamily="34" charset="0"/>
                        </a:rPr>
                        <a:t>K</a:t>
                      </a:r>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3145658995"/>
                  </a:ext>
                </a:extLst>
              </a:tr>
              <a:tr h="249413">
                <a:tc>
                  <a:txBody>
                    <a:bodyPr/>
                    <a:lstStyle/>
                    <a:p>
                      <a:pPr algn="ctr" fontAlgn="b"/>
                      <a:r>
                        <a:rPr lang="en-GB" sz="1200" dirty="0">
                          <a:solidFill>
                            <a:schemeClr val="tx1"/>
                          </a:solidFill>
                          <a:effectLst/>
                          <a:latin typeface="Arial" panose="020B0604020202020204" pitchFamily="34" charset="0"/>
                        </a:rPr>
                        <a:t>IR10.8</a:t>
                      </a: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-0.02</a:t>
                      </a:r>
                    </a:p>
                  </a:txBody>
                  <a:tcPr marL="19050" marR="19050" anchor="b">
                    <a:lnL w="12802" cap="flat" cmpd="sng" algn="ctr">
                      <a:solidFill>
                        <a:srgbClr val="000000"/>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1"/>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1"/>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a:solidFill>
                            <a:srgbClr val="000000"/>
                          </a:solidFill>
                          <a:effectLst/>
                          <a:latin typeface="Arial" panose="020B0604020202020204" pitchFamily="34" charset="0"/>
                        </a:rPr>
                        <a:t>0.012</a:t>
                      </a:r>
                    </a:p>
                  </a:txBody>
                  <a:tcPr marL="19050" marR="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smtClean="0">
                          <a:solidFill>
                            <a:srgbClr val="000000"/>
                          </a:solidFill>
                          <a:effectLst/>
                          <a:latin typeface="Arial" panose="020B0604020202020204" pitchFamily="34" charset="0"/>
                        </a:rPr>
                        <a:t>K</a:t>
                      </a:r>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404110"/>
                  </a:ext>
                </a:extLst>
              </a:tr>
              <a:tr h="249413">
                <a:tc>
                  <a:txBody>
                    <a:bodyPr/>
                    <a:lstStyle/>
                    <a:p>
                      <a:pPr algn="ctr" fontAlgn="b"/>
                      <a:r>
                        <a:rPr lang="en-GB" sz="1200">
                          <a:solidFill>
                            <a:schemeClr val="tx1"/>
                          </a:solidFill>
                          <a:effectLst/>
                          <a:latin typeface="Arial" panose="020B0604020202020204" pitchFamily="34" charset="0"/>
                        </a:rPr>
                        <a:t>IR9.7</a:t>
                      </a: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-0.03</a:t>
                      </a:r>
                    </a:p>
                  </a:txBody>
                  <a:tcPr marL="19050" marR="19050" anchor="b">
                    <a:lnL w="12802" cap="flat" cmpd="sng" algn="ctr">
                      <a:solidFill>
                        <a:srgbClr val="000000"/>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-0.03</a:t>
                      </a: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a:solidFill>
                            <a:srgbClr val="000000"/>
                          </a:solidFill>
                          <a:effectLst/>
                          <a:latin typeface="Arial" panose="020B0604020202020204" pitchFamily="34" charset="0"/>
                        </a:rPr>
                        <a:t>0.020</a:t>
                      </a:r>
                    </a:p>
                  </a:txBody>
                  <a:tcPr marL="19050" marR="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smtClean="0">
                          <a:solidFill>
                            <a:srgbClr val="000000"/>
                          </a:solidFill>
                          <a:effectLst/>
                          <a:latin typeface="Arial" panose="020B0604020202020204" pitchFamily="34" charset="0"/>
                        </a:rPr>
                        <a:t>K</a:t>
                      </a:r>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1874507770"/>
                  </a:ext>
                </a:extLst>
              </a:tr>
              <a:tr h="249413">
                <a:tc>
                  <a:txBody>
                    <a:bodyPr/>
                    <a:lstStyle/>
                    <a:p>
                      <a:pPr algn="ctr" fontAlgn="b"/>
                      <a:r>
                        <a:rPr lang="en-GB" sz="1200" dirty="0">
                          <a:solidFill>
                            <a:schemeClr val="tx1"/>
                          </a:solidFill>
                          <a:effectLst/>
                          <a:latin typeface="Arial" panose="020B0604020202020204" pitchFamily="34" charset="0"/>
                        </a:rPr>
                        <a:t>IR8.7</a:t>
                      </a: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dirty="0">
                        <a:solidFill>
                          <a:schemeClr val="tx2"/>
                        </a:solidFill>
                        <a:effectLst/>
                        <a:latin typeface="Arial" panose="020B0604020202020204" pitchFamily="34" charset="0"/>
                        <a:ea typeface="+mn-ea"/>
                        <a:cs typeface="+mn-cs"/>
                      </a:endParaRPr>
                    </a:p>
                  </a:txBody>
                  <a:tcPr marL="19050" marR="19050" anchor="b">
                    <a:lnL w="12802" cap="flat" cmpd="sng" algn="ctr">
                      <a:solidFill>
                        <a:srgbClr val="000000"/>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a:solidFill>
                          <a:schemeClr val="tx2"/>
                        </a:solidFill>
                        <a:effectLst/>
                        <a:latin typeface="Arial" panose="020B0604020202020204" pitchFamily="34" charset="0"/>
                        <a:ea typeface="+mn-ea"/>
                        <a:cs typeface="+mn-cs"/>
                      </a:endParaRP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dirty="0">
                        <a:solidFill>
                          <a:schemeClr val="tx2"/>
                        </a:solidFill>
                        <a:effectLst/>
                        <a:latin typeface="Arial" panose="020B0604020202020204" pitchFamily="34" charset="0"/>
                        <a:ea typeface="+mn-ea"/>
                        <a:cs typeface="+mn-cs"/>
                      </a:endParaRP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dirty="0">
                        <a:solidFill>
                          <a:schemeClr val="tx2"/>
                        </a:solidFill>
                        <a:effectLst/>
                        <a:latin typeface="Arial" panose="020B0604020202020204" pitchFamily="34" charset="0"/>
                        <a:ea typeface="+mn-ea"/>
                        <a:cs typeface="+mn-cs"/>
                      </a:endParaRP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a:solidFill>
                          <a:schemeClr val="tx2"/>
                        </a:solidFill>
                        <a:effectLst/>
                        <a:latin typeface="Arial" panose="020B0604020202020204" pitchFamily="34" charset="0"/>
                        <a:ea typeface="+mn-ea"/>
                        <a:cs typeface="+mn-cs"/>
                      </a:endParaRP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2947579922"/>
                  </a:ext>
                </a:extLst>
              </a:tr>
              <a:tr h="249413">
                <a:tc>
                  <a:txBody>
                    <a:bodyPr/>
                    <a:lstStyle/>
                    <a:p>
                      <a:pPr algn="ctr" fontAlgn="b"/>
                      <a:r>
                        <a:rPr lang="en-GB" sz="1200" dirty="0">
                          <a:solidFill>
                            <a:schemeClr val="tx1"/>
                          </a:solidFill>
                          <a:effectLst/>
                          <a:latin typeface="Arial" panose="020B0604020202020204" pitchFamily="34" charset="0"/>
                        </a:rPr>
                        <a:t>IR7.3</a:t>
                      </a: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a:solidFill>
                          <a:schemeClr val="tx2"/>
                        </a:solidFill>
                        <a:effectLst/>
                        <a:latin typeface="Arial" panose="020B0604020202020204" pitchFamily="34" charset="0"/>
                        <a:ea typeface="+mn-ea"/>
                        <a:cs typeface="+mn-cs"/>
                      </a:endParaRPr>
                    </a:p>
                  </a:txBody>
                  <a:tcPr marL="19050" marR="19050" anchor="b">
                    <a:lnL w="12802" cap="flat" cmpd="sng" algn="ctr">
                      <a:solidFill>
                        <a:srgbClr val="000000"/>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2"/>
                          </a:solidFill>
                          <a:effectLst/>
                          <a:latin typeface="Arial" panose="020B0604020202020204" pitchFamily="34" charset="0"/>
                          <a:ea typeface="+mn-ea"/>
                          <a:cs typeface="+mn-cs"/>
                        </a:rPr>
                        <a:t>0.02</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a:solidFill>
                          <a:schemeClr val="tx2"/>
                        </a:solidFill>
                        <a:effectLst/>
                        <a:latin typeface="Arial" panose="020B0604020202020204" pitchFamily="34" charset="0"/>
                        <a:ea typeface="+mn-ea"/>
                        <a:cs typeface="+mn-cs"/>
                      </a:endParaRP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a:solidFill>
                            <a:srgbClr val="000000"/>
                          </a:solidFill>
                          <a:effectLst/>
                          <a:latin typeface="Arial" panose="020B0604020202020204" pitchFamily="34" charset="0"/>
                        </a:rPr>
                        <a:t>0.013</a:t>
                      </a:r>
                    </a:p>
                  </a:txBody>
                  <a:tcPr marL="19050" marR="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smtClean="0">
                          <a:solidFill>
                            <a:srgbClr val="000000"/>
                          </a:solidFill>
                          <a:effectLst/>
                          <a:latin typeface="Arial" panose="020B0604020202020204" pitchFamily="34" charset="0"/>
                        </a:rPr>
                        <a:t>K</a:t>
                      </a:r>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3225388600"/>
                  </a:ext>
                </a:extLst>
              </a:tr>
              <a:tr h="249413">
                <a:tc>
                  <a:txBody>
                    <a:bodyPr/>
                    <a:lstStyle/>
                    <a:p>
                      <a:pPr algn="ctr" fontAlgn="b"/>
                      <a:r>
                        <a:rPr lang="en-GB" sz="1200" dirty="0">
                          <a:solidFill>
                            <a:schemeClr val="tx1"/>
                          </a:solidFill>
                          <a:effectLst/>
                          <a:latin typeface="Arial" panose="020B0604020202020204" pitchFamily="34" charset="0"/>
                        </a:rPr>
                        <a:t>IR6.2</a:t>
                      </a: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dirty="0">
                        <a:solidFill>
                          <a:schemeClr val="tx2"/>
                        </a:solidFill>
                        <a:effectLst/>
                        <a:latin typeface="Arial" panose="020B0604020202020204" pitchFamily="34" charset="0"/>
                        <a:ea typeface="+mn-ea"/>
                        <a:cs typeface="+mn-cs"/>
                      </a:endParaRPr>
                    </a:p>
                  </a:txBody>
                  <a:tcPr marL="19050" marR="19050" anchor="b">
                    <a:lnL w="12802" cap="flat" cmpd="sng" algn="ctr">
                      <a:solidFill>
                        <a:srgbClr val="000000"/>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dirty="0">
                        <a:solidFill>
                          <a:schemeClr val="tx2"/>
                        </a:solidFill>
                        <a:effectLst/>
                        <a:latin typeface="Arial" panose="020B0604020202020204" pitchFamily="34" charset="0"/>
                        <a:ea typeface="+mn-ea"/>
                        <a:cs typeface="+mn-cs"/>
                      </a:endParaRP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a:solidFill>
                            <a:srgbClr val="000000"/>
                          </a:solidFill>
                          <a:effectLst/>
                          <a:latin typeface="Arial" panose="020B0604020202020204" pitchFamily="34" charset="0"/>
                        </a:rPr>
                        <a:t>0.010</a:t>
                      </a:r>
                    </a:p>
                  </a:txBody>
                  <a:tcPr marL="19050" marR="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smtClean="0">
                          <a:solidFill>
                            <a:srgbClr val="000000"/>
                          </a:solidFill>
                          <a:effectLst/>
                          <a:latin typeface="Arial" panose="020B0604020202020204" pitchFamily="34" charset="0"/>
                        </a:rPr>
                        <a:t>K</a:t>
                      </a:r>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extLst>
                  <a:ext uri="{0D108BD9-81ED-4DB2-BD59-A6C34878D82A}">
                    <a16:rowId xmlns:a16="http://schemas.microsoft.com/office/drawing/2014/main" val="697422266"/>
                  </a:ext>
                </a:extLst>
              </a:tr>
              <a:tr h="249413">
                <a:tc>
                  <a:txBody>
                    <a:bodyPr/>
                    <a:lstStyle/>
                    <a:p>
                      <a:pPr algn="ctr" fontAlgn="b"/>
                      <a:r>
                        <a:rPr lang="en-GB" sz="1200" dirty="0">
                          <a:solidFill>
                            <a:schemeClr val="tx1"/>
                          </a:solidFill>
                          <a:effectLst/>
                          <a:latin typeface="Arial" panose="020B0604020202020204" pitchFamily="34" charset="0"/>
                        </a:rPr>
                        <a:t>IR3.9</a:t>
                      </a: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r" defTabSz="1125444" rtl="0" eaLnBrk="1" fontAlgn="b" latinLnBrk="0" hangingPunct="1"/>
                      <a:endParaRPr lang="en-GB" sz="1200" kern="1200">
                        <a:solidFill>
                          <a:schemeClr val="tx2"/>
                        </a:solidFill>
                        <a:effectLst/>
                        <a:latin typeface="Arial" panose="020B0604020202020204" pitchFamily="34" charset="0"/>
                        <a:ea typeface="+mn-ea"/>
                        <a:cs typeface="+mn-cs"/>
                      </a:endParaRPr>
                    </a:p>
                  </a:txBody>
                  <a:tcPr marL="19050" marR="19050" anchor="b">
                    <a:lnL w="12802" cap="flat" cmpd="sng" algn="ctr">
                      <a:solidFill>
                        <a:srgbClr val="000000"/>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0.03</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r" defTabSz="1125444" rtl="0" eaLnBrk="1" fontAlgn="b" latinLnBrk="0" hangingPunct="1"/>
                      <a:r>
                        <a:rPr lang="en-GB" sz="1200" kern="1200" dirty="0">
                          <a:solidFill>
                            <a:schemeClr val="tx2"/>
                          </a:solidFill>
                          <a:effectLst/>
                          <a:latin typeface="Arial" panose="020B0604020202020204" pitchFamily="34" charset="0"/>
                          <a:ea typeface="+mn-ea"/>
                          <a:cs typeface="+mn-cs"/>
                        </a:rPr>
                        <a:t>-0.01</a:t>
                      </a: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200" dirty="0">
                          <a:solidFill>
                            <a:srgbClr val="000000"/>
                          </a:solidFill>
                          <a:effectLst/>
                          <a:latin typeface="Arial" panose="020B0604020202020204" pitchFamily="34" charset="0"/>
                        </a:rPr>
                        <a:t>0.018</a:t>
                      </a:r>
                    </a:p>
                  </a:txBody>
                  <a:tcPr marL="19050" marR="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D5D5D5"/>
                      </a:solidFill>
                      <a:prstDash val="solid"/>
                      <a:round/>
                      <a:headEnd type="none" w="med" len="med"/>
                      <a:tailEnd type="none" w="med" len="med"/>
                    </a:lnT>
                    <a:lnB w="12802"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dirty="0" smtClean="0">
                          <a:solidFill>
                            <a:srgbClr val="000000"/>
                          </a:solidFill>
                          <a:effectLst/>
                          <a:latin typeface="Arial" panose="020B0604020202020204" pitchFamily="34" charset="0"/>
                        </a:rPr>
                        <a:t>K</a:t>
                      </a:r>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9525" cap="flat" cmpd="sng" algn="ctr">
                      <a:solidFill>
                        <a:srgbClr val="D5D5D5"/>
                      </a:solidFill>
                      <a:prstDash val="solid"/>
                      <a:round/>
                      <a:headEnd type="none" w="med" len="med"/>
                      <a:tailEnd type="none" w="med" len="med"/>
                    </a:lnT>
                    <a:lnB w="1280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4679226"/>
                  </a:ext>
                </a:extLst>
              </a:tr>
              <a:tr h="234742">
                <a:tc gridSpan="6">
                  <a:txBody>
                    <a:bodyPr/>
                    <a:lstStyle/>
                    <a:p>
                      <a:pPr fontAlgn="b"/>
                      <a:r>
                        <a:rPr lang="en-GB" sz="1200" dirty="0" err="1" smtClean="0">
                          <a:solidFill>
                            <a:schemeClr val="tx1"/>
                          </a:solidFill>
                          <a:effectLst/>
                          <a:latin typeface="Arial" panose="020B0604020202020204" pitchFamily="34" charset="0"/>
                        </a:rPr>
                        <a:t>r.m.s</a:t>
                      </a:r>
                      <a:r>
                        <a:rPr lang="en-GB" sz="1200" dirty="0" smtClean="0">
                          <a:solidFill>
                            <a:schemeClr val="tx1"/>
                          </a:solidFill>
                          <a:effectLst/>
                          <a:latin typeface="Arial" panose="020B0604020202020204" pitchFamily="34" charset="0"/>
                        </a:rPr>
                        <a:t>. Double</a:t>
                      </a:r>
                      <a:r>
                        <a:rPr lang="en-GB" sz="1200" baseline="0" dirty="0" smtClean="0">
                          <a:solidFill>
                            <a:schemeClr val="tx1"/>
                          </a:solidFill>
                          <a:effectLst/>
                          <a:latin typeface="Arial" panose="020B0604020202020204" pitchFamily="34" charset="0"/>
                        </a:rPr>
                        <a:t> Difference IASI-B-A derived from SEVIRI and </a:t>
                      </a:r>
                      <a:r>
                        <a:rPr lang="en-GB" sz="1200" baseline="0" dirty="0" err="1" smtClean="0">
                          <a:solidFill>
                            <a:schemeClr val="tx1"/>
                          </a:solidFill>
                          <a:effectLst/>
                          <a:latin typeface="Arial" panose="020B0604020202020204" pitchFamily="34" charset="0"/>
                        </a:rPr>
                        <a:t>CrIS</a:t>
                      </a:r>
                      <a:endParaRPr lang="en-GB" sz="1200" dirty="0">
                        <a:solidFill>
                          <a:schemeClr val="tx1"/>
                        </a:solidFill>
                        <a:effectLst/>
                        <a:latin typeface="Arial" panose="020B0604020202020204" pitchFamily="34" charset="0"/>
                      </a:endParaRP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hMerge="1">
                  <a:txBody>
                    <a:bodyPr/>
                    <a:lstStyle/>
                    <a:p>
                      <a:pPr fontAlgn="b"/>
                      <a:endParaRPr lang="en-GB" sz="1200">
                        <a:solidFill>
                          <a:schemeClr val="tx1"/>
                        </a:solidFill>
                        <a:effectLst/>
                        <a:latin typeface="Arial" panose="020B0604020202020204" pitchFamily="34" charset="0"/>
                      </a:endParaRP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hMerge="1">
                  <a:txBody>
                    <a:bodyPr/>
                    <a:lstStyle/>
                    <a:p>
                      <a:pPr fontAlgn="b"/>
                      <a:endParaRPr lang="en-GB" sz="1200">
                        <a:solidFill>
                          <a:schemeClr val="tx1"/>
                        </a:solidFill>
                        <a:effectLst/>
                        <a:latin typeface="Arial" panose="020B0604020202020204" pitchFamily="34" charset="0"/>
                      </a:endParaRP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hMerge="1">
                  <a:txBody>
                    <a:bodyPr/>
                    <a:lstStyle/>
                    <a:p>
                      <a:pPr fontAlgn="b"/>
                      <a:endParaRPr lang="en-GB" sz="1200" dirty="0">
                        <a:solidFill>
                          <a:schemeClr val="tx1"/>
                        </a:solidFill>
                        <a:effectLst/>
                        <a:latin typeface="Arial" panose="020B0604020202020204" pitchFamily="34" charset="0"/>
                      </a:endParaRP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hMerge="1">
                  <a:txBody>
                    <a:bodyPr/>
                    <a:lstStyle/>
                    <a:p>
                      <a:pPr fontAlgn="b"/>
                      <a:endParaRPr lang="en-GB" sz="1200">
                        <a:solidFill>
                          <a:schemeClr val="tx1"/>
                        </a:solidFill>
                        <a:effectLst/>
                        <a:latin typeface="Arial" panose="020B0604020202020204" pitchFamily="34" charset="0"/>
                      </a:endParaRPr>
                    </a:p>
                  </a:txBody>
                  <a:tcPr marL="19050" marR="19050" anchor="b">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hMerge="1">
                  <a:txBody>
                    <a:bodyPr/>
                    <a:lstStyle/>
                    <a:p>
                      <a:pPr fontAlgn="b"/>
                      <a:endParaRPr lang="en-GB" sz="1200" dirty="0">
                        <a:solidFill>
                          <a:schemeClr val="tx1"/>
                        </a:solidFill>
                        <a:effectLst/>
                        <a:latin typeface="Arial" panose="020B0604020202020204" pitchFamily="34" charset="0"/>
                      </a:endParaRPr>
                    </a:p>
                  </a:txBody>
                  <a:tcPr marL="19050" marR="19050" anchor="b">
                    <a:lnL w="9525" cap="flat" cmpd="sng" algn="ctr">
                      <a:solidFill>
                        <a:srgbClr val="D5D5D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D5D5D5"/>
                      </a:solidFill>
                      <a:prstDash val="solid"/>
                      <a:round/>
                      <a:headEnd type="none" w="med" len="med"/>
                      <a:tailEnd type="none" w="med" len="med"/>
                    </a:lnB>
                    <a:solidFill>
                      <a:srgbClr val="FFFFFF"/>
                    </a:solidFill>
                  </a:tcPr>
                </a:tc>
                <a:tc>
                  <a:txBody>
                    <a:bodyPr/>
                    <a:lstStyle/>
                    <a:p>
                      <a:pPr algn="ctr" fontAlgn="b"/>
                      <a:r>
                        <a:rPr lang="en-GB" sz="1200" dirty="0">
                          <a:solidFill>
                            <a:srgbClr val="000000"/>
                          </a:solidFill>
                          <a:effectLst/>
                          <a:latin typeface="Arial" panose="020B0604020202020204" pitchFamily="34" charset="0"/>
                        </a:rPr>
                        <a:t>0.016</a:t>
                      </a:r>
                    </a:p>
                  </a:txBody>
                  <a:tcPr marL="19050" marR="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802" cap="flat" cmpd="sng" algn="ctr">
                      <a:solidFill>
                        <a:srgbClr val="000000"/>
                      </a:solidFill>
                      <a:prstDash val="solid"/>
                      <a:round/>
                      <a:headEnd type="none" w="med" len="med"/>
                      <a:tailEnd type="none" w="med" len="med"/>
                    </a:lnT>
                    <a:lnB w="12802"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dirty="0" smtClean="0">
                          <a:solidFill>
                            <a:srgbClr val="000000"/>
                          </a:solidFill>
                          <a:effectLst/>
                          <a:latin typeface="Arial" panose="020B0604020202020204" pitchFamily="34" charset="0"/>
                        </a:rPr>
                        <a:t>K</a:t>
                      </a:r>
                      <a:endParaRPr lang="en-GB" sz="1200" dirty="0">
                        <a:solidFill>
                          <a:srgbClr val="000000"/>
                        </a:solidFill>
                        <a:effectLst/>
                        <a:latin typeface="Arial" panose="020B0604020202020204" pitchFamily="34" charset="0"/>
                      </a:endParaRPr>
                    </a:p>
                  </a:txBody>
                  <a:tcPr marL="19050" marR="19050" anchor="b">
                    <a:lnL w="12700" cap="flat" cmpd="sng" algn="ctr">
                      <a:solidFill>
                        <a:schemeClr val="tx1"/>
                      </a:solidFill>
                      <a:prstDash val="solid"/>
                      <a:round/>
                      <a:headEnd type="none" w="med" len="med"/>
                      <a:tailEnd type="none" w="med" len="med"/>
                    </a:lnL>
                    <a:lnR w="12802" cap="flat" cmpd="sng" algn="ctr">
                      <a:solidFill>
                        <a:srgbClr val="000000"/>
                      </a:solidFill>
                      <a:prstDash val="solid"/>
                      <a:round/>
                      <a:headEnd type="none" w="med" len="med"/>
                      <a:tailEnd type="none" w="med" len="med"/>
                    </a:lnR>
                    <a:lnT w="12802" cap="flat" cmpd="sng" algn="ctr">
                      <a:solidFill>
                        <a:srgbClr val="000000"/>
                      </a:solidFill>
                      <a:prstDash val="solid"/>
                      <a:round/>
                      <a:headEnd type="none" w="med" len="med"/>
                      <a:tailEnd type="none" w="med" len="med"/>
                    </a:lnT>
                    <a:lnB w="12802"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9583633"/>
                  </a:ext>
                </a:extLst>
              </a:tr>
            </a:tbl>
          </a:graphicData>
        </a:graphic>
      </p:graphicFrame>
      <p:pic>
        <p:nvPicPr>
          <p:cNvPr id="12" name="Picture 2" descr="http://gsics.atmos.umd.edu/pub/Development/Logos/GSICS3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51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Timeline for GSICS IR Reference Instrument</a:t>
            </a:r>
            <a:endParaRPr lang="en-GB" dirty="0"/>
          </a:p>
        </p:txBody>
      </p:sp>
      <p:sp>
        <p:nvSpPr>
          <p:cNvPr id="4" name="Content Placeholder 3"/>
          <p:cNvSpPr>
            <a:spLocks noGrp="1"/>
          </p:cNvSpPr>
          <p:nvPr>
            <p:ph idx="1"/>
          </p:nvPr>
        </p:nvSpPr>
        <p:spPr>
          <a:xfrm>
            <a:off x="328249" y="1237128"/>
            <a:ext cx="11435126" cy="3953998"/>
          </a:xfrm>
        </p:spPr>
        <p:txBody>
          <a:bodyPr>
            <a:normAutofit fontScale="40000" lnSpcReduction="20000"/>
          </a:bodyPr>
          <a:lstStyle/>
          <a:p>
            <a:pPr marL="0" indent="0">
              <a:buNone/>
            </a:pPr>
            <a:r>
              <a:rPr lang="en-GB" dirty="0" smtClean="0"/>
              <a:t>Timeline</a:t>
            </a:r>
          </a:p>
          <a:p>
            <a:pPr marL="0" indent="0">
              <a:buNone/>
            </a:pPr>
            <a:endParaRPr lang="en-GB" dirty="0" smtClean="0"/>
          </a:p>
          <a:p>
            <a:r>
              <a:rPr lang="en-GB" dirty="0" smtClean="0"/>
              <a:t>2006-10-19	Metop-A launch</a:t>
            </a:r>
          </a:p>
          <a:p>
            <a:r>
              <a:rPr lang="en-GB" dirty="0" smtClean="0"/>
              <a:t>2007-05-15~ 	IASI-A declared operational</a:t>
            </a:r>
          </a:p>
          <a:p>
            <a:r>
              <a:rPr lang="en-GB" dirty="0" smtClean="0"/>
              <a:t>2011-01-01	GSICS </a:t>
            </a:r>
            <a:r>
              <a:rPr lang="en-GB" dirty="0"/>
              <a:t>corrections using </a:t>
            </a:r>
            <a:r>
              <a:rPr lang="en-GB" dirty="0" smtClean="0"/>
              <a:t>IASI-A</a:t>
            </a:r>
          </a:p>
          <a:p>
            <a:endParaRPr lang="en-GB" dirty="0" smtClean="0"/>
          </a:p>
          <a:p>
            <a:r>
              <a:rPr lang="en-GB" dirty="0" smtClean="0"/>
              <a:t>2012-09-17	Metop-B launch</a:t>
            </a:r>
          </a:p>
          <a:p>
            <a:r>
              <a:rPr lang="en-GB" dirty="0"/>
              <a:t>2013-01-10	</a:t>
            </a:r>
            <a:r>
              <a:rPr lang="en-GB" dirty="0" smtClean="0"/>
              <a:t>GSICS </a:t>
            </a:r>
            <a:r>
              <a:rPr lang="en-GB" dirty="0"/>
              <a:t>corrections using IASI-B</a:t>
            </a:r>
          </a:p>
          <a:p>
            <a:r>
              <a:rPr lang="en-GB" dirty="0" smtClean="0"/>
              <a:t>2013-04-24	IASI-B declared operational</a:t>
            </a:r>
          </a:p>
          <a:p>
            <a:r>
              <a:rPr lang="en-GB" dirty="0" smtClean="0"/>
              <a:t>2017-08-02	IASI-B </a:t>
            </a:r>
            <a:r>
              <a:rPr lang="en-GB" dirty="0" err="1" smtClean="0"/>
              <a:t>onboard</a:t>
            </a:r>
            <a:r>
              <a:rPr lang="en-GB" dirty="0" smtClean="0"/>
              <a:t> calibration update</a:t>
            </a:r>
          </a:p>
          <a:p>
            <a:r>
              <a:rPr lang="en-GB" dirty="0" smtClean="0"/>
              <a:t>2019-03-07	Recommended GSICS </a:t>
            </a:r>
            <a:r>
              <a:rPr lang="en-GB" dirty="0"/>
              <a:t>corrections switch </a:t>
            </a:r>
            <a:r>
              <a:rPr lang="en-GB" dirty="0" smtClean="0"/>
              <a:t>IASI-A</a:t>
            </a:r>
            <a:r>
              <a:rPr lang="en-GB" dirty="0" smtClean="0">
                <a:sym typeface="Wingdings" panose="05000000000000000000" pitchFamily="2" charset="2"/>
              </a:rPr>
              <a:t>-B</a:t>
            </a:r>
          </a:p>
          <a:p>
            <a:r>
              <a:rPr lang="en-GB" dirty="0" smtClean="0">
                <a:sym typeface="Wingdings" panose="05000000000000000000" pitchFamily="2" charset="2"/>
              </a:rPr>
              <a:t>2020-03-19	Confirmed all agencies switched IASI-A-B</a:t>
            </a:r>
          </a:p>
          <a:p>
            <a:endParaRPr lang="en-GB" dirty="0" smtClean="0">
              <a:sym typeface="Wingdings" panose="05000000000000000000" pitchFamily="2" charset="2"/>
            </a:endParaRPr>
          </a:p>
          <a:p>
            <a:r>
              <a:rPr lang="en-GB" dirty="0" smtClean="0">
                <a:sym typeface="Wingdings" panose="05000000000000000000" pitchFamily="2" charset="2"/>
              </a:rPr>
              <a:t>2018-11-07	Metop-C launch</a:t>
            </a:r>
          </a:p>
          <a:p>
            <a:r>
              <a:rPr lang="en-GB" dirty="0" smtClean="0">
                <a:sym typeface="Wingdings" panose="05000000000000000000" pitchFamily="2" charset="2"/>
              </a:rPr>
              <a:t>2019-07-03	IASI-C declared operational</a:t>
            </a:r>
          </a:p>
          <a:p>
            <a:endParaRPr lang="en-GB" dirty="0" smtClean="0">
              <a:sym typeface="Wingdings" panose="05000000000000000000" pitchFamily="2" charset="2"/>
            </a:endParaRPr>
          </a:p>
          <a:p>
            <a:pPr marL="0" indent="0">
              <a:buNone/>
            </a:pPr>
            <a:r>
              <a:rPr lang="en-GB" dirty="0" smtClean="0">
                <a:sym typeface="Wingdings" panose="05000000000000000000" pitchFamily="2" charset="2"/>
              </a:rPr>
              <a:t>Previous Discussions:</a:t>
            </a:r>
          </a:p>
          <a:p>
            <a:endParaRPr lang="en-GB" dirty="0" smtClean="0"/>
          </a:p>
        </p:txBody>
      </p:sp>
      <p:pic>
        <p:nvPicPr>
          <p:cNvPr id="6" name="Picture 2" descr="http://gsics.atmos.umd.edu/pub/Development/Logos/GSICS30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893699269"/>
              </p:ext>
            </p:extLst>
          </p:nvPr>
        </p:nvGraphicFramePr>
        <p:xfrm>
          <a:off x="685800" y="5005387"/>
          <a:ext cx="9772650" cy="1491599"/>
        </p:xfrm>
        <a:graphic>
          <a:graphicData uri="http://schemas.openxmlformats.org/drawingml/2006/table">
            <a:tbl>
              <a:tblPr/>
              <a:tblGrid>
                <a:gridCol w="1590675">
                  <a:extLst>
                    <a:ext uri="{9D8B030D-6E8A-4147-A177-3AD203B41FA5}">
                      <a16:colId xmlns:a16="http://schemas.microsoft.com/office/drawing/2014/main" val="3256022697"/>
                    </a:ext>
                  </a:extLst>
                </a:gridCol>
                <a:gridCol w="2019300">
                  <a:extLst>
                    <a:ext uri="{9D8B030D-6E8A-4147-A177-3AD203B41FA5}">
                      <a16:colId xmlns:a16="http://schemas.microsoft.com/office/drawing/2014/main" val="60752762"/>
                    </a:ext>
                  </a:extLst>
                </a:gridCol>
                <a:gridCol w="6162675">
                  <a:extLst>
                    <a:ext uri="{9D8B030D-6E8A-4147-A177-3AD203B41FA5}">
                      <a16:colId xmlns:a16="http://schemas.microsoft.com/office/drawing/2014/main" val="468684150"/>
                    </a:ext>
                  </a:extLst>
                </a:gridCol>
              </a:tblGrid>
              <a:tr h="207157">
                <a:tc>
                  <a:txBody>
                    <a:bodyPr/>
                    <a:lstStyle/>
                    <a:p>
                      <a:pPr fontAlgn="t"/>
                      <a:r>
                        <a:rPr lang="en-GB" sz="1600" dirty="0">
                          <a:effectLst/>
                        </a:rPr>
                        <a:t>2019-08-22</a:t>
                      </a:r>
                    </a:p>
                  </a:txBody>
                  <a:tcPr marL="16167" marR="16167" marT="8084" marB="8084">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GB" sz="1600">
                          <a:effectLst/>
                        </a:rPr>
                        <a:t>GIR - Likun Wang</a:t>
                      </a:r>
                    </a:p>
                  </a:txBody>
                  <a:tcPr marL="16167" marR="16167" marT="8084" marB="8084">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GB" sz="1600" u="sng">
                          <a:solidFill>
                            <a:srgbClr val="4571D0"/>
                          </a:solidFill>
                          <a:effectLst/>
                          <a:hlinkClick r:id="rId3" tooltip="20190822"/>
                        </a:rPr>
                        <a:t>Hyperspectral Sounder Inter-Comparison</a:t>
                      </a:r>
                      <a:endParaRPr lang="en-GB" sz="1600">
                        <a:effectLst/>
                      </a:endParaRPr>
                    </a:p>
                  </a:txBody>
                  <a:tcPr marL="16167" marR="16167" marT="8084" marB="8084">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3971934436"/>
                  </a:ext>
                </a:extLst>
              </a:tr>
              <a:tr h="212546">
                <a:tc>
                  <a:txBody>
                    <a:bodyPr/>
                    <a:lstStyle/>
                    <a:p>
                      <a:pPr fontAlgn="t"/>
                      <a:r>
                        <a:rPr lang="en-GB" sz="1600" dirty="0">
                          <a:solidFill>
                            <a:srgbClr val="000000"/>
                          </a:solidFill>
                          <a:effectLst/>
                        </a:rPr>
                        <a:t>2019-03-04/08</a:t>
                      </a:r>
                    </a:p>
                  </a:txBody>
                  <a:tcPr marL="16167" marR="16167" marT="10778" marB="10778">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tc>
                  <a:txBody>
                    <a:bodyPr/>
                    <a:lstStyle/>
                    <a:p>
                      <a:pPr fontAlgn="t"/>
                      <a:r>
                        <a:rPr lang="en-GB" sz="1600">
                          <a:solidFill>
                            <a:srgbClr val="000000"/>
                          </a:solidFill>
                          <a:effectLst/>
                        </a:rPr>
                        <a:t>GRWG/GDWG</a:t>
                      </a:r>
                    </a:p>
                  </a:txBody>
                  <a:tcPr marL="16167" marR="16167" marT="10778" marB="10778">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tc>
                  <a:txBody>
                    <a:bodyPr/>
                    <a:lstStyle/>
                    <a:p>
                      <a:pPr fontAlgn="t"/>
                      <a:r>
                        <a:rPr lang="en-US" sz="1600" u="sng">
                          <a:solidFill>
                            <a:srgbClr val="000000"/>
                          </a:solidFill>
                          <a:effectLst/>
                          <a:hlinkClick r:id="rId4"/>
                        </a:rPr>
                        <a:t>Annual GRWG+GDWG Meeting - Frascati, Italy</a:t>
                      </a:r>
                      <a:endParaRPr lang="en-US" sz="1600">
                        <a:solidFill>
                          <a:srgbClr val="000000"/>
                        </a:solidFill>
                        <a:effectLst/>
                      </a:endParaRPr>
                    </a:p>
                  </a:txBody>
                  <a:tcPr marL="16167" marR="16167" marT="10778" marB="10778">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extLst>
                  <a:ext uri="{0D108BD9-81ED-4DB2-BD59-A6C34878D82A}">
                    <a16:rowId xmlns:a16="http://schemas.microsoft.com/office/drawing/2014/main" val="636959561"/>
                  </a:ext>
                </a:extLst>
              </a:tr>
              <a:tr h="302652">
                <a:tc>
                  <a:txBody>
                    <a:bodyPr/>
                    <a:lstStyle/>
                    <a:p>
                      <a:pPr fontAlgn="t"/>
                      <a:r>
                        <a:rPr lang="en-GB" sz="1600" dirty="0">
                          <a:effectLst/>
                        </a:rPr>
                        <a:t>2018-11-14</a:t>
                      </a:r>
                    </a:p>
                  </a:txBody>
                  <a:tcPr marL="16167" marR="16167" marT="8084" marB="8084">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GB" sz="1600">
                          <a:effectLst/>
                        </a:rPr>
                        <a:t>GIR - T.Hewison</a:t>
                      </a:r>
                    </a:p>
                  </a:txBody>
                  <a:tcPr marL="16167" marR="16167" marT="8084" marB="8084">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600" u="sng">
                          <a:solidFill>
                            <a:srgbClr val="4571D0"/>
                          </a:solidFill>
                          <a:effectLst/>
                          <a:hlinkClick r:id="rId5"/>
                        </a:rPr>
                        <a:t>IR Reference Uncertrainty and Traceability Report</a:t>
                      </a:r>
                      <a:r>
                        <a:rPr lang="en-US" sz="1600">
                          <a:effectLst/>
                        </a:rPr>
                        <a:t> (</a:t>
                      </a:r>
                      <a:r>
                        <a:rPr lang="en-US" sz="1600" u="sng">
                          <a:solidFill>
                            <a:srgbClr val="4571D0"/>
                          </a:solidFill>
                          <a:effectLst/>
                          <a:hlinkClick r:id="rId6"/>
                        </a:rPr>
                        <a:t>IRRefUTable</a:t>
                      </a:r>
                      <a:r>
                        <a:rPr lang="en-US" sz="1600">
                          <a:effectLst/>
                        </a:rPr>
                        <a:t>)</a:t>
                      </a:r>
                    </a:p>
                  </a:txBody>
                  <a:tcPr marL="16167" marR="16167" marT="8084" marB="8084">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773009492"/>
                  </a:ext>
                </a:extLst>
              </a:tr>
              <a:tr h="212546">
                <a:tc>
                  <a:txBody>
                    <a:bodyPr/>
                    <a:lstStyle/>
                    <a:p>
                      <a:pPr fontAlgn="t"/>
                      <a:r>
                        <a:rPr lang="en-GB" sz="1600" dirty="0">
                          <a:solidFill>
                            <a:srgbClr val="000000"/>
                          </a:solidFill>
                          <a:effectLst/>
                        </a:rPr>
                        <a:t>2018-03-19/23</a:t>
                      </a:r>
                    </a:p>
                  </a:txBody>
                  <a:tcPr marL="16167" marR="16167" marT="10778" marB="10778">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tc>
                  <a:txBody>
                    <a:bodyPr/>
                    <a:lstStyle/>
                    <a:p>
                      <a:pPr fontAlgn="t"/>
                      <a:r>
                        <a:rPr lang="en-GB" sz="1600">
                          <a:solidFill>
                            <a:srgbClr val="000000"/>
                          </a:solidFill>
                          <a:effectLst/>
                        </a:rPr>
                        <a:t>GRWG/GDWG</a:t>
                      </a:r>
                    </a:p>
                  </a:txBody>
                  <a:tcPr marL="16167" marR="16167" marT="10778" marB="10778">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tc>
                  <a:txBody>
                    <a:bodyPr/>
                    <a:lstStyle/>
                    <a:p>
                      <a:pPr fontAlgn="t"/>
                      <a:r>
                        <a:rPr lang="en-US" sz="1600" u="sng">
                          <a:solidFill>
                            <a:srgbClr val="000000"/>
                          </a:solidFill>
                          <a:effectLst/>
                          <a:hlinkClick r:id="rId7"/>
                        </a:rPr>
                        <a:t>Annual GRWG+GDWG Meeting - Shanghai, China</a:t>
                      </a:r>
                      <a:endParaRPr lang="en-US" sz="1600">
                        <a:solidFill>
                          <a:srgbClr val="000000"/>
                        </a:solidFill>
                        <a:effectLst/>
                      </a:endParaRPr>
                    </a:p>
                  </a:txBody>
                  <a:tcPr marL="16167" marR="16167" marT="10778" marB="10778">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extLst>
                  <a:ext uri="{0D108BD9-81ED-4DB2-BD59-A6C34878D82A}">
                    <a16:rowId xmlns:a16="http://schemas.microsoft.com/office/drawing/2014/main" val="1975292335"/>
                  </a:ext>
                </a:extLst>
              </a:tr>
              <a:tr h="398147">
                <a:tc>
                  <a:txBody>
                    <a:bodyPr/>
                    <a:lstStyle/>
                    <a:p>
                      <a:pPr fontAlgn="t"/>
                      <a:r>
                        <a:rPr lang="en-GB" sz="1600" dirty="0">
                          <a:effectLst/>
                        </a:rPr>
                        <a:t>2017-12-14</a:t>
                      </a:r>
                    </a:p>
                  </a:txBody>
                  <a:tcPr marL="16167" marR="16167" marT="8084" marB="8084">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GB" sz="1600">
                          <a:effectLst/>
                        </a:rPr>
                        <a:t>GRWG IR Subgroup</a:t>
                      </a:r>
                    </a:p>
                  </a:txBody>
                  <a:tcPr marL="16167" marR="16167" marT="8084" marB="8084">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600" u="sng" dirty="0">
                          <a:solidFill>
                            <a:srgbClr val="4571D0"/>
                          </a:solidFill>
                          <a:effectLst/>
                          <a:hlinkClick r:id="rId8"/>
                        </a:rPr>
                        <a:t>Migration of IR Reference from IASI-A to -B</a:t>
                      </a:r>
                      <a:r>
                        <a:rPr lang="en-US" sz="1600" dirty="0">
                          <a:effectLst/>
                        </a:rPr>
                        <a:t> </a:t>
                      </a:r>
                    </a:p>
                  </a:txBody>
                  <a:tcPr marL="16167" marR="16167" marT="8084" marB="8084">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808912631"/>
                  </a:ext>
                </a:extLst>
              </a:tr>
            </a:tbl>
          </a:graphicData>
        </a:graphic>
      </p:graphicFrame>
    </p:spTree>
    <p:extLst>
      <p:ext uri="{BB962C8B-B14F-4D97-AF65-F5344CB8AC3E}">
        <p14:creationId xmlns:p14="http://schemas.microsoft.com/office/powerpoint/2010/main" val="23140814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Previous Results</a:t>
            </a:r>
            <a:endParaRPr lang="en-GB" dirty="0"/>
          </a:p>
        </p:txBody>
      </p:sp>
      <p:sp>
        <p:nvSpPr>
          <p:cNvPr id="3" name="Content Placeholder 2"/>
          <p:cNvSpPr>
            <a:spLocks noGrp="1"/>
          </p:cNvSpPr>
          <p:nvPr>
            <p:ph idx="1"/>
          </p:nvPr>
        </p:nvSpPr>
        <p:spPr>
          <a:xfrm>
            <a:off x="328248" y="1237127"/>
            <a:ext cx="10701701" cy="5262675"/>
          </a:xfrm>
        </p:spPr>
        <p:txBody>
          <a:bodyPr>
            <a:normAutofit fontScale="62500" lnSpcReduction="20000"/>
          </a:bodyPr>
          <a:lstStyle/>
          <a:p>
            <a:r>
              <a:rPr lang="en-GB" dirty="0"/>
              <a:t>Examples from 2017-12-14 GSICS Web Meeting: </a:t>
            </a:r>
            <a:endParaRPr lang="en-GB" dirty="0" smtClean="0"/>
          </a:p>
          <a:p>
            <a:pPr lvl="1"/>
            <a:r>
              <a:rPr lang="en-US" dirty="0" smtClean="0">
                <a:hlinkClick r:id="rId2"/>
              </a:rPr>
              <a:t>Double </a:t>
            </a:r>
            <a:r>
              <a:rPr lang="en-US" dirty="0">
                <a:hlinkClick r:id="rId2"/>
              </a:rPr>
              <a:t>differencing of IASI-A+B against </a:t>
            </a:r>
            <a:r>
              <a:rPr lang="en-US" dirty="0" smtClean="0">
                <a:hlinkClick r:id="rId2"/>
              </a:rPr>
              <a:t>Meteosat-SEVIRI</a:t>
            </a:r>
            <a:endParaRPr lang="en-US" dirty="0" smtClean="0"/>
          </a:p>
          <a:p>
            <a:pPr lvl="1"/>
            <a:endParaRPr lang="en-GB" dirty="0"/>
          </a:p>
          <a:p>
            <a:r>
              <a:rPr lang="en-GB" dirty="0" smtClean="0"/>
              <a:t>Update from 2019-08-22 </a:t>
            </a:r>
            <a:r>
              <a:rPr lang="en-US" dirty="0" smtClean="0"/>
              <a:t>GSICS </a:t>
            </a:r>
            <a:r>
              <a:rPr lang="en-US" dirty="0"/>
              <a:t>Web Meeting on Hyperspectral Sounder Updates and </a:t>
            </a:r>
            <a:r>
              <a:rPr lang="en-US" dirty="0" smtClean="0"/>
              <a:t>Inter-Comparison:</a:t>
            </a:r>
          </a:p>
          <a:p>
            <a:pPr lvl="1"/>
            <a:r>
              <a:rPr lang="en-US" u="sng" dirty="0" smtClean="0">
                <a:hlinkClick r:id="rId3"/>
              </a:rPr>
              <a:t>New </a:t>
            </a:r>
            <a:r>
              <a:rPr lang="en-US" u="sng" dirty="0">
                <a:hlinkClick r:id="rId3"/>
              </a:rPr>
              <a:t>analysis of the IASI-A/B double differences </a:t>
            </a:r>
            <a:r>
              <a:rPr lang="en-US" u="sng" dirty="0" err="1">
                <a:hlinkClick r:id="rId3"/>
              </a:rPr>
              <a:t>wrt</a:t>
            </a:r>
            <a:r>
              <a:rPr lang="en-US" u="sng" dirty="0">
                <a:hlinkClick r:id="rId3"/>
              </a:rPr>
              <a:t> SEVIRI</a:t>
            </a:r>
            <a:endParaRPr lang="en-US" dirty="0"/>
          </a:p>
          <a:p>
            <a:endParaRPr lang="en-US" dirty="0" smtClean="0"/>
          </a:p>
          <a:p>
            <a:r>
              <a:rPr lang="en-US" dirty="0" smtClean="0"/>
              <a:t>Key Points:</a:t>
            </a:r>
          </a:p>
          <a:p>
            <a:pPr lvl="1"/>
            <a:r>
              <a:rPr lang="en-US" dirty="0" smtClean="0"/>
              <a:t>Double-difference of GSICS Corrections with different references instruments</a:t>
            </a:r>
          </a:p>
          <a:p>
            <a:pPr lvl="1"/>
            <a:r>
              <a:rPr lang="en-US" dirty="0" smtClean="0"/>
              <a:t>Check relative calibration difference</a:t>
            </a:r>
          </a:p>
          <a:p>
            <a:pPr lvl="1"/>
            <a:r>
              <a:rPr lang="en-US" dirty="0" smtClean="0"/>
              <a:t>Check stability in time</a:t>
            </a:r>
          </a:p>
          <a:p>
            <a:pPr lvl="1"/>
            <a:r>
              <a:rPr lang="en-US" dirty="0" smtClean="0"/>
              <a:t>Check radiance dependence (nonlinearity)</a:t>
            </a:r>
            <a:r>
              <a:rPr lang="en-US" dirty="0"/>
              <a:t/>
            </a:r>
            <a:br>
              <a:rPr lang="en-US" dirty="0"/>
            </a:br>
            <a:endParaRPr lang="en-GB" dirty="0"/>
          </a:p>
        </p:txBody>
      </p:sp>
      <p:pic>
        <p:nvPicPr>
          <p:cNvPr id="4" name="Picture 2" descr="http://gsics.atmos.umd.edu/pub/Development/Logos/GSICS3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236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Checklist for Reference Migration</a:t>
            </a:r>
            <a:endParaRPr lang="en-GB" dirty="0"/>
          </a:p>
        </p:txBody>
      </p:sp>
      <p:sp>
        <p:nvSpPr>
          <p:cNvPr id="3" name="Content Placeholder 2"/>
          <p:cNvSpPr>
            <a:spLocks noGrp="1"/>
          </p:cNvSpPr>
          <p:nvPr>
            <p:ph idx="1"/>
          </p:nvPr>
        </p:nvSpPr>
        <p:spPr>
          <a:xfrm>
            <a:off x="328249" y="1237127"/>
            <a:ext cx="10939826" cy="5262675"/>
          </a:xfrm>
        </p:spPr>
        <p:txBody>
          <a:bodyPr>
            <a:normAutofit fontScale="47500" lnSpcReduction="20000"/>
          </a:bodyPr>
          <a:lstStyle/>
          <a:p>
            <a:pPr>
              <a:buFont typeface="Wingdings" panose="05000000000000000000" pitchFamily="2" charset="2"/>
              <a:buChar char="q"/>
            </a:pPr>
            <a:r>
              <a:rPr lang="en-GB" dirty="0" smtClean="0"/>
              <a:t>Generate GSICS products in Parallel</a:t>
            </a:r>
          </a:p>
          <a:p>
            <a:pPr lvl="1">
              <a:buFont typeface="Wingdings" panose="05000000000000000000" pitchFamily="2" charset="2"/>
              <a:buChar char="§"/>
            </a:pPr>
            <a:r>
              <a:rPr lang="en-GB" dirty="0" smtClean="0"/>
              <a:t>from old + new reference</a:t>
            </a:r>
          </a:p>
          <a:p>
            <a:pPr lvl="1">
              <a:buFont typeface="Wingdings" panose="05000000000000000000" pitchFamily="2" charset="2"/>
              <a:buChar char="§"/>
            </a:pPr>
            <a:r>
              <a:rPr lang="en-GB" dirty="0" smtClean="0"/>
              <a:t>Ideally for &gt;1yr</a:t>
            </a:r>
          </a:p>
          <a:p>
            <a:pPr lvl="1">
              <a:buFont typeface="Wingdings" panose="05000000000000000000" pitchFamily="2" charset="2"/>
              <a:buChar char="§"/>
            </a:pPr>
            <a:endParaRPr lang="en-GB" dirty="0" smtClean="0"/>
          </a:p>
          <a:p>
            <a:pPr>
              <a:buFont typeface="Wingdings" panose="05000000000000000000" pitchFamily="2" charset="2"/>
              <a:buChar char="q"/>
            </a:pPr>
            <a:r>
              <a:rPr lang="en-GB" dirty="0" smtClean="0"/>
              <a:t>Analyse Double Differences</a:t>
            </a:r>
          </a:p>
          <a:p>
            <a:pPr lvl="1">
              <a:buFont typeface="Wingdings" panose="05000000000000000000" pitchFamily="2" charset="2"/>
              <a:buChar char="q"/>
            </a:pPr>
            <a:r>
              <a:rPr lang="en-GB" dirty="0" smtClean="0"/>
              <a:t>As functions of time &amp; radiance</a:t>
            </a:r>
            <a:br>
              <a:rPr lang="en-GB" dirty="0" smtClean="0"/>
            </a:br>
            <a:r>
              <a:rPr lang="en-GB" dirty="0" smtClean="0"/>
              <a:t>(Check calibration differences, stability, nonlinearity)</a:t>
            </a:r>
          </a:p>
          <a:p>
            <a:pPr lvl="1">
              <a:buFont typeface="Wingdings" panose="05000000000000000000" pitchFamily="2" charset="2"/>
              <a:buChar char="q"/>
            </a:pPr>
            <a:r>
              <a:rPr lang="en-GB" dirty="0" smtClean="0"/>
              <a:t>Analyse time series </a:t>
            </a:r>
          </a:p>
          <a:p>
            <a:pPr lvl="2">
              <a:buFont typeface="Wingdings" panose="05000000000000000000" pitchFamily="2" charset="2"/>
              <a:buChar char="q"/>
            </a:pPr>
            <a:r>
              <a:rPr lang="en-GB" dirty="0" smtClean="0"/>
              <a:t>define stable period and identify End Dates</a:t>
            </a:r>
          </a:p>
          <a:p>
            <a:pPr lvl="1">
              <a:buFont typeface="Wingdings" panose="05000000000000000000" pitchFamily="2" charset="2"/>
              <a:buChar char="q"/>
            </a:pPr>
            <a:r>
              <a:rPr lang="en-GB" dirty="0" smtClean="0"/>
              <a:t>Analyse </a:t>
            </a:r>
            <a:r>
              <a:rPr lang="en-GB" dirty="0" smtClean="0"/>
              <a:t>impact on uncertainties</a:t>
            </a:r>
          </a:p>
          <a:p>
            <a:pPr lvl="1">
              <a:buFont typeface="Wingdings" panose="05000000000000000000" pitchFamily="2" charset="2"/>
              <a:buChar char="q"/>
            </a:pPr>
            <a:r>
              <a:rPr lang="en-GB" dirty="0"/>
              <a:t>Publish analysis!</a:t>
            </a:r>
          </a:p>
          <a:p>
            <a:pPr lvl="1">
              <a:buFont typeface="Wingdings" panose="05000000000000000000" pitchFamily="2" charset="2"/>
              <a:buChar char="q"/>
            </a:pPr>
            <a:r>
              <a:rPr lang="en-GB" dirty="0" smtClean="0"/>
              <a:t>Check decision to switch</a:t>
            </a:r>
          </a:p>
          <a:p>
            <a:pPr lvl="1">
              <a:buFont typeface="Wingdings" panose="05000000000000000000" pitchFamily="2" charset="2"/>
              <a:buChar char="q"/>
            </a:pPr>
            <a:endParaRPr lang="en-GB" dirty="0" smtClean="0"/>
          </a:p>
          <a:p>
            <a:pPr>
              <a:buFont typeface="Wingdings" panose="05000000000000000000" pitchFamily="2" charset="2"/>
              <a:buChar char="q"/>
            </a:pPr>
            <a:r>
              <a:rPr lang="en-GB" dirty="0" smtClean="0"/>
              <a:t>Check </a:t>
            </a:r>
            <a:r>
              <a:rPr lang="en-GB" dirty="0"/>
              <a:t>usage </a:t>
            </a:r>
            <a:r>
              <a:rPr lang="en-GB" dirty="0" smtClean="0"/>
              <a:t>of product</a:t>
            </a:r>
          </a:p>
          <a:p>
            <a:pPr>
              <a:buFont typeface="Wingdings" panose="05000000000000000000" pitchFamily="2" charset="2"/>
              <a:buChar char="q"/>
            </a:pPr>
            <a:r>
              <a:rPr lang="en-GB" dirty="0" smtClean="0"/>
              <a:t>Communicate to users (internal + external)</a:t>
            </a:r>
          </a:p>
          <a:p>
            <a:pPr>
              <a:buFont typeface="Wingdings" panose="05000000000000000000" pitchFamily="2" charset="2"/>
              <a:buChar char="q"/>
            </a:pPr>
            <a:r>
              <a:rPr lang="en-GB" dirty="0" smtClean="0"/>
              <a:t>Change default reference </a:t>
            </a:r>
          </a:p>
          <a:p>
            <a:pPr lvl="1"/>
            <a:r>
              <a:rPr lang="en-GB" dirty="0" smtClean="0"/>
              <a:t>(e.g. in Plotting Tool, monitoring web pages</a:t>
            </a:r>
            <a:r>
              <a:rPr lang="en-GB" smtClean="0"/>
              <a:t>, </a:t>
            </a:r>
            <a:r>
              <a:rPr lang="en-GB" smtClean="0"/>
              <a:t>…)</a:t>
            </a:r>
            <a:endParaRPr lang="en-GB" dirty="0" smtClean="0"/>
          </a:p>
        </p:txBody>
      </p:sp>
      <p:pic>
        <p:nvPicPr>
          <p:cNvPr id="4" name="Picture 2" descr="http://gsics.atmos.umd.edu/pub/Development/Logos/GSICS30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257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Other lessons – Version Changes</a:t>
            </a:r>
            <a:endParaRPr lang="en-GB" dirty="0"/>
          </a:p>
        </p:txBody>
      </p:sp>
      <p:sp>
        <p:nvSpPr>
          <p:cNvPr id="4" name="Content Placeholder 3"/>
          <p:cNvSpPr>
            <a:spLocks noGrp="1"/>
          </p:cNvSpPr>
          <p:nvPr>
            <p:ph idx="1"/>
          </p:nvPr>
        </p:nvSpPr>
        <p:spPr>
          <a:xfrm>
            <a:off x="328249" y="1237128"/>
            <a:ext cx="11092226" cy="1986074"/>
          </a:xfrm>
        </p:spPr>
        <p:txBody>
          <a:bodyPr>
            <a:normAutofit fontScale="47500" lnSpcReduction="20000"/>
          </a:bodyPr>
          <a:lstStyle/>
          <a:p>
            <a:r>
              <a:rPr lang="en-GB" dirty="0" smtClean="0"/>
              <a:t>2019-09-30 14:45: change to the on-board processing of IASI-A</a:t>
            </a:r>
          </a:p>
          <a:p>
            <a:r>
              <a:rPr lang="en-GB" dirty="0" smtClean="0"/>
              <a:t>Introduced small change in calibration </a:t>
            </a:r>
          </a:p>
          <a:p>
            <a:pPr lvl="1"/>
            <a:r>
              <a:rPr lang="en-GB" dirty="0" smtClean="0"/>
              <a:t>~ uncertainty in GSICS Correction</a:t>
            </a:r>
          </a:p>
          <a:p>
            <a:r>
              <a:rPr lang="en-GB" dirty="0" smtClean="0"/>
              <a:t>Strictly a change in the reference instrument IASI-Av1 </a:t>
            </a:r>
            <a:r>
              <a:rPr lang="en-GB" dirty="0" smtClean="0">
                <a:sym typeface="Wingdings" panose="05000000000000000000" pitchFamily="2" charset="2"/>
              </a:rPr>
              <a:t> IASI-Av2</a:t>
            </a:r>
            <a:endParaRPr lang="en-GB" dirty="0" smtClean="0"/>
          </a:p>
          <a:p>
            <a:r>
              <a:rPr lang="en-GB" dirty="0" smtClean="0"/>
              <a:t>EUMETSAT incremented GSICS Corrections v1.1.0 </a:t>
            </a:r>
            <a:r>
              <a:rPr lang="en-GB" dirty="0" smtClean="0">
                <a:sym typeface="Wingdings" panose="05000000000000000000" pitchFamily="2" charset="2"/>
              </a:rPr>
              <a:t> v2.1.0</a:t>
            </a:r>
          </a:p>
          <a:p>
            <a:r>
              <a:rPr lang="en-GB" dirty="0" smtClean="0">
                <a:sym typeface="Wingdings" panose="05000000000000000000" pitchFamily="2" charset="2"/>
              </a:rPr>
              <a:t>Created new RAC file v1v2</a:t>
            </a:r>
          </a:p>
          <a:p>
            <a:r>
              <a:rPr lang="en-GB" i="1" dirty="0" smtClean="0">
                <a:solidFill>
                  <a:srgbClr val="FF0000"/>
                </a:solidFill>
                <a:sym typeface="Wingdings" panose="05000000000000000000" pitchFamily="2" charset="2"/>
              </a:rPr>
              <a:t>Was this change worthwhile?</a:t>
            </a:r>
          </a:p>
          <a:p>
            <a:endParaRPr lang="en-GB" dirty="0"/>
          </a:p>
        </p:txBody>
      </p:sp>
      <p:pic>
        <p:nvPicPr>
          <p:cNvPr id="2" name="Picture 1"/>
          <p:cNvPicPr>
            <a:picLocks noChangeAspect="1"/>
          </p:cNvPicPr>
          <p:nvPr/>
        </p:nvPicPr>
        <p:blipFill rotWithShape="1">
          <a:blip r:embed="rId2"/>
          <a:srcRect t="4235" b="62560"/>
          <a:stretch/>
        </p:blipFill>
        <p:spPr>
          <a:xfrm>
            <a:off x="178412" y="3223201"/>
            <a:ext cx="11391900" cy="3286126"/>
          </a:xfrm>
          <a:prstGeom prst="rect">
            <a:avLst/>
          </a:prstGeom>
        </p:spPr>
      </p:pic>
      <p:pic>
        <p:nvPicPr>
          <p:cNvPr id="5" name="Picture 2" descr="http://gsics.atmos.umd.edu/pub/Development/Logos/GSICS3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228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Other lessons – Prime Corrections</a:t>
            </a:r>
            <a:endParaRPr lang="en-GB" dirty="0"/>
          </a:p>
        </p:txBody>
      </p:sp>
      <p:sp>
        <p:nvSpPr>
          <p:cNvPr id="4" name="Content Placeholder 3"/>
          <p:cNvSpPr>
            <a:spLocks noGrp="1"/>
          </p:cNvSpPr>
          <p:nvPr>
            <p:ph idx="1"/>
          </p:nvPr>
        </p:nvSpPr>
        <p:spPr>
          <a:xfrm>
            <a:off x="328249" y="1237127"/>
            <a:ext cx="11092226" cy="4830297"/>
          </a:xfrm>
        </p:spPr>
        <p:txBody>
          <a:bodyPr>
            <a:normAutofit/>
          </a:bodyPr>
          <a:lstStyle/>
          <a:p>
            <a:pPr marL="0" indent="0">
              <a:buNone/>
            </a:pPr>
            <a:r>
              <a:rPr lang="en-GB" sz="1600" dirty="0" smtClean="0"/>
              <a:t>Outcome of </a:t>
            </a:r>
            <a:r>
              <a:rPr lang="en-US" sz="1600" dirty="0" smtClean="0">
                <a:hlinkClick r:id="rId2"/>
              </a:rPr>
              <a:t>Web </a:t>
            </a:r>
            <a:r>
              <a:rPr lang="en-US" sz="1600" dirty="0">
                <a:hlinkClick r:id="rId2"/>
              </a:rPr>
              <a:t>Meeting</a:t>
            </a:r>
            <a:r>
              <a:rPr lang="en-US" sz="1600" dirty="0"/>
              <a:t> on Reference Migration from IASI-A to </a:t>
            </a:r>
            <a:r>
              <a:rPr lang="en-US" sz="1600" dirty="0" smtClean="0"/>
              <a:t>IASI-B (</a:t>
            </a:r>
            <a:r>
              <a:rPr lang="en-GB" sz="1600" dirty="0" smtClean="0"/>
              <a:t>2017-12-14):</a:t>
            </a:r>
          </a:p>
          <a:p>
            <a:endParaRPr lang="en-GB" sz="1600" dirty="0" smtClean="0"/>
          </a:p>
          <a:p>
            <a:r>
              <a:rPr lang="en-US" sz="1600" b="1" dirty="0"/>
              <a:t>Possible strategy for migrating GSICS products from IASI-A to </a:t>
            </a:r>
            <a:r>
              <a:rPr lang="en-US" sz="1600" b="1" dirty="0" smtClean="0"/>
              <a:t>IASI-B</a:t>
            </a:r>
            <a:br>
              <a:rPr lang="en-US" sz="1600" b="1" dirty="0" smtClean="0"/>
            </a:br>
            <a:endParaRPr lang="en-US" sz="1600" b="1" dirty="0" smtClean="0"/>
          </a:p>
          <a:p>
            <a:r>
              <a:rPr lang="en-US" sz="1600" dirty="0" smtClean="0"/>
              <a:t>Previously</a:t>
            </a:r>
            <a:r>
              <a:rPr lang="en-US" sz="1600" dirty="0"/>
              <a:t>, Tim had proposed the concept of the </a:t>
            </a:r>
            <a:r>
              <a:rPr lang="en-US" sz="1600" i="1" dirty="0"/>
              <a:t>Prime GSICS Corrections,</a:t>
            </a:r>
            <a:r>
              <a:rPr lang="en-US" sz="1600" dirty="0"/>
              <a:t> </a:t>
            </a:r>
            <a:endParaRPr lang="en-US" sz="1600" dirty="0" smtClean="0"/>
          </a:p>
          <a:p>
            <a:pPr lvl="1"/>
            <a:r>
              <a:rPr lang="en-US" sz="1400" dirty="0" smtClean="0"/>
              <a:t>whereby </a:t>
            </a:r>
            <a:r>
              <a:rPr lang="en-US" sz="1400" dirty="0"/>
              <a:t>comparisons with different reference instruments are adjusted by </a:t>
            </a:r>
            <a:r>
              <a:rPr lang="en-US" sz="1400" i="1" dirty="0"/>
              <a:t>delta corrections</a:t>
            </a:r>
            <a:r>
              <a:rPr lang="en-US" sz="1400" dirty="0"/>
              <a:t>, based on double-differences. </a:t>
            </a:r>
            <a:endParaRPr lang="en-US" sz="1400" dirty="0" smtClean="0"/>
          </a:p>
          <a:p>
            <a:pPr lvl="1"/>
            <a:endParaRPr lang="en-US" sz="1400" dirty="0" smtClean="0"/>
          </a:p>
          <a:p>
            <a:endParaRPr lang="en-US" sz="1400" dirty="0"/>
          </a:p>
          <a:p>
            <a:endParaRPr lang="en-US" sz="1400" dirty="0" smtClean="0"/>
          </a:p>
          <a:p>
            <a:r>
              <a:rPr lang="en-US" sz="1400" dirty="0" smtClean="0"/>
              <a:t>Explained in following </a:t>
            </a:r>
            <a:r>
              <a:rPr lang="en-US" sz="1600" dirty="0" smtClean="0"/>
              <a:t>slides </a:t>
            </a:r>
            <a:r>
              <a:rPr lang="en-US" sz="1600" dirty="0"/>
              <a:t>from Workshop on SI-Traceable Space-based Climate Observing System (</a:t>
            </a:r>
            <a:r>
              <a:rPr lang="en-US" sz="1600" dirty="0">
                <a:hlinkClick r:id="rId3"/>
              </a:rPr>
              <a:t>SITSCOS</a:t>
            </a:r>
            <a:r>
              <a:rPr lang="en-US" sz="1600" dirty="0"/>
              <a:t>)</a:t>
            </a:r>
          </a:p>
          <a:p>
            <a:endParaRPr lang="en-US" sz="1600" dirty="0"/>
          </a:p>
        </p:txBody>
      </p:sp>
      <p:pic>
        <p:nvPicPr>
          <p:cNvPr id="5" name="Picture 2" descr="http://gsics.atmos.umd.edu/pub/Development/Logos/GSICS3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1224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046602"/>
          </a:xfrm>
        </p:spPr>
        <p:txBody>
          <a:bodyPr/>
          <a:lstStyle/>
          <a:p>
            <a:r>
              <a:rPr lang="en-GB" sz="3200" dirty="0">
                <a:solidFill>
                  <a:schemeClr val="tx1"/>
                </a:solidFill>
              </a:rPr>
              <a:t>Introduction </a:t>
            </a:r>
            <a:r>
              <a:rPr lang="en-GB" sz="3200" i="1" dirty="0">
                <a:solidFill>
                  <a:schemeClr val="tx1"/>
                </a:solidFill>
              </a:rPr>
              <a:t>- Prime GSICS Corrections</a:t>
            </a:r>
            <a:r>
              <a:rPr lang="en-GB" sz="3200" i="1" dirty="0" smtClean="0">
                <a:solidFill>
                  <a:schemeClr val="tx1"/>
                </a:solidFill>
              </a:rPr>
              <a:t/>
            </a:r>
            <a:br>
              <a:rPr lang="en-GB" sz="3200" i="1" dirty="0" smtClean="0">
                <a:solidFill>
                  <a:schemeClr val="tx1"/>
                </a:solidFill>
              </a:rPr>
            </a:br>
            <a:r>
              <a:rPr lang="en-GB" sz="2000" i="1" dirty="0" smtClean="0">
                <a:solidFill>
                  <a:schemeClr val="tx1"/>
                </a:solidFill>
              </a:rPr>
              <a:t>- Comparison of two IASI references -</a:t>
            </a:r>
            <a:endParaRPr lang="en-GB" sz="2000" dirty="0">
              <a:solidFill>
                <a:schemeClr val="tx1"/>
              </a:solidFill>
            </a:endParaRPr>
          </a:p>
        </p:txBody>
      </p:sp>
      <p:sp>
        <p:nvSpPr>
          <p:cNvPr id="3" name="AutoShape 2" descr="data:image/png;base64,iVBORw0KGgoAAAANSUhEUgAAA2oAAALrCAYAAACPsHTCAAAgAElEQVR4XuydCZQVxfX/7wzLAMO+b7IJguCeqIkmKho1qFHUaFQicaKRoBAVkYiIxCBxiaKIihoU9w2jxo1o3Jeo+au4sIiibCKbDDvMwDDzP9+Ser+apvt1db/q+xZun+MReNV1qz91u7pu1a17i2pqamqogK+xY8fS+PHjC+4JX3/9derfv3/BPVcuP5Aw5+8dYS7M+QnwSxQ9F+b8BPglip4Lc34C/BJd63mRGGr8nehComtFcNGmQq9DmPP3sDAX5vwE+CWKngtzfgL8EkXPhTk/AX6JrvVcDDX+PnQi0bUiOGlUgVcizPk7WJgLc34C/BJFz4U5PwF+iaLnwpyfAL9E13ouhhp/HzqR6FoRnDSqwCsR5vwdLMyFOT8Bfomi58KcnwC/RNFzYc5PgF+iaz0XQ42/D51IdK0IThpV4JUIc/4OFubCnJ8Av0TRc2HOT4Bfoui5MOcnwC/RtZ6Locbfh04kulYEJ40q8EqEOX8HC3Nhzk+AX6LouTDnJ8AvUfRcmPMT4JfoWs/FUOPvQycSXSuCk0YVeCXCnL+Dhbkw5yfAL1H0XJjzE+CXKHouzPkJ8Et0rediqPH3oROJrhXBSaMKvBJhzt/BwlyY8xPglyh6Lsz5CfBLFD0X5vwE+CW61nMx1Pj70IlE14rgpFEFXokw5+9gYS7M+QnwSxQ9F+b8BPglip4Lc34C/BJd67kYavx96ESia0Vw0qgCr0SY83ewMBfm/AT4JYqeC3N+AvwSRc+FOT8Bfomu9VwMNf4+dCLRtSI4aVSBVyLM+TtYmAtzfgL8EkXPhTk/AX6JoufCnJ8Av0TXei6GGn8fOpHoWhGcNKrAKxHm/B0szIU5PwF+iaLnwpyfAL9E0XNhzk+AX6JrPRdDjb8PnUh0rQhOGlXglQhz/g4W5sKcnwC/RNFzYc5PgF+i6Lkw5yfAL9G1nouhxt+HTiS6VgQnjSrwSoQ5fwcLc2HOT4Bfoui5MOcnwC9R9FyY8xPgl+haz8VQ4+9DJxJdK4KTRhV4JcKcv4OFuTDnJ8AvUfRcmPMT4Jcoei7M+QnwS3St52Ko8fehE4muFcFJowq8EmHO38HCXJjzE+CXKHouzPkJ8EsUPRfm/AT4JbrWczHU+PvQiUTXiuCkUQVeiTDn72BhLsz5CfBLFD0X5vwE+CWKngtzfgL8El3ruRhq/H3oRKJrRXDSqAKvRJjzd7AwF+b8BPglip4Lc34C/BJFz4U5PwF+ia71PKcMtZqaGpo+fTqNGjWK9t57b5o0aRL16NFjJ8pr1qyhIUOGqLLnnHMO3XbbbVRaWurbG2PHjqXx48fz91TCEl0rQsLNLYjqhTl/NwpzYc5PgF+i6Lkw5yfAL1H0XJjzE+CX6FrPc8pQ++abb2jlypV04IEH0kMPPUTl5eV0ySWX7ET5/fffpw4dOlDXrl1De0AMtVBEUsCSgOuXz1LsLl1MmPN3vzAX5vwE+CWKngtzfgL8EkXP8595ThlqJs733ntPGW0nnXRSLcrr16+n4cOHKyNuzJgxdPDBB1NRUVFgTwwePJjKysr4eyphiYsWLbIyVBNuxi5VvTDn725hLsz5CfBLFD0X5vwE+CWKngtzfgL8EjPR8/79++/U4Jw01JYtW0bvvPMODRw4kOrVq7dTo6uqqmjmzJk0YcIEteN2+OGHB/aE7KjxK2mhSpSVKf6eFebCnJ8Av0TRc2HOT4Bfoui5MOcnwC/RtZ7nnKE2b948+s1vfkNwg7z77rvpjDPOCKQ8d+5cmjZtGl199dXUsGFD33JiqPEraaFKdP3yFSonl88lzF3StKtLmNtxcllKmLukaVeXMLfj5LKUMHdJ064uYW7HyWUp18xzzlADrC1btqgzathVQ6CQJk2a+DLcunUr3Xrrrcq1sVWrVmKoudQ0qWsnAq5fPkEcTkCYhzNyXUKYuyYaXp8wD2fkuoQwd000vD5hHs7IdQlh7ppoeH2umeekoQYMq1evpptuuolGjx4daKjBoLvnnnuUoSZRH8OVR0pkRsD1y5dZa3aNu4U5fz8Lc2HOT4Bfoui5MOcnwC9R9Dz/meekoYYw/VCupUuX0tlnn+1Lubq6WpWpqKig448/PrAnxPWRX0kLVaIMePw9K8yFOT8Bfomi58KcnwC/RNFzYc5PgF+iaz3PKUPt5ZdfpjPPPFPtoCFIyPnnn6/OniH642WXXUbjxo0jRH0cMWKECjKCXGoIOFJcXCyGGr8u7nISXb98uxzAGA8szGNAy/AWYZ4hwBi3C/MY0DK8RZhnCDDG7cI8BrQMbxHmGQKMcbtr5jllqMXgEXqL7KiFIpIClgRcv3yWYnfpYsKcv/uFuTDnJ8AvUfRcmPMT4Jcoep7/zMVQ4+9DJxLl5XOCMVIlwjwSLieFhbkTjJEqEeaRcDkpLMydYIxUiTCPhMtJYWHuBGOkSoR5JFxOCrtmLoaak27hr8S1IvA/Qf5JFOb8fSbMhTk/AX6JoufCnJ8Av0TRc2HOT4Bfoms9F0ONvw+dSHStCE4aVeCVCHP+DhbmwpyfAL9E0XNhzk+AX6LouTDnJ8Av0bWei6HG34dOJLpWBCeNKvBKhDl/BwtzYc5PgF+i6Lkw5yfAL1H0XJjzE+CX6FrPxVDj70MnEl0rgpNGFXglwpy/g4W5MOcnwC9R9FyY8xPglyh6Lsz5CfBLdK3nYqjx96ETia4VwUmjCrwSYc7fwcJcmPMT4Jcoei7M+QnwSxQ9F+b8BPglutZzMdT4+9CJRNeK4KRRBV6JMOfvYGEuzPkJ8EsUPRfm/AT4JYqeC3N+AvwSXeu5GGr8fehEomtFcNKoAq9EmPN3sDAX5vwE+CWKngtzfgL8EkXPhTk/AX6JrvVcDDX+PnQi0bUiOGlUgVcizPk7WJgLc34C/BJFz4U5PwF+iaLnwpyfAL9E13ouhhp/HzqR6FoRnDSqwCsR5vwdLMyFOT8Bfomi58KcnwC/RNFzYc5PgF+iaz0XQ42/D51IdK0IThpV4JUIc/4OFubCnJ8Av0TRc2HOT4Bfoui5MOcnwC/RtZ6Locbfh04kulYEJ40q8EqEOX8HC3Nhzk+AX6LouTDnJ8AvUfRcmPMT4JfoWs/FUOPvQycSXSuCk0YVeCXCnL+Dhbkw5yfAL1H0XJjzE+CXKHouzPkJ8Et0rediqPH3oROJrhXBSaMKvBJhzt/BwlyY8xPglyh6Lsz5CfBLFD0X5vwE+CW61nMx1Pj70IlE14rgpFEFXokw5+9gYS7M+QnwSxQ9F+b8BPglip4Lc34C/BJd67kYavx96ESia0Vw0qgCr0SY83ewMBfm/AT4JYqeC3N+AvwSRc+FOT8Bfomu9VwMNf4+dCLRtSI4aVSBVyLM+TtYmAtzfgL8EkXPhTk/AX6JoufCnJ8Av0TXei6GGn8fOpHoWhGcNKrAKxHm/B0szIU5PwF+iaLnwpyfAL9E0XNhzk+AX6JrPRdDjb8PnUh0rQhOGlXglQhz/g4W5sKcnwC/RNFzYc5PgF+i6Lkw5yfAL9G1nouhxt+HTiS6VgQnjSrwSoQ5fwcLc2HOT4Bfoui5MOcnwC9R9FyY8xPgl+haz8VQ4+9DJxJdK4KTRhV4JcKcv4OFuTDnJ8AvUfRcmPMT4Jcoei7M+QnwS3St52Ko8fehE4muFcFJowq8EmHO38HCXJjzE+CXKHouzPkJ8EsUPRfm/AT4JbrWczHU+PvQiUTXiuCkUQVeiTDn72BhLsz5CfBLFD0X5vwE+CWKngtzfgL8El3ruRhq/H3oRKJrRXDSqAKvRJjzd7AwF+b8BPglip4Lc34C/BJFz4U5PwF+ia71XAw1/j50ItG1IjhpVIFXIszjdfDmr76iRr16xbpZmMfCltFNwjwjfLFuFuaxsGV0kzDPCF+sm4V5LGwZ3STMM8IX62bXzMVQi9UN2b/JtSJk/4lyvwXCPF4frZw+ndqedlqsm4V5LGwZ3STMM8IX62ZhHgtbRjcJ84zwxbpZmMfCltFNwjwjfLFuds1cDLVY3ZD9m1wrQvafKPdbIMzj9dHcc8+lPe+5J9bNwjwWtoxuEuYZ4Yt1szCPhS2jm4R5Rvhi3SzMY2HL6CZhHh3f1pUrqW7TplTcoEH0m4nINXMx1GJ1Q/Zvcq0I2X+i3G+BMI/eRxtmzqQvL7qIfvTWW9FvTmDAi9WIXewm0XP+Dhfm6ZlnOnHyq12Yi57zE+CXKHoenXmm441r5mKoRe/DnLjDtSLkxEPleCOEefQO+m7aNFo2bZoYatHRZe0O0XN+9MI8PfPK5cupTmkp1W3SxFnnCHNnKK0rEubWqJwVFObRUYqhFp1ZRneMHTuWxo8fn1EduXizvHz8vSLMozP/8k9/og2ffEJ7TJpETfbfP3IFwjwysoxvEOYZI4xcgTAPRrZ6xgza/OWXVFSvHrU56SQq6dQpMl+/G4S5E4yRKhHmkXA5KSzMo2HUcxbclSvzlrzbUaupqaHp06fTqFGjaO+996ZJkyZRjx49AntCDLVoSiqlgwnIgBddOz467DB1U64MeNGfIPfu2Lp8OdVv3z6xhomeJ4Y2sGJhHszcnDjtfu211PzQQ510kDB3gjFSJcI8Ei4nhYV5NIxiqEXj5Vv6m2++oZUrV9KBBx5IDz30EJWXl9Mll1wihpoDtrt6Fds3bVLuNUGXDHjRNAQGxeenn65u6jZ6NLUaMCBaBXJGzZcX3Ek7lpVFZml7g+i5LSl35YR5GkNt2DDa8NlnqoAYau50Lhs1iZ7zUxfm0ZiLoRaNV2jp9957TxltJ510UmDZwYMHU1mCk5rQRsYoUFRdTcXLl1Px2rVU1aED1bRosVMtixYtoq5du8aoXW4JIlBcXk7VLVsGAhLm9rpTVFFBTW6+maiiQt1UecQRVNm/v30FO0oK852RlU6bRpsSHNOEeWQ1zfgGYR6MsOm4cakfK486iip37NJnCl2YZ0ow+v3CPDqzTO8Q5tEI4vtaZ+FCddPmsjKq6tYtWgVElAnz/j7zpLxzfdTEli1bRu+88w4NHDiQ6tWrFwgy31wfsQvx/XPP0cqnniLs8HQoK/NdPZdVksjvTtobzFWUoAiFwtyeuQ4iou9ovPfe1Pv22+0r2FFSmO+MDO6kcaNo2nSAMLeh5LaMMPfniUBEGEv0Va9NG+p03nmxdue9EoS5Wx22qU2Y21ByW0aYR+NpzgW7XXkltTrmmGgVJOAJlJeG2rx58+g3v/kNwQ3y7rvvpjPOOKNgDDUdzlw/UMPu3ann9dfvdCZFXr7I707aG5Dra/NXX6kyYqhlzhYuj1h0MC/kUmvUq1ekykXPa+PS4wNYIgJeEmfVhHkkFXVSON+YVyxZQg12283Js6erRJ9xNcsELV5GbUy+MY/6fLlYXpjz94owj8bcnAu2P+ss6vTHP0arQAy1/+O1ZcsWdUYNu2q33XYbNQkI25tvO2peQw1P3PbXv6bd/vSnWsoiL1/kd2enG6rWr1e7ljVVVTR70KDU72KoZcbWPJuW6QRL9NzfUGt26KFU0qHDTuNCZj33w93C3AXFaHXkE3PTeEpyZxcEtawOv/sdVSxaRGveeCPQyyQacdHzqLzM8ghfXr9t28hV5JOeR364HL1BmEfrGHN8gydQx/POixyx2jXzvNxR09hXr15NN910E40ePbrgDLXiRo2opH172vLNN9Rkv/1oj1tvFUMt2vuWtrSfQaxv2GPiRGry4x/vdL/rl8/h4+RUVSbb+m3aUPPDD6eVTz6pPuytBw6kDr/9rXV7hbm/oYZ/bdijB/W97z5rlrYFhbktKXfl8ol5Ngw1GITLHniAvps61XfhMk5P5BPzOM+X5D3WhlpNDVVt2JBqyjv/7//REUcdlWTTpG4PAdHzaCrh3cWPs4PvmnneGmoI0w8YS5cupbPPPjuwJ/JtR23l9Om0ZPJkann00dTx97+nWWeeqdyb9n7iCTHUor1vgaXBePljj9G2Vat8y3QaOpTa/OpXVKdxY2Eeg7k21Br27El97riDqtauTUV/RHVRBj7XA16Mx6l1S822bSqfU7YuPT5o+chNh9QHLq9cY+7y2XK1rnxhXrlkCc2y8D5wxVlPmmCorX33Xfp69Ggq3WsvNa5keuUL80yfM4n7bQ216ooK2mp8Z9+bO5f6xzjzk8Qz7Cp1ip4H9zS8quo0akRFdeumCukxp7RfP9o0e3ak+YquxDXzvDPUXn75ZTrzzDPVDhrC8p9//vnUsGHDgjHUlv7jH7T8wQdTyqGVpsvIkdTmxBNTz+laEXaVQQvPaR4W7XP33VS9ZYsy2tZ/+CGt/ve/FQq/vF/C3E5LtKFm7gTPKSujLV9/rSrw2yEOqjnXmGPiUdygAVUuW6Z2vKmoyA6Ko1LeIC2o1rX7Wa4xd4Qup6vJdeZwZ948f74aH9e+9VaKpWvd83aSaait/9//6KuRI8VQy7Imzxs+nKiqihrtuadyvcbRAfyHq6hOnVoLWX5nDOPm1MzyY+et+FwfW7IJFmdt4fWDb7q+tM7ifNryRx4RQ42jg/JpRw3+99/edhthtUrnnTKDMuz16KNU0qmTwiYvX3zt0YZalxEjqM3AgUQ73DPWvfsuLZ40iao3bxZDLT5e0rs+5tnK7Rs3KrclRDNFQBEEw7C5ck3PYaitef11NYA33H136oHQ4YzGmv6ItPzFL6j8lVcUQteT5VxjbqMn+V4m15n7LRAkoXvpDDW9AIRclzAQ4uRlNOvPdea5qtN6DNILbtiVqFq37ofmFhVRg86d1R+9u//6ecRQ4+1Z0fNg3mkNtUGDaPnDD4uhxqGuuWqoIcKgGQEPf1/24IO09o03VNLlvadPV6535u6P6QIpL1987dFMe0+aRI33379WRfOGDqWNs2fnpaG2esYMWv3ii9T5T3+KHF0xPs2d79STOj8XR3OF3E8mVmZNN4Rc0nPzXdRth7HW1wgf7pKjX12a327Dh9P3M2bQlvnzafcJE6j5z3/uTHQuMXf2UDleUa4zX3LrreqcaYMuXdSOFsaZpA017868efY1ivt0UNfnOvNcVVnTUEMCchhqekcNbdbRQPV3oMmPfkRYFF14zTW0ae5c329rrj5rIbRL9Ny/FzHn3rJgAdVt3pya7r8/bd+yRRX89IQT1P8xxiA9SJyxxjXzvHN9jPri5KKhpnKlzZhBzX/2M9q2Zo3a0Vnx8MO04ZNP1OMhHCi2XXHpD6R+bhh3vW66id6eOZP8EuNF5VNo5bHjgYm+Odn3PuMnxx1H2OHBuT9vePMlN99MK59+mjqdfz619wS9cP3yuWavDYkO55yjzjdm60pnqH0yYICKtKnZY9W18X77KcMSfbLs/vtVkAy9Wp5LzP0MNTDmWiHW0TQRlGXvJ59MLeJE2aG00YlcYm7T3kIok+vM511wAW2cNUstCjT7yU/o4x0BIVzv5pp96TXUMD4svvlmKv/PfyJNnuChgqteixa13PJynXmu6rVpqCHPVHVlZa2meg01zGXanXUWzb/8cto0axbbeJmr/LjbJXruT1zPA/Hrvs8/n9oV1hHA8V3/8qKLIh3V0JJcMxdDjfutISLsfGAy26hnT1r7zjuqBXUbN6aqjRvVn82Jnzob8NVXtOLxx2njZ5+p3xt07Upr99iDDh07Ngutz12R4Pr9s88S1alDu19zjVop8bvS7epoI8MvLKvrl881SdOQ2O/FF3cKhuJaXlB9X19xhdJr7b5rltO/YUcIAXO+OP98qly+XP0Z5xtwBgY7yvvNmKFuyyXmXkMNbrOrnnkm0qQxkz7wTlw1S9Tpt+gQV1YuMY/7DPl2Xy4zN/Vef5vCdsZd8Pc76+o9w+0nBwtBxfXrK6MMOz04T4qrXsuWamxJajLl4plzvQ5zVxOujy2POYZWPfdcrWY37tdPuabq8Unv+OtF545/+AN1SBMALtcZ5Fv7cnlsyRrLmhr66PDDU+KxMwxvAVxeQ63xPvtQ79tui9RU18zFUIuE301hPWDBtRGrhN7Lb5K99u236esxY2oVbfXLX1K3K65w06gCqGXxTTfRqn/9Sz0JzvC0/tWvdsp/oVdRTGPAfHQYewuvvVb9k3fL2/XL5xq5eXDbtTtclLbqiZ3fTpPWY+wKYUKF//yuXhMnUtMf/zinDDUzEabWD+UawbSD6Z24mueGXO7q5bqeR9HFfCmbi8xh5OD79NWll6rFQlzZNtS+u+cetese5I6EdwTRIam6WpX55ooraPvWrartxXXr0m4XX5xyC89F5rmur7VSr7Rvr4zfTXPm1Gq2PqLh/Q7o8QrR9OCxgoi1ciVPQPR8Z8bwvJppRB9NZ6hBX/tMmRKpo1wzF0MtEn43hYNcqOq3a0etjjuOOpaV+Qryi6DU/uyzqaioiFqfcMJObnxuWuumFgzwSQ7MMH5hZJkT/3RnpNJFHvzigguUi0Y+G2px/Krd9PT/RdUMMh789NgrG+8Czmm6HvAyeUZvu7EriFQa5pnSTOoPu9fvzA52GKCraEvb004LrAIT7oV/+xvt/re/hYnJKeahjc3xAhiX4IbsTfXhbXYu6blum1ff93/55VR0tGztqKVzq0a7zcWL5ocdVitCJX7XC0D4cy4yz3F1pqD8o5iHNOzalRZcc416hANee42+GjFCHefQ3wGzb5DAvOO55+b64xZE+0TPww01v47Wro/4vuMoBnaJbS/XzMVQsyXvolxNDX3/4ou06PrrfWvDmTXskAV91LHCid0euIitmjmTilesSNXjckXdxaN664Cvr+t8T5Cx7oMPlG/x0jvvpG3ff19LbJxgFqgAEf1Qnxm1EOzfeOst6n/kkUngcVKnObGKEgLfiXCjEh2pFJEdzYA5ush3995LywISNReXllKdhg1VXyJQx4rBg3PmLKZ34qoHcjxXmKHkgrGfK1jYxBVy4T6N6FXYbbbZaXX9kXHx7Plax+ennUZtTz2V2p1xRtpHyDXm2EHDDrJ5mefRsm2omWOz2UbTHVj/O1yaGnTrpow20+0u15jnso6rpNU1NbTx889VLjvzgkEMHa/XunXKbWzfF15Qu5kbPv00Zahh/Jpz441Ud8kSanPqqdTlooty+ZELpm2i57W7UsWIeO45Fbwv3WV+36POp1wzF0MtwdcRbl6IIIiVJpzB+Thgkg83MAxynYYMCd11wgcUq+OzHn2UGn72GW3fvFk9Qc4aajU1tHXFCpXw2PXBcx1cwexCcMZhc1x+rqE2EwzvhBjMy199lRYvWUI/Hj48Z3cuTUMCq0CIRugNlpKguqeqDmMM/VU7oDty1mF1FakRkKcJfYadV+1+urmsjH4esMPM8SymDK+hBn3Wrlg4q9Hl4otDd04yabOfoaZDYKdzg/aGVm951FHU4he/oOaHHurbHNcfmUyeOV/vRV8hN88XQ4aoHdeef/sbrXnnHWXQ+125xtxv5yQXDDW/d8Dkqb1VSvv2Tbnkle65p8r5teqpp2p9K3ONeS7rOsKY49rw4YcqoIt5db/ySsUXlz7fA8Nt07x5OwUPefvOO6nRI4+o+U7noUPVvEiuZAmIntfmG7Qr3OaUU9SCAy4ExME8ZdWzz6pFezHUktVRymbUxyAXRzyyaVDsMXGiWvHD4GV74eXr/t57tSa7uehK8OXw4bRt/XqqWLBA5c7y22GxfWZvOX2eDNyQtLBRnz7U8ogjaN6OlTrvyxX2kdf1pzsLtPv48dTcOIQat+2Z3oc2rnvvPZWzpvWOROjakIDbIIxjm92TTNvhvd80ntMZ5iqv2r33qsEQLgXoSyxsYBcUhtr8UaNo3fvv09Z99qGfRjzI6/qZdH1+hpp5dtQveIrLtvjpr5lbSqf08MoMGoeaHnwwdb300p2M+TdmzKBD9t8/K0a+S17ZqmvT7Nn0xdChtcTrd3LPqVOp0R577NS0bE6marZto+qtW2sF2ggz1PSueZJBi9Lpe9DESes6ohFunjePaqqrqXSPPajyu+/U2TZcelzMJvNs6WZUudCNecOGqbD6QVf3q64iBFzA9fmvf50qpnXeXER+G3OAHf2A3+FBlOSRiKjPW4jlRc9r96oeVzBvRHRwzFlweQ01/Jsey83UWDY64pq57KjZUI9Zxm+ChNVVGCuYkMIdEBcGMkQZTBdS3tsEKMI+FRVqZ0Kfy0p6ohgHgzm5db3rp3cKdPjfuk2bKh96uL+AiQtDDflfYFAgGTkuvNw9r7/eqcEZh6t+dp38FXm0ECgFf297+umx83/EaYt5jw6UE3UFCruWdZs0SRkHpuuVa72J+4zeHUtEpkQ74QqEEOBB7lhx5XnvSzdxRdmgc4l6HGpz0kmqvRULF6Z24hFqHediWxxxRErc29OmUd/27TNOKOzqufOlHiw2IIQ93GqCrqAPvusPexRm6/77X1UcaTH0DrzWNfy92SGHUGnv3rX0IV3AoCiy05W1MdRgSCDJMo4DIEz87MGD1cQLi4IlHTuq7wA8VnBhZRxu7fo9ySZzV4ySrmfd//5HC8aNCwz6BPkHvPpqKu0B3gG4WVcsXpxqmjl+v/HUU9Rr1SpVJt2YlfRz7Ur1c+k5jofgHTQjq+YiZz2uYKe9uKQklRbLz1CDu6+ODtlvh85iDojjGeku18zFUEtQk8w8DRCz3wsvUJ0mTZQxUdKhg9pWxUem/ZlnRnaZgiIcduCBKvTwwgkTaMs336gPEnbVdA6qBB/NqmrvqqzrCbff+RzTrc40FjCIrP/oI5p/2WWh29h6V6hemzbKMNvsWU1Uxtp11/mujFuBcVDIXARA1EGsSuqcH0jiHTdRY6ZN0+1ycWYLK7lISZG0AWTzzNrFUJc1dWvjzJlqFxcrxB3PP5+a/+Qn6j13fflNXKHvSN2B3QKccfUGC8HEaenUqbRt1ar/c4+uqVEhtRffeGOqiTDWuo4cqRaLYKjttmyZRJSN2IF+C3M4E/Cj13UAACAASURBVIVJa/lLL6Vq8/MscP1ht226OUabhr6pa8jbiVD35sViqH34IX05YkSt8dpsF3ZjsNNTvW0bVS5erIyJlf/8p2qm326+N7R/tpjb9o1ZTiWV3rqVihs2ZJsIY2zBHEZfeqKKifhnAwem/t3Luvzll1U/6F0487sP5of/9Kcq6AjODGYz6FWcfsjHe7j0HJEUt65alUp4nqusUoZa374EF+mVTz6pmorvH44w4ILbur70Aq3W/7rNmhE2BdJdrpmLoZaANkER8NHAzg6u9oMGKYXAroerq5Yi1NSoAdVvF8mVvDj1eA0114NyUCAFvRujQ/BXLlmijOINn32mjC6btAZeN7fSvfaiNc2bU4OPP6bqzZvVyjNyV2XrmlNWRlu+/lqJx0p44732Us8IAwLR/5DKIequlotncTmBs3VVddHusDq0riHYScMuXajH1Vendh+8Exro3R633up811Ubi17DNR0n7aLWZJ99aA+PCyncknHYX19NDzyQOv3xj/TJgw9Sky++yKp+h/VHLv6uWaNteAeRywu7mLg2fvopLb7lFjVG+y1Yuf6w2/IxFyCCDDXosvdy+Z77tRXv1MpnnqHv7r470FBD0C2dh9Rbh5+h5v1eZIu5bd/ocviebVmwQH27ikpKqO3AgSxuySm36kaNVLobLELhgl6boc29rOFdsPzRR2nVDqPZa6j1P+IIUkbzQw+JoWapDDCCFPuSErW4H+Xi0HMdoAMxE+Da3eynP1Xu1FpfgnLaRnkOV2W9iz0b585VOt1k3319N0z8olSHbTq4Zi6GmqveN+oxDRS/VW4XIr2KsPnLL2nueeepql0H7YjbXrgLfnPVVanbcS6vu8Mk3ely6uiXCztNWIlEUBd92RiM+n5sj8P1B8b2G2+/TT0//5xWv/iich3retllKlcbx4WJCw5xl3TuTNs3bEitAnllwwjFjqp2q3WxsxXl+VxP4HQ/hA2MUdoYp2zKzfbss6ndaaftlExdu3zqupNob9DChN4Bxo4eAsiYUWM1P79dHJyv27JwIVUuXUpr33hD6TSM+++bN6eSN95wmkQ7DvN8u0ezxg53h8GDlTueOanSOuL3Trr+sNuyqxUyvawslRombJHE9Xvuba/5DTUXnMx2IVcaFt/0hbEaV4OuXX13g/WZZr1Qly3mtn2DcpigzzrrrFoRjbnGdNNFrM9dd9VqNvofbm7F9erttACEgvrbjD/vZKj1759Ko2DzLY7Cq1DL6mAuOIuvd3tgEOPPdRo1SntshkPPzfcVi9qY58GLCReMS+1+nAv94x3bNMegXTI/Q63LyJHUZkdsADynflaM+fA+cM1cDLUENCepRLRmU/0UQa/oJjFJjINJu66Z97oamJXhMnEilb/yiu+qnN/LhTDCLX7+c2q8775WK5IV335L9Vu3Tg2Mmvn8yy8nfa4Du2pJR1bERHzB+PEqNDIMfzw78tPgwk6JOVnBQXkYp2APd9iS9u1pL8adP83dVZCB/512GtVZsSLrK682YfBXP/88LbzhBtUvSbyD6dqguUO3EZwIH4vVL7xAC6+/nhr27El977037SuMSKnQMVzb+vShel98odxAENFNrnAC5q5q0EKZNhSwAw7XaXPccP1hD2/xDyVq5R0zXGezbaiZgaJwflLnMNLtwjlvrNhXLFpE3a+++ofV8EaN1L8FTbi8z5Qt5rZ9g3Efxxr0rjdc7pG2xNU3NKwdSByO87d+u/G4F8aDaTiY9QXNgTRzm/E0rH2F/juM9JqaGvpy2LBUwnk8s4o2/I9/qIU16ETDXr2o2UEHqfQJ2ysq1EKuaRhx6Llf8CGzf5LasIijA1ENNa3r+D9cehE9tt3pp1PnYcPUQsq2tWtJnZU1jFLXzMVQi9PTIffoQQgfjz0mT05Agn+yTiS0Rcjz3YYNUwElsnnpVf7iRo2o6QEHUM327SpKIVxA4Q6U6Tk680MQFN3QNNZaHHkk7XbRRVSvRYvYWPTLh0nE4kmTlAtkzxtuIARkSPLSkxbIQG6xlMtjz56EADJrXnmFGh9wAFWVl9fi6tposnnGsND8NnWYZd4bNYrqv/8+2+QkqH06P1NYJM0kdxrSTW4gF7vqOl0H3C91kCFbF1jdd9XNmlHxunUKBcdCRFSdyMXyeuxNx9qMiOrdFXH9YbdlZI6jQTtX2XB91DsyekKkn8dvQmi7KJRvhlqtXYp+/ahxv3604oknWMZCuFviHBmiNQfpNAw1hDH3u8RQs30D/cthrMBCa9WmTbRwxwKaLmnm99L/1uvGG5XLocp3R1TLgOYYW8IMNeyy9bnjjsygOLrbOw7gO4mdMPNcmlcUdt1wrXziCfUO4l2EKzDOfteKiFqnDjXafXf6rEEDp/lfxVBz1PlmNTq0uM1ZqLji/V4+PTjCBar35MmJ7/Ska7sOW45zLziMXsuVxee8TFQOqWdt25Z2v/Za3/NA5uH+A157LVJUTb/2mMyx0ogVR1xJR9v05sHSbQsLsqGfHztsSSQb92Pk2lB7+447qNFjj2XlvJ35fLYGWJIrxWF1mzu9ZtttV+D9kgUnsTMY9V3Ph/Ipt0fDfdB3AnvPPSrwizfwE8dkyq89Zp+X9utHfaZMUcWyuaNmehAgx6KZdsY7IQza7fF7Vn0vJlm9p0xx7p7kWk91e5Gwu/u4ceo8HleQKPObEzSPSWeomYuL4voYXTP8vvlw7YVRgGMYiJqJHWRcWJyD5wN+QzAP/Fenfv3UJgHH2OJnqKHfYcjA4Efb4T6bchGsWzc6FEd3hI1t6cTU8kA47DDFHrkFzQsLG0tPPlkMtSj9xZ1HLcjnP0qbbcr6vXzmwXCcU4G7U9JueUFtnTd8uDpAj/MaHX//exUyGZHmlhvZ4LGFD5chRK6Mml/NPDPU6Q9/8G2Gaai5OLdnMjf7GQmE2511VuRnsOlnlPEbtLFjEpQ3S9drfixd57ALartzQ23aNGo0bVreGWphRrRt35vlwgw1vGNwj139n//Q+vffV7fi/cO7ZRPICB8wuBNvKS+nkkaNVC4+3IcxBK4rku/Iv9d01E9Eie1z++1px1xzV83cqeCYTPm13hwj4UaFsRTeDmGTGduFizh6bk76vIsM5m9o7z4IWGEZXEHfi/twhubjr7+mw046aaeIlnHaHOeebeXlKiWJN6Kmrmv9//5HX40cqVL39L799tR3AFGiO3ny9MWRbzMhhdtp5wsu8NXpdIaa2U9+hppeyM0llzjXDDOpzzzjh3rgLl23cWN1zAHJxRFYBrtU9Vq2VNEztVusKXPf559XQTLefO89p0aD33Pp/tbpPCC3/W9/q74hc889V0UqRa69LpdeqnauwqImZsIu6F64J8KzC5Gk8V7ZepqY9WH8XnrXXVT+6qu1xOBYDS70hRhqMXqP01BDJyLnFtwPEYACK4FRDRDbRwz6sK998036ekfADrQBKy1mcAHb+jMtF7TCbLojwmVlxfTpSrGjTgLDJq26/diydnWQ1cscURZ1iPM4L70NY+jU/D//WUX9wqQFK6q4bHdrPz/tNDVYcu2quTbUwLzpuHHqmV0Y2zbM001ow3aYTKPadXttdR7tT+WXirhyiUWT92bOpD2WL6dl992XQiETKn/NUXn0rrhCvWO276Q5Ruvd+Fww1PCECMTR5847acuXX6qUE2GJpcPehzjvm57EY3IKd3Xz2xAUZMRGjtfIq2jQgJq3apXY8YR0bdKRHBENr3Hfvjt9o8226kUf/f5rt6uo30wbRrqMTmWA3ZtOQ4b43oqUAUETbnWO+tNPVbARHHfQcxCt52ELAVHamq9lcb4pyN3u29tuUy522ImCYYY8hngvzCineDdxJlkncgeHJj/6kTq3ibOMeDdxVOLtjz5iM9TQpi6XXVbL9dKc8yERPXYCG/Xsyb6JgLkgAuDAmIKxFfebps9uar1DH+G5YDxj9xC7/EtPPJH6H3209SJSmA6L62MYoQi/L5k0KZXHJYkPmNmUoA+7uWKL8lwRosy26TZgFQVR6Ly7el9ccAFtmjWLWh57LG369FMVyhr/RbmiTFqj1Juu7E6RNr/6KpXDzpWhpn3T0Q5MVLThj7/DsIV7G9wH8PG0+VCb+uDacPCySuLjC+btHnhAncvLhi7rZ7TdQcAupk5C73oX0/acXKb6Dub7VFTQwmuvrVVV0vqTabs57scEFJNO9PPmr7+mym+/VYGFoqZkmPv739Pm+fPVffs8/TS99e67dMRRR3E8Qi0ZWq8RkRcBZXBhdR5jC/6eDUMt5S3hYyToMQZpJNqfdVYkXn5eHagA72nD7t1Zk/WaO5l+cwW/XcVaZ9YSPPMTFqjLFjoMER0FT98jhtoPJPANx6KY3xm/WroxcSI16NFD7ZzVckc97jhqdeyxKh/v5nnzlO7iKunShZbcfLNyg8QifdODDqK3Z85kNdR6XHON2inWO93YGUb0b31+Gu20dce31TWbctpQ0wFB4rZh2+rV9NnJJyuRcEvufccdaucS48vswYPV+LnmrLPoZ8cfH5oY26bdKCOGmi2pkHKYnOHjrQ/w2x5wjis+3Qrs+g8/VBHfsD3ryoCI0k79QQk6QOpNDBvnhdGH95M+H2Y+tx9z+Cd7k7JGYeUt63WdLZ8xgyqXL6e2p56qVpcR2UmFRTYSMobJm/P739OW+fMTP0uXlKHWe+FCtZOYDV3WbG0NNZTXBpVr3dRRVDkWgQ7dc09a9cwzKorYunffVTtGEljkBzfkjmVlZOZMUxMPz1mqsHdS7cSNHk36kHpNSQn1vuEGNfHidFfXO+573n23yr2I8y3mlU1Dze+7gDEGbmF73HxzLJdFGA9YUVfv6V13UfGqVSpqJFbDa6qrVSCATANdhfU9xvCPDj88VSydoYb8mJgI4jLdrrDzCTcy9I/ry3SZdz2GiaH2Q2+t+9//qGrtWuXt4+3DdEY8xgvoKQwhLPLggk4j2ilcaOs0aEAqP+Znn6kUIdhR+3TNGjrilFNcq0mt+sK+/V8MHUqbjBRJWGTBcRFcHG6QmJ/jHa+urlbn5jKNnqqTeyP1AALUafdlvXtY1bcv9R40SLktu8ghJ4aaI/U1Xy64HCL8cpJXmKvMTpFtdqwEJ9kmXXfYS4stfCR/xQuDC6uZ3caMUVGLbK8oE2fbOsPK+RpqM2eqnGXwv+7tSSgcVp/f76ahBpeXlU8+qYplMjnXH96gHc447fS7Jyghcyb1g/nBnTsrP3dc2drViaJvSez2YmKPNgQlTM6Esfder55HeXaX7cjFumadfjq1HDAg5YKs2xhnYc6bew+TtpJOndSCCoexZk7I9XsF1yqcI9aRzMIMtSTeyXTvD74t2NGMfaRgRwhzuAZ/NHQo1V2ypJaacSwGYZJnJoxOZ6h521OxcKFatdeXi/EQ7cEuGgwA6KBNoK6476YYaj+QM90BvX2ox9uef/87NTv44MiovQvhlUccQYf89a+R64lygz5PGfT+4PuFCKIb58xR4e1xpku71Dbo3NmZi2BQm71MUC7OBoGuXxtq3h1Rb1ooBLprfuihUVD6lhVDLWOEtV88dAo6J+krzFDDi4HJLT74WAnHpEDnokm6bWGGGuTjY4CX21xlgcHW5IADqKikhNoOHJh2spKNyaMfczN/kgvXvKAIj3Emgrqf0cY5ZWVqVyQTgy9Mb1LpIYYPj+zKGlS3Zp5a+b/nnviTtLAHSPN7FH1LHaz2SUAdtwlmoKCkd7a8eq77FRNk6GE2L4xrsSfpERqOdwYuRVRcnHIx1mOqWQ0i7CIBepx0KJCxcfZsFSTgi4svJtrhvpTJBCLCI9ZypTIni2Ygg1wz1KI8X1jZ/151lUrsbl4chpra8fj005TYKIYabkJeLZ07M1NDTbvaf3f//VRUXKzORNVp0kQtRKQ7nxbGNmw8t5kjxJWR6/eZcwa01duH+mhI70mTqPH++0d+HMz1VATIFSvUzhGHobb0zjtp+SOPpDV+4Bm0Zd68VAwF88EQlRtXUcQz1bZw9Pe7/dlnU8OuXam4YUP1HXG9IIbAUuVvvkkr//MfKtqwgToiONPRR2csRww1254OKec6iEJYs8IMNdyv24QVWqye+uXDCZMT53dbd0AMWF9ffjlVfPedGlDMq83AgdTp/PMDA6FEmTjHeQa/e4KYa84uPvILrr56p4hCfoN51Gfi4JWEDM1cGws419h9zJioj59x+U+OO06tOtsYzN5QxebEW59xitogbcBzJKH26nmSAVKicoBb6e5/+5uKSmhzRjNq/bq82Yc454HzHpi8rnz6aVUEER5bn3CC+jNcITO93nrkESq9805VDYw/RHRN+tL96g2CYvZ3ujEtqTyNSexIB43nB7VtmzpTWrF4ceLu1d4z5GhXr4kTqemPf5xqIsog/Pqqf/2L/KLHYjfw4x3nGTM11LwLg+hvTGKR8zQsZ2Qc/cyHHTXslpiX95xdnOc27/F+H7x96GIuCRdJGE7YvUraUFPuyFOnqojDYYtMfmH8wQYRKsHdVeA3bx/puQnGcQRnqdusWWIul4iGOvPWW6n+Bx+oZoQxsdEnMdRCKGEVFecGvJET9b9XrVlDS6dOpTWvv574IG821cZQ0+co0HZMEDMd1G0UCnIwmfnuH/+w47HjzNW3t9/+Q8LeTZsIH0xc6XaokjAKwp4viLkefOBauN+MGWHVBP4etJvm4kXXblYu6gp6gCT6RDM33bSS3lHye74oH0+8A9iVwKFlXHqXHf8Ot984Z2C4Jq9or5+eZ3tHE+3CBBbnLXFeE+ME0n4kFdHWO6EwE4ibYxPa5GJVFsw7PfVUaqcFxh/e1SSvIJ2qlSvoZz9ThrHfldSZSS5d13oOXdrw8cfqjJ6LxbZ0fab1CkEI8B9cTTucfbZaedeXTYqfKONRuvZoWTq8O3S5XqtWytMlCe+LXDXUtm/ZQtt3JIvWgTk0N5w/Kmnf3tmrmM5QS+cSGaUBMNQ2fvKJikK4vVs3OuiBB6LcHqmsjb6aFWq3Qfwbjo2Yi/RJzU84DTU817sTJlDTjz9WZ35rLdRu2qQCjwSl5AgCv8sYajCs1r3zDjX72c/UlqcKHztzZtr8Qnpy6+fygwkXJo+oQwcQSXqQj2qomZNb3MthqOnQypAXlQdeYBhp2D3Z8s03ac99JWEUhI1O6YxjPcBi1zLuAW9zwENUs/qtW1Pp3nurhYJML47JD1xt8Z65jHZoMsdHp/zll1O5+TJlEuX+OBOj+aNHq0Ac+l1AZFOEvAefqBdH/+k2+em5ft+SWGW3ZeENzQ63IBe7WX7y9diJFV58K8yIZa7OHXjH856ff546k8oxXgcFZAJnhGdH0Is2J54YuLCQ1BjMpeumnmt3tKTde1OBtvr1UxH5dLoV0ygyz4ghxY/fwo4OEIUxBQuacS9E41vzxhvU+cILCYul5uVyHPeOLbnm+ohUAyufeILWvPmmCm9vXgjcgjPoXS+7LC7mWvcVqqGG4HHIwxjm6YAd4W1r1igm34wbV+v4S9MDD6ReN93khLNZSVJjVVBDMbb0mjOHVjz+eC1DDQZ0nDxyu4Sh9pc//1mtxGL1E3knWh9/vDKwsIpmuphgkokkzTA2kOgVeSxwD65uo0apg97I+4UVRuRhgHsCLqxGtTzySFW3TWJZF1pos6MGOTibhNDmuJJYIfM+i63bTDoG2Fmbe955KqoRzn74Tca4Xzy0Nx1z87BqXIM4NUGJGEHORp84Jj9xjJmwtpvMzZ1Lv7QPYXVl8nvcZ9O7DpCNs0hVGzcSIuw16tMnUnM4+s87mTIbmJo8tm+vXKI4zontNLbcc0+tnEFY5d7riSf8OdbUEBIKIwQ+8k5F3XkzeSPI0dIpU9Qi0u7jx1NzI2JfpE5MUxh6riJtPvecclfC4l8SE2WzCel2xLBohuSwOrKcX9OTGoP1AqmLM7/p+sc7nsd9x6PogGmgwABbPGkSVW/eTD1vuIGa/uhHaqVd6166M2IuvjdmpGrMDbC7YV5xv2M2zHPJUDPzGga1HXM8zBthOGd62RhqLthrOVw7aojkiAXmKJc3yAc4w9iL43WSTm5SY1WQTIwte3z5pbIR9I4a+gM52HAOLywGg7feXcJQO2f79lqJAk0ICLBR+d13aiXT694S1AkNundXEWz05fUxj6KoccvaGmpmZLE4hlrFt9+qldX6bdpYhYSPug0e9Pzpzn3BeP7qssvUylfSkxmzfemYm5zjDrJJTsaTrFszSmKi41311kFRXIeNDnsPM3k2vXNhyoi6M8WZjsJPz83JRZxxJB1ffSYkXcoJyMeOqo4Uq+vDu+Z1P9QRyHSZFv37U7Of/CTSx9/7vqx+/nlaeMMNiY03JnM9qUCeJETDTeLCouTCa66hLQsWxF7AS2ryk1S9Xo7ZNtTgfaEDRyCUus6XhcAMm+bMSZtOxS9iZ1Q98YaBNw21fg88QA26dYtaZWj5XHN9xNjx7ZQp6ugKLiSMxnlBRCXEhTkGzsWa403oQ4YUKFRDLWqKEmDyi8aoA+Blytm8n2tM0TKh5/vXravcqXVibfNZo37/C95Qe/q006jLihWKHw5Nr/73v9P2Pw5yK1cX+JKWllIRUcq10e/GuCFUM1VCW0NN5V6ZOvUHl7GyskiuQuZuANrbZ8oUKu3Xb6emm5HYXBlqcENYctttvu6TCJGNCEK44hpFcfiHMde84hruSRpTZiTCbldcEeqeEJWPjojXsGdP6nvvvVFvDyzvZW5GP4w62MVtVMotKoMziGYkPTUh2G+/SMF9OD80QXqu9dsldxVQaPRoqqmpUXkC/XbqoFtL776b1u84nI3osDAwcMF9DOdpuv/lLyqUddA5z6i8ve+i1oGkxhuTufkMNsFr4ui1d5Ie5q7kJyOpc69cup4NQw0r6tB3rY9B+greYQsimSwemZNk7ILAxRUBk1IGyZtvJhIy3WuoJTEpD30fdpyLRznslOsAQW1OOUUlUceitE7WjLNrnxx77P9x2ZGDL0gGXNvCAmIEGWquv6HcO2pR55dgiAUHeHypaI916qjUILj2f/ll9X/8u4tIkFxjitYL6PmPmzdXu9T6XTfH3KisCt5QMyMfYjsVLwOS/2KAWDJpkjoLhQsTzNa//KVytdORmbBbg8SCi2++WbknwI1Gn0fTu29JfbjDBpswo8G8P44B4BeKGskTMcn3Tqbwsumtap3s10VY0qAPkasDt2GMvb+HMdfPjh3Xnn/7m3KVBcfKb79VSQ/DJkP6/rAPdNR2o7w32hh87vEfwjG7cNdNypXFyxwT5i8uvFDtaOMdxs5aGNc4vMx79Op11Mm+V+66Dz6gmooKFZ4Y4wd28/HeLLz2WvUc6S7OD02QnscZR8LY2+zUmR+47uPGUbODDqJ5f/pTyqVby8CuGSKP6TEa/44J6Kpnn1XBAALdJD2NhI5BJsZ7813EIgHOBCVxmczxrsIoxqQvibHAnKQ37NHjhxyWvXpFfiytDy2PPpq6XHJJZPfSIIFcus5tqPkF2sLYAv2k6upU7jpwwdgctHChuWlOcRcG9f1mGHhErMO7EjXYga3yeA013Mc9hzKDWWBXGaHsVQLxESN8vyXmfCMd63nDh6vE00g6jffW74Ls9R99pIx1feH5YRCue/tt5TWQ6XdG15sPhpqam6xcqb6HCLKho5n223GsyFV0Rq4xRbOvZajtsw/1vPFGmj9yZCqtRtTdx13CUPMLcauB4jwaPoyYMJnnGPAR8p6N0mentC8u3JFguGTjCjMazDbpD6qtKw0+KIgYif8jMhVeIp0A1W8lAPVjexcf+9TH48Yb1Wp3JpceIM0IaNqYqdOoEe0XsjuaiWy/e8OY19pNPOccanPyybRg3Dja8MknqrqwD1LSg4mfCx76Fuc0o57h8fLRxow31HemfeDH3HT7wbnQFocdltgE2pzUuvqA6giKMDRhdGCi1u3Pf6ZWxx8fiCtp3TAFcxpqZl8GubPq6LXNfvpT6nn99aqpGLdXPPoobZw1S50R9qb3QBmti6kFH8tdgiDj0VWER5uxJWlXV51uYq+HH6aS3XaL9Zqa411cY8FPMJeue/X8kwEDlJGf1C6mqevaHQrPj0AWkDvrN79J4Tjg1VdDjSXNCSk7Op13XuToo36cYUikc0GOpSjGTZo53qXZZWVUnSDvoLaCNc6v4tKGWroAQeZCEc4SYkHI77JZQEZfr3//fWWQ6Wvvp56iLV9+qdxdlz3wwC5nqJksNUOE0MdVXLcutTvjjIwXk7nGFP0spqGGxfBuV16Z0jWUaXf66dR52DDr16ngDbXrRo2iy2+4wRpIWEFMGvQqftycSGEybH4PMxrMOsxIjGFnujCALp44kda9/76qotmhhxIO0+voVOYHRsvApAKGLnY2/FbpbJ4n3Qcbv8HIqamqoo+PPFIVdTVpjtK2MObQh0U33khrdiRvhJvottWrUwFpwsLKcwwmqn9vuUW1Ce3Fahb6DYNGnFV1zS+J3RbU7ccc7cbqpQ6Sk3TeKZd58vBMKsx8WdlOLtXp3k0O3TA/Mv3799/p1dDjCHgjNH6mB77NBSEIwyJQy1/8ghrsMBywyly9ZQt9NnCgaot3oQO71eCy73PP0fwrrqDt69apsQpnTLBrqXejtKGHXYqe110XuiiRivjYrp0KHJXJe2E7vnj1PLVbdcwx1OXii0PbbCtHl8vUbQ71gBNcejGGwO203VlnOdndTirsv5eRl7l+x9DfcSKzhvWBdn8OCpiw/sMPqaq8nOq2bFkrr1pQvZmeP+ccU/zGFp24W+e2qtOwoVp0SfLCmIFvtL4qFy9W43CvNAvL3nNU3l1ujOeIYvjFkCGpev0WZSG7/NVXlYfNWsOFEs9vGm6u5jZ+O2qmR5grzi6//Tqaqdk2F4nXuXXdNNSwW4tE23Dr1BFFFmvX3QAAIABJREFUEeCq4/nnW4+XOWWobdq0if7+97/T5MmTacCAAXTTTTdRu3btdtKnNWvW0JAhQ2j69Ol0zjnn0G233UalpaW+ejd27FgaP368K51UoePhspTpDkSmDQozGsz6MUBgJwqZ6sOCMJhngPTkCf/XhprfIIKXAJM2/KcPR7tw2TFXIFHfsnvvVXmGsJu2x+TJLBMok6MNc0w+EegE52a8VxgTrsFELzCYBnzUrXjvs+m2uzy/BBlBzKHTcF3e+NlnqilhRnDc9810AXb1AUVb9CSruFEjpc/YEUrnt86lG+mYmztNUX3svfyrNmygFQ89RMsffTT1E3YY67ZoQaV77EGtjjuu1sQnKEdhkDsieKGNWIQwd5LD3kE0JjXxOOccZZByXF49N1m7fqfwPC4MNdRjRj9uc9JJ1OXSSzPCBaPvq0svVRMam77KRFiQoYY6w7wf4shdMnkyQV/TraZH2dHC2DT/z39WY0ecHU29q5rUDqIfI5O5HtMQuEOdC6tTR+WcTNKVXZ8R9LYtHQPtxaPvMfUSfYA+hbeVPkYTpD9B5xHx/DDcYKRiEQw7MJhjZnr5GWpxw8P7tUUHgdIufS7GKfDUgfrWvPWW4hJ198mvrZzfT/0N1WfUgvrRb9MjqGxOGWoffPABtWnThjp16kQTJ06ktWvXKiOrfv36tdr//vvvU4cOHahr166huuzaUEvS/SX0YYwCNkaDWZ82wBrvvTd1Hzs20E3CO5joHC34yOBqvNde1PuOO2o1FSvWMNLg2478O/hwuPrI6tVVTLq0sYiV8d633RYFl5OytsyxE/Dd1KlqADevMCbcgwkMNqzkrfvvf1UzM3Fb1B991wZTOuamoZlUKG/kQdH5hdK5UEdVMIwjWxYtonotW6odNpVsd9991QJEtj80QcyhLwgnXv7SS5EDE5nPpHe40jHzRuCNaiSb52YhB14Cq555RiXLRojtdAtt2rBLSqfCJrD6d+0i61LvdN2uDDVMrBCCGl4E6DOcd4WLPaLnRb3Cdi6i1hdW3qvn5qKMa0Ot/LXXVE6lzXPnUqaLYuZzLRg/nsr/8x+1mxk15LcrHQjjbP7uZ6iZvyeh62b92lDDkQ5E2sSF8+Ppjmnoox0Y95CySS9SYTzEghuSluPP5uWnP3puBUMM8zAYIjr9E+5NBTNp2zYK0sCyQYZaUXGxk51LnGfEpd1Hw+Y3tg8FYxIXovcu2uENFzT+2wRvQV36m+N6fhL0TNDzgzt3pm+RfmPbtlSx4nr1qF6bNmpnNco3LacMtVoD0IIFdNVVV9Ett9xCrVq1Sv20fv16Gj58OJWXl9OYMWPo4IMPpqIixGb0vwYPHkxlZWW2OpI35RYtWmRlqOoHKlqzhprccov6a+WAAVQZ4Gdd8sorVPL221TdrBlVN21KlSecQEUVFdRo2rQUm81nnEFVO3yI8Y9Nx42jbfvtR3W/+EKVrSkpoQ2Ozu6VTptGdRYupKq+fanunDlU3aYNbfn1r2l7+/bsfRWFeVF1NTW5+upabdxcVkZVaUIe62cNK+f6wZvcfDMVrV2rqt1w8cVU06JFZBHQATW4ep45ckWeG8KY1507lxo99phTndNNgM4Xl5dT8fr1P7w3RxxBlT4ugZk+Y61300cGfm88ZQoVVVbSBkRIbNAgU5Fp70/HvO7ChWosQG6eTTHGVfNZrR6ipISosjKyPDUOGZxKXn+dSt54Q4kMe7+y8R76Mc+UdRBf3QfVzZvTxksuseqGdIXqlJdTqSd4go2e1oH7tTGO6zGkpn599e+Vxx+f6DjvxzyJcax4zRpqiPQ/SHUD/fN8PzPpAFOvo4xPxatXU+Nbb01kzE73PCbzejNnUh1E5K6upqJ166jeF19Q1W670ebzzssESeC90Pv6s2YR5jjbO3WiLaeeqspinkP16gXeB8YY90tefZVK3nqLKn/2M6o8+miq/9Zb1ODVV1P3bcMcBREMMU77fEd1X209+GCqxJGSp55Scxt9Vf7857S1f3+qqVPHyfPr8WNT+/a0fehQAu/6H32k0i1V/vSnVLXXXrHlYCwt2rxZ3Y9vML6RYeNqVGG6/bgv9b3Zto2Kqqp+qKqmhorgHh/SfyiaxHttpefbtqXmD6rJzZtTnfnzqdEjjwR+0/yOHeSsobZ69WqaMGECjUOUr2bNajGpqqqimTNnqt8vueQSOjxNAlLXO2pRlS2p8ra7O6b8JbfcQiufeipw5d7coYArBXbPcLAYKzPYUUO0TFxYlUZEqqq1a6m6qoo+P+UUQkRIfWYIobKRANzF5d3hc7kaGbV9UZmbh4shK2zFiXvVx3x+vYsQZ0XTdVhhs11hzHXYdBu+Ufvb238uXDuC2qB3JP1cCl3k6Ivy7OmYZxrdU9+PaIPYgUGUxnQXXLXrNG2qQl5nclYMYxtcZbECG+b+zb2zjef3Y64jtWL3D65Zrq5M+9CvHRs+/JDKX3mF1rzxBm3fvDntmR99vxmwq2bbtloR32zzdmbCxI+5HoNd5hH7+sorU2eSEIiszcCBkQN/BD2nOic4dSptXbXKepdbRyfE7h4u17uH6frEy1zNIbZupY2zZ6vAW9ht6nPXXZl0a+C95lwC7nSI8I2rXosWaQO36PRD+n7ci/mO9h7SAjE32fjppyp4mJ8raiqR+VlnqTNLGP+Qp3bznDlU1KCBcvmG+7ery7uj5n3+KMEsvG3yfhuT+P6iTm86CwRjqVq3TjUHbtfQ+zr16wd6ouh2c+8eaz1HXAWMh/qq27Qp4SzqV4gwGiFFT84aarNnz1bG2KBBgwJ3zObOnUvTpk2jq6++mho2bOir32Ko/R8Wc1Kro1zioCNCWOMKyt+DCQMmi1As5DbDQcgWRx6pjDfvFXSWJO7go8MX6zNfmZ6NidsO3BdmNHjrxkCJBL3fP/+8Gry7jhxJrXewNstiEgmXIe7BxGyDHtTTHaQPOg+UxMRPt82GuTYyXetGVEM7E93S5zH9/Na14ZCJa2qUttkYanHz5enFIIwljfffP+XOHNS+sMWNKM+lgzmE6cncc89VaTXCAi9FkR1WNoi51sGwNofV7/euR5ko2NavA0QgRYkKEhEQ9h/flO9nzEhFVv5y+HB1/hgXl+Hgx9x0v3She3DXh7scgjjACEHeVUzWXF5IkL38kUesDTXvuMbFO9031DyTmVgwl2nT1HgTFMwlrE/S5bzDvXhHN86cqb71fqmM/IJuYOGourKSXIWh93vPsUv5oylT1DEHRJzUVybvv9YhuGviwryvza9+5dTQRL3aqEFgtk7nn08qxU1lpZK58p//TD1L2DlL7rmVzTc0Cv+cNNSwY/bMM8+ogCJBQULQQ1u3bqVbb71VuTaa7pGmsoqhVnv48Z4DwK96QqJ33DpfcIEKiWpeGGTanXZaraSY3oENQREQBMDFQVizbhxahZFZ3LChGhCyddkYDd62oe0ImIAPBA4Ke6PIqYS/Y8YQwswvu+8+1omKt63ewQyGGYJdwKcdB7yx2owJWJ/bb691xkeff4yzGxfWlzbM9eQ/yuHcMLn4ndNQ8zN2YVjAvx3nfzCxdTFxtHnuMOaaS9RktdD1+ZdfrgLAYFLTesAAWvX002o1XQeFQfuwoAHDtahOHRXW2NUqs02QEHPCmAsTWB0FzZlu19TQxk8+oXlGIlYbnbAtY+7+pjMuwRl9jPQ2JvO4CwC27TPLcRhq+l2BcdD3/vupbuPGzhNJ6/HPTF8RxMMvP2ou6Lm5iIy2J9Emc0cszm5SFEMNz+Adr/0MNewo4oLnkuu0CKkdtU6daJ8bbqgVHh4yoxgKQXMFne8sqR1wrRd4f1r/6leBC3th30Yx1OKMkGnuqampoTfffJP69u1LbUMOVW7ZsoXuueceZahxRX10/LixqwubTAVVrPKXnHOOSuCtLxhmjXr3VpEhsfLnt5Ksd31mDhigcp/oq+Uvf0nlO/KZtT7hBOo6alTsZ8r1G+MyN6NXegMU6MG0uLQ0xTWJj5QNWz0pxCFrGOoIIY9IoXC9wmRZu756J1N6cuZy1V+314Z5Ejt6pjunfu4kDyJ73dz8JlRcOzxhzG3yBfnpm1/USLiGLHvwwVof4P1ffpnwHUAOHZeJd7V8LPbsceutvrs95mSM8z0MYu5St6FjK595hiq++UalX0liYQUyvr3zTrW4kG48AGfsPqAf9DMiwAMSmmfi4mozzoWNLV8MHaqi9oZN/mxk6XcFi5c4MkBpztPb1JfuvUKQAuRTS5c2AwEavho5slY1uaDnaBAWNWcec4xqWxJtytRQQ7vg2gjXUVwwHpDuA8FcsKjU4qij1L8vHD+etixcaGWoxe1zm/uCDDXsgq3CEZgIrndBhhrGalzFOEucgG6jbu+CKXamdZ41RIVE8LruV12lUlogMIzfJYaajcZYlsHH+bXXXqPu3btTjx49aPny5bRhwwbq5eM+UV1drVzRKioq6Pg0iWJlR21n+HpXzRtZDSXDclLppN+qbPv21PvWW9VOS4v+/anz0KHOVr8tVYa1WNgENqgxKlrexInqDId38mJOXrEjicSbSYYnTgfMnKRi5bfKE8lKDciNGikjXxsNZk4zFxMbb/tsmJtGTZgLhK3CwMVi/mWXqY+ZbcJy27qDyqUS7r7wAn3/wgv0rRFdNey9zFS2eX8Yc+gsIn3hfEAU41XvvJbutRd1+sMfUnpupgRx7TptPpepJ0HnDbUbLZebqW5fukibOL/o4pyauWAEuUksrKBem7xKWNzBAggMtdQ5lH32oT0Yo/kGMU/pwHHHqfQMOB8Z9+KYIJrfkHSTb7Oc+TxJGEVBvNKOLTU19NGOeANJtCllqJ1xBmFxOs4FY/K7e+9V5+pKe/dWRjEWm3AV1a2r/v/16NFKp71jjM17EadNQfcEGWrtzzxTefm4MNSS6Cfv83gNNZzvw/iMa/H119MGeGgMHqyOlQS9qxzvoe03NM7iW864PsJIe/zxx+nCCy9UER1xHXLIIfTII4+o82eXXXaZCiyCqI8jRoygevXqqVxqAwcOpOLi4kD9FkNtZzQqNPjChVSvVSvCeQzzsglJ7U0AbCYBdznQ5FpdYRPYdO3Vk9GmBx9MXS+9NGXQ1vrIpgnPzsVCf2S0PEwQdehhpEUo6diRVv/73z+E4f7lL9VB9i0LFqjiUSbtts9jyzy1cj18OLU97TTb6n3LYfcYB8UrFi5UHzOcpcLHGMZFkpe5gAI52N3GhGL9Rx+pJNCuXYpjTaZ23KTbGuVjHzRRsZ1oumCPcxrlL78caKRkI5AIniudnruYZIDxd//4B22cNSuFMZuGGjhvnj+fulx0ES2YMEG1yZl7p6WiBDE3F6wQtr3lUUfFSu5uBkhJckKL7znGK+zs2BpqKNf1iitUSh3OK2w8d6HrQc+z8LrraPWLL6qzTu1/+9vYj41+RUCLoOTcqaAhZ59d65uRK4aaTnUUZew2YSUZPCyoUz755S9TQTmQnBxzEexiIueiXkjVsRP8vv9J6pVfm9PpufaeiXJ0IGcMtdhvTciNYqilB7TiscdqrdzbfFBw8BtnZ0r79lWTR6xAYmUpWztBSemOt96wj0y6dpiTUe1yhKS/OKMDYwcsOw0ZknWGKjn66NEqOl6zQw6hFocfTjgrhb9jFw1G25cXXbTToyJRKXYDXV+2zFNBKiKsyuNZcXldrZCwfP0HH6jfknAPC2KED/na119Xiyj6wi4l2le5bFnWXcLMdmuDJspOn96p8EZdNN+NpCfrYecpddQ/LjdTzTSdnrtIJu89X4NdzR5XXZWIB0RqQvq736mcdX6XzhEHdz0EXMKVlOEY9L4FMcfOI76LegEq9oR2/nyaix259u3VIlaSV+WSJTRr0CB1hnu/GTN8Rekd1RZHHEE9/vrXJJsTWHfYeJ7khNqlS2s6eOa7huiPOFZSt0kTq51ml52SGldLSqhRjx5UuXixWvzL1FCLsyOU6XN9MWQIbdoRpdT03AFruPPqYHNB72qSehXVUEP5qO0RQy1TDcrS/WEDXpRmaZcrRCrqa+RLS1cHXngd2MObXDaK7HwqmynzOeecQ1u++Sa1S6MTeKtJSppJDTcjDMRr33iD2p15pppkwDiDu4fe0cHZNZ2KATqw59SpVNKpUyLNtGVuHka32RVGY/GccL/SK3DQ4zWvv67O78ANFavpbU4+md14RmLm5Q89pN7FOk2aJMI1XaW2zPXHxsbdFKz1GVg/F1lEC6zevl1FoE13xiZTGOkmGWgfkte6cDOM2k4bQw112iyk+cnWxl7Lo49WOy+270jU50B5PVH1C56k6/O6M4WlTIjTjrB70q56r1xJ306eTGvefDOWixgWgRb89a9UsWhRrPvD2u73u2YKd1JMWL2XjQEdR26Ue8LGFv0MB7z2WsqVMEr9QWUxti+dOlUtCiThom/KNQ21lscco4y0kt12o20rV0aKzpnpcwe5uuajoZYuGisWkVf961+0/MEHA9+1qIZRpuxt9dx2PBdDLdMeydL9YYoQpVk4DwM3lKYHHKBc2qJe2Mp1FZktqmzO8pky16FmG3bvTiUdOtDa//431Xzu1eRMuOF8iQouc8ghKWMuk/pcGA2oQ+/Y2IZ3NiPP4X4dlh1/7vTHP1LbU05xHonLlpPO3WNb3mU5Wz2P4iao+wbt9Jso4ewHcuRkch7IhkE6Q01/zLnPp6Hd6ZhrAxLl4u70zRs2TEXWBPuF116rzs8kFbTDL2iM2TdeI63jH/5AbU8+uVYkWZu+zLRMmJ4jN9yXI0YoTuAe5dLn7nBP3B25KPJQNizID7frnV/7w5jrZ0CQCpdREF2nXQjrm69GjaoVCh9pkPAfgl8kuUhitguLl5vmzKHP/vtfFZwPF4JtIEATvGLi6DXq0O8Fl17rZ4JXCXLeefUCmwY4U77gL3/xfdfC3ouwvozzu62ei6G2g664PsZRM7knzkcmjJpfJL8O55yjXCMa7b573hi7mIipCcj++4c9csa/hw14XgFRVs6wyrryySfV5BUh4hE8BBfcsfYxcrRk/BB5VoEtcx3t08a1S0+UcOYO0WGxa5WNy9x5NT+SiOSGiG5IxN13R5oMzvalY473DalT4IoXJ+m6ucIPXddh8ZN6PjN4EgIXdBo6tJYor6G21+OPq4Ur7stGz6OMJ7r9Ju/mhx+uAh0kZRSbzExjBLqt09ros1T5YKhp7x48V9ydL0zcEYVQB/dAXakd5V/8Qp1RS3phOV0o/7jPFef9gA68/fzzdPDBB6vbdRj9OHqt5evIodyGGlIZwIPHLxJwuiTSYqjF0Rzme8RQYwZewOJsPuxhj49BA251Olt93BXyMDmF8ntU5jrFgM3HUH9MUdY8d8e14pmrfWTL3IzWGKbHUXbfkubinaTow91q8SGDkNWZtDuMudbVVsceS93GjIkkytyRw1kprEwnvchiRpj0nvP0Gmq2q8qRHtqicBhzVBHmTmiKgUENruYkvd3pp1OcnF0Wzfctos9hdf/LX2gVFpuqq1U0PLgTf3v77bTi8cfZzwKaDQ1jHmXnCzvw+iquXz+101Lx7bdUv3XrWjsvul4EooBLe9KXqQMwjmAs+52xSrodYYbaXk88ofKk4oIRFJanljPwUxQ2Np4SnONMmJ5HNZTF9TGKNuRQ2TBFyKGmFkxTXDBH9ECsjFcsWKDcEDg+GvncAVGZaxc7m6AU+mOKjyhyseiP1d7Tp2dtxycX+ioKc0TsK3/pJQo7YxT1w5QkB90WtBk5ARdOmKDOjuLKhtsj5IYxN43iqNFVU5PUiRNVriGOC7tqCBiC3Q3kPepz110psZp/96uvVud3uNrkfe4w5qahhj+nm+jheVdMn04dy8pShhrOvnb+4x+d5gIM6zvd14333ps2fv55Sqcb9elDKx5+WKXUyKabvQ1zHTgibLGtYsmSFA7sntVp2JDWvfceIYVQUf361HrAALVzhojiX40Y8UNuvIkTqQnDO6CDW6GB4N3yF79QbcW3Bu3kusIMNbQHbv64kJIHHgXpdhvFULPruTA9j/o9FEPNjnvOlQpThJxrcAE0SJjzd2JU5voDiY/Ovi++mLbB5rkpXTCbkxh+uv4SozC3DVAQ9cOUJAvzLBpc0pZMnpwSl63+D2MOt2lMwmH4hE1gTXaIKLv6pZdU4vqwXU/XzJHeYvbgwalqYeho11Os3O/77LOsRkwcQ83rThjECBNYhAk3DbX2gwapSL6cl9leLReu3PDiQGATbTigndm4wvQcbZp34YXKyEyn595dWdyHZ0IwIB3Nt/uVV6YSIyPvI3a0orw7mfAxd+n1mIKw/sodM6HE0H7tDTPUvPeEjX/aUCvt14/6TJmSCSKn98qOmlOc/JWJ6yM/80KVaPORKdRnz9ZzxWGuQ3+HTUxTecsaNVKJ3us2a6YS8O7qVxTm5spx0CTILMPpfhLUj9otD0Zas5/9jBB9FdEQSzp3VqvKmebhi6M/NsyjuI+qczr169PHRx2lmlNcWkr7B4Rtj9Ne23u850OyEdo7qK02zHGvzSIDFiy0sRCUhsKWWSbloNurnn02Fa7cW1e3K6+kJvvsk/gZrUyY2+i5n6HmlWkaarMHDVI/c44/27dsIRhndZs2zaRLM743SM8X33ILbd4R8h47rfAqCTPU9M4+ovN2GTky47a5qkAMNVcks1SPGGpZAl+AYm0/7AX46Fl7pDjM9URJTb47dgzM5aQnBO2RmPS889SuQ9KHzLMGMoLgKMxt0iLooCPcE6V0j6wnejDQ0e8wMhHQguP8ll+7bJjbTGBRt2kYa1nZcumEq/fHRx6pmoGgIZs+/5yQdDxbZwFN9jbMbQ01jDn1O3RQuzrzLrhAJRbn2r3x6tPSu+6i5Q8/XOuf4eKGxN3Ia+cymmKEYUUVtWGeTs+xQ4Rr5jHHqP/3e/hhtVO49M47qWLx4lrNybahFpVNUuWDmOOMHxJ341r5z3/SqqeeCjXUkFN12f33h5ZL6lmC6g0y1OIkl3bR9jA9t1n8Mdshro8ueiULdYQpQhaaVPAihTl/F8dhbgYyQIuDJkw6uXHUMz/8FHglRmWOHHvL7rsvMDm4nnjlUpAWr4uY1hEYntmISGnD3DZq307Jrfv2VS54SQcQCdJSHeDH/D2fDDXd/nQ79Ejtgd1ZGGpciZWDeJvjH4JnwIBU0f5KSljd7vzaZ6Pn6Qw1GBcw/j8bOFBVv+/zz6v/r//oI1owblwtkQiHX9yokfo3vXPEuaPGO2oHS0vHHDvvNdu304pHHrHK8ZYLAWn8njTIUMvWDn6YnmtDLczrRz+rGGq58jZFbEeYIkSsTopbEBDmFpAcF4nDHGcUlkyapHZHkODUayDoyXjUVS3Hj5az1UVlrj+G2J3qdsUVOxkEnx53HFVt3Eg2ibG5oGCl9dspU1SCc1zZnsDZMLc11EwjtBRG2nnnsQRQCOo7v3NT+WSo2exkYixBdMst8+ers2rpFog4dFxFRCwqUsFacumy0fMwQw0Rk2edfnqt93bzF1/Q3PPPD33UbL/noQ1MoIANc5uxZdUzz6ik0tkOSFMIhprt2Vcx1BJ4ITirtHn5ONuzK8gS5vy9nAnz1Fmknj3V2TO9U/L1mDEqSuEnxx2nwhHvl4WzO/wk7SXGYa7zHyG6Wbszz0zljQrKW2bfmmRLwpUqX3Ya9GQKEf26jx0b6KZrTgJQDi7A2bywcIIIfTgzp3Y5SkoST2xu87y2eh5mqCHK4FwYw/vtp8TmgqFm8/zZKGPDPIi3d6fYm7/xy2HDqHrbNqrXqhW1gM5v21brEbGr2Jgh92c2uKaTacPcZudp0XXX0fc7AnSFnWXjZpBvO2pRjwPIjhq3RjmSZ/PyORIl1ewgIMz5VSET5qaR0LB7d2Wo9bz+emWgNd5nH9r42Wc5cVaGn2p6iXGYm5MoBOmASwcuPenKhR2UXONstseGuXn2LJ0bqWaOHU6kmsiFKxXxjki5rvklreVupw1zU4d73nADNf3Rj2q1HWPMsoceUq5j0PGKpUvVLn6/Bx6gBt26cT9SzsuzYW5rqHnHFCy6YLenwW670daVK6m6srIWD/z7rnjZMPcaOt4IlebiT8c//IFaHX10Tp3nDjTUPvyQvhwxgv07b8M8ikePGGp5+ubaKEKePlrONluY83dNpszNlSu0HvnVEMJZXzb51vifOrsS4zA38+ug9drFCGd3sKOSrWAW2SVpL92GOdw1EYgDCwwdfvc7an388b6TpVw8E2hPgq+kDXPTUGvQvbuKCrrbxRendoxNvS9p354qly9XD3DAa6/9EIpdrloEbJjHNdSopoaqNmxQURar1q5VfzYvMdSCldFr6MDQRdAZHbHSNNR6T55MjffdN6c0O8hQW/+//9FXI0eKoZZTveXTGIn6mOs9lD/ts/nI5M/T5EdLXTDX4fr9njgsUXN+UHLbyrjMzZDZ+jxalFVDt0+RX7XZMjcTX3tdv/QTY8cYOz25dCYwF3vDlrn3jF3vSZNUfi5MZBFdEVEWvdeueBbKpo9tmIcZakigXrrXXtSoZ09qNWCAr1jsrlVv3frDb9XVymgTQ83OUGvYs+cPwVeKi1OLEnpM6XvffSopdq5dfoZaNpNz2+h5lG+j7KjlmsZZtsdGESyrkmKWBIS5JSiHxVwwx1k1rHQjX5Z54axP79tvd9jawqgqLnPTUOs1cSI1/fGPrXJQFQa1zJ7Cljl2J7FLqS+/QDmYVOESYyF9n9gy9xpqSOeBHWLknfru7rtp4+zZtQTl2vmdzDTT7d02zMMMtXa/+Y3KdVi/bVu3jSvQ2myYm4YOMOhzlrtPmEDNf/7z1Dh+wKuv5oTbsrerxFDLc+WVHbU878Acar7NgJdDzS2IprhgrqM8zh89mta9+26Ki+ym+atIXOaYYJkfeezoiNFg9xrcbpw/AAAgAElEQVRGYb5p7lzCwf4tCxYoFzx9HhCSvAmm7aTvmqVsmcN9GkEUqjdvDgVV2q8f9ZkyJbTcrlrAhnmYoSaGcDTtsWGuDR2c3S4qLk4Zapp1lN2faK1zUzqdoZaNd9KGeZT0QLKj5kZP2GuxUQT2RhW4QGHO38Eumeuw/UVYMfzsM3ENC+jOuMzhlocw/HrnEh95/BmuNH3vvZdfefJIYlTmOpErHtHcOdMTKgneEt75UZjrJNZ+tSKRdPmrr6qfhHt67jbMxVAL190oJWyYa0MHRk1xvXopQ639WWdRu7POok9POEGJzNVd+nSGWuO99qLed9wRBVnGZW2Yh0WTNRshhlrGXZKdCmwUITstK1ypwpy/b50zr6lR+YWQxFaMB//+zJT5vGHDfgh4scNQk8lr+HsTh7lekTWTpmpDTXaL3TLHIs+Kxx6j8v/8Z6eK4eb71YgRYqiFIycbPdcT2N2vvZaaH3poqlabXF8WTdjlitgw9waD0pDanHIKtT31VJo9aFDeGmrZ+P7YMBdDzXgVxfVxlxuXEntgm5cvMeG7aMVJMUeoc/jey7UzgUyZ6w8Q8ndhYpuND2W+9Wsc5l9fcYWKYIrD/TjkjyvXXZRyqV+iMt84cyat++ADlV5gzVtvEXY1ce39xBP0/YwZVL1pEzXcfffAABe59OzZaosNc22QIQx8h7PPFkMtw86yYR5kqCFoTuO+fWnlP/+ZF4YadgR7XH21auumOXPom6uuykrEYRvmYqiJoZbhqy23+xGwefmEnFsCwtwtT5vaMmXuTYkghlo49TjMzQiQOPS/+oUXaO1//yuGcThuVSIOc0QTrNm+nSq/+44qFiygus2bU9ODDlL1ISQ8/i5XMAEb5mZORvM8muyoxdMsG+aoWYeyTycl110fERG025VXqkdY/e9/0/IHH1SeHR3LyuLBi3mXDXNtqHW/+mpq3K8f1SktVf/5XeL6GLMjsn2bjSJku42FJl+Y8/eoMM8/5thpmHfhhSr5LC4x1ML7MK6eL7n5Zlr59NOkdy+FdzhrXSIuc3sJUtJLwIa5GGpu9caGOSRWLl1Ks848MyUcZy/rNGuW+nvdZs3YDR5bEggYpgNXee/JdUOtw+DBVNKli8rRCO8IpF3xXmKo2WpCjpWzfflyrNl53Rxhzt99wjw/ma998036euxY1fhsfCj5qWUmMa6ew4X36zFjUsLh+tNlxIhUQubMWlXYd8dlXthUkn06W+ZLp0yh5Y8+WmvskB21eH1jyxy1m1FjcUawQZcuKaG5nofObLtJKhvfHxvm5oKEbm9QW8VQi6f7Wb/LRhGy3sgCa4Aw5+9QYZ6fzM0zD9n4UPJTy0xiXD33ni3x5lXLrFWFfXdc5oVNJdmns2W+9M47afkjj4ih5qA7bJl7DTUEyUHERH0hwXsuX3BL1l4cC6+5hpDGJFsLhTbMkd911bPPqoTsaDfyMnb43e+oo5EnU/MWQy2XNS9N22wUIU8fLWebLcz5u0aY5y9zvcIpxkN4H2ai59+/8AJ9/9xz1OzQQ2sFXwiXumuXyIT5rk0u/tPbMv/unnto2f331zLU9NlXGU+i8bdl7jXU9pg0iZrsv380YdksXVNDFd9+q1qQD4Ya2rmtvJy2b9qkgrWseuopanf66dR52LCdKIqhlk3FykB2lJcvAzFyq0FAmPOrgzDPX+YbPvyQtldWUpN996U6jRvzP0geScxUz2u2baOievXy6Imz39RMmWf/CfKvBbbM/dwco0TJyz8yybXYlnneG2oGQh0RF/+UDY8OW+aIIIv/kM7mq5EjVTCR/WbMEEMtudeBt2ZbReBtVWFLE+b8/SvMhTk/AX6JoufCnJ8Av0RbPdeGGnYY2p5+umoodkk2fPIJ5d1ODz/mWhJtmXsNNaSd8AtskeXHsRIfFJDG6mYHhaIwhzjThd0vsqbsqDnolGxUEVURstHGQpMpzPl7VJgLc34C/BJFz4U5PwF+ibZ6rlNPND/sMOo0ZIhq6OK//10MtRhdZsvca6jlaih+GwT5ZqghamX5K6/Q4okTSQw1mx7OkzJRXr48eaScb6Yw5+8iYS7M+QnwSxQ9F+b8BPgl2uq53mGo17o1tTj8cNXQte++q5KMy45atH6zZV5Ihhr0ZPO8eUR161Kj3Xdn3xmMwlz3JoKhzDzmGDHUoql3bpeOowi5/US53zphzt9HwlyY8xPglyh6Lsz5CfBLtNVzbzRTs6ViqEXrN1vmqBU7UVXr1lEu50yzffqq9etV0bpNm9re4qxcFOam0IqFC6lBt247tUNcH511DW9FcRWBt5WFJU2Y8/enMBfm/AT4JYqeC3N+AvwSbfUcOyKrnnmGtldUqEYiIp6+xFCL1m+2zHWtFUuWUK7nTLMhgCAduIrq1rUp7rRMVOZaeFBQqLwz1DZt2kR///vfafLkyTRgwAC66aabqF27doGQx44dS+PHj3faCblQWVxFyIW252sbhDl/zwlzYc5PgF+i6Lkw5yfALzGKnpt5sWYPGiSGWszuisIcIsA913OmxUTBdltU5mENyztD7YMPPqA2bdpQp06daOLEibR27VpliNWvX9/3WcVQC1MB+d2WgOuXz1burlxOmPP3vjAX5vwE+CWKnuc2c+wubFuzRjVy9uDBVL15s/qz7KhF6zfR82i8XJR2zTzvDDUT4oIFC+iqq66iW265hVq1auXLd/DgwVRWVuaCfU7VsWjRIuratWtOtanQGyPM+XtYmAtzfgL8EkXPhTk/AX6JcfW8dNo0qrNwoWrw5rIyqvI5x8P/NPkhMS7z/Hi63GxlJsz79++/00PltaG2evVqmjBhAo0bN46aNWvm22Oyo5abipyPrXK9SpKPDLjbLMy5iRMJc2HOT4Bfouh5/jDXya7RYtlRi9ZvoufReLko7Zp5Xhtqs2fPppkzZ9KgQYOoqKhIDDUXGiZ1BBJw/fIJ6nACwjyckesSwtw10fD6hHk4I9clhLlrouH1xWUuhlo426AScZnHlyh3umaet4ZaVVUVPfPMMyqgSGlpaaBmyI6avDSuCLh++Vy1q5DrEeb8vSvMhTk/AX6Jouf5w3z1jBm0ef58FeSiza9+xZ4Xi5+UO4mi5+5Y2tbkmnleGmo1NTX05ptvUt++falt27Zp2YmhZqtaUi6MgOuXL0ye/C5ueNnQAdFzfurCXJjzE+CXmImeb125UuXEkoiE0fotE+bRJElpTcA187wz1GCkvfbaa9S9e3fq0aMHLV++nDZs2EC9evXy1RIx1OTlcUXA9cvnql2FXI8w5+9dYS7M+QnwSxQ9zy/mYqjF6y/R83jcMrnLNfO8MtRgpD3++ON04YUXUnl5ueJ4yCGH0COPPBIYAVEMtUzUTe41Cbh++YRuOAFhHs7IdQlh7ppoeH3CPJyR6xLC3DXR8PqEeTgj1yWEuWui4fW5Zp5Xhlo4np1LiKEWh5rc40fA9csnlMMJCPNwRq5LCHPXRMPrE+bhjFyXEOauiYbXJ8zDGbkuIcxdEw2vzzVzMdTCmedkCdeKkJMPmWONEub8HSLMhTk/AX6JoufCnJ8Av0TRc2HOT4Bfoms9F0ONvw+dSHStCE4aVeCVCHP+DhbmwpyfAL9E0XNhzk+AX6LouTDnJ8Av0bWei6HG34dOJLpWBCeNKvBKhDl/BwtzYc5PgF+i6Lkw5yfAL1H0XJjzE+CX6FrPxVDj70MnEl0rgpNGFXglwpy/g4W5MOcnwC9R9FyY8xPglyh6Lsz5CfBLdK3nYqjx96ETia4VwUmjCrwSYc7fwcJcmPMT4Jcoei7M+QnwSxQ9F+b8BPglutZzMdT4+9CJRNeK4KRRBV6JMOfvYGEuzPkJ8EsUPRfm/AT4JYqeC3N+AvwSXeu5GGr8fehEomtFcNKoAq9EmPN3sDAX5vwE+CWKngtzfgL8EkXPhTk/AX6JrvVcDDX+PnQi0bUiOGlUgVcizPk7WJgLc34C/BJFz4U5PwF+iaLnwpyfAL9E13ouhhp/HzqR6FoRnDSqwCsR5vwdLMyFOT8Bfomi58KcnwC/RNFzYc5PgF+iaz0XQ42/D51IdK0IThpV4JUIc/4OFubCnJ8Av0TRc2HOT4Bfoui5MOcnwC/RtZ6Locbfh04kulYEJ40q8EqEOX8HC3Nhzk+AX6LouTDnJ8AvUfRcmPMT4JfoWs/FUOPvQycSXSuCk0YVeCXCnL+Dhbkw5yfAL1H0XJjzE+CXKHouzPkJ8Et0rediqPH3oROJrhXBSaMKvBJhzt/BwlyY8xPglyh6Lsz5CfBLFD0X5vwE+CW61nMx1Pj70IlE14rgpFEFXokw5+9gYS7M+QnwSxQ9F+b8BPglip4Lc34C/BJd67kYavx96ESia0Vw0qgCr0SY83ewMBfm/AT4JYqeC3N+AvwSRc+FOT8Bfomu9VwMNf4+dCLRtSI4aVSBVyLM+TtYmAtzfgL8EkXPhTk/AX6JoufCnJ8Av0TXei6GGn8fOpHoWhGcNKrAKxHm/B0szIU5PwF+iaLnwpyfAL9E0XNhzk+AX6JrPRdDjb8PnUh0rQhOGlXglQhz/g4W5sKcnwC/RNFzYc5PgF+i6Lkw5yfAL9G1nouhxt+HTiS6VgQnjSrwSoQ5fwcLc2HOT4Bfoui5MOcnwC9R9FyY8xPgl+haz8VQ4+9DJxJdK4KTRhV4JcKcv4OFuTDnJ8AvUfRcmPMT4Jcoei7M+QnwS3St52Ko8fehE4muFcFJowq8EmHO38HCXJjzE+CXKHouzPkJ8EsUPRfm/AT4JbrWczHU+PvQiUTXiuCkUQVeiTDn72BhLsz5CfBLFD0X5vwE+CWKngtzfgL8El3ruRhq/H3oRKJrRXDSqAKvRJjzd7AwF+b8BPglip4Lc34C/BJFz4U5PwF+ia71XAw1/j50ItG1IjhpVIFXIsz5O1iYC3N+AvwSRc+FOT8Bfomi58KcnwC/RNd6LoYafx86kehaEZw0qsArEeb8HSzMhTk/AX6JoufCnJ8Av0TRc2HOT4Bfoms9F0ONvw+dSHStCE4aVeCVCHP+DhbmwpyfAL9E0XNhzk+AX6LouTDnJ8Av0bWei6HG34dOJLpWBCeNKvBKhDl/BwtzYc5PgF+i6Lkw5yfAL1H0XJjzE+CX6FrPxVDj70MnEl0rgpNGFXglwpy/g4W5MOcnwC9R9FyY8xPglyh6Lsz5CfBLdK3nsQy16upqWrduHeH/tldxcTE1a9aM8H/Oa+zYsTR+/HhOkSyyXCsCS6PzXIgw5+9AYS7M+QnwSxQ9F+b8BPglip4Lc34C/BJd63ksQ2316tU0aNAgeumll6wJHHvssfTwww9Tq1atrO9xUVAMNRcUpQ4QcP3yCdVwAsI8nJHrEsLcNdHw+oR5OCPXJYS5a6Lh9QnzcEauSwhz10TD63PNPLahNmzYMPr1r39tZXjBsHvyySfptttuCy2/fv16evDBB6l9+/Z06qmn+hJZs2YNDRkyhKZPn07nnHOOqre0tNS3rBhq4UolJewIuH757KTu2qWEOX//C3Nhzk+AX6LouTDnJ8AvUfQ8/5nHMtQ2btxIzz77LJ144onUuHHjUApRyt9///107bXXEgws7Nr5Xe+//z516NCBunbtGipbDLVQRFLAkoAMeJagHBYT5g5hWlYlzC1BOSwmzB3CtKxKmFuCclhMmDuEaVmVMLcE5bCYa+aJGWqrVq2iMWPGKKMrqrsjXCRx+Rlq2HEbPnw4lZeXq/oPPvhgKioqCkQ8ePBgKisrc9gFuVHVokWLrAzV3GhtYbRCmPP3ozAX5vwE+CWKngtzfgL8EkXPhTk/AX6Jmeh5//79d2pwLEMNroxwffzLX/5CvXv39qXwr3/9i+6880566KGHnBpqEFZVVUUzZ86kCRMm0CWXXEKHH354YE/Ijhq/khaqRNerJIXKyeVzCXOXNO3qEuZ2nFyWEuYuadrVJcztOLksJcxd0rSrS5jbcXJZyjXz2IYadrtwhuy8886rtaOFSJAzZsygSy+9lLp16xYrgEi6HTUT5ty5c2natGl09dVXU8OGDX05i6HmUv127bpcv3y7Nk27pxfmdpxclhLmLmna1SXM7Ti5LCXMXdK0q0uY23FyWUqYu6RpV5dr5rENtcsvv5wOOugg6tWrl9rRgvvhhg0b6LrrrqPJkyerP8eN9GhrqG3dupVuvfVW5doY5F4phpqdYkmpcAKuX75wiVJCmPPrgDAX5vwE+CWKngtzfgL8EkXP8595LEMNu2YwxLCLdfvtt9MBBxygcqT9+c9/ppdfflm5Q8It8eOPP6aRI0dSixYtIpGyNdS2bNlC99xzjzLUJOpjJMRSOAYBGfBiQMvwFmGeIcAYtwvzGNAyvEWYZwgwxu3CPAa0DG8R5hkCjHG7MI8BLcNbXDPPyFBr0qQJwVgaPXo03Xfffcp4O/PMM+n666+nTp06qb+jTNQk1zaGGoxFwKioqKDjjz8+EKvsqGWocXJ7ioDrl0/QhhMQ5uGMXJcQ5q6JhtcnzMMZuS4hzF0TDa9PmIczcl1CmLsmGl6fa+axDDUEExk1ahSNHz+eOnbsSCtWrFB5zY444ggaOnQolZSU0HfffadC7N9www2RgonASPvtb3+rSCAQCc7CrVy5ki677DIaN24cIerjiBEjqF69ekrmwIED0xqCYqiFK5WUsCPg+uWzk7prlxLm/P0vzIU5PwF+iaLnwpyfAL9E0fP8Zx7bUNMGVJs2bRQFhOPHZf69bdu2sYKJuMQqhppLmrt2XTLg8fe/MBfm/AT4JYqeC3N+AvwSRc+FOT8Bfomu9TwjQ+2ll15KSyBuMBGXWMVQc0lz167L9cu3a9O0e3phbsfJZSlh7pKmXV3C3I6Ty1LC3CVNu7qEuR0nl6WEuUuadnW5Zh7bUDv33HPp5JNPDky6jIRvTz/9tAr2ETXhtR0Ku1JiqNlxklLhBFy/fOESpYQw59cBYS7M+QnwSxQ9F+b8BPglip7nP/NYhtrGjRvp2WefpRNPPJEaN27sS8GmDAc+MdQ4KO8aMmTA4+9nYS7M+QnwSxQ9F+b8BPglip4Lc34C/BJd63ksQ62yspKQbHrPPfdUgUPCrqjlw+qL8rsYalFoSdl0BFy/fEI7nIAwD2fkuoQwd000vD5hHs7IdQlh7ppoeH3CPJyR6xLC3DXR8PpcM49lqCHqI/KjIepj586dQ1uNQCNjxoyha6+9lt0NUgy10O6RApYEXL98lmJ36WLCnL/7hbkw5yfAL1H0XJjzE+CXKHqe/8xjG2qI+hgWTMTEk63AImKo8StpoUqUAY+/Z4W5MOcnwC9R9FyY8xPglyh6Lsz5CfBLdK3nsQw1nD9DjrN169ZZE2jWrJnKjxZ0ps26oogFxVCLCEyKBxJw/fIJ6nACwjyckesSwtw10fD6hHk4I9clhLlrouH1CfNwRq5LCHPXRMPrc808lqEW3szcKSGGWu70Rb63xPXLl+88ONovzDko15YhzIU5PwF+iaLnwpyfAL9E0fP8Zy6GGn8fOpEoL58TjJEqEeaRcDkpLMydYIxUiTCPhMtJYWHuBGOkSoR5JFxOCgtzJxgjVSLMI+FyUtg1czHUnHQLfyWuFYH/CfJPojDn7zNhLsz5CfBLFD0X5vwE+CWKngtzfgL8El3ruRhq/H3oRKJrRXDSqAKvRJjzd7AwF+b8BPglip4Lc34C/BJFz4U5PwF+ia71XAw1/j50ItG1IjhpVIFXIsz5O1iYC3N+AvwSRc+FOT8Bfomi58KcnwC/RNd6nrGhpiNAAgWiOs6aNYtGjRpF9evXp2uuuYZ+8pOf8FMyJEowkaziLyjhrl++goKT0MMI84TApqlWmAtzfgL8EkXPhTk/AX6Jouf5zzxjQw3Jr88991z605/+RB06dKCysjKaM2cOtWnThg444ACaOnUqITR/ti4x1LJFvvDkyoDH36fCXJjzE+CXKHouzPkJ8EsUPRfm/AT4JbrWcyeG2rBhw+j444+nxx57TO2o3X///dSnTx/6xz/+QZdeeik1bNiQn9QOiWKoZQ19wQl2/fIVHKAEHkiYJwA1pEphLsz5CfBLFD0X5vwE+CX+f/bOBMyK6kz/H83aNC2bICAEUMCwGBR13KNgRobBMDpuMSBrjGhABY1/DS5RQCaTABMkkUnCFiGKoEY042DQxF3jKChBwiaiCApCszVLs/T/+Q6ea/Xte2+dqvrud++tfut5fKS7T33fOb/zVt167zl1DnRe+MwjG7WDBw/SuHHjaPLkyVRaWkozZsyga6+9lhYvXkwnnXQSnXrqqVRUVKRPCkYtZ8zjmhg3PP2eBXMw1yegnxE6B3N9AvoZoXMw1yegn1Fa55GNGiPYv3+/GUmrX78+9ejRgw4dOkTLli0zdE4//XTz+1wdGFHLFfn45ZW++OJHSL5FYC7P1C8imPsRkv87mMsz9YsI5n6E5P8O5vJM/SKCuR8h+b9LMxcxaqmayYuMbN68mbp06SJPIUBEGLUAsFA0IwHpiw+4/QmAuT8j6RJgLk3UPx6Y+zOSLgHm0kT944G5PyPpEmAuTdQ/njRzEaP23nvv0aRJk2j37t2JFvC/27Zti8VE/Ps0VAlpIYSqRA07Ccz1OxzMwVyfgH5G6BzM9QnoZ4TOwVyfgH5GaZ1HNmrl5eXEi4nMmTOnGo2hQ4fS9OnTqaSkRJ/UVxkxopYz9LFLLH3xxQ5QFhoE5lmA6hMSzMFcn4B+RugczPUJ6GeEzgufeWSjxsvz33HHHWZ1xw8++IDOO+88s6jI2rVrqVatWnT22WfrU/JkhFHLKf5YJccNT787wRzM9QnoZ4TOwVyfgH5G6BzM9QnoZ5TWeWSjtmfPHrrnnnuoe/fuxpTddtttdOaZZ9LOnTvp6NGjNG3aNIyoZUEn0kLIQhVjFxLM9bsUzMFcn4B+RugczPUJ6GeEzsFcn4B+RmmdRzZqjID3T3vqqafMvmnLly+nIUOG0MaNG80y/b/5zW/ouOOO0yf1VUaMqOUMfewSS198sQOUhQaBeRag+oQEczDXJ6CfEToHc30C+hmh88JnLmLUeOTswIED1LBhQ0Nk69at9NFHH1G3bt1yatK4LjBq+iKNa0bc8PR7FszBXJ+AfkboHMz1CehnhM7BXJ+AfkZpnYc2ahUVFXTkyBGzR9quXbvMNEfvwb+bOXOmeX+tadOm+qQwopYz5nFNLH3xxZWTZLvAXJKmWywwd+MkWQrMJWm6xQJzN06SpcBckqZbLDB34yRZSpp5KKPGS+//8Ic/NO166KGH6Oabb6YlS5ZUa2ffvn1p/vz51Lx5c0kGgWJhRC0QLhTOQED64gNsfwJg7s9IugSYSxP1jwfm/oykS4C5NFH/eGDuz0i6BJhLE/WPJ808lFE7fPiwWXafj+uuu45GjBhB+/bto7p16yZacOjQITMVcu7cuTBq/v0auIS0EAJXoAaeAOb6nQ7mYK5PQD8jdA7m+gT0M0LnYK5PQD+jtM5DGTVvs/fu3UuLFy+mAQMGUKNGjRJ/Svd7bWQYUdMmHt980hdffEnJtQzM5Vi6RgJzV1Jy5cBcjqVrJDB3JSVXDszlWLpGAnNXUnLlpJmHNmqVlZW0adMm+uSTT+i0004zS/CvWLHCLMfPJo2nRl500UVUVFQk1/oQkWDUQkDDKSkJSF98wOxPAMz9GUmXAHNpov7xwNyfkXQJMJcm6h8PzP0ZSZcAc2mi/vGkmYc2as8++ywNHTqUduzYQaNGjTLTH/nn999/37SCN71etGgRXXrppf6tCliC35F79NFHqVWrVnTllVdmPBtGLSBcFE9LQPriA2p/AmDuz0i6BJhLE/WPB+b+jKRLgLk0Uf94YO7PSLoEmEsT9Y8nzTyUUeP30W699VZasGABdenShb788kvq1asXLV26lC677DLq2LEjPfnkk3TJJZfQ5MmTqUGDBv4tC1CC33ubNGmSWXp/4MCBMGoB2KFoeALSF1/4mtScM8Fcv6/BHMz1CehnhM7BXJ+AfkbovPCZhzJq27dvp+HDhxuz1qdPH3rhhRfoqquuoocffpiuv/56M93xb3/7G02cOJFmzZqVlcVEeDVJPmDU9EVYUzPihqff82AO5voE9DNC52CuT0A/I3QO5voE9DNK6zy0Ubv77ruNEWvRogVt27aN7rzzTvNzmzZtDBU2c+PGjTO/y8by/K5GbfDgwTRs2DD9nspyxo0bN1L79u2znAXhvQTAXF8PYA7m+gT0M0LnYK5PQD8jdA7m+gT0M0bRee/evatVOLRRGzlyJHXv3p2Ki4tp//79Ztrjd77zHfMzH7zh9Ycffmg2vc6lUcM7avoijWtG6W9J4spJsl1gLknTLRaYu3GSLAXmkjTdYoG5GyfJUmAuSdMtFpi7cZIsJc08tFHjKYepNrn2NjabG167jqjBqEnKr2bHkr74ajZNt9aDuRsnyVJgLknTLRaYu3GSLAXmkjTdYoG5GyfJUmAuSdMtljTz0EaNV3m84oor0k6/46G/p59+GiNqbv0auJS0EAJXoAaeAOb6nQ7mYK5PQD8jdA7m+gT0M0LnYK5PQD+jtM5DGbWysjKaMmUKjR07lpo2bZqSgkuZKPgwovYXSjWXNQpTnJuZgPTFB97+BMDcn5F0CTCXJuofD8z9GUmXAHNpov7xwNyfkXQJMJcm6h9Pmnkoo+ZfzeyWYJM2aNAgk2TevHkZV37E1Mfs9kVNii598dUkdmHbCuZhyYU/D8zDswt7JpiHJRf+PDAPzy7smWAellz488A8PLuwZ0ozL0ijFgQejFoQWiibiYD0xQfa/gTA3J+RdAkwlybqHw/M/RlJlwBzaaL+8cDcn5F0CTCXJuofT5o5jJo/87wsIS2EvGxknlUKzPU7BMzBXJ+AfkboHMz1CehnhM7BXJ+AfkZpncOo6fehSEZpIYhUKqfB93UAACAASURBVOZBwFy/g8EczPUJ6GeEzsFcn4B+RugczPUJ6GeU1rmIUTt8+DC9+OKLNGfOHKqoqDALjbz22ms0YMAAKi0t1afkyYipjznFH6vk0hdfrOBkqTFgniWwGcKCOZjrE9DPCJ2DuT4B/YzQeeEzj2zUjhw5YozZY489Rk2aNKGGDRvS3LlzzSbYixYtotGjR1Pt2rX1SX2VEUYtZ+hjlxg3PP0uBXMw1yegnxE6B3N9AvoZoXMw1yegn1Fa55GN2vbt2+muu+6iCRMmUJ06dWjcuHE0ceJE2rp1Kz344IM0ffp0at68uT4pGLWcMY9rYumLL66cJNsF5pI03WKBuRsnyVJgLknTLRaYu3GSLAXmkjTdYoG5GyfJUtLMIxu1gwcP0p133klbtmyhbt260dKlS+mss86i559/ns4991xj1EpKSiQZBIqFEbVAuFA4AwHpiw+w/QmAuT8j6RJgLk3UPx6Y+zOSLgHm0kT944G5PyPpEmAuTdQ/njTzyEaNq7x27Vqz+fVzzz2XaEHPnj3pkUceMWYtlweMWi7pxyu39MUXLzrZaQ2YZ4drpqhgDub6BPQzQudgrk9APyN0XvjMRYza3r17iRcU2bhxI5WVlZkRtB49elBxcbE+oaSMMGo574LYVAA3PP2uBHMw1yegnxE6B3N9AvoZoXMw1yegn1Fa55GNGhuz66+/3ryfNnv2bGratKk+lQwZYdTyqjsKujLSF19Bw1CqPJgrgfakAXMw1yegnxE6B3N9AvoZofPCZx7ZqPGqj7zKY58+fahDhw76RHwywqjlXZcUbIVww9PvOjAHc30C+hmhczDXJ6CfEToHc30C+hmldR7ZqPFiIu+99x6tXLnSrO5oR9T27NlDCxcupKlTp2LVxyzoRFoIWahi7EKCuX6XgjmY6xPQzwidg7k+Af2M0DmY6xPQzyit88hGjZfnHzhwIC1ZsqQajb59+9L8+fNh1LKgE2khZKGKsQsJ5vpdCuZgrk9APyN0Dub6BPQzQudgrk9AP6O0zkWM2siRI6l79+5VFg/hDa95lG3GjBkwalnQibQQslDF2IUEc/0uBXMw1yegnxE6B3N9AvoZoXMw1yegn1Fa55GNGk99XLVqFXXt2pXq16+fIJLu99rI8I6aNvH45pO++OJLSq5lYC7H0jUSmLuSkisH5nIsXSOBuSspuXJgLsfSNRKYu5KSKyfNPLJRS9c0GDW5Tk8VSVoI2a1tPKKDuX4/gjmY6xPQzwidg7k+Af2M0DmY6xPQzyit88hGjfdQmzdvHu3atasKDUx9zK44pIWQ3drGIzqY6/cjmIO5PgH9jNA5mOsT0M8InYO5PgH9jNI6j2zUsJiIvgg4o7QQctOKwsoK5vr9BeZgrk9APyN0Dub6BPQzQudgrk9AP6O0zkWM2pgxY+jqq6+m0tLSBJGlS5fS8ccfTzfddFOVd9e0keEdNW3i8c0nffHFl5Rcy8BcjqVrJDB3JSVXDszlWLpGAnNXUnLlwFyOpWskMHclJVdOmnlko5auaZs2bTJ7qP30pz+tYuDkULhFglFz44RS/gSkLz7/jCgB5voaAHMw1yegnxE6B3N9AvoZofPCZx7ZqGWa+ti/f3969NFHE5tg6+MiglHLBfV45sQNT79fwRzM9QnoZ4TOwVyfgH5G6BzM9QnoZ5TWedaM2tlnn00PPPAAXXrppVSrVi19Ul9lhFHLGfrYJZa++GIHKAsNAvMsQPUJCeZgrk9APyN0Dub6BPQzQueFzzyyUeNVHxcvXkwDBgygRo0a6RPxyQijlnddUrAVwg1Pv+vAHMz1CehnhM7BXJ+AfkboHMz1CehnlNZ5ZKOWar+0w4cP0yeffEIdOnSgoqIifUqejDBqOcUfq+TSF1+s4GSpMWCeJbAZwoI5mOsT0M8InYO5PgH9jNB54TOPbNT4HbVx48bRxIkTqXnz5oZIZWUlrVy5kl599VW64YYbqE6dOvqkvsoIo5Yz9LFLjBuefpeCOZjrE9DPCJ2DuT4B/YzQOZjrE9DPKK3z0EaNR83mz59PY8eOpR07dqQk0bdvX1PGGjh9XFhMJBfM45pT+uKLKyfJdoG5JE23WGDuxkmyFJhL0nSLBeZunCRLgbkkTbdYYO7GSbKUNPPQRo0bxSNnXKHhw4fTxo0bq7SzWbNm9Ktf/YquvfZaLCYiqYCvYkkLIQtVjF1IMNfvUjAHc30C+hmhczDXJ6CfEToHc30C+hmldR7JqFmz9tJLL1GvXr1yugx/uq7A1Ed9kcY1o/TFF1dOku0Cc0mabrHA3I2TZCkwl6TpFgvM3ThJlgJzSZpuscDcjZNkKWnmkY1ausbxapCbN2+mLl26SLY/cCwYtcDIcEIaAtIXH0D7EwBzf0bSJcBcmqh/PDD3ZyRdAsylifrHA3N/RtIlwFyaqH88aeYiRu29996jSZMm0e7duxMt4H+3bduWfve731Hjxo39W5alEjBqWQJbA8NKX3w1EGHgJoN5YGSRTwDzyAgDBwDzwMginwDmkREGDgDmgZFFPgHMIyMMHECaeWSjVl5eTqNGjaI5c+ZUa8zQoUNp+vTpVFJSErihUifAqEmRRBzpiw9E/QmAuT8j6RJgLk3UPx6Y+zOSLgHm0kT944G5PyPpEmAuTdQ/njTzyEaNl+e/44476Pbbb6cPPviAzjvvPCotLaW1a9eaRUTOPvts/1Z5SvB5vJLk/v37zWIkp5xySrXzy8rK6MYbb6SFCxeSnxmEUQuEH4UzEJC++ADbnwCY+zOSLgHm0kT944G5PyPpEmAuTdQ/Hpj7M5IuAebSRP3jSTOPbNT27NlD99xzD3Xv3t2Ysttuu43OPPNM2rlzJx09epSmTZvmPKLGo3NsrHjvNR6FmzFjhtmjLXlE7q233qLWrVtT+/btfYnBqPkiQgFHAtIXn2PaGl0MzPW7H8zBXJ+AfkboHMz1CehnhM4Ln3lko8YIHn/8cXrqqafot7/9LS1fvpyGDBliluvnpfl/85vf0HHHHedE6t1336VnnnmG7r//fioqKjKbaPfr14/OOOOMxPn87tvo0aPN3m1s4tgc8shdugNGzQk9CjkQwA3PAZJwETAXBuoQDswdIAkXAXNhoA7hwNwBknARMBcG6hAOzB0gCReRZi5i1Ng8HThwgFq2bGmau3XrVvroo4+oW7duziaNz1uwYIEZieNpjXzwZtl16tQxhs978Gbby5YtM0ZuzJgxdNFFF6XFPHjwYBo2bJhwN+Q+HBthlxHF3Nc0PjUAc/2+BHMw1yegnxE6B3N9AvoZoXMw1yegnzGKznv37l2twpGNGr8vdv311xtDNXv27Eh7qbEx42PgwIEJo+b9Obn2q1atMjkfeOABKi4uTtkbGFHTF2lcM0p/SxJXTpLtAnNJmm6xwNyNk2QpMJek6RYLzN04SZYCc0mabrHA3I2TZClp5pGN2pEjR2ju3LnUp08f6tChQ6S28ogaj5ZZo/b73/+e6tevX21EzSapqKgw78DxiFnz5s1h1CLRx8l+BKQvPr98+DsRmOurAMzBXJ+AfkboHMz1CehnhM4Ln3lko3bw4EHifdRWrlxpzFLTpk0NFV5khFdlnDp1aloTlYyP31F7/vnnzbtnfKR6R817Dq8MOXPmTGPU0m0BgBE1fZHGNSNuePo9C+Zgrk9APyN0Dub6BPQzQudgrk9AP6O0ziMbNV6en0fAlixZUo1G3759zXtm6Ua7kk/wrvrII3WzZs2i8ePHpzRhvKIkw+B34/r375+2J2DU9EUa14zSF19cOUm2C8wlabrFAnM3TpKlwFySplssMHfjJFkKzCVpusUCczdOkqWkmYsYtZEjR5rl+b3vifFoF4+y8RL7rkaNQa1evZpGjBhhRuamTJlCnTt3NouT/PjHPzarQfLCJbzPWt26dc2iI5dffrlZITLdAaMmKb+aHUv64qvZNN1aD+ZunCRLgbkkTbdYYO7GSbIUmEvSdIsF5m6cJEuBuSRNt1jSzCMbNZ76yIt6dO3a1bxPZo90v3drplwpGDU5ljU9kvTFV9N5urQfzF0oyZYBc1meLtHA3IWSbBkwl+XpEg3MXSjJlgFzWZ4u0aSZRzZqXGleAOTFF1+kOXPmEC/wwSNhr732Gg0YMIBKS0td2pW1MjBqWUNb4wJLX3w1DmCIBoN5CGgRTwHziABDnA7mIaBFPAXMIwIMcTqYh4AW8RQwjwgwxOnSzCMbNX6XjI3ZY489Rk2aNKGGDRuaVSB56uOiRYvM5tS1a9cO0VSZU2DUZDgiClYgzIUGpG94uWhDoeUEc/0eA3Mw1yegnxE6B3N9AvoZpXUe2ajxYiJ33XUXTZgwweylxis28mqN/F7Zgw8+SNOnTw/0jpo0Uhg1aaI1N570xVdzSbq3HMzdWUmVBHMpku5xwNydlVRJMJci6R4HzN1ZSZUEcymS7nGkmUc2avwu2p133klbtmyhbt260dKlS+mss84yy+yfe+65xqilWzrfvdnhS8KohWeHM6sSkL74wNefAJj7M5IuAebSRP3jgbk/I+kSYC5N1D8emPszki4B5tJE/eNJM49s1LjKa9euNSsxPvfcc4kW9OzZkx555BFj1nJ5wKjlkn68cktffPGik53WgHl2uGaKCuZgrk9APyN0Dub6BPQzQueFz1zEqDEGXlCEl+MvKyszI2g9evSosly/PqpjGWHUckU+fnlxw9PvUzAHc30C+hmhczDXJ6CfEToHc30C+hmldS5m1BgFLyCyb98+s6CId081fUxfZ4RRyyX9eOWWvvjiRSc7rQHz7HDNFBXMwVyfgH5G6BzM9QnoZ4TOC5+5iFH79NNPzWbUvMrjnj17DJXBgwebBUbatWunT8mTEUYtp/hjlRw3PP3uBHMw1yegnxE6B3N9AvoZoXMw1yegn1Fa55GNWnl5OY0aNcrsoXbOOefQcccdZ0bWli9fTsOGDaP//M//rLIRtjYyGDVt4vHNJ33xxZeUXMvAXI6layQwdyUlVw7M5Vi6RgJzV1Jy5cBcjqVrJDB3JSVXTpp5ZKPGy/OzUbvvvvuoa9euiZZu3LiRfvrTn9IvfvELLM8v1/+JSNJCyEIVYxcSzPW7FMzBXJ+AfkboHMz1CehnhM7BXJ+AfkZpnUc2aryIyK9//Wvq1asXnX/++VSrVi1D5eWXXzajamzidu7cmdhfrXnz5qrUMKKmijvWyaQvvljDEmocmAuBDBAGzAPAEioK5kIgA4QB8wCwhIqCuRDIAGHAPAAsoaLSzCMbNR5RGzhwIC1ZsiRjE/v27Uvz589XH12DURNSHsKQ9MUHpP4EwNyfkXQJMJcm6h8PzP0ZSZcAc2mi/vHA3J+RdAkwlybqH0+aOYyaP/O8LCEthLxsZJ5VCsz1OwTMwVyfgH5G6BzM9QnoZ4TOwVyfgH5GaZ1HNmp79+6lxYsX04ABA6hRo0YpibiUyRZKjKhli2zNiyt98dU8gsFbDObBmUU9A8yjEgx+PpgHZxb1DDCPSjD4+WAenFnUM8A8KsHg50szj2zUgjdB9wwYNV3ecc4mffHFmZVU28BciqR7HDB3ZyVVEsylSLrHAXN3VlIlwVyKpHscMHdnJVVSmrmIUeMFRTZt2kQff/xxop28n9rChQtp6tSp6u+leWHDqElJD3GkLz4Q9ScA5v6MpEuAuTRR/3hg7s9IugSYSxP1jwfm/oykS4C5NFH/eNLMIxu1gwcPmhUdJ0+eXK32uVpABEbNX0goEZyA9MUXvAY17www1+9zMAdzfQL6GaFzMNcnoJ8ROi985pGNGq/6OGjQIGrbti116tQpQYQ3vV65ciXNmDEDI2pZ0AkuvixA9QkJ5mCuT0A/I3QO5voE9DNC52CuT0A/I3Re+MwjG7XKykqaN28e9e7d25g1e/DUxz/84Q/0/e9/n0pLS/VJfZURUx9zhj52iXHD0+9SMAdzfQL6GaFzMNcnoJ8ROgdzfQL6GaV1HtmoMYJ169bR+PHj6ZRTTqHatWsbKhhRy644pIWQ3drGIzqY6/cjmIO5PgH9jNA5mOsT0M8InYO5PgH9jNI6j2zUysvLadSoUTRnzpxqNPCOWvYEIi2E7NU0PpHBXL8vwRzM9QnoZ4TOwVyfgH5G6BzM9QnoZ5TWeWSjtmvXLrr99tupX79+Vd5Fw6qP2RWHtBCyW9t4RAdz/X4EczDXJ6CfEToHc30C+hmhczDXJ6CfUVrnkY0aI3j99dfp6NGjdMEFF1CtWrUMlVxucu3tFryjpi/SuGaUvvjiykmyXWAuSdMtFpi7cZIsBeaSNN1igbkbJ8lSYC5J0y0WmLtxkiwlzTyyUeNVHwcOHEhLliyp1k5MfZTs+qqxpIWQvZrGJzKY6/clmIO5PgH9jNA5mOsT0M8InYO5PgH9jNI6h1HT70ORjNJCEKlUzIOAuX4HgzmY6xPQzwidg7k+Af2M0DmY6xPQzyit88hGLd0UR0x9zK44pIWQ3drGIzqY6/cjmIO5PgH9jNA5mOsT0M8InYO5PgH9jNI6j2zUGMHhw4fpxRdfNCs/VlRU0JQpU+i1116jAQMG5HQPNa4b3lHTF2lcM0pffHHlJNkuMJek6RYLzN04SZYCc0mabrHA3I2TZCkwl6TpFgvM3ThJlpJmHtmoHTlyxBizxx57jJo0aUINGzakuXPnmn3UFi1aRKNHj07srSYJwjUWjJorKZTzIyB98fnlw9+JwFxfBWAO5voE9DNC59GY79u3zzzvBTnAPAit6GV5kb+XX36Zzj77bKqsrKQGDRrk9Hk8eosKI4K0ziMbNV5M5K677qIJEyZQnTp1aNy4cTRx4kTaunUrPfjggzR9+vQqy/ZrY4ZR0yYe33zSF198Scm1DMzlWLpGAnNXUnLlwFyOpWskMHclVb3coUOH6Msvv6QWLVpQUVER8Rf2fPCq3/wcmO7IBXOuG28XVVpaSlxvNizFxcXhGy94Js9Gq127dmK1dMHQJtTBgwfpjTfeoDPOOMOszM7trl+/vnSago/H/cB8vBq2K9iHaZy0ziMbNRbCnXfeSVu2bKFu3brR0qVL6ayzzqLnn3+ezj33XGPUSkpKwrRV5BwYNRGMCEIY3cmFCKRveFHaYG/k/GAS5yOfmMeZs7dtYJ65p3mGDj9s80Nt48aNM5oBV82AuSupquXY7Gzbts088LPp4f/43sj/8b3x+OOPTztqE4W5NVlsBDPdg7k+u3fvTphH/pnNWqNGjRJGjUcC7YM4x8v0UM7nR3loT0eZ6/T5558bPXPdpA6uL/ePrffKlSsTI2rMsF69eoFHQqXqlss4/FoWM7d6YHPG/oV/x/3L/1k9s7ZZI0FHjG37oug8FaNQRq2srMyYs2bNmpl3wNikjR07lp577rlEjp49e9IjjzxizJr0sXbtWpOPb96/+tWv6JRTTkmbAkZNhj7fhO2F7/KgyhcBl69bt65MBRSi8AVrv+FK9a2g9MWn0KSCT5EPzFnHfK/hD38+WrVqVfBcMzUgH5jHGnCKxuWSuX04cbmva/QLP0zy5w0/WPG/7cMUPzTZOh533HEZH9a5nnw/5zh87fJ5/J99KOfPpWwx5zpz3Q8cOGDqz3Xl/3N9OD/n5odCO5Ji6+bH1vaTfdjk8vzQbU2S/cyy7bYPn5yHP9fsZ7LNne6zmXlzLD6P683/8WEfZPnvfHC7+FmQy3F5+wDM7ebRK/t7ey7//9VXX6VzzjnHlLX9wb/nn705eEaWnarH5bjutu+4Hjwy5NUr/5vLW63YNlimfA7/zjIvLy83/7ajTPbZhh/Q+fe2PpyX28ODDZyDy3M9eAph0IP7hT9DuB62PlYbNqZtY6ZRSW9erp89uG6cg2e5cf1srPfee4/OPPNMU4zLeA2qt63cZj7H6on73Rufz7Patc+D1px79c2cWJfJBpfP5+uCYyRrz14DXIZ5W/72Oub+svq3/7ft4LZyPb2juXaU17bXa8g4Jv/d6oj73MayXzrwPYNjcj1tX1i92brZspYJx7Waevvtt+n0009PMLd9ZPVnr8Hk0VTmmGpgK5RRYyHcdtttZmpjx44dTR24Uezc+cLlRDy6xr/jC1byA4A7jM3XDTfcYPLMmDHDTLdMN2onbdSSb4IsKts5Vpxegaa7GdqbCgvCflPE53N56/CtmDi+vZmxaPi/v/71r3ThhRcmctsyfjcPFq696dmLi0Xjzcn/th+Str02Ltfb3oDtN1v2fPsNhb0Je0cgWAfcPm4Tn28vJHvztzcZ+2FmLwb+va2n/aCxf7M3Z3sDtf1gbxQcK9XNnH9vp2rYDxdb1huT62svam7rO++8YzZ19zKx9ee62XO9dbYXr70RefvJ3uzszcj2sb1h2g8D7wew1Za9mdpz7U3U6i2b0ynSaczWyft/y99+IFjNWO62nrZv7QeDLffKK68Ynbs+zLjo3zJjjdv+5f9bzlwH++2bV3t8j2G+/GHLD432w9B7o7YfDFbHfvVx+bu9V/C9hjlwnZgb57XXFPe/94PEq0vL3l5zVpP2OvB+8PF5PFWGH6a8H+jMJvke4c1ptWv7j2MmPxjahxw+z2qf73+WtX2QsPc9+4HOnO09ks+zv7faSX5QtXHs/cfeo+2Dp71W7L0ouQ8sD1tH+4Fs+9b7wMgxLRebzz7Y2rhe7abLaU2D97PDPgR562fvk/Yh3Oa09yTL3z7M29z8f34gsXrm/1sDY7ViuTFv2/eWO5/P/WS1ZO+XrD97vrc/rMa8GvB+hniZ2vu3LWsf+u2DF/+/efPmJjf3JV9/XC9rJjiuNSxWd14d8u/s56q3b9evX0/f/OY3q4yW2M8mWyd7f+B8tp2WjW2j/Uzl2JaXfcDjePwul43r1QjX335ucCw+x2rOy9Lqy/ap96HSXiv2mkr+HPM+8Fot2OvFPixaJt77g3eUgcvbz1Z73+Epj14Otm+5LD8DWp15Y3L5devWUefOnRNGzdbbG4tjsIHh33Ec72e4rTs/eNvr0dtGe09q2rSp0buXFT872nuHvfdzDF6hnNvLf7P3Cm6P92Gaf+9lwv+2LPg8qzfvdWmn09k+tzq00y7tyNauXbuq3AO99wBv/e2/LQ+b03uf4Hrx5xQ/b9nPM++9ha95ZmeNu41l6+jVhr3+bH2STZu9HrwatJ+t/Duvti0v+zmRfP/y3g+s3ryfW8zKe9+1nyX2iwT7zGTvIbb/vM9fPGrpZej3zMx6YZ1Yrdl7gr2OvM+5Xh1zW1evXk3du3c3l0WyTr3PnKwdG8dybt26dbXHgtBGzb6LxjfQVAcPvXKZSZMmib6j9u6779IzzzxD999/v7mA+X24fv36mTm4qQ4ecbv66qsTF7vtKO9N1wrNitQ+cHu/ueIOsyDtjcF2jr2JWYHZ39ublL0YvDmtcPlv9sPOftNi28Hlkz9wrADtDc/+bG+26S5yb9299fSW9/7b1otvKvYisJzsh6X9QLW5uR38H98grTj5HBa890bnvRl425r8oMbtZ04c037QeS90703G3qDtzdEaMe8NwdaJY9mbgP2A5AuG43GbuK72RuY1h3zxderUKaEDG9v+33KwRtbqwLbLqyd7A7HtsT/zufYGZx/MvXqz5fl3tg3eNnrNqdW6valZXduHD3tztOd7Y9sbrrdt9nzvh4f3wcf2pb0evNea98M+1XWT/IWG/VDk0fMuXbokmHs/lLx6tdeB/cDxXsPeG7L95s3LwN4o+W/2AYnraHXH/7Zz+zk+T8GyH3Ycx55n2XsffOy/bf28hsf7wW/72F5j3n70tsm2xT7Q2XuK5evVvfehz8vH2z/2fNv3nJ+Zs86T/+bVia2T997n/XC0//ZeA9549ppgHvYLKs5tzZT9BtRq1Pan/bD0Pvx46+W9nrwfpJar9xr1asFeS/bv3g907z3K9pn3fuu9l9iy3ns+19Xe77397P0331vYNNg+s+30MvVqyV7/3s88y8j2ib0+vHW2OmHu/OBiP3PsQ53VNZdL/tLHMrT3Br7P8z3KxrD3V3u/8erW6sB+0Zisff69NSpcf/uZmOoznT+L7X+cw/sAyeWtpux92HvNWN3xOfzFG3/r7X1ItVri+tkvNJM14b3/2XNt/bkNfK+wZVLV3/sZxv+2WrdfEHnvTRzP6st+cWi/xOJy9ksbWw87YuG9Dqym7BdK9pqynzP271Yv9kHUa4TTtSPd7+0XB97PEf43fwn07W9/u8qXnd4vFWz/MMN0D9K2b2ybvdqyjILW11s++XMlOZbVnP2S3erE3rOt/q0m7H3N+wzjjcnlreGwbeH/e78ksfdOLyv7GWXvNfbaStZe8sgxx2Cd2OvVxrb3FPtcZ41RGJbWqPO51tB675ne5yp7j7N/d7l+wtQpyjleA2ivT/us5v0yymrnzTffpIsvvjjlfcBeG/ZZxp6faqQx8dlTaT8tArSCR9SGDBlivilKN2LE33rx3Nv58+eLGrUFCxbQzp076cYbbzQ15vgsqGuvvTZlC+677z7q06dPxtZZuN4Pdise7w0v+UEjADJT1J4fJY69CDdt2kRt27atNmUg0bFfzbeVyBm0nXEtv3HjRmrfvn3BNM+rM68OUjXA+0Dt/bv3pp/KMHp17QImU52Sb0X8AfTZZ59RmzZtquk81YNQ8vneByq/6y/KNenS7nTMU91+g9YlXXn74J6Ki7cvk/+eTudB7yVB2xGEY7Zip9KnX72C1iX5muKfN2/eTPxNajLjVMy9Js6vbvh7egKFdj+PQ1+CuX4vgnlhMe/du3e1CoceURs4cCAtWbIkI4G+ffuKGzU2ZnxwfmvUvD8nV0h66qN+l6fOmK359fnSvnysB5jr9wqYg7k+Af2M0DmY6xPQzwidg7k+Af2M0joPbdTGjBljphTyXNhUB7v4p59+mmbOnCk+osZDhdao/f73vzdT7dKNqMGoqCTSBQAAIABJREFU6Ys0rhmlL764cpJsF5hL0nSLBeZunCRLgbkkTbdYYO7GSbIUmEvSdIsF5m6cJEtJMw9t1PzeUeMXSnkjbF6dkV/slDr4HTVe+p/z8+H3jhqMmhR5xJG++EDUnwCY+zOSLgHm0kT944G5PyPpEmAuTdQ/Hpj7M5IuAebSRP3jSTMPbdSGDx9Ot956q+/7X/5NClbCu+ojv5Q3a9YsGj9+vNqqj8Fqm73S0kLIXk3jExnM9fsSzMFcn4B+RugczPUJ6GeEzsFcn4B+RmmdhzJqvJzpvHnzTOsHDRokulmfC1JeIWvEiBFmpI5H7Xi513QHRtRciKKMCwHpi88lZ00vA+b6CgBzMNcnoJ8ROgdzfQL6GaHzwmceyqjpNzt8Rhi18OxwZlUCuOHpKwLMwVyfgH5G6BzM9QnoZ4TOwVyfgH5GaZ3DqOn3oUhGaSGIVCrmQcBcv4PBHMz1CehnhM7BXJ+AfkboHMz1CehnlNY5jJp+H4pklBaCSKViHgTM9TsYzMFcn4B+RugczPUJ6GeEzsFcn4B+Rmmdw6jp96FIRmkhiFQq5kHAXL+DwRzM9QnoZ4TOwVyfgH5G6BzM9QnoZ5TWeWSjlrywyN///ne68847qV69ejRhwgQ655xz9Cl5MuIdtZzij1Vy6YsvVnCy1BgwzxLYDGHBHMz1CehnhM7BXJ+AfkbovPCZRzZq27dvNysw3nLLLdS6dWsaNmwYffjhh9SiRQvq1asX/e53v6PGjRvrk/oqI4xaztDHLjFuePpdCuZgrk9APyN0Dub6BPQzQudgrk9AP6O0zkWM2qhRo6h///70+OOPE4+ozZ07l775zW/Sb3/7W7r99tupuLhYnxSMWs6YxzWx9MUXV06S7QJzSZpuscDcjZNkKTCXpOkWC8zdOEmWAnNJmm6xwNyNk2QpaeaRjdrBgwdp3LhxNHnyZCotLaUZM2bQtddeS4sXL6aTTjqJTj31VCoqKpJkECgWRtQC4ULhDASkLz7A9icA5v6MpEuAuTRR/3hg7s9IugSYSxP1jwfm/oykS4C5NFH/eNLMIxs1rvL+/fvNSFr9+vWpR48edOjQIVq2bJlpzemnn25+n6sDRi1X5OOXV/riix8h+RaBuTxTv4hg7kdI/u9gLs/ULyKY+xGS/zuYyzP1iwjmfoTk/y7NPLJRw2Ii8p3sElFaCC45a3oZMNdXAJiDuT4B/YzQOZjrE9DPCJ2DuT4B/YzSOo9s1LCYiL4IOKO0EHLTisLKCub6/QXmYK5PQD8jdA7m+gT0M0LnYK5PQD+jtM5FjBoWEyl8Iei3oPAySl98hUdAv8ZgDub6BPQzQudgrk9APyN0Dub6BPQzSus8slHDYiL6IsCIGpjnhoB+Vukbnn4LCi8jmOv3GZiDuT4B/YzQOZjrE9DPKK3zyEaNEWAxkcIXgn4LCi+j9MVXeAT0awzmYK5PQD8jdA7m+gT0M0LnYK5PQD+jtM5FjNrhw4fpxRdfpDlz5lBFRQVNmTKFXnvtNRowYIBZsj+XB1Z9zCX9eOWWvvjiRSc7rQHz7HDNFBXMwVyfgH5G6BzM9QnoZ4TOC595ZKN25MgRY8wee+wxatKkCTVs2NBseM2jbIsWLaLRo0dT7dq19Ul9lRFGLWfoY5cYNzz9LgVzMNcnoJ8ROgdzfQL6GaFzMNcnoJ9RWueRjRqv+njXXXfRhAkTqE6dOmbz64kTJ9LWrVvpwQcfpOnTp1Pz5s31ScGo5Yx5XBNLX3xx5STZLjCXpOkWC8zdOEmWAnNJmm6xwNyNk2QpMJek6RYLzN04SZaSZh7ZqPFiInfeeSdt2bKFunXrRkuXLqWzzjqLnn/+eTr33HONUSspKZFkECgWRtQC4ULhDASkLz7A9icA5v6MpEuAuTRR/3hg7s9IugSYSxP1jwfm/oykS4C5NFH/eNLMIxs1rvLatWtp7Nix9NxzzyVa0LNnT3rkkUeMWcvlAaOWS/rxyi198cWLTnZaA+bZ4ZopKpiDuT4B/YzQOZjrE9DPCJ0XPnMRo8YYeEGRlStXUllZmRlB69GjBxUXF+sTSsoIo5bzLohNBXDD0+9KMAdzfQL6GaFzMNcnoJ8ROgdzfQL6GaV1LmbUklHwlMhVq1ZR165dqX79+vqkvsoIo5Yz9LFLLH3xxQ5QFhoE5lmA6hMSzMFcn4B+RugczPUJ6GeEzgufuYhR27x5M/3xj3+kPXv2JIjwqo88wjZjxgwsJpIFneDiywJUPMDqQwVzMM87AvoVwv0czPUJ6GeEzsFcn4B+RmmdRzZq5eXlNGrUKLOHWvLRt29fmj9/PoxaFnQiLYQsVDF2IcFcv0vBHMz1CehnhM7BXJ+AfkboHMz1CehnlNZ5ZKO2a9cuuv3226lfv35VDBmPri1cuJCmTp0Ko5YFnUgLIQtVjF1IMNfvUjAHc30C+hmhczDXJ6CfEToHc30C+hmldR7ZqDGCJ5980pixiy66iGrVqmWo7N27lxYvXkwDBgygRo0a6ZP6KiPeUcsZ+tgllr74YgcoCw0C8yxA9QkJ5mCuT0A/I3QO5voE9DNC54XPPLJR4w2vBw4cSEuWLKlGA1MfsycQXHzZY5suMpiDuT4B/YzQOZjrE9DPCJ2DuT4B/YzQeeEzh1HT70ORjLj4RDAGCgLmgXCJFAZzEYyBgoB5IFwihcFcBGOgIGAeCJdIYTAXwRgoCJgHwiVSWJp5ZKOWboojpj6K9HfaINJCyG5t4xEdzPX7EczBXJ+AfkboHMz1CehnhM7BXJ+AfkZpnUc2aqn2S+PNrz/55BPq0KEDFRUV6VPyZMQ7ajnFH6vk0hdfrOBkqTFgniWwGcKCOZjrE9DPCJ2DuT4B/YzQeeEzj2zU+B21cePG0cSJExOrO1ZWVpo91F599VW64YYbqE6dOvqkvsoIo5Yz9LFLjBuefpeCOZjrE9DPCJ2DuT4B/YzQOZjrE9DPKK3z0EaNR814j7SxY8fSjh07UpLAYiLZE4i0ELJX0/hEBnP9vgRzMNcnoJ8ROgdzfQL6GaFzMNcnoJ9RWuehjRo3nUfOuELDhw+njRs3VqHRrFkz+tWvfkXXXnttYsl+F1xr16415m///v3m/FNOOaXaaWVlZXTjjTeafdqGDh1K06dPp5KSkpThMaLmQh1lXAhIX3wuOWt6GTDXVwCYg7k+Af2M0DmY6xPQzwidFz7zSEbNmrWXXnqJevXqRU2bNo1EpLy8nNhY8XRJNl4zZsww0yqTTdhbb71FrVu3pvbt2/vmg1HzRYQCjgRww3MEJVgMzAVhOoYCc0dQgsXAXBCmYygwdwQlWAzMBWE6hgJzR1CCxaSZRzZq6dqWapERPw7vvvsuPfPMM3T//febRUj4vbd+/frRGWeckTh19+7dNHr0aDPdkk3c2WefnXHEDkbNjzr+7kpA+uJzzVuTy4G5fu+DOZjrE9DPCJ2DuT4B/YzQeeEzFzFq27Zto6eeeop27tyZIMJTF3lBER4Va968uROpBQsWmBg8rZEPfgeOFyLh6ZPeg9+PW7ZsmTFyY8aMoYsuuiht/MGDB9OwYcOc8hdSIZ5q6jKiWEhtyve6grl+D4E5mOsT0M8InYO5PgH9jNA5mOsT0M8YRee9e/euVuHIRo2nK44aNYrmzJlTLXjQxUTYmPExcODAhFHz/pycYNWqVTR79mx64IEHqLi4OGVvYERNX6RxzYhvpvR7FszBXJ+AfkboHMz1CehnhM7BXJ+AfkZpnUc2art27aLbb7/dTFH0jpzt2bPHLPYxderUQCNqPFpmjdrvf/97ql+/frURNYu9oqKCpk2bZkbM0o3awajpizSuGaUvvrhykmwXmEvSdIsF5m6cJEuBuSRNt1hg7sZJshSYS9J0iwXmbpwkS0kzj2zUuHGvv/66aeP555+faOvevXtp8eLFNGDAAGrUqFFKBjyCNmjQIPO3efPm0Te/+U16/vnnzbtnfKR6R80biKdXzpw50xg1rPooKTPESkVA+uIDZX8CYO7PSLoEmEsT9Y8H5v6MpEuAuTRR/3hg7s9IugSYSxP1jyfNPJRR402uedRryZIlGWscdOqjd9XHI0eO0KxZs2j8+PEpTdjRo0fN1gAHDhyg/v37p60HRtT8RYUSbgSkLz63rDW7FJjr9z+Yg7k+Af2M0DmY6xPQzwidFz7zvDJqjHP16tU0YsQIs9T/lClTqHPnzrR161b68Y9/bFaD5FUfeZ+1unXrmkVHLr/8crNCZLoDRk1fpHHNiBuefs+COZjrE9DPCJ2DuT4B/YzQOZjrE9DPKK3zUEbNZVqjSxkNfDBqGpRrRg7pi69mUIvWSjCPxi/M2WAehlq0c8A8Gr8wZ4N5GGrRzgHzaPzCnA3mYahFO0eaeSij5m1CWVmZGfniZfIbNGhgVl+sVauWKbJixQr69a9/TT179qQhQ4akXZkxGpLMZ8OoZZNuzYotffHVLHrhWgvm4bhFOQvMo9ALdy6Yh+MW5Swwj0Iv3LlgHo5blLPAPAq9cOdKM49s1Ph9tZEjRxL/nyt32WWXGePWtm1bY95eeeUVuu6666hZs2Z08803Z9ycOhwSGLVscEPM6gSkLz4w9icA5v6MpEuAuTRR/3hg7s9IugSYSxP1jwfm/oykS4C5NFH/eNLMRYwaLyzyzjvvUPfu3c0m1z/4wQ/otttuS2w0zUv0z50716zmWFpa6t9KwRIYUROEWcNDSV98NRynU/PB3AmTaCEwF8XpFAzMnTCJFgJzUZxOwcDcCZNoITAXxekUTJq5iFG74447zOqMPIq2adMmYnN099130y233GIaxXud8SgbL7efbr8zp9aHKASjFgIaTklJQPriA2Z/AmDuz0i6BJhLE/WPB+b+jKRLgLk0Uf94YO7PSLoEmEsT9Y8nzTyyUeMNr2+44QZq06YNtW7dmrZs2ULr1q2jn//858ao1a5d2/z74Ycfpp/97GdmNUfNA0ZNk3a8c0lffPGmJdM6MJfhGCQKmAehJVMWzGU4BokC5kFoyZQFcxmOQaKAeRBaMmWlmUc2atysxx9/nH74wx/Snj17zNTGGTNm0JtvvknTp0+nSy+9lFq1akUdOnSg++67zxg3zQNGTZN2vHNJX3zxpiXTOjCX4RgkCpgHoSVTFsxlOAaJAuZBaMmUBXMZjkGigHkQWjJlpZmLGLXKykpav369mfbI0x9PPvlk4g2rP/vsM2rZsiV9+OGH5vcnnHCCDIUAUWDUAsBC0YwEpC8+4PYnAOb+jKRLgLk0Uf94YO7PSLoEmEsT9Y8H5v6MpEuAuTRR/3jSzEMbtYqKCmPG6tevTzz98ejRo1Vqz7+bOXMm8ftr2tMdvRWBUfMXFUq4EZC++Nyy1uxSYK7f/2AO5voE9DNC52CuT0A/I3Re+MxDGbXdu3ebqY58PPTQQ2bZ/SVLllSj0bdvX5o/f776AiIwavrCrAkZccPT72UwB3N9AvoZoXMw1yegnxE6B3N9AvoZpXUeyqgdPnzYvH/GB++RNmLECNq3bx/VrVs3QeTQoUPUsGFDsyy/9kqPMGr6wqwJGaUvvprALGobwTwqweDng3lwZlHPAPOoBIOfD+bBmUU9A8yjEgx+PpgHZxb1DGnmoYyatxF79+6lJ554gvr371/lHTT+/eLFi2nAgAHUqFGjqO0OfT6mPoZGhxOTCEhffADsTwDM/RlJlwBzaaL+8cDcn5F0CTCXJuofD8z9GUmXAHNpov7xpJlHNmplZWV0/fXXU506dWj27Nk5fR8tFT4YNX9RoYQbAemLzy1rzS4F5vr9D+Zgrk9APyN0Dub6BPQzQueFzzyyUeMFRXh6Y58+fcwS/Pl2wKjlW48Ubn1ww9PvOzAHc30C+hmhczDXJ6CfEToHc30C+hmldR7ZqB08eJDee+89WrlypXkXza7wyHuqLVy4kKZOnYp31LKgE2khZKGKsQsJ5vpdCuZgrk9APyN0Dub6BPQzQudgrk9AP6O0ziMbte3bt9PAgQOx6qOyFqSFoFz9gkwH5vrdBuZgrk9APyN0Dub6BPQzQudgrk9AP6O0zkWM2siRI6l79+5UXFycILJ//34zyjZjxgyMqGVBJ9JCyEIVYxcSzPW7FMzBXJ+AfkboHMz1CehnhM7BXJ+AfkZpnUc2ajz1cdWqVdS1a1ez+bU90v1eGxneUdMmHt980hdffEnJtQzM5Vi6RgJzV1Jy5cBcjqVrJDB3JSVXDszlWLpGAnNXUnLlpJmHNmqVlZW0adMm+uSTT+i0006jkpISWrFiBU2bNo14aX7eEPuiiy6ioqIiudaHiASjFgIaTklJQPriA2Z/AmDuz0i6BJhLE/WPB+b+jKRLgLk0Uf94YO7PSLoEmEsT9Y8nzTy0UXv22Wdp6NChtGPHDho1apTZ9Jp/fv/9900rSktLadGiRXTppZf6tyqLJWDUsgi3hoWWvvhqGL5QzQXzUNginQTmkfCFOhnMQ2GLdBKYR8IX6mQwD4Ut0klgHglfqJOlmYcyavv27aNbb72VFixYQF26dKEvv/ySevXqRUuXLqXLLruMOnbsSE8++SRdcsklNHnyZGrQoEGoxkqcBKMmQRExmID0xQeq/gTA3J+RdAkwlybqHw/M/RlJlwBzaaL+8cDcn5F0CTCXJuofT5p5KKPGKz0OHz7cmDXeP+2FF16gq666ih5++GGz+TVPd/zb3/5GEydOpFmzZmExEf9+DVxCWgiBK1ADTwBz/U4HczDXJ6CfEToHc30C+hmhczDXJ6CfUVrnoY3a3XffbYxYixYtaNu2bXTnnXean9u0aWOosJkbN26c+R3vr5arAyNquSIfv7zSF1/8CMm3CMzlmfpFBHM/QvJ/B3N5pn4RwdyPkPzfwVyeqV9EMPcjJP93aeahjZp3SX5eip+nPX7nO99JLNG/a9cu+vDDD2nmzJkwavI6wDS8LDD1Cyl98fnlw98x3TQXGoDO9amDOZjrE9DPCJ2DuT4B/YzSOg9t1NJtcu1F0rdvX5o/fz6MWhZ0Ii2ELFQxdiHBXL9LwRzM9QnoZ4TOwVyfgH5G6BzM9QnoZ5TWeWijxqs8XnHFFdS+ffuUFDZu3EhPP/00RtSypBFpIWSpmrEKC+b63QnmYK5PQD8jdA7m+gT0M0LnYK5PQD+jtM5DGbWysjKaMmUKjR07lpo2bZqSgksZDXx4R02Dcs3IIX3x1Qxq0VoJ5tH4hTkbzMNQi3YOmEfjF+ZsMA9DLdo5YB6NX5izwTwMtWjnSDMPZdSiNUH3bBg1Xd5xziZ98cWZlVTbwFyKpHscMHdnJVUSzKVIuscBc3dWUiXBXIqkexwwd2clVVKaOYyaVM8ox5EWgnL1CzIdmOt3G5iDuT4B/YzQOZjrE9DPCJ2DuT4B/YzSOodR0+9DkYzSQhCpVMyDgLl+B4M5mOsT0M8InYO5PgH9jNA5mOsT0M8orXMYNf0+FMkoLQSRSsU8CJjrdzCYg7k+Af2M0DmY6xPQzwidg7k+Af2M0jovSKO2e/duevTRR6lVq1Z05ZVXZuwFvKOmL9K4ZpS++OLKSbJdYC5J0y0WmLtxkiwF5pI03WKBuRsnyVJgLknTLRaYu3GSLCXNvCCN2ty5c2nSpEnEJoz3c8t0wKhJyq9mx5K++Go2TbfWg7kbJ8lSYC5J0y0WmLtxkiwF5pI03WKBuRsnyVJgLknTLZY084I0aoyKN9LmA0bNTTgoFZ2A9MUXvUbxjwDm+n0M5mCuT0A/I3QO5voE9DNC54XPPPZGbfDgwTRs2DD9nspyRt5QPN1m41lOXWPDg7l+14M5mOsT0M8InYO5PgH9jNA5mOsT0M8YRee9e/euVuHYGzVMfdQXaVwz4psp/Z4FczDXJ6CfEToHc30C+hmhczDXJ6CfUVrnMGr6fSiSUVoIIpWKeRAw1+9gMAdzfQL6GaFzMNcnoJ8ROgdzfQL6GaV1nvdGjd9FGzRokCE9b968xDtpeEftL5RqiFRfkjUno/TFV3PIhW8pmIdnF/ZMMA9LLvx5YB6eXdgzwTwsufDngXl4dmHPBPOw5MKfJ808741aOlQwajBq4S+jcGdKX3zhalGzzgJz/f4GczDXJ6CfEToHc30C+hmh88JnXpBGLd0oW6ruwDtq+iKNa0bc8PR7FszBXJ+AfkboHMz1CehnhM7BXJ+AfkZpnRekUQuCHUYtCC2UzURA+uIDbX8CYO7PSLoEmEsT9Y8H5v6MpEuAuTRR/3hg7s9IugSYSxP1jyfNHEbNn3lelpAWQl42Ms8qBeb6HQL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xxGTb8PRTJKC0GkUjEPAub6HQz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xxGTb8PRTJKC0GkUjEPAub6HQz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xxGTb8PRTJKC0GkUjEPAub6HQz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xxGTb8PRTJKC0GkUjEPAub6HQz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zzvjNru3bvp0UcfpVatWtGVV16ZknBZWRndeOONtHDhQho6dChNnz6dSkpKUpa99957afz48fo9leWM0kLIcnVjER7M9bsRzMFcn4B+RugczPUJ6GeEzsFcn4B+Rmmd551Rmzt3Lk2aNInYYA0cODAl4bfeeotat25N7du39+0BGDVfRCjgSED64nNMW6OLgbl+94M5mOsT0M8InYO5PgH9jNB54TPPO6PGSOfPn2/IpjJqPOI2evRo2rFjB40bN47OPvtsqlWrVtqegFHTF2lcM+KGp9+zYA7m+gT0M0LnYK5PQD8jdA7m+gT0M0rrvOCMGiM/fPgwLVu2jCZOnEhjxoyhiy66KG1PDB48mIYNG6bfU1nOuHHjRqcRxSxXo0aFB3P97gZzMNcnoJ8ROgdzfQL6GaFzMNcnoJ8xis579+5drcIFadRsK1atWkWzZ8+mBx54gIqLi1P2BkbU9EUa14zS35LElZNku8BckqZbLDB34yRZCswlabrFAnM3TpKlwFySplssMHfjJFlKmnlBG7WKigqaNm2aGTFr3rw5jJqk0pJiVVYe+0WGWaZZzJ4foaUvvvxoVX7XAsz1+wfMwVyfgH5G6BzM9QnoZ4TOC595To0av4s2aNAgQ3HevHmJd9IyvaPmRb5//36aOXOmMWpY9TG7YjxQcdQkaFCvKLuJ8jg6bnj6nQPmYK5PQD8jdA7m+gT0M0LnYK5PQD+jtM5zatTS4XMxakePHiWGceDAAerfv3/ansDUx+giXfvpPpr2xCYT6JZr2lLndg2jBy3ACNIXXwEiUK8ymKsjN/fVVPPk9WtSczKCuX5fgzmY6xPQzwidFz7zvDNqqUbZtm7dSj/+8Y/p/vvvJ171cezYsVS3bl2zl9rll19ORUXpR3lg1KKLdNmaPXTrlDUm0C/HdqHTu5RGD1qAEXDD0+80MAdzfQL6GaFzMNcnoJ8ROgdzfQL6GaV1nndGTRpyXiPnAAAgAElEQVQpjFp0ojBqxxhKX3zReyb+EcBcv4/BHMz1CehnhM7BXJ+AfkbovPCZw6jp96FIRs2LD0YNRk1EtCGCaOo8RPVieQqY63crmIO5PgH9jNA5mOsT0M8orXMYNf0+FMkoLYRMlYJRg1ETEW2IIJo6D1G9WJ4C5vrdCuZgrk9APyN0Dub6BPQzSuscRk2/D0UySgshU6UWvriVHl74qSmCd9Sqb0Yo0qEIkpKAps7RBfhCIlcagM71yYM5mOsT0M8InRc+cxg1/T4Uyah58c1+bjPNfm4LjBpWwxPRbpAgmjoPUq84lwVz/d4FczDXJ6CfEToHc30C+hmldQ6jloU+5OXsWzevT40a1s5CdP1vvSWM2qvLd9KFpzXJGg+NwNIXn0adCz0HmOv3IJiDuT4B/YzQOZjrE9DPCJ0XPnMYtSz0Ib/TtXzNHhp2WZssRM8Po7Z335FARnTaE5/SLde0yxoPjcC44WlQrpoDzMFcn4B+RugczPUJ6GeEzsFcn4B+Rmmdw6hloQ+ff3O7eafrl2O60JpP99MZp5RSq+b1RDNJCyFT5bwjancP6UD9zm1OriNkh49UUp3ateiacSvoiYmnijLQDqbJXLtt+ZoPzPV7BszBXJ+AfkboHMz1CehnhM4LnzmMWsA+dBlJ8hobDn9Cs3rUsmk94n25H779lIAZUxfXvPi87fmXc5vTT4Z0oFumrKFpY7v4tmX05DVUVIuIRxkLfSESTea+YFMUYMZx24w835mH6ad8PwfM9XsIzMFcn4B+RugczPUJ6GeU1jmMWsA+TH4YTvUzj6j975vbU0aWMivSQnAdUTutS6kxaGzURl/dljq3a5j21I8276ehD36Y+LtU2wN2mVhxTeZhKs26Y6MmPXobpi5S5+Q7c6l25lMcMNfvDTAHc30C+hmhczDXJ6CfUVrnMGoB+/ChuR+bESV7JP/MBobfT0s+ShoUUfmBozT66nZ09SUtA2atXlxaCGGM2oU9m6Rty61T1tDOvYdow+YDMGqRe9s/wG/++BmtWF9Ow7/bOlajapo696dcM0qAuX4/gzmY6xPQzwidg7k+Af2M0jqHUQvYh2zE2KjZUYtvj3zXvHvFP/OIBi+aUb7/SJWor8w4w7zTNW7GerqgZxN66KaTA2bNT6PGbfaaVq6lXfHyX8cur1ZpjKhF7vaUARa9tNXojg+pLwKyU9PgUaVveMFrUPPOAHP9PgdzMNcnoJ8ROgdzfQL6GaV1Hnuj9r0xC+low640a1zXKqsUhn2fh43asMuOjVrw+2psSCaOPNksPe99l+tbnUtp/aZ9xrSxUeN8PMpUUlzbTB20UwZd3nlLJTNpIWSSsrddduojG9RObYvpv+/qahYLqVXrWARuJx/c1uQDRi07NwzuC3vY/slOJv2omjrXb11+ZgRz/X4BczDXJ6CfEToHc30C+hmldR57o2YfYu1IgzUS3HVhFl7geHxe1w4NqWzPYTOKdmXvlnTrte2Ip0Hyu2k2F5s6PtiYWVPHP7PRa8X7rBXXNuYxTD2khRDGqPE53TqWGKPG7Wfz+Zf/20F/fqeMXnt/ZyJkSYPaVH7gCBYTydL9wmvUWE//M+W0LGXSD6upc/3W5WdGMNfvFzAHc30C+hmhczDXJ6CfUVrnsTdqV9zyJ9pe0cr0FK9Y+MX2CjqtSyPzc5h9zrwPxbb72YhcfEYTevcfe+jz7RUJQ8LT0dZt2p9YHXHWs5tpzp+2mBUgt5ZVGLN295D2ZnPsoAtASAshiFHjbQcuuunrURxrPvfsO0LvfLibtu8+ZIypPa7q05J4el6hT8vTZB7k1pKsyUIfufS2PV+ZB+mfQisL5vo9BuZgrk9APyN0Dub6BPQzSus89kbt7nEP0pYGV9FHn+1P9BabIt4LLKhRYxPG+4H5HTyiwSMbPGVwy/aKxHtcbF6u/skKM7pkDx5dY4Mz/LI2gTaQlhZCpjax4WSjlek4+cRiWu9h7C3LbZz93BYzkhiUuR9rzb9rMg/SrmSjFqdRtXxlHqR/Cq0smOv3GJiDuT4B/YzQOZjrE9DPKK3z2Bu1e++9l/79+jvpoTkf0xc7KhI9FuZdnoUvbjUbWScfxzepS1/uPGR+zSbQbuzM0yI/336wijnhRUX+a8GntK3sWF2G9m9Nr3+wy4zyFdWqRQ0b1KZvdTo24nfKNxqmNW/SQsgk5XQrWTZsUGRGBb0m2BvnpBOLzZRIXgUzW0bt0OFKKtt9jP1xjepQ/bpFifflpC9PTeaudefFW0ZMXFWtOL8XGYcjH5nHgWumNoC5fg+DOZjrE9DPCJ2DuT4B/YzSOq8RRm38+PGJxTy8XdazcyO65pITzEIgmQ5+GP7Lu2U0738/r1KMzR6PzPGiGvZh2WsA+X04NinJo0jeESo7DTJV/kxT2KSFEMao8YIpt17TNtF2Npn7PKOFbDin33FKYpGVbIyo8YbaFYeOjVC2b1VM3zmrKXXr2CjQ6KTrZazJ3LVOdpGa5PIwaq4EUS6ZQD7qPO69BOb6PQzmYK5PQD8jdF74zGuMUeNphxPmbKA3PthVrddmjuuaceNm76qHfPIlZzWjunVqmUVA2KjxweZr1YZy6tqxhG65pp35HRu8vfuPVFsshB+un331S1r6zo6MCrr5yrb0vX8+IWUZrYuPR6zG/HItfbC2+t5w3hUguZL/9u0W9Mwr2xL1tX+3/KSNWjqTkq13tLSYB7mtLFuzl26dsrraKXbLiCCx8rFsPjLPR06SdQJzSZpuscDcjZNkKTCXpOkWC8zdOEmWAnNJmm6xpJnXGKNm8fYbs7zaPme8ATUvdGEPfhfNrsjIv0s2amw4OrVt6DsSx+em2waATdyE2RuqbAidLAEebRsxoE3CDHr/Li2EdPLbtPUAjZ/1Ma36uLxKkesubUU3/fuJ5nc8xXP9pv10fs/GVZbl1zJq32jVwKzC+eryXWZEr6YYNf7yYcpjn1Qx/MycR3GzxcDtNiVXSkvncjUu/Ehgrt+HYA7m+gT0M0LnYK5PQD+jtM5rnFGzS+YfrSQqLS4y74fxwdMX+517PLFp42X2L+zZJGHEfvLI+sRy87wPGi/8weVcjkz7pFVWEk2cs4FeeHsHdWhdTE1K69CaT8pp34GjidC8UmXyptL8R2khpGpL8rtpzIhXseQjeXTs8JFKs0x/qj29sj2ixlMwfzG6E42ZuoZWbijPmknRYO6iKVsm+Z1JNml8wKgFoYiyyQTyTec1oYfAXL+XwRzM9QnoZ4TOC595jTNqXuPE/x49ZbUZDeKDpzJe0LOJWTCE31vjjax55Os/fr/R/N8aFDZ0QZfTzyQVNkQPjTyZtmw/SAtf2mr2YrOrKJ7ctpgm3dSpWj6Ni4838/Yus29XbzypTTH9x4+q14nbmAujZkfurLGMMprEi8LwqokN6hVV6zIN5q63FB6ptQvk9Di5EY35XjszsslGGkbNlSLKpSKQTzqvKT0E5vo9DeZgrk9APyN0XvjMa5xRS9Vl6d51Si7L5unh208RX6iCTSBvFs0Hrwo5bsZ6slPYrDlMXpDEXnyZRuyiytOarvkPdKcWTevRp18cMAuHXHFxS2MM0h2jJq8x77RZA2X5sgl+6KaTo1Yrcb4dUeJ92vi9wKBGjbdJOHKkkorr1zbvHHpHqFKZvXy64Xmn49r30bj+r76/E0ZNTGE1M1A+6bym9ACY6/c0mIO5PgH9jNB54TOHUfuqD73TG9N1q90fLdvdfs1PVtAFpzWh91bvMUvfp9pKwF58/MCerb3JrFHzriDIv+ORxkwrZaYzamG2RMjEOnlKZRCjZg0xx+/dqyldfnELY9Ree3+nSVkoRq3v2c1o3LCOps5siG0b/Poo2xqWio8PGSmS7nHA3J2VVEkwlyLpHgfM3VlJlQRzKZLuccDcnZVUSWnmMGpf9YxdQITfT7MP6/wnfieNp/qd2bU0a4YoWRy8gmTr5vXN3mo8guXdm82WtULgDbjtvm1SIrNxUhk1Xoxl9j3dMk79tIYpeUSNF2CZdU9XsWqGMWp2cRfuZ55iag+u6649h2nDlmPTYP9zVCc6p0fjKnWVvviigEj13h+Pri586Yus7VkXpb5hz80n5mHbUGjngbl+j4E5mOsT0M8InYO5PgH9jNI6h1FL6kMeaeGHeD5Ki2tTv/Oaqxk0WxU2jfy+Gr8zZ81S8nLrLIQmJ55pVlm0Ro0316786l27dNLk2K7v16Uyajzy6Dd90ZqgZKPGdYry/lhym5LNit2fLtO2Blw3Xpzl5p+vpr+v30vdO5aYBUjYkJfvP7Yfmz2SF0yRvvii3D7SjR5ma+GWKHWNcm4+MY/SjkI6F8z1ewvMwVyfgH5G6BzM9QnoZ5TWOYxaUh/yqMS0hZ+a5fl5DzTeJ40Nk/Zh3z2zZil5VI2F8OXR7mbhk7uHdDDvttmRwFFXt6NrPKtS8nQ4nqrIbeIFJ1xWrOT35ng0j1d6nHVPt0TzOY/fBuHWLHC9mB/HYoP3xY4KU1e791xUpjOf3Uxz/7QlsQKl970tuzde8jt8bHCY5avLdhK/ozbkX1vT3P/ZkrIqMGpReyj6+dI3vOg1in8EMNfvYzAHc30C+hmhczDXJ6CfUVrnMGop+tBOj2NTw8v08yqAuTqGT/gwsSS+dzSKhfDmJx3N9L2SBkVUWlKXeETNHt6ybE72lB+ma75zginj8k6bXQAkzHtlzK1dy/rEqxHaQ3qkh0cGx8/aQCvW701p1H5xS2f6p27HmXe2vMbUuyol143fO+TVLflo2KA2ffv0Jokpkbkyagcqjm3PkGrlScsTI2q5uiLjn1f6Qyb+xKK3EMyjMwwaAcyDEoteHsyjMwwaAcyDEoteXpo5jFqGPgkyTTB616aOwCNRbK542XU7GsWjWv+9aA1t31vPjArZg6fv9ezUiN5YsSvxbt3FvZrS7D9tob37DhvDeXWflk5G7eVlO+ne/z62+uS0sV0iN8+uqPjvF7ek2zKsGOmayDt65l04Y9QvVtMH6/ZSxzbF9L1/PsGMINr6c3/yO332+OkPOlKfM5vRb5/5zEx7POnEYjpYUUmznttsfs6FUXvp/3bQT3+3wVQxOb+XDYyaq1JQLigB6Q+ZoPlrYnkw1+91MAdzfQL6GaHzwmcOo6bfh4EyeheI6Nm5kVnG/+X3ymjbzkMmjp2iyf/mzbF5WiG/t5bu8DNebGb++PJWWvpOGW0tq8hoFoI0xLsFgusy/VyX1RvLqXGjOsYweg9r1HqcXEL3DT8p8d6d18DxFMdWzesbo8axfrf4M7O5uD28q1nyKBaPYPE0TTZ3i17aqm7UkjewDmPU7GqWroyD9GEuyuJDRp86mIO5PgH9jNA5mOsT0M8InRc+cxg1/T4MnJGNw6SvFjjxLnrBI0LtTmhgRts2bztI137nBDNqNnryGrOoCO9llnz4GbVksyD1TpnXqB3fpC5994IWxghlOuyoEZfxmir+2RqyIf1b04jvtkmE8Ro1/qV9ty95r7xMHNJN+8z2DS+57pnMVroRNVv3np1L6eHbo4+EBhar8AnZZi5c3ViEA3P9bgRzMNcnoJ8ROgdzfQL6GaV1XnBGrby8nH7+85/Tww8/TP369aPJkyfTCSeckLYn7r33Xho/frx+Twlm5NGgCbM3mCl9fPA7abf020X9+l6cMQsvpc9T+HhZ/I5tGtCf/7bDdyrjxNkbaMlXo07n9DjOjFZJvaN3+Egl9fnRe4k6J5svb2O8Ji3ZqO0/eIQmzP7YLKCSPOrEpta7sIo91xoY3rh77HXt6PxvNUnLLldGze7lxxuKP/3XrRn7yr5rl7y3H4/A2nfutPb9E5R6tVDSN7xs1jUuscFcvyfBHMz1CehnhM7BXJ+AfkZpnRecUXv77bepRYsWdOKJJ9KUKVNo586dxojVq1cvZW/Ewahxw7yjalf1aUmntlhHvXv3zqhAPueTLw6YRTX44CmRmUaSgky9Cyt9bzvSGTWv2bB5eBVHfu/smVe20evv76T/+8ex0cLkjZ3te4XeRUNenN7LbAZ9x7S1vkaVY+bKqNn369h8zn5uC32rcylN94yKMRfmx8bZjrCmYsgjqu+v3SO6FULY/o56nvQNL2p9asL5YK7fy2AO5voE9DNC52CuT0A/o7TOC86oeZFv2LCB7rvvPvqv//ovat68ecreGDx4MA0bNky/p4QzHqioRX96rwHtLC+i/mccoIO7PqL27ds7Z/l4ax2a/ZeG1KHlERrWuzzleX9ZWZ/++vf6ib8N672POrQ87JzDteAjSxrR5zuL6Ka+5dSqydeLoZSV16KtO2vTtt216c8f1KcWxx2h2kW1TNnvX7iP1n9eh5Z/XI8OHns9zxzp6jj7LyW0eUcRVRyuVaVaF/c4SL27f706Zqo6W1bfOP4Ijbjka1YbN24MxNyVB5fj+n689djqot+7YB89/lpD8+8TGh+h6y7cR01LKon7hw+uH5dt1eQo3dT32Cir93j67WJa/nFduvyf9tPpHT2wglQoT8pmk3meNDHvqgHm+l0C5mCuT0A/I3QO5voE9DNG0XmqAZiCNmrbt2+niRMn0v3330+NGzdO2RtxGVFLblxQx273RePFSHh0ig+eilin9tdGJvkdqWxNnUv3fpXdsNq2ld/R4r3slq+p/q6dLZNpA207QuVll2mBDlvOrg5Z0uDYhue3XNPO/Cko8yC3B+9UT26Td0EYHkEdflkbunrcCrM/3rI1ew2T5NFEm096K4Qg7ZAum03m0nWNSzww1+9JMAdzfQL6GaFzMNcnoJ9RWucFbdRWrlxJy5Yto4EDB1KtWlVHTmzXwKh9LVI7HZAf8Ndt2mem1/Fhp8/ZB3ze5HrL9gp6fuppWVG4NSWD/7U1/WDAsYVAeIn8p/6yrcp2A2yq1n66P7GRN5fre04zWrZ6r1mRko8nJp6aWPExubJs/FZtKKcTmtWjsd//BtWrW5RxbzLv+ZaVd6qo9MXnzZdsXisrybyXyO8Vcv1PbltMb3ywy0zdtMY13dRRGLWsyLbGBM2mzmsMxIANBfOAwASKg7kAxIAhwDwgMIHiYC4AMWAIaeYFa9QOHz5Mf/zjH82CIiUlJWkxwqhVN2o8UlRaUtssWe81anZEyy6FL7F/WqqO8Y4esWl8eOGnibpw+e/3bWVOu/zbLej5N79MGMpxQ3nfs6b08/kbE5tSZ1qQhGPwPnPc3qCHfU/NrhrJy/e//tordEmfzAu4BM1jy/P+btwfycaz323LqPzAsQ2w+YBRC0sY57kSkP6Qcc1bk8uBuX7vgzmY6xPQzwidFz7zvDdq8+fPp0GDBhnS8+bNM6NnlZWV9PLLL1O3bt2oZcuWGXsBRu1rPN6FPLzQrDmwUwVHX92Otmw/mJjyJy1zrsfjL3xBG7bsr2I8uncsoREDTqQzu369Z5p3OqZ3muPWHRXUrHHdKlM3petpR9V4hJG3QOAj01TLKPltrmTjmbz6JYxaFMo414UAPthdKMmWAXNZni7RwNyFkmwZMJfl6RINzF0oyZaRZp73Ri0ZH5u0l156iTp27EgnnXQSff7557Rnzx7q3LlzStIwalWxJL8Hxn/lKYZ7eEXBN7abESh+h235mr109SWZTXAUaSe/D8exUo2O8cjW2yt3U+0iMnuv8QiX1uFdOdLm1DZqD839ODF6yHVwMWpx2vRa+oanpZ1CzgPm+r0H5mCuT0A/I3QO5voE9DNK67ygjBqbtAULFtCPfvQj2rFjh6F/3nnn0R/+8Ie0q/HBqFUX6dU/WUFf7Dg27dEaNbtAxUknFtOce7uZJepP7/L1yJa01F2NGuflRU949cc0ryFKVy0RjxlMfexT+njLsdE0y2rYZV9vsC2VPN2IGk+HXLF+L035w0YzBZL30LNTIdNN+/Ru7s1l7JYFUnXVjCN9w9Ose6HmAnP9ngNzMNcnoJ8ROgdzfQL6GaV1XlBGLQxuGLXq1Hi/tBf/bwdVHKo0i4qUFNc2Joj36Uq3kmAY9pnOCWLUpHMHiZc89dBl1cgg8dlUrft0v3lPj4905suOktnYmfbDs6tWclkeHV340lb6yZAOQaqVN2Wlb3h507A8rgiY63cOmIO5PgH9jNA5mOsT0M8orXMYNf0+FMkoIQTvyIutVLam9iU3mt9TW/DnL+ijzcdGq9gsZmuVySjA2SD9/aNyWrmhnD5Yu8dME5UcUfP2QSbzxW3wvmPIWxc8dNPJaZvmXUWSl/r3W3QlCqNsniuh82zWL46xwVy/V8EczPUJ6GeEzsFcn4B+Rmmdw6jp96FIRgkh8AjaXb9eRx+s+3rTZC2jZiGMmrzGGCA/kyICLUIQOwL4z//UjG74txPF3pULYtS4+szryJFKGntdO+I98dId9l1ELsN76MGoRej8GnaqxL2lhiGL3Fwwj4wwcAAwD4ws8glgHhlh4ABgHhhZ5BOkmcOoRe6S3ASQEkLyFMRcPNDzghk8XS9b2wFI9JCXE29AbTfBjho7qFFzzWc3OLflc9GvrnXNVE5K5xJ14RjJm8RLxc2nOPnGPJ/YZKsuYJ4tsunjgjmY6xPQzwidFz5zGDX9PhTJKHXx5YNRY7PCm28XilGTHP3j9wX5/TTeH+6nPzhJRBs2yLAJH9L6r7YV4HfVMo3AiSYWDCalc6kq8X56DeoVSYXLyzj5xjwvIQlXCsyFgTqEA3MHSMJFwFwYqEM4MHeAJFxEmjmMmnAHaYWTEkI+GDVmxvWQfPdLuh/4XbUHZ66jg4dqUaOGtemJCaea/0c9Zj27meb8aYv4u29cr588sp5ee3+nqaL2lNaoXOz5UjqXqg+MmhRJxPESyDed14TeAXP9XgZzMNcnoJ9RWucwavp9KJJRSgh2gYp/Obe52a8rV1Pk+H05CeMjAjdFEB71e/qFFfTXv9c3f23VrB498dCpkdLx9EQ2U7xVgvQiJVwxjn/L5DVmbzwYtUhdZU7ma2XT1oP03QuOF3tHMXqt5CNI3VvkaxbfiGCu37dgDub6BPQzQueFzxxGTb8PRTJKXXz2HSmeGscrBebjyosiwCIGYdOz7sO/0aSnv95b7omJp0Z6YPe+n5YNo8ZNtqs/Sr5XFxFloNOldB4oaZrCliUvKHPjFSdSy6Z6m69L1N81Rj4xd61zoZcDc/0eBHMw1yegnxE6L3zmMGr6fSiSUeris2aBR9LyffqhCLgIQZj5im2d6H/e2E77DhyhH13Vljq1bUgVh49Sx9bFgU2bfT/t3FMb05jvfSPw+S5N8a7++MsxXfJ61DJVe6R07sIqUxle7IYXvVm+Zo8pdnyTumb1zwt7Nik4pn4s8oW5Xz3j9Hcw1+9NMAdzfQL6GaHzwmcOo6bfhyIZpS4+70Ie/DDaqnk8RwkkoFvm3ne/bNwwC4z89pnP6NHnP8/KtEdbL+87iKOvbkf9zm2eNWORDf1I6Txq//O0R/7PGjWOxyNqRbUoMQWW//7pFweo3QkNDOdCPfKFeaHyC1NvMA9DLdo5YB6NX5izwTwMtWjngHk0fmHOlmYOoxamF/LgHCkh8MP1rOc200+GdMiDVuV3FSxzfiD/5YJPaN+Bo4kKBzVqXgOVrWmPXDleBGXcjPWJembzXbURE1cRT6FlTe3Zd1hklUkpnUdVlh1N47YlH3ZFTTs1krXAI21XX9IyatqcnJ8vzHPS+BwlBXN98GAO5voE9DNC54XPHEZNvw9FMkpefJjy6NYlXuZ2SqE981udGtGt1369CfW7/9hD+w8coROa10tpWLSMGtfPOwLIo2rSBoLf35s452P66LP9dH2/VmYDdd4KgPeaS14khn9eu2mfwXZ6l1KzLQMb1XSHpM7dejl1KWvCUv21Y5ti0+4/LPmc1n21HUJJce2Cfd8zX5hH6a9COxfM9XsMzMFcn4B+Rui88JnDqOn3oUhGyYuPpz/yQzOOzAS8zJnZ2yt3U61aRPP/93NzIq9a+T9TTiOXTaztg/8vbulM/9TtuKyiZ3M0espqs6daNkbvkrd44MawUZk1riv971vbiUeYWF88uvfqV9sFfLG9gj7bdpC2llVkXGlUUudRIKcyao2Ka9Pe/UfShr17SIeCnAKZL8yj9FehnQvm+j0G5mCuT0A/I3Re+Mxh1PT7UCSj5MWX70vjiwATCJKO+bdHvpuI/rNRnWjNxn0089nN5ndsUh4aeTKt+GgvNaxfm3p2bmR+bx/8szkV0dtku3AJj3TxVD2pg6cC3jJ5NX2+o/qUQM7RqW0xbdleYTYzv3XqGmJzkzx9MNPqmZI6j9Lma8atqFZvNmL169YiZrtyQ3m18NkwxZWVREeOVlKd2rWiNCfjufnCPGsNzMPAYK7fKWAO5voE9DNC54XPHEZNvw9FMuLiE8EYKEgm5kPHf2im/iUfPMo2rH8benjhp+ZPPPXwwtOa0P+bvo42bNmvtr8Zm/Grf/IBlR84Snakh3+3ZfvBSO+SeUeaeBTtX85pTpu/PEhvrthVBcV532pMb3xQ9Xe2AJvVf3xcTryZdPKm5/mgc+b0r2OXV2nPBT2b0EM3nZz43Z9e/5J+9uhG4v0IN287aKZ/Shs1Hqn93eLNRJVEt33v62m2gUTsUDgfmDtUM1ZFwFy/O8EczPUJ6GeEzgufOYyafh+KZMTFJ4IxUJBMzDO9w8QP7PwuFh88BXDnnsPGpPGhNaLGuXhBDN7UnA82RK+9v5Mu6Nm4mjmyUHikKNP7bPxuGi8gwgdvU8Bl7WqHd/16XVpjZuPzaBu/03VCs3pm029ecZRH17xHPujcbgpv69Xj5BKznQKPTnqPa36ygmbd081MfeUFXJLNHPNKPieIADX23eP65APzIFziUBbM9XsRzMFcn4B+Rui88JnDqOn3oUhGXHwiGAMF8WM+6herzUjKD684ka7q3ZIuvWWZic/THd9fu7darmwxYpIAACAASURBVG91LqVbr2kb6eE9SAOSDQefm2wmbDy7bxhP2+RRwVSHd0GV5A21+XyeLpjqYGM2ceTJhokdabTlfjn2FDq9y7HpofliGm6dssaYL3u8MO10alCvqFrT7PYE1lB5VwLlv/Hvoyzb730XMJsbmPvpPIjmUNaNAJhX5cRTfPn932weYJ5NuqljgzmY6xPQzyitcxg1/T4UySgtBJFKxTyIH3P7IM2bh/PhfXctGc0VF7Wg2773jaw/jHjzWvPE0xNXb9xnRvXsAijecjySxqNbPCrEI4A86pfquGbc3+nz7QepVbN6dPfQDtUWpHn8z1/Qr5/cZMwgL7rRs1Mjmvs/W8iaDJ5SOPXxT+jPf9tRJTybOJ4emg9G7eMtB2jwAysT9eNRQB41y3R4R74GXNiC+p/fnDjOwhe/oIdu6hR6r0KvUUveDoJH60ob1gkd29seP53H/DLPSfPAvCp2ngad6ssQyc4Bc0mabrHA3I2TZCkwl6TpFkuaOYyaG/e8KyUthLxrYB5WyI85j1jNfnZzYgNkfrB+9tUv6ctdh6q1xpo57Wba6YzeES/vYh52OiObqUUvbTXV45Usk0fV7Pm8OAi/82aNVXJ7mAEf9t0zniJ6dZ+WifI2Dpu9o5VkVoHkETfOf+13TsjJNDxmtG1nBRUVkVkY5v/+8fVomst+eV6jlsyD28XTHzdtPUBndj0u0GqrmYwaj26yqU7XD0F05qfzILHClN1/8Ag1qFc7MR02TIxsnhN1CmuquuWaeTZ5BY3NJo0XzClpkHokP2i8dOXBXIqkexwwd2clVRLMpUi6x5FmDqPmzj6vSkoLIa8al6eV8WPOD3APL9xkVji0x6jJa+iDtV8/6Nvf58qoedHa9+rs4iL8sM9L6PP7Yt7DGLGex0a42LCxYXjt/V3E7U03ddKen7xgSao9+3ifN95wnRc2se+88fk8sna4bBn17t1bVRHpRkJPalNM44Z18J2qyuaTFxepOFxJj71wbOsGezC/1s3rG3ZsTuc/2MOMqrqs4ug1ai2a1qV7hnVMGD2eZsrTKpMXYwkDzk/nYWK6nsNfdix+9Usz/ZVHIfn9zjDv9bHuOJb0noF2Cqz0dia5ZO7aN1rlbv/lWnpn1W7xxXiS6w/mWj36dR4wB3N9AvoZpXUOo6bfhyIZpYUgUqmYB3FhnmxE+Oe/rdxN+w4epQ2bv14VMh+Mmn3wt1MR0xkUNhd3D+5glqfnERvvu2fSe4UlL8rywLW7c2rUGjaoTfsOHNsrjTc1n37HKYFUvmzNXnpozoZq5jc5iN8KkWw8Jsz5mN74YGfiVDu6xwvVcF/an8t2H6KFL22loqJadNn5xweeDumi80AQAhT2LnhjzTprzr7/5xrKLujyxIRT075j6RrLW46/yODrAUYtDD3/c9hcT1vwKZUfOAKj5o+r4Erk8t5ScLCEKgzmQiADhJFmDqMWAH4+FZUWQj61LV/r4sI81Z50/NBRv24R3fZfa83oGi9j//zU03LeTO+qjTxqwT9z3XjqIW81wCM+e/YdMQ9N9uDl5+3KkTw1afa93QIbgUwN51G915bvTOzL9r0L9tHNgy5UY+Vlcuu17eikE4uJFxPh4/xvNaZJN3cKXBfvoivpTvYzat7plHZaKhuGgX1b0X8//ZkJy/3R5RsNqyx84n3fz7XiLjp3jRW0XLJR735SI+rWsSG1alY/0OiY5cVa/tGVbeniM5oGrUrK8tYQw6iJ4KwWpOrKtK1FRojT1TSXOs8OvfyPCub6fQTmhc8cRk2/D0Uy4uITwRgoSFTmvJIZ77fWuFGdKtMjA1VCuPDdv15Hr3v2N+MRMn4I5VEz3vONpyPad9W8qXn0ZvTV8itW8jfqvJAJm5v1m/bTOV0q6D/Hnivc6vThrKnyLhpiRxr9zFSmStp91rhM+1YNqM+ZTalbxxKzhcHTL29LbE2QbvN5O/rJxmPhQ6dmXKjGW48wdY6q87CdxSb5wZkbaOPnB6qFCGqSeSTz1imrE3Fc3i10qTdP0+XplDBqLrSCl/Ea9ev7taIb/u3E4EEcz8iVzh2rF8tiYF61W3mrHv5ytG6d7C1xCub6l5I0cxg1/T4UySgtBJFKxTyIBHNeqOLV93fmjVHjLntozsf03uo9ZuRs9j3HRsiGT/iQRl/Tjtg48OqP3qPv2c1o3LCOWelta1SsMalft5Ke/tnpotPX0lXc+5DIJtW+38R8/vet7ZGmYvHUvWdf22amI474bptEFbwjZfzwf1qXRilHESyPof1b0/DvtiHes+3zpHcJbdCTTyymb5/exOzdF2YZfwmdhxEHv5/IZo2POwa2NyODL75zbEVQHi2cdPPJZnqn3zTIVIu5SBk11gi/ryn97luumIfpp2yec/PP/0F/X19uUny/bysaeQWMWjZ5a8eGzqsS37qjgo5rVCerK5yCubbK5fcihVHT70ORjLj4RDAGCiLB3O5P5l1wJFAlsljYO5rj3ezau/9az86l9PDtqZfrl6ya92Hba5okcyTH4lFE7h87auX9O5vYbKxCx8xnPruZnvzLsRU20y3OYo2aHSGzppLr+pOhvKhII2PeeOVMfo+O+U2a+7GJeX7PJjRuSAdnsyuh8zD9ZEcur7i4JY35XjviEeiLbnq3Sih+tzPVgjS2EPffX97dQY88dWw6qD1SbUMRto5hRin9cuWKuV+9tP5++EglrfyonH4xf2NiRLVl03rE048lVjJN1Y6azlyrb715wBxGLRe6084prXMYNe0eFMonLQShasU6jBRznl53yzXt8ppV8hQ8awy8S/lnuwFsFnlDbL+VJaPWg0dxfrngU7NZOR/SC6S41K/fbcvNiGayoWCTvHHLflq5odxsEO41Ccnmkafl8UMtr/6YvOE4753Hmku3eXk+PExZo/bSr3olVsHk33VsU5xYiIeNGmvR+0WHV6velTGTuUddwIfz/OvY5ZFGVtNpQere4qK1fCvDXD/csJf+49GN9OXOqluZXHdpK7rp37MzqlaTmedKA2D+NXn+3Nm09SCVNCiibh0bOd2bw/QbmIehFu0caeYwatH6I2dnSwshZw0poMRSzNO9h5TPKHiE5uEnPvXd7FmyDfbBmGOGWRTDtS7eEUOXDa1d4wYp513EhA0Ft331J+V0z39/ROX7v17MJdNoDreDTZo9eKRu7Sf76I0Vu8yv+F0IO7U1Xd047ztvv6K+0ibXxxo1r6Gyo2c8FXfdpv00c1xXMxXXvkvJ53nbnbxqpLedUYwa53j8z5/Ths3HtgyQ2AYhH8xxEI1mq6x39JxXWe3UriG1bPL/2TsPKKmKrI9fZhgmMeQMEgUFRGUNmBFdA8vuYlhFBVH0W12zIKIoiC5gBgUxB9aArrIG1BXFrCjgiiAKSB5yhmGAmQEmfOfWWM2bntf93uuuvv26+1/nfOdbmffqVv3qvtf1f3XrVgZ99r8ddPGZTenGi1rFxLSp93lMGpeklX7+xVfUs2dPV8eRJCmCQLesofYThnQyvu9VG4Kfy3uSaeYQavJjaMSiaUcw0qgkryTVmfOEynQSBSeXufjO/9GmgrSYTI61bWtWxkj2dDn1we3ftRjhH+2Pvt9On8zeXu3WSEQCC7aX/7tR1RVurxaLxT3FZVSw/kdRocYhjvsOlNPZN89TbbQTVHpSw4KdhZqe2LCwfOnDDYEV6uCskbrP85fuVslxIt1bZl2pCzcGenWoVkaaYu22pPK7RQs1FmmnHl2XbrusDX32v5308Kv51LheBvX8Q/2YRCCkMnO3fmnyOl7ln/bxD9StWzeVTZf3QqdygVBL3tE3/W6BUEtQXzHtCAmKQbTZYC6KWxkb/9JMeu+H7IhT4zu1mEXa9O+3B44giOWXTae26B9uDk/kCT+XnKw0KiopD9waiVDjm/n8L50Uho9imDC4U7VQGxYjtbNrUqO0haJC7flpG+jV6ZVCko+EeOv+btVQaTbcf06SokUXT/L5v/nA9A9mbqNP52yvkmRFiyUWaoe2yqGXRnR2Ggbbv1uFWqhQXBa6b32+JSCwvazgpfK7RQu1zm1z6dk7D1f8ratsphLBBA9sKjOP6CGI8ia3HzuiNJMwt0OoJcxQeW6o6XcLhJrnIfDHDaYdwR+98ncrwFx+fN549xt6+pNcZZjPcOMJucnSe/D8QGhhvM+3Cz5vjQ/YfvD6Q4nD+Wb+XHnQdaRCjb9mj5m8KrAPj1cq+pzcSGWQ5MJ/ZyF3VMfa1K3x8pgKNWvorzXkM1z/NBtOnrJ5x37FQQm7hpkqacoVf2pOL39UKfZ0YdE3/MrKg9r1IcoThhymEq94LdZJZrBwmPtbIfFxALwCym3Txct+zlR+t2hRZuXKPvLu11uIRTyEmldv9ef1EGpVxwVCzZ9+aqJVpt/nEGomRiUOdZh2hDh0IeFMgrn8kDHzkswj6YFX8lXWxWaNaqkwKA7BjHavn05WwqtWY649lGb8sN24EPRKzCoc9b487udFd/+iBGU0K37WVTXdLi1+WaTx33lSfH739TEVamxHZ/Kzrpx0bZ9LTw+rXFEJLsFJQjhsigWYPqhdX89j2bxRJu0tKlN7ne6/roP6k967xmJ86thunjfuW0W0VTjYMdVt4WMS7rqyrWqjU0nld4udUGNecxbuotufWE5d2+XS03fY+4UT13B/T2Xm0XCL9F4ItarkrMeRRPNedxoP+LkTIfN/N83cV0Jt79699Mgjj9ATTzxBvXv3pnHjxlHTpk2rUdy5cydde+21NHXqVLryyitp0qRJlJtb+dU9uIwcOZJGjx5tfiTiXKNpR4hzdxLCPJjLD5Nmbv36yKsqR3esTS0aZ0aV1EHXqcVKPPbgBRO19pMTZ+hJvv53L+F0dqPFKz9lZeXqOAB90DlPEm4Zv1RdzkLmrG57aMhVp8RssK1ZT61CJ9zKCY/N89PWB87Ysmscp3O/e1Dliisn/+jYKiewJ43v58PdOYxUr1S6yYCp7VjHhQXY5JFd1J/CJS/hv7udgCXiu8XUkRWhhJpebW1UL4PefuBIqmH4TOBEZB7qoSzeV0a795ZRkwb+3fdl/dgRaWRAzF5KcahYJ0/y8p6IpJnJ5OeR9D8e95hm7iuhNmfOHGrcuDG1bNmSxo8fTwUFBUpk1apV9eUze/Zsat68ObVp08ZxDCDUHBHhApcETD98Ls2m9GVW5l/PK6CRz1Y9fDuaBBF68u12Mi0xENYMlFZRxm3lYvL8PU7nzyGVOpzQ2j8vYXteuXCK+4/GH61uG/3SKvr0h8pDrZ1CW3nifvO4pYH9hMF2rb7AHHnV1Zqw4L/fbaOHXl2tbvOaRTQ4SYk+wkGfvWdtCyek2bWnVPXLrX/6+d3CKfNZLFkL812xrohys2sGwlC9+oG+PpRQ47/rySyL6yduO8yoWPMzcy8st+86QG/M2KRu6dAqp0rmVy/1xPpa6zMEoXbQt5l7LH+DksXPY+2fJus3zdxXQs0KatWqVXTPPffQ448/Tg0bHkw5XVhYSDfddBPt2LGD7r77burRowfVCPOpbeDAgTRo0CCTY+CLulavXu1KqPqisUnSCDCXH8hg5vlbatLrM7Np34HKz+ttm5TRoF57I2rY5C9zKX9LOg3qVURtm5RGVEcsbiqvqEFpNSqqVM1t5Tb26rrPmMnZSzNp+rzMQH31csupYG+a+u+j2x6g83sUG7NlrWjUm3UU8517a6hEMVwuOrGYjmhd9QytUMb5/uDSulEZ9TmmhJrVq0zCwnXXz63KkP/9xc9zaM22mnR4y1K69JQi1/3jfZKbCtJDXp+ZUWkru1YFnX98Ca3amk5f/ZpJPbvuozOOcB4zv75bps/LonXb06lmeoUaM130s8P/fV+/Qtcc7S7kZ3rylzm2z7J1rEdcWEgZNaMyVeVmvzL32sMlG2rS699WhtdG8z70atfr9VafOf2IfUbfZV7b4ofrrb4dy9+gZPFzP4yZ2zZEw7xXr17VzPhWqG3fvp3Gjh1Lo0aNorp161ZpeGlpKc2bN0/9ffDgwepcjlAFK2puXQvXOREw/ZXEyR7+TmTHnPcmDRqzKJAEhFdnvISxaa56j4A1xNCvzDnEjs9IM3k8Au9949T9HAbJhUMPOTuiLrE4qkCfjXfOCQ1p5fpi4lWybh1q06Sh7ldL9CoLhzpyYpA/ndzYdYKQSM7ms4ZsccZHndhFc+KkJc0aZarVO5W4ZEgnFXrJSU64uPla7td3i3XFkFd4S8sq1FEKw59aEfCV6MNxd6vQW7vQ1x8XF9KQCcsUx+mPH632qZoqfmXupX/BezedEq/sLiql4pJysRDJA6UVtGl75YeKMZPzaXF+5Ue1UJlTvfQ90a9F6GOij2Do9pt+t/hWqC1cuFCJsf79+4dcMVu8eDFNnjyZ7rvvPsrOrvwyG1wg1JL3YZDumemHT7r9iWgvFHNOBDL1880qFbvb8LLg/tsdsOxXRvrg51i1j8VIXk66SnVvLaZDIK3JQ7SdN8ccoRKAuC089tsLD1CPrnUiEq4X3fWLys7oNKlV4mDWdnrpgw2B62+6qBW99dlm+mROZbgmh41Ovb8b8fj0PrERTZ+1Te2btGazTGShZp1MzpjYnWb9sosqKipoyiebVR+5uOlfuLENF/rI91374G9qgt+uRRaNGNTOVXIWN76UDO9zL0Itf2MJfThzq0IjFSJp9R/rmLh59tyMYSJfA6GWyKMXvu2m3y2+FGq8Yvbee++phCKhkoQwpv3799PEiRNVaKM1PNKKEEIteR8G6Z6Zfvik25+I9kIx55URnkQ/MXWt6lYkq2qJJNSsmRJjMY486Z6/dE9A/Gob0U7Cg9saLNRys9Jo+uPdY9GlkHVqEcWrsHqvnPVi9q03P9tMazaX0Jdzd6o/8UoOr+joctWYxbSnqJR6n9QwIMw48Yt1nPRB42724/j13WKdTJ5xbH364sdKHtYSrY84CTXr3qaHbzyUTjiiaoRNpM7jV+Ze+qOFWq8/1Kcvf9qpVnX544pdse7RlBBKOquuXVsk7HvhGI9rIdTiQV3Gpul3S1yF2pQpU2jAgAGK3GuvvaZWz/hr3ddff01dunShJk2ahKVaXFxML774ohJqyPoo44CpbMX0w5fKLN32PRxzDjO7adwStdrhdbKoJ+uHtsqml0ZUZvDzc4n2KAI3fWOeL324gT6etT1wuVeu4eywiPlo1nb67vcz4fjaeIVAhRPpwWKSz5z78ymNqmQY5UnonuJSuuiMplXCbq3jpCfRiSrUgs+4CzW20fqIk1Djdtz34ipas6mEHri+A518ZD037ux4TTK8z7WPXd67Gb06vTKhiF0oKn/UemHaetpaULkPVEIo6baddnQ9uvb8lsrux5//QK9+kyti39EB4nwBhFqcByCG5k2/W+Iq1II5sUj74osvqF27dtS+fXvatGkT7d69mzp27FgNaXl5udq/UlJSQn369AmJHCtqMfTGFKva9MOXYvgi6q4Tc50enUPQOCucNcsfG+QVNw6N1Gng+e9/PK4BrdpQrNLTS0xYIup4nG5isfb+Jz/QqoJmio/Obqibw5NmN+eC2TXfutfrij7N1SHVNdMN51x3yU1PkvhA8fR0Uvvl9hSX019OqQxf5BDQIzrk0tEd8+ivpzau5lfMaeP2fWFDL7XPufExJz932S2jl1n3h+mKjzk8j+b+dnAfI/+7VaiV7C+nrFqVCWncFiehxvU8+Eo+ffT9drrkj03p+r+1clt12Ov8yNxrx6yZa/URG3ZCLThE8siOeTTptk5ezXm63u5DxeQ3v1WJY2J1Np6nBnq4eMuO/dSgbobR9xWEmocBSLBLTb9bfCPUWKS9+eabdMMNN6iMjlxOOukkev3119X+s9tvv10lFuGsj0OGDKGMjAx1ltp5551HaWmhfxgg1BLMw33cXNMPn4+76pumOTHnSd5dT61QKdtPPqoePfD7AcfcAZ5MczIEFht6n1Fwx2KRMMM38CJsCDPP33uYEiucwOTsHg2pZePKZBm8knTRmeEjHezM8jg98K98taeQ9xrdeknriPaXRdilarcFp9vXF7Co57ZywpBgkRpcidMqp16RYmHLCWvCFSc/N9VvL/WMmbyKZvy+F0/fxytab3y6hQ4cKKedhQfUeF56djMacG5T5S8LV+6hWhnp9IQHEeBGqD373nqa8nHlipGbFUo3/fQjczfttl5jJ9Qeu7UTsaC2u06Hr3Zum0vP3mn+EHGrzXBCja9z8wHDK49YXM/P8bot+yizVg068Yh6xo6IgFCLxWj5o07T7xbfCLVY4YVQixXZ1KvX9MOXegS999gNc2uomp5cqzO3xi8NZIa0s8whbU/efni11RLvrUyuO1SkQtaRgayF3Dt9xhmvYN51ReWh0l6KdYxMTbS92A++1irUcrLSqaikMq0/h2LuKS5TGQ2jDenj+vRkzCmzqBs/j6a/Xu8NFfaomfAKw3+/r1x5tCtektDo8xHDhcFaV4RM+Y/fmHsdI77+xkeX0ILle5Sv6hU1/vevnz6miqDQ/s57/IZNWq5McQZZvi9WJVmEmvVd8d5DR1Kd2jWNrKxBqMXK8+Jfr+l3C4Ra/Mc0ohaYdoSIGpFiN4G5/IC7Zf7W51to0tS1KizvxG51acac7WpFTRdOBtGxdU6V9POJ8kVXmjoz73zkyWo1UhfNSq9Qej0mIBYT7Wi46MlXbnY6TX/saLpp3FL6eVnVkL5o085bhZrTYd5u/TyaPnu594dFhTR04jJ10HXNtBpq5YyLVbwGh9NZ63cjcnkVfN2WEhr/+hpanF/kuFL2n8+30MSpa+ms4xvQyKvaKXMFu0vVSkd2pve0/X5j7mV8+Fr++HH/v/IDe3RZNC9dU6Q+Orwyqiu1apJJB0rLFRu7lTeuw4SPh2q3Dku3Cmtmntv0GOVbifL+tQq107rXo4vPaEJtW2RTndzoDvWDUPPq8Ylzvel3C4Ra4ox9lZaadoQExSDabDAXxa2MuWUeagWAJ3W8/+jiPzZVYXzzlu6heUsK6V//3eg4MZTvrT8saua8R4kzHz7+77XUrGGmOh+MhZqbSXhwT/wm1Di5wvvfbqPObXPo5osPCYTJ6nbz2Whv3W+fPc/LKOl9eU7hj2793IvtSK7duG0ffTJ7h0oqw+XIQ2tTp9Y5tHDlXsrISKNbLm4V2KPIQmHOwkJav2UffT2vajZIp+yMzIX3uvFeUV2cVsq+W1Cgzm9r1yKbnhx6mBJtOvFNJD7pF+aRjBPfY32mdP/1UQbtW2bT7QPaUOO6GerMNKtQKyurCJxNF0uhZrWpP+ww83otj6Nbxi9JSKHG3Ns0y6JjO9dRzwX/pkRaINQiJef/+0y/WyDU/D/mti007QgJikG02WAuituTUOOL9flYvHrGX+v1ZDt4L5EOw3OaGMr31h8Wg/38T4Pnq3BA5sVf7Z32btn1wvpVeuw/OtCpR5vJ3GeS2MV3/RJYOfISuufUBjfHQPjh3XL3MytUZsXVm0qqiSdeueLVx4ya1ZO/2J2NxxXocbZLMBK8R/Cyc5o5nos3+9ddgbA99sX/LS6kX1dUHqDMH2QGX9La08H3fmDu5Dvh/q6FGicGGXFlWxXCbbf3klnxByprOK8bn+RxKyouU+/SQ5pmeW5qaKF2bMgDzj0bEbhB96N1syz1fOji9PHFqWkQak6EEvfvpt8tEGoJ6gumHSFBMYg2G8xFcXsWapWZ+PZT84a11GG8ocSAnlhG8hVenoC8xWA/D5788cSP09KzeAvOshmqtdY6/Mpdt9F0ghk3k+J4v1sqKoh6XjdXDR/v2WvXPEtlV+zWobYrB+RQycK9pcT/X69yXdmnOZWVkwrF42Q0zFUXzfr6C1vRn05qqGw6ZQDlZ3rM5Pwqq3DWxvFKx3Fd6qgVUjcl3swPlFaoPteIMPGpFmqcQfXqv7RQXeZ3IO9By994cKXypG51qbCoVIla/ew5+SR/3OK9b6s2FtO2ggPU6ZAcdWagl5JsQm3YgDZUKyONVm8qDnsUgltGEGpuSSXedabfLRBqiecDniewCdpF3zXb9MPnuw76sEGxYs4/kk4JHnyIQ6RJwcz1XhNtnIXaoa1ylFBzE/qj09Tr+/0q1GIF96oxi2j5uuKw/hYrP3fTJ57cfzBzG706fSPlZKXRxCGHqfBCu9UzN/XpDI1tm2dR/saDKxDWMDu7Sbyburm+gfctrHIpH6OgV9b4D27D+eLJnNvJ+/Ma1avl+TgD3fnbn1imQk+DV6iffmc9vTGjMkMmF87wyGVxvnuhxqHBD7ycH6iDoxSeG16ZJTIzI02FUzoVPwo1Xh3kwv1xW6z9aNc8m4r3lVG/Eb+q2936mp0tCDW3I5B415l+t0CoJZ4PqBabdoQExSDabDAXxR1TP+cfyWh+ZOVJyFkM9nOetH0wcysVFZfTyg3FxGfW8Ub6Dq2yXWWAtE5IOEzLus9Jrlfxs+RGlMTz3WINXTSR4IGPcODzC4PLF0/+Qa0gcQjeY2+sVas1kXwsGf3SKpUuvftheXTteS2prLxCiRAWLkUl5a4n0PFkbl1hnvbwkVS/ToYnB+XVRebAwjX4w4ebJC9OK2q6jkZ1M2jbrspDsnk/Jxc+DmnU1e0cV9P9KNR41Xf/gQqVJMdtseuH5hfN6juEmtsRSLzrTL9bINQSzwdiOoFNUBwizTb98Ik0OsGNxIr5XU+voPstZ64lOCajzQ/FPHgvUu2cdPpo/NFhbT/2xhp69+utxF+ih1/Zlg5rnRNxqJfRTgpWpid64fZExsrP3XRTjysfV/F/fVu6WiUNV6/VT/50UiOa+1uhykx4VMc8uvniVnT12MWB2yP9WLK7qJTycqpm3bOKHzf1xos5h5lyUh5mwuW6C1rSX05p7Gl/XbhQ4nBCTQtjt0LtgtMb04+/7a6yN4vbrsB4XAAAIABJREFUHO4oBT24fhVqJfvKXa0IhuuH3s/q5h0Y6lmBUHPzdkrMa0y/WyDUEtMPsKIWh3Ez/fDFoQsJZzJWzHkyM+jPlfs6UKoSCMWc961wGOMDrxwMiQq3AmOdiLiZ2CXrOOgJa7jkA7HyczdMtbDiDI+Thh7m5hbHazgRBa901aqZRrdNXBY4FmP8LR0DGQe5EjeCytGY5QInAWKtK17Mf1i4i4Y+UXmWmS5ew4FZ7PKqGpdwK2rnn96E/tarsbqucf2DYZZOnJ55dz29/skmurx3MzrpyHoqsycXvT/Lzcqr34RapJln7fphzTIciQ9b94TajaEXn3e6Nl5+7tSuZP67aeYQagnqLaYdIUExiDYbzEVxK2OxYs6Cw4+ZB+UJV7foxFxn19R32oWv8b4nfQ5b39MaU/9zmjmGSvmh77Fog3W/D69A8lf44OLEPBbt0nVqoeZm8h1JO1QSkJfyVagjh83qlSSuK5JJbrg2OAkQ673xYm79gMF7Ajlc06tQC7caYxUknNCFM2py4b1lOnFJOE7W+2+66BC66MwmKqFIeXkFLVy5h0a9sMpVav1QQk2f0Rht1kSvvmjtF7+T/t638kNdcCKbTdv3ESd64cJn0N37wsrAoeLW8yO9+FpwW5+ftkHtCdXF6/h76Xu8/NxLG5PtWtPMIdQS1ENMO0KCYhBtNpiL4o6pUJPvSeJYdOvnOskIT76nBp05FotVmsQhWL2letIa6mgCt8xjwSDWQo3bbJc2PhWFmmbN4oCzXfJB3yx+vE7UtUjgjI63XtK6ykcQqyAJdZSGW6EW3C4vvhJKqPXq1YuiETmRPgNWLpxgZcSgtoGqWMTm5qSrJCNrNx9MgMMX9B9Vmbwm+KOCThI0/pZOdGznPE/NsgptvtHr+HsxFs93i5d2JtO1pplDqCWod5h2hATFINpsMBfFDaEmj9sTc+tKEadEP/eEhoHVIj63KZEOtY01ap1gI9RB2vF8t3iZfEfKSR/8zff36FqHzji2gcoqGKsVtct7N6dLz2oadt9XPJhr1iwUnr3zcLpp3FL6edlucjog3Mr9pnFL6Odle9Q/zZjYvVrWSJ38h//OZ8vxylVwcSPUeCXuH+e3rHKrna+UllUQ/x+X9LQagWyhfhNqL76/gV7+qHIVi5OJ9Oxev0rfenavR89NW18lg6j1gmBftX588HLuIoeQ/2nIfLWSVycnXZ3dCKEW6ZvFn/eZfrdAqPlznB1bZdoRHA3igpiF4QFtaALwc3nv8MLc+pVaTzasySSiyYom3/PYWbSGgtqFinphbrqVEkLNbn8Qr8jedcXBVQ0T/bIeWu40+Y0H82DWmkuT+rXoln6HuArHtq7GhBK6nN2QwxyDE65oxm6EGodNXvX7+Wz6PjtfYVu79pSqSzirZ/NGmep/+02o3fPcSvrqp50h3ey07vVo0aq9KszTrgSztnv3ufFhq1jv2j6X/vPFFtIhpm7u93pNPPzcaxuT7XrTzCHUEtRDTDtCgmIQbTaYi+JWxsDc38z56/CgMYvUviMdZmWdwIQK9ZPvVfwt3vnUcvp+wa4AJ2uL4unn+py7WO1R437aCbVY7BP1crB6PJiHEmrM6NKzm6kMkOGKFvy8GvPA9R3IumfKi4e7EWp2WUrthBoLGz5bTJdDmmb5TqjxKuML09bT1oID9MfjG6iVLF24/d/ML6iCb8p9XWn1phLi7MC62IniGx9dYrt/LdxYaIZd2+XS8V3r0OQPN1K4jLBextXu2nj4ebRtlr6fk7vsO1B5tAeXrFppUTXBNHMItaiGI343m3aE+PUkcSyDufxYgbn/metJeLOGtahh3Vq0Zcc+NSHi1bSr/tzCU9px+d7KWdSc7CZl8fLz7xYU0BszNqvJZiwni0yZM0FaJ0Es8u0Sq0QzIlah9ujNHen4LnVCVhcP5sFCh4XXax9vove/3Up8PELPP9QnDiMOVayT/KfvqDyAOpJiSqjN+XUXzV5YWKUJnVrnqCMe/LSiFuwXzRsePLCbD8H+eNZ2euerraofnODllXu6qv/NmUvDHW6t9+mG2gtoNzZWH+jeqTaEWiQObPgefjdt3Vl5XAYX/bEhUjOm3y0QapGORJzvM+0Ice5OQpgHc/lhAnP/Mw91bpOXyYt8L+Ut+k2ovfLRRnrh/Q0BELEWahLErRPydi2y6JKzmoU8Fy4e75bZv+6iYZOWV8ma+MOiQho6cZnC47SqaSpMNVqhpjM2Tpq6jt76fHOVodV98KNQ49W0q//SgvIsK2q8OllUUqY+VnAGzrbNs4jFJhcWcc+/t55aNs5S2S+DS7hnOpS/J7tQY9ET7YqUxLvCasMavguhJk2fiEaOHEmjR4+Og+XYmozHj0xse+T/2sFcfozA3P/MrfuvuLVD+7dWSQV4smOXyEC+R/6wGG6SLe3nnNyD9+tY9+Mki1Dj4wD2FleG4vnpkHE+i2z67O3EAtkqyHhl8d2vtxCnbPe7UGOmWuTxirn2oWMOz6M2zbICq1IcJugnoXbtg7/R4vy9FGqVldPxs8/sP1D1MGxOklK4p5Qa1M2wfYloocZnEB7WOodOObqeYzhqsgs1zpppPbPPH2/f0K3g549F+p7iyn2WXHjPKD+LkRbT73OsqEU6EnG+z7QjxLk7CWEezOWHCcwTg7kOAQqV1VC+F/6z6CehZpcuP1mE2kVnNKEv5u6kz/+3I65CjVcWeJLfpEEtdVD8Zz/soC9/T2YRLMjcZkmN94qaVahxH+Yv3a0etBGD2lHntjlVUtn7SahdcOcC9VHCS3ZG/Qbh/Uv6/Lngt0pwNEG7Ftk0+JJDwk7yk1mo3TJ+KZXsL6NaGen0xG2d/PcStmmRNfmV9c/RZKQ1PW+BUEsIV6reSNOOkKAYRJsN5qK4lTEwTxzm/KXdaUVAvjf+segnocaHkfNK6Ind6tKsX3YpSMkg1Dj5w/3XdQgkL4nnihoLtYLdB6hZw8wq58i1bZ5Nl57dtEpIpk7ZzuMQaoLIqz4/LNpFw59aEfVzFmnoo1WocTKMhav20uW9m6lslXwGmfXMMb8INeZ25o0/KR+PZvJt9ybRx24E/y2cHTuhdkWf5iokMxZF8jfUmpHULrttLPoXbZ3Wsw15VZhXXqP1FdPMIdSiHeU43W/aEeLUjYQyC+bywwXmicOcD4CtnVOTJg5JjC+p0mT1hODQVtk0cchhVRJpSPu5nlCNvrYDjXx2hcog2KFlTpWDk6X5mLDHYY8cbutm71AsmVu/0vPHC16V4fPSTju6nsruyGnZg4sek0F/bqFEs7WwqOYJ5Ip1xfTK9Kqhk5FwMyHU+Cw4bhP7zslH1lPN0PXy+W68F49X3KzHJGjmkgdeuznOIBKGfI91nJs2qKWy3zpN8u2Emt2ZdZG2Kfi+WPp5KB/mf+cwUw4JtZ6tF02feL8gH0zOR0CYLFpsX3B6Y7qwV5OQB5x7sWmaOYSaF/o+uta0I/ioa75tCpjLDw2YJw5z3vfEm/R5oolSnYB1L1/wsQWSfs77bs64oXKFgUPBeHXN9EpDvMdfHzlwdo8GKizPrsSSebBQK68gWrBsdxVRE26SGzwe1gPD+b5oV65NCDVeQePJ8yujuqoEHFahxgeO/7JiT9ILNX6mp327VQnx805rrJ6lSIQa3xO8+ms9SJz3znHhxCdehUos/TycDw/s3ZxaN8ukjJppxKKeswJHU7bs2E91atc0nqhEf9SBUItmdKK8F8lEogSI2wMEJF94wF5JAMzlPSFS5nxW0abt+yDUwgzZ2Mmr6JM51fdORcrcq3dwiN2VoxfRlt9TUbMg4JXQl0Z08VqVr6/XQon3DI0Y1NY2qU0smVuFGh9BUFFemUEw3CHc1v1OWqjxZJ2TXNz55HIVZti6WRblZadT53a5YdP4Ow2OCaGmbVhFpXX1iverbtqxPy4rajt2HVC8uVjDMZ24RPt3p5VCDoed+1thIHxVp+cPFmr8oeHfn26m0rJylYmSz3TT5aPxR3s61iKWfh5OqFn/Fu2HBV4pX7dlH+VmpVGXdrU99d9pTPVzd/GZTeniM5vQ3+5yFttOdZpmjhU1J+I+/btpR/BpN33VLDCXHw4wTxzm/HWZJ6h8hhKKPYFQh0vHws9ZOAePxUsfbKB//XejapyePPFEJdlWQYNXtOzCcWPBXI96qAQF4YQa3xs80edMkKs3FdPcxbuV8ODVwaM71lYJSqIpLM6Xrysmu31ETmGjwX2zCjX2OU5nv23XgUDzwoU+RpLcw02/efWFDzBenF9EYyavUis6z94Z+blzbmzyNZrrhCGHEYuw4MJp4Gf/WqjapJ+/Z95dT69/simwosZi7o0Zm9T5anblj8c1oGvOa+l6hSqWfh5KqPH+RV5FZp9ds6kk6hVgLwfZux0rfV2wvzuJbTf1m2YOoeaGug+vMe0IPuyi75oE5vJDAuaJxVzvEZJvdWJYtCaN4PTm+nDjWPg5h8tx/VqI8djwhEenrtcTRRaPnAwimQr3dey/8mnl+uKQk8RYMHcSak4hptZJop3Y+++4oykrM40yaka3T8cu0UeoiaudX4Tb96VT4ev7wgk1UwlseOWRww+Zy4vvb6CXP6oqclg4RHNAuNtnQ3PlUNAJgztRvbwMJRg5++f6bfvohWkbiMUar5BZP5SwKGMW85fuUVkTWehu3XmAurTLpcPb5NBxXerQZ/+rzGTK5aaLDrE9182unbH0c6s9a9KW/9zfrYpQjnZFLR5C7eunjwmZ7dPJH0wzh1BzIu7Tv5t2BJ9201fNAnP54QBzMJcnEFuL9/8rnz6evV0Z0YeCm/ZznuTz5I9XkjgT4vqt+4ioglZtOBhCpSdPLB45PC/Zyo+Ld9OQCUt9IdRystLo0ENyaZJDynItgDi87YOZW+npd9ZTo7oZKslBx9Y5dHyXOkaGKVqhxmdlceGMlsGiMXg/nZ1Qu/iuX1RYZDRCjVfNdOH9cGlpNdTK2aSpa+mb+QVVOEUrFNxCDz72ghNq8LPHq0q8gskJZXSxE2rBq2jWvaz8TD/37noVAtu1fW267Oymrj6wmH632LHgd8iiVXto6BPLKTc7naY/drS6TH9siHZF08qVk9d061C5Wlmyr+q5d27HyXpd8IqaXhV98vbDAna81muaOYSa1xHwyfWmHcEn3fJ1M8BcfnjAHMzlCcTeop4M8AZ7Dv8y5eccfsp18gTp7mdWEE/4L7rrl0A2Ou7ZOT0a0DknNKS6tWsm9YHkvKp29djF1KFlNk0eWX0Pninmdt4SvBrGKzpPDTvc8Qu9npCygNGT9r6nNaYb/tZKZbwLdZ6XV48NJ9TC/U3b4fC8rTv30yFNK5OIWAv74FNvr1OHYXOxE2pO4ZVO/dHndenrOMQxuOiz3Tj5RvNGmU5VGvk7+9wns3fQW59vDlkfZ/4889j61LldbfWs6nDok7rVpe9/PypD3xwcKquv5b+7FZ+x9HPdzlChxjqCgBPPdGqdo3whkmIVajrph64n2sO1g31R22L/OeGIOlQnt6bnJptmDqHmeQj8cYNpR/BHr/zdCjCXHx8wB3N5ArG3qEUEW2Ix9b8531CvXr2iNqz3penJh87qaK3YS9hU1A2KcwXh9pvE8t1i3Ys4fGAbalSvlqtwxWChxitxt/RrbXzfZ7AY+2HhLtpbUk6tmmTSE1PXVcvWGDyMHGq4cds+W6HG1z773nqa8vGmmAk1a+hlKBfj0MNG9TKUwI12T59XN9b7zuzuY6Fx2dnNAm0KFvUswO69uh3l5das5jMsgp97bz199r8dvhRqnJXyTyc1rJLoxsTxCH8aMp9Y9HHhg9U5ocjWgv3qY0Ekh2tbD6MPJdSOPTxPicseR9Sl7p3yPLmA6XcLhJon/P652LQj+Kdn/m0JmMuPDZiDuTwBGYt6sswTs/O7rzci1HjS0fvERuqL/n++2KK+2PPkjgufmfav/25QkyivEw8ZIuathJskxvLdYp38DTi3uSuRxr0PFmp8DtWkoYcZB2MValw5r1BxYV/kEnz+mV0DOPQwlACyZrCMxYqaHld99MKazcX0ykeVwpDLh+OOoloZaep/mzrHy8sg8AeTB17OV7ece0IDWrd1H/26ovIg5eBwTzuhFu4syuCMpvyMF5eUU25Oujp0nAvvFysrr1Cp/L/95isj75Zw/ddt4j11z9xRNWnLj4sLaciEZep2pz2aoWw4CXM39RbsLiV9zAGz4Y8NvCIcSqjptkQSnmv63QKh5uXp89G1ph3BR13zbVPAXH5owBzM5QnIWLROZnt3L6Hh154ctWGegJ96VD36en6BOrfLWngywyt5XPhQ6FQowUJNh4Zy32P5bok0tE8LqCv6NKeX/xv9wdahxljb4T2S2wr2E2eX1H6RnZlGC5bvCXuUgJPvSAk1PlibCwsSfTYgHzzNK8mmwkSd+mr3d+uZiTzRn7e08kw5LsETf76W9yNykp+a6WnUoVW24wqq9mveD9amWRZVVFRQjRo16M+nNKY/n9yQdNZLDm+e+8O3YkIt1IeFaDIpWs995MPi9+2vXFnj8s28ApV4xSmbKl+rmfD/fuerrep+XjHjI2V0MhfOfquOAthcQv/+bIs60B1CLZInwOM9OEfNIzBcHpJALH/Ygd2eAJjLewaYyzG//+V8+nhWZWIRE6nKeQK+fF1RIEzI2hM3X53lei5nyTpJnPr5lkC2vFj6eXDKdbe91QKq26G16Zfle1yHt7mtX19nXc3VAkL/jcMFtxW4m/yGssucn5i6Vv05litqVp/+YVEh8apJuxZZvvgQUbyvjPbtr6B6eTUDK6XMI/iwe/43FiNFJWWUnl4jsCoWbkxvfHSJEtPB5bTu9eiKPzUPHArNK2w//zTTiFBjtiwM7TKO6hW1UPvmohFqHKZ49s3zVFd5pXTXntJAt8dMzldiavwtHenYzqET7fAK54p1RVTG5xkWlwWSOXF79Vl2VkHGou71GZuUoINQ8/p2ieB6CLUIoOEWWwKx/GEHcgg1v/gA/FxuJPjr7fCnVqgDqE3sHbPu5dC94MkVH5L81v3d5DrmI0t6ksiC4YGXV9NbY49QrYuVn/OkldOwcyZCr5O84KyBbhNGeMUdLNQ4IQPv97GWaIS9NZzPtFBjwfDX23+ukl2Q283p+XcXlUaU/MErP6/Xc+bVmT9XZqJ0s/rjpn4+uJ6Pn+DCCUp0pksW2j2711f/np5GlFueT4P6neqmyrDXsHjJy02n7Mz0AGt9w9I1RSq8MZS/9h48XwmkaQ8fSfXrZIS1wx8JyvkQNiIVvtlvxK+B63kFVYcv8j/e9cxKFTnAmSBPPjL0ESPBz5WukCMLTjmqbpUVNf4b+9jULzbTq9MPnm/nBaDpd0vChT7yEu/UqVNp2LBh1K1bN5owYQK1b98+JEMINS/uhWvDETD98IG2MwEwd2Zk+gowN000fH169eHcExvSXVe0VathkabLt4b6XX9hK2rZOJP4azKX+6/rINsxn1izCjXei/XEbZ3oqI55MRNq1rA/r0KNx+r9b7aqFOxcrGftmcSpJ65aoA25rDWNf31NwMTlvZvR3/u2jNgk+/DPy3dTRs006tI2N+DP+t2i93Bpn3driCfQE95cS5//6D6Zhtu6Y30dC53srDTKy/GeRdCubcxw6Zq9KpnGMYfnqb1WC1dW+o21nH7EPvrnjSdF1T2r0Hl62OHUsG5NtQ9Ol43b99PQiaGFmr7/7B4N6P/+Gvqwbv5wtWpDpfjkwkds6KNM+L+DPx7oenkVlfcrhgrp1texoGUhy0WHP+oMq8HPaqThy1y36d/QhBNqK1eupC1bttBxxx1Hr732Gu3YsYMGDx4c0gkh1KJ6PnGzhYDphw9wnQmAuTMj01eAuWmi4evTqw88ybhzYBsVJnXxmU3VaoyXwslD+AwrXV68u7OauPCk+dufCxz3vXixlUjX6knakR3z1Nf3xvUy6P/6tqSskgVGQsKCWegJ3hEdcpXY8Zq4xXpgs1eh53ZcglcYdNp0PmS5Yd0MNfGPtnA4HxfeP6aLfrc4hcqFsv3dggK1As0lVquN0fY71P0sbJiFyb1ze0vKVFZLrtcaIsht4LPLOCzQtFDj8Mq5i3cT2w4uocbE7YHVfJyG3kdrrTvUOWzWevWZlHb8rSn3OWskl/6jFqr/D6EWK4//vd5Zs2Yp0da3b9+QlgYOHEiDBg2KcUvkq1+9ejW1adNG3nAKWwRz+cEHczCXJyBrsWR/DXrg3eoT4/v6FXpqyKg3D+7ROKrtAbqgx8Ev02wjq9bBL+CeKk7wiyd/mUv5W9Kpbk457SqqzAR4bIf91KnecurY4RBKq2GWy5cLM+mrXzPplM776Kwj+aBxb0Xfz3fxJLtXV+91OFnUTPR1g3oVUdsmpXSglCjDzIKPbRP0+zx/S02a/GUOtW1SRoN6VV8Fsrt53qoMmrU0kzYXpFHjOmV08uH7qXu7A05dTam/r9+RTtsK0ygzo4J2F6fRh3OzqFmdvXRd7+qiyguYYH8JdW+o8eSx+/yXTNWmi04sokMaHWxPWXkNyspgEVtBY9+ufIe1bHDw760alqn/5ndacNm5twbN+DmLFq3NCPus6PZr2xnpRA+9V/nOZT/67rda1e6PxEd1+6KZt9gd05JwK2oaxMaNG2nmzJl03nnnUUZG6JhXrKh5eRxxbTgCWGmQ9w8wB3N5AvIWh42fRSu21q6yT+jkI+vSA9cf6qoxV41ZrJKI8GrRJWc1U6tnkYZPujKYQBfZ7U/hJAv1c/dTwwb1VCikyRJNyBS3g7MArlhfmZ2zQ8scdcSC6WJlwvt+smpVCthYl2hW1Kwhpf3PbUbXnhd5aGas+xnP+tduLlHm+RDwMZNXKTH8yj+Pj6pJOnz4ojOa0MoNxVRUUk7Hds6jc09oSOPfWENzf6vMaBlulfPeF1bSFz/uVFkq+XxAXfRh5bxSx1kcuUy5r2vg75y8pFnD0AeWP/3OenpjxiaVROXqv7aw7afeu8tnVur3ou4TRy/wcSahjk2IZOXW9LwlIYXakiVLqF+/fsRhkM899xxdcsklIZ0QQi2q5xM3WwiYfvgA15kAmDszMn0FmJsm6lwfMz+ux2n0xqeb6NM5O2jTjsrEDjp8MVwN//1uOz30auWZTbEKlXPugX+vsIqSru1zq+3jeW54Zzq8jbnjCjj8lMNQo0kOYxc2aJJwZRa8YpUhsc/JjUxWHbYuE0Kt1x/q03UXtoqJgBUDIWBIh5eaFGqcdZGTgnCSjzq5lUuvr8/YTK9/UnmGXThRYxXa4brPxyu8em+lUOOQTmvorN19ul4WXDde1Mq2aruskwHxeWYT4n3CEGoxcMri4mK1R41X1SZNmkR5efYx1RBqMYCfolViAis/8GAO5vIE5C1a/Zz3lD3+5hqaMWeHo/D6dn4B3f1M5Z6dcF+U5XvkH4tWocZpvDmhHCelePbtFbS1ME194b+wVxPiM6daNcmMOrW79TBpr/vTJKnxnim7VOuxbIMJoYbVNHcjFAuhxsk8OLsmf0jQvmMVYOGS33B7vl+wiw6UllOb5tlVjiF4+8stqlOcXOaI9rmenkFtv2v72nTNeS2q7QnlM9L4Gi7WZCTBh2iHEmpd2+XS00GHeDuNgOl5i+9X1KZMmUIDBgxQXFiY9e/fP8Bo+/btNG7cOBo+fDiEmpPn4O9REzD98EXdoBSoAMzlBxnM489cCzD+unzXlW1DJqTQqzd80OyD1x+KcEebodOrRzVr1qDzTmscWIm5+cHZND+/6raJSMKcgk3qM65MpWGX98bYWTQh1LBq7G58YiXUgq17yXLKCUgOHKigrMyDoY+cDKVkf9nv4i/Ncxiu9cy+U46qVy27bfCh97r9boUah0n3Pqkh3XzxIe7AI+vjQU6cpp8f+vXr19Pll18eEiBW1Fz7Fi50IIAJrLyLgDmYyxOQtxjs57xP6eK7f1ENYfHAafuD9yqxmOMDszkUCaIg/JjZHdb7zodfUa16R9AHM7epDHZrNpVElUlQr1Bd99BvKr0+xqT6mEQj1LQAtjswWv6J9b9FPwq1WFDjd+Wz762nz/9X/cgGXv3red1cZTZY4FuFmt05bNazAL1+wDE9b/H9ilrwwM6YMYMuvfRStYLGafmvueYays7OhlCLxROAOqsQMP3wAa8zATB3ZmT6CjA3TdS5Pjvm1omCXUiRPkSXV90mj+iC1TRnzLbvc05rPve3QpX23euETFfIKfWL95WpQ4d54sgFQs2sUIMA9ubgqSLUmIo+tiH4+f11xR66/pEl1LpZFr32+743TdEq1Oz2AnMI+vvfbqVn3l3v+b1g+jc04YSaN1clwoqaV2K4PhQB0w8fSDsTAHNnRqavAHPTRJ3rC8WcV8w+nrWdDm2VTS+N6BKoiMXAoDGL1Gqam4Qjzi1IvSuszN2c6xXuIPLgMCoINXt/inRFjUN8p3+/Xa18QgC7e1alhJpEllKnHv+4uJCGTFhGfFbiozdVZsrdWXiAnp+2gT773w7175OCsrtyyOT6rZUZMq/6S4tAchSrrd9WF9E1DyxW0Qxvje3m1IzA303/hkKouUbvrwtNO4K/eufP1oC5/LiAOZjLE5C3GMrPWRxcdNcC2ltSTrnZ6XRUxzx68PoO6lDs+Ut3E6+mTb3f/QRCvmf+tehVqPHE1y45CB/Qywf1WgsnH+AkBChVCUQq1NwemAzeBwlEK9R4pXn/gXJV4Z9v+1n9f2syDitrffg17+eKR9F95YOxRwxqq5qwcn0JjXwu/OHofJRB4/q1wu6L0x9hOOMll5ysdMdMlKbnLRBq8fAqAzZNO4KBJiV9FWAuP8RgDubyBOQthvNz62Z5bhmnfX9i6lrVyGhSwMv30l8Wg5nbpfDWLWYxtnxdsTqfzvpvnKiE97/xV3tr+frpY6hGDX85TkL7AAAgAElEQVT11w+tiVao/eP8lvTXUxsjzNfFYGrxckijUnp6+DGuRYauunBvKe3aU6r+s/+oher/hxJqLpoT00t0X1kotm5WeeYan/W2elOJ+mDy19MaV3l2dWO8CDUtAPkctiM75IX1QdPzFgi1mLpP7Co37Qixa2ny1Azm8mMJ5mAuT0DeopOf8360eUt2q9AvXewynMm3PHEtehFqPBHkFcxBf648UNfuEG0rCb9OaOM9WtEKtfG3dFIHLaM4E9DipWWDMnr4liPVDU6rR7pW/gDxwMuVZzMmil/bhR9z28Odr+ZMkSiSsGan97kbu9ZrINS8EvPJ9aYdwSfd8nUzwFx+eMAczOUJyFt08nPeBzJ91jbiM4F0GX5FW9uvxPKtT0yLwcx7D56v9vydenQ94syC1sKT3n99uJEuObspLc7fq/53uAKhZk/HjVDjjxGcst160DGHlvKqJvZjun/WQgk1zpi+b38F1curPLDaroQ6nNrPfv3DokK1us1l0ao99M5XW9X/jjbqgD/K7NtfGQK6ded+2rbrgGOdTu9z96NYeSWEmldiPrnetCP4pFu+bgaYyw8PmIO5PAF5i2783JoFEmdJRT9Gwcytq2TBE9Lg8FO23qR+LRrzjw408a01PJWiv/dtQS0bZVKTBrWib1yS1hAs1LibVtacNGThyj1UKyOdbr64VeDg43BhqUmKKupu6fdFZgZR+5Y5qr60tIPnlx3fJS+wQhxsTAu1C05vrA6D53JI06yo2xTLCvgQ7iJLxAF/dOF9vXVyQwtSt+3hEEkufDA3C8BL/tiUrv9bK9pWcIDq1q5Z7eB4N+9zt7Yh1LyQ8tm1ph3BZ93zZXPAXH5YwBzM5QnIW3Tj55xYZNm6YsrOTKPD21ROvFAiJxDM3JoU5PLezejvfVsGKreuMDSqm0HHdM6jPxxWR61o8vlpZeUVng/qjbzliXunk1DjswP18Qbjb+lInVpX+rlTMovEJRK7lls/7NhZscuEqK/T/n7ZOc3osrObqn82IXhi19vqNfNzyftErSuz0drXXBrXy6BWTbLUQd38UeGB6zpU2bPm5n3upS1YUfNCy0fXmnYEH3XNt00Bc/mhAXMwlycgbxF+7g/m1lW1a89vSWce20Cl5rYKtf7nNKMr+jSHMItgyKx+fuXoRbRyfTE9enNHOvLQ2mpCfcYNPwVqve6CltSwbob67zGTK/dL+Tn0LgIcMb2FP+wsyt9L389ZQF26dKFXpm9Uh7rr0qZZFt12WWt1Rlhw0f6OlfuqZOxW1vmK4CMjTL/PIdRi+qjErnLTjhC7liZPzWAuP5ZgDubyBOQtws/9wZyTKEz7ZistWrVXNUhPVPXh4tZ/k29x4lu0+rkWxad1r0eN69Wi9DSitz7fEraTEGrefIBT7H/48bfUo0ePQNhecA12TCHU7Dmz+H336y3qfDZrgVDz5pfVrsaB11ECxO0BAphMyTsDmIO5PAF5i/Bz/zD/dn4BPT9tPeVvLKEu7XLpugta0YsfbFBZHyHUohsnO6EWrkY+s4pXfrhk1kqjiUM6RdeAFLvbKtR4P9XWggOUm51Gb8zYTAuW71E0INS8OQUnLRk6cVmVm/SqMIdA79h1gJYvmkW9evXyVnGYq7GiZgylbEX4YZflzdbAHMzlCchbhJ+DuTwBeYvh/Dzc/p7gr+fyLU9ci1bmvHq5Yl0xlZaVq6QM38wvqNYx6wHGfk9m4ddRsTLnrIgZGTWIzxvTCVpmTOyums7ZIMsrSP3t6XfW0xszNgVWlP3at3i0y+7dMLB3c3V+22NvrA0coWJy9RdCLR4jbcAmJlMGIHqsAsw9AjNwOZgbgOixCjD3CMzA5WBuAKLHKsIx54QWH8zcSl/PK6iyr4dNQKh5BG25PJi5TsTCqzvBqxR8Gyd1ubx3c1VDVq2DGQsjb0Hq3RnKz4NDT1dvLFYiI6tWOq3bUqJW36JNbZ+MtJ2StOg+swA25bMQagnqSfhhlx84MAdzeQLyFuHnYC5PQN6iGz+vqCC648llNPvXQtXAL578g9EscvK9jq/FUMxDTX6RzCL68XISauEs4KNEdTrBvtq1Xa5aidRl9aYSdUwAJ8i5pd8hgSMmohlJCLVo6MXxXjc/MnFsXlKaBnP5YQVzMJcnIG8Rfu5f5ry6xqn7a+ekU3ebDHnyLU9cixBq8mMXirk19FS3Sh8Szf/N5wKe37NJlbTz8q33n0V+H/AxElwObZWtVtiLSyoPxObMpfe+uCqwn9WU0IVQ858fuGoRfthdYTJ6EZgbxemqMjB3hcnoRWBuFKerysDcFSajF4G5UZyuKoNQc4XJ6EXh/JxDHcvKKpeD+MyxPkN+Dth+Y/QR1LJxptG2JEtlnFCE9/u1a5FVbcWMP+rc+cRC2lqYRnwW4LGd60TdbQi1qBHGpwL8yMhzB3MwlycgbxF+DubyBOQtws/9w9y6SmFtFUIfox8jL37ee/B82ltcpoyaTIYRfS/8VUNpWYUKbwx1CPhtj86i/y2vRf3+2JRu+FurqBsPoRY1wvhU4OXhi08Lk88qmMuPKZiDuTwBeYvwczCXJyBvMZyf61WKf3+6iZavK1aNg1CLfoy8vlvWbi6hZg0zKaNmjeiNp2gN90z6nr76NZMa1cugC09vQnxWIJdWTbLUyqXXAqHmlZhPrvf68Pmk2QndDDCXHz4wB3N5AvIW4edgLk9A3qIbP7//5Xz6eNZ2CDVDw+OGudUUn71mKluhoS4kXDVaqHHDO7fNoS7taqs+8LmAvPfPa4FQ80rMJ9d7ffh80uyEbgaYyw8fmIO5PAF5i/BzMJcnIG/RjZ9P/nADTf5wI4SaoeFxw9yQKVTzO4F3PvyK9qYfRs9P21CNSSQhpRBqCepaePjkBw7MwVyegLxF+DmYyxOQtwg/9ydzCDWz4wI/N8vTTW3M/MSTe9IL0zaoA925fDOvgLbtOkAv3t3Zc8p+CDU31H14DR4++UEBczCXJyBvEX4O5vIE5C3Cz/3LfMeuA1SzZo2QyRrkW564FuHn8mOnmXMY6dad+1UDxkzOp8X5e1U6fz7mY09RmeujDyDU5MfQiEU8fEYweqoEzD3hMnIxmBvB6KkSMPeEy8jFYG4Eo6dKwNwTLiMXu2VeuLdU2QuVVc9IY1KkErfMUwSHSDftmN88fqk6X42FWrvm2fTUO+vorivaumoPhJorTP67CA+f/JiAOZjLE5C3CD8Hc3kC8hbh52AuT0DeIvzcH8y1ULvn6nY0Z+Eu2rzjAE0c0slV4yDUXGHy30V4+OTHBMzBXJ6AvEX4OZjLE5C3CD8Hc3kC8hbh5/5groWabk3tnHT6aPzRrhoHoeYKk/8uwsMnPyZgDubyBOQtws/BXJ6AvEX4OZjLE5C3CD/3B/NgocatcpsBEkJNfgyNWMTDZwSjp0rA3BMuIxeDuRGMnioBc0+4jFwM5kYweqoEzD3hMnIxmBvB6KkSMPeEy8jFdsw5m+kPCwupvIJUUhEINQvqkSNH0ujRo43A91MlePjkRwPMwVyegLxF+DmYyxOQtwg/B3N5AvIW4ef+Yb5lx37KykyjP9/2M4SadVgg1OSdNFkt4oUnP7JgDubyBOQtws/BXJ6AvEX4OZjLE5C36OTnp/1jLoQahJq8Y6aCRaeHLxUYSPcRzKWJE4E5mMsTkLcIPwdzeQLyFuHn/mPee/B82ltcRr1PbEjDXaToxx41+TE0YhEPnxGMnioBc0+4jFwM5kYweqoEzD3hMnIxmBvB6KkSMPeEy8jFYG4Eo6dKwNwTLiMXOzG3JhZxk1AEQs3IsMhX4uQI8i1KfotgLj/GYA7m8gTkLcLPwVyegLxF+DmYyxOQt+jk58vWFtHVYxerhiWcUKuoqKCpU6fSsGHDqFu3bjRhwgRq3759Nco7d+6ka6+9Vl175ZVX0qRJkyg3N9d2NLBHTd5Jk9Wi08OXrP2OZ7/AXJ4+mIO5PAF5i/BzMJcnIG8Rfu5P5l72qflqRW3lypW0ZcsWOu644+i1116jHTt20ODBg6tRnj17NjVv3pzatGnjOAIQao6IcIFLAnjhuQRl8DIwNwjTZVVg7hKUwcvA3CBMl1WBuUtQBi8Dc4MwXVYF5i5BGbzMDfOEFWpWTrNmzVKirW/fvlXwFRYW0k033aRE3N133009evSgGjVqhEQ8cOBAGjRokMEh8EdVq1evdiVU/dHa5GgFmMuPI5iDuTwBeYvwczCXJyBvEX4O5vIE5C268fOnP6lNmwrS6Lpz9lKzemWBRvbq1atag321oqZbt3HjRpo5cyadd955lJGRUa3RpaWlNG/ePBo7dqxacevZs2fIkcCKmryTJqtFN19JkrXv8eoXmMuTB3MwlycgbxF+DubyBOQtws/9yVwnFBkxqB11bptDuVnp1KBudb3DrfedUFuyZAn169ePOAzyueeeo0suuSQk5cWLF9PkyZPpvvvuo+zsbNvrINTknTRZLeKFJz+yYA7m8gTkLcLPwVyegLxF+DmYyxOQt+jGz+96egXN/LmgSuNu+Fsr6vfHpomxolZcXKz2qPGqGicKycvLsyW9f/9+mjhxogptbNiwIYSavD+mlEU3D19KARHoLJgLQA4yAeZgLk9A3iL8HMzlCchbhJ/7k/nkDzfQ5A83Vmlc43oZ9PaDR/pLqE2ZMoUGDBigGsXCrH///oEGbt++ncaNG0fDhw8PKdRY0L344otKqCHro7wzpppFvPDkRxzMwVyegLxF+DmYyxOQtwg/B3N5AvIW3fr5toIDVLyvjBbnF9GYyatUQ+3S9fsu9JEbymn6uaPr16+nyy+/3JZyeXm5uqakpIT69OkTciQQ+ijvpMlq0e3Dl6z9j0e/wFyeOpiDuTwBeYvwczCXJyBvEX6eGMxfnb6Rnp+2wf9CbcaMGXTppZeqFTROEnLNNdeovWec/fH222+nUaNGEWd9HDJkiEoywmepccKRtLQ0CDV5X0w5i3jhyQ85mIO5PAF5i/BzMJcnIG8Rfg7m8gTkLUbi5z8uLqQhE5b5X6jFAidW1GJBNTXrjOThS01S5noN5uZYuq0JzN2SMncdmJtj6bYmMHdLytx1YG6OpduawNwtKXPXRcJ82doiunrsYgg1c8MQ/5oicYT4tzqxWwDm8uMH5mAuT0DeIvwczOUJyFuEn4O5PAF5i5H6OR+CnTB71ExixYqaSZqpXVekD19qU4uu92AeHb9I7gbzSKhFdw+YR8cvkrvBPBJq0d0D5tHxi+RuMI+EWnT3RMocQi067r67O1JH8F1HEqhBYC4/WGAO5vIE5C3Cz8FcnoC8Rfg5mMsTkLcYqZ9DqMmPVUwtRuoIMW1UklcO5vIDDOZgLk9A3iL8HMzlCchbhJ+DuTwBeYuR+vm8pbupe6fq50b7Mj2/SawIfTRJM7XrivThS21q0fUezKPjF8ndYB4JtejuAfPo+EVyN5hHQi26e8A8On6R3A3mkVCL7h7TzCHUohuPuN1t2hHi1pEEMgzm8oMF5mAuT0DeIvwczOUJyFuEn4O5PAF5i6b9HEJNfgyNWDTtCEYaleSVgLn8AIM5mMsTkLcIPwdzeQLyFuHnYC5PQN6iaT+HUJMfQyMWTTuCkUYleSVgLj/AYA7m8gTkLcLPwVyegLxF+DmYyxOQt2jazyHU5MfQiEXTjmCkUUleCZjLDzCYg7k8AXmL8HMwlycgbxF+DubyBOQtmvZzCDX5MTRi0bQjGGlUklcC5vIDDOZgLk9A3iL8HMzlCchbhJ+DuTwBeYum/RxCTX4MjVg07QhGGpXklYC5/ACDOZjLE5C3CD8Hc3kC8hbh52AuT0Deomk/h1CTH0MjFk07gpFGJXklYC4/wGAO5vIE5C3Cz8FcnoC8Rfg5mMsTkLdo2s8h1OTH0IhF045gpFFJXgmYyw8wmIO5PAF5i/BzMJcnIG8Rfg7m8gTkLZr2cwg1+TE0YtG0IxhpVJJXAubyAwzmYC5PQN4i/BzM5QnIW4Sfg7k8AXmLpv0cQk1+DI1YNO0IRhqV5JWAufwAgzmYyxOQtwg/B3N5AvIW4edgLk9A3qJpP4dQkx9DIxZNO4KRRiV5JWAuP8BgDubyBOQtws/BXJ6AvEX4OZjLE5C3aNrPIdTkx9CIRdOOYKRRSV4JmMsPMJiDuTwBeYvwczCXJyBvEX4O5vIE5C2a9nMINfkxNGLRtCMYaVSSVwLm8gMM5mAuT0DeIvwczOUJyFuEn4O5PAF5i6b9HEJNfgyNWDTtCEYaleSVgLn8AIM5mMsTkLcIPwdzeQLyFuHnYC5PQN6iaT+HUJMfQyMWTTuCkUYleSVgLj/AYA7m8gTkLcLPwVyegLxF+DmYyxOQt2jazyHU5MfQiEXTjmCkUUleCZjLDzCYg7k8AXmL8HMwlycgbxF+DubyBOQtmvZzCDX5MTRi0bQjGGlUklcC5vIDDOZgLk9A3iL8HMzlCchbhJ+DuTwBeYum/RxCTX4MjVg07QhGGpXklYC5/ACDOZjLE5C3CD8Hc3kC8hbh52AuT0Deomk/h1CTH0MjFk07gpFGJXklYC4/wGAO5vIE5C3Cz8FcnoC8Rfg5mMsTkLdo2s8h1OTH0IhF045gpFFJXgmYyw8wmIO5PAF5i/BzMJcnIG8Rfg7m8gTkLZr2cwg1+TE0YtG0IxhpVJJXAubyAwzmYC5PQN4i/BzM5QnIW4Sfg7k8AXmLpv0cQk1+DI1YNO0IRhqV5JWAufwAgzmYyxOQtwg/B3N5AvIW4edgLk9A3qJpP4dQkx9DIxZNO4KRRiV5JWAuP8BgDubyBOQtws/BXJ6AvEX4OZjLE5C3aNrPIdTkx9CIRdOOYKRRSV4JmMsPMJiDuTwBeYvwczCXJyBvEX4O5vIE5C2a9nMINfkxNGLRtCMYaVSSVwLm8gMM5mAuT0DeIvwczOUJyFuEn4O5PAF5i6b9PKGF2rRp06ioqIguvfTSkCMxcuRIGj16tPxIxdiiaUeIcXOTonowlx9GMAdzeQLyFuHnYC5PQN4i/BzM5QnIWzTt5wkr1DZs2EBDhw6lPn36UP/+/SHU5H0x5SyafvhSDmAEHQbzCKBFeQuYRwkwgtvBPAJoUd4C5lECjOB2MI8AWpS3gHmUACO43TTzhBRqZWVlNGPGDFq9ejXl5eWFFWoDBw6kQYMGRYDa37dw39u0aePvRiZZ68BcfkDBHMzlCchbhJ+DuTwBeYvwczCXJyBvMRo/79WrV7UGJ6RQW7RoEbFYW7BggeoQVtTkHTEVLZr+SpKKDL32Gcy9Eov+ejCPnqHXGsDcK7Horwfz6Bl6rQHMvRKL/nowj56h1xpMM084oVZcXEwM4eyzz6Y333wTQs2rB+H6iAmYfvgibkgK3Qjm8oMN5mAuT0DeIvwczOUJyFuEnyc+84QTarNnz6bmzZursL8pU6ZAqMn7YMpaxAtPfujBHMzlCchbhJ+DuTwBeYvwczCXJyBv0bSf+16osRgbMGCAIv3SSy/RnDlz6Nlnn61C/rXXXgsZ/oisj/JOmqwWTT98ycrJZL/A3CRNd3WBuTtOJq8Cc5M03dUF5u44mbwKzE3SdFcXmLvjZPIq08x9L9TCwcOKWvVNhyadDXVVJWD64QNfZwJg7szI9BVgbpqoc31g7szI9BVgbpqoc31g7szI9BVgbpqoc32mmUOoOTP35RWmHcGXnfRZo8BcfkDAHMzlCchbhJ+DuTwBeYvwczCXJyBv0bSfJ7RQc4MfoY9uKOEaNwRMP3xubKb6NWAu7wFgDubyBOQtws/BXJ6AvEX4eeIzh1CTH0MjFvHwGcHoqRIw94TLyMVgbgSjp0rA3BMuIxeDuRGMnioBc0+4jFwM5kYweqoEzD3hMnKxaeYQakaGRb4S044g34PEswjm8mMG5mAuT0DeIvwczOUJyFuEn4O5PAF5i6b9HEJNfgyNWDTtCEYaleSVgLn8AIM5mMsTkLcIPwdzeQLyFuHnYC5PQN6iaT+HUJMfQyMWTTuCkUYleSVgLj/AYA7m8gTkLcLPwVyegLxF+DmYyxOQt2jazyHU5MfQiEXTjmCkUUleCZjLDzCYg7k8AXmL8HMwlycgbxF+DubyBOQtmvZzCDX5MTRi0bQjGGlUklcC5vIDDOZgLk9A3iL8HMzlCchbhJ+DuTwBeYum/RxCTX4MjVg07QhGGpXklYC5/ACDOZjLE5C3CD8Hc3kC8hbh52AuT0Deomk/h1CTH0MjFk07gpFGJXklYC4/wGAO5vIE5C3Cz8FcnoC8Rfg5mMsTkLdo2s8h1OTH0IhF045gpFFJXgmYyw8wmIO5PAF5i/BzMJcnIG8Rfg7m8gTkLZr2cwg1+TE0YtG0IxhpVJJXAubyAwzmYC5PQN4i/BzM5QnIW4Sfg7k8AXmLpv0cQk1+DI1YNO0IRhqV5JWAufwAgzmYyxOQtwg/B3N5AvIW4edgLk9A3qJpP4dQkx9DIxZNO4KRRiV5JWAuP8BgDubyBOQtws/BXJ6AvEX4OZjLE5C3aNrPIdTkx9CIRdOOYKRRSV4JmMsPMJiDuTwBeYvwczCXJyBvEX4O5vIE5C2a9nMINfkxNGLRtCMYaVSSVwLm8gMM5mAuT0DeIvwczOUJyFuEn4O5PAF5i6b9HEJNfgyNWDTtCEYaleSVgLn8AIM5mMsTkLcIPwdzeQLyFuHnYC5PQN6iaT+HUJMfQyMWTTuCkUYleSVgLj/AYA7m8gTkLcLPwVyegLxF+DmYyxOQt2jazyHU5MfQiEXTjmCkUUleCZjLDzCYg7k8AXmL8HMwlycgbxF+DubyBOQtmvZzCDX5MTRi0bQjGGlUklcC5vIDDOZgLk9A3iL8HMzlCchbhJ+DuTwBeYum/RxCTX4MjVg07QhGGpXklYC5/ACDOZjLE5C3CD8Hc3kC8hbh52AuT0Deomk/T3qhdtppp1HPnj3lRyrGFlevXk1t2rSJsRVUbyUA5vL+AOZgLk9A3iL8HMzlCchbhJ+DuTwBeYvR+Pno0aOrNTjphZr8EMEiCIAACIAACIAACIAACIAACERHAEItOn64GwRAAARAAARAAARAAARAAASME4BQM44UFYIACIAACIAACIAACIAACIBAdAQg1KLjh7tBAARAAARAAARAAARAAARAwDgBCDXjSFEhCIAACIAACIAACIAACIAACERHAEItOn64GwRAAARAAARAAARAAARAAASME4BQM47UXYWcgvOee+5RF//zn/+kkSNHurvR5qply5bRkCFDqLi4mJ588kk67LDD1FXffvst3XDDDZSVlUUTJ06kE044IWIbyXCjSeaFhYX06quvUrNmzejCCy8M4Ak1FsnAL5I+SDAPNRaRtDcZ7ok1871799IjjzxCTzzxBPXu3ZvGjRtHTZs2TQZ0Efch1swrKipo6tSpNGzYMOrWrRtNmDCB2rdvH3F7k+HGWDO3Mpo2bRoVFRXRpZdemgzoIuqDBO+dO3fStddeq3z9yiuvpEmTJlFubm5E7U2GmySYM6cdO3bQM888Q8899xxNmTKFTj755GTAZ6QPsR4D9vmrr76a3n33XdXeo446it58883APJ7/DULNyFBGVgk/EFz69+8fWQVExJMmFnl///vf1QuNH7a7776btm7dqh664cOHE5/pcP/996sJVfPmzSO2lQw3mmDOHF5++WV64IEHFHs9fqHGIpV/aJhVLJmHGotk8NVo+hBL5nPmzKHGjRtTy5Ytafz48VRQUED8Y1arVq1ompzw98aS+cqVK2nLli103HHH0WuvvaYmVoMHD054ZtF2IJbMdds2bNhAQ4cOpT59+kT1Wx1tX/1wf6x5z549W81RcEbswdGONfPNmzfT9ddfT6eccooSx/Xr1/eDq/mqDbEcA36382JKixYtVJ95AeDMM88M/DeEWpxdwcTgz507l/hr36hRoygtLY3Gjh2rvnKvX7+edu/erX5Y+GvsY489pr7EnnXWWXHudXzNm2CuexBcV6ixOOaYY+Lb6ThbjyXzUGMR5y7H3bwEc+7kqlWrVGTA448/Tg0bNox7v+PZACnms2bNUqKtb9++8eyuL2zHmnlZWRnNmDFDfezMy8uDUDPwcTnUO5sjI2666Sb1EYI/Nvfo0YNq1KjhCz+LZyNi6eOlpaV07733UpcuXdRqMXjbj3Qsx8Bqkefs//73v+mKK66o8uETK2pxfAKtg89fpfmBeemll+j4449XEx9e9s/Pz6cbb7xRhUfycjSvjGVnZwdazUukfC+HC3DhOmvWrEn8AO7Zs6fKv/Pfo1m9iyMqY6ZNMA/1QxNqLPr162es/YlYUSyZQ6g5/7BE+m5xw3b79u3q4xB/KKpbt24iuqexNkv4+caNG2nmzJl03nnnUUZGhrG2J2pFsWa+aNEiYrG2YMEChQi/nwejgGLxXuF5y7x589Q7hVeMe/bsmaiuaazdsfTxJUuW0F133aWiI9577z0VgcXRWTyHRDlIIJZjYOXM4/Hbb79V+wgHoRZHb7QOPi/5f/7553TnnXfS008/rZafe/XqRbfccoval9CxY0f1QPF/6z1oWphZf0B0nXz9gw8+qPam8ZduFnonnngi/fWvf41jj+Nv2gTzUBPY4K8uJr/CxJ9c5C2IJXM3YiLylifunRLMmc7ChQvVxIonsKn+NTbWzPlHnD/6cKgMh7VfcsklieughloeS+a85/vLL7+ks88+W+0ZgVCrGsYe6ZzFzTt78eLFNHnyZLrvvvuqfJg25DYJVU0sffz999+nr776SoWu816pm2++Wa1mpnoUULCDxHIMrLZ49Z5Fc9euXas0AUItjo9s8ESev06//vrrKiEI730699xz1UPDX5dycnLUV2vedGgVavwDwl+h9Je+V155hTIzM1WCi+eff17to7r88stVOMGtt95a5d44dj1upk0wD/VDE2ossKJWdS9mJBx5V8oAACAASURBVH7u9OMOUVz1kYqln2tL/N7hr7Acap3q+zDtPprFws9ZPPAeNV5V44gLDsdL5RJLP7ful8L7pdLLYsnb6sf79+9XH5kHDRqEkOqgcFOT75Xg8eQtMk2aNEn5leNwQo3/ZnIMtC32ec59wB/ggt/rEGpx/JXTYYo8kecvSCzQOITxp59+UkvPboQa74uaPn26EnRc9B416xcRDtv44IMP6I477kj5JW0TzEOJBjdjEUd3i5vpWDJ3EnBx63ScDceaOe97/frrr9XeBv5hRzkYdh7N+9yNP/MkgRNDcZgShFplqL9p5iyIOfTu2WefreLaLJJTOfwx1u8VDZv5v/jii0qopfpHoFgy//TTT+mXX35Rvs4REWyL3ympHnllJ9Ri8Z6x2uGkRRxVxwsrwQVCLQ4zjIceeogaNWqkLLOgOvroo9UDwptpr7rqKvWllLOqnXrqqWpljb9y8MuKwyL5xdW9e/dAq62ZBjmWnve48TI2X88KnZe1eaWH97alcgptk8xDTabCjUUc3CzuJiWYu5nYxh2EYAMkmLNI++KLL6hdu3YqRfymTZtU4iIOt07FIsFcc2X2HI7HyaLsftBThb8kc2aa6itqkrzLy8uVj5eUlKhMm6laJJjzntfbbrtNbavhTJscgXXNNddQ27ZtUxV7lX5LjIE2+N1336n/aXc0AoRaHNyRzwjhh8O6cZNXvQYOHEinn366ynb0zjvvqHBHDmXkVbY6deqos4vOOecc9aNhzbDGexc4JJL3tXG6bJ4w8aDzl78BAwaoM9YaNGgQh576x6Rp5jwGzJaL9Sur3Vj4h4JsS6SYhxoL2d76w1qsmV922WXqww+fz8jh1FxOOukkFbKdqim1Y82c3+O8d4GzsvHXbv76zZMpa1Ipf3ifXCskmFt7k+pCTYL3/Pnz1VyFk+TwnIcT5nAm61QtEsyZLYf48t40Ljhvt6q3SY0Bf4Dj31Ce3+tFHGtLINRS9S2AfoMACIAACIAACIAACIAACPiWAISab4cGDQMBEAABEAABEAABEAABEEhVAhBqqTry6DcIgAAIgAAIgAAIgAAIgIBvCUCo+XZo0DAQAAEQAAEQAAEQAAEQAIFUJQChlqojj36DAAiAAAiAAAiAAAiAAAj4lgCEmm+HBg0DARAAARAAARAAARAAARBIVQIQaqk68ug3CIAACIAACIAACIAACICAbwlAqPl2aNAwEAABEAABEAABEAABEACBVCUAoZaqI49+gwAIgAAIgAAIgAAIgAAI+JYAhJpvhwYNAwEQAAEQAAEQAAEQAAEQSFUCEGqpOvLoNwiAAAiAAAiAAAiAAAiAgG8JQKj5dmjQMBAAARAAARAAARAAARAAgVQlAKGWqiOPfoMACIAACIAACIAACIAACPiWAISab4cGDQMBEAABEAABEAABEAABEEhVAhBqqTry6DcIgAAIgAAIgAAIgAAIgIBvCUCo+XZo0DAQAAEQAAEQAAEQAAEQAIFUJQChlqojj36DAAiAAAiAAAiAAAiAAAj4lgCEmm+HBg0DARAAARAAARAAARAAARBIVQIQaqk68ug3CIAACIAACIAACIAACICAbwlAqPl2aNAwEAABEPAfgeLiYho8eDA9++yzVRrXpk0bOuecc2jIkCF02GGHxbzhU6ZMoQEDBig7n3/+Ob311ltV2nTUUUfRm2++Sdu2baNTTjlFXXfttddSjx496KqrrgrZPr7mscceo+zsbNq7dy/95z//oaeffprmzJlDZ555Jt15553UsmVLWrp0KS1YsIDuueceVdfMmTPp5JNPjnm/YQAEQAAEQCB1CECopc5Yo6cgAAIgYIRARUUFvfzyyzRo0CAlfsaNG0fr1q2j2267jX799Vf1t549ezra4npmzJhBxx57LDVs2NDxeusFLNRYLL7++uvUqlUrsraJhdjjjz9OeXl56pbVq1fTZ599ptr79ttvU/369emMM86gN954Q4k9Lc527dql/u0f//gHFRYW0k033UQ//PADjRkzhi688ELKyMigefPm0YgRI2jgwIHUv39/+uabb1RfIdQ8DR8uBgEQAAEQcEEAQs0FJFwCAiAAAiBQlYBe0bKuQPHK1vnnn69WrV555RVq3rx5SGwsrL788kuaOHEivfjiixEJtVdffZW4HVrk2bWJG7B9+3b66aef6KyzzqrSnlDXl5aW0qhRo+j++++n5557jv7v//6PatSoEbiXxVt+fj5dfPHF9N1336kVOwg1PCEgAAIgAAKmCUComSaK+kAABEAgBQjYiZytW7fSZZddplaveKWsV69eKnTwmWeeoa+//lqFDj788MPEYYlTp05VYYS82sXltddeUytUa9euVStWH374IQ0dOpRuvfVWFYYYXNh+rITakiVLqF+/flReXq5CKg8//PCQIwqhlgLOji6CAAiAQJwIQKjFCTzMggAIgEAiE7ATart376YbbrhBCSgWXqeddpoKN7z00kvV/i1egTr11FNVqCTv/2JhxkWviu3cuVOFITZt2lSJOBZpHJrYt29fUaH26aef0tlnn6323FlX7OzGC0Itkb0YbQcBEAABfxOAUPP3+KB1IAACIOBLAnZCraioiG655RZ64YUXAitk3HheaWPhNmHCBDr33HNVsg6+NliozZ49WwkkTt5xwQUXqKQlOTk59OCDD1KtWrWqcIjlitr777+vxOEf//hHtQeucePGWFHzpReiUSAAAiCQ3AQg1JJ7fNE7EAABEIgJATehjyx0OOSRE3twYg5ONnLCCSeEFGqcpfGSSy6p0t7LL7+cnnzyyUBiEP3HWAq1uXPn0l/+8hdq1KgRQh9j4j2oFARAAARAwA0BCDU3lHANCIAACIBAtRUta8ZE3kfGSTbOO+886tq1q0omUlJSosIeeRWN/z/v+won1HQYISfxGD58eFjidkJNZ2Dk5B+8esercVxWrVpFv/32G/Xu3duxD3wBh2XeeOON9K9//cs2mciaNWuoZs2a1KJFCyQTwXMBAiAAAiAQMwIQajFDi4pBAARAIDkJWFPha1G0Y8cOuv3222nWrFmB9PxaeA0bNkwlErnyyiupT58+SkTxeWwc+lhWVkb89yZNmqj/47T3vNeNwyd5rxpnhuTU+Onp6dVEVnAykY0bN6r7ly1bpu7nFPyccp//90UXXURt27YN1BEunT9ftHjxYrW/rqCgQO2p4/1qXH788UeaPn26anNubi6EWnK6OHoFAiAAAr4gAKHmi2FAI0AABEAgMQiEOvCaD7lmEcYhjloQbd68WSUHYTHGe9deeuklWr58uUrJzyn8OdSRD8hmsccraLwqx/vUWAQtXLhQJSZh8afPQ7MSsltR47/zyhkfQv3xxx+ry/m4AM4i2bFjx8Dtdn3QB2RbD+vmvXV8dABnfuTz0/hv1113nWovizQuSCaSGH6LVoIACIBAIhKAUEvEUUObQQAEQCDFCYQSatJYINSkicMeCIAACKQOAQi11Blr9BQEQAAEkoYAC7XJkyer9PkcIhmvwqGZHGKJA6/jNQKwCwIgAALJSwBCLXnHFj0DARAAgaQloLNOcgfjJZJGjx6twizj2YakHWB0DARAAARAgCDU4AQgAAIgAAIgAAIgAAIgAAIg4DMCEGo+GxA0BwRAAARAAARAAARAAARAAAQg1OADIAACIAACIAACIAACIAACIOAzAhBqPhsQNAcEQAAEQAAEQAAEQAAEQAAEINTgAyAAAiAAAiAAAiAAAiAAAiDgMwIQaj4bEDQHBEAABEAABEAABEAABEAABCDU4AMgAAIgAAIgAAIgAAIgAAIg4DMCEGo+GxA0BwRAAARAAARAAARAAARAAAQ8CbXykhJaec89tGv2bEqrVYsOfeQRyuve/SDFigpa98wztPmNNyjrkEMoo0kT2j13bjXKdU84gdr/85+07cMPae3Eibaj0PHRRymrdWtaeuuttG/DhsA19U47jdrdc4+yv+2DD2jzv/9NJWvXem4P193pd9tLb76ZStasoVbXXUe7581T/eNSs25dOvTBB2njyy8H/k03JD03lxpfcAE1v/xy9U+ai76v02OPUfahh0bkYQe2b6f8sWNp9/z5qv7mV15JVKNGRHWZusk69o379qXWt93mueqyvXtp1X33Ud4xx1DTfv2q3L/lP/9RvhCubk/+9/v4ZjRo4NzO8nLa/umntOHFF2n/pk2UlpVFjf70J2p+xRVUs3595/t/v4J9Z/XDD1PHRx6hzFatqt1n9ddQfhKyjooK2vbRR7Ru0iSq1bQpHXLLLVSyejU1PPdcR9+zcmv05z/TgW3bqvkzt4efy7Z33UX5999f5RlgXz6wYwctGzpU9cn6nEi8B+ocd5xt3xufd14VxnbstF/ZDSK/Ywq+/Za2Tpum+s7vJOuzHIqV9dlnX7GWsD5QUUF7fvmF1j35JBUtWaLeD4fwu2ftWqp74om0cfLkkG2xPhcmnkU3Tr1m3Ljw7RkyJDAuNevVo7bDh1PtI49UVfN7f9Xo0ep/txs5Uj3zof69orSUtrz9tnr++H9zX1tee616Drls//hj2r9lC9Xu2tW2Tr6mrKiItrz5Jm394ANqdtll1ORvf3O8d//mzep9tPe336jOsceq8Q8eT699sePqhUW09zuOWZj3tm07Kypo51dfEddbUVZGrW68Ub0b14wf78pX3fiZ0zWhxsmxr6H8M0Sf2E64+YZuZzCn3K5dbd/BfP3SwYOpdNcuNZfJ7dJF+bJ+19j5mhML/B0EQCD1CHgSahqPfkE2Pv98an3rrQERwZM5ftFRebkSQTxJ5mt58qL/myfCPDHiSfDOL7+krLZt1cSTxVJmixbU7t57adesWUokpWVk0LLbbqPy/fsDI8MTG/4RrjhwgPIfeED9qO/47DNVp1N7eFK5ctQo2rt4MXUaP55yDj9c1btv40baNXMmNerbVwm+4DbzNdZ/q1mnDm155x1a/9RT1Pr226lRnz6qHrv7PLvU72K3ePly9XLnlzxPgGpkZHiuyvQNanxvvlmJcxNCjcd113ffUf1evZQQcFu3F/+zY2C1SxUVaiw3PP+86lODM89U/sDCu0bNmnToww8rX3Qslo8Ube64I+AT+r5gf7U+E4G6w9RR9NtvtPqRR6j9ffdRRqNGtP6ZZ9TESY9DON/TE/s6xx8fmMCGey55AmFXH/tkWUkJ1T7iiIC/u3nuon0P1KxdO2zfVWNCsNs+fXrYdwxP0FnMFf7wQxWhFopVqGc/XBv0+O76/nta9c9/UqO//IWaDxqk3jU7Pv+ctrz1lvroxZyc2qLr8vK8OPpumAvCtYc/JC0fNozYv7jk/eEP1GHsWCovKqIVd99NLa+7Tv372scfV89RjbQ023/nD3HLb7+d2rDQ69pVvfNZqPFHOf3c1O/ZkzZNmVKtTv7t2L91K624805iAc02czp2VM+um3v1s8HttBNqB7huD33h9lhLPO5360Nu2slsy/bsUSKDRS1/5Ok0YQKxMI/ETqS+GGqcIvHP4lWrbPvEH75CzTcCz10If+BxD35n8kcHfuYzW7akrDZtlE9a2wuhFqk34D4QSC0CEQm19c8/T1vffpsyGjakjuPHK6HFhSef/LWYX6qhhJodXj3pYKFm/bHklS1emeMXHdfJqxX8tZS/RLPg4xWYNnfeSZv5S6rL9hR8842ahLf4+9+pWf/+qjl7fv5ZvUj5x4eLk1DjCRX/AC+5+Wb1dYxXN0Ld59WdnCYOXuszeb3RyeHvAolXMlsPHuxJqHnxv2r9D7LL9vnjAk9E9Eot38NfkdlPeMKo/SQcS2az9Z13lOjjCau1Lr7P6q8sCu2EWrg6WEiseeyxwGpdaUEBbf/kk8DKZLRCLbhvboSal3Fw8xEj1HvAqe/cdif+oerme50mnMFtt3v2ndrA9yy74w5iocdihkWFKuyPb79N9c84I+GEGvtf3lFHUUVFhRJKXHgSz6uF/BGNVyy58Eosf2ziYvfvB3buVKu47UaNononnaQ+pjW58EKq06NH4LlpcNZZtHbChGp11u7eXd1bvm8ftRsx4iBXyzMX6l6u3+l9Wzhnjqe+cJ3WEo/7nfzZ7j0Wqp26P/vWr1fvw5zDDqPWQ4ZUEx1cJ//d+oHD5G9PJEItlH/q3/ngPhX++GPI+YbuSzhO1vdEWmYm7Zgxg+qffnqVqAwINZNegbpAIDUIRCTUOGSRJ088mWVhxS8jXqXY+cUXSvRweE81oTZhgvq6lNu5c7WQwHCTKD0MPKHm0Jg2w4apH2MWXIVz56oVvW3//a/r9vCEmSfmtZo1UxMmXqnivtQ7+eTAyqCTUOPJ1vaPPqINL7+sQiP5Cy6XcJNRHYLFwq7OCSeoSX2H0aPV6t66p55SqyQ8UeF/51UKLircacgQ4lUB6zUcesEi1akufR2vWPEqJ/8Q8YoM/5jyBFHXGwhp6d1bhWZYbfGq3tZ33yWelLM9bm/dHj2qrKjp8eMx4mvSa9dWq5y8EtXq+utVfbyCyl8s1QpM375qNZMnXvwDzPewWFt2++2U3aGD6jt/rT/0gQeUgAourv2vfv2q7O65R7Xfarfeqaeq1ZoW//d/1HzgwIApXj3isJXcI45Qk1HuQ3a7dirEqry4mNqOGKHarQsLr/ScHOWjRcuXU6fHH1crorpY/ZXDhuyEWrg6mC1/7eWv2zyJ5bBba1hnxEItxHPpRqi5HgfrynoE7wGnvit/ceBvSqiFevad2sBRAsvvuKOanwX7drhJNj+nIZ9Fy/Os3yXW5599k8M8ebV3z6+/qvcMP5s6fFS/C7g9/O8Ne/dW70O3k34VGldaSq2HDlVt5HBxDpnlws8RP/9c7P693imnKDHHId+8ol0jM5Na/v3vKgxRPzf8wc7uXn4/LBsyhNLr1KHSHTuIRRmH51l/I0Ldy5EZTkKN+++lL43++lf1QZFXFfljDT8jkvdzn0KNGX8M0GH+/G7i3wIWxfyBlD8u8Ypl8JhxffrZ2bduHTXjUPwrrggr1Kx2Qv0eNLnoIiVk+NkObovdymYkQs36bFn9s0Z6esg+hZpv6H8P5Q/MSb8zmSuLxGYDBqgPM9YCoZYaE2v0EgRMEohIqPGPOv8wrho1SokO/kHat2aN+qrJE33rJFSHqXGjeeJut3fLjVDjevmHXK1uVFTQmscfV19f+Yufl/bwZGf1Qw9RwcyZKvwxPS9PTbyt+8lCCTUtoLgvPKE4ZPDgKi9iN5PlfZs2UVteBXzrLRXaw+GTLNBYQHB4GwsWvbeDf7BK8vNpxYgRttc41dXyH/+onMTk5KgQzVX33qtEGq8Asq3ld96pxo4F3L61a4l/PDk0y9qeJhdcQMuGDVPCLKN+fXVPw3POqRb6WLRsmZqIcogS/5jrUFYWNHsWLFBjdaCgIBDeyKFf1lBH7QO1mjenQ266iVYMHx5oa7DDux3vA1u2VGOnmejwTS2gdUitthUQap07B0Qkt43323AoF09aDn30UTX+7FP8kYI/WLCPsIiuUl+Qv9r5iWMdln0/zIonojx2vLeJixvfCw7n0/5s91y6EWpux0GHPoazx30I9x7Q+0Ls+u6GXbRCzenZd2pDKD/zItT4mV06ZIjts8h/C35PaF/niAf+4MOrWeojw913q8gHLh3GjFEfUPi55n/n8KyVI0dShwcfVCGuboSainZ49NHKaIf27dU9XsQJT3L5Pcdt4DBIFon8HuRVCf2e5318dnVyeze88IIKHS1etkztneL3Jn+Acbo31YQa95ffW/xBjAUUC9q9CxeqaJIdn35qy1fv9WP+qx98UK2Wdhw3jmofdVRY33Dze8BjbdcWu1DzaIRasH8GxJhNn/Tfqsw3LA+pk1Bjjjw34t8e/iiiPngE3a/DrBH6aHIqi7pAIHkJRCzUeIP/qjFjqHjFCiW+9m/bRrW7dVN7Z4KFmvrvCL6ka+y814BXPfjrL39BLS0sVD8aPBnmlTGeMLptD9dpDWvj+ngVx/rlK9yKGosYFnq88Zh/sHI6dQp4h5vJMk/oeHKUlp1NW997T00sdOEVm0Mfeijwbzzh4B+MUNc41cVf9njyxqIkWBhZf3C0SLVrDyer2PT662qMazZoEHIfmRbAvL+Lk01wXbt/+kmFpvIeI15Bs4ZOhhJqdm21E2puxpu/xgezszJh8al9IdSKGn9pbnXDDUrwWsWdnjTqMNzgTejWDePB/mrnJ3ql15o4x27TOU86+Ev0hpdeUmJNhx678T3bfVdRrKh5ee4C7YviPRCq727YRSvU+B0W7tl3agM/xxyixx+aOJw2VAknjPiZ4hVbu2fR7tm1+jr7MIemceFnkt+f7Gsc+cAfGexEULjVGT2B5/p4hY5XkNRK/e+hpF6EGica4SQ5bW6/XX3A4tU+fvfVPvrowHueP6x5qbPB2Wc73hsLoWblEgkLE/c7rcry7xcnUOGIBRZu/LEznAAJ/njV4uqr1W+xGzvhfg/0b0ZwW+yejWiEWrB/WuvXH+R0n/hvwfONYKEV6lnR7zgO8+W5EX+45t9zHXGj/QFCLXkn1OgZCMSCgK1Qs66C2WXh4wkah9Px3or1zz6rEhRw+ApPaoMnjHYTSA6TLNu1izIaN1Z9clpR40kQ2+GwGp6ccnglf+HWSTa8tIft6UkVizNuO/+oW4tT6COHa/Am+tzDD6/cb/L/7V0JeFbF1T7sSwgJW4AkkJAEcK0bVoVqUalWbbGI1h1xoYCi1aIoFRWLW90QERCXSlFxh7riStW6oW1FVCyQEAKEhBAgkEASIMn/vCecz8nNvXfu/cgX+M25z9On8uXO3Jl3zsyc95wzZ+LjuXgQZRnvSWgHNjpYg6FsS4ifc0NC6IztHVjm3OryI0Zu73v9VjBnDvWdOpXPJPol/OCwyRkzOLwLVvxVkyZxmAzIHsa6IYlaEPmDAurEznnOTsLqcPbC7YwarKLwWpn9dpJchLXBk4A+Q7bhlQRJlYQ1Tnl1kxNbHfB6QhmGF5aV42+/pdV33MHyB7IYRPb8komgTnNeFsydywozxh0GBDwcXgjSvSfUN8y825t1wNZ3G3a2NcbmNTLb7jX3bW2Qs5AI86pzRm3PeoS5hTBsv7aw3HnMRdv8jxVRw9m7HStWUMLAgWy8gtcca3uYM2rw1ojyCuIgoZKQM1nnMZ+8zrfBw401FMlZwpRtqmfUYJzC2oHICnjGIJO2M2q8PpSXc6gkMvaCXNvmjW0/QJ1ubXHTP6Ilam7yiX1bHmefRD8w9Q1TNwh6Rg0e7lWTJzO+GZMnR85OauhjLNRYrVMR+GkjELVHDYoyUiZzlkccIt9zJseNqG1dvJg9am169mRr1eZFi6hNjx68iNmUKFnMEXIhlmgoka2TkpgA4BGFMUh78L5Y8qDISxhHGKKGEECQVIS4dT//fD5PgRCcIMqySdRg6YOnBmnAkYIf57o6DxnCm6i8h/NOtndA1Nzqwrk7nGty81JB6UamtS5nnMG4ln39NXv5EH5ktgebOBIFIMwTihPqQ4ifW9bH7cuWcVuRfRNhlJANjLMQUzeiBhlIw/mULVs8wyKdUzDoeHNojQNfwUS+i7q9sj7iegkkKIBlFEQNRAz/xhUUFbm5HPoI8sTnES6+mLPaibzCewGrM8KLcIWEKa9OOYHhwFZH2ZIltclzJkzgkDR4GOB9gNKPUKEgsuckan7zkuVjz5kqhL8i+xtn3Rs1KpIFM+g4SOhjtOsAlHivvkPRsmEHBb4hPGp87tZl7iMTnrUNIGHz5/NZx+SRI3l+YM3AubHy1av5fCTOzvgpvyD8mH9uc9E2//2IGuYJ5jg8hniQ3S9I6CPOpK2dPp3PpOGREFr8PzIlImET+ujM+uj8HbKGK10QvgjSx+HXkyYxLjJvJHuisyzmJjDpNnQo7ycoi4iFrV9+aS2L+YwrQxDqCSNF5l131TtT5PVdyWDpbA+u8zDPqFWVlobCYm/Lo082AiWGShiXEO4K46dbP7G2wHOPowaQH8whRFfA84kytu/Y9gMhRdgnzLa4qVxe4+Tr1XORT1ydgnXTq09u+oaQM3iocZ7PTbadWR8xB7Dug/Ahy2vqmDFs0FWi9tNWqLV3ikAsEAhF1Mz7e/gesqlTaxdyHEAfN443eLmDzO8eNfNMjJmIAvU4w71AqrDRg8BgIzazP+KuKrm/zNoex71asORtmDcvcs4I3zb7J4qH8x41aTvOKyG8AenlJeQHCqWpsJjn3uSMCv6ObGgoA0UHyi/+x1cTuCQTgdXT+Y4kCbDVJe+hzQgVBBGUMnJ4XL6NDRueE+e3MI6S3S9h0CA+S4eNXvpgCiVC/ED+ki+7jOIHDOAQUYyRJOkQSynag/J8rcKCBawE8Dg//DAre862Cr6h5K93b/YGIemLiS/3Z/bsyHc5mUJNDROfdbNmETKB8T1Zw4bxYXCc7xMZxZkZtBMZF3FWzbw/R+RWPAK4VoHnxdixhPMaOL9jyqubfHnVgRBfXGMBpRT1o/2i2MD4YbvDz0zPDxJuvm+OX52zatXVVLxwIeXPmsUJTOBxRMgcZCTUOPjcpxh0HWCPmqXvftiZyQ3c1hgvZc+JlW3u+7WBQ9qqq6nks8/4vjSEjMMw0v2889jYAzLJRgOfqwKwXnjNRed8xlpizn8QQ3iX8cDjXfTSS3z1B5+lHD48ch8ayGKgZCLDh9cSz+nTqaa6muuVuylBzMPcHQYlHAQWxB9zDOsHzvYgbFmy/KJ+W53AB22HERGh8rayEvYmc9VsvzkvbN/Fu3JXHAifSdRgRGvM8jYZwt9hLMXehT3HDMOt184jj6SNr73GURLAlhO1jBkTyWJoI2q2/cCvLSb+fuPk2QYv+Zw2rXat9+iTU99AO0yiBh0kyD1qmXffTYVz59a5rxJ7HjzrGvoYC1VW61QEfroIhCJq76LCcQAAGQVJREFUP10YtGeKgDcCDXotwT4A2u0etX3QjP32kzaFszEbvj+1JYjS35jY6LeCIdBYMtRY3/Hr9f7QhmCjUvuWetTCoKXvKgKKABBQoqZyoAhYEPipEDV4u93OnDZlARAvr3jDgIV4HBsbq/2pLcBhf2tPU5bToH1vrDFrrO/49Xt/aEPQcXGbT5r1MQx6+q4i0HQRUKLWdMdeex4QATNs1ZnGP2AV+poioAgoAoqAIqAIKAKKgCIQCgElaqHg0pcVAUVAEVAEFAFFQBFQBBQBRUARiD0CStRij7F+QRFQBBQBRUARUAQUAUVAEVAEFIFQCChRCwWXvqwIKAKKgCKgCCgCioAioAgoAopA7BFQohZ7jPULioAioAgoAoqAIqAIKAKKgCKgCIRCQIlaKLj0ZUVAEVAEFAFFQBFQBBQBRUARUARij4AStdhjrF9QBBQBRUARUAQUAUVAEVAEFAFFIBQCStRCwaUvKwKKgCKgCCgCioAioAgoAoqAIhB7BJSoxR5j/YIioAgoAoqAIqAIKAKKgCKgCCgCoRAIRdS2V1TRhOnZ9G1OGbVs0YymjM6kQT9LiHywpobovmfz6I1PiimpU2vq3LEV/S9ve70GHZrZge69Oote+qCI/vb6etcGTxmdQZkp7enqB5bTpq27Iu8c2T+e7rkqi9q2bk7z3imkl/9ZRMUlu0K3p3vn1jRzwgFc75X3/o82bN5JF5/Wk5asKOX+4Ylr14LuHJ1JT76+PvKbNATf//VxXWjMsBSqIYrgIuUeuKYvHdQnLtRgyMtoy62PraLla3bQWYO70dXn9KJmzaKqqsEKmWN/0oBONPmKjNB1l+2oogkzsunIfvF0xZnJdcrPebOAZcGv7jDyJ+PbLbGVtZ3V1TX0j4830ty3Cmnztl3UqmUzGnxkJxp7Vip1DVBePvDp0q30wLw8uv/qvpSR0q7ed0159ZITrzowt15atIGeeHU9z6trzu1Fq/LLadjgblbZM3E74YhE2rJtdz15RnswLyeP6kOTH8+tMwcgyxtLdtIts1dxn8x50hjrwAmHd3Lt+0W/7lEHYzfsRK7chABrzD//s4UW/XsL9x1rEh5Z47ywMud++7YtrG2QFzCGX/2wjaa/uJbWbqiglKS29Mdze1Hu+nI6aUBnmvHyWs+2mPOiIeaidVIQ0eQnVvm257bLMyLjEt++Bd04Ip1+flBHrvqTb0ronrl5/N83jUijXxyW6Pn7rt019Pe3Cui5dwupqppoyNGd6E/n9ybB9uVFRbw+H9a3g2udqHh7eRWv0+8u3kxnn5REI8/oyd/zK5u/sZL+PCuH8gor6OA+cTz+cY7xDNsXN1zDYLG35W1j5rduu7UTMvvmp8U04+V1VFVdw+v2OSd1p9uf9JeN6y9I81zrnX001zZTjmx98ZI/P3n6enkpTXgkmyp3VXMzrhqeSuf+qnudJjlxOKJ/vOsai0LjH17Jsof9Jiu1PX26tCSylrjJUpB5p+8oAoqAImAiEIqoSUFZQIcc3ZluuaxPhEQUbdlJ4+5bzsQFJAhKMt79ftX2yL/XbKigF9/fQGOHp9LCzzZRZmo7Sk1qy2QJ5O7ecVn0wb83U2J8K2rdshlvpLurUGPtc9lvk3kTxkILxRFE5u0vNrFCYWtPm1bN6MZHsilnfTkr0z/L6sB1rimsoPe/2kwXnNqDCaCzzXjH/C2xQ0uau7CAnn6rgJV5WejdyoUVNyG7ufnllJLUhrZtryIolG1aNQ9bVYO/v7FkF4/TwRlxDULUKnZW0wdfbaYzBnWlMHWHkT83EMzvAu+5bxXQM28X0pVnp9KZx3dlxQ1yBxIy7U/9mBjZHtNI4bb5O+XVnBNSt18dS7PL6J65q+nOMZmsFDwwbw0rTqJ4+cmeKPZHH9QxosD6zUsoGG71LcvdTjsqqmjAgbXKeJhx2Jt1APPNr+9oixd2UNT91pgTDk8kkLmvlm2rQ9S8sPKa+35tkPHFGvPXuXm8To07J5Vat2pOr3+ykQ1WD4/vz+ulrS1SV5j5YpNdv7/7teeL77bSzY/mEBRjPAektacH/9iPysqr6PrpK3ltxPPwi2vpwT/2pRbNm7n+vrqggm6ZnUPXnteLDu8XT9c9tJJGDU1mQ5jMmxOPTKRn391Qr86Ubm1ofXEljZ+2kg1rV52dSodkdGBjS5CyMjfQTjeiVrhpZ6i+oD3msy/KB5WhIO0sKK6k0h1VdES/eJo4M5s2l+6mmTf0py4J/rLqZ5RzypuXHHVo38J3PniV+ya7zFOeTMMN5MVpUPUaL4yrcw2D3GP/SuvZlkkaZM7EXona3qw8WlYRUAQEgaiI2oPPrWGS1bFDS3r4T/1INidYtGe+so527qr2JGpu0IvSwUTNsGrC2p3esy31SW5H2FBvfyKXFU14qtYVVdJ9z+TR5FEZ9NQb6wO35+3PN7HSd/4pPWj0sBRuDhb8vr3a8+YjCqhTkXYu0tjAxt2/nGBtm3RpH89yYUXNpjiEra8h329I5VAIEkjRrZf3CUXUwsifs//O765cu4MVw6zUdhFPLcq8+VkxK9UXnvqjnPhhCSPFs+8U0sLPN9FB6XF16kI5U16nvbCmjvFC6vWr46Ovt9C0F9ayYoH5AC/zgo820hVDaz2Te0vUnH0LQtTCjEMQI4bXOmDrO9puw9+rbpS1KbZB5r6tDVAAr3toBcFjADIDJRQP5BHf/80vuv6/I2rzPyyqJe01RDc8ks39gRKPiASszfdd3Zd/u2H6SrrhojT+b7ffEREBMnf9hb3p5AGdua7fn5zEXm2ZN6cc04VmvrK2Xp3HHpJAkx7NYVJ299isCK7mnPMqi/pt6+2H/90Sqi+o03z2RXmbPLutY17tlP7A6wvjFQgJ1msnKUGd8ESbBo6ge4+XHNnIoFc56A1u8oS2LfhwI533q+5shAuLg7kOtGvdnOZ/VESnH9e1TtSFErWgo67vKQKKQFAEoiJqz7+3gb5cto3+/cM2unFEGp0xsCvBS4GQxyUrS2l53o56RO2R6/uz1wvhK86QQD8lSjoChfrRBfl0+xUZvBmDcH35wza65dI+9ML7wduDjR/hlLBeQ2Fq2bIZffx1Cf3q550jnsEgHjWEoT337ga6e2wmHZJZ65nzU0bFkocQq2MO7kivf1JMd4zJpKUryzjkL6FDSyadz79XyDjhQbgTwjvgFTDfAbHEv211yXvYoBDeB/J586Xp9MsjOrGCKPVKSMvZJ3anV/5Z91sgME8vLGQSAg8kwu0O79ehjkdNxg/hSWgTLJX4Nv7/8t8mc0jSuUO60+qCcu4b+nVgWhw99mo+W+NRBnIEq3jvHm257z+s3s5hpyDCzieo/HVNaFUHu9tGZdDSFaV1vjvosAR6dH4+tw/WeHngPUJYC/p/WFY8e1B7dm1DFZVVtHNXDU24OI1OPOpHpQxGCijhsxfks0du6rV9mfzLY8orwobcPGp+dWSvK6fx01ZQeWU1nXZcF7rotJ4sw/JES9S85mUQohZ0HEzPejTrgK3vwMCGf0MRNXjU3Oa+rQ2IEoChySlnTtn2U7IRWeA1F835LGuJOf+hWCLs8rrzexO8s+98sYlGnpFMEj4qawHag6gFhA8i3Dqo0g95Qfvg4YV3GmsyjAp4MI/Qbzxuv8PDeO3UFbRt+2467tAEatO6OV17bi8OfZR50zupLb3wQf06D8vqwKFsWGtQfuChCXTTiPQ6e4RXWRj9bEQN/Q/TF5CAyY+v4nl615WZ7C1tzPLok9eYIXJBwvzhlf/LHzI4xB4GUqzp8z/cWG/MUJ/MnY1bdtLvfpnE66SNqIm3HWt9es929fYrRAb06/3j+miuYyJHIFPRyB+MIm7yxL8/tILl9NiDE+ji03qw0ct8vMYbOMiaCNxe+1cxjTozuV60hRK1oKqnvqcIKAJBEYiKqGFThzJw999Xs/KOM2M5+eVUUVnNoTymEioLNhrkFmqA34MQNXwTXgR4waCUTHkqlxC2BItfmPZgkUaYzX+Wl3L4I5RrbKomefQiakKg0GaQrT+P7EOd4luGUpax2U28JJ2Jz+CjOtFj/8hnsrk0p4wJ7sRL0mjSo7VngeBdzFlXTpNm57i+Y6sL51+wYUHxmTginW59fBUd0a8DewChrCGU5c8j0+mL77bRuqIKuuCUHoyr2Z7fD0liS+q4s1PZ44iN/fjDE+uFPn6XU0Y3zcyhYw/pSKOHpUZCWUFGEVaGcyebtu2OhE5edXavOmGUIgM4Ezb+gjS6cUZ2pK1OYQ463vB6OrETTCR8Uwi0hNQ6iVpGcrsIiUTboGDg7A3CraaP78/jD5kC8T59YBcm7yDRZn1OeXWTL1sdaJecnYBCihBdkFt4IPBEQ9REnt3mZRCiFnQchKj5fc+2Dvj1PQh2e0vUbHPf1gYvOQtD1DBnEVLoNhfxNy9Zh8EC58f+8mQtgbjt8j7sncVz/zV9ee3GWnDjxenUokUzfg9yDm9ZEEUZZGfKk7XRDgekx3GZMOQE5Vas2cFzHms8zrPBoNS+TYvIOo/wSLc6ocw/+3YhkyIYdx5bkM9E7dRju1jLNjWihv7CMwbijLPewOm/y0vZGAXi4YavnPWDjEz5Wy4fE7hrbCbBk+knG2b0Bbyp8LaZ+9Wo36VQfwdRc8oR5DMa+UM5N3mC1xBREvJ0jGtJ91+dxTIrj42offpNrQGypHQXjTunFxs0nERPwqg19DGoGqrvKQKKgB8CURO1XxyeSLfOzqG1RZVshYM35egDO9L98/LqETUQt2gs6dJwhLUgwQHCYeBh2VK6m62W2ABSk9owUQvaHtRphrUdmtWBDkyPsxIuUVyh5Nw9N4+TTuA8HbxB8gRRluHZgnKExR6WZxA1eeCxwcYhh/BB1BCq4fWOra4pf8jgMyQgJU5iZG5IQlLd2nPygE4cYocx7taptecZNSHARVt2sSL54gcb6Pvc7XT9hWkELwQIvbl5exE1t7a6EbUg4w2vgRM7ExNY/0UWvDxqkI3xF/RmwmuSO1FqJAzXmfRGklNgs3bKq5uciKfXTJxj1iEY4IwYEp/Me2cDE3AJPQ4ie27nrvbGoxZm3kn79mYd8Op7EOz2lqhhDfOb+7Y2ACuEYw09vivPCa/HTzHF/ISBx20uus1dU9ZFWWZSPyqD10+Ei+IsMZJFeCnpQRRlRFZAyYanXpTrMEQNXrSHnltDE0em0zMLC+ndxZuYRBxzSEJkncf5vjB1nnlCN2vZWBA1ITY2xR9/9yNGe1Pe5pWFoRIGwL+Oy2LvP4ydfgRF2iJRBggHhyc2LFEz9ys3+XfKUVCi5iyHJFxu8oQzjzCaFZfs5D0NcxLn0s0xsxE1rAMwtN7xVC5HVtxz5Y8RNc72KlFT5VsRUAQaAgFXomZ6wdyy8GGBO21gF95UoTicekwXGnxUIg36WWI9y76bAokwyZLS3dSjS2vug82jBiUI53qQuARWMIT0IExDkmyEaQ++J0oVyNLwwUmcOc98bKGPOet2MAFC2ASUJngXWQFyJE4x63QLscGmAGswCJ+E+DnfQ+iM7R1sCG51+REjt/e9fnvhvQ1MLpM6exM19BXjgDDHi07twWGC2MxgcTxrcBKPdUMStSDyBwXUiZ3znJ2E1WEsJZuoSeaRGOSkozvXIahOkouwtgPS4visJmT7phnZtGz19kjCGqe8usmJrY6Pl5TQjvIqTrCAB1bbO+esZus2yGIQ2fNLJoI6zXmJLG9vfVZMD17bL2L5/vzbrTz/QFhlvIOMg1tSIef3/NYBW99t2NnWGBsZMbH1mvu2NshZyOSureucUZP1qFunVpwwyK8tLHcec9E2/2NF1BBOBm/6yUd3prVFFbR56y4qKdsd6lwXvGXihcgrqIiESiI5iazzkD2v820IN8YaCsOFhFkGKdtUz6jBOPXAs2to1JkpNODAeA7Rtp1Rg5wiuyHOD15wSnf2eoYlaqgDxkeMoxneD4OZmxwhsYxtbrqVW7KyzFWenCQae1VCXMs6XjE/HMx14JuVpRxRhPDN+8b1jZyN1NDHhlBLtQ5FQBEwEYjaowYFbf3GSk7EgEfO5DgVRvx7yYoytvzj/BG8Y1Cgk7u24fAJmxIlSvMPe7wz+DeUSMTYS9iBELUg7UF58f4s/n5bJIwjDFFDKNGcN9fTU2/UJgG47rzeHLMfRFmWzQrkis/4zcjm8LUxZ6XwGT/UJ2nQsamh37Z3vOoCwbhujyfI6cHCmR5YVqGswGMERQhnQm55LKdOe0Bgbnt8FY3+XQodlBHH50EQ9umW5llSH596bGcacXpPzgAKL5wkiHEjavBY3T4qg4q3/phR0tlW55QNOt55BeX1sBNM5Luo2yvrI0IdkaCgfGc1EzWMO66kQBINZC9F6GPpjt302sfFNHZ4Cme1M0kexhXhiU++tr6OvDrlBHXZ6lj8/Vaa/uI6Phs34IB4emfxZnrpg1oCjayUQWTPSdT85iXk49bHctjiPOK0noQwUig2CB2VLJhBx0GIWrTrAJKJePUdGQZt2CFMtCE8avA+uc39gk2V1jaAhEHOoMidc3Jt+vhWLZuz9whhZVcOT+UEB36KKQg/wpDd5qLbWmLOfz+ihnkCw9PNI2uTIt05JzdQ6CPOl0JZhbcLj4TQQj4QovmHM1M4lNKZ9dH5O9aelxYVcWbI71aV0b1P59ENF6YxLrLOSzY+Z1mEcuLsJkIdEaoJ49AdozPpX0tKrGVhWEEY8Q3Ts2nX7mom0IlGKDv65PVdyWDpbA/Cw80zaqXbazNgBsVib8ujTzZyI4bK3t3bsrETxhe3fsJbNGt+PtXU1ND4C9M4dPHvbxbw2m/LyOgW+mjufeaa7iVHMED59cWrHDx/bvKEdRxrMfY77GG42uc3g7ryMYD7n11Dky5N5/N0buPlzPqIkHfUxUcY9uyhMNgqUVMFWxFQBBoagVBEzby/BxsoFNVHXq496zDhojSaODMncv+S3z1q5pkYMxEF6nGGe4FUYfP99bFdmNiZ2R+RFlfuPLK1x3mvFqyKOE8k54zwbbN/ong471GTtmOTmzgrm75ZWcZ38CBBNTYIU2Exz73JGRX8HZsjwoSw0cAavOCjIuqW2No1mQiUJ+c7kiTAVpe8hzYDV/xbygw8NLFOvfBWwjro/FZmSjua+vwaPtQPCyeSiSDsU/pgCiRC/K55YDldPjSZLa4ggrh6QZJ0iKcW7fnrVVnsscG9R5f+Jpmqqmrob2+sZ2XP2VYJqQojfxhvpDx/ZVFRHXzRH9x1Jt9FCA8UERCfJ17NZ4Ueij0UP9yRh/aIjEKRRugMyAHuhjLv1xG5FY8ArM94cOcYvClQzE15dZMvrzpw3g33slXurCbU/8w7hey9w5j16t4m8D1qIGogCTJnnIuJOS8RpgRvLuS2vLKKenVvSzdf2odTsIcZh4ZYB+BRs/XdDzsziYLbGuOlDDqxss19vzZg/IHp+19tYSMPjEpIzz/0+G58NxVkDo9NMfWai875jPBGc/7DAARvHB5cJwKjEGQUsnXJ6T0j96GBgARJJoIyIJ7IuFu95/YUc40Nc3cYUrnf+0weYZxxJQsScgw/MYk9xpLlF+221Yk1BG2HEfEve87MyRrsVlZC+WSuet29aPsu2iZ3xcErbRI1GNEas7xNhvB3GEuxV8O7a4bhOtuJCBnc/Yh1GffbIVEL7reTuyX9ZNVc6086qhOf4TX3K1l7JAuvlxx5fcNP/pA4xylPWIdXrN3BxzVwVtrsC7xoQtSgYwS5Rw1hxTDUyp2r0rfc9T96hzX0saHVVa1PEWiaCIQiak0TIu11U0egIa8l2BdYut2jti/asb9+0+aBaMx2709tCaL0NyY2+q1gCDSWDDXGdxrjG8FQDfaWetSC4aRvKQKKQHAElKgFx0rfbKII/FSIGqy/bmdOm+iwcrfF8i/eMPwmHsfGxmp/asv+hk1TltEwfW8sGWqM7zTGN8Jga3vX2V71qNkQ078rAopAEASUqAVBSd9p0giYYavONP5NGhjtvCKgCCgCioAioAgoAopAzBBQohYzaLViRUARUAQUAUVAEVAEFAFFQBFQBKJDQIladLhpKUVAEVAEFAFFQBFQBBQBRUARUARihoAStZhBqxUrAoqAIqAIKAKKgCKgCCgCioAiEB0CStSiw01LKQKKgCKgCCgCioAioAgoAoqAIhAzBJSoxQxarVgRUAQUAUVAEVAEFAFFQBFQBBSB6BBQohYdblpKEVAEFAFFQBFQBBQBRUARUAQUgZghoEQtZtBqxYqAIqAIKAKKgCKgCCgCioAioAhEh4AStehw01KKgCKgCCgCioAioAgoAoqAIqAIxAwBJWoxg1YrVgQUAUVAEVAEFAFFQBFQBBQBRSA6BJSoRYebllIEFAFFQBFQBBQBRUARUAQUAUUgZggoUYsZtFqxIqAIKAKKgCKgCCgCioAioAgoAtEhoEQtOty0lCKgCCgCioAioAgoAoqAIqAIKAIxQ0CJWsyg1YoVAUVAEVAEFAFFQBFQBBQBRUARiA6B/wNt/fu4EUSRTQAAAABJRU5ErkJggg=="/>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png;base64,iVBORw0KGgoAAAANSUhEUgAAA2oAAALrCAYAAACPsHTCAAAgAElEQVR4XuydCZQVxfX/7wzLAMO+b7IJguCeqIkmKho1qFHUaFQicaKRoBAVkYiIxCBxiaKIihoU9w2jxo1o3Jeo+au4sIiibCKbDDvMwDDzP9+Ser+apvt1db/q+xZun+MReNV1qz91u7pu1a17i2pqamqogK+xY8fS+PHjC+4JX3/9derfv3/BPVcuP5Aw5+8dYS7M+QnwSxQ9F+b8BPglip4Lc34C/BJd63mRGGr8nehComtFcNGmQq9DmPP3sDAX5vwE+CWKngtzfgL8EkXPhTk/AX6JrvVcDDX+PnQi0bUiOGlUgVcizPk7WJgLc34C/BJFz4U5PwF+iaLnwpyfAL9E13ouhhp/HzqR6FoRnDSqwCsR5vwdLMyFOT8Bfomi58KcnwC/RNFzYc5PgF+iaz0XQ42/D51IdK0IThpV4JUIc/4OFubCnJ8Av0TRc2HOT4Bfoui5MOcnwC/RtZ6Locbfh04kulYEJ40q8EqEOX8HC3Nhzk+AX6LouTDnJ8AvUfRcmPMT4JfoWs/FUOPvQycSXSuCk0YVeCXCnL+Dhbkw5yfAL1H0XJjzE+CXKHouzPkJ8Et0rediqPH3oROJrhXBSaMKvBJhzt/BwlyY8xPglyh6Lsz5CfBLFD0X5vwE+CW61nMx1Pj70IlE14rgpFEFXokw5+9gYS7M+QnwSxQ9F+b8BPglip4Lc34C/BJd67kYavx96ESia0Vw0qgCr0SY83ewMBfm/AT4JYqeC3N+AvwSRc+FOT8Bfomu9VwMNf4+dCLRtSI4aVSBVyLM+TtYmAtzfgL8EkXPhTk/AX6JoufCnJ8Av0TXei6GGn8fOpHoWhGcNKrAKxHm/B0szIU5PwF+iaLnwpyfAL9E0XNhzk+AX6JrPRdDjb8PnUh0rQhOGlXglQhz/g4W5sKcnwC/RNFzYc5PgF+i6Lkw5yfAL9G1nouhxt+HTiS6VgQnjSrwSoQ5fwcLc2HOT4Bfoui5MOcnwC9R9FyY8xPgl+haz8VQ4+9DJxJdK4KTRhV4JcKcv4OFuTDnJ8AvUfRcmPMT4Jcoei7M+QnwS3St52Ko8fehE4muFcFJowq8EmHO38HCXJjzE+CXKHouzPkJ8EsUPRfm/AT4JbrWczHU+PvQiUTXiuCkUQVeiTDn72BhLsz5CfBLFD0X5vwE+CWKngtzfgL8El3ruRhq/H3oRKJrRXDSqAKvRJjzd7AwF+b8BPglip4Lc34C/BJFz4U5PwF+ia71PKcMtZqaGpo+fTqNGjWK9t57b5o0aRL16NFjJ8pr1qyhIUOGqLLnnHMO3XbbbVRaWurbG2PHjqXx48fz91TCEl0rQsLNLYjqhTl/NwpzYc5PgF+i6Lkw5yfAL1H0XJjzE+CX6FrPc8pQ++abb2jlypV04IEH0kMPPUTl5eV0ySWX7ET5/fffpw4dOlDXrl1De0AMtVBEUsCSgOuXz1LsLl1MmPN3vzAX5vwE+CWKngtzfgL8EkXP8595ThlqJs733ntPGW0nnXRSLcrr16+n4cOHKyNuzJgxdPDBB1NRUVFgTwwePJjKysr4eyphiYsWLbIyVBNuxi5VvTDn725hLsz5CfBLFD0X5vwE+CWKngtzfgL8EjPR8/79++/U4Jw01JYtW0bvvPMODRw4kOrVq7dTo6uqqmjmzJk0YcIEteN2+OGHB/aE7KjxK2mhSpSVKf6eFebCnJ8Av0TRc2HOT4Bfoui5MOcnwC/RtZ7nnKE2b948+s1vfkNwg7z77rvpjDPOCKQ8d+5cmjZtGl199dXUsGFD33JiqPEraaFKdP3yFSonl88lzF3StKtLmNtxcllKmLukaVeXMLfj5LKUMHdJ064uYW7HyWUp18xzzlADrC1btqgzathVQ6CQJk2a+DLcunUr3Xrrrcq1sVWrVmKoudQ0qWsnAq5fPkEcTkCYhzNyXUKYuyYaXp8wD2fkuoQwd000vD5hHs7IdQlh7ppoeH2umeekoQYMq1evpptuuolGjx4daKjBoLvnnnuUoSZRH8OVR0pkRsD1y5dZa3aNu4U5fz8Lc2HOT4Bfoui5MOcnwC9R9Dz/meekoYYw/VCupUuX0tlnn+1Lubq6WpWpqKig448/PrAnxPWRX0kLVaIMePw9K8yFOT8Bfomi58KcnwC/RNFzYc5PgF+iaz3PKUPt5ZdfpjPPPFPtoCFIyPnnn6/OniH642WXXUbjxo0jRH0cMWKECjKCXGoIOFJcXCyGGr8u7nISXb98uxzAGA8szGNAy/AWYZ4hwBi3C/MY0DK8RZhnCDDG7cI8BrQMbxHmGQKMcbtr5jllqMXgEXqL7KiFIpIClgRcv3yWYnfpYsKcv/uFuTDnJ8AvUfRcmPMT4Jcoep7/zMVQ4+9DJxLl5XOCMVIlwjwSLieFhbkTjJEqEeaRcDkpLMydYIxUiTCPhMtJYWHuBGOkSoR5JFxOCrtmLoaak27hr8S1IvA/Qf5JFOb8fSbMhTk/AX6JoufCnJ8Av0TRc2HOT4Bfoms9F0ONvw+dSHStCE4aVeCVCHP+DhbmwpyfAL9E0XNhzk+AX6LouTDnJ8Av0bWei6HG34dOJLpWBCeNKvBKhDl/BwtzYc5PgF+i6Lkw5yfAL1H0XJjzE+CX6FrPxVDj70MnEl0rgpNGFXglwpy/g4W5MOcnwC9R9FyY8xPglyh6Lsz5CfBLdK3nYqjx96ETia4VwUmjCrwSYc7fwcJcmPMT4Jcoei7M+QnwSxQ9F+b8BPglutZzMdT4+9CJRNeK4KRRBV6JMOfvYGEuzPkJ8EsUPRfm/AT4JYqeC3N+AvwSXeu5GGr8fehEomtFcNKoAq9EmPN3sDAX5vwE+CWKngtzfgL8EkXPhTk/AX6JrvVcDDX+PnQi0bUiOGlUgVcizPk7WJgLc34C/BJFz4U5PwF+iaLnwpyfAL9E13ouhhp/HzqR6FoRnDSqwCsR5vwdLMyFOT8Bfomi58KcnwC/RNFzYc5PgF+iaz0XQ42/D51IdK0IThpV4JUIc/4OFubCnJ8Av0TRc2HOT4Bfoui5MOcnwC/RtZ6Locbfh04kulYEJ40q8EqEOX8HC3Nhzk+AX6LouTDnJ8AvUfRcmPMT4JfoWs/FUOPvQycSXSuCk0YVeCXCnL+Dhbkw5yfAL1H0XJjzE+CXKHouzPkJ8Et0rediqPH3oROJrhXBSaMKvBJhzt/BwlyY8xPglyh6Lsz5CfBLFD0X5vwE+CW61nMx1Pj70IlE14rgpFEFXokw5+9gYS7M+QnwSxQ9F+b8BPglip4Lc34C/BJd67kYavx96ESia0Vw0qgCr0SY83ewMBfm/AT4JYqeC3N+AvwSRc+FOT8Bfomu9VwMNf4+dCLRtSI4aVSBVyLM+TtYmAtzfgL8EkXPhTk/AX6JoufCnJ8Av0TXei6GGn8fOpHoWhGcNKrAKxHm/B0szIU5PwF+iaLnwpyfAL9E0XNhzk+AX6JrPRdDjb8PnUh0rQhOGlXglQhz/g4W5sKcnwC/RNFzYc5PgF+i6Lkw5yfAL9G1nouhxt+HTiS6VgQnjSrwSoQ5fwcLc2HOT4Bfoui5MOcnwC9R9FyY8xPgl+haz8VQ4+9DJxJdK4KTRhV4JcKcv4OFuTDnJ8AvUfRcmPMT4Jcoei7M+QnwS3St52Ko8fehE4muFcFJowq8EmHO38HCXJjzE+CXKHouzPkJ8EsUPRfm/AT4JbrWczHU+PvQiUTXiuCkUQVeiTDn72BhLsz5CfBLFD0X5vwE+CWKngtzfgL8El3ruRhq/H3oRKJrRXDSqAKvRJjzd7AwF+b8BPglip4Lc34C/BJFz4U5PwF+ia71XAw1/j50ItG1IjhpVIFXIszjdfDmr76iRr16xbpZmMfCltFNwjwjfLFuFuaxsGV0kzDPCF+sm4V5LGwZ3STMM8IX62bXzMVQi9UN2b/JtSJk/4lyvwXCPF4frZw+ndqedlqsm4V5LGwZ3STMM8IX62ZhHgtbRjcJ84zwxbpZmMfCltFNwjwjfLFuds1cDLVY3ZD9m1wrQvafKPdbIMzj9dHcc8+lPe+5J9bNwjwWtoxuEuYZ4Yt1szCPhS2jm4R5Rvhi3SzMY2HL6CZhHh3f1pUrqW7TplTcoEH0m4nINXMx1GJ1Q/Zvcq0I2X+i3G+BMI/eRxtmzqQvL7qIfvTWW9FvTmDAi9WIXewm0XP+Dhfm6ZlnOnHyq12Yi57zE+CXKHoenXmm441r5mKoRe/DnLjDtSLkxEPleCOEefQO+m7aNFo2bZoYatHRZe0O0XN+9MI8PfPK5cupTmkp1W3SxFnnCHNnKK0rEubWqJwVFObRUYqhFp1ZRneMHTuWxo8fn1EduXizvHz8vSLMozP/8k9/og2ffEJ7TJpETfbfP3IFwjwysoxvEOYZI4xcgTAPRrZ6xgza/OWXVFSvHrU56SQq6dQpMl+/G4S5E4yRKhHmkXA5KSzMo2HUcxbclSvzlrzbUaupqaHp06fTqFGjaO+996ZJkyZRjx49AntCDLVoSiqlgwnIgBddOz467DB1U64MeNGfIPfu2Lp8OdVv3z6xhomeJ4Y2sGJhHszcnDjtfu211PzQQ510kDB3gjFSJcI8Ei4nhYV5NIxiqEXj5Vv6m2++oZUrV9KBBx5IDz30EJWXl9Mll1wihpoDtrt6Fds3bVLuNUGXDHjRNAQGxeenn65u6jZ6NLUaMCBaBXJGzZcX3Ek7lpVFZml7g+i5LSl35YR5GkNt2DDa8NlnqoAYau50Lhs1iZ7zUxfm0ZiLoRaNV2jp9957TxltJ510UmDZwYMHU1mCk5rQRsYoUFRdTcXLl1Px2rVU1aED1bRosVMtixYtoq5du8aoXW4JIlBcXk7VLVsGAhLm9rpTVFFBTW6+maiiQt1UecQRVNm/v30FO0oK852RlU6bRpsSHNOEeWQ1zfgGYR6MsOm4cakfK486iip37NJnCl2YZ0ow+v3CPDqzTO8Q5tEI4vtaZ+FCddPmsjKq6tYtWgVElAnz/j7zpLxzfdTEli1bRu+88w4NHDiQ6tWrFwgy31wfsQvx/XPP0cqnniLs8HQoK/NdPZdVksjvTtobzFWUoAiFwtyeuQ4iou9ovPfe1Pv22+0r2FFSmO+MDO6kcaNo2nSAMLeh5LaMMPfniUBEGEv0Va9NG+p03nmxdue9EoS5Wx22qU2Y21ByW0aYR+NpzgW7XXkltTrmmGgVJOAJlJeG2rx58+g3v/kNwQ3y7rvvpjPOOKNgDDUdzlw/UMPu3ann9dfvdCZFXr7I707aG5Dra/NXX6kyYqhlzhYuj1h0MC/kUmvUq1ekykXPa+PS4wNYIgJeEmfVhHkkFXVSON+YVyxZQg12283Js6erRJ9xNcsELV5GbUy+MY/6fLlYXpjz94owj8bcnAu2P+ss6vTHP0arQAy1/+O1ZcsWdUYNu2q33XYbNQkI25tvO2peQw1P3PbXv6bd/vSnWsoiL1/kd2enG6rWr1e7ljVVVTR70KDU72KoZcbWPJuW6QRL9NzfUGt26KFU0qHDTuNCZj33w93C3AXFaHXkE3PTeEpyZxcEtawOv/sdVSxaRGveeCPQyyQacdHzqLzM8ghfXr9t28hV5JOeR364HL1BmEfrGHN8gydQx/POixyx2jXzvNxR09hXr15NN910E40ePbrgDLXiRo2opH172vLNN9Rkv/1oj1tvFUMt2vuWtrSfQaxv2GPiRGry4x/vdL/rl8/h4+RUVSbb+m3aUPPDD6eVTz6pPuytBw6kDr/9rXV7hbm/oYZ/bdijB/W97z5rlrYFhbktKXfl8ol5Ngw1GITLHniAvps61XfhMk5P5BPzOM+X5D3WhlpNDVVt2JBqyjv/7//REUcdlWTTpG4PAdHzaCrh3cWPs4PvmnneGmoI0w8YS5cupbPPPjuwJ/JtR23l9Om0ZPJkann00dTx97+nWWeeqdyb9n7iCTHUor1vgaXBePljj9G2Vat8y3QaOpTa/OpXVKdxY2Eeg7k21Br27El97riDqtauTUV/RHVRBj7XA16Mx6l1S822bSqfU7YuPT5o+chNh9QHLq9cY+7y2XK1rnxhXrlkCc2y8D5wxVlPmmCorX33Xfp69Ggq3WsvNa5keuUL80yfM4n7bQ216ooK2mp8Z9+bO5f6xzjzk8Qz7Cp1ip4H9zS8quo0akRFdeumCukxp7RfP9o0e3ak+YquxDXzvDPUXn75ZTrzzDPVDhrC8p9//vnUsGHDgjHUlv7jH7T8wQdTyqGVpsvIkdTmxBNTz+laEXaVQQvPaR4W7XP33VS9ZYsy2tZ/+CGt/ve/FQq/vF/C3E5LtKFm7gTPKSujLV9/rSrw2yEOqjnXmGPiUdygAVUuW6Z2vKmoyA6Ko1LeIC2o1rX7Wa4xd4Qup6vJdeZwZ948f74aH9e+9VaKpWvd83aSaait/9//6KuRI8VQy7Imzxs+nKiqihrtuadyvcbRAfyHq6hOnVoLWX5nDOPm1MzyY+et+FwfW7IJFmdt4fWDb7q+tM7ifNryRx4RQ42jg/JpRw3+99/edhthtUrnnTKDMuz16KNU0qmTwiYvX3zt0YZalxEjqM3AgUQ73DPWvfsuLZ40iao3bxZDLT5e0rs+5tnK7Rs3KrclRDNFQBEEw7C5ck3PYaitef11NYA33H136oHQ4YzGmv6ItPzFL6j8lVcUQteT5VxjbqMn+V4m15n7LRAkoXvpDDW9AIRclzAQ4uRlNOvPdea5qtN6DNILbtiVqFq37ofmFhVRg86d1R+9u//6ecRQ4+1Z0fNg3mkNtUGDaPnDD4uhxqGuuWqoIcKgGQEPf1/24IO09o03VNLlvadPV6535u6P6QIpL1987dFMe0+aRI33379WRfOGDqWNs2fnpaG2esYMWv3ii9T5T3+KHF0xPs2d79STOj8XR3OF3E8mVmZNN4Rc0nPzXdRth7HW1wgf7pKjX12a327Dh9P3M2bQlvnzafcJE6j5z3/uTHQuMXf2UDleUa4zX3LrreqcaYMuXdSOFsaZpA017868efY1ivt0UNfnOvNcVVnTUEMCchhqekcNbdbRQPV3oMmPfkRYFF14zTW0ae5c329rrj5rIbRL9Ny/FzHn3rJgAdVt3pya7r8/bd+yRRX89IQT1P8xxiA9SJyxxjXzvHN9jPri5KKhpnKlzZhBzX/2M9q2Zo3a0Vnx8MO04ZNP1OMhHCi2XXHpD6R+bhh3vW66id6eOZP8EuNF5VNo5bHjgYm+Odn3PuMnxx1H2OHBuT9vePMlN99MK59+mjqdfz619wS9cP3yuWavDYkO55yjzjdm60pnqH0yYICKtKnZY9W18X77KcMSfbLs/vtVkAy9Wp5LzP0MNTDmWiHW0TQRlGXvJ59MLeJE2aG00YlcYm7T3kIok+vM511wAW2cNUstCjT7yU/o4x0BIVzv5pp96TXUMD4svvlmKv/PfyJNnuChgqteixa13PJynXmu6rVpqCHPVHVlZa2meg01zGXanXUWzb/8cto0axbbeJmr/LjbJXruT1zPA/Hrvs8/n9oV1hHA8V3/8qKLIh3V0JJcMxdDjfutISLsfGAy26hnT1r7zjuqBXUbN6aqjRvVn82Jnzob8NVXtOLxx2njZ5+p3xt07Upr99iDDh07Ngutz12R4Pr9s88S1alDu19zjVop8bvS7epoI8MvLKvrl881SdOQ2O/FF3cKhuJaXlB9X19xhdJr7b5rltO/YUcIAXO+OP98qly+XP0Z5xtwBgY7yvvNmKFuyyXmXkMNbrOrnnkm0qQxkz7wTlw1S9Tpt+gQV1YuMY/7DPl2Xy4zN/Vef5vCdsZd8Pc76+o9w+0nBwtBxfXrK6MMOz04T4qrXsuWamxJajLl4plzvQ5zVxOujy2POYZWPfdcrWY37tdPuabq8Unv+OtF545/+AN1SBMALtcZ5Fv7cnlsyRrLmhr66PDDU+KxMwxvAVxeQ63xPvtQ79tui9RU18zFUIuE301hPWDBtRGrhN7Lb5K99u236esxY2oVbfXLX1K3K65w06gCqGXxTTfRqn/9Sz0JzvC0/tWvdsp/oVdRTGPAfHQYewuvvVb9k3fL2/XL5xq5eXDbtTtclLbqiZ3fTpPWY+wKYUKF//yuXhMnUtMf/zinDDUzEabWD+UawbSD6Z24mueGXO7q5bqeR9HFfCmbi8xh5OD79NWll6rFQlzZNtS+u+cetese5I6EdwTRIam6WpX55ooraPvWrartxXXr0m4XX5xyC89F5rmur7VSr7Rvr4zfTXPm1Gq2PqLh/Q7o8QrR9OCxgoi1ciVPQPR8Z8bwvJppRB9NZ6hBX/tMmRKpo1wzF0MtEn43hYNcqOq3a0etjjuOOpaV+Qryi6DU/uyzqaioiFqfcMJObnxuWuumFgzwSQ7MMH5hZJkT/3RnpNJFHvzigguUi0Y+G2px/Krd9PT/RdUMMh789NgrG+8Czmm6HvAyeUZvu7EriFQa5pnSTOoPu9fvzA52GKCraEvb004LrAIT7oV/+xvt/re/hYnJKeahjc3xAhiX4IbsTfXhbXYu6blum1ff93/55VR0tGztqKVzq0a7zcWL5ocdVitCJX7XC0D4cy4yz3F1pqD8o5iHNOzalRZcc416hANee42+GjFCHefQ3wGzb5DAvOO55+b64xZE+0TPww01v47Wro/4vuMoBnaJbS/XzMVQsyXvolxNDX3/4ou06PrrfWvDmTXskAV91LHCid0euIitmjmTilesSNXjckXdxaN664Cvr+t8T5Cx7oMPlG/x0jvvpG3ff19LbJxgFqgAEf1Qnxm1EOzfeOst6n/kkUngcVKnObGKEgLfiXCjEh2pFJEdzYA5ush3995LywISNReXllKdhg1VXyJQx4rBg3PmLKZ34qoHcjxXmKHkgrGfK1jYxBVy4T6N6FXYbbbZaXX9kXHx7Plax+ennUZtTz2V2p1xRtpHyDXm2EHDDrJ5mefRsm2omWOz2UbTHVj/O1yaGnTrpow20+0u15jnso6rpNU1NbTx889VLjvzgkEMHa/XunXKbWzfF15Qu5kbPv00Zahh/Jpz441Ud8kSanPqqdTlooty+ZELpm2i57W7UsWIeO45Fbwv3WV+36POp1wzF0MtwdcRbl6IIIiVJpzB+Thgkg83MAxynYYMCd11wgcUq+OzHn2UGn72GW3fvFk9Qc4aajU1tHXFCpXw2PXBcx1cwexCcMZhc1x+rqE2EwzvhBjMy199lRYvWUI/Hj48Z3cuTUMCq0CIRugNlpKguqeqDmMM/VU7oDty1mF1FakRkKcJfYadV+1+urmsjH4esMPM8SymDK+hBn3Wrlg4q9Hl4otDd04yabOfoaZDYKdzg/aGVm951FHU4he/oOaHHurbHNcfmUyeOV/vRV8hN88XQ4aoHdeef/sbrXnnHWXQ+125xtxv5yQXDDW/d8Dkqb1VSvv2Tbnkle65p8r5teqpp2p9K3ONeS7rOsKY49rw4YcqoIt5db/ySsUXlz7fA8Nt07x5OwUPefvOO6nRI4+o+U7noUPVvEiuZAmIntfmG7Qr3OaUU9SCAy4ExME8ZdWzz6pFezHUktVRymbUxyAXRzyyaVDsMXGiWvHD4GV74eXr/t57tSa7uehK8OXw4bRt/XqqWLBA5c7y22GxfWZvOX2eDNyQtLBRnz7U8ogjaN6OlTrvyxX2kdf1pzsLtPv48dTcOIQat+2Z3oc2rnvvPZWzpvWOROjakIDbIIxjm92TTNvhvd80ntMZ5iqv2r33qsEQLgXoSyxsYBcUhtr8UaNo3fvv09Z99qGfRjzI6/qZdH1+hpp5dtQveIrLtvjpr5lbSqf08MoMGoeaHnwwdb300p2M+TdmzKBD9t8/K0a+S17ZqmvT7Nn0xdChtcTrd3LPqVOp0R577NS0bE6marZto+qtW2sF2ggz1PSueZJBi9Lpe9DESes6ohFunjePaqqrqXSPPajyu+/U2TZcelzMJvNs6WZUudCNecOGqbD6QVf3q64iBFzA9fmvf50qpnXeXER+G3OAHf2A3+FBlOSRiKjPW4jlRc9r96oeVzBvRHRwzFlweQ01/Jsey83UWDY64pq57KjZUI9Zxm+ChNVVGCuYkMIdEBcGMkQZTBdS3tsEKMI+FRVqZ0Kfy0p6ohgHgzm5db3rp3cKdPjfuk2bKh96uL+AiQtDDflfYFAgGTkuvNw9r7/eqcEZh6t+dp38FXm0ECgFf297+umx83/EaYt5jw6UE3UFCruWdZs0SRkHpuuVa72J+4zeHUtEpkQ74QqEEOBB7lhx5XnvSzdxRdmgc4l6HGpz0kmqvRULF6Z24hFqHediWxxxRErc29OmUd/27TNOKOzqufOlHiw2IIQ93GqCrqAPvusPexRm6/77X1UcaTH0DrzWNfy92SGHUGnv3rX0IV3AoCiy05W1MdRgSCDJMo4DIEz87MGD1cQLi4IlHTuq7wA8VnBhZRxu7fo9ySZzV4ySrmfd//5HC8aNCwz6BPkHvPpqKu0B3gG4WVcsXpxqmjl+v/HUU9Rr1SpVJt2YlfRz7Ur1c+k5jofgHTQjq+YiZz2uYKe9uKQklRbLz1CDu6+ODtlvh85iDojjGeku18zFUEtQk8w8DRCz3wsvUJ0mTZQxUdKhg9pWxUem/ZlnRnaZgiIcduCBKvTwwgkTaMs336gPEnbVdA6qBB/NqmrvqqzrCbff+RzTrc40FjCIrP/oI5p/2WWh29h6V6hemzbKMNvsWU1Uxtp11/mujFuBcVDIXARA1EGsSuqcH0jiHTdRY6ZN0+1ycWYLK7lISZG0AWTzzNrFUJc1dWvjzJlqFxcrxB3PP5+a/+Qn6j13fflNXKHvSN2B3QKccfUGC8HEaenUqbRt1ar/c4+uqVEhtRffeGOqiTDWuo4cqRaLYKjttmyZRJSN2IF+C3M4E/Cj13UAACAASURBVIVJa/lLL6Vq8/MscP1ht226OUabhr6pa8jbiVD35sViqH34IX05YkSt8dpsF3ZjsNNTvW0bVS5erIyJlf/8p2qm326+N7R/tpjb9o1ZTiWV3rqVihs2ZJsIY2zBHEZfeqKKifhnAwem/t3Luvzll1U/6F0487sP5of/9Kcq6AjODGYz6FWcfsjHe7j0HJEUt65alUp4nqusUoZa374EF+mVTz6pmorvH44w4ILbur70Aq3W/7rNmhE2BdJdrpmLoZaANkER8NHAzg6u9oMGKYXAroerq5Yi1NSoAdVvF8mVvDj1eA0114NyUCAFvRujQ/BXLlmijOINn32mjC6btAZeN7fSvfaiNc2bU4OPP6bqzZvVyjNyV2XrmlNWRlu+/lqJx0p44732Us8IAwLR/5DKIequlotncTmBs3VVddHusDq0riHYScMuXajH1Vendh+8Exro3R633up811Ubi17DNR0n7aLWZJ99aA+PCyncknHYX19NDzyQOv3xj/TJgw9Sky++yKp+h/VHLv6uWaNteAeRywu7mLg2fvopLb7lFjVG+y1Yuf6w2/IxFyCCDDXosvdy+Z77tRXv1MpnnqHv7r470FBD0C2dh9Rbh5+h5v1eZIu5bd/ocviebVmwQH27ikpKqO3AgSxuySm36kaNVLobLELhgl6boc29rOFdsPzRR2nVDqPZa6j1P+IIUkbzQw+JoWapDDCCFPuSErW4H+Xi0HMdoAMxE+Da3eynP1Xu1FpfgnLaRnkOV2W9iz0b585VOt1k3319N0z8olSHbTq4Zi6GmqveN+oxDRS/VW4XIr2KsPnLL2nueeepql0H7YjbXrgLfnPVVanbcS6vu8Mk3ely6uiXCztNWIlEUBd92RiM+n5sj8P1B8b2G2+/TT0//5xWv/iich3retllKlcbx4WJCw5xl3TuTNs3bEitAnllwwjFjqp2q3WxsxXl+VxP4HQ/hA2MUdoYp2zKzfbss6ndaaftlExdu3zqupNob9DChN4Bxo4eAsiYUWM1P79dHJyv27JwIVUuXUpr33hD6TSM+++bN6eSN95wmkQ7DvN8u0ezxg53h8GDlTueOanSOuL3Trr+sNuyqxUyvawslRombJHE9Xvuba/5DTUXnMx2IVcaFt/0hbEaV4OuXX13g/WZZr1Qly3mtn2DcpigzzrrrFoRjbnGdNNFrM9dd9VqNvofbm7F9erttACEgvrbjD/vZKj1759Ko2DzLY7Cq1DL6mAuOIuvd3tgEOPPdRo1SntshkPPzfcVi9qY58GLCReMS+1+nAv94x3bNMegXTI/Q63LyJHUZkdsADynflaM+fA+cM1cDLUENCepRLRmU/0UQa/oJjFJjINJu66Z97oamJXhMnEilb/yiu+qnN/LhTDCLX7+c2q8775WK5IV335L9Vu3Tg2Mmvn8yy8nfa4Du2pJR1bERHzB+PEqNDIMfzw78tPgwk6JOVnBQXkYp2APd9iS9u1pL8adP83dVZCB/512GtVZsSLrK682YfBXP/88LbzhBtUvSbyD6dqguUO3EZwIH4vVL7xAC6+/nhr27El977037SuMSKnQMVzb+vShel98odxAENFNrnAC5q5q0EKZNhSwAw7XaXPccP1hD2/xDyVq5R0zXGezbaiZgaJwflLnMNLtwjlvrNhXLFpE3a+++ofV8EaN1L8FTbi8z5Qt5rZ9g3Efxxr0rjdc7pG2xNU3NKwdSByO87d+u/G4F8aDaTiY9QXNgTRzm/E0rH2F/juM9JqaGvpy2LBUwnk8s4o2/I9/qIU16ETDXr2o2UEHqfQJ2ysq1EKuaRhx6Llf8CGzf5LasIijA1ENNa3r+D9cehE9tt3pp1PnYcPUQsq2tWtJnZU1jFLXzMVQi9PTIffoQQgfjz0mT05Agn+yTiS0Rcjz3YYNUwElsnnpVf7iRo2o6QEHUM327SpKIVxA4Q6U6Tk680MQFN3QNNZaHHkk7XbRRVSvRYvYWPTLh0nE4kmTlAtkzxtuIARkSPLSkxbIQG6xlMtjz56EADJrXnmFGh9wAFWVl9fi6tposnnGsND8NnWYZd4bNYrqv/8+2+QkqH06P1NYJM0kdxrSTW4gF7vqOl0H3C91kCFbF1jdd9XNmlHxunUKBcdCRFSdyMXyeuxNx9qMiOrdFXH9YbdlZI6jQTtX2XB91DsyekKkn8dvQmi7KJRvhlqtXYp+/ahxv3604oknWMZCuFviHBmiNQfpNAw1hDH3u8RQs30D/cthrMBCa9WmTbRwxwKaLmnm99L/1uvGG5XLocp3R1TLgOYYW8IMNeyy9bnjjsygOLrbOw7gO4mdMPNcmlcUdt1wrXziCfUO4l2EKzDOfteKiFqnDjXafXf6rEEDp/lfxVBz1PlmNTq0uM1ZqLji/V4+PTjCBar35MmJ7/Ska7sOW45zLziMXsuVxee8TFQOqWdt25Z2v/Za3/NA5uH+A157LVJUTb/2mMyx0ogVR1xJR9v05sHSbQsLsqGfHztsSSQb92Pk2lB7+447qNFjj2XlvJ35fLYGWJIrxWF1mzu9ZtttV+D9kgUnsTMY9V3Ph/Ipt0fDfdB3AnvPPSrwizfwE8dkyq89Zp+X9utHfaZMUcWyuaNmehAgx6KZdsY7IQza7fF7Vn0vJlm9p0xx7p7kWk91e5Gwu/u4ceo8HleQKPObEzSPSWeomYuL4voYXTP8vvlw7YVRgGMYiJqJHWRcWJyD5wN+QzAP/Fenfv3UJgHH2OJnqKHfYcjA4Efb4T6bchGsWzc6FEd3hI1t6cTU8kA47DDFHrkFzQsLG0tPPlkMtSj9xZ1HLcjnP0qbbcr6vXzmwXCcU4G7U9JueUFtnTd8uDpAj/MaHX//exUyGZHmlhvZ4LGFD5chRK6Mml/NPDPU6Q9/8G2Gaai5OLdnMjf7GQmE2511VuRnsOlnlPEbtLFjEpQ3S9drfixd57ALartzQ23aNGo0bVreGWphRrRt35vlwgw1vGNwj139n//Q+vffV7fi/cO7ZRPICB8wuBNvKS+nkkaNVC4+3IcxBK4rku/Iv9d01E9Eie1z++1px1xzV83cqeCYTPm13hwj4UaFsRTeDmGTGduFizh6bk76vIsM5m9o7z4IWGEZXEHfi/twhubjr7+mw046aaeIlnHaHOeebeXlKiWJN6Kmrmv9//5HX40cqVL39L799tR3AFGiO3ny9MWRbzMhhdtp5wsu8NXpdIaa2U9+hppeyM0llzjXDDOpzzzjh3rgLl23cWN1zAHJxRFYBrtU9Vq2VNEztVusKXPf559XQTLefO89p0aD33Pp/tbpPCC3/W9/q74hc889V0UqRa69LpdeqnauwqImZsIu6F64J8KzC5Gk8V7ZepqY9WH8XnrXXVT+6qu1xOBYDS70hRhqMXqP01BDJyLnFtwPEYACK4FRDRDbRwz6sK998036ekfADrQBKy1mcAHb+jMtF7TCbLojwmVlxfTpSrGjTgLDJq26/diydnWQ1cscURZ1iPM4L70NY+jU/D//WUX9wqQFK6q4bHdrPz/tNDVYcu2quTbUwLzpuHHqmV0Y2zbM001ow3aYTKPadXttdR7tT+WXirhyiUWT92bOpD2WL6dl992XQiETKn/NUXn0rrhCvWO276Q5Ruvd+Fww1PCECMTR5847acuXX6qUE2GJpcPehzjvm57EY3IKd3Xz2xAUZMRGjtfIq2jQgJq3apXY8YR0bdKRHBENr3Hfvjt9o8226kUf/f5rt6uo30wbRrqMTmWA3ZtOQ4b43oqUAUETbnWO+tNPVbARHHfQcxCt52ELAVHamq9lcb4pyN3u29tuUy522ImCYYY8hngvzCineDdxJlkncgeHJj/6kTq3ibOMeDdxVOLtjz5iM9TQpi6XXVbL9dKc8yERPXYCG/Xsyb6JgLkgAuDAmIKxFfebps9uar1DH+G5YDxj9xC7/EtPPJH6H3209SJSmA6L62MYoQi/L5k0KZXHJYkPmNmUoA+7uWKL8lwRosy26TZgFQVR6Ly7el9ccAFtmjWLWh57LG369FMVyhr/RbmiTFqj1Juu7E6RNr/6KpXDzpWhpn3T0Q5MVLThj7/DsIV7G9wH8PG0+VCb+uDacPCySuLjC+btHnhAncvLhi7rZ7TdQcAupk5C73oX0/acXKb6Dub7VFTQwmuvrVVV0vqTabs57scEFJNO9PPmr7+mym+/VYGFoqZkmPv739Pm+fPVffs8/TS99e67dMRRR3E8Qi0ZWq8RkRcBZXBhdR5jC/6eDUMt5S3hYyToMQZpJNqfdVYkXn5eHagA72nD7t1Zk/WaO5l+cwW/XcVaZ9YSPPMTFqjLFjoMER0FT98jhtoPJPANx6KY3xm/WroxcSI16NFD7ZzVckc97jhqdeyxKh/v5nnzlO7iKunShZbcfLNyg8QifdODDqK3Z85kNdR6XHON2inWO93YGUb0b31+Gu20dce31TWbctpQ0wFB4rZh2+rV9NnJJyuRcEvufccdaucS48vswYPV+LnmrLPoZ8cfH5oY26bdKCOGmi2pkHKYnOHjrQ/w2x5wjis+3Qrs+g8/VBHfsD3ryoCI0k79QQk6QOpNDBvnhdGH95M+H2Y+tx9z+Cd7k7JGYeUt63WdLZ8xgyqXL6e2p56qVpcR2UmFRTYSMobJm/P739OW+fMTP0uXlKHWe+FCtZOYDV3WbG0NNZTXBpVr3dRRVDkWgQ7dc09a9cwzKorYunffVTtGEljkBzfkjmVlZOZMUxMPz1mqsHdS7cSNHk36kHpNSQn1vuEGNfHidFfXO+573n23yr2I8y3mlU1Dze+7gDEGbmF73HxzLJdFGA9YUVfv6V13UfGqVSpqJFbDa6qrVSCATANdhfU9xvCPDj88VSydoYb8mJgI4jLdrrDzCTcy9I/ry3SZdz2GiaH2Q2+t+9//qGrtWuXt4+3DdEY8xgvoKQwhLPLggk4j2ilcaOs0aEAqP+Znn6kUIdhR+3TNGjrilFNcq0mt+sK+/V8MHUqbjBRJWGTBcRFcHG6QmJ/jHa+urlbn5jKNnqqTeyP1AALUafdlvXtY1bcv9R40SLktu8ghJ4aaI/U1Xy64HCL8cpJXmKvMTpFtdqwEJ9kmXXfYS4stfCR/xQuDC6uZ3caMUVGLbK8oE2fbOsPK+RpqM2eqnGXwv+7tSSgcVp/f76ahBpeXlU8+qYplMjnXH96gHc447fS7Jyghcyb1g/nBnTsrP3dc2drViaJvSez2YmKPNgQlTM6Esfder55HeXaX7cjFumadfjq1HDAg5YKs2xhnYc6bew+TtpJOndSCCoexZk7I9XsF1yqcI9aRzMIMtSTeyXTvD74t2NGMfaRgRwhzuAZ/NHQo1V2ypJaacSwGYZJnJoxOZ6h521OxcKFatdeXi/EQ7cEuGgwA6KBNoK6476YYaj+QM90BvX2ox9uef/87NTv44MiovQvhlUccQYf89a+R64lygz5PGfT+4PuFCKIb58xR4e1xpku71Dbo3NmZi2BQm71MUC7OBoGuXxtq3h1Rb1ooBLprfuihUVD6lhVDLWOEtV88dAo6J+krzFDDi4HJLT74WAnHpEDnokm6bWGGGuTjY4CX21xlgcHW5IADqKikhNoOHJh2spKNyaMfczN/kgvXvKAIj3Emgrqf0cY5ZWVqVyQTgy9Mb1LpIYYPj+zKGlS3Zp5a+b/nnviTtLAHSPN7FH1LHaz2SUAdtwlmoKCkd7a8eq77FRNk6GE2L4xrsSfpERqOdwYuRVRcnHIx1mOqWQ0i7CIBepx0KJCxcfZsFSTgi4svJtrhvpTJBCLCI9ZypTIni2Ygg1wz1KI8X1jZ/151lUrsbl4chpra8fj005TYKIYabkJeLZ07M1NDTbvaf3f//VRUXKzORNVp0kQtRKQ7nxbGNmw8t5kjxJWR6/eZcwa01duH+mhI70mTqPH++0d+HMz1VATIFSvUzhGHobb0zjtp+SOPpDV+4Bm0Zd68VAwF88EQlRtXUcQz1bZw9Pe7/dlnU8OuXam4YUP1HXG9IIbAUuVvvkkr//MfKtqwgToiONPRR2csRww1254OKec6iEJYs8IMNdyv24QVWqye+uXDCZMT53dbd0AMWF9ffjlVfPedGlDMq83AgdTp/PMDA6FEmTjHeQa/e4KYa84uPvILrr56p4hCfoN51Gfi4JWEDM1cGws419h9zJioj59x+U+OO06tOtsYzN5QxebEW59xitogbcBzJKH26nmSAVKicoBb6e5/+5uKSmhzRjNq/bq82Yc454HzHpi8rnz6aVUEER5bn3CC+jNcITO93nrkESq9805VDYw/RHRN+tL96g2CYvZ3ujEtqTyNSexIB43nB7VtmzpTWrF4ceLu1d4z5GhXr4kTqemPf5xqIsog/Pqqf/2L/KLHYjfw4x3nGTM11LwLg+hvTGKR8zQsZ2Qc/cyHHTXslpiX95xdnOc27/F+H7x96GIuCRdJGE7YvUraUFPuyFOnqojDYYtMfmH8wQYRKsHdVeA3bx/puQnGcQRnqdusWWIul4iGOvPWW6n+Bx+oZoQxsdEnMdRCKGEVFecGvJET9b9XrVlDS6dOpTWvv574IG821cZQ0+co0HZMEDMd1G0UCnIwmfnuH/+w47HjzNW3t9/+Q8LeTZsIH0xc6XaokjAKwp4viLkefOBauN+MGWHVBP4etJvm4kXXblYu6gp6gCT6RDM33bSS3lHye74oH0+8A9iVwKFlXHqXHf8Ot984Z2C4Jq9or5+eZ3tHE+3CBBbnLXFeE+ME0n4kFdHWO6EwE4ibYxPa5GJVFsw7PfVUaqcFxh/e1SSvIJ2qlSvoZz9ThrHfldSZSS5d13oOXdrw8cfqjJ6LxbZ0fab1CkEI8B9cTTucfbZaedeXTYqfKONRuvZoWTq8O3S5XqtWytMlCe+LXDXUtm/ZQtt3JIvWgTk0N5w/Kmnf3tmrmM5QS+cSGaUBMNQ2fvKJikK4vVs3OuiBB6LcHqmsjb6aFWq3Qfwbjo2Yi/RJzU84DTU817sTJlDTjz9WZ35rLdRu2qQCjwSl5AgCv8sYajCs1r3zDjX72c/UlqcKHztzZtr8Qnpy6+fygwkXJo+oQwcQSXqQj2qomZNb3MthqOnQypAXlQdeYBhp2D3Z8s03ac99JWEUhI1O6YxjPcBi1zLuAW9zwENUs/qtW1Pp3nurhYJML47JD1xt8Z65jHZoMsdHp/zll1O5+TJlEuX+OBOj+aNHq0Ac+l1AZFOEvAefqBdH/+k2+em5ft+SWGW3ZeENzQ63IBe7WX7y9diJFV58K8yIZa7OHXjH856ff546k8oxXgcFZAJnhGdH0Is2J54YuLCQ1BjMpeumnmt3tKTde1OBtvr1UxH5dLoV0ygyz4ghxY/fwo4OEIUxBQuacS9E41vzxhvU+cILCYul5uVyHPeOLbnm+ohUAyufeILWvPmmCm9vXgjcgjPoXS+7LC7mWvcVqqGG4HHIwxjm6YAd4W1r1igm34wbV+v4S9MDD6ReN93khLNZSVJjVVBDMbb0mjOHVjz+eC1DDQZ0nDxyu4Sh9pc//1mtxGL1E3knWh9/vDKwsIpmuphgkokkzTA2kOgVeSxwD65uo0apg97I+4UVRuRhgHsCLqxGtTzySFW3TWJZF1pos6MGOTibhNDmuJJYIfM+i63bTDoG2Fmbe955KqoRzn74Tca4Xzy0Nx1z87BqXIM4NUGJGEHORp84Jj9xjJmwtpvMzZ1Lv7QPYXVl8nvcZ9O7DpCNs0hVGzcSIuw16tMnUnM4+s87mTIbmJo8tm+vXKI4zontNLbcc0+tnEFY5d7riSf8OdbUEBIKIwQ+8k5F3XkzeSPI0dIpU9Qi0u7jx1NzI2JfpE5MUxh6riJtPvecclfC4l8SE2WzCel2xLBohuSwOrKcX9OTGoP1AqmLM7/p+sc7nsd9x6PogGmgwABbPGkSVW/eTD1vuIGa/uhHaqVd6166M2IuvjdmpGrMDbC7YV5xv2M2zHPJUDPzGga1HXM8zBthOGd62RhqLthrOVw7aojkiAXmKJc3yAc4w9iL43WSTm5SY1WQTIwte3z5pbIR9I4a+gM52HAOLywGg7feXcJQO2f79lqJAk0ICLBR+d13aiXT694S1AkNundXEWz05fUxj6KoccvaGmpmZLE4hlrFt9+qldX6bdpYhYSPug0e9Pzpzn3BeP7qssvUylfSkxmzfemYm5zjDrJJTsaTrFszSmKi41311kFRXIeNDnsPM3k2vXNhyoi6M8WZjsJPz83JRZxxJB1ffSYkXcoJyMeOqo4Uq+vDu+Z1P9QRyHSZFv37U7Of/CTSx9/7vqx+/nlaeMMNiY03JnM9qUCeJETDTeLCouTCa66hLQsWxF7AS2ryk1S9Xo7ZNtTgfaEDRyCUus6XhcAMm+bMSZtOxS9iZ1Q98YaBNw21fg88QA26dYtaZWj5XHN9xNjx7ZQp6ugKLiSMxnlBRCXEhTkGzsWa403oQ4YUKFRDLWqKEmDyi8aoA+Blytm8n2tM0TKh5/vXravcqXVibfNZo37/C95Qe/q006jLihWKHw5Nr/73v9P2Pw5yK1cX+JKWllIRUcq10e/GuCFUM1VCW0NN5V6ZOvUHl7GyskiuQuZuANrbZ8oUKu3Xb6emm5HYXBlqcENYctttvu6TCJGNCEK44hpFcfiHMde84hruSRpTZiTCbldcEeqeEJWPjojXsGdP6nvvvVFvDyzvZW5GP4w62MVtVMotKoMziGYkPTUh2G+/SMF9OD80QXqu9dsldxVQaPRoqqmpUXkC/XbqoFtL776b1u84nI3osDAwcMF9DOdpuv/lLyqUddA5z6i8ve+i1oGkxhuTufkMNsFr4ui1d5Ie5q7kJyOpc69cup4NQw0r6tB3rY9B+greYQsimSwemZNk7ILAxRUBk1IGyZtvJhIy3WuoJTEpD30fdpyLRznslOsAQW1OOUUlUceitE7WjLNrnxx77P9x2ZGDL0gGXNvCAmIEGWquv6HcO2pR55dgiAUHeHypaI916qjUILj2f/ll9X/8u4tIkFxjitYL6PmPmzdXu9T6XTfH3KisCt5QMyMfYjsVLwOS/2KAWDJpkjoLhQsTzNa//KVytdORmbBbg8SCi2++WbknwI1Gn0fTu29JfbjDBpswo8G8P44B4BeKGskTMcn3Tqbwsumtap3s10VY0qAPkasDt2GMvb+HMdfPjh3Xnn/7m3KVBcfKb79VSQ/DJkP6/rAPdNR2o7w32hh87vEfwjG7cNdNypXFyxwT5i8uvFDtaOMdxs5aGNc4vMx79Op11Mm+V+66Dz6gmooKFZ4Y4wd28/HeLLz2WvUc6S7OD02QnscZR8LY2+zUmR+47uPGUbODDqJ5f/pTyqVby8CuGSKP6TEa/44J6Kpnn1XBAALdJD2NhI5BJsZ7813EIgHOBCVxmczxrsIoxqQvibHAnKQ37NHjhxyWvXpFfiytDy2PPpq6XHJJZPfSIIFcus5tqPkF2sLYAv2k6upU7jpwwdgctHChuWlOcRcG9f1mGHhErMO7EjXYga3yeA013Mc9hzKDWWBXGaHsVQLxESN8vyXmfCMd63nDh6vE00g6jffW74Ls9R99pIx1feH5YRCue/tt5TWQ6XdG15sPhpqam6xcqb6HCLKho5n223GsyFV0Rq4xRbOvZajtsw/1vPFGmj9yZCqtRtTdx13CUPMLcauB4jwaPoyYMJnnGPAR8p6N0mentC8u3JFguGTjCjMazDbpD6qtKw0+KIgYif8jMhVeIp0A1W8lAPVjexcf+9TH48Yb1Wp3JpceIM0IaNqYqdOoEe0XsjuaiWy/e8OY19pNPOccanPyybRg3Dja8MknqrqwD1LSg4mfCx76Fuc0o57h8fLRxow31HemfeDH3HT7wbnQFocdltgE2pzUuvqA6giKMDRhdGCi1u3Pf6ZWxx8fiCtp3TAFcxpqZl8GubPq6LXNfvpT6nn99aqpGLdXPPoobZw1S50R9qb3QBmti6kFH8tdgiDj0VWER5uxJWlXV51uYq+HH6aS3XaL9Zqa411cY8FPMJeue/X8kwEDlJGf1C6mqevaHQrPj0AWkDvrN79J4Tjg1VdDjSXNCSk7Op13XuToo36cYUikc0GOpSjGTZo53qXZZWVUnSDvoLaCNc6v4tKGWroAQeZCEc4SYkHI77JZQEZfr3//fWWQ6Wvvp56iLV9+qdxdlz3wwC5nqJksNUOE0MdVXLcutTvjjIwXk7nGFP0spqGGxfBuV16Z0jWUaXf66dR52DDr16ngDbXrRo2iy2+4wRpIWEFMGvQqftycSGEybH4PMxrMOsxIjGFnujCALp44kda9/76qotmhhxIO0+voVOYHRsvApAKGLnY2/FbpbJ4n3Qcbv8HIqamqoo+PPFIVdTVpjtK2MObQh0U33khrdiRvhJvottWrUwFpwsLKcwwmqn9vuUW1Ce3Fahb6DYNGnFV1zS+J3RbU7ccc7cbqpQ6Sk3TeKZd58vBMKsx8WdlOLtXp3k0O3TA/Mv3799/p1dDjCHgjNH6mB77NBSEIwyJQy1/8ghrsMBywyly9ZQt9NnCgaot3oQO71eCy73PP0fwrrqDt69apsQpnTLBrqXejtKGHXYqe110XuiiRivjYrp0KHJXJe2E7vnj1PLVbdcwx1OXii0PbbCtHl8vUbQ71gBNcejGGwO203VlnOdndTirsv5eRl7l+x9DfcSKzhvWBdn8OCpiw/sMPqaq8nOq2bFkrr1pQvZmeP+ccU/zGFp24W+e2qtOwoVp0SfLCmIFvtL4qFy9W43CvNAvL3nNU3l1ujOeIYvjFkCGpev0WZSG7/NVXlYfNWsOFEs9vGm6u5jZ+O2qmR5grzi6//Tqaqdk2F4nXuXXdNNSwW4tE23Dr1BFFFmvX3QAAIABJREFUEeCq4/nnW4+XOWWobdq0if7+97/T5MmTacCAAXTTTTdRu3btdtKnNWvW0JAhQ2j69Ol0zjnn0G233UalpaW+ejd27FgaP368K51UoePhspTpDkSmDQozGsz6MUBgJwqZ6sOCMJhngPTkCf/XhprfIIKXAJM2/KcPR7tw2TFXIFHfsnvvVXmGsJu2x+TJLBMok6MNc0w+EegE52a8VxgTrsFELzCYBnzUrXjvs+m2uzy/BBlBzKHTcF3e+NlnqilhRnDc9810AXb1AUVb9CSruFEjpc/YEUrnt86lG+mYmztNUX3svfyrNmygFQ89RMsffTT1E3YY67ZoQaV77EGtjjuu1sQnKEdhkDsieKGNWIQwd5LD3kE0JjXxOOccZZByXF49N1m7fqfwPC4MNdRjRj9uc9JJ1OXSSzPCBaPvq0svVRMam77KRFiQoYY6w7wf4shdMnkyQV/TraZH2dHC2DT/z39WY0ecHU29q5rUDqIfI5O5HtMQuEOdC6tTR+WcTNKVXZ8R9LYtHQPtxaPvMfUSfYA+hbeVPkYTpD9B5xHx/DDcYKRiEQw7MJhjZnr5GWpxw8P7tUUHgdIufS7GKfDUgfrWvPWW4hJ198mvrZzfT/0N1WfUgvrRb9MjqGxOGWoffPABtWnThjp16kQTJ06ktWvXKiOrfv36tdr//vvvU4cOHahr166huuzaUEvS/SX0YYwCNkaDWZ82wBrvvTd1Hzs20E3CO5joHC34yOBqvNde1PuOO2o1FSvWMNLg2478O/hwuPrI6tVVTLq0sYiV8d633RYFl5OytsyxE/Dd1KlqADevMCbcgwkMNqzkrfvvf1UzM3Fb1B991wZTOuamoZlUKG/kQdH5hdK5UEdVMIwjWxYtonotW6odNpVsd9991QJEtj80QcyhLwgnXv7SS5EDE5nPpHe40jHzRuCNaiSb52YhB14Cq555RiXLRojtdAtt2rBLSqfCJrD6d+0i61LvdN2uDDVMrBCCGl4E6DOcd4WLPaLnRb3Cdi6i1hdW3qvn5qKMa0Ot/LXXVE6lzXPnUqaLYuZzLRg/nsr/8x+1mxk15LcrHQjjbP7uZ6iZvyeh62b92lDDkQ5E2sSF8+Ppjmnoox0Y95CySS9SYTzEghuSluPP5uWnP3puBUMM8zAYIjr9E+5NBTNp2zYK0sCyQYZaUXGxk51LnGfEpd1Hw+Y3tg8FYxIXovcu2uENFzT+2wRvQV36m+N6fhL0TNDzgzt3pm+RfmPbtlSx4nr1qF6bNmpnNco3LacMtVoD0IIFdNVVV9Ett9xCrVq1Sv20fv16Gj58OJWXl9OYMWPo4IMPpqIixGb0vwYPHkxlZWW2OpI35RYtWmRlqOoHKlqzhprccov6a+WAAVQZ4Gdd8sorVPL221TdrBlVN21KlSecQEUVFdRo2rQUm81nnEFVO3yI8Y9Nx42jbfvtR3W/+EKVrSkpoQ2Ozu6VTptGdRYupKq+fanunDlU3aYNbfn1r2l7+/bsfRWFeVF1NTW5+upabdxcVkZVaUIe62cNK+f6wZvcfDMVrV2rqt1w8cVU06JFZBHQATW4ep45ckWeG8KY1507lxo99phTndNNgM4Xl5dT8fr1P7w3RxxBlT4ugZk+Y61300cGfm88ZQoVVVbSBkRIbNAgU5Fp70/HvO7ChWosQG6eTTHGVfNZrR6ipISosjKyPDUOGZxKXn+dSt54Q4kMe7+y8R76Mc+UdRBf3QfVzZvTxksuseqGdIXqlJdTqSd4go2e1oH7tTGO6zGkpn599e+Vxx+f6DjvxzyJcax4zRpqiPQ/SHUD/fN8PzPpAFOvo4xPxatXU+Nbb01kzE73PCbzejNnUh1E5K6upqJ166jeF19Q1W670ebzzssESeC90Pv6s2YR5jjbO3WiLaeeqspinkP16gXeB8YY90tefZVK3nqLKn/2M6o8+miq/9Zb1ODVV1P3bcMcBREMMU77fEd1X209+GCqxJGSp55Scxt9Vf7857S1f3+qqVPHyfPr8WNT+/a0fehQAu/6H32k0i1V/vSnVLXXXrHlYCwt2rxZ3Y9vML6RYeNqVGG6/bgv9b3Zto2Kqqp+qKqmhorgHh/SfyiaxHttpefbtqXmD6rJzZtTnfnzqdEjjwR+0/yOHeSsobZ69WqaMGECjUOUr2bNajGpqqqimTNnqt8vueQSOjxNAlLXO2pRlS2p8ra7O6b8JbfcQiufeipw5d7coYArBXbPcLAYKzPYUUO0TFxYlUZEqqq1a6m6qoo+P+UUQkRIfWYIobKRANzF5d3hc7kaGbV9UZmbh4shK2zFiXvVx3x+vYsQZ0XTdVhhs11hzHXYdBu+Ufvb238uXDuC2qB3JP1cCl3k6Ivy7OmYZxrdU9+PaIPYgUGUxnQXXLXrNG2qQl5nclYMYxtcZbECG+b+zb2zjef3Y64jtWL3D65Zrq5M+9CvHRs+/JDKX3mF1rzxBm3fvDntmR99vxmwq2bbtloR32zzdmbCxI+5HoNd5hH7+sorU2eSEIiszcCBkQN/BD2nOic4dSptXbXKepdbRyfE7h4u17uH6frEy1zNIbZupY2zZ6vAW9ht6nPXXZl0a+C95lwC7nSI8I2rXosWaQO36PRD+n7ci/mO9h7SAjE32fjppyp4mJ8raiqR+VlnqTNLGP+Qp3bznDlU1KCBcvmG+7ery7uj5n3+KMEsvG3yfhuT+P6iTm86CwRjqVq3TjUHbtfQ+zr16wd6ouh2c+8eaz1HXAWMh/qq27Qp4SzqV4gwGiFFT84aarNnz1bG2KBBgwJ3zObOnUvTpk2jq6++mho2bOir32Ko/R8Wc1Kro1zioCNCWOMKyt+DCQMmi1As5DbDQcgWRx6pjDfvFXSWJO7go8MX6zNfmZ6NidsO3BdmNHjrxkCJBL3fP/+8Gry7jhxJrXewNstiEgmXIe7BxGyDHtTTHaQPOg+UxMRPt82GuTYyXetGVEM7E93S5zH9/Na14ZCJa2qUttkYanHz5enFIIwljfffP+XOHNS+sMWNKM+lgzmE6cncc89VaTXCAi9FkR1WNoi51sGwNofV7/euR5ko2NavA0QgRYkKEhEQ9h/flO9nzEhFVv5y+HB1/hgXl+Hgx9x0v3She3DXh7scgjjACEHeVUzWXF5IkL38kUesDTXvuMbFO9031DyTmVgwl2nT1HgTFMwlrE/S5bzDvXhHN86cqb71fqmM/IJuYOGourKSXIWh93vPsUv5oylT1DEHRJzUVybvv9YhuGviwryvza9+5dTQRL3aqEFgtk7nn08qxU1lpZK58p//TD1L2DlL7rmVzTc0Cv+cNNSwY/bMM8+ogCJBQULQQ1u3bqVbb71VuTaa7pGmsoqhVnv48Z4DwK96QqJ33DpfcIEKiWpeGGTanXZaraSY3oENQREQBMDFQVizbhxahZFZ3LChGhCyddkYDd62oe0ImIAPBA4Ke6PIqYS/Y8YQwswvu+8+1omKt63ewQyGGYJdwKcdB7yx2owJWJ/bb691xkeff4yzGxfWlzbM9eQ/yuHcMLn4ndNQ8zN2YVjAvx3nfzCxdTFxtHnuMOaaS9RktdD1+ZdfrgLAYFLTesAAWvX002o1XQeFQfuwoAHDtahOHRXW2NUqs02QEHPCmAsTWB0FzZlu19TQxk8+oXlGIlYbnbAtY+7+pjMuwRl9jPQ2JvO4CwC27TPLcRhq+l2BcdD3/vupbuPGzhNJ6/HPTF8RxMMvP2ou6Lm5iIy2J9Emc0cszm5SFEMNz+Adr/0MNewo4oLnkuu0CKkdtU6daJ8bbqgVHh4yoxgKQXMFne8sqR1wrRd4f1r/6leBC3th30Yx1OKMkGnuqampoTfffJP69u1LbUMOVW7ZsoXuueceZahxRX10/LixqwubTAVVrPKXnHOOSuCtLxhmjXr3VpEhsfLnt5Ksd31mDhigcp/oq+Uvf0nlO/KZtT7hBOo6alTsZ8r1G+MyN6NXegMU6MG0uLQ0xTWJj5QNWz0pxCFrGOoIIY9IoXC9wmRZu756J1N6cuZy1V+314Z5Ejt6pjunfu4kDyJ73dz8JlRcOzxhzG3yBfnpm1/USLiGLHvwwVof4P1ffpnwHUAOHZeJd7V8LPbsceutvrs95mSM8z0MYu5St6FjK595hiq++UalX0liYQUyvr3zTrW4kG48AGfsPqAf9DMiwAMSmmfi4mozzoWNLV8MHaqi9oZN/mxk6XcFi5c4MkBpztPb1JfuvUKQAuRTS5c2AwEavho5slY1uaDnaBAWNWcec4xqWxJtytRQQ7vg2gjXUVwwHpDuA8FcsKjU4qij1L8vHD+etixcaGWoxe1zm/uCDDXsgq3CEZgIrndBhhrGalzFOEucgG6jbu+CKXamdZ41RIVE8LruV12lUlogMIzfJYaajcZYlsHH+bXXXqPu3btTjx49aPny5bRhwwbq5eM+UV1drVzRKioq6Pg0iWJlR21n+HpXzRtZDSXDclLppN+qbPv21PvWW9VOS4v+/anz0KHOVr8tVYa1WNgENqgxKlrexInqDId38mJOXrEjicSbSYYnTgfMnKRi5bfKE8lKDciNGikjXxsNZk4zFxMbb/tsmJtGTZgLhK3CwMVi/mWXqY+ZbcJy27qDyqUS7r7wAn3/wgv0rRFdNey9zFS2eX8Yc+gsIn3hfEAU41XvvJbutRd1+sMfUnpupgRx7TptPpepJ0HnDbUbLZebqW5fukibOL/o4pyauWAEuUksrKBem7xKWNzBAggMtdQ5lH32oT0Yo/kGMU/pwHHHqfQMOB8Z9+KYIJrfkHSTb7Oc+TxJGEVBvNKOLTU19NGOeANJtCllqJ1xBmFxOs4FY/K7e+9V5+pKe/dWRjEWm3AV1a2r/v/16NFKp71jjM17EadNQfcEGWrtzzxTefm4MNSS6Cfv83gNNZzvw/iMa/H119MGeGgMHqyOlQS9qxzvoe03NM7iW864PsJIe/zxx+nCCy9UER1xHXLIIfTII4+o82eXXXaZCiyCqI8jRoygevXqqVxqAwcOpOLi4kD9FkNtZzQqNPjChVSvVSvCeQzzsglJ7U0AbCYBdznQ5FpdYRPYdO3Vk9GmBx9MXS+9NGXQ1vrIpgnPzsVCf2S0PEwQdehhpEUo6diRVv/73z+E4f7lL9VB9i0LFqjiUSbtts9jyzy1cj18OLU97TTb6n3LYfcYB8UrFi5UHzOcpcLHGMZFkpe5gAI52N3GhGL9Rx+pJNCuXYpjTaZ23KTbGuVjHzRRsZ1oumCPcxrlL78caKRkI5AIniudnruYZIDxd//4B22cNSuFMZuGGjhvnj+fulx0ES2YMEG1yZl7p6WiBDE3F6wQtr3lUUfFSu5uBkhJckKL7znGK+zs2BpqKNf1iitUSh3OK2w8d6HrQc+z8LrraPWLL6qzTu1/+9vYj41+RUCLoOTcqaAhZ59d65uRK4aaTnUUZew2YSUZPCyoUz755S9TQTmQnBxzEexiIueiXkjVsRP8vv9J6pVfm9PpufaeiXJ0IGcMtdhvTciNYqilB7TiscdqrdzbfFBw8BtnZ0r79lWTR6xAYmUpWztBSemOt96wj0y6dpiTUe1yhKS/OKMDYwcsOw0ZknWGKjn66NEqOl6zQw6hFocfTjgrhb9jFw1G25cXXbTToyJRKXYDXV+2zFNBKiKsyuNZcXldrZCwfP0HH6jfknAPC2KED/na119Xiyj6wi4l2le5bFnWXcLMdmuDJspOn96p8EZdNN+NpCfrYecpddQ/LjdTzTSdnrtIJu89X4NdzR5XXZWIB0RqQvq736mcdX6XzhEHdz0EXMKVlOEY9L4FMcfOI76LegEq9oR2/nyaix259u3VIlaSV+WSJTRr0CB1hnu/GTN8Rekd1RZHHEE9/vrXJJsTWHfYeJ7khNqlS2s6eOa7huiPOFZSt0kTq51ml52SGldLSqhRjx5UuXixWvzL1FCLsyOU6XN9MWQIbdoRpdT03AFruPPqYHNB72qSehXVUEP5qO0RQy1TDcrS/WEDXpRmaZcrRCrqa+RLS1cHXngd2MObXDaK7HwqmynzOeecQ1u++Sa1S6MTeKtJSppJDTcjDMRr33iD2p15pppkwDiDu4fe0cHZNZ2KATqw59SpVNKpUyLNtGVuHka32RVGY/GccL/SK3DQ4zWvv67O78ANFavpbU4+md14RmLm5Q89pN7FOk2aJMI1XaW2zPXHxsbdFKz1GVg/F1lEC6zevl1FoE13xiZTGOkmGWgfkte6cDOM2k4bQw112iyk+cnWxl7Lo49WOy+270jU50B5PVH1C56k6/O6M4WlTIjTjrB70q56r1xJ306eTGvefDOWixgWgRb89a9UsWhRrPvD2u73u2YKd1JMWL2XjQEdR26Ue8LGFv0MB7z2WsqVMEr9QWUxti+dOlUtCiThom/KNQ21lscco4y0kt12o20rV0aKzpnpcwe5uuajoZYuGisWkVf961+0/MEHA9+1qIZRpuxt9dx2PBdDLdMeydL9YYoQpVk4DwM3lKYHHKBc2qJe2Mp1FZktqmzO8pky16FmG3bvTiUdOtDa//431Xzu1eRMuOF8iQouc8ghKWMuk/pcGA2oQ+/Y2IZ3NiPP4X4dlh1/7vTHP1LbU05xHonLlpPO3WNb3mU5Wz2P4iao+wbt9Jso4ewHcuRkch7IhkE6Q01/zLnPp6Hd6ZhrAxLl4u70zRs2TEXWBPuF116rzs8kFbTDL2iM2TdeI63jH/5AbU8+uVYkWZu+zLRMmJ4jN9yXI0YoTuAe5dLn7nBP3B25KPJQNizID7frnV/7w5jrZ0CQCpdREF2nXQjrm69GjaoVCh9pkPAfgl8kuUhitguLl5vmzKHP/vtfFZwPF4JtIEATvGLi6DXq0O8Fl17rZ4JXCXLeefUCmwY4U77gL3/xfdfC3ouwvozzu62ei6G2g664PsZRM7knzkcmjJpfJL8O55yjXCMa7b573hi7mIipCcj++4c9csa/hw14XgFRVs6wyrryySfV5BUh4hE8BBfcsfYxcrRk/BB5VoEtcx3t08a1S0+UcOYO0WGxa5WNy9x5NT+SiOSGiG5IxN13R5oMzvalY473DalT4IoXJ+m6ucIPXddh8ZN6PjN4EgIXdBo6tJYor6G21+OPq4Ur7stGz6OMJ7r9Ju/mhx+uAh0kZRSbzExjBLqt09ros1T5YKhp7x48V9ydL0zcEYVQB/dAXakd5V/8Qp1RS3phOV0o/7jPFef9gA68/fzzdPDBB6vbdRj9OHqt5evIodyGGlIZwIPHLxJwuiTSYqjF0Rzme8RQYwZewOJsPuxhj49BA251Olt93BXyMDmF8ntU5jrFgM3HUH9MUdY8d8e14pmrfWTL3IzWGKbHUXbfkubinaTow91q8SGDkNWZtDuMudbVVsceS93GjIkkytyRw1kprEwnvchiRpj0nvP0Gmq2q8qRHtqicBhzVBHmTmiKgUENruYkvd3pp1OcnF0Wzfctos9hdf/LX2gVFpuqq1U0PLgTf3v77bTi8cfZzwKaDQ1jHmXnCzvw+iquXz+101Lx7bdUv3XrWjsvul4EooBLe9KXqQMwjmAs+52xSrodYYbaXk88ofKk4oIRFJanljPwUxQ2Np4SnONMmJ5HNZTF9TGKNuRQ2TBFyKGmFkxTXDBH9ECsjFcsWKDcEDg+GvncAVGZaxc7m6AU+mOKjyhyseiP1d7Tp2dtxycX+ioKc0TsK3/pJQo7YxT1w5QkB90WtBk5ARdOmKDOjuLKhtsj5IYxN43iqNFVU5PUiRNVriGOC7tqCBiC3Q3kPepz110psZp/96uvVud3uNrkfe4w5qahhj+nm+jheVdMn04dy8pShhrOvnb+4x+d5gIM6zvd14333ps2fv55Sqcb9elDKx5+WKXUyKabvQ1zHTgibLGtYsmSFA7sntVp2JDWvfceIYVQUf361HrAALVzhojiX40Y8UNuvIkTqQnDO6CDW6GB4N3yF79QbcW3Bu3kusIMNbQHbv64kJIHHgXpdhvFULPruTA9j/o9FEPNjnvOlQpThJxrcAE0SJjzd2JU5voDiY/Ovi++mLbB5rkpXTCbkxh+uv4SozC3DVAQ9cOUJAvzLBpc0pZMnpwSl63+D2MOt2lMwmH4hE1gTXaIKLv6pZdU4vqwXU/XzJHeYvbgwalqYeho11Os3O/77LOsRkwcQ83rThjECBNYhAk3DbX2gwapSL6cl9leLReu3PDiQGATbTigndm4wvQcbZp34YXKyEyn595dWdyHZ0IwIB3Nt/uVV6YSIyPvI3a0orw7mfAxd+n1mIKw/sodM6HE0H7tDTPUvPeEjX/aUCvt14/6TJmSCSKn98qOmlOc/JWJ6yM/80KVaPORKdRnz9ZzxWGuQ3+HTUxTecsaNVKJ3us2a6YS8O7qVxTm5spx0CTILMPpfhLUj9otD0Zas5/9jBB9FdEQSzp3VqvKmebhi6M/NsyjuI+qczr169PHRx2lmlNcWkr7B4Rtj9Ne23u850OyEdo7qK02zHGvzSIDFiy0sRCUhsKWWSbloNurnn02Fa7cW1e3K6+kJvvsk/gZrUyY2+i5n6HmlWkaarMHDVI/c44/27dsIRhndZs2zaRLM743SM8X33ILbd4R8h47rfAqCTPU9M4+ovN2GTky47a5qkAMNVcks1SPGGpZAl+AYm0/7AX46Fl7pDjM9URJTb47dgzM5aQnBO2RmPS889SuQ9KHzLMGMoLgKMxt0iLooCPcE6V0j6wnejDQ0e8wMhHQguP8ll+7bJjbTGBRt2kYa1nZcumEq/fHRx6pmoGgIZs+/5yQdDxbZwFN9jbMbQ01jDn1O3RQuzrzLrhAJRbn2r3x6tPSu+6i5Q8/XOuf4eKGxN3Ia+cymmKEYUUVtWGeTs+xQ4Rr5jHHqP/3e/hhtVO49M47qWLx4lrNybahFpVNUuWDmOOMHxJ341r5z3/SqqeeCjXUkFN12f33h5ZL6lmC6g0y1OIkl3bR9jA9t1n8Mdshro8ueiULdYQpQhaaVPAihTl/F8dhbgYyQIuDJkw6uXHUMz/8FHglRmWOHHvL7rsvMDm4nnjlUpAWr4uY1hEYntmISGnD3DZq307Jrfv2VS54SQcQCdJSHeDH/D2fDDXd/nQ79Ejtgd1ZGGpciZWDeJvjH4JnwIBU0f5KSljd7vzaZ6Pn6Qw1GBcw/j8bOFBVv+/zz6v/r//oI1owblwtkQiHX9yokfo3vXPEuaPGO2oHS0vHHDvvNdu304pHHrHK8ZYLAWn8njTIUMvWDn6YnmtDLczrRz+rGGq58jZFbEeYIkSsTopbEBDmFpAcF4nDHGcUlkyapHZHkODUayDoyXjUVS3Hj5az1UVlrj+G2J3qdsUVOxkEnx53HFVt3Eg2ibG5oGCl9dspU1SCc1zZnsDZMLc11EwjtBRG2nnnsQRQCOo7v3NT+WSo2exkYixBdMst8+ers2rpFog4dFxFRCwqUsFacumy0fMwQw0Rk2edfnqt93bzF1/Q3PPPD33UbL/noQ1MoIANc5uxZdUzz6ik0tkOSFMIhprt2Vcx1BJ4ITirtHn5ONuzK8gS5vy9nAnz1Fmknj3V2TO9U/L1mDEqSuEnxx2nwhHvl4WzO/wk7SXGYa7zHyG6Wbszz0zljQrKW2bfmmRLwpUqX3Ya9GQKEf26jx0b6KZrTgJQDi7A2bywcIIIfTgzp3Y5SkoST2xu87y2eh5mqCHK4FwYw/vtp8TmgqFm8/zZKGPDPIi3d6fYm7/xy2HDqHrbNqrXqhW1gM5v21brEbGr2Jgh92c2uKaTacPcZudp0XXX0fc7AnSFnWXjZpBvO2pRjwPIjhq3RjmSZ/PyORIl1ewgIMz5VSET5qaR0LB7d2Wo9bz+emWgNd5nH9r42Wc5cVaGn2p6iXGYm5MoBOmASwcuPenKhR2UXONstseGuXn2LJ0bqWaOHU6kmsiFKxXxjki5rvklreVupw1zU4d73nADNf3Rj2q1HWPMsoceUq5j0PGKpUvVLn6/Bx6gBt26cT9SzsuzYW5rqHnHFCy6YLenwW670daVK6m6srIWD/z7rnjZMPcaOt4IlebiT8c//IFaHX10Tp3nDjTUPvyQvhwxgv07b8M8ikePGGp5+ubaKEKePlrONluY83dNpszNlSu0HvnVEMJZXzb51vifOrsS4zA38+ug9drFCGd3sKOSrWAW2SVpL92GOdw1EYgDCwwdfvc7an388b6TpVw8E2hPgq+kDXPTUGvQvbuKCrrbxRendoxNvS9p354qly9XD3DAa6/9EIpdrloEbJjHNdSopoaqNmxQURar1q5VfzYvMdSCldFr6MDQRdAZHbHSNNR6T55MjffdN6c0O8hQW/+//9FXI0eKoZZTveXTGIn6mOs9lD/ts/nI5M/T5EdLXTDX4fr9njgsUXN+UHLbyrjMzZDZ+jxalFVDt0+RX7XZMjcTX3tdv/QTY8cYOz25dCYwF3vDlrn3jF3vSZNUfi5MZBFdEVEWvdeueBbKpo9tmIcZakigXrrXXtSoZ09qNWCAr1jsrlVv3frDb9XVymgTQ83OUGvYs+cPwVeKi1OLEnpM6XvffSopdq5dfoZaNpNz2+h5lG+j7KjlmsZZtsdGESyrkmKWBIS5JSiHxVwwx1k1rHQjX5Z54axP79tvd9jawqgqLnPTUOs1cSI1/fGPrXJQFQa1zJ7Cljl2J7FLqS+/QDmYVOESYyF9n9gy9xpqSOeBHWLknfru7rtp4+zZtQTl2vmdzDTT7d02zMMMtXa/+Y3KdVi/bVu3jSvQ2myYm4YOMOhzlrtPmEDNf/7z1Dh+wKuv5oTbsrerxFDLc+WVHbU878Acar7NgJdDzS2IprhgrqM8zh89mta9+26Ki+ym+atIXOaYYJkfeezoiNFg9xrcbpw/AAAgAElEQVRGYb5p7lzCwf4tCxYoFzx9HhCSvAmm7aTvmqVsmcN9GkEUqjdvDgVV2q8f9ZkyJbTcrlrAhnmYoSaGcDTtsWGuDR2c3S4qLk4Zapp1lN2faK1zUzqdoZaNd9KGeZT0QLKj5kZP2GuxUQT2RhW4QGHO38Eumeuw/UVYMfzsM3ENC+jOuMzhlocw/HrnEh95/BmuNH3vvZdfefJIYlTmOpErHtHcOdMTKgneEt75UZjrJNZ+tSKRdPmrr6qfhHt67jbMxVAL190oJWyYa0MHRk1xvXopQ639WWdRu7POok9POEGJzNVd+nSGWuO99qLed9wRBVnGZW2Yh0WTNRshhlrGXZKdCmwUITstK1ypwpy/b50zr6lR+YWQxFaMB//+zJT5vGHDfgh4scNQk8lr+HsTh7lekTWTpmpDTXaL3TLHIs+Kxx6j8v/8Z6eK4eb71YgRYqiFIycbPdcT2N2vvZaaH3poqlabXF8WTdjlitgw9waD0pDanHIKtT31VJo9aFDeGmrZ+P7YMBdDzXgVxfVxlxuXEntgm5cvMeG7aMVJMUeoc/jey7UzgUyZ6w8Q8ndhYpuND2W+9Wsc5l9fcYWKYIrD/TjkjyvXXZRyqV+iMt84cyat++ADlV5gzVtvEXY1ce39xBP0/YwZVL1pEzXcfffAABe59OzZaosNc22QIQx8h7PPFkMtw86yYR5kqCFoTuO+fWnlP/+ZF4YadgR7XH21auumOXPom6uuykrEYRvmYqiJoZbhqy23+xGwefmEnFsCwtwtT5vaMmXuTYkghlo49TjMzQiQOPS/+oUXaO1//yuGcThuVSIOc0QTrNm+nSq/+44qFiygus2bU9ODDlL1ISQ8/i5XMAEb5mZORvM8muyoxdMsG+aoWYeyTycl110fERG025VXqkdY/e9/0/IHH1SeHR3LyuLBi3mXDXNtqHW/+mpq3K8f1SktVf/5XeL6GLMjsn2bjSJku42FJl+Y8/eoMM8/5thpmHfhhSr5LC4x1ML7MK6eL7n5Zlr59NOkdy+FdzhrXSIuc3sJUtJLwIa5GGpu9caGOSRWLl1Ks848MyUcZy/rNGuW+nvdZs3YDR5bEggYpgNXee/JdUOtw+DBVNKli8rRCO8IpF3xXmKo2WpCjpWzfflyrNl53Rxhzt99wjw/ma998036euxY1fhsfCj5qWUmMa6ew4X36zFjUsLh+tNlxIhUQubMWlXYd8dlXthUkn06W+ZLp0yh5Y8+WmvskB21eH1jyxy1m1FjcUawQZcuKaG5nofObLtJKhvfHxvm5oKEbm9QW8VQi6f7Wb/LRhGy3sgCa4Aw5+9QYZ6fzM0zD9n4UPJTy0xiXD33ni3x5lXLrFWFfXdc5oVNJdmns2W+9M47afkjj4ih5qA7bJl7DTUEyUHERH0hwXsuX3BL1l4cC6+5hpDGJFsLhTbMkd911bPPqoTsaDfyMnb43e+oo5EnU/MWQy2XNS9N22wUIU8fLWebLcz5u0aY5y9zvcIpxkN4H2ai59+/8AJ9/9xz1OzQQ2sFXwiXumuXyIT5rk0u/tPbMv/unnto2f331zLU9NlXGU+i8bdl7jXU9pg0iZrsv380YdksXVNDFd9+q1qQD4Ya2rmtvJy2b9qkgrWseuopanf66dR52LCdKIqhlk3FykB2lJcvAzFyq0FAmPOrgzDPX+YbPvyQtldWUpN996U6jRvzP0geScxUz2u2baOievXy6Imz39RMmWf/CfKvBbbM/dwco0TJyz8yybXYlnneG2oGQh0RF/+UDY8OW+aIIIv/kM7mq5EjVTCR/WbMEEMtudeBt2ZbReBtVWFLE+b8/SvMhTk/AX6JoufCnJ8Av0RbPdeGGnYY2p5+umoodkk2fPIJ5d1ODz/mWhJtmXsNNaSd8AtskeXHsRIfFJDG6mYHhaIwhzjThd0vsqbsqDnolGxUEVURstHGQpMpzPl7VJgLc34C/BJFz4U5PwF+ibZ6rlNPND/sMOo0ZIhq6OK//10MtRhdZsvca6jlaih+GwT5ZqghamX5K6/Q4okTSQw1mx7OkzJRXr48eaScb6Yw5+8iYS7M+QnwSxQ9F+b8BPgl2uq53mGo17o1tTj8cNXQte++q5KMy45atH6zZV5Ihhr0ZPO8eUR161Kj3Xdn3xmMwlz3JoKhzDzmGDHUoql3bpeOowi5/US53zphzt9HwlyY8xPglyh6Lsz5CfBLtNVzbzRTs6ViqEXrN1vmqBU7UVXr1lEu50yzffqq9etV0bpNm9re4qxcFOam0IqFC6lBt247tUNcH511DW9FcRWBt5WFJU2Y8/enMBfm/AT4JYqeC3N+AvwSbfUcOyKrnnmGtldUqEYiIp6+xFCL1m+2zHWtFUuWUK7nTLMhgCAduIrq1rUp7rRMVOZaeFBQqLwz1DZt2kR///vfafLkyTRgwAC66aabqF27doGQx44dS+PHj3faCblQWVxFyIW252sbhDl/zwlzYc5PgF+i6Lkw5yfALzGKnpt5sWYPGiSGWszuisIcIsA913OmxUTBdltU5mENyztD7YMPPqA2bdpQp06daOLEibR27VpliNWvX9/3WcVQC1MB+d2WgOuXz1burlxOmPP3vjAX5vwE+CWKnuc2c+wubFuzRjVy9uDBVL15s/qz7KhF6zfR82i8XJR2zTzvDDUT4oIFC+iqq66iW265hVq1auXLd/DgwVRWVuaCfU7VsWjRIuratWtOtanQGyPM+XtYmAtzfgL8EkXPhTk/AX6JcfW8dNo0qrNwoWrw5rIyqvI5x8P/NPkhMS7z/Hi63GxlJsz79++/00PltaG2evVqmjBhAo0bN46aNWvm22Oyo5abipyPrXK9SpKPDLjbLMy5iRMJc2HOT4Bfouh5/jDXya7RYtlRi9ZvoufReLko7Zp5Xhtqs2fPppkzZ9KgQYOoqKhIDDUXGiZ1BBJw/fIJ6nACwjyckesSwtw10fD6hHk4I9clhLlrouH1xWUuhlo426AScZnHlyh3umaet4ZaVVUVPfPMMyqgSGlpaaBmyI6avDSuCLh++Vy1q5DrEeb8vSvMhTk/AX6Jouf5w3z1jBm0ef58FeSiza9+xZ4Xi5+UO4mi5+5Y2tbkmnleGmo1NTX05ptvUt++falt27Zp2YmhZqtaUi6MgOuXL0ye/C5ueNnQAdFzfurCXJjzE+CXmImeb125UuXEkoiE0fotE+bRJElpTcA187wz1GCkvfbaa9S9e3fq0aMHLV++nDZs2EC9evXy1RIx1OTlcUXA9cvnql2FXI8w5+9dYS7M+QnwSxQ9zy/mYqjF6y/R83jcMrnLNfO8MtRgpD3++ON04YUXUnl5ueJ4yCGH0COPPBIYAVEMtUzUTe41Cbh++YRuOAFhHs7IdQlh7ppoeH3CPJyR6xLC3DXR8PqEeTgj1yWEuWui4fW5Zp5Xhlo4np1LiKEWh5rc40fA9csnlMMJCPNwRq5LCHPXRMPrE+bhjFyXEOauiYbXJ8zDGbkuIcxdEw2vzzVzMdTCmedkCdeKkJMPmWONEub8HSLMhTk/AX6JoufCnJ8Av0TRc2HOT4Bfoms9F0ONvw+dSHStCE4aVeCVCHP+DhbmwpyfAL9E0XNhzk+AX6LouTDnJ8Av0bWei6HG34dOJLpWBCeNKvBKhDl/BwtzYc5PgF+i6Lkw5yfAL1H0XJjzE+CX6FrPxVDj70MnEl0rgpNGFXglwpy/g4W5MOcnwC9R9FyY8xPglyh6Lsz5CfBLdK3nYqjx96ETia4VwUmjCrwSYc7fwcJcmPMT4Jcoei7M+QnwSxQ9F+b8BPglutZzMdT4+9CJRNeK4KRRBV6JMOfvYGEuzPkJ8EsUPRfm/AT4JYqeC3N+AvwSXeu5GGr8fehEomtFcNKoAq9EmPN3sDAX5vwE+CWKngtzfgL8EkXPhTk/AX6JrvVcDDX+PnQi0bUiOGlUgVcizPk7WJgLc34C/BJFz4U5PwF+iaLnwpyfAL9E13ouhhp/HzqR6FoRnDSqwCsR5vwdLMyFOT8Bfomi58KcnwC/RNFzYc5PgF+iaz0XQ42/D51IdK0IThpV4JUIc/4OFubCnJ8Av0TRc2HOT4Bfoui5MOcnwC/RtZ6Locbfh04kulYEJ40q8EqEOX8HC3Nhzk+AX6LouTDnJ8AvUfRcmPMT4JfoWs/FUOPvQycSXSuCk0YVeCXCnL+Dhbkw5yfAL1H0XJjzE+CXKHouzPkJ8Et0rediqPH3oROJrhXBSaMKvBJhzt/BwlyY8xPglyh6Lsz5CfBLFD0X5vwE+CW61nMx1Pj70IlE14rgpFEFXokw5+9gYS7M+QnwSxQ9F+b8BPglip4Lc34C/BJd67kYavx96ESia0Vw0qgCr0SY83ewMBfm/AT4JYqeC3N+AvwSRc+FOT8Bfomu9VwMNf4+dCLRtSI4aVSBVyLM+TtYmAtzfgL8EkXPhTk/AX6JoufCnJ8Av0TXei6GGn8fOpHoWhGcNKrAKxHm/B0szIU5PwF+iaLnwpyfAL9E0XNhzk+AX6JrPRdDjb8PnUh0rQhOGlXglQhz/g4W5sKcnwC/RNFzYc5PgF+i6Lkw5yfAL9G1nouhxt+HTiS6VgQnjSrwSoQ5fwcLc2HOT4Bfoui5MOcnwC9R9FyY8xPgl+haz8VQ4+9DJxJdK4KTRhV4JcKcv4OFuTDnJ8AvUfRcmPMT4Jcoei7M+QnwS3St52Ko8fehE4muFcFJowq8EmHO38HCXJjzE+CXKHouzPkJ8EsUPRfm/AT4JbrWczHU+PvQiUTXiuCkUQVeiTDn72BhLsz5CfBLFD0X5vwE+CWKngtzfgL8El3ruRhq/H3oRKJrRXDSqAKvRJjzd7AwF+b8BPglip4Lc34C/BJFz4U5PwF+ia71XAw1/j50ItG1IjhpVIFXIsz5O1iYC3N+AvwSRc+FOT8Bfomi58KcnwC/RNd6LoYafx86kehaEZw0qsArEeb8HSzMhTk/AX6JoufCnJ8Av0TRc2HOT4Bfoms9F0ONvw+dSHStCE4aVeCVCHP+DhbmwpyfAL9E0XNhzk+AX6LouTDnJ8Av0bWei6HG34dOJLpWBCeNKvBKhDl/BwtzYc5PgF+i6Lkw5yfAL1H0XJjzE+CX6FrPxVDj70MnEl0rgpNGFXglwpy/g4W5MOcnwC9R9FyY8xPglyh6Lsz5CfBLdK3nsQy16upqWrduHeH/tldxcTE1a9aM8H/Oa+zYsTR+/HhOkSyyXCsCS6PzXIgw5+9AYS7M+QnwSxQ9F+b8BPglip4Lc34C/BJd63ksQ2316tU0aNAgeumll6wJHHvssfTwww9Tq1atrO9xUVAMNRcUpQ4QcP3yCdVwAsI8nJHrEsLcNdHw+oR5OCPXJYS5a6Lh9QnzcEauSwhz10TD63PNPLahNmzYMPr1r39tZXjBsHvyySfptttuCy2/fv16evDBB6l9+/Z06qmn+hJZs2YNDRkyhKZPn07nnHOOqre0tNS3rBhq4UolJewIuH757KTu2qWEOX//C3Nhzk+AX6LouTDnJ8AvUfQ8/5nHMtQ2btxIzz77LJ144onUuHHjUApRyt9///107bXXEgws7Nr5Xe+//z516NCBunbtGipbDLVQRFLAkoAMeJagHBYT5g5hWlYlzC1BOSwmzB3CtKxKmFuCclhMmDuEaVmVMLcE5bCYa+aJGWqrVq2iMWPGKKMrqrsjXCRx+Rlq2HEbPnw4lZeXq/oPPvhgKioqCkQ8ePBgKisrc9gFuVHVokWLrAzV3GhtYbRCmPP3ozAX5vwE+CWKngtzfgL8EkXPhTk/AX6Jmeh5//79d2pwLEMNroxwffzLX/5CvXv39qXwr3/9i+6880566KGHnBpqEFZVVUUzZ86kCRMm0CWXXEKHH354YE/Ijhq/khaqRNerJIXKyeVzCXOXNO3qEuZ2nFyWEuYuadrVJcztOLksJcxd0rSrS5jbcXJZyjXz2IYadrtwhuy8886rtaOFSJAzZsygSy+9lLp16xYrgEi6HTUT5ty5c2natGl09dVXU8OGDX05i6HmUv127bpcv3y7Nk27pxfmdpxclhLmLmna1SXM7Ti5LCXMXdK0q0uY23FyWUqYu6RpV5dr5rENtcsvv5wOOugg6tWrl9rRgvvhhg0b6LrrrqPJkyerP8eN9GhrqG3dupVuvfVW5doY5F4phpqdYkmpcAKuX75wiVJCmPPrgDAX5vwE+CWKngtzfgL8EkXP8595LEMNu2YwxLCLdfvtt9MBBxygcqT9+c9/ppdfflm5Q8It8eOPP6aRI0dSixYtIpGyNdS2bNlC99xzjzLUJOpjJMRSOAYBGfBiQMvwFmGeIcAYtwvzGNAyvEWYZwgwxu3CPAa0DG8R5hkCjHG7MI8BLcNbXDPPyFBr0qQJwVgaPXo03Xfffcp4O/PMM+n666+nTp06qb+jTNQk1zaGGoxFwKioqKDjjz8+EKvsqGWocXJ7ioDrl0/QhhMQ5uGMXJcQ5q6JhtcnzMMZuS4hzF0TDa9PmIczcl1CmLsmGl6fa+axDDUEExk1ahSNHz+eOnbsSCtWrFB5zY444ggaOnQolZSU0HfffadC7N9www2RgonASPvtb3+rSCAQCc7CrVy5ki677DIaN24cIerjiBEjqF69ekrmwIED0xqCYqiFK5WUsCPg+uWzk7prlxLm/P0vzIU5PwF+iaLnwpyfAL9E0fP8Zx7bUNMGVJs2bRQFhOPHZf69bdu2sYKJuMQqhppLmrt2XTLg8fe/MBfm/AT4JYqeC3N+AvwSRc+FOT8Bfomu9TwjQ+2ll15KSyBuMBGXWMVQc0lz167L9cu3a9O0e3phbsfJZSlh7pKmXV3C3I6Ty1LC3CVNu7qEuR0nl6WEuUuadnW5Zh7bUDv33HPp5JNPDky6jIRvTz/9tAr2ETXhtR0Ku1JiqNlxklLhBFy/fOESpYQw59cBYS7M+QnwSxQ9F+b8BPglip7nP/NYhtrGjRvp2WefpRNPPJEaN27sS8GmDAc+MdQ4KO8aMmTA4+9nYS7M+QnwSxQ9F+b8BPglip4Lc34C/BJd63ksQ62yspKQbHrPPfdUgUPCrqjlw+qL8rsYalFoSdl0BFy/fEI7nIAwD2fkuoQwd000vD5hHs7IdQlh7ppoeH3CPJyR6xLC3DXR8PpcM49lqCHqI/KjIepj586dQ1uNQCNjxoyha6+9lt0NUgy10O6RApYEXL98lmJ36WLCnL/7hbkw5yfAL1H0XJjzE+CXKHqe/8xjG2qI+hgWTMTEk63AImKo8StpoUqUAY+/Z4W5MOcnwC9R9FyY8xPglyh6Lsz5CfBLdK3nsQw1nD9DjrN169ZZE2jWrJnKjxZ0ps26oogFxVCLCEyKBxJw/fIJ6nACwjyckesSwtw10fD6hHk4I9clhLlrouH1CfNwRq5LCHPXRMPrc808lqEW3szcKSGGWu70Rb63xPXLl+88ONovzDko15YhzIU5PwF+iaLnwpyfAL9E0fP8Zy6GGn8fOpEoL58TjJEqEeaRcDkpLMydYIxUiTCPhMtJYWHuBGOkSoR5JFxOCgtzJxgjVSLMI+FyUtg1czHUnHQLfyWuFYH/CfJPojDn7zNhLsz5CfBLFD0X5vwE+CWKngtzfgL8El3ruRhq/H3oRKJrRXDSqAKvRJjzd7AwF+b8BPglip4Lc34C/BJFz4U5PwF+ia71XAw1/j50ItG1IjhpVIFXIsz5O1iYC3N+AvwSRc+FOT8Bfomi58KcnwC/RNd6nrGhpiNAAgWiOs6aNYtGjRpF9evXp2uuuYZ+8pOf8FMyJEowkaziLyjhrl++goKT0MMI84TApqlWmAtzfgL8EkXPhTk/AX6Jouf5zzxjQw3Jr88991z605/+RB06dKCysjKaM2cOtWnThg444ACaOnUqITR/ti4x1LJFvvDkyoDH36fCXJjzE+CXKHouzPkJ8EsUPRfm/AT4JbrWcyeG2rBhw+j444+nxx57TO2o3X///dSnTx/6xz/+QZdeeik1bNiQn9QOiWKoZQ19wQl2/fIVHKAEHkiYJwA1pEphLsz5CfBLFD0X5vwE+CX+f/bOBMyK6kz/H83aNC2bICAEUMCwGBR13KNgRobBMDpuMSBrjGhABY1/DS5RQCaTABMkkUnCFiGKoEY042DQxF3jKChBwiaiCApCszVLs/T/+Q6ea/Xte2+dqvrud++tfut5fKS7T33fOb/zVt167zl1DnRe+MwjG7WDBw/SuHHjaPLkyVRaWkozZsyga6+9lhYvXkwnnXQSnXrqqVRUVKRPCkYtZ8zjmhg3PP2eBXMw1yegnxE6B3N9AvoZoXMw1yegn1Fa55GNGiPYv3+/GUmrX78+9ejRgw4dOkTLli0zdE4//XTz+1wdGFHLFfn45ZW++OJHSL5FYC7P1C8imPsRkv87mMsz9YsI5n6E5P8O5vJM/SKCuR8h+b9LMxcxaqmayYuMbN68mbp06SJPIUBEGLUAsFA0IwHpiw+4/QmAuT8j6RJgLk3UPx6Y+zOSLgHm0kT944G5PyPpEmAuTdQ/njRzEaP23nvv0aRJk2j37t2JFvC/27Zti8VE/Ps0VAlpIYSqRA07Ccz1OxzMwVyfgH5G6BzM9QnoZ4TOwVyfgH5GaZ1HNmrl5eXEi4nMmTOnGo2hQ4fS9OnTqaSkRJ/UVxkxopYz9LFLLH3xxQ5QFhoE5lmA6hMSzMFcn4B+RugczPUJ6GeEzgufeWSjxsvz33HHHWZ1xw8++IDOO+88s6jI2rVrqVatWnT22WfrU/JkhFHLKf5YJccNT787wRzM9QnoZ4TOwVyfgH5G6BzM9QnoZ5TWeWSjtmfPHrrnnnuoe/fuxpTddtttdOaZZ9LOnTvp6NGjNG3aNIyoZUEn0kLIQhVjFxLM9bsUzMFcn4B+RugczPUJ6GeEzsFcn4B+RmmdRzZqjID3T3vqqafMvmnLly+nIUOG0MaNG80y/b/5zW/ouOOO0yf1VUaMqOUMfewSS198sQOUhQaBeRag+oQEczDXJ6CfEToHc30C+hmh88JnLmLUeOTswIED1LBhQ0Nk69at9NFHH1G3bt1yatK4LjBq+iKNa0bc8PR7FszBXJ+AfkboHMz1CehnhM7BXJ+AfkZpnYc2ahUVFXTkyBGzR9quXbvMNEfvwb+bOXOmeX+tadOm+qQwopYz5nFNLH3xxZWTZLvAXJKmWywwd+MkWQrMJWm6xQJzN06SpcBckqZbLDB34yRZSpp5KKPGS+//8Ic/NO166KGH6Oabb6YlS5ZUa2ffvn1p/vz51Lx5c0kGgWJhRC0QLhTOQED64gNsfwJg7s9IugSYSxP1jwfm/oykS4C5NFH/eGDuz0i6BJhLE/WPJ808lFE7fPiwWXafj+uuu45GjBhB+/bto7p16yZacOjQITMVcu7cuTBq/v0auIS0EAJXoAaeAOb6nQ7mYK5PQD8jdA7m+gT0M0LnYK5PQD+jtM5DGTVvs/fu3UuLFy+mAQMGUKNGjRJ/Svd7bWQYUdMmHt980hdffEnJtQzM5Vi6RgJzV1Jy5cBcjqVrJDB3JSVXDszlWLpGAnNXUnLlpJmHNmqVlZW0adMm+uSTT+i0004zS/CvWLHCLMfPJo2nRl500UVUVFQk1/oQkWDUQkDDKSkJSF98wOxPAMz9GUmXAHNpov7xwNyfkXQJMJcm6h8PzP0ZSZcAc2mi/vGkmYc2as8++ywNHTqUduzYQaNGjTLTH/nn999/37SCN71etGgRXXrppf6tCliC35F79NFHqVWrVnTllVdmPBtGLSBcFE9LQPriA2p/AmDuz0i6BJhLE/WPB+b+jKRLgLk0Uf94YO7PSLoEmEsT9Y8nzTyUUeP30W699VZasGABdenShb788kvq1asXLV26lC677DLq2LEjPfnkk3TJJZfQ5MmTqUGDBv4tC1CC33ubNGmSWXp/4MCBMGoB2KFoeALSF1/4mtScM8Fcv6/BHMz1CehnhM7BXJ+AfkbovPCZhzJq27dvp+HDhxuz1qdPH3rhhRfoqquuoocffpiuv/56M93xb3/7G02cOJFmzZqVlcVEeDVJPmDU9EVYUzPihqff82AO5voE9DNC52CuT0A/I3QO5voE9DNK6zy0Ubv77ruNEWvRogVt27aN7rzzTvNzmzZtDBU2c+PGjTO/y8by/K5GbfDgwTRs2DD9nspyxo0bN1L79u2znAXhvQTAXF8PYA7m+gT0M0LnYK5PQD8jdA7m+gT0M0bRee/evatVOLRRGzlyJHXv3p2Ki4tp//79Ztrjd77zHfMzH7zh9Ycffmg2vc6lUcM7avoijWtG6W9J4spJsl1gLknTLRaYu3GSLAXmkjTdYoG5GyfJUmAuSdMtFpi7cZIsJc08tFHjKYepNrn2NjabG167jqjBqEnKr2bHkr74ajZNt9aDuRsnyVJgLknTLRaYu3GSLAXmkjTdYoG5GyfJUmAuSdMtljTz0EaNV3m84oor0k6/46G/p59+GiNqbv0auJS0EAJXoAaeAOb6nQ7mYK5PQD8jdA7m+gT0M0LnYK5PQD+jtM5DGbWysjKaMmUKjR07lpo2bZqSgkuZKPgwovYXSjWXNQpTnJuZgPTFB97+BMDcn5F0CTCXJuofD8z9GUmXAHNpov7xwNyfkXQJMJcm6h9Pmnkoo+ZfzeyWYJM2aNAgk2TevHkZV37E1Mfs9kVNii598dUkdmHbCuZhyYU/D8zDswt7JpiHJRf+PDAPzy7smWAellz488A8PLuwZ0ozL0ijFgQejFoQWiibiYD0xQfa/gTA3J+RdAkwlybqHw/M/RlJlwBzaaL+8cDcn5F0CTCXJuofT5o5jJo/87wsIS2EvGxknlUKzPU7BMzBXJ+AfkboHMz1CehnhM7BXJ+AfkZpncOo6fehSEZpIYhUKqfB93UAACAASURBVOZBwFy/g8EczPUJ6GeEzsFcn4B+RugczPUJ6GeU1rmIUTt8+DC9+OKLNGfOHKqoqDALjbz22ms0YMAAKi0t1afkyYipjznFH6vk0hdfrOBkqTFgniWwGcKCOZjrE9DPCJ2DuT4B/YzQeeEzj2zUjhw5YozZY489Rk2aNKGGDRvS3LlzzSbYixYtotGjR1Pt2rX1SX2VEUYtZ+hjlxg3PP0uBXMw1yegnxE6B3N9AvoZoXMw1yegn1Fa55GN2vbt2+muu+6iCRMmUJ06dWjcuHE0ceJE2rp1Kz344IM0ffp0at68uT4pGLWcMY9rYumLL66cJNsF5pI03WKBuRsnyVJgLknTLRaYu3GSLAXmkjTdYoG5GyfJUtLMIxu1gwcP0p133klbtmyhbt260dKlS+mss86i559/ns4991xj1EpKSiQZBIqFEbVAuFA4AwHpiw+w/QmAuT8j6RJgLk3UPx6Y+zOSLgHm0kT944G5PyPpEmAuTdQ/njTzyEaNq7x27Vqz+fVzzz2XaEHPnj3pkUceMWYtlweMWi7pxyu39MUXLzrZaQ2YZ4drpqhgDub6BPQzQudgrk9APyN0XvjMRYza3r17iRcU2bhxI5WVlZkRtB49elBxcbE+oaSMMGo574LYVAA3PP2uBHMw1yegnxE6B3N9AvoZoXMw1yegn1Fa55GNGhuz66+/3ryfNnv2bGratKk+lQwZYdTyqjsKujLSF19Bw1CqPJgrgfakAXMw1yegnxE6B3N9AvoZofPCZx7ZqPGqj7zKY58+fahDhw76RHwywqjlXZcUbIVww9PvOjAHc30C+hmhczDXJ6CfEToHc30C+hmldR7ZqPFiIu+99x6tXLnSrO5oR9T27NlDCxcupKlTp2LVxyzoRFoIWahi7EKCuX6XgjmY6xPQzwidg7k+Af2M0DmY6xPQzyit88hGjZfnHzhwIC1ZsqQajb59+9L8+fNh1LKgE2khZKGKsQsJ5vpdCuZgrk9APyN0Dub6BPQzQudgrk9AP6O0zkWM2siRI6l79+5VFg/hDa95lG3GjBkwalnQibQQslDF2IUEc/0uBXMw1yegnxE6B3N9AvoZoXMw1yegn1Fa55GNGk99XLVqFXXt2pXq16+fIJLu99rI8I6aNvH45pO++OJLSq5lYC7H0jUSmLuSkisH5nIsXSOBuSspuXJgLsfSNRKYu5KSKyfNPLJRS9c0GDW5Tk8VSVoI2a1tPKKDuX4/gjmY6xPQzwidg7k+Af2M0DmY6xPQzyit88hGjfdQmzdvHu3atasKDUx9zK44pIWQ3drGIzqY6/cjmIO5PgH9jNA5mOsT0M8InYO5PgH9jNI6j2zUsJiIvgg4o7QQctOKwsoK5vr9BeZgrk9APyN0Dub6BPQzQudgrk9AP6O0zkWM2pgxY+jqq6+m0tLSBJGlS5fS8ccfTzfddFOVd9e0keEdNW3i8c0nffHFl5Rcy8BcjqVrJDB3JSVXDszlWLpGAnNXUnLlwFyOpWskMHclJVdOmnlko5auaZs2bTJ7qP30pz+tYuDkULhFglFz44RS/gSkLz7/jCgB5voaAHMw1yegnxE6B3N9AvoZofPCZx7ZqGWa+ti/f3969NFHE5tg6+MiglHLBfV45sQNT79fwRzM9QnoZ4TOwVyfgH5G6BzM9QnoZ5TWedaM2tlnn00PPPAAXXrppVSrVi19Ul9lhFHLGfrYJZa++GIHKAsNAvMsQPUJCeZgrk9APyN0Dub6BPQzQueFzzyyUeNVHxcvXkwDBgygRo0a6RPxyQijlnddUrAVwg1Pv+vAHMz1CehnhM7BXJ+AfkboHMz1CehnlNZ5ZKOWar+0w4cP0yeffEIdOnSgoqIifUqejDBqOcUfq+TSF1+s4GSpMWCeJbAZwoI5mOsT0M8InYO5PgH9jNB54TOPbNT4HbVx48bRxIkTqXnz5oZIZWUlrVy5kl599VW64YYbqE6dOvqkvsoIo5Yz9LFLjBuefpeCOZjrE9DPCJ2DuT4B/YzQOZjrE9DPKK3z0EaNR83mz59PY8eOpR07dqQk0bdvX1PGGjh9XFhMJBfM45pT+uKLKyfJdoG5JE23WGDuxkmyFJhL0nSLBeZunCRLgbkkTbdYYO7GSbKUNPPQRo0bxSNnXKHhw4fTxo0bq7SzWbNm9Ktf/YquvfZaLCYiqYCvYkkLIQtVjF1IMNfvUjAHc30C+hmhczDXJ6CfEToHc30C+hmldR7JqFmz9tJLL1GvXr1yugx/uq7A1Ed9kcY1o/TFF1dOku0Cc0mabrHA3I2TZCkwl6TpFgvM3ThJlgJzSZpuscDcjZNkKWnmkY1ausbxapCbN2+mLl26SLY/cCwYtcDIcEIaAtIXH0D7EwBzf0bSJcBcmqh/PDD3ZyRdAsylifrHA3N/RtIlwFyaqH88aeYiRu29996jSZMm0e7duxMt4H+3bduWfve731Hjxo39W5alEjBqWQJbA8NKX3w1EGHgJoN5YGSRTwDzyAgDBwDzwMginwDmkREGDgDmgZFFPgHMIyMMHECaeWSjVl5eTqNGjaI5c+ZUa8zQoUNp+vTpVFJSErihUifAqEmRRBzpiw9E/QmAuT8j6RJgLk3UPx6Y+zOSLgHm0kT944G5PyPpEmAuTdQ/njTzyEaNl+e/44476Pbbb6cPPviAzjvvPCotLaW1a9eaRUTOPvts/1Z5SvB5vJLk/v37zWIkp5xySrXzy8rK6MYbb6SFCxeSnxmEUQuEH4UzEJC++ADbnwCY+zOSLgHm0kT944G5PyPpEmAuTdQ/Hpj7M5IuAebSRP3jSTOPbNT27NlD99xzD3Xv3t2Ysttuu43OPPNM2rlzJx09epSmTZvmPKLGo3NsrHjvNR6FmzFjhtmjLXlE7q233qLWrVtT+/btfYnBqPkiQgFHAtIXn2PaGl0MzPW7H8zBXJ+AfkboHMz1CehnhM4Ln3lko8YIHn/8cXrqqafot7/9LS1fvpyGDBliluvnpfl/85vf0HHHHedE6t1336VnnnmG7r//fioqKjKbaPfr14/OOOOMxPn87tvo0aPN3m1s4tgc8shdugNGzQk9CjkQwA3PAZJwETAXBuoQDswdIAkXAXNhoA7hwNwBknARMBcG6hAOzB0gCReRZi5i1Ng8HThwgFq2bGmau3XrVvroo4+oW7duziaNz1uwYIEZieNpjXzwZtl16tQxhs978Gbby5YtM0ZuzJgxdNFFF6XFPHjwYBo2bJhwN+Q+HBthlxHF3Nc0PjUAc/2+BHMw1yegnxE6B3N9AvoZoXMw1yegnzGKznv37l2twpGNGr8vdv311xtDNXv27Eh7qbEx42PgwIEJo+b9Obn2q1atMjkfeOABKi4uTtkbGFHTF2lcM0p/SxJXTpLtAnNJmm6xwNyNk2QpMJek6RYLzN04SZYCc0mabrHA3I2TZClp5pGN2pEjR2ju3LnUp08f6tChQ6S28ogaj5ZZo/b73/+e6tevX21EzSapqKgw78DxiFnz5s1h1CLRx8l+BKQvPr98+DsRmOurAMzBXJ+AfkboHMz1CehnhM4Ln3lko3bw4EHifdRWrlxpzFLTpk0NFV5khFdlnDp1aloTlYyP31F7/vnnzbtnfKR6R817Dq8MOXPmTGPU0m0BgBE1fZHGNSNuePo9C+Zgrk9APyN0Dub6BPQzQudgrk9AP6O0ziMbNV6en0fAlixZUo1G3759zXtm6Ua7kk/wrvrII3WzZs2i8ePHpzRhvKIkw+B34/r375+2J2DU9EUa14zSF19cOUm2C8wlabrFAnM3TpKlwFySplssMHfjJFkKzCVpusUCczdOkqWkmYsYtZEjR5rl+b3vifFoF4+y8RL7rkaNQa1evZpGjBhhRuamTJlCnTt3NouT/PjHPzarQfLCJbzPWt26dc2iI5dffrlZITLdAaMmKb+aHUv64qvZNN1aD+ZunCRLgbkkTbdYYO7GSbIUmEvSdIsF5m6cJEuBuSRNt1jSzCMbNZ76yIt6dO3a1bxPZo90v3drplwpGDU5ljU9kvTFV9N5urQfzF0oyZYBc1meLtHA3IWSbBkwl+XpEg3MXSjJlgFzWZ4u0aSZRzZqXGleAOTFF1+kOXPmEC/wwSNhr732Gg0YMIBKS0td2pW1MjBqWUNb4wJLX3w1DmCIBoN5CGgRTwHziABDnA7mIaBFPAXMIwIMcTqYh4AW8RQwjwgwxOnSzCMbNX6XjI3ZY489Rk2aNKGGDRuaVSB56uOiRYvM5tS1a9cO0VSZU2DUZDgiClYgzIUGpG94uWhDoeUEc/0eA3Mw1yegnxE6B3N9AvoZpXUe2ajxYiJ33XUXTZgwweylxis28mqN/F7Zgw8+SNOnTw/0jpo0Uhg1aaI1N570xVdzSbq3HMzdWUmVBHMpku5xwNydlVRJMJci6R4HzN1ZSZUEcymS7nGkmUc2avwu2p133klbtmyhbt260dKlS+mss84yy+yfe+65xqilWzrfvdnhS8KohWeHM6sSkL74wNefAJj7M5IuAebSRP3jgbk/I+kSYC5N1D8emPszki4B5tJE/eNJM49s1LjKa9euNSsxPvfcc4kW9OzZkx555BFj1nJ5wKjlkn68cktffPGik53WgHl2uGaKCuZgrk9APyN0Dub6BPQzQueFz1zEqDEGXlCEl+MvKyszI2g9evSosly/PqpjGWHUckU+fnlxw9PvUzAHc30C+hmhczDXJ6CfEToHc30C+hmldS5m1BgFLyCyb98+s6CId081fUxfZ4RRyyX9eOWWvvjiRSc7rQHz7HDNFBXMwVyfgH5G6BzM9QnoZ4TOC5+5iFH79NNPzWbUvMrjnj17DJXBgwebBUbatWunT8mTEUYtp/hjlRw3PP3uBHMw1yegnxE6B3N9AvoZoXMw1yegn1Fa55GNWnl5OY0aNcrsoXbOOefQcccdZ0bWli9fTsOGDaP//M//rLIRtjYyGDVt4vHNJ33xxZeUXMvAXI6layQwdyUlVw7M5Vi6RgJzV1Jy5cBcjqVrJDB3JSVXTpp5ZKPGy/OzUbvvvvuoa9euiZZu3LiRfvrTn9IvfvELLM8v1/+JSNJCyEIVYxcSzPW7FMzBXJ+AfkboHMz1CehnhM7BXJ+AfkZpnUc2aryIyK9//Wvq1asXnX/++VSrVi1D5eWXXzajamzidu7cmdhfrXnz5qrUMKKmijvWyaQvvljDEmocmAuBDBAGzAPAEioK5kIgA4QB8wCwhIqCuRDIAGHAPAAsoaLSzCMbNR5RGzhwIC1ZsiRjE/v27Uvz589XH12DURNSHsKQ9MUHpP4EwNyfkXQJMJcm6h8PzP0ZSZcAc2mi/vHA3J+RdAkwlybqH0+aOYyaP/O8LCEthLxsZJ5VCsz1OwTMwVyfgH5G6BzM9QnoZ4TOwVyfgH5GaZ1HNmp79+6lxYsX04ABA6hRo0YpibiUyRZKjKhli2zNiyt98dU8gsFbDObBmUU9A8yjEgx+PpgHZxb1DDCPSjD4+WAenFnUM8A8KsHg50szj2zUgjdB9wwYNV3ecc4mffHFmZVU28BciqR7HDB3ZyVVEsylSLrHAXN3VlIlwVyKpHscMHdnJVVSmrmIUeMFRTZt2kQff/xxop28n9rChQtp6tSp6u+leWHDqElJD3GkLz4Q9ScA5v6MpEuAuTRR/3hg7s9IugSYSxP1jwfm/oykS4C5NFH/eNLMIxu1gwcPmhUdJ0+eXK32uVpABEbNX0goEZyA9MUXvAY17www1+9zMAdzfQL6GaFzMNcnoJ8ROi985pGNGq/6OGjQIGrbti116tQpQYQ3vV65ciXNmDEDI2pZ0AkuvixA9QkJ5mCuT0A/I3QO5voE9DNC52CuT0A/I3Re+MwjG7XKykqaN28e9e7d25g1e/DUxz/84Q/0/e9/n0pLS/VJfZURUx9zhj52iXHD0+9SMAdzfQL6GaFzMNcnoJ8ROgdzfQL6GaV1HtmoMYJ169bR+PHj6ZRTTqHatWsbKhhRy644pIWQ3drGIzqY6/cjmIO5PgH9jNA5mOsT0M8InYO5PgH9jNI6j2zUysvLadSoUTRnzpxqNPCOWvYEIi2E7NU0PpHBXL8vwRzM9QnoZ4TOwVyfgH5G6BzM9QnoZ5TWeWSjtmvXLrr99tupX79+Vd5Fw6qP2RWHtBCyW9t4RAdz/X4EczDXJ6CfEToHc30C+hmhczDXJ6CfUVrnkY0aI3j99dfp6NGjdMEFF1CtWrUMlVxucu3tFryjpi/SuGaUvvjiykmyXWAuSdMtFpi7cZIsBeaSNN1igbkbJ8lSYC5J0y0WmLtxkiwlzTyyUeNVHwcOHEhLliyp1k5MfZTs+qqxpIWQvZrGJzKY6/clmIO5PgH9jNA5mOsT0M8InYO5PgH9jNI6h1HT70ORjNJCEKlUzIOAuX4HgzmY6xPQzwidg7k+Af2M0DmY6xPQzyit88hGLd0UR0x9zK44pIWQ3drGIzqY6/cjmIO5PgH9jNA5mOsT0M8InYO5PgH9jNI6j2zUGMHhw4fpxRdfNCs/VlRU0JQpU+i1116jAQMG5HQPNa4b3lHTF2lcM0pffHHlJNkuMJek6RYLzN04SZYCc0mabrHA3I2TZCkwl6TpFgvM3ThJlpJmHtmoHTlyxBizxx57jJo0aUINGzakuXPnmn3UFi1aRKNHj07srSYJwjUWjJorKZTzIyB98fnlw9+JwFxfBWAO5voE9DNC59GY79u3zzzvBTnAPAit6GV5kb+XX36Zzj77bKqsrKQGDRrk9Hk8eosKI4K0ziMbNV5M5K677qIJEyZQnTp1aNy4cTRx4kTaunUrPfjggzR9+vQqy/ZrY4ZR0yYe33zSF198Scm1DMzlWLpGAnNXUnLlwFyOpWskMHclVb3coUOH6Msvv6QWLVpQUVER8Rf2fPCq3/wcmO7IBXOuG28XVVpaSlxvNizFxcXhGy94Js9Gq127dmK1dMHQJtTBgwfpjTfeoDPOOMOszM7trl+/vnSago/H/cB8vBq2K9iHaZy0ziMbNRbCnXfeSVu2bKFu3brR0qVL6ayzzqLnn3+ezj33XGPUSkpKwrRV5BwYNRGMCEIY3cmFCKRveFHaYG/k/GAS5yOfmMeZs7dtYJ65p3mGDj9s80Nt48aNM5oBV82AuSupquXY7Gzbts088LPp4f/43sj/8b3x+OOPTztqE4W5NVlsBDPdg7k+u3fvTphH/pnNWqNGjRJGjUcC7YM4x8v0UM7nR3loT0eZ6/T5558bPXPdpA6uL/ePrffKlSsTI2rMsF69eoFHQqXqlss4/FoWM7d6YHPG/oV/x/3L/1k9s7ZZI0FHjG37oug8FaNQRq2srMyYs2bNmpl3wNikjR07lp577rlEjp49e9IjjzxizJr0sXbtWpOPb96/+tWv6JRTTkmbAkZNhj7fhO2F7/KgyhcBl69bt65MBRSi8AVrv+FK9a2g9MWn0KSCT5EPzFnHfK/hD38+WrVqVfBcMzUgH5jHGnCKxuWSuX04cbmva/QLP0zy5w0/WPG/7cMUPzTZOh533HEZH9a5nnw/5zh87fJ5/J99KOfPpWwx5zpz3Q8cOGDqz3Xl/3N9OD/n5odCO5Ji6+bH1vaTfdjk8vzQbU2S/cyy7bYPn5yHP9fsZ7LNne6zmXlzLD6P683/8WEfZPnvfHC7+FmQy3F5+wDM7ebRK/t7ey7//9VXX6VzzjnHlLX9wb/nn705eEaWnarH5bjutu+4Hjwy5NUr/5vLW63YNlimfA7/zjIvLy83/7ajTPbZhh/Q+fe2PpyX28ODDZyDy3M9eAph0IP7hT9DuB62PlYbNqZtY6ZRSW9erp89uG6cg2e5cf1srPfee4/OPPNMU4zLeA2qt63cZj7H6on73Rufz7Patc+D1px79c2cWJfJBpfP5+uCYyRrz14DXIZ5W/72Oub+svq3/7ft4LZyPb2juXaU17bXa8g4Jv/d6oj73MayXzrwPYNjcj1tX1i92brZspYJx7Waevvtt+n0009PMLd9ZPVnr8Hk0VTmmGpgK5RRYyHcdtttZmpjx44dTR24Uezc+cLlRDy6xr/jC1byA4A7jM3XDTfcYPLMmDHDTLdMN2onbdSSb4IsKts5Vpxegaa7GdqbCgvCflPE53N56/CtmDi+vZmxaPi/v/71r3ThhRcmctsyfjcPFq696dmLi0Xjzcn/th+Str02Ltfb3oDtN1v2fPsNhb0Je0cgWAfcPm4Tn28vJHvztzcZ+2FmLwb+va2n/aCxf7M3Z3sDtf1gbxQcK9XNnH9vp2rYDxdb1huT62svam7rO++8YzZ19zKx9ee62XO9dbYXr70RefvJ3uzszcj2sb1h2g8D7wew1Za9mdpz7U3U6i2b0ynSaczWyft/y99+IFjNWO62nrZv7QeDLffKK68Ynbs+zLjo3zJjjdv+5f9bzlwH++2bV3t8j2G+/GHLD432w9B7o7YfDFbHfvVx+bu9V/C9hjlwnZgb57XXFPe/94PEq0vL3l5zVpP2OvB+8PF5PFWGH6a8H+jMJvke4c1ptWv7j2MmPxjahxw+z2qf73+WtX2QsPc9+4HOnO09ks+zv7faSX5QtXHs/cfeo+2Dp71W7L0ouQ8sD1tH+4Fs+9b7wMgxLRebzz7Y2rhe7abLaU2D97PDPgR562fvk/Yh3Oa09yTL3z7M29z8f34gsXrm/1sDY7ViuTFv2/eWO5/P/WS1ZO+XrD97vrc/rMa8GvB+hniZ2vu3LWsf+u2DF/+/efPmJjf3JV9/XC9rJjiuNSxWd14d8u/s56q3b9evX0/f/OY3q4yW2M8mWyd7f+B8tp2WjW2j/Uzl2JaXfcDjePwul43r1QjX335ucCw+x2rOy9Lqy/ap96HSXiv2mkr+HPM+8Fot2OvFPixaJt77g3eUgcvbz1Z73+Epj14Otm+5LD8DWp15Y3L5devWUefOnRNGzdbbG4tjsIHh33Ec72e4rTs/eNvr0dtGe09q2rSp0buXFT872nuHvfdzDF6hnNvLf7P3Cm6P92Gaf+9lwv+2LPg8qzfvdWmn09k+tzq00y7tyNauXbuq3AO99wBv/e2/LQ+b03uf4Hrx5xQ/b9nPM++9ha95ZmeNu41l6+jVhr3+bH2STZu9HrwatJ+t/Duvti0v+zmRfP/y3g+s3ryfW8zKe9+1nyX2iwT7zGTvIbb/vM9fPGrpZej3zMx6YZ1Yrdl7gr2OvM+5Xh1zW1evXk3du3c3l0WyTr3PnKwdG8dybt26dbXHgtBGzb6LxjfQVAcPvXKZSZMmib6j9u6779IzzzxD999/v7mA+X24fv36mTm4qQ4ecbv66qsTF7vtKO9N1wrNitQ+cHu/ueIOsyDtjcF2jr2JWYHZ39ublL0YvDmtcPlv9sPOftNi28Hlkz9wrADtDc/+bG+26S5yb9299fSW9/7b1otvKvYisJzsh6X9QLW5uR38H98grTj5HBa890bnvRl425r8oMbtZ04c037QeS90703G3qDtzdEaMe8NwdaJY9mbgP2A5AuG43GbuK72RuY1h3zxderUKaEDG9v+33KwRtbqwLbLqyd7A7HtsT/zufYGZx/MvXqz5fl3tg3eNnrNqdW6valZXduHD3tztOd7Y9sbrrdt9nzvh4f3wcf2pb0evNea98M+1XWT/IWG/VDk0fMuXbokmHs/lLx6tdeB/cDxXsPeG7L95s3LwN4o+W/2AYnraHXH/7Zz+zk+T8GyH3Ycx55n2XsffOy/bf28hsf7wW/72F5j3n70tsm2xT7Q2XuK5evVvfehz8vH2z/2fNv3nJ+Zs86T/+bVia2T997n/XC0//ZeA9549ppgHvYLKs5tzZT9BtRq1Pan/bD0Pvx46+W9nrwfpJar9xr1asFeS/bv3g907z3K9pn3fuu9l9iy3ns+19Xe77397P0331vYNNg+s+30MvVqyV7/3s88y8j2ib0+vHW2OmHu/OBiP3PsQ53VNZdL/tLHMrT3Br7P8z3KxrD3V3u/8erW6sB+0Zisff69NSpcf/uZmOoznT+L7X+cw/sAyeWtpux92HvNWN3xOfzFG3/r7X1ItVri+tkvNJM14b3/2XNt/bkNfK+wZVLV3/sZxv+2WrdfEHnvTRzP6st+cWi/xOJy9ksbWw87YuG9Dqym7BdK9pqynzP271Yv9kHUa4TTtSPd7+0XB97PEf43fwn07W9/u8qXnd4vFWz/MMN0D9K2b2ybvdqyjILW11s++XMlOZbVnP2S3erE3rOt/q0m7H3N+wzjjcnlreGwbeH/e78ksfdOLyv7GWXvNfbaStZe8sgxx2Cd2OvVxrb3FPtcZ41RGJbWqPO51tB675ne5yp7j7N/d7l+wtQpyjleA2ivT/us5v0yymrnzTffpIsvvjjlfcBeG/ZZxp6faqQx8dlTaT8tArSCR9SGDBlivilKN2LE33rx3Nv58+eLGrUFCxbQzp076cYbbzQ15vgsqGuvvTZlC+677z7q06dPxtZZuN4Pdise7w0v+UEjADJT1J4fJY69CDdt2kRt27atNmUg0bFfzbeVyBm0nXEtv3HjRmrfvn3BNM+rM68OUjXA+0Dt/bv3pp/KMHp17QImU52Sb0X8AfTZZ59RmzZtquk81YNQ8vneByq/6y/KNenS7nTMU91+g9YlXXn74J6Ki7cvk/+eTudB7yVB2xGEY7Zip9KnX72C1iX5muKfN2/eTPxNajLjVMy9Js6vbvh7egKFdj+PQ1+CuX4vgnlhMe/du3e1CoceURs4cCAtWbIkI4G+ffuKGzU2ZnxwfmvUvD8nV0h66qN+l6fOmK359fnSvnysB5jr9wqYg7k+Af2M0DmY6xPQzwidg7k+Af2M0joPbdTGjBljphTyXNhUB7v4p59+mmbOnCk+osZDhdao/f73vzdT7dKNqMGoqCTSBQAAIABJREFU6Ys0rhmlL764cpJsF5hL0nSLBeZunCRLgbkkTbdYYO7GSbIUmEvSdIsF5m6cJEtJMw9t1PzeUeMXSnkjbF6dkV/slDr4HTVe+p/z8+H3jhqMmhR5xJG++EDUnwCY+zOSLgHm0kT944G5PyPpEmAuTdQ/Hpj7M5IuAebSRP3jSTMPbdSGDx9Ot956q+/7X/5NClbCu+ojv5Q3a9YsGj9+vNqqj8Fqm73S0kLIXk3jExnM9fsSzMFcn4B+RugczPUJ6GeEzsFcn4B+RmmdhzJqvJzpvHnzTOsHDRokulmfC1JeIWvEiBFmpI5H7Xi513QHRtRciKKMCwHpi88lZ00vA+b6CgBzMNcnoJ8ROgdzfQL6GaHzwmceyqjpNzt8Rhi18OxwZlUCuOHpKwLMwVyfgH5G6BzM9QnoZ4TOwVyfgH5GaZ3DqOn3oUhGaSGIVCrmQcBcv4PBHMz1CehnhM7BXJ+AfkboHMz1CehnlNY5jJp+H4pklBaCSKViHgTM9TsYzMFcn4B+RugczPUJ6GeEzsFcn4B+Rmmdw6jp96FIRmkhiFQq5kHAXL+DwRzM9QnoZ4TOwVyfgH5G6BzM9QnoZ5TWeWSjlrywyN///ne68847qV69ejRhwgQ655xz9Cl5MuIdtZzij1Vy6YsvVnCy1BgwzxLYDGHBHMz1CehnhM7BXJ+AfkbovPCZRzZq27dvNysw3nLLLdS6dWsaNmwYffjhh9SiRQvq1asX/e53v6PGjRvrk/oqI4xaztDHLjFuePpdCuZgrk9APyN0Dub6BPQzQudgrk9AP6O0zkWM2qhRo6h///70+OOPE4+ozZ07l775zW/Sb3/7W7r99tupuLhYnxSMWs6YxzWx9MUXV06S7QJzSZpuscDcjZNkKTCXpOkWC8zdOEmWAnNJmm6xwNyNk2QpaeaRjdrBgwdp3LhxNHnyZCotLaUZM2bQtddeS4sXL6aTTjqJTj31VCoqKpJkECgWRtQC4ULhDASkLz7A9icA5v6MpEuAuTRR/3hg7s9IugSYSxP1jwfm/oykS4C5NFH/eNLMIxs1rvL+/fvNSFr9+vWpR48edOjQIVq2bJlpzemnn25+n6sDRi1X5OOXV/riix8h+RaBuTxTv4hg7kdI/u9gLs/ULyKY+xGS/zuYyzP1iwjmfoTk/y7NPLJRw2Ii8p3sElFaCC45a3oZMNdXAJiDuT4B/YzQOZjrE9DPCJ2DuT4B/YzSOo9s1LCYiL4IOKO0EHLTisLKCub6/QXmYK5PQD8jdA7m+gT0M0LnYK5PQD+jtM5FjBoWEyl8Iei3oPAySl98hUdAv8ZgDub6BPQzQudgrk9APyN0Dub6BPQzSus8slHDYiL6IsCIGpjnhoB+Vukbnn4LCi8jmOv3GZiDuT4B/YzQOZjrE9DPKK3zyEaNEWAxkcIXgn4LCi+j9MVXeAT0awzmYK5PQD8jdA7m+gT0M0LnYK5PQD+jtM5FjNrhw4fpxRdfpDlz5lBFRQVNmTKFXnvtNRowYIBZsj+XB1Z9zCX9eOWWvvjiRSc7rQHz7HDNFBXMwVyfgH5G6BzM9QnoZ4TOC595ZKN25MgRY8wee+wxatKkCTVs2NBseM2jbIsWLaLRo0dT7dq19Ul9lRFGLWfoY5cYNzz9LgVzMNcnoJ8ROgdzfQL6GaFzMNcnoJ9RWueRjRqv+njXXXfRhAkTqE6dOmbz64kTJ9LWrVvpwQcfpOnTp1Pz5s31ScGo5Yx5XBNLX3xx5STZLjCXpOkWC8zdOEmWAnNJmm6xwNyNk2QpMJek6RYLzN04SZaSZh7ZqPFiInfeeSdt2bKFunXrRkuXLqWzzjqLnn/+eTr33HONUSspKZFkECgWRtQC4ULhDASkLz7A9icA5v6MpEuAuTRR/3hg7s9IugSYSxP1jwfm/oykS4C5NFH/eNLMIxs1rvLatWtp7Nix9NxzzyVa0LNnT3rkkUeMWcvlAaOWS/rxyi198cWLTnZaA+bZ4ZopKpiDuT4B/YzQOZjrE9DPCJ0XPnMRo8YYeEGRlStXUllZmRlB69GjBxUXF+sTSsoIo5bzLohNBXDD0+9KMAdzfQL6GaFzMNcnoJ8ROgdzfQL6GaV1LmbUklHwlMhVq1ZR165dqX79+vqkvsoIo5Yz9LFLLH3xxQ5QFhoE5lmA6hMSzMFcn4B+RugczPUJ6GeEzgufuYhR27x5M/3xj3+kPXv2JIjwqo88wjZjxgwsJpIFneDiywJUPMDqQwVzMM87AvoVwv0czPUJ6GeEzsFcn4B+RmmdRzZq5eXlNGrUKLOHWvLRt29fmj9/PoxaFnQiLYQsVDF2IcFcv0vBHMz1CehnhM7BXJ+AfkboHMz1CehnlNZ5ZKO2a9cuuv3226lfv35VDBmPri1cuJCmTp0Ko5YFnUgLIQtVjF1IMNfvUjAHc30C+hmhczDXJ6CfEToHc30C+hmldR7ZqDGCJ5980pixiy66iGrVqmWo7N27lxYvXkwDBgygRo0a6ZP6KiPeUcsZ+tgllr74YgcoCw0C8yxA9QkJ5mCuT0A/I3QO5voE9DNC54XPPLJR4w2vBw4cSEuWLKlGA1MfsycQXHzZY5suMpiDuT4B/YzQOZjrE9DPCJ2DuT4B/YzQeeEzh1HT70ORjLj4RDAGCgLmgXCJFAZzEYyBgoB5IFwihcFcBGOgIGAeCJdIYTAXwRgoCJgHwiVSWJp5ZKOWboojpj6K9HfaINJCyG5t4xEdzPX7EczBXJ+AfkboHMz1CehnhM7BXJ+AfkZpnUc2aqn2S+PNrz/55BPq0KEDFRUV6VPyZMQ7ajnFH6vk0hdfrOBkqTFgniWwGcKCOZjrE9DPCJ2DuT4B/YzQeeEzj2zU+B21cePG0cSJExOrO1ZWVpo91F599VW64YYbqE6dOvqkvsoIo5Yz9LFLjBuefpeCOZjrE9DPCJ2DuT4B/YzQOZjrE9DPKK3z0EaNR814j7SxY8fSjh07UpLAYiLZE4i0ELJX0/hEBnP9vgRzMNcnoJ8ROgdzfQL6GaFzMNcnoJ9RWuehjRo3nUfOuELDhw+njRs3VqHRrFkz+tWvfkXXXnttYsl+F1xr16415m///v3m/FNOOaXaaWVlZXTjjTeafdqGDh1K06dPp5KSkpThMaLmQh1lXAhIX3wuOWt6GTDXVwCYg7k+Af2M0DmY6xPQzwidFz7zSEbNmrWXXnqJevXqRU2bNo1EpLy8nNhY8XRJNl4zZsww0yqTTdhbb71FrVu3pvbt2/vmg1HzRYQCjgRww3MEJVgMzAVhOoYCc0dQgsXAXBCmYygwdwQlWAzMBWE6hgJzR1CCxaSZRzZq6dqWapERPw7vvvsuPfPMM3T//febRUj4vbd+/frRGWeckTh19+7dNHr0aDPdkk3c2WefnXHEDkbNjzr+7kpA+uJzzVuTy4G5fu+DOZjrE9DPCJ2DuT4B/YzQeeEzFzFq27Zto6eeeop27tyZIMJTF3lBER4Va968uROpBQsWmBg8rZEPfgeOFyLh6ZPeg9+PW7ZsmTFyY8aMoYsuuiht/MGDB9OwYcOc8hdSIZ5q6jKiWEhtyve6grl+D4E5mOsT0M8InYO5PgH9jNA5mOsT0M8YRee9e/euVuHIRo2nK44aNYrmzJlTLXjQxUTYmPExcODAhFHz/pycYNWqVTR79mx64IEHqLi4OGVvYERNX6RxzYhvpvR7FszBXJ+AfkboHMz1CehnhM7BXJ+AfkZpnUc2art27aLbb7/dTFH0jpzt2bPHLPYxderUQCNqPFpmjdrvf/97ql+/frURNYu9oqKCpk2bZkbM0o3awajpizSuGaUvvrhykmwXmEvSdIsF5m6cJEuBuSRNt1hg7sZJshSYS9J0iwXmbpwkS0kzj2zUuHGvv/66aeP555+faOvevXtp8eLFNGDAAGrUqFFKBjyCNmjQIPO3efPm0Te/+U16/vnnzbtnfKR6R80biKdXzpw50xg1rPooKTPESkVA+uIDZX8CYO7PSLoEmEsT9Y8H5v6MpEuAuTRR/3hg7s9IugSYSxP1jyfNPJRR402uedRryZIlGWscdOqjd9XHI0eO0KxZs2j8+PEpTdjRo0fN1gAHDhyg/v37p60HRtT8RYUSbgSkLz63rDW7FJjr9z+Yg7k+Af2M0DmY6xPQzwidFz7zvDJqjHP16tU0YsQIs9T/lClTqHPnzrR161b68Y9/bFaD5FUfeZ+1unXrmkVHLr/8crNCZLoDRk1fpHHNiBuefs+COZjrE9DPCJ2DuT4B/YzQOZjrE9DPKK3zUEbNZVqjSxkNfDBqGpRrRg7pi69mUIvWSjCPxi/M2WAehlq0c8A8Gr8wZ4N5GGrRzgHzaPzCnA3mYahFO0eaeSij5m1CWVmZGfniZfIbNGhgVl+sVauWKbJixQr69a9/TT179qQhQ4akXZkxGpLMZ8OoZZNuzYotffHVLHrhWgvm4bhFOQvMo9ALdy6Yh+MW5Swwj0Iv3LlgHo5blLPAPAq9cOdKM49s1Ph9tZEjRxL/nyt32WWXGePWtm1bY95eeeUVuu6666hZs2Z08803Z9ycOhwSGLVscEPM6gSkLz4w9icA5v6MpEuAuTRR/3hg7s9IugSYSxP1jwfm/oykS4C5NFH/eNLMRYwaLyzyzjvvUPfu3c0m1z/4wQ/otttuS2w0zUv0z50716zmWFpa6t9KwRIYUROEWcNDSV98NRynU/PB3AmTaCEwF8XpFAzMnTCJFgJzUZxOwcDcCZNoITAXxekUTJq5iFG74447zOqMPIq2adMmYnN099130y233GIaxXud8SgbL7efbr8zp9aHKASjFgIaTklJQPriA2Z/AmDuz0i6BJhLE/WPB+b+jKRLgLk0Uf94YO7PSLoEmEsT9Y8nzTyyUeMNr2+44QZq06YNtW7dmrZs2ULr1q2jn//858ao1a5d2/z74Ycfpp/97GdmNUfNA0ZNk3a8c0lffPGmJdM6MJfhGCQKmAehJVMWzGU4BokC5kFoyZQFcxmOQaKAeRBaMmWlmUc2atysxx9/nH74wx/Snj17zNTGGTNm0JtvvknTp0+nSy+9lFq1akUdOnSg++67zxg3zQNGTZN2vHNJX3zxpiXTOjCX4RgkCpgHoSVTFsxlOAaJAuZBaMmUBXMZjkGigHkQWjJlpZmLGLXKykpav369mfbI0x9PPvlk4g2rP/vsM2rZsiV9+OGH5vcnnHCCDIUAUWDUAsBC0YwEpC8+4PYnAOb+jKRLgLk0Uf94YO7PSLoEmEsT9Y8H5v6MpEuAuTRR/3jSzEMbtYqKCmPG6tevTzz98ejRo1Vqz7+bOXMm8ftr2tMdvRWBUfMXFUq4EZC++Nyy1uxSYK7f/2AO5voE9DNC52CuT0A/I3Re+MxDGbXdu3ebqY58PPTQQ2bZ/SVLllSj0bdvX5o/f776AiIwavrCrAkZccPT72UwB3N9AvoZoXMw1yegnxE6B3N9AvoZpXUeyqgdPnzYvH/GB++RNmLECNq3bx/VrVs3QeTQoUPUsGFDsyy/9kqPMGr6wqwJGaUvvprALGobwTwqweDng3lwZlHPAPOoBIOfD+bBmUU9A8yjEgx+PpgHZxb1DGnmoYyatxF79+6lJ554gvr371/lHTT+/eLFi2nAgAHUqFGjqO0OfT6mPoZGhxOTCEhffADsTwDM/RlJlwBzaaL+8cDcn5F0CTCXJuofD8z9GUmXAHNpov7xpJlHNmplZWV0/fXXU506dWj27Nk5fR8tFT4YNX9RoYQbAemLzy1rzS4F5vr9D+Zgrk9APyN0Dub6BPQzQueFzzyyUeMFRXh6Y58+fcwS/Pl2wKjlW48Ubn1ww9PvOzAHc30C+hmhczDXJ6CfEToHc30C+hmldR7ZqB08eJDee+89WrlypXkXza7wyHuqLVy4kKZOnYp31LKgE2khZKGKsQsJ5vpdCuZgrk9APyN0Dub6BPQzQudgrk9AP6O0ziMbte3bt9PAgQOx6qOyFqSFoFz9gkwH5vrdBuZgrk9APyN0Dub6BPQzQudgrk9AP6O0zkWM2siRI6l79+5UXFycILJ//34zyjZjxgyMqGVBJ9JCyEIVYxcSzPW7FMzBXJ+AfkboHMz1CehnhM7BXJ+AfkZpnUc2ajz1cdWqVdS1a1ez+bU90v1eGxneUdMmHt980hdffEnJtQzM5Vi6RgJzV1Jy5cBcjqVrJDB3JSVXDszlWLpGAnNXUnLlpJmHNmqVlZW0adMm+uSTT+i0006jkpISWrFiBU2bNo14aX7eEPuiiy6ioqIiudaHiASjFgIaTklJQPriA2Z/AmDuz0i6BJhLE/WPB+b+jKRLgLk0Uf94YO7PSLoEmEsT9Y8nzTy0UXv22Wdp6NChtGPHDho1apTZ9Jp/fv/9900rSktLadGiRXTppZf6tyqLJWDUsgi3hoWWvvhqGL5QzQXzUNginQTmkfCFOhnMQ2GLdBKYR8IX6mQwD4Ut0klgHglfqJOlmYcyavv27aNbb72VFixYQF26dKEvv/ySevXqRUuXLqXLLruMOnbsSE8++SRdcsklNHnyZGrQoEGoxkqcBKMmQRExmID0xQeq/gTA3J+RdAkwlybqHw/M/RlJlwBzaaL+8cDcn5F0CTCXJuofT5p5KKPGKz0OHz7cmDXeP+2FF16gq666ih5++GGz+TVPd/zb3/5GEydOpFmzZmExEf9+DVxCWgiBK1ADTwBz/U4HczDXJ6CfEToHc30C+hmhczDXJ6CfUVrnoY3a3XffbYxYixYtaNu2bXTnnXean9u0aWOosJkbN26c+R3vr5arAyNquSIfv7zSF1/8CMm3CMzlmfpFBHM/QvJ/B3N5pn4RwdyPkPzfwVyeqV9EMPcjJP93aeahjZp3SX5eip+nPX7nO99JLNG/a9cu+vDDD2nmzJkwavI6wDS8LDD1Cyl98fnlw98x3TQXGoDO9amDOZjrE9DPCJ2DuT4B/YzSOg9t1NJtcu1F0rdvX5o/fz6MWhZ0Ii2ELFQxdiHBXL9LwRzM9QnoZ4TOwVyfgH5G6BzM9QnoZ5TWeWijxqs8XnHFFdS+ffuUFDZu3EhPP/00RtSypBFpIWSpmrEKC+b63QnmYK5PQD8jdA7m+gT0M0LnYK5PQD+jtM5DGbWysjKaMmUKjR07lpo2bZqSgksZDXx4R02Dcs3IIX3x1Qxq0VoJ5tH4hTkbzMNQi3YOmEfjF+ZsMA9DLdo5YB6NX5izwTwMtWjnSDMPZdSiNUH3bBg1Xd5xziZ98cWZlVTbwFyKpHscMHdnJVUSzKVIuscBc3dWUiXBXIqkexwwd2clVVKaOYyaVM8ox5EWgnL1CzIdmOt3G5iDuT4B/YzQOZjrE9DPCJ2DuT4B/YzSOodR0+9DkYzSQhCpVMyDgLl+B4M5mOsT0M8InYO5PgH9jNA5mOsT0M8orXMYNf0+FMkoLQSRSsU8CJjrdzCYg7k+Af2M0DmY6xPQzwidg7k+Af2M0jovSKO2e/duevTRR6lVq1Z05ZVXZuwFvKOmL9K4ZpS++OLKSbJdYC5J0y0WmLtxkiwF5pI03WKBuRsnyVJgLknTLRaYu3GSLCXNvCCN2ty5c2nSpEnEJoz3c8t0wKhJyq9mx5K++Go2TbfWg7kbJ8lSYC5J0y0WmLtxkiwF5pI03WKBuRsnyVJgLknTLZY084I0aoyKN9LmA0bNTTgoFZ2A9MUXvUbxjwDm+n0M5mCuT0A/I3QO5voE9DNC54XPPPZGbfDgwTRs2DD9nspyRt5QPN1m41lOXWPDg7l+14M5mOsT0M8InYO5PgH9jNA5mOsT0M8YRee9e/euVuHYGzVMfdQXaVwz4psp/Z4FczDXJ6CfEToHc30C+hmhczDXJ6CfUVrnMGr6fSiSUVoIIpWKeRAw1+9gMAdzfQL6GaFzMNcnoJ8ROgdzfQL6GaV1nvdGjd9FGzRokCE9b968xDtpeEftL5RqiFRfkjUno/TFV3PIhW8pmIdnF/ZMMA9LLvx5YB6eXdgzwTwsufDngXl4dmHPBPOw5MKfJ808741aOlQwajBq4S+jcGdKX3zhalGzzgJz/f4GczDXJ6CfEToHc30C+hmh88JnXpBGLd0oW6ruwDtq+iKNa0bc8PR7FszBXJ+AfkboHMz1CehnhM7BXJ+AfkZpnRekUQuCHUYtCC2UzURA+uIDbX8CYO7PSLoEmEsT9Y8H5v6MpEuAuTRR/3hg7s9IugSYSxP1jyfNHEbNn3lelpAWQl42Ms8qBeb6HQL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xxGTb8PRTJKC0GkUjEPAub6HQz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xxGTb8PRTJKC0GkUjEPAub6HQz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xxGTb8PRTJKC0GkUjEPAub6HQz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xxGTb8PRTJKC0GkUjEPAub6HQzmYK5PQD8jdA7m+gT0M0LnYK5PQD+jtM5h1PT7UCSjtBBEKhXzIGCu38FgDub6BPQzQudgrk9APyN0Dub6BPQzSuscRk2/D0UySgtBpFIxDwLm+h0M5mCuT0A/I3QO5voE9DNC52CuT0A/o7TOYdT0+1Ako7QQRCoV8yBgrt/BYA7m+gT0M0LnYK5PQD8jdA7m+gT0M0rrHEZNvw9FMkoLQaRSMQ8C5vodDOZgrk9APyN0Dub6BPQzQudgrk9AP6O0zmHU9PtQJKO0EEQqFfMgYK7fwWAO5voE9DNC52CuT0A/I3QO5voE9DNK6zzvjNru3bvp0UcfpVatWtGVV16ZknBZWRndeOONtHDhQho6dChNnz6dSkpKUpa99957afz48fo9leWM0kLIcnVjER7M9bsRzMFcn4B+RugczPUJ6GeEzsFcn4B+Rmmd551Rmzt3Lk2aNInYYA0cODAl4bfeeotat25N7du39+0BGDVfRCjgSED64nNMW6OLgbl+94M5mOsT0M8InYO5PgH9jNB54TPPO6PGSOfPn2/IpjJqPOI2evRo2rFjB40bN47OPvtsqlWrVtqegFHTF2lcM+KGp9+zYA7m+gT0M0LnYK5PQD8jdA7m+gT0M0rrvOCMGiM/fPgwLVu2jCZOnEhjxoyhiy66KG1PDB48mIYNG6bfU1nOuHHjRqcRxSxXo0aFB3P97gZzMNcnoJ8ROgdzfQL6GaFzMNcnoJ8xis579+5drcIFadRsK1atWkWzZ8+mBx54gIqLi1P2BkbU9EUa14zS35LElZNku8BckqZbLDB34yRZCswlabrFAnM3TpKlwFySplssMHfjJFlKmnlBG7WKigqaNm2aGTFr3rw5jJqk0pJiVVYe+0WGWaZZzJ4foaUvvvxoVX7XAsz1+wfMwVyfgH5G6BzM9QnoZ4TOC595To0av4s2aNAgQ3HevHmJd9IyvaPmRb5//36aOXOmMWpY9TG7YjxQcdQkaFCvKLuJ8jg6bnj6nQPmYK5PQD8jdA7m+gT0M0LnYK5PQD+jtM5zatTS4XMxakePHiWGceDAAerfv3/ansDUx+giXfvpPpr2xCYT6JZr2lLndg2jBy3ACNIXXwEiUK8ymKsjN/fVVPPk9WtSczKCuX5fgzmY6xPQzwidFz7zvDNqqUbZtm7dSj/+8Y/p/vvvJ171cezYsVS3bl2zl9rll19ORUXpR3lg1KKLdNmaPXTrlDUm0C/HdqHTu5RGD1qAEXDD0+80MAdzfQL6GaFzMNcnoJ8ROgdzfQL6GaV1nndGTRpyXiPnAAAgAElEQVQpjFp0ojBqxxhKX3zReyb+EcBcv4/BHMz1CehnhM7BXJ+AfkbovPCZw6jp96FIRs2LD0YNRk1EtCGCaOo8RPVieQqY63crmIO5PgH9jNA5mOsT0M8orXMYNf0+FMkoLYRMlYJRg1ETEW2IIJo6D1G9WJ4C5vrdCuZgrk9APyN0Dub6BPQzSuscRk2/D0UySgshU6UWvriVHl74qSmCd9Sqb0Yo0qEIkpKAps7RBfhCIlcagM71yYM5mOsT0M8InRc+cxg1/T4Uyah58c1+bjPNfm4LjBpWwxPRbpAgmjoPUq84lwVz/d4FczDXJ6CfEToHc30C+hmldQ6jloU+5OXsWzevT40a1s5CdP1vvSWM2qvLd9KFpzXJGg+NwNIXn0adCz0HmOv3IJiDuT4B/YzQOZjrE9DPCJ0XPnMYtSz0Ib/TtXzNHhp2WZssRM8Po7Z335FARnTaE5/SLde0yxoPjcC44WlQrpoDzMFcn4B+RugczPUJ6GeEzsFcn4B+Rmmdw6hloQ+ff3O7eafrl2O60JpP99MZp5RSq+b1RDNJCyFT5bwjancP6UD9zm1OriNkh49UUp3ateiacSvoiYmnijLQDqbJXLtt+ZoPzPV7BszBXJ+AfkboHMz1CehnhM4LnzmMWsA+dBlJ8hobDn9Cs3rUsmk94n25H779lIAZUxfXvPi87fmXc5vTT4Z0oFumrKFpY7v4tmX05DVUVIuIRxkLfSESTea+YFMUYMZx24w835mH6ad8PwfM9XsIzMFcn4B+RugczPUJ6GeU1jmMWsA+TH4YTvUzj6j975vbU0aWMivSQnAdUTutS6kxaGzURl/dljq3a5j21I8276ehD36Y+LtU2wN2mVhxTeZhKs26Y6MmPXobpi5S5+Q7c6l25lMcMNfvDTAHc30C+hmhczDXJ6CfUVrnMGoB+/ChuR+bESV7JP/MBobfT0s+ShoUUfmBozT66nZ09SUtA2atXlxaCGGM2oU9m6Rty61T1tDOvYdow+YDMGqRe9s/wG/++BmtWF9Ow7/bOlajapo696dcM0qAuX4/gzmY6xPQzwidg7k+Af2M0jqHUQvYh2zE2KjZUYtvj3zXvHvFP/OIBi+aUb7/SJWor8w4w7zTNW7GerqgZxN66KaTA2bNT6PGbfaaVq6lXfHyX8cur1ZpjKhF7vaUARa9tNXojg+pLwKyU9PgUaVveMFrUPPOAHP9PgdzMNcnoJ8ROgdzfQL6GaV1Hnuj9r0xC+low640a1zXKqsUhn2fh43asMuOjVrw+2psSCaOPNksPe99l+tbnUtp/aZ9xrSxUeN8PMpUUlzbTB20UwZd3nlLJTNpIWSSsrddduojG9RObYvpv+/qahYLqVXrWARuJx/c1uQDRi07NwzuC3vY/slOJv2omjrXb11+ZgRz/X4BczDXJ6CfEToHc30C+hmldR57o2YfYu1IgzUS3HVhFl7geHxe1w4NqWzPYTOKdmXvlnTrte2Ip0Hyu2k2F5s6PtiYWVPHP7PRa8X7rBXXNuYxTD2khRDGqPE53TqWGKPG7Wfz+Zf/20F/fqeMXnt/ZyJkSYPaVH7gCBYTydL9wmvUWE//M+W0LGXSD6upc/3W5WdGMNfvFzAHc30C+hmhczDXJ6CfUVrnsTdqV9zyJ9pe0cr0FK9Y+MX2CjqtSyPzc5h9zrwPxbb72YhcfEYTevcfe+jz7RUJQ8LT0dZt2p9YHXHWs5tpzp+2mBUgt5ZVGLN295D2ZnPsoAtASAshiFHjbQcuuunrURxrPvfsO0LvfLibtu8+ZIypPa7q05J4el6hT8vTZB7k1pKsyUIfufS2PV+ZB+mfQisL5vo9BuZgrk9APyN0Dub6BPQzSus89kbt7nEP0pYGV9FHn+1P9BabIt4LLKhRYxPG+4H5HTyiwSMbPGVwy/aKxHtcbF6u/skKM7pkDx5dY4Mz/LI2gTaQlhZCpjax4WSjlek4+cRiWu9h7C3LbZz93BYzkhiUuR9rzb9rMg/SrmSjFqdRtXxlHqR/Cq0smOv3GJiDuT4B/YzQOZjrE9DPKK3z2Bu1e++9l/79+jvpoTkf0xc7KhI9FuZdnoUvbjUbWScfxzepS1/uPGR+zSbQbuzM0yI/336wijnhRUX+a8GntK3sWF2G9m9Nr3+wy4zyFdWqRQ0b1KZvdTo24nfKNxqmNW/SQsgk5XQrWTZsUGRGBb0m2BvnpBOLzZRIXgUzW0bt0OFKKtt9jP1xjepQ/bpFifflpC9PTeaudefFW0ZMXFWtOL8XGYcjH5nHgWumNoC5fg+DOZjrE9DPCJ2DuT4B/YzSOq8RRm38+PGJxTy8XdazcyO65pITzEIgmQ5+GP7Lu2U0738/r1KMzR6PzPGiGvZh2WsA+X04NinJo0jeESo7DTJV/kxT2KSFEMao8YIpt17TNtF2Npn7PKOFbDin33FKYpGVbIyo8YbaFYeOjVC2b1VM3zmrKXXr2CjQ6KTrZazJ3LVOdpGa5PIwaq4EUS6ZQD7qPO69BOb6PQzmYK5PQD8jdF74zGuMUeNphxPmbKA3PthVrddmjuuaceNm76qHfPIlZzWjunVqmUVA2KjxweZr1YZy6tqxhG65pp35HRu8vfuPVFsshB+un331S1r6zo6MCrr5yrb0vX8+IWUZrYuPR6zG/HItfbC2+t5w3hUguZL/9u0W9Mwr2xL1tX+3/KSNWjqTkq13tLSYB7mtLFuzl26dsrraKXbLiCCx8rFsPjLPR06SdQJzSZpuscDcjZNkKTCXpOkWC8zdOEmWAnNJmm6xpJnXGKNm8fYbs7zaPme8ATUvdGEPfhfNrsjIv0s2amw4OrVt6DsSx+em2waATdyE2RuqbAidLAEebRsxoE3CDHr/Li2EdPLbtPUAjZ/1Ma36uLxKkesubUU3/fuJ5nc8xXP9pv10fs/GVZbl1zJq32jVwKzC+eryXWZEr6YYNf7yYcpjn1Qx/MycR3GzxcDtNiVXSkvncjUu/Ehgrt+HYA7m+gT0M0LnYK5PQD+jtM5rnFGzS+YfrSQqLS4y74fxwdMX+517PLFp42X2L+zZJGHEfvLI+sRy87wPGi/8weVcjkz7pFVWEk2cs4FeeHsHdWhdTE1K69CaT8pp34GjidC8UmXyptL8R2khpGpL8rtpzIhXseQjeXTs8JFKs0x/qj29sj2ixlMwfzG6E42ZuoZWbijPmknRYO6iKVsm+Z1JNml8wKgFoYiyyQTyTec1oYfAXL+XwRzM9QnoZ4TOC595jTNqXuPE/x49ZbUZDeKDpzJe0LOJWTCE31vjjax55Os/fr/R/N8aFDZ0QZfTzyQVNkQPjTyZtmw/SAtf2mr2YrOrKJ7ctpgm3dSpWj6Ni4838/Yus29XbzypTTH9x4+q14nbmAujZkfurLGMMprEi8LwqokN6hVV6zIN5q63FB6ptQvk9Di5EY35XjszsslGGkbNlSLKpSKQTzqvKT0E5vo9DeZgrk9APyN0XvjMa5xRS9Vl6d51Si7L5unh208RX6iCTSBvFs0Hrwo5bsZ6slPYrDlMXpDEXnyZRuyiytOarvkPdKcWTevRp18cMAuHXHFxS2MM0h2jJq8x77RZA2X5sgl+6KaTo1Yrcb4dUeJ92vi9wKBGjbdJOHKkkorr1zbvHHpHqFKZvXy64Xmn49r30bj+r76/E0ZNTGE1M1A+6bym9ACY6/c0mIO5PgH9jNB54TOHUfuqD73TG9N1q90fLdvdfs1PVtAFpzWh91bvMUvfp9pKwF58/MCerb3JrFHzriDIv+ORxkwrZaYzamG2RMjEOnlKZRCjZg0xx+/dqyldfnELY9Ree3+nSVkoRq3v2c1o3LCOps5siG0b/Poo2xqWio8PGSmS7nHA3J2VVEkwlyLpHgfM3VlJlQRzKZLuccDcnZVUSWnmMGpf9YxdQITfT7MP6/wnfieNp/qd2bU0a4YoWRy8gmTr5vXN3mo8guXdm82WtULgDbjtvm1SIrNxUhk1Xoxl9j3dMk79tIYpeUSNF2CZdU9XsWqGMWp2cRfuZ55iag+u6649h2nDlmPTYP9zVCc6p0fjKnWVvviigEj13h+Pri586Yus7VkXpb5hz80n5mHbUGjngbl+j4E5mOsT0M8InYO5PgH9jNI6h1FL6kMeaeGHeD5Ki2tTv/Oaqxk0WxU2jfy+Gr8zZ81S8nLrLIQmJ55pVlm0Ro0316786l27dNLk2K7v16Uyajzy6Dd90ZqgZKPGdYry/lhym5LNit2fLtO2Blw3Xpzl5p+vpr+v30vdO5aYBUjYkJfvP7Yfmz2SF0yRvvii3D7SjR5ma+GWKHWNcm4+MY/SjkI6F8z1ewvMwVyfgH5G6BzM9QnoZ5TWOYxaUh/yqMS0hZ+a5fl5DzTeJ40Nk/Zh3z2zZil5VI2F8OXR7mbhk7uHdDDvttmRwFFXt6NrPKtS8nQ4nqrIbeIFJ1xWrOT35ng0j1d6nHVPt0TzOY/fBuHWLHC9mB/HYoP3xY4KU1e791xUpjOf3Uxz/7QlsQKl970tuzde8jt8bHCY5avLdhK/ozbkX1vT3P/ZkrIqMGpReyj6+dI3vOg1in8EMNfvYzAHc30C+hmhczDXJ6CfUVrnMGop+tBOj2NTw8v08yqAuTqGT/gwsSS+dzSKhfDmJx3N9L2SBkVUWlKXeETNHt6ybE72lB+ma75zginj8k6bXQAkzHtlzK1dy/rEqxHaQ3qkh0cGx8/aQCvW701p1H5xS2f6p27HmXe2vMbUuyol143fO+TVLflo2KA2ffv0Jokpkbkyagcqjm3PkGrlScsTI2q5uiLjn1f6Qyb+xKK3EMyjMwwaAcyDEoteHsyjMwwaAcyDEoteXpo5jFqGPgkyTTB616aOwCNRbK542XU7GsWjWv+9aA1t31vPjArZg6fv9ezUiN5YsSvxbt3FvZrS7D9tob37DhvDeXWflk5G7eVlO+ne/z62+uS0sV0iN8+uqPjvF7ek2zKsGOmayDt65l04Y9QvVtMH6/ZSxzbF9L1/PsGMINr6c3/yO332+OkPOlKfM5vRb5/5zEx7POnEYjpYUUmznttsfs6FUXvp/3bQT3+3wVQxOb+XDYyaq1JQLigB6Q+ZoPlrYnkw1+91MAdzfQL6GaHzwmcOo6bfh4EyeheI6Nm5kVnG/+X3ymjbzkMmjp2iyf/mzbF5WiG/t5bu8DNebGb++PJWWvpOGW0tq8hoFoI0xLsFgusy/VyX1RvLqXGjOsYweg9r1HqcXEL3DT8p8d6d18DxFMdWzesbo8axfrf4M7O5uD28q1nyKBaPYPE0TTZ3i17aqm7UkjewDmPU7GqWroyD9GEuyuJDRp86mIO5PgH9jNA5mOsT0M8InRc+cxg1/T4MnJGNw6SvFjjxLnrBI0LtTmhgRts2bztI137nBDNqNnryGrOoCO9llnz4GbVksyD1TpnXqB3fpC5994IWxghlOuyoEZfxmir+2RqyIf1b04jvtkmE8Ro1/qV9ty95r7xMHNJN+8z2DS+57pnMVroRNVv3np1L6eHbo4+EBhar8AnZZi5c3ViEA3P9bgRzMNcnoJ8ROgdzfQL6GaV1XnBGrby8nH7+85/Tww8/TP369aPJkyfTCSeckLYn7r33Xho/frx+Twlm5NGgCbM3mCl9fPA7abf020X9+l6cMQsvpc9T+HhZ/I5tGtCf/7bDdyrjxNkbaMlXo07n9DjOjFZJvaN3+Egl9fnRe4k6J5svb2O8Ji3ZqO0/eIQmzP7YLKCSPOrEpta7sIo91xoY3rh77HXt6PxvNUnLLldGze7lxxuKP/3XrRn7yr5rl7y3H4/A2nfutPb9E5R6tVDSN7xs1jUuscFcvyfBHMz1CehnhM7BXJ+AfkZpnRecUXv77bepRYsWdOKJJ9KUKVNo586dxojVq1cvZW/Ewahxw7yjalf1aUmntlhHvXv3zqhAPueTLw6YRTX44CmRmUaSgky9Cyt9bzvSGTWv2bB5eBVHfu/smVe20evv76T/+8ex0cLkjZ3te4XeRUNenN7LbAZ9x7S1vkaVY+bKqNn369h8zn5uC32rcylN94yKMRfmx8bZjrCmYsgjqu+v3SO6FULY/o56nvQNL2p9asL5YK7fy2AO5voE9DNC52CuT0A/o7TOC86oeZFv2LCB7rvvPvqv//ovat68ecreGDx4MA0bNky/p4QzHqioRX96rwHtLC+i/mccoIO7PqL27ds7Z/l4ax2a/ZeG1KHlERrWuzzleX9ZWZ/++vf6ib8N672POrQ87JzDteAjSxrR5zuL6Ka+5dSqydeLoZSV16KtO2vTtt216c8f1KcWxx2h2kW1TNnvX7iP1n9eh5Z/XI8OHns9zxzp6jj7LyW0eUcRVRyuVaVaF/c4SL27f706Zqo6W1bfOP4Ijbjka1YbN24MxNyVB5fj+n689djqot+7YB89/lpD8+8TGh+h6y7cR01LKon7hw+uH5dt1eQo3dT32Cir93j67WJa/nFduvyf9tPpHT2wglQoT8pmk3meNDHvqgHm+l0C5mCuT0A/I3QO5voE9DNG0XmqAZiCNmrbt2+niRMn0v3330+NGzdO2RtxGVFLblxQx273RePFSHh0ig+eilin9tdGJvkdqWxNnUv3fpXdsNq2ld/R4r3slq+p/q6dLZNpA207QuVll2mBDlvOrg5Z0uDYhue3XNPO/Cko8yC3B+9UT26Td0EYHkEdflkbunrcCrM/3rI1ew2T5NFEm096K4Qg7ZAum03m0nWNSzww1+9JMAdzfQL6GaFzMNcnoJ9RWucFbdRWrlxJy5Yto4EDB1KtWlVHTmzXwKh9LVI7HZAf8Ndt2mem1/Fhp8/ZB3ze5HrL9gp6fuppWVG4NSWD/7U1/WDAsYVAeIn8p/6yrcp2A2yq1n66P7GRN5fre04zWrZ6r1mRko8nJp6aWPExubJs/FZtKKcTmtWjsd//BtWrW5RxbzLv+ZaVd6qo9MXnzZdsXisrybyXyO8Vcv1PbltMb3ywy0zdtMY13dRRGLWsyLbGBM2mzmsMxIANBfOAwASKg7kAxIAhwDwgMIHiYC4AMWAIaeYFa9QOHz5Mf/zjH82CIiUlJWkxwqhVN2o8UlRaUtssWe81anZEyy6FL7F/WqqO8Y4esWl8eOGnibpw+e/3bWVOu/zbLej5N79MGMpxQ3nfs6b08/kbE5tSZ1qQhGPwPnPc3qCHfU/NrhrJy/e//tordEmfzAu4BM1jy/P+btwfycaz323LqPzAsQ2w+YBRC0sY57kSkP6Qcc1bk8uBuX7vgzmY6xPQzwidFz7zvDdq8+fPp0GDBhnS8+bNM6NnlZWV9PLLL1O3bt2oZcuWGXsBRu1rPN6FPLzQrDmwUwVHX92Otmw/mJjyJy1zrsfjL3xBG7bsr2I8uncsoREDTqQzu369Z5p3OqZ3muPWHRXUrHHdKlM3petpR9V4hJG3QOAj01TLKPltrmTjmbz6JYxaFMo414UAPthdKMmWAXNZni7RwNyFkmwZMJfl6RINzF0oyZaRZp73Ri0ZH5u0l156iTp27EgnnXQSff7557Rnzx7q3LlzStIwalWxJL8Hxn/lKYZ7eEXBN7abESh+h235mr109SWZTXAUaSe/D8exUo2O8cjW2yt3U+0iMnuv8QiX1uFdOdLm1DZqD839ODF6yHVwMWpx2vRa+oanpZ1CzgPm+r0H5mCuT0A/I3QO5voE9DNK67ygjBqbtAULFtCPfvQj2rFjh6F/3nnn0R/+8Ie0q/HBqFUX6dU/WUFf7Dg27dEaNbtAxUknFtOce7uZJepP7/L1yJa01F2NGuflRU949cc0ryFKVy0RjxlMfexT+njLsdE0y2rYZV9vsC2VPN2IGk+HXLF+L035w0YzBZL30LNTIdNN+/Ru7s1l7JYFUnXVjCN9w9Ose6HmAnP9ngNzMNcnoJ8ROgdzfQL6GaV1XlBGLQxuGLXq1Hi/tBf/bwdVHKo0i4qUFNc2Joj36Uq3kmAY9pnOCWLUpHMHiZc89dBl1cgg8dlUrft0v3lPj4905suOktnYmfbDs6tWclkeHV340lb6yZAOQaqVN2Wlb3h507A8rgiY63cOmIO5PgH9jNA5mOsT0M8orXMYNf0+FMkoIQTvyIutVLam9iU3mt9TW/DnL+ijzcdGq9gsZmuVySjA2SD9/aNyWrmhnD5Yu8dME5UcUfP2QSbzxW3wvmPIWxc8dNPJaZvmXUWSl/r3W3QlCqNsniuh82zWL46xwVy/V8EczPUJ6GeEzsFcn4B+Rmmdw6jp96FIRgkh8AjaXb9eRx+s+3rTZC2jZiGMmrzGGCA/kyICLUIQOwL4z//UjG74txPF3pULYtS4+szryJFKGntdO+I98dId9l1ELsN76MGoRej8GnaqxL2lhiGL3Fwwj4wwcAAwD4ws8glgHhlh4ABgHhhZ5BOkmcOoRe6S3ASQEkLyFMRcPNDzghk8XS9b2wFI9JCXE29AbTfBjho7qFFzzWc3OLflc9GvrnXNVE5K5xJ14RjJm8RLxc2nOPnGPJ/YZKsuYJ4tsunjgjmY6xPQzwidFz5zGDX9PhTJKHXx5YNRY7PCm28XilGTHP3j9wX5/TTeH+6nPzhJRBs2yLAJH9L6r7YV4HfVMo3AiSYWDCalc6kq8X56DeoVSYXLyzj5xjwvIQlXCsyFgTqEA3MHSMJFwFwYqEM4MHeAJFxEmjmMmnAHaYWTEkI+GDVmxvWQfPdLuh/4XbUHZ66jg4dqUaOGtemJCaea/0c9Zj27meb8aYv4u29cr588sp5ee3+nqaL2lNaoXOz5UjqXqg+MmhRJxPESyDed14TeAXP9XgZzMNcnoJ9RWucwavp9KJJRSgh2gYp/Obe52a8rV1Pk+H05CeMjAjdFEB71e/qFFfTXv9c3f23VrB498dCpkdLx9EQ2U7xVgvQiJVwxjn/L5DVmbzwYtUhdZU7ma2XT1oP03QuOF3tHMXqt5CNI3VvkaxbfiGCu37dgDub6BPQzQueFzxxGTb8PRTJKXXz2HSmeGscrBebjyosiwCIGYdOz7sO/0aSnv95b7omJp0Z6YPe+n5YNo8ZNtqs/Sr5XFxFloNOldB4oaZrCliUvKHPjFSdSy6Z6m69L1N81Rj4xd61zoZcDc/0eBHMw1yegnxE6L3zmMGr6fSiSUeris2aBR9LyffqhCLgIQZj5im2d6H/e2E77DhyhH13Vljq1bUgVh49Sx9bFgU2bfT/t3FMb05jvfSPw+S5N8a7++MsxXfJ61DJVe6R07sIqUxle7IYXvVm+Zo8pdnyTumb1zwt7Nik4pn4s8oW5Xz3j9Hcw1+9NMAdzfQL6GaHzwmcOo6bfhyIZpS4+70Ie/DDaqnk8RwkkoFvm3ne/bNwwC4z89pnP6NHnP8/KtEdbL+87iKOvbkf9zm2eNWORDf1I6Txq//O0R/7PGjWOxyNqRbUoMQWW//7pFweo3QkNDOdCPfKFeaHyC1NvMA9DLdo5YB6NX5izwTwMtWjngHk0fmHOlmYOoxamF/LgHCkh8MP1rOc200+GdMiDVuV3FSxzfiD/5YJPaN+Bo4kKBzVqXgOVrWmPXDleBGXcjPWJembzXbURE1cRT6FlTe3Zd1hklUkpnUdVlh1N47YlH3ZFTTs1krXAI21XX9IyatqcnJ8vzHPS+BwlBXN98GAO5voE9DNC54XPHEZNvw9FMkpefJjy6NYlXuZ2SqE981udGtGt1369CfW7/9hD+w8coROa10tpWLSMGtfPOwLIo2rSBoLf35s452P66LP9dH2/VmYDdd4KgPeaS14khn9eu2mfwXZ6l1KzLQMb1XSHpM7dejl1KWvCUv21Y5ti0+4/LPmc1n21HUJJce2Cfd8zX5hH6a9COxfM9XsMzMFcn4B+Rui88JnDqOn3oUhGyYuPpz/yQzOOzAS8zJnZ2yt3U61aRPP/93NzIq9a+T9TTiOXTaztg/8vbulM/9TtuKyiZ3M0espqs6daNkbvkrd44MawUZk1riv971vbiUeYWF88uvfqV9sFfLG9gj7bdpC2llVkXGlUUudRIKcyao2Ka9Pe/UfShr17SIeCnAKZL8yj9FehnQvm+j0G5mCuT0A/I3Re+Mxh1PT7UCSj5MWX70vjiwATCJKO+bdHvpuI/rNRnWjNxn0089nN5ndsUh4aeTKt+GgvNaxfm3p2bmR+bx/8szkV0dtku3AJj3TxVD2pg6cC3jJ5NX2+o/qUQM7RqW0xbdleYTYzv3XqGmJzkzx9MNPqmZI6j9Lma8atqFZvNmL169YiZrtyQ3m18NkwxZWVREeOVlKd2rWiNCfjufnCPGsNzMPAYK7fKWAO5voE9DNC54XPHEZNvw9FMuLiE8EYKEgm5kPHf2im/iUfPMo2rH8benjhp+ZPPPXwwtOa0P+bvo42bNmvtr8Zm/Grf/IBlR84Snakh3+3ZfvBSO+SeUeaeBTtX85pTpu/PEhvrthVBcV532pMb3xQ9Xe2AJvVf3xcTryZdPKm5/mgc+b0r2OXV2nPBT2b0EM3nZz43Z9e/5J+9uhG4v0IN287aKZ/Shs1Hqn93eLNRJVEt33v62m2gUTsUDgfmDtUM1ZFwFy/O8EczPUJ6GeEzgufOYyafh+KZMTFJ4IxUJBMzDO9w8QP7PwuFh88BXDnnsPGpPGhNaLGuXhBDN7UnA82RK+9v5Mu6Nm4mjmyUHikKNP7bPxuGi8gwgdvU8Bl7WqHd/16XVpjZuPzaBu/03VCs3pm029ecZRH17xHPujcbgpv69Xj5BKznQKPTnqPa36ygmbd081MfeUFXJLNHPNKPieIADX23eP65APzIFziUBbM9XsRzMFcn4B+Rui88JnDqOn3oUhGXHwiGAMF8WM+6herzUjKD684ka7q3ZIuvWWZic/THd9fu7darmwxYpIAACAASURBVG91LqVbr2kb6eE9SAOSDQefm2wmbDy7bxhP2+RRwVSHd0GV5A21+XyeLpjqYGM2ceTJhokdabTlfjn2FDq9y7HpofliGm6dssaYL3u8MO10alCvqFrT7PYE1lB5VwLlv/Hvoyzb730XMJsbmPvpPIjmUNaNAJhX5cRTfPn932weYJ5NuqljgzmY6xPQzyitcxg1/T4UySgtBJFKxTyIH3P7IM2bh/PhfXctGc0VF7Wg2773jaw/jHjzWvPE0xNXb9xnRvXsAijecjySxqNbPCrEI4A86pfquGbc3+nz7QepVbN6dPfQDtUWpHn8z1/Qr5/cZMwgL7rRs1Mjmvs/W8iaDJ5SOPXxT+jPf9tRJTybOJ4emg9G7eMtB2jwAysT9eNRQB41y3R4R74GXNiC+p/fnDjOwhe/oIdu6hR6r0KvUUveDoJH60ob1gkd29seP53H/DLPSfPAvCp2ngad6ssQyc4Bc0mabrHA3I2TZCkwl6TpFkuaOYyaG/e8KyUthLxrYB5WyI85j1jNfnZzYgNkfrB+9tUv6ctdh6q1xpo57Wba6YzeES/vYh52OiObqUUvbTXV45Usk0fV7Pm8OAi/82aNVXJ7mAEf9t0zniJ6dZ+WifI2Dpu9o5VkVoHkETfOf+13TsjJNDxmtG1nBRUVkVkY5v/+8fVomst+eV6jlsyD28XTHzdtPUBndj0u0GqrmYwaj26yqU7XD0F05qfzILHClN1/8Ag1qFc7MR02TIxsnhN1CmuquuWaeTZ5BY3NJo0XzClpkHokP2i8dOXBXIqkexwwd2clVRLMpUi6x5FmDqPmzj6vSkoLIa8al6eV8WPOD3APL9xkVji0x6jJa+iDtV8/6Nvf58qoedHa9+rs4iL8sM9L6PP7Yt7DGLGex0a42LCxYXjt/V3E7U03ddKen7xgSao9+3ifN95wnRc2se+88fk8sna4bBn17t1bVRHpRkJPalNM44Z18J2qyuaTFxepOFxJj71wbOsGezC/1s3rG3ZsTuc/2MOMqrqs4ug1ai2a1qV7hnVMGD2eZsrTKpMXYwkDzk/nYWK6nsNfdix+9Usz/ZVHIfn9zjDv9bHuOJb0noF2Cqz0dia5ZO7aN1rlbv/lWnpn1W7xxXiS6w/mWj36dR4wB3N9AvoZpXUOo6bfhyIZpYUgUqmYB3FhnmxE+Oe/rdxN+w4epQ2bv14VMh+Mmn3wt1MR0xkUNhd3D+5glqfnERvvu2fSe4UlL8rywLW7c2rUGjaoTfsOHNsrjTc1n37HKYFUvmzNXnpozoZq5jc5iN8KkWw8Jsz5mN74YGfiVDu6xwvVcF/an8t2H6KFL22loqJadNn5xweeDumi80AQAhT2LnhjzTprzr7/5xrKLujyxIRT075j6RrLW46/yODrAUYtDD3/c9hcT1vwKZUfOAKj5o+r4Erk8t5ScLCEKgzmQiADhJFmDqMWAH4+FZUWQj61LV/r4sI81Z50/NBRv24R3fZfa83oGi9j//zU03LeTO+qjTxqwT9z3XjqIW81wCM+e/YdMQ9N9uDl5+3KkTw1afa93QIbgUwN51G915bvTOzL9r0L9tHNgy5UY+Vlcuu17eikE4uJFxPh4/xvNaZJN3cKXBfvoivpTvYzat7plHZaKhuGgX1b0X8//ZkJy/3R5RsNqyx84n3fz7XiLjp3jRW0XLJR735SI+rWsSG1alY/0OiY5cVa/tGVbeniM5oGrUrK8tYQw6iJ4KwWpOrKtK1FRojT1TSXOs8OvfyPCub6fQTmhc8cRk2/D0Uy4uITwRgoSFTmvJIZ77fWuFGdKtMjA1VCuPDdv15Hr3v2N+MRMn4I5VEz3vONpyPad9W8qXn0ZvTV8itW8jfqvJAJm5v1m/bTOV0q6D/Hnivc6vThrKnyLhpiRxr9zFSmStp91rhM+1YNqM+ZTalbxxKzhcHTL29LbE2QbvN5O/rJxmPhQ6dmXKjGW48wdY6q87CdxSb5wZkbaOPnB6qFCGqSeSTz1imrE3Fc3i10qTdP0+XplDBqLrSCl/Ea9ev7taIb/u3E4EEcz8iVzh2rF8tiYF61W3mrHv5ytG6d7C1xCub6l5I0cxg1/T4UySgtBJFKxTyIBHNeqOLV93fmjVHjLntozsf03uo9ZuRs9j3HRsiGT/iQRl/Tjtg48OqP3qPv2c1o3LCOWelta1SsMalft5Ke/tnpotPX0lXc+5DIJtW+38R8/vet7ZGmYvHUvWdf22amI474bptEFbwjZfzwf1qXRilHESyPof1b0/DvtiHes+3zpHcJbdCTTyymb5/exOzdF2YZfwmdhxEHv5/IZo2POwa2NyODL75zbEVQHi2cdPPJZnqn3zTIVIu5SBk11gi/ryn97luumIfpp2yec/PP/0F/X19uUny/bysaeQWMWjZ5a8eGzqsS37qjgo5rVCerK5yCubbK5fcihVHT70ORjLj4RDAGCiLB3O5P5l1wJFAlsljYO5rj3ezau/9az86l9PDtqZfrl6ya92Hba5okcyTH4lFE7h87auX9O5vYbKxCx8xnPruZnvzLsRU20y3OYo2aHSGzppLr+pOhvKhII2PeeOVMfo+O+U2a+7GJeX7PJjRuSAdnsyuh8zD9ZEcur7i4JY35XjviEeiLbnq3Sih+tzPVgjS2EPffX97dQY88dWw6qD1SbUMRto5hRin9cuWKuV+9tP5++EglrfyonH4xf2NiRLVl03rE048lVjJN1Y6azlyrb715wBxGLRe6084prXMYNe0eFMonLQShasU6jBRznl53yzXt8ppV8hQ8awy8S/lnuwFsFnlDbL+VJaPWg0dxfrngU7NZOR/SC6S41K/fbcvNiGayoWCTvHHLflq5odxsEO41Ccnmkafl8UMtr/6YvOE4753Hmku3eXk+PExZo/bSr3olVsHk33VsU5xYiIeNGmvR+0WHV6velTGTuUddwIfz/OvY5ZFGVtNpQere4qK1fCvDXD/csJf+49GN9OXOqluZXHdpK7rp37MzqlaTmedKA2D+NXn+3Nm09SCVNCiibh0bOd2bw/QbmIehFu0caeYwatH6I2dnSwshZw0poMRSzNO9h5TPKHiE5uEnPvXd7FmyDfbBmGOGWRTDtS7eEUOXDa1d4wYp513EhA0Ft331J+V0z39/ROX7v17MJdNoDreDTZo9eKRu7Sf76I0Vu8yv+F0IO7U1Xd047ztvv6K+0ibXxxo1r6Gyo2c8FXfdpv00c1xXMxXXvkvJ53nbnbxqpLedUYwa53j8z5/Ths3HtgyQ2AYhH8xxEI1mq6x39JxXWe3UriG1bPL/2TsPKKmKrI9fZhgmMeQMEgUFRGUNmBFdA8vuYlhFBVH0W12zIKIoiC5gBgUxB9aArrIG1BXFrCjgiiAKSB5yhmGAmQEmfOfWWM2bntf93uuuvv26+1/nfOdbmffqVv3qvtf1f3XrVgZ99r8ddPGZTenGi1rFxLSp93lMGpeklX7+xVfUs2dPV8eRJCmCQLesofYThnQyvu9VG4Kfy3uSaeYQavJjaMSiaUcw0qgkryTVmfOEynQSBSeXufjO/9GmgrSYTI61bWtWxkj2dDn1we3ftRjhH+2Pvt9On8zeXu3WSEQCC7aX/7tR1RVurxaLxT3FZVSw/kdRocYhjvsOlNPZN89TbbQTVHpSw4KdhZqe2LCwfOnDDYEV6uCskbrP85fuVslxIt1bZl2pCzcGenWoVkaaYu22pPK7RQs1FmmnHl2XbrusDX32v5308Kv51LheBvX8Q/2YRCCkMnO3fmnyOl7ln/bxD9StWzeVTZf3QqdygVBL3tE3/W6BUEtQXzHtCAmKQbTZYC6KWxkb/9JMeu+H7IhT4zu1mEXa9O+3B44giOWXTae26B9uDk/kCT+XnKw0KiopD9waiVDjm/n8L50Uho9imDC4U7VQGxYjtbNrUqO0haJC7flpG+jV6ZVCko+EeOv+btVQaTbcf06SokUXT/L5v/nA9A9mbqNP52yvkmRFiyUWaoe2yqGXRnR2Ggbbv1uFWqhQXBa6b32+JSCwvazgpfK7RQu1zm1z6dk7D1f8ratsphLBBA9sKjOP6CGI8ia3HzuiNJMwt0OoJcxQeW6o6XcLhJrnIfDHDaYdwR+98ncrwFx+fN549xt6+pNcZZjPcOMJucnSe/D8QGhhvM+3Cz5vjQ/YfvD6Q4nD+Wb+XHnQdaRCjb9mj5m8KrAPj1cq+pzcSGWQ5MJ/ZyF3VMfa1K3x8pgKNWvorzXkM1z/NBtOnrJ5x37FQQm7hpkqacoVf2pOL39UKfZ0YdE3/MrKg9r1IcoThhymEq94LdZJZrBwmPtbIfFxALwCym3Txct+zlR+t2hRZuXKPvLu11uIRTyEmldv9ef1EGpVxwVCzZ9+aqJVpt/nEGomRiUOdZh2hDh0IeFMgrn8kDHzkswj6YFX8lXWxWaNaqkwKA7BjHavn05WwqtWY649lGb8sN24EPRKzCoc9b487udFd/+iBGU0K37WVTXdLi1+WaTx33lSfH739TEVamxHZ/Kzrpx0bZ9LTw+rXFEJLsFJQjhsigWYPqhdX89j2bxRJu0tKlN7ne6/roP6k967xmJ86thunjfuW0W0VTjYMdVt4WMS7rqyrWqjU0nld4udUGNecxbuotufWE5d2+XS03fY+4UT13B/T2Xm0XCL9F4ItarkrMeRRPNedxoP+LkTIfN/N83cV0Jt79699Mgjj9ATTzxBvXv3pnHjxlHTpk2rUdy5cydde+21NHXqVLryyitp0qRJlJtb+dU9uIwcOZJGjx5tfiTiXKNpR4hzdxLCPJjLD5Nmbv36yKsqR3esTS0aZ0aV1EHXqcVKPPbgBRO19pMTZ+hJvv53L+F0dqPFKz9lZeXqOAB90DlPEm4Zv1RdzkLmrG57aMhVp8RssK1ZT61CJ9zKCY/N89PWB87Ysmscp3O/e1Dliisn/+jYKiewJ43v58PdOYxUr1S6yYCp7VjHhQXY5JFd1J/CJS/hv7udgCXiu8XUkRWhhJpebW1UL4PefuBIqmH4TOBEZB7qoSzeV0a795ZRkwb+3fdl/dgRaWRAzF5KcahYJ0/y8p6IpJnJ5OeR9D8e95hm7iuhNmfOHGrcuDG1bNmSxo8fTwUFBUpk1apV9eUze/Zsat68ObVp08ZxDCDUHBHhApcETD98Ls2m9GVW5l/PK6CRz1Y9fDuaBBF68u12Mi0xENYMlFZRxm3lYvL8PU7nzyGVOpzQ2j8vYXteuXCK+4/GH61uG/3SKvr0h8pDrZ1CW3nifvO4pYH9hMF2rb7AHHnV1Zqw4L/fbaOHXl2tbvOaRTQ4SYk+wkGfvWdtCyek2bWnVPXLrX/6+d3CKfNZLFkL812xrohys2sGwlC9+oG+PpRQ47/rySyL6yduO8yoWPMzcy8st+86QG/M2KRu6dAqp0rmVy/1xPpa6zMEoXbQt5l7LH+DksXPY+2fJus3zdxXQs0KatWqVXTPPffQ448/Tg0bHkw5XVhYSDfddBPt2LGD7r77burRowfVCPOpbeDAgTRo0CCTY+CLulavXu1KqPqisUnSCDCXH8hg5vlbatLrM7Np34HKz+ttm5TRoF57I2rY5C9zKX9LOg3qVURtm5RGVEcsbiqvqEFpNSqqVM1t5Tb26rrPmMnZSzNp+rzMQH31csupYG+a+u+j2x6g83sUG7NlrWjUm3UU8517a6hEMVwuOrGYjmhd9QytUMb5/uDSulEZ9TmmhJrVq0zCwnXXz63KkP/9xc9zaM22mnR4y1K69JQi1/3jfZKbCtJDXp+ZUWkru1YFnX98Ca3amk5f/ZpJPbvuozOOcB4zv75bps/LonXb06lmeoUaM130s8P/fV+/Qtcc7S7kZ3rylzm2z7J1rEdcWEgZNaMyVeVmvzL32sMlG2rS699WhtdG8z70atfr9VafOf2IfUbfZV7b4ofrrb4dy9+gZPFzP4yZ2zZEw7xXr17VzPhWqG3fvp3Gjh1Lo0aNorp161ZpeGlpKc2bN0/9ffDgwepcjlAFK2puXQvXOREw/ZXEyR7+TmTHnPcmDRqzKJAEhFdnvISxaa56j4A1xNCvzDnEjs9IM3k8Au9949T9HAbJhUMPOTuiLrE4qkCfjXfOCQ1p5fpi4lWybh1q06Sh7ldL9CoLhzpyYpA/ndzYdYKQSM7ms4ZsccZHndhFc+KkJc0aZarVO5W4ZEgnFXrJSU64uPla7td3i3XFkFd4S8sq1FEKw59aEfCV6MNxd6vQW7vQ1x8XF9KQCcsUx+mPH632qZoqfmXupX/BezedEq/sLiql4pJysRDJA6UVtGl75YeKMZPzaXF+5Ue1UJlTvfQ90a9F6GOij2Do9pt+t/hWqC1cuFCJsf79+4dcMVu8eDFNnjyZ7rvvPsrOrvwyG1wg1JL3YZDumemHT7r9iWgvFHNOBDL1880qFbvb8LLg/tsdsOxXRvrg51i1j8VIXk66SnVvLaZDIK3JQ7SdN8ccoRKAuC089tsLD1CPrnUiEq4X3fWLys7oNKlV4mDWdnrpgw2B62+6qBW99dlm+mROZbgmh41Ovb8b8fj0PrERTZ+1Te2btGazTGShZp1MzpjYnWb9sosqKipoyiebVR+5uOlfuLENF/rI91374G9qgt+uRRaNGNTOVXIWN76UDO9zL0Itf2MJfThzq0IjFSJp9R/rmLh59tyMYSJfA6GWyKMXvu2m3y2+FGq8Yvbee++phCKhkoQwpv3799PEiRNVaKM1PNKKEEIteR8G6Z6Zfvik25+I9kIx55URnkQ/MXWt6lYkq2qJJNSsmRJjMY486Z6/dE9A/Gob0U7Cg9saLNRys9Jo+uPdY9GlkHVqEcWrsHqvnPVi9q03P9tMazaX0Jdzd6o/8UoOr+joctWYxbSnqJR6n9QwIMw48Yt1nPRB42724/j13WKdTJ5xbH364sdKHtYSrY84CTXr3qaHbzyUTjiiaoRNpM7jV+Ze+qOFWq8/1Kcvf9qpVnX544pdse7RlBBKOquuXVsk7HvhGI9rIdTiQV3Gpul3S1yF2pQpU2jAgAGK3GuvvaZWz/hr3ddff01dunShJk2ahKVaXFxML774ohJqyPoo44CpbMX0w5fKLN32PRxzDjO7adwStdrhdbKoJ+uHtsqml0ZUZvDzc4n2KAI3fWOeL324gT6etT1wuVeu4eywiPlo1nb67vcz4fjaeIVAhRPpwWKSz5z78ymNqmQY5UnonuJSuuiMplXCbq3jpCfRiSrUgs+4CzW20fqIk1Djdtz34ipas6mEHri+A518ZD037ux4TTK8z7WPXd67Gb06vTKhiF0oKn/UemHaetpaULkPVEIo6baddnQ9uvb8lsrux5//QK9+kyti39EB4nwBhFqcByCG5k2/W+Iq1II5sUj74osvqF27dtS+fXvatGkT7d69mzp27FgNaXl5udq/UlJSQn369AmJHCtqMfTGFKva9MOXYvgi6q4Tc50enUPQOCucNcsfG+QVNw6N1Gng+e9/PK4BrdpQrNLTS0xYIup4nG5isfb+Jz/QqoJmio/Obqibw5NmN+eC2TXfutfrij7N1SHVNdMN51x3yU1PkvhA8fR0Uvvl9hSX019OqQxf5BDQIzrk0tEd8+ivpzau5lfMaeP2fWFDL7XPufExJz932S2jl1n3h+mKjzk8j+b+dnAfI/+7VaiV7C+nrFqVCWncFiehxvU8+Eo+ffT9drrkj03p+r+1clt12Ov8yNxrx6yZa/URG3ZCLThE8siOeTTptk5ezXm63u5DxeQ3v1WJY2J1Np6nBnq4eMuO/dSgbobR9xWEmocBSLBLTb9bfCPUWKS9+eabdMMNN6iMjlxOOukkev3119X+s9tvv10lFuGsj0OGDKGMjAx1ltp5551HaWmhfxgg1BLMw33cXNMPn4+76pumOTHnSd5dT61QKdtPPqoePfD7AcfcAZ5MczIEFht6n1Fwx2KRMMM38CJsCDPP33uYEiucwOTsHg2pZePKZBm8knTRmeEjHezM8jg98K98taeQ9xrdeknriPaXRdilarcFp9vXF7Co57ZywpBgkRpcidMqp16RYmHLCWvCFSc/N9VvL/WMmbyKZvy+F0/fxytab3y6hQ4cKKedhQfUeF56djMacG5T5S8LV+6hWhnp9IQHEeBGqD373nqa8nHlipGbFUo3/fQjczfttl5jJ9Qeu7UTsaC2u06Hr3Zum0vP3mn+EHGrzXBCja9z8wHDK49YXM/P8bot+yizVg068Yh6xo6IgFCLxWj5o07T7xbfCLVY4YVQixXZ1KvX9MOXegS999gNc2uomp5cqzO3xi8NZIa0s8whbU/efni11RLvrUyuO1SkQtaRgayF3Dt9xhmvYN51ReWh0l6KdYxMTbS92A++1irUcrLSqaikMq0/h2LuKS5TGQ2jDenj+vRkzCmzqBs/j6a/Xu8NFfaomfAKw3+/r1x5tCtektDo8xHDhcFaV4RM+Y/fmHsdI77+xkeX0ILle5Sv6hU1/vevnz6miqDQ/s57/IZNWq5McQZZvi9WJVmEmvVd8d5DR1Kd2jWNrKxBqMXK8+Jfr+l3C4Ra/Mc0ohaYdoSIGpFiN4G5/IC7Zf7W51to0tS1KizvxG51acac7WpFTRdOBtGxdU6V9POJ8kVXmjoz73zkyWo1UhfNSq9Qej0mIBYT7Wi46MlXbnY6TX/saLpp3FL6eVnVkL5o085bhZrTYd5u/TyaPnu594dFhTR04jJ10HXNtBpq5YyLVbwGh9NZ63cjcnkVfN2WEhr/+hpanF/kuFL2n8+30MSpa+ms4xvQyKvaKXMFu0vVSkd2pve0/X5j7mV8+Fr++HH/v/IDe3RZNC9dU6Q+Orwyqiu1apJJB0rLFRu7lTeuw4SPh2q3Dku3Cmtmntv0GOVbifL+tQq107rXo4vPaEJtW2RTndzoDvWDUPPq8Ylzvel3C4Ra4ox9lZaadoQExSDabDAXxa2MuWUeagWAJ3W8/+jiPzZVYXzzlu6heUsK6V//3eg4MZTvrT8saua8R4kzHz7+77XUrGGmOh+MhZqbSXhwT/wm1Di5wvvfbqPObXPo5osPCYTJ6nbz2Whv3W+fPc/LKOl9eU7hj2793IvtSK7duG0ffTJ7h0oqw+XIQ2tTp9Y5tHDlXsrISKNbLm4V2KPIQmHOwkJav2UffT2vajZIp+yMzIX3uvFeUV2cVsq+W1Cgzm9r1yKbnhx6mBJtOvFNJD7pF+aRjBPfY32mdP/1UQbtW2bT7QPaUOO6GerMNKtQKyurCJxNF0uhZrWpP+ww83otj6Nbxi9JSKHG3Ns0y6JjO9dRzwX/pkRaINQiJef/+0y/WyDU/D/mti007QgJikG02WAuituTUOOL9flYvHrGX+v1ZDt4L5EOw3OaGMr31h8Wg/38T4Pnq3BA5sVf7Z32btn1wvpVeuw/OtCpR5vJ3GeS2MV3/RJYOfISuufUBjfHQPjh3XL3MytUZsXVm0qqiSdeueLVx4ya1ZO/2J2NxxXocbZLMBK8R/Cyc5o5nos3+9ddgbA99sX/LS6kX1dUHqDMH2QGX9La08H3fmDu5Dvh/q6FGicGGXFlWxXCbbf3klnxByprOK8bn+RxKyouU+/SQ5pmeW5qaKF2bMgDzj0bEbhB96N1syz1fOji9PHFqWkQak6EEvfvpt8tEGoJ6gumHSFBMYg2G8xFcXsWapWZ+PZT84a11GG8ocSAnlhG8hVenoC8xWA/D5788cSP09KzeAvOshmqtdY6/Mpdt9F0ghk3k+J4v1sqKoh6XjdXDR/v2WvXPEtlV+zWobYrB+RQycK9pcT/X69yXdmnOZWVkwrF42Q0zFUXzfr6C1vRn05qqGw6ZQDlZ3rM5Pwqq3DWxvFKx3Fd6qgVUjcl3swPlFaoPteIMPGpFmqcQfXqv7RQXeZ3IO9By994cKXypG51qbCoVIla/ew5+SR/3OK9b6s2FtO2ggPU6ZAcdWagl5JsQm3YgDZUKyONVm8qDnsUgltGEGpuSSXedabfLRBqiecDniewCdpF3zXb9MPnuw76sEGxYs4/kk4JHnyIQ6RJwcz1XhNtnIXaoa1ylFBzE/qj09Tr+/0q1GIF96oxi2j5uuKw/hYrP3fTJ57cfzBzG706fSPlZKXRxCGHqfBCu9UzN/XpDI1tm2dR/saDKxDWMDu7Sbyburm+gfctrHIpH6OgV9b4D27D+eLJnNvJ+/Ma1avl+TgD3fnbn1imQk+DV6iffmc9vTGjMkMmF87wyGVxvnuhxqHBD7ycH6iDoxSeG16ZJTIzI02FUzoVPwo1Xh3kwv1xW6z9aNc8m4r3lVG/Eb+q2936mp0tCDW3I5B415l+t0CoJZ4PqBabdoQExSDabDAXxR1TP+cfyWh+ZOVJyFkM9nOetH0wcysVFZfTyg3FxGfW8Ub6Dq2yXWWAtE5IOEzLus9Jrlfxs+RGlMTz3WINXTSR4IGPcODzC4PLF0/+Qa0gcQjeY2+sVas1kXwsGf3SKpUuvftheXTteS2prLxCiRAWLkUl5a4n0PFkbl1hnvbwkVS/ToYnB+XVRebAwjX4w4ebJC9OK2q6jkZ1M2jbrspDsnk/Jxc+DmnU1e0cV9P9KNR41Xf/gQqVJMdtseuH5hfN6juEmtsRSLzrTL9bINQSzwdiOoFNUBwizTb98Ik0OsGNxIr5XU+voPstZ64lOCajzQ/FPHgvUu2cdPpo/NFhbT/2xhp69+utxF+ih1/Zlg5rnRNxqJfRTgpWpid64fZExsrP3XRTjysfV/F/fVu6WiUNV6/VT/50UiOa+1uhykx4VMc8uvniVnT12MWB2yP9WLK7qJTycqpm3bOKHzf1xos5h5lyUh5mwuW6C1rSX05p7Gl/XbhQ4nBCTQtjt0LtgtMb04+/7a6yN4vbrsB4XAAAIABJREFUHO4oBT24fhVqJfvKXa0IhuuH3s/q5h0Y6lmBUHPzdkrMa0y/WyDUEtMPsKIWh3Ez/fDFoQsJZzJWzHkyM+jPlfs6UKoSCMWc961wGOMDrxwMiQq3AmOdiLiZ2CXrOOgJa7jkA7HyczdMtbDiDI+Thh7m5hbHazgRBa901aqZRrdNXBY4FmP8LR0DGQe5EjeCytGY5QInAWKtK17Mf1i4i4Y+UXmWmS5ew4FZ7PKqGpdwK2rnn96E/tarsbqucf2DYZZOnJ55dz29/skmurx3MzrpyHoqsycXvT/Lzcqr34RapJln7fphzTIciQ9b94TajaEXn3e6Nl5+7tSuZP67aeYQagnqLaYdIUExiDYbzEVxK2OxYs6Cw4+ZB+UJV7foxFxn19R32oWv8b4nfQ5b39MaU/9zmjmGSvmh77Fog3W/D69A8lf44OLEPBbt0nVqoeZm8h1JO1QSkJfyVagjh83qlSSuK5JJbrg2OAkQ673xYm79gMF7Ajlc06tQC7caYxUknNCFM2py4b1lOnFJOE7W+2+66BC66MwmKqFIeXkFLVy5h0a9sMpVav1QQk2f0Rht1kSvvmjtF7+T/t638kNdcCKbTdv3ESd64cJn0N37wsrAoeLW8yO9+FpwW5+ftkHtCdXF6/h76Xu8/NxLG5PtWtPMIdQS1ENMO0KCYhBtNpiL4o6pUJPvSeJYdOvnOskIT76nBp05FotVmsQhWL2letIa6mgCt8xjwSDWQo3bbJc2PhWFmmbN4oCzXfJB3yx+vE7UtUjgjI63XtK6ykcQqyAJdZSGW6EW3C4vvhJKqPXq1YuiETmRPgNWLpxgZcSgtoGqWMTm5qSrJCNrNx9MgMMX9B9Vmbwm+KOCThI0/pZOdGznPE/NsgptvtHr+HsxFs93i5d2JtO1pplDqCWod5h2hATFINpsMBfFDaEmj9sTc+tKEadEP/eEhoHVIj63KZEOtY01ap1gI9RB2vF8t3iZfEfKSR/8zff36FqHzji2gcoqGKsVtct7N6dLz2oadt9XPJhr1iwUnr3zcLpp3FL6edlucjog3Mr9pnFL6Odle9Q/zZjYvVrWSJ38h//OZ8vxylVwcSPUeCXuH+e3rHKrna+UllUQ/x+X9LQagWyhfhNqL76/gV7+qHIVi5OJ9Oxev0rfenavR89NW18lg6j1gmBftX588HLuIoeQ/2nIfLWSVycnXZ3dCKEW6ZvFn/eZfrdAqPlznB1bZdoRHA3igpiF4QFtaALwc3nv8MLc+pVaTzasySSiyYom3/PYWbSGgtqFinphbrqVEkLNbn8Qr8jedcXBVQ0T/bIeWu40+Y0H82DWmkuT+rXoln6HuArHtq7GhBK6nN2QwxyDE65oxm6EGodNXvX7+Wz6PjtfYVu79pSqSzirZ/NGmep/+02o3fPcSvrqp50h3ey07vVo0aq9KszTrgSztnv3ufFhq1jv2j6X/vPFFtIhpm7u93pNPPzcaxuT7XrTzCHUEtRDTDtCgmIQbTaYi+JWxsDc38z56/CgMYvUviMdZmWdwIQK9ZPvVfwt3vnUcvp+wa4AJ2uL4unn+py7WO1R437aCbVY7BP1crB6PJiHEmrM6NKzm6kMkOGKFvy8GvPA9R3IumfKi4e7EWp2WUrthBoLGz5bTJdDmmb5TqjxKuML09bT1oID9MfjG6iVLF24/d/ML6iCb8p9XWn1phLi7MC62IniGx9dYrt/LdxYaIZd2+XS8V3r0OQPN1K4jLBextXu2nj4ebRtlr6fk7vsO1B5tAeXrFppUTXBNHMItaiGI343m3aE+PUkcSyDufxYgbn/metJeLOGtahh3Vq0Zcc+NSHi1bSr/tzCU9px+d7KWdSc7CZl8fLz7xYU0BszNqvJZiwni0yZM0FaJ0Es8u0Sq0QzIlah9ujNHen4LnVCVhcP5sFCh4XXax9vove/3Up8PELPP9QnDiMOVayT/KfvqDyAOpJiSqjN+XUXzV5YWKUJnVrnqCMe/LSiFuwXzRsePLCbD8H+eNZ2euerraofnODllXu6qv/NmUvDHW6t9+mG2gtoNzZWH+jeqTaEWiQObPgefjdt3Vl5XAYX/bEhUjOm3y0QapGORJzvM+0Ice5OQpgHc/lhAnP/Mw91bpOXyYt8L+Ut+k2ovfLRRnrh/Q0BELEWahLErRPydi2y6JKzmoU8Fy4e75bZv+6iYZOWV8ma+MOiQho6cZnC47SqaSpMNVqhpjM2Tpq6jt76fHOVodV98KNQ49W0q//SgvIsK2q8OllUUqY+VnAGzrbNs4jFJhcWcc+/t55aNs5S2S+DS7hnOpS/J7tQY9ET7YqUxLvCasMavguhJk2fiEaOHEmjR4+Og+XYmozHj0xse+T/2sFcfozA3P/MrfuvuLVD+7dWSQV4smOXyEC+R/6wGG6SLe3nnNyD9+tY9+Mki1Dj4wD2FleG4vnpkHE+i2z67O3EAtkqyHhl8d2vtxCnbPe7UGOmWuTxirn2oWMOz6M2zbICq1IcJugnoXbtg7/R4vy9FGqVldPxs8/sP1D1MGxOklK4p5Qa1M2wfYloocZnEB7WOodOObqeYzhqsgs1zpppPbPPH2/f0K3g549F+p7iyn2WXHjPKD+LkRbT73OsqEU6EnG+z7QjxLk7CWEezOWHCcwTg7kOAQqV1VC+F/6z6CehZpcuP1mE2kVnNKEv5u6kz/+3I65CjVcWeJLfpEEtdVD8Zz/soC9/T2YRLMjcZkmN94qaVahxH+Yv3a0etBGD2lHntjlVUtn7SahdcOcC9VHCS3ZG/Qbh/Uv6/Lngt0pwNEG7Ftk0+JJDwk7yk1mo3TJ+KZXsL6NaGen0xG2d/PcStmmRNfmV9c/RZKQ1PW+BUEsIV6reSNOOkKAYRJsN5qK4lTEwTxzm/KXdaUVAvjf+segnocaHkfNK6Ind6tKsX3YpSMkg1Dj5w/3XdQgkL4nnihoLtYLdB6hZw8wq58i1bZ5Nl57dtEpIpk7ZzuMQaoLIqz4/LNpFw59aEfVzFmnoo1WocTKMhav20uW9m6lslXwGmfXMMb8INeZ25o0/KR+PZvJt9ybRx24E/y2cHTuhdkWf5iokMxZF8jfUmpHULrttLPoXbZ3Wsw15VZhXXqP1FdPMIdSiHeU43W/aEeLUjYQyC+bywwXmicOcD4CtnVOTJg5JjC+p0mT1hODQVtk0cchhVRJpSPu5nlCNvrYDjXx2hcog2KFlTpWDk6X5mLDHYY8cbutm71AsmVu/0vPHC16V4fPSTju6nsruyGnZg4sek0F/bqFEs7WwqOYJ5Ip1xfTK9Kqhk5FwMyHU+Cw4bhP7zslH1lPN0PXy+W68F49X3KzHJGjmkgdeuznOIBKGfI91nJs2qKWy3zpN8u2Emt2ZdZG2Kfi+WPp5KB/mf+cwUw4JtZ6tF02feL8gH0zOR0CYLFpsX3B6Y7qwV5OQB5x7sWmaOYSaF/o+uta0I/ioa75tCpjLDw2YJw5z3vfEm/R5oolSnYB1L1/wsQWSfs77bs64oXKFgUPBeHXN9EpDvMdfHzlwdo8GKizPrsSSebBQK68gWrBsdxVRE26SGzwe1gPD+b5oV65NCDVeQePJ8yujuqoEHFahxgeO/7JiT9ILNX6mp327VQnx805rrJ6lSIQa3xO8+ms9SJz3znHhxCdehUos/TycDw/s3ZxaN8ukjJppxKKeswJHU7bs2E91atc0nqhEf9SBUItmdKK8F8lEogSI2wMEJF94wF5JAMzlPSFS5nxW0abt+yDUwgzZ2Mmr6JM51fdORcrcq3dwiN2VoxfRlt9TUbMg4JXQl0Z08VqVr6/XQon3DI0Y1NY2qU0smVuFGh9BUFFemUEw3CHc1v1OWqjxZJ2TXNz55HIVZti6WRblZadT53a5YdP4Ow2OCaGmbVhFpXX1iverbtqxPy4rajt2HVC8uVjDMZ24RPt3p5VCDoed+1thIHxVp+cPFmr8oeHfn26m0rJylYmSz3TT5aPxR3s61iKWfh5OqFn/Fu2HBV4pX7dlH+VmpVGXdrU99d9pTPVzd/GZTeniM5vQ3+5yFttOdZpmjhU1J+I+/btpR/BpN33VLDCXHw4wTxzm/HWZJ6h8hhKKPYFQh0vHws9ZOAePxUsfbKB//XejapyePPFEJdlWQYNXtOzCcWPBXI96qAQF4YQa3xs80edMkKs3FdPcxbuV8ODVwaM71lYJSqIpLM6Xrysmu31ETmGjwX2zCjX2OU5nv23XgUDzwoU+RpLcw02/efWFDzBenF9EYyavUis6z94Z+blzbmzyNZrrhCGHEYuw4MJp4Gf/WqjapJ+/Z95dT69/simwosZi7o0Zm9T5anblj8c1oGvOa+l6hSqWfh5KqPH+RV5FZp9ds6kk6hVgLwfZux0rfV2wvzuJbTf1m2YOoeaGug+vMe0IPuyi75oE5vJDAuaJxVzvEZJvdWJYtCaN4PTm+nDjWPg5h8tx/VqI8djwhEenrtcTRRaPnAwimQr3dey/8mnl+uKQk8RYMHcSak4hptZJop3Y+++4oykrM40yaka3T8cu0UeoiaudX4Tb96VT4ev7wgk1UwlseOWRww+Zy4vvb6CXP6oqclg4RHNAuNtnQ3PlUNAJgztRvbwMJRg5++f6bfvohWkbiMUar5BZP5SwKGMW85fuUVkTWehu3XmAurTLpcPb5NBxXerQZ/+rzGTK5aaLDrE9182unbH0c6s9a9KW/9zfrYpQjnZFLR5C7eunjwmZ7dPJH0wzh1BzIu7Tv5t2BJ9201fNAnP54QBzMJcnEFuL9/8rnz6evV0Z0YeCm/ZznuTz5I9XkjgT4vqt+4ioglZtOBhCpSdPLB45PC/Zyo+Ld9OQCUt9IdRystLo0ENyaZJDynItgDi87YOZW+npd9ZTo7oZKslBx9Y5dHyXOkaGKVqhxmdlceGMlsGiMXg/nZ1Qu/iuX1RYZDRCjVfNdOH9cGlpNdTK2aSpa+mb+QVVOEUrFNxCDz72ghNq8LPHq0q8gskJZXSxE2rBq2jWvaz8TD/37noVAtu1fW267Oymrj6wmH632LHgd8iiVXto6BPLKTc7naY/drS6TH9siHZF08qVk9d061C5Wlmyr+q5d27HyXpd8IqaXhV98vbDAna81muaOYSa1xHwyfWmHcEn3fJ1M8BcfnjAHMzlCcTeop4M8AZ7Dv8y5eccfsp18gTp7mdWEE/4L7rrl0A2Ou7ZOT0a0DknNKS6tWsm9YHkvKp29djF1KFlNk0eWX0Pninmdt4SvBrGKzpPDTvc8Qu9npCygNGT9r6nNaYb/tZKZbwLdZ6XV48NJ9TC/U3b4fC8rTv30yFNK5OIWAv74FNvr1OHYXOxE2pO4ZVO/dHndenrOMQxuOiz3Tj5RvNGmU5VGvk7+9wns3fQW59vDlkfZ/4889j61LldbfWs6nDok7rVpe9/PypD3xwcKquv5b+7FZ+x9HPdzlChxjqCgBPPdGqdo3whkmIVajrph64n2sO1g31R22L/OeGIOlQnt6bnJptmDqHmeQj8cYNpR/BHr/zdCjCXHx8wB3N5ArG3qEUEW2Ix9b8531CvXr2iNqz3penJh87qaK3YS9hU1A2KcwXh9pvE8t1i3Ys4fGAbalSvlqtwxWChxitxt/RrbXzfZ7AY+2HhLtpbUk6tmmTSE1PXVcvWGDyMHGq4cds+W6HG1z773nqa8vGmmAk1a+hlKBfj0MNG9TKUwI12T59XN9b7zuzuY6Fx2dnNAm0KFvUswO69uh3l5das5jMsgp97bz199r8dvhRqnJXyTyc1rJLoxsTxCH8aMp9Y9HHhg9U5ocjWgv3qY0Ekh2tbD6MPJdSOPTxPicseR9Sl7p3yPLmA6XcLhJon/P652LQj+Kdn/m0JmMuPDZiDuTwBGYt6sswTs/O7rzci1HjS0fvERuqL/n++2KK+2PPkjgufmfav/25QkyivEw8ZIuathJskxvLdYp38DTi3uSuRxr0PFmp8DtWkoYcZB2MValw5r1BxYV/kEnz+mV0DOPQwlACyZrCMxYqaHld99MKazcX0ykeVwpDLh+OOoloZaep/mzrHy8sg8AeTB17OV7ece0IDWrd1H/26ovIg5eBwTzuhFu4syuCMpvyMF5eUU25Oujp0nAvvFysrr1Cp/L/95isj75Zw/ddt4j11z9xRNWnLj4sLaciEZep2pz2aoWw4CXM39RbsLiV9zAGz4Y8NvCIcSqjptkQSnmv63QKh5uXp89G1ph3BR13zbVPAXH5owBzM5QnIWLROZnt3L6Hh154ctWGegJ96VD36en6BOrfLWngywyt5XPhQ6FQowUJNh4Zy32P5bok0tE8LqCv6NKeX/xv9wdahxljb4T2S2wr2E2eX1H6RnZlGC5bvCXuUgJPvSAk1PlibCwsSfTYgHzzNK8mmwkSd+mr3d+uZiTzRn7e08kw5LsETf76W9yNykp+a6WnUoVW24wqq9mveD9amWRZVVFRQjRo16M+nNKY/n9yQdNZLDm+e+8O3YkIt1IeFaDIpWs995MPi9+2vXFnj8s28ApV4xSmbKl+rmfD/fuerrep+XjHjI2V0MhfOfquOAthcQv/+bIs60B1CLZInwOM9OEfNIzBcHpJALH/Ygd2eAJjLewaYyzG//+V8+nhWZWIRE6nKeQK+fF1RIEzI2hM3X53lei5nyTpJnPr5lkC2vFj6eXDKdbe91QKq26G16Zfle1yHt7mtX19nXc3VAkL/jcMFtxW4m/yGssucn5i6Vv05litqVp/+YVEh8apJuxZZvvgQUbyvjPbtr6B6eTUDK6XMI/iwe/43FiNFJWWUnl4jsCoWbkxvfHSJEtPB5bTu9eiKPzUPHArNK2w//zTTiFBjtiwM7TKO6hW1UPvmohFqHKZ49s3zVFd5pXTXntJAt8dMzldiavwtHenYzqET7fAK54p1RVTG5xkWlwWSOXF79Vl2VkHGou71GZuUoINQ8/p2ieB6CLUIoOEWWwKx/GEHcgg1v/gA/FxuJPjr7fCnVqgDqE3sHbPu5dC94MkVH5L81v3d5DrmI0t6ksiC4YGXV9NbY49QrYuVn/OkldOwcyZCr5O84KyBbhNGeMUdLNQ4IQPv97GWaIS9NZzPtFBjwfDX23+ukl2Q283p+XcXlUaU/MErP6/Xc+bVmT9XZqJ0s/rjpn4+uJ6Pn+DCCUp0pksW2j2711f/np5GlFueT4P6neqmyrDXsHjJy02n7Mz0AGt9w9I1RSq8MZS/9h48XwmkaQ8fSfXrZIS1wx8JyvkQNiIVvtlvxK+B63kFVYcv8j/e9cxKFTnAmSBPPjL0ESPBz5WukCMLTjmqbpUVNf4b+9jULzbTq9MPnm/nBaDpd0vChT7yEu/UqVNp2LBh1K1bN5owYQK1b98+JEMINS/uhWvDETD98IG2MwEwd2Zk+gowN000fH169eHcExvSXVe0VathkabLt4b6XX9hK2rZOJP4azKX+6/rINsxn1izCjXei/XEbZ3oqI55MRNq1rA/r0KNx+r9b7aqFOxcrGftmcSpJ65aoA25rDWNf31NwMTlvZvR3/u2jNgk+/DPy3dTRs006tI2N+DP+t2i93Bpn3driCfQE95cS5//6D6Zhtu6Y30dC53srDTKy/GeRdCubcxw6Zq9KpnGMYfnqb1WC1dW+o21nH7EPvrnjSdF1T2r0Hl62OHUsG5NtQ9Ol43b99PQiaGFmr7/7B4N6P/+Gvqwbv5wtWpDpfjkwkds6KNM+L+DPx7oenkVlfcrhgrp1texoGUhy0WHP+oMq8HPaqThy1y36d/QhBNqK1eupC1bttBxxx1Hr732Gu3YsYMGDx4c0gkh1KJ6PnGzhYDphw9wnQmAuTMj01eAuWmi4evTqw88ybhzYBsVJnXxmU3VaoyXwslD+AwrXV68u7OauPCk+dufCxz3vXixlUjX6knakR3z1Nf3xvUy6P/6tqSskgVGQsKCWegJ3hEdcpXY8Zq4xXpgs1eh53ZcglcYdNp0PmS5Yd0MNfGPtnA4HxfeP6aLfrc4hcqFsv3dggK1As0lVquN0fY71P0sbJiFyb1ze0vKVFZLrtcaIsht4LPLOCzQtFDj8Mq5i3cT2w4uocbE7YHVfJyG3kdrrTvUOWzWevWZlHb8rSn3OWskl/6jFqr/D6EWK4//vd5Zs2Yp0da3b9+QlgYOHEiDBg2KcUvkq1+9ejW1adNG3nAKWwRz+cEHczCXJyBrsWR/DXrg3eoT4/v6FXpqyKg3D+7ROKrtAbqgx8Ev02wjq9bBL+CeKk7wiyd/mUv5W9Kpbk457SqqzAR4bIf91KnecurY4RBKq2GWy5cLM+mrXzPplM776Kwj+aBxb0Xfz3fxJLtXV+91OFnUTPR1g3oVUdsmpXSglCjDzIKPbRP0+zx/S02a/GUOtW1SRoN6VV8Fsrt53qoMmrU0kzYXpFHjOmV08uH7qXu7A05dTam/r9+RTtsK0ygzo4J2F6fRh3OzqFmdvXRd7+qiyguYYH8JdW+o8eSx+/yXTNWmi04sokMaHWxPWXkNyspgEVtBY9+ufIe1bHDw760alqn/5ndacNm5twbN+DmLFq3NCPus6PZr2xnpRA+9V/nOZT/67rda1e6PxEd1+6KZt9gd05JwK2oaxMaNG2nmzJl03nnnUUZG6JhXrKh5eRxxbTgCWGmQ9w8wB3N5AvIWh42fRSu21q6yT+jkI+vSA9cf6qoxV41ZrJKI8GrRJWc1U6tnkYZPujKYQBfZ7U/hJAv1c/dTwwb1VCikyRJNyBS3g7MArlhfmZ2zQ8scdcSC6WJlwvt+smpVCthYl2hW1Kwhpf3PbUbXnhd5aGas+xnP+tduLlHm+RDwMZNXKTH8yj+Pj6pJOnz4ojOa0MoNxVRUUk7Hds6jc09oSOPfWENzf6vMaBlulfPeF1bSFz/uVFkq+XxAXfRh5bxSx1kcuUy5r2vg75y8pFnD0AeWP/3OenpjxiaVROXqv7aw7afeu8tnVur3ou4TRy/wcSahjk2IZOXW9LwlIYXakiVLqF+/fsRhkM899xxdcsklIZ0QQi2q5xM3WwiYfvgA15kAmDszMn0FmJsm6lwfMz+ux2n0xqeb6NM5O2jTjsrEDjp8MVwN//1uOz30auWZTbEKlXPugX+vsIqSru1zq+3jeW54Zzq8jbnjCjj8lMNQo0kOYxc2aJJwZRa8YpUhsc/JjUxWHbYuE0Kt1x/q03UXtoqJgBUDIWBIh5eaFGqcdZGTgnCSjzq5lUuvr8/YTK9/UnmGXThRYxXa4brPxyu8em+lUOOQTmvorN19ul4WXDde1Mq2aruskwHxeWYT4n3CEGoxcMri4mK1R41X1SZNmkR5efYx1RBqMYCfolViAis/8GAO5vIE5C1a/Zz3lD3+5hqaMWeHo/D6dn4B3f1M5Z6dcF+U5XvkH4tWocZpvDmhHCelePbtFbS1ME194b+wVxPiM6daNcmMOrW79TBpr/vTJKnxnim7VOuxbIMJoYbVNHcjFAuhxsk8OLsmf0jQvmMVYOGS33B7vl+wiw6UllOb5tlVjiF4+8stqlOcXOaI9rmenkFtv2v72nTNeS2q7QnlM9L4Gi7WZCTBh2iHEmpd2+XS00GHeDuNgOl5i+9X1KZMmUIDBgxQXFiY9e/fP8Bo+/btNG7cOBo+fDiEmpPn4O9REzD98EXdoBSoAMzlBxnM489cCzD+unzXlW1DJqTQqzd80OyD1x+KcEebodOrRzVr1qDzTmscWIm5+cHZND+/6raJSMKcgk3qM65MpWGX98bYWTQh1LBq7G58YiXUgq17yXLKCUgOHKigrMyDoY+cDKVkf9nv4i/Ncxiu9cy+U46qVy27bfCh97r9boUah0n3Pqkh3XzxIe7AI+vjQU6cpp8f+vXr19Pll18eEiBW1Fz7Fi50IIAJrLyLgDmYyxOQtxjs57xP6eK7f1ENYfHAafuD9yqxmOMDszkUCaIg/JjZHdb7zodfUa16R9AHM7epDHZrNpVElUlQr1Bd99BvKr0+xqT6mEQj1LQAtjswWv6J9b9FPwq1WFDjd+Wz762nz/9X/cgGXv3red1cZTZY4FuFmt05bNazAL1+wDE9b/H9ilrwwM6YMYMuvfRStYLGafmvueYays7OhlCLxROAOqsQMP3wAa8zATB3ZmT6CjA3TdS5Pjvm1omCXUiRPkSXV90mj+iC1TRnzLbvc05rPve3QpX23euETFfIKfWL95WpQ4d54sgFQs2sUIMA9ubgqSLUmIo+tiH4+f11xR66/pEl1LpZFr32+743TdEq1Oz2AnMI+vvfbqVn3l3v+b1g+jc04YSaN1clwoqaV2K4PhQB0w8fSDsTAHNnRqavAHPTRJ3rC8WcV8w+nrWdDm2VTS+N6BKoiMXAoDGL1Gqam4Qjzi1IvSuszN2c6xXuIPLgMCoINXt/inRFjUN8p3+/Xa18QgC7e1alhJpEllKnHv+4uJCGTFhGfFbiozdVZsrdWXiAnp+2gT773w7175OCsrtyyOT6rZUZMq/6S4tAchSrrd9WF9E1DyxW0Qxvje3m1IzA303/hkKouUbvrwtNO4K/eufP1oC5/LiAOZjLE5C3GMrPWRxcdNcC2ltSTrnZ6XRUxzx68PoO6lDs+Ut3E6+mTb3f/QRCvmf+tehVqPHE1y45CB/Qywf1WgsnH+AkBChVCUQq1NwemAzeBwlEK9R4pXn/gXJV4Z9v+1n9f2syDitrffg17+eKR9F95YOxRwxqq5qwcn0JjXwu/OHofJRB4/q1wu6L0x9hOOMll5ysdMdMlKbnLRBq8fAqAzZNO4KBJiV9FWAuP8RgDubyBOQthvNz62Z5bhmnfX9i6lrVyGhSwMv30l8Wg5nbpfDWLWYxtnxdsTqfzvpvnKiE97/xV3tr+frpY6hGDX85TkL7AAAgAElEQVT11w+tiVao/eP8lvTXUxsjzNfFYGrxckijUnp6+DGuRYauunBvKe3aU6r+s/+oher/hxJqLpoT00t0X1kotm5WeeYan/W2elOJ+mDy19MaV3l2dWO8CDUtAPkctiM75IX1QdPzFgi1mLpP7Co37Qixa2ny1Azm8mMJ5mAuT0DeopOf8360eUt2q9AvXewynMm3PHEtehFqPBHkFcxBf648UNfuEG0rCb9OaOM9WtEKtfG3dFIHLaM4E9DipWWDMnr4liPVDU6rR7pW/gDxwMuVZzMmil/bhR9z28Odr+ZMkSiSsGan97kbu9ZrINS8EvPJ9aYdwSfd8nUzwFx+eMAczOUJyFt08nPeBzJ91jbiM4F0GX5FW9uvxPKtT0yLwcx7D56v9vydenQ94syC1sKT3n99uJEuObspLc7fq/53uAKhZk/HjVDjjxGcst160DGHlvKqJvZjun/WQgk1zpi+b38F1curPLDaroQ6nNrPfv3DokK1us1l0ao99M5XW9X/jjbqgD/K7NtfGQK6ded+2rbrgGOdTu9z96NYeSWEmldiPrnetCP4pFu+bgaYyw8PmIO5PAF5i2783JoFEmdJRT9Gwcytq2TBE9Lg8FO23qR+LRrzjw408a01PJWiv/dtQS0bZVKTBrWib1yS1hAs1LibVtacNGThyj1UKyOdbr64VeDg43BhqUmKKupu6fdFZgZR+5Y5qr60tIPnlx3fJS+wQhxsTAu1C05vrA6D53JI06yo2xTLCvgQ7iJLxAF/dOF9vXVyQwtSt+3hEEkufDA3C8BL/tiUrv9bK9pWcIDq1q5Z7eB4N+9zt7Yh1LyQ8tm1ph3BZ93zZXPAXH5YwBzM5QnIW3Tj55xYZNm6YsrOTKPD21ROvFAiJxDM3JoU5PLezejvfVsGKreuMDSqm0HHdM6jPxxWR61o8vlpZeUVng/qjbzliXunk1DjswP18Qbjb+lInVpX+rlTMovEJRK7lls/7NhZscuEqK/T/n7ZOc3osrObqn82IXhi19vqNfNzyftErSuz0drXXBrXy6BWTbLUQd38UeGB6zpU2bPm5n3upS1YUfNCy0fXmnYEH3XNt00Bc/mhAXMwlycgbxF+7g/m1lW1a89vSWce20Cl5rYKtf7nNKMr+jSHMItgyKx+fuXoRbRyfTE9enNHOvLQ2mpCfcYNPwVqve6CltSwbob67zGTK/dL+Tn0LgIcMb2FP+wsyt9L389ZQF26dKFXpm9Uh7rr0qZZFt12WWt1Rlhw0f6OlfuqZOxW1vmK4CMjTL/PIdRi+qjErnLTjhC7liZPzWAuP5ZgDubyBOQtws/9wZyTKEz7ZistWrVXNUhPVPXh4tZ/k29x4lu0+rkWxad1r0eN69Wi9DSitz7fEraTEGrefIBT7H/48bfUo0ePQNhecA12TCHU7Dmz+H336y3qfDZrgVDz5pfVrsaB11ECxO0BAphMyTsDmIO5PAF5i/Bz/zD/dn4BPT9tPeVvLKEu7XLpugta0YsfbFBZHyHUohsnO6EWrkY+s4pXfrhk1kqjiUM6RdeAFLvbKtR4P9XWggOUm51Gb8zYTAuW71E0INS8OQUnLRk6cVmVm/SqMIdA79h1gJYvmkW9evXyVnGYq7GiZgylbEX4YZflzdbAHMzlCchbhJ+DuTwBeYvh/Dzc/p7gr+fyLU9ci1bmvHq5Yl0xlZaVq6QM38wvqNYx6wHGfk9m4ddRsTLnrIgZGTWIzxvTCVpmTOyums7ZIMsrSP3t6XfW0xszNgVWlP3at3i0y+7dMLB3c3V+22NvrA0coWJy9RdCLR4jbcAmJlMGIHqsAsw9AjNwOZgbgOixCjD3CMzA5WBuAKLHKsIx54QWH8zcSl/PK6iyr4dNQKh5BG25PJi5TsTCqzvBqxR8Gyd1ubx3c1VDVq2DGQsjb0Hq3RnKz4NDT1dvLFYiI6tWOq3bUqJW36JNbZ+MtJ2StOg+swA25bMQagnqSfhhlx84MAdzeQLyFuHnYC5PQN6iGz+vqCC648llNPvXQtXAL578g9EscvK9jq/FUMxDTX6RzCL68XISauEs4KNEdTrBvtq1Xa5aidRl9aYSdUwAJ8i5pd8hgSMmohlJCLVo6MXxXjc/MnFsXlKaBnP5YQVzMJcnIG8Rfu5f5ry6xqn7a+ekU3ebDHnyLU9cixBq8mMXirk19FS3Sh8Szf/N5wKe37NJlbTz8q33n0V+H/AxElwObZWtVtiLSyoPxObMpfe+uCqwn9WU0IVQ858fuGoRfthdYTJ6EZgbxemqMjB3hcnoRWBuFKerysDcFSajF4G5UZyuKoNQc4XJ6EXh/JxDHcvKKpeD+MyxPkN+Dth+Y/QR1LJxptG2JEtlnFCE9/u1a5FVbcWMP+rc+cRC2lqYRnwW4LGd60TdbQi1qBHGpwL8yMhzB3MwlycgbxF+DubyBOQtws/9w9y6SmFtFUIfox8jL37ee/B82ltcpoyaTIYRfS/8VUNpWYUKbwx1CPhtj86i/y2vRf3+2JRu+FurqBsPoRY1wvhU4OXhi08Lk88qmMuPKZiDuTwBeYvwczCXJyBvMZyf61WKf3+6iZavK1aNg1CLfoy8vlvWbi6hZg0zKaNmjeiNp2gN90z6nr76NZMa1cugC09vQnxWIJdWTbLUyqXXAqHmlZhPrvf68Pmk2QndDDCXHz4wB3N5AvIW4edgLk9A3qIbP7//5Xz6eNZ2CDVDw+OGudUUn71mKluhoS4kXDVaqHHDO7fNoS7taqs+8LmAvPfPa4FQ80rMJ9d7ffh80uyEbgaYyw8fmIO5PAF5i/BzMJcnIG/RjZ9P/nADTf5wI4SaoeFxw9yQKVTzO4F3PvyK9qYfRs9P21CNSSQhpRBqCepaePjkBw7MwVyegLxF+DmYyxOQtwg/9ydzCDWz4wI/N8vTTW3M/MSTe9IL0zaoA925fDOvgLbtOkAv3t3Zc8p+CDU31H14DR4++UEBczCXJyBvEX4O5vIE5C3Cz/3LfMeuA1SzZo2QyRrkW564FuHn8mOnmXMY6dad+1UDxkzOp8X5e1U6fz7mY09RmeujDyDU5MfQiEU8fEYweqoEzD3hMnIxmBvB6KkSMPeEy8jFYG4Eo6dKwNwTLiMXu2VeuLdU2QuVVc9IY1KkErfMUwSHSDftmN88fqk6X42FWrvm2fTUO+vorivaumoPhJorTP67CA+f/JiAOZjLE5C3CD8Hc3kC8hbh52AuT0DeIvzcH8y1ULvn6nY0Z+Eu2rzjAE0c0slV4yDUXGHy30V4+OTHBMzBXJ6AvEX4OZjLE5C3CD8Hc3kC8hbh5/5groWabk3tnHT6aPzRrhoHoeYKk/8uwsMnPyZgDubyBOQtws/BXJ6AvEX4OZjLE5C3CD/3B/NgocatcpsBEkJNfgyNWMTDZwSjp0rA3BMuIxeDuRGMnioBc0+4jFwM5kYweqoEzD3hMnIxmBvB6KkSMPeEy8jFdsw5m+kPCwupvIJUUhEINQvqkSNH0ujRo43A91MlePjkRwPMwVyegLxF+DmYyxOQtwg/B3N5AvIW4ef+Yb5lx37KykyjP9/2M4SadVgg1OSdNFkt4oUnP7JgDubyBOQtws/BXJ6AvEX4OZjLE5C36OTnp/1jLoQahJq8Y6aCRaeHLxUYSPcRzKWJE4E5mMsTkLcIPwdzeQLyFuHn/mPee/B82ltcRr1PbEjDXaToxx41+TE0YhEPnxGMnioBc0+4jFwM5kYweqoEzD3hMnIxmBvB6KkSMPeEy8jFYG4Eo6dKwNwTLiMXOzG3JhZxk1AEQs3IsMhX4uQI8i1KfotgLj/GYA7m8gTkLcLPwVyegLxF+DmYyxOQt+jk58vWFtHVYxerhiWcUKuoqKCpU6fSsGHDqFu3bjRhwgRq3759Nco7d+6ka6+9Vl175ZVX0qRJkyg3N9d2NLBHTd5Jk9Wi08OXrP2OZ7/AXJ4+mIO5PAF5i/BzMJcnIG8Rfu5P5l72qflqRW3lypW0ZcsWOu644+i1116jHTt20ODBg6tRnj17NjVv3pzatGnjOAIQao6IcIFLAnjhuQRl8DIwNwjTZVVg7hKUwcvA3CBMl1WBuUtQBi8Dc4MwXVYF5i5BGbzMDfOEFWpWTrNmzVKirW/fvlXwFRYW0k033aRE3N133009evSgGjVqhEQ8cOBAGjRokMEh8EdVq1evdiVU/dHa5GgFmMuPI5iDuTwBeYvwczCXJyBvEX4O5vIE5C268fOnP6lNmwrS6Lpz9lKzemWBRvbq1atag321oqZbt3HjRpo5cyadd955lJGRUa3RpaWlNG/ePBo7dqxacevZs2fIkcCKmryTJqtFN19JkrXv8eoXmMuTB3MwlycgbxF+DubyBOQtws/9yVwnFBkxqB11bptDuVnp1KBudb3DrfedUFuyZAn169ePOAzyueeeo0suuSQk5cWLF9PkyZPpvvvuo+zsbNvrINTknTRZLeKFJz+yYA7m8gTkLcLPwVyegLxF+DmYyxOQt+jGz+96egXN/LmgSuNu+Fsr6vfHpomxolZcXKz2qPGqGicKycvLsyW9f/9+mjhxogptbNiwIYSavD+mlEU3D19KARHoLJgLQA4yAeZgLk9A3iL8HMzlCchbhJ/7k/nkDzfQ5A83Vmlc43oZ9PaDR/pLqE2ZMoUGDBigGsXCrH///oEGbt++ncaNG0fDhw8PKdRY0L344otKqCHro7wzpppFvPDkRxzMwVyegLxF+DmYyxOQtwg/B3N5AvIW3fr5toIDVLyvjBbnF9GYyatUQ+3S9fsu9JEbymn6uaPr16+nyy+/3JZyeXm5uqakpIT69OkTciQQ+ijvpMlq0e3Dl6z9j0e/wFyeOpiDuTwBeYvwczCXJyBvEX6eGMxfnb6Rnp+2wf9CbcaMGXTppZeqFTROEnLNNdeovWec/fH222+nUaNGEWd9HDJkiEoywmepccKRtLQ0CDV5X0w5i3jhyQ85mIO5PAF5i/BzMJcnIG8Rfg7m8gTkLUbi5z8uLqQhE5b5X6jFAidW1GJBNTXrjOThS01S5noN5uZYuq0JzN2SMncdmJtj6bYmMHdLytx1YG6OpduawNwtKXPXRcJ82doiunrsYgg1c8MQ/5oicYT4tzqxWwDm8uMH5mAuT0DeIvwczOUJyFuEn4O5PAF5i5H6OR+CnTB71ExixYqaSZqpXVekD19qU4uu92AeHb9I7gbzSKhFdw+YR8cvkrvBPBJq0d0D5tHxi+RuMI+EWnT3RMocQi067r67O1JH8F1HEqhBYC4/WGAO5vIE5C3Cz8FcnoC8Rfg5mMsTkLcYqZ9DqMmPVUwtRuoIMW1UklcO5vIDDOZgLk9A3iL8HMzlCchbhJ+DuTwBeYuR+vm8pbupe6fq50b7Mj2/SawIfTRJM7XrivThS21q0fUezKPjF8ndYB4JtejuAfPo+EVyN5hHQi26e8A8On6R3A3mkVCL7h7TzCHUohuPuN1t2hHi1pEEMgzm8oMF5mAuT0DeIvwczOUJyFuEn4O5PAF5i6b9HEJNfgyNWDTtCEYaleSVgLn8AIM5mMsTkLcIPwdzeQLyFuHnYC5PQN6iaT+HUJMfQyMWTTuCkUYleSVgLj/AYA7m8gTkLcLPwVyegLxF+DmYyxOQt2jazyHU5MfQiEXTjmCkUUleCZjLDzCYg7k8AXmL8HMwlycgbxF+DubyBOQtmvZzCDX5MTRi0bQjGGlUklcC5vIDDOZgLk9A3iL8HMzlCchbhJ+DuTwBeYum/RxCTX4MjVg07QhGGpXklYC5/ACDOZjLE5C3CD8Hc3kC8hbh52AuT0Deomk/h1CTH0MjFk07gpFGJXklYC4/wGAO5vIE5C3Cz8FcnoC8Rfg5mMsTkLdo2s8h1OTH0IhF045gpFFJXgmYyw8wmIO5PAF5i/BzMJcnIG8Rfg7m8gTkLZr2cwg1+TE0YtG0IxhpVJJXAubyAwzmYC5PQN4i/BzM5QnIW4Sfg7k8AXmLpv0cQk1+DI1YNO0IRhqV5JWAufwAgzmYyxOQtwg/B3N5AvIW4edgLk9A3qJpP4dQkx9DIxZNO4KRRiV5JWAuP8BgDubyBOQtws/BXJ6AvEX4OZjLE5C3aNrPIdTkx9CIRdOOYKRRSV4JmMsPMJiDuTwBeYvwczCXJyBvEX4O5vIE5C2a9nMINfkxNGLRtCMYaVSSVwLm8gMM5mAuT0DeIvwczOUJyFuEn4O5PAF5i6b9HEJNfgyNWDTtCEYaleSVgLn8AIM5mMsTkLcIPwdzeQLyFuHnYC5PQN6iaT+HUJMfQyMWTTuCkUYleSVgLj/AYA7m8gTkLcLPwVyegLxF+DmYyxOQt2jazyHU5MfQiEXTjmCkUUleCZjLDzCYg7k8AXmL8HMwlycgbxF+DubyBOQtmvZzCDX5MTRi0bQjGGlUklcC5vIDDOZgLk9A3iL8HMzlCchbhJ+DuTwBeYum/RxCTX4MjVg07QhGGpXklYC5/ACDOZjLE5C3CD8Hc3kC8hbh52AuT0Deomk/h1CTH0MjFk07gpFGJXklYC4/wGAO5vIE5C3Cz8FcnoC8Rfg5mMsTkLdo2s8h1OTH0IhF045gpFFJXgmYyw8wmIO5PAF5i/BzMJcnIG8Rfg7m8gTkLZr2cwg1+TE0YtG0IxhpVJJXAubyAwzmYC5PQN4i/BzM5QnIW4Sfg7k8AXmLpv0cQk1+DI1YNO0IRhqV5JWAufwAgzmYyxOQtwg/B3N5AvIW4edgLk9A3qJpP4dQkx9DIxZNO4KRRiV5JWAuP8BgDubyBOQtws/BXJ6AvEX4OZjLE5C3aNrPIdTkx9CIRdOOYKRRSV4JmMsPMJiDuTwBeYvwczCXJyBvEX4O5vIE5C2a9nMINfkxNGLRtCMYaVSSVwLm8gMM5mAuT0DeIvwczOUJyFuEn4O5PAF5i6b9PKGF2rRp06ioqIguvfTSkCMxcuRIGj16tPxIxdiiaUeIcXOTonowlx9GMAdzeQLyFuHnYC5PQN4i/BzM5QnIWzTt5wkr1DZs2EBDhw6lPn36UP/+/SHU5H0x5SyafvhSDmAEHQbzCKBFeQuYRwkwgtvBPAJoUd4C5lECjOB2MI8AWpS3gHmUACO43TTzhBRqZWVlNGPGDFq9ejXl5eWFFWoDBw6kQYMGRYDa37dw39u0aePvRiZZ68BcfkDBHMzlCchbhJ+DuTwBeYvwczCXJyBvMRo/79WrV7UGJ6RQW7RoEbFYW7BggeoQVtTkHTEVLZr+SpKKDL32Gcy9Eov+ejCPnqHXGsDcK7Horwfz6Bl6rQHMvRKL/nowj56h1xpMM084oVZcXEwM4eyzz6Y333wTQs2rB+H6iAmYfvgibkgK3Qjm8oMN5mAuT0DeIvwczOUJyFuEnyc+84QTarNnz6bmzZursL8pU6ZAqMn7YMpaxAtPfujBHMzlCchbhJ+DuTwBeYvwczCXJyBv0bSf+16osRgbMGCAIv3SSy/RnDlz6Nlnn61C/rXXXgsZ/oisj/JOmqwWTT98ycrJZL/A3CRNd3WBuTtOJq8Cc5M03dUF5u44mbwKzE3SdFcXmLvjZPIq08x9L9TCwcOKWvVNhyadDXVVJWD64QNfZwJg7szI9BVgbpqoc31g7szI9BVgbpqoc31g7szI9BVgbpqoc32mmUOoOTP35RWmHcGXnfRZo8BcfkDAHMzlCchbhJ+DuTwBeYvwczCXJyBv0bSfJ7RQc4MfoY9uKOEaNwRMP3xubKb6NWAu7wFgDubyBOQtws/BXJ6AvEX4eeIzh1CTH0MjFvHwGcHoqRIw94TLyMVgbgSjp0rA3BMuIxeDuRGMnioBc0+4jFwM5kYweqoEzD3hMnKxaeYQakaGRb4S044g34PEswjm8mMG5mAuT0DeIvwczOUJyFuEn4O5PAF5i6b9HEJNfgyNWDTtCEYaleSVgLn8AIM5mMsTkLcIPwdzeQLyFuHnYC5PQN6iaT+HUJMfQyMWTTuCkUYleSVgLj/AYA7m8gTkLcLPwVyegLxF+DmYyxOQt2jazyHU5MfQiEXTjmCkUUleCZjLDzCYg7k8AXmL8HMwlycgbxF+DubyBOQtmvZzCDX5MTRi0bQjGGlUklcC5vIDDOZgLk9A3iL8HMzlCchbhJ+DuTwBeYum/RxCTX4MjVg07QhGGpXklYC5/ACDOZjLE5C3CD8Hc3kC8hbh52AuT0Deomk/h1CTH0MjFk07gpFGJXklYC4/wGAO5vIE5C3Cz8FcnoC8Rfg5mMsTkLdo2s8h1OTH0IhF045gpFFJXgmYyw8wmIO5PAF5i/BzMJcnIG8Rfg7m8gTkLZr2cwg1+TE0YtG0IxhpVJJXAubyAwzmYC5PQN4i/BzM5QnIW4Sfg7k8AXmLpv0cQk1+DI1YNO0IRhqV5JWAufwAgzmYyxOQtwg/B3N5AvIW4edgLk9A3qJpP4dQkx9DIxZNO4KRRiV5JWAuP8BgDubyBOQtws/BXJ6AvEX4OZjLE5C3aNrPIdTkx9CIRdOOYKRRSV4JmMsPMJiDuTwBeYvwczCXJyBvEX4O5vIE5C2a9nMINfkxNGLRtCMYaVSSVwLm8gMM5mAuT0DeIvwczOUJyFuEn4O5PAF5i6b9HEJNfgyNWDTtCEYaleSVgLn8AIM5mMsTkLcIPwdzeQLyFuHnYC5PQN6iaT+HUJMfQyMWTTuCkUYleSVgLj/AYA7m8gTkLcLPwVyegLxF+DmYyxOQt2jazyHU5MfQiEXTjmCkUUleCZjLDzCYg7k8AXmL8HMwlycgbxF+DubyBOQtmvZzCDX5MTRi0bQjGGlUklcC5vIDDOZgLk9A3iL8HMzlCchbhJ+DuTwBeYum/RxCTX4MjVg07QhGGpXklYC5/ACDOZjLE5C3CD8Hc3kC8hbh52AuT0Deomk/T3qhdtppp1HPnj3lRyrGFlevXk1t2rSJsRVUbyUA5vL+AOZgLk9A3iL8HMzlCchbhJ+DuTwBeYvR+Pno0aOrNTjphZr8EMEiCIAACIAACIAACIAACIAACERHAEItOn64GwRAAARAAARAAARAAARAAASME4BQM44UFYIACIAACIAACIAACIAACIBAdAQg1KLjh7tBAARAAARAAARAAARAAARAwDgBCDXjSFEhCIAACIAACIAACIAACIAACERHAEItOn64GwRAAARAAARAAARAAARAAASME4BQM47UXYWcgvOee+5RF//zn/+kkSNHurvR5qply5bRkCFDqLi4mJ588kk67LDD1FXffvst3XDDDZSVlUUTJ06kE044IWIbyXCjSeaFhYX06quvUrNmzejCCy8M4Ak1FsnAL5I+SDAPNRaRtDcZ7ok1871799IjjzxCTzzxBPXu3ZvGjRtHTZs2TQZ0Efch1swrKipo6tSpNGzYMOrWrRtNmDCB2rdvH3F7k+HGWDO3Mpo2bRoVFRXRpZdemgzoIuqDBO+dO3fStddeq3z9yiuvpEmTJlFubm5E7U2GmySYM6cdO3bQM888Q8899xxNmTKFTj755GTAZ6QPsR4D9vmrr76a3n33XdXeo446it58883APJ7/DULNyFBGVgk/EFz69+8fWQVExJMmFnl///vf1QuNH7a7776btm7dqh664cOHE5/pcP/996sJVfPmzSO2lQw3mmDOHF5++WV64IEHFHs9fqHGIpV/aJhVLJmHGotk8NVo+hBL5nPmzKHGjRtTy5Ytafz48VRQUED8Y1arVq1ompzw98aS+cqVK2nLli103HHH0WuvvaYmVoMHD054ZtF2IJbMdds2bNhAQ4cOpT59+kT1Wx1tX/1wf6x5z549W81RcEbswdGONfPNmzfT9ddfT6eccooSx/Xr1/eDq/mqDbEcA36382JKixYtVJ95AeDMM88M/DeEWpxdwcTgz507l/hr36hRoygtLY3Gjh2rvnKvX7+edu/erX5Y+GvsY489pr7EnnXWWXHudXzNm2CuexBcV6ixOOaYY+Lb6ThbjyXzUGMR5y7H3bwEc+7kqlWrVGTA448/Tg0bNox7v+PZACnms2bNUqKtb9++8eyuL2zHmnlZWRnNmDFDfezMy8uDUDPwcTnUO5sjI2666Sb1EYI/Nvfo0YNq1KjhCz+LZyNi6eOlpaV07733UpcuXdRqMXjbj3Qsx8Bqkefs//73v+mKK66o8uETK2pxfAKtg89fpfmBeemll+j4449XEx9e9s/Pz6cbb7xRhUfycjSvjGVnZwdazUukfC+HC3DhOmvWrEn8AO7Zs6fKv/Pfo1m9iyMqY6ZNMA/1QxNqLPr162es/YlYUSyZQ6g5/7BE+m5xw3b79u3q4xB/KKpbt24iuqexNkv4+caNG2nmzJl03nnnUUZGhrG2J2pFsWa+aNEiYrG2YMEChQi/nwejgGLxXuF5y7x589Q7hVeMe/bsmaiuaazdsfTxJUuW0F133aWiI9577z0VgcXRWTyHRDlIIJZjYOXM4/Hbb79V+wgHoRZHb7QOPi/5f/7553TnnXfS008/rZafe/XqRbfccoval9CxY0f1QPF/6z1oWphZf0B0nXz9gw8+qPam8ZduFnonnngi/fWvf41jj+Nv2gTzUBPY4K8uJr/CxJ9c5C2IJXM3YiLylifunRLMmc7ChQvVxIonsKn+NTbWzPlHnD/6cKgMh7VfcsklieughloeS+a85/vLL7+ks88+W+0ZgVCrGsYe6ZzFzTt78eLFNHnyZLrvvvuqfJg25DYJVU0sffz999+nr776SoWu816pm2++Wa1mpnoUULCDxHIMrLZ49Z5Fc9euXas0AUItjo9s8ESev06//vrrKiEI730699xz1UPDX5dycnLUV2vedGgVavwDwl+h9Je+V155hTIzM1WCi+eff17to7r88stVOMGtt95a5d44dj1upk0wD/VDE2ossKJWdS9mJBx5V8oAACAASURBVH7u9OMOUVz1kYqln2tL/N7hr7Acap3q+zDtPprFws9ZPPAeNV5V44gLDsdL5RJLP7ful8L7pdLLYsnb6sf79+9XH5kHDRqEkOqgcFOT75Xg8eQtMk2aNEn5leNwQo3/ZnIMtC32ec59wB/ggt/rEGpx/JXTYYo8kecvSCzQOITxp59+UkvPboQa74uaPn26EnRc9B416xcRDtv44IMP6I477kj5JW0TzEOJBjdjEUd3i5vpWDJ3EnBx63ScDceaOe97/frrr9XeBv5hRzkYdh7N+9yNP/MkgRNDcZgShFplqL9p5iyIOfTu2WefreLaLJJTOfwx1u8VDZv5v/jii0qopfpHoFgy//TTT+mXX35Rvs4REWyL3ympHnllJ9Ri8Z6x2uGkRRxVxwsrwQVCLQ4zjIceeogaNWqkLLOgOvroo9UDwptpr7rqKvWllLOqnXrqqWpljb9y8MuKwyL5xdW9e/dAq62ZBjmWnve48TI2X88KnZe1eaWH97alcgptk8xDTabCjUUc3CzuJiWYu5nYxh2EYAMkmLNI++KLL6hdu3YqRfymTZtU4iIOt07FIsFcc2X2HI7HyaLsftBThb8kc2aa6itqkrzLy8uVj5eUlKhMm6laJJjzntfbbrtNbavhTJscgXXNNddQ27ZtUxV7lX5LjIE2+N1336n/aXc0AoRaHNyRzwjhh8O6cZNXvQYOHEinn366ynb0zjvvqHBHDmXkVbY6deqos4vOOecc9aNhzbDGexc4JJL3tXG6bJ4w8aDzl78BAwaoM9YaNGgQh576x6Rp5jwGzJaL9Sur3Vj4h4JsS6SYhxoL2d76w1qsmV922WXqww+fz8jh1FxOOukkFbKdqim1Y82c3+O8d4GzsvHXbv76zZMpa1Ipf3ifXCskmFt7k+pCTYL3/Pnz1VyFk+TwnIcT5nAm61QtEsyZLYf48t40Ljhvt6q3SY0Bf4Dj31Ce3+tFHGtLINRS9S2AfoMACIAACIAACIAACIAACPiWAISab4cGDQMBEAABEAABEAABEAABEEhVAhBqqTry6DcIgAAIgAAIgAAIgAAIgIBvCUCo+XZo0DAQAAEQAAEQAAEQAAEQAIFUJQChlqojj36DAAiAAAiAAAiAAAiAAAj4lgCEmm+HBg0DARAAARAAARAAARAAARBIVQIQaqk68ug3CIAACIAACIAACIAACICAbwlAqPl2aNAwEAABEAABEAABEAABEACBVCUAoZaqI49+gwAIgAAIgAAIgAAIgAAI+JYAhJpvhwYNAwEQAAEQAAEQAAEQAAEQSFUCEGqpOvLoNwiAAAiAAAiAAAiAAAiAgG8JQKj5dmjQMBAAARAAARAAARAAARAAgVQlAKGWqiOPfoMACIAACIAACIAACIAACPiWAISab4cGDQMBEAABEAABEAABEAABEEhVAhBqqTry6DcIgAAIgAAIgAAIgAAIgIBvCUCo+XZo0DAQAAEQAAEQAAEQAAEQAIFUJQChlqojj36DAAiAAAiAAAiAAAiAAAj4lgCEmm+HBg0DARAAARAAARAAARAAARBIVQIQaqk68ug3CIAACIAACIAACIAACICAbwlAqPl2aNAwEAABEPAfgeLiYho8eDA9++yzVRrXpk0bOuecc2jIkCF02GGHxbzhU6ZMoQEDBig7n3/+Ob311ltV2nTUUUfRm2++Sdu2baNTTjlFXXfttddSjx496KqrrgrZPr7mscceo+zsbNq7dy/95z//oaeffprmzJlDZ555Jt15553UsmVLWrp0KS1YsIDuueceVdfMmTPp5JNPjnm/YQAEQAAEQCB1CECopc5Yo6cgAAIgYIRARUUFvfzyyzRo0CAlfsaNG0fr1q2j2267jX799Vf1t549ezra4npmzJhBxx57LDVs2NDxeusFLNRYLL7++uvUqlUrsraJhdjjjz9OeXl56pbVq1fTZ599ptr79ttvU/369emMM86gN954Q4k9Lc527dql/u0f//gHFRYW0k033UQ//PADjRkzhi688ELKyMigefPm0YgRI2jgwIHUv39/+uabb1RfIdQ8DR8uBgEQAAEQcEEAQs0FJFwCAiAAAiBQlYBe0bKuQPHK1vnnn69WrV555RVq3rx5SGwsrL788kuaOHEivfjiixEJtVdffZW4HVrk2bWJG7B9+3b66aef6KyzzqrSnlDXl5aW0qhRo+j++++n5557jv7v//6PatSoEbiXxVt+fj5dfPHF9N1336kVOwg1PCEgAAIgAAKmCUComSaK+kAABEAgBQjYiZytW7fSZZddplaveKWsV69eKnTwmWeeoa+//lqFDj788MPEYYlTp05VYYS82sXltddeUytUa9euVStWH374IQ0dOpRuvfVWFYYYXNh+rITakiVLqF+/flReXq5CKg8//PCQIwqhlgLOji6CAAiAQJwIQKjFCTzMggAIgEAiE7ATart376YbbrhBCSgWXqeddpoKN7z00kvV/i1egTr11FNVqCTv/2JhxkWviu3cuVOFITZt2lSJOBZpHJrYt29fUaH26aef0tlnn6323FlX7OzGC0Itkb0YbQcBEAABfxOAUPP3+KB1IAACIOBLAnZCraioiG655RZ64YUXAitk3HheaWPhNmHCBDr33HNVsg6+NliozZ49WwkkTt5xwQUXqKQlOTk59OCDD1KtWrWqcIjlitr777+vxOEf//hHtQeucePGWFHzpReiUSAAAiCQ3AQg1JJ7fNE7EAABEIgJATehjyx0OOSRE3twYg5ONnLCCSeEFGqcpfGSSy6p0t7LL7+cnnzyyUBiEP3HWAq1uXPn0l/+8hdq1KgRQh9j4j2oFARAAARAwA0BCDU3lHANCIAACIBAtRUta8ZE3kfGSTbOO+886tq1q0omUlJSosIeeRWN/z/v+won1HQYISfxGD58eFjidkJNZ2Dk5B+8esercVxWrVpFv/32G/Xu3duxD3wBh2XeeOON9K9//cs2mciaNWuoZs2a1KJFCyQTwXMBAiAAAiAQMwIQajFDi4pBAARAIDkJWFPha1G0Y8cOuv3222nWrFmB9PxaeA0bNkwlErnyyiupT58+SkTxeWwc+lhWVkb89yZNmqj/47T3vNeNwyd5rxpnhuTU+Onp6dVEVnAykY0bN6r7ly1bpu7nFPyccp//90UXXURt27YN1BEunT9ftHjxYrW/rqCgQO2p4/1qXH788UeaPn26anNubi6EWnK6OHoFAiAAAr4gAKHmi2FAI0AABEAgMQiEOvCaD7lmEcYhjloQbd68WSUHYTHGe9deeuklWr58uUrJzyn8OdSRD8hmsccraLwqx/vUWAQtXLhQJSZh8afPQ7MSsltR47/zyhkfQv3xxx+ry/m4AM4i2bFjx8Dtdn3QB2RbD+vmvXV8dABnfuTz0/hv1113nWovizQuSCaSGH6LVoIACIBAIhKAUEvEUUObQQAEQCDFCYQSatJYINSkicMeCIAACKQOAQi11Blr9BQEQAAEkoYAC7XJkyer9PkcIhmvwqGZHGKJA6/jNQKwCwIgAALJSwBCLXnHFj0DARAAgaQloLNOcgfjJZJGjx6twizj2YakHWB0DARAAARAgCDU4AQgAAIgAAIgAAIgAAIgAAIg4DMCEGo+GxA0BwRAAARAAARAAARAAARAAAQg1OADIAACIAACIAACIAACIAACIOAzAhBqPhsQNAcEQAAEQAAEQAAEQAAEQAAEINTgAyAAAiAAAiAAAiAAAiAAAiDgMwIQaj4bEDQHBEAABEAABEAABEAABEAABCDU4AMgAAIgAAIgAAIgAAIgAAIg4DMCEGo+GxA0BwRAAARAAARAAARAAARAAAQ8CbXykhJaec89tGv2bEqrVYsOfeQRyuve/SDFigpa98wztPmNNyjrkEMoo0kT2j13bjXKdU84gdr/85+07cMPae3Eibaj0PHRRymrdWtaeuuttG/DhsA19U47jdrdc4+yv+2DD2jzv/9NJWvXem4P193pd9tLb76ZStasoVbXXUe7581T/eNSs25dOvTBB2njyy8H/k03JD03lxpfcAE1v/xy9U+ai76v02OPUfahh0bkYQe2b6f8sWNp9/z5qv7mV15JVKNGRHWZusk69o379qXWt93mueqyvXtp1X33Ud4xx1DTfv2q3L/lP/9RvhCubk/+9/v4ZjRo4NzO8nLa/umntOHFF2n/pk2UlpVFjf70J2p+xRVUs3595/t/v4J9Z/XDD1PHRx6hzFatqt1n9ddQfhKyjooK2vbRR7Ru0iSq1bQpHXLLLVSyejU1PPdcR9+zcmv05z/TgW3bqvkzt4efy7Z33UX5999f5RlgXz6wYwctGzpU9cn6nEi8B+ocd5xt3xufd14VxnbstF/ZDSK/Ywq+/Za2Tpum+s7vJOuzHIqV9dlnX7GWsD5QUUF7fvmF1j35JBUtWaLeD4fwu2ftWqp74om0cfLkkG2xPhcmnkU3Tr1m3Ljw7RkyJDAuNevVo7bDh1PtI49UVfN7f9Xo0ep/txs5Uj3zof69orSUtrz9tnr++H9zX1tee616Drls//hj2r9lC9Xu2tW2Tr6mrKiItrz5Jm394ANqdtll1ORvf3O8d//mzep9tPe336jOsceq8Q8eT699sePqhUW09zuOWZj3tm07Kypo51dfEddbUVZGrW68Ub0b14wf78pX3fiZ0zWhxsmxr6H8M0Sf2E64+YZuZzCn3K5dbd/BfP3SwYOpdNcuNZfJ7dJF+bJ+19j5mhML/B0EQCD1CHgSahqPfkE2Pv98an3rrQERwZM5ftFRebkSQTxJ5mt58qL/myfCPDHiSfDOL7+krLZt1cSTxVJmixbU7t57adesWUokpWVk0LLbbqPy/fsDI8MTG/4RrjhwgPIfeED9qO/47DNVp1N7eFK5ctQo2rt4MXUaP55yDj9c1btv40baNXMmNerbVwm+4DbzNdZ/q1mnDm155x1a/9RT1Pr226lRnz6qHrv7PLvU72K3ePly9XLnlzxPgGpkZHiuyvQNanxvvlmJcxNCjcd113ffUf1evZQQcFu3F/+zY2C1SxUVaiw3PP+86lODM89U/sDCu0bNmnToww8rX3Qslo8Ube64I+AT+r5gf7U+E4G6w9RR9NtvtPqRR6j9ffdRRqNGtP6ZZ9TESY9DON/TE/s6xx8fmMCGey55AmFXH/tkWUkJ1T7iiIC/u3nuon0P1KxdO2zfVWNCsNs+fXrYdwxP0FnMFf7wQxWhFopVqGc/XBv0+O76/nta9c9/UqO//IWaDxqk3jU7Pv+ctrz1lvroxZyc2qLr8vK8OPpumAvCtYc/JC0fNozYv7jk/eEP1GHsWCovKqIVd99NLa+7Tv372scfV89RjbQ023/nD3HLb7+d2rDQ69pVvfNZqPFHOf3c1O/ZkzZNmVKtTv7t2L91K624805iAc02czp2VM+um3v1s8HttBNqB7huD33h9lhLPO5360Nu2slsy/bsUSKDRS1/5Ok0YQKxMI/ETqS+GGqcIvHP4lWrbPvEH75CzTcCz10If+BxD35n8kcHfuYzW7akrDZtlE9a2wuhFqk34D4QSC0CEQm19c8/T1vffpsyGjakjuPHK6HFhSef/LWYX6qhhJodXj3pYKFm/bHklS1emeMXHdfJqxX8tZS/RLPg4xWYNnfeSZv5S6rL9hR8842ahLf4+9+pWf/+qjl7fv5ZvUj5x4eLk1DjCRX/AC+5+Wb1dYxXN0Ld59WdnCYOXuszeb3RyeHvAolXMlsPHuxJqHnxv2r9D7LL9vnjAk9E9Eot38NfkdlPeMKo/SQcS2az9Z13lOjjCau1Lr7P6q8sCu2EWrg6WEiseeyxwGpdaUEBbf/kk8DKZLRCLbhvboSal3Fw8xEj1HvAqe/cdif+oerme50mnMFtt3v2ndrA9yy74w5iocdihkWFKuyPb79N9c84I+GEGvtf3lFHUUVFhRJKXHgSz6uF/BGNVyy58Eosf2ziYvfvB3buVKu47UaNononnaQ+pjW58EKq06NH4LlpcNZZtHbChGp11u7eXd1bvm8ftRsx4iBXyzMX6l6u3+l9Wzhnjqe+cJ3WEo/7nfzZ7j0Wqp26P/vWr1fvw5zDDqPWQ4ZUEx1cJ//d+oHD5G9PJEItlH/q3/ngPhX++GPI+YbuSzhO1vdEWmYm7Zgxg+qffnqVqAwINZNegbpAIDUIRCTUOGSRJ088mWVhxS8jXqXY+cUXSvRweE81oTZhgvq6lNu5c7WQwHCTKD0MPKHm0Jg2w4apH2MWXIVz56oVvW3//a/r9vCEmSfmtZo1UxMmXqnivtQ7+eTAyqCTUOPJ1vaPPqINL7+sQiP5Cy6XcJNRHYLFwq7OCSeoSX2H0aPV6t66p55SqyQ8UeF/51UKLircacgQ4lUB6zUcesEi1akufR2vWPEqJ/8Q8YoM/5jyBFHXGwhp6d1bhWZYbfGq3tZ33yWelLM9bm/dHj2qrKjp8eMx4mvSa9dWq5y8EtXq+utVfbyCyl8s1QpM375qNZMnXvwDzPewWFt2++2U3aGD6jt/rT/0gQeUgAourv2vfv2q7O65R7Xfarfeqaeq1ZoW//d/1HzgwIApXj3isJXcI45Qk1HuQ3a7dirEqry4mNqOGKHarQsLr/ScHOWjRcuXU6fHH1crorpY/ZXDhuyEWrg6mC1/7eWv2zyJ5bBba1hnxEItxHPpRqi5HgfrynoE7wGnvit/ceBvSqiFevad2sBRAsvvuKOanwX7drhJNj+nIZ9Fy/Os3yXW5599k8M8ebV3z6+/qvcMP5s6fFS/C7g9/O8Ne/dW70O3k34VGldaSq2HDlVt5HBxDpnlws8RP/9c7P693imnKDHHId+8ol0jM5Na/v3vKgxRPzf8wc7uXn4/LBsyhNLr1KHSHTuIRRmH51l/I0Ldy5EZTkKN+++lL43++lf1QZFXFfljDT8jkvdzn0KNGX8M0GH+/G7i3wIWxfyBlD8u8Ypl8JhxffrZ2bduHTXjUPwrrggr1Kx2Qv0eNLnoIiVk+NkObovdymYkQs36bFn9s0Z6esg+hZpv6H8P5Q/MSb8zmSuLxGYDBqgPM9YCoZYaE2v0EgRMEohIqPGPOv8wrho1SokO/kHat2aN+qrJE33rJFSHqXGjeeJut3fLjVDjevmHXK1uVFTQmscfV19f+Yufl/bwZGf1Qw9RwcyZKvwxPS9PTbyt+8lCCTUtoLgvPKE4ZPDgKi9iN5PlfZs2UVteBXzrLRXaw+GTLNBYQHB4GwsWvbeDf7BK8vNpxYgRttc41dXyH/+onMTk5KgQzVX33qtEGq8Asq3ld96pxo4F3L61a4l/PDk0y9qeJhdcQMuGDVPCLKN+fXVPw3POqRb6WLRsmZqIcogS/5jrUFYWNHsWLFBjdaCgIBDeyKFf1lBH7QO1mjenQ266iVYMHx5oa7DDux3vA1u2VGOnmejwTS2gdUitthUQap07B0Qkt43323AoF09aDn30UTX+7FP8kYI/WLCPsIiuUl+Qv9r5iWMdln0/zIonojx2vLeJixvfCw7n0/5s91y6EWpux0GHPoazx30I9x7Q+0Ls+u6GXbRCzenZd2pDKD/zItT4mV06ZIjts8h/C35PaF/niAf+4MOrWeojw913q8gHLh3GjFEfUPi55n/n8KyVI0dShwcfVCGuboSainZ49NHKaIf27dU9XsQJT3L5Pcdt4DBIFon8HuRVCf2e5318dnVyeze88IIKHS1etkztneL3Jn+Acbo31YQa95ffW/xBjAUUC9q9CxeqaJIdn35qy1fv9WP+qx98UK2Wdhw3jmofdVRY33Dze8BjbdcWu1DzaIRasH8GxJhNn/Tfqsw3LA+pk1Bjjjw34t8e/iiiPngE3a/DrBH6aHIqi7pAIHkJRCzUeIP/qjFjqHjFCiW+9m/bRrW7dVN7Z4KFmvrvCL6ka+y814BXPfjrL39BLS0sVD8aPBnmlTGeMLptD9dpDWvj+ngVx/rlK9yKGosYFnq88Zh/sHI6dQp4h5vJMk/oeHKUlp1NW997T00sdOEVm0Mfeijwbzzh4B+MUNc41cVf9njyxqIkWBhZf3C0SLVrDyer2PT662qMazZoEHIfmRbAvL+Lk01wXbt/+kmFpvIeI15Bs4ZOhhJqdm21E2puxpu/xgezszJh8al9IdSKGn9pbnXDDUrwWsWdnjTqMNzgTejWDePB/mrnJ3ql15o4x27TOU86+Ev0hpdeUmJNhx678T3bfVdRrKh5ee4C7YviPRCq727YRSvU+B0W7tl3agM/xxyixx+aOJw2VAknjPiZ4hVbu2fR7tm1+jr7MIemceFnkt+f7Gsc+cAfGexEULjVGT2B5/p4hY5XkNRK/e+hpF6EGica4SQ5bW6/XX3A4tU+fvfVPvrowHueP6x5qbPB2Wc73hsLoWblEgkLE/c7rcry7xcnUOGIBRZu/LEznAAJ/njV4uqr1W+xGzvhfg/0b0ZwW+yejWiEWrB/WuvXH+R0n/hvwfONYKEV6lnR7zgO8+W5EX+45t9zHXGj/QFCLXkn1OgZCMSCgK1Qs66C2WXh4wkah9Px3or1zz6rEhRw+ApPaoMnjHYTSA6TLNu1izIaN1Z9clpR40kQ2+GwGp6ccnglf+HWSTa8tIft6UkVizNuO/+oW4tT6COHa/Am+tzDD6/cb/L/7V0JeFbF1T7sSwgJW4AkkJAEcK0bVoVqUalWbbGI1h1xoYCi1aIoFRWLW90QERCXSlFxh7riStW6oW1FVCyQEAKEhBAgkEASIMn/vCecz8nNvXfu/cgX+M25z9On8uXO3Jl3zsyc95wzZ+LjuXgQZRnvSWgHNjpYg6FsS4ifc0NC6IztHVjm3OryI0Zu73v9VjBnDvWdOpXPJPol/OCwyRkzOLwLVvxVkyZxmAzIHsa6IYlaEPmDAurEznnOTsLqcPbC7YwarKLwWpn9dpJchLXBk4A+Q7bhlQRJlYQ1Tnl1kxNbHfB6QhmGF5aV42+/pdV33MHyB7IYRPb8komgTnNeFsydywozxh0GBDwcXgjSvSfUN8y825t1wNZ3G3a2NcbmNTLb7jX3bW2Qs5AI86pzRm3PeoS5hTBsv7aw3HnMRdv8jxVRw9m7HStWUMLAgWy8gtcca3uYM2rw1ojyCuIgoZKQM1nnMZ+8zrfBw401FMlZwpRtqmfUYJzC2oHICnjGIJO2M2q8PpSXc6gkMvaCXNvmjW0/QJ1ubXHTP6Ilam7yiX1bHmefRD8w9Q1TNwh6Rg0e7lWTJzO+GZMnR85OauhjLNRYrVMR+GkjELVHDYoyUiZzlkccIt9zJseNqG1dvJg9am169mRr1eZFi6hNjx68iNmUKFnMEXIhlmgoka2TkpgA4BGFMUh78L5Y8qDISxhHGKKGEECQVIS4dT//fD5PgRCcIMqySdRg6YOnBmnAkYIf57o6DxnCm6i8h/NOtndA1Nzqwrk7nGty81JB6UamtS5nnMG4ln39NXv5EH5ktgebOBIFIMwTihPqQ4ifW9bH7cuWcVuRfRNhlJANjLMQUzeiBhlIw/mULVs8wyKdUzDoeHNojQNfwUS+i7q9sj7iegkkKIBlFEQNRAz/xhUUFbm5HPoI8sTnES6+mLPaibzCewGrM8KLcIWEKa9OOYHhwFZH2ZIltclzJkzgkDR4GOB9gNKPUKEgsuckan7zkuVjz5kqhL8i+xtn3Rs1KpIFM+g4SOhjtOsAlHivvkPRsmEHBb4hPGp87tZl7iMTnrUNIGHz5/NZx+SRI3l+YM3AubHy1av5fCTOzvgpvyD8mH9uc9E2//2IGuYJ5jg8hniQ3S9I6CPOpK2dPp3PpOGREFr8PzIlImET+ujM+uj8HbKGK10QvgjSx+HXkyYxLjJvJHuisyzmJjDpNnQo7ycoi4iFrV9+aS2L+YwrQxDqCSNF5l131TtT5PVdyWDpbA+u8zDPqFWVlobCYm/Lo082AiWGShiXEO4K46dbP7G2wHOPowaQH8whRFfA84kytu/Y9gMhRdgnzLa4qVxe4+Tr1XORT1ydgnXTq09u+oaQM3iocZ7PTbadWR8xB7Dug/Ahy2vqmDFs0FWi9tNWqLV3ikAsEAhF1Mz7e/gesqlTaxdyHEAfN443eLmDzO8eNfNMjJmIAvU4w71AqrDRg8BgIzazP+KuKrm/zNoex71asORtmDcvcs4I3zb7J4qH8x41aTvOKyG8AenlJeQHCqWpsJjn3uSMCv6ObGgoA0UHyi/+x1cTuCQTgdXT+Y4kCbDVJe+hzQgVBBGUMnJ4XL6NDRueE+e3MI6S3S9h0CA+S4eNXvpgCiVC/ED+ki+7jOIHDOAQUYyRJOkQSynag/J8rcKCBawE8Dg//DAre862Cr6h5K93b/YGIemLiS/3Z/bsyHc5mUJNDROfdbNmETKB8T1Zw4bxYXCc7xMZxZkZtBMZF3FWzbw/R+RWPAK4VoHnxdixhPMaOL9jyqubfHnVgRBfXGMBpRT1o/2i2MD4YbvDz0zPDxJuvm+OX52zatXVVLxwIeXPmsUJTOBxRMgcZCTUOPjcpxh0HWCPmqXvftiZyQ3c1hgvZc+JlW3u+7WBQ9qqq6nks8/4vjSEjMMw0v2889jYAzLJRgOfqwKwXnjNRed8xlpizn8QQ3iX8cDjXfTSS3z1B5+lHD48ch8ayGKgZCLDh9cSz+nTqaa6muuVuylBzMPcHQYlHAQWxB9zDOsHzvYgbFmy/KJ+W53AB22HERGh8rayEvYmc9VsvzkvbN/Fu3JXHAifSdRgRGvM8jYZwt9hLMXehT3HDMOt184jj6SNr73GURLAlhO1jBkTyWJoI2q2/cCvLSb+fuPk2QYv+Zw2rXat9+iTU99AO0yiBh0kyD1qmXffTYVz59a5rxJ7HjzrGvoYC1VW61QEfroIhCJq76LCcQAAGQVJREFUP10YtGeKgDcCDXotwT4A2u0etX3QjP32kzaFszEbvj+1JYjS35jY6LeCIdBYMtRY3/Hr9f7QhmCjUvuWetTCoKXvKgKKABBQoqZyoAhYEPipEDV4u93OnDZlARAvr3jDgIV4HBsbq/2pLcBhf2tPU5bToH1vrDFrrO/49Xt/aEPQcXGbT5r1MQx6+q4i0HQRUKLWdMdeex4QATNs1ZnGP2AV+poioAgoAoqAIqAIKAKKgCIQCgElaqHg0pcVAUVAEVAEFAFFQBFQBBQBRUARiD0CStRij7F+QRFQBBQBRUARUAQUAUVAEVAEFIFQCChRCwWXvqwIKAKKgCKgCCgCioAioAgoAopA7BFQohZ7jPULioAioAgoAoqAIqAIKAKKgCKgCIRCQIlaKLj0ZUVAEVAEFAFFQBFQBBQBRUARUARij4AStdhjrF9QBBQBRUARUAQUAUVAEVAEFAFFIBQCStRCwaUvKwKKgCKgCCgCioAioAgoAoqAIhB7BJSoxR5j/YIioAgoAoqAIqAIKAKKgCKgCCgCoRAIRdS2V1TRhOnZ9G1OGbVs0YymjM6kQT9LiHywpobovmfz6I1PiimpU2vq3LEV/S9ve70GHZrZge69Oote+qCI/vb6etcGTxmdQZkp7enqB5bTpq27Iu8c2T+e7rkqi9q2bk7z3imkl/9ZRMUlu0K3p3vn1jRzwgFc75X3/o82bN5JF5/Wk5asKOX+4Ylr14LuHJ1JT76+PvKbNATf//VxXWjMsBSqIYrgIuUeuKYvHdQnLtRgyMtoy62PraLla3bQWYO70dXn9KJmzaKqqsEKmWN/0oBONPmKjNB1l+2oogkzsunIfvF0xZnJdcrPebOAZcGv7jDyJ+PbLbGVtZ3V1TX0j4830ty3Cmnztl3UqmUzGnxkJxp7Vip1DVBePvDp0q30wLw8uv/qvpSR0q7ed0159ZITrzowt15atIGeeHU9z6trzu1Fq/LLadjgblbZM3E74YhE2rJtdz15RnswLyeP6kOTH8+tMwcgyxtLdtIts1dxn8x50hjrwAmHd3Lt+0W/7lEHYzfsRK7chABrzD//s4UW/XsL9x1rEh5Z47ywMud++7YtrG2QFzCGX/2wjaa/uJbWbqiglKS29Mdze1Hu+nI6aUBnmvHyWs+2mPOiIeaidVIQ0eQnVvm257bLMyLjEt++Bd04Ip1+flBHrvqTb0ronrl5/N83jUijXxyW6Pn7rt019Pe3Cui5dwupqppoyNGd6E/n9ybB9uVFRbw+H9a3g2udqHh7eRWv0+8u3kxnn5REI8/oyd/zK5u/sZL+PCuH8gor6OA+cTz+cY7xDNsXN1zDYLG35W1j5rduu7UTMvvmp8U04+V1VFVdw+v2OSd1p9uf9JeN6y9I81zrnX001zZTjmx98ZI/P3n6enkpTXgkmyp3VXMzrhqeSuf+qnudJjlxOKJ/vOsai0LjH17Jsof9Jiu1PX26tCSylrjJUpB5p+8oAoqAImAiEIqoSUFZQIcc3ZluuaxPhEQUbdlJ4+5bzsQFJAhKMt79ftX2yL/XbKigF9/fQGOHp9LCzzZRZmo7Sk1qy2QJ5O7ecVn0wb83U2J8K2rdshlvpLurUGPtc9lvk3kTxkILxRFE5u0vNrFCYWtPm1bN6MZHsilnfTkr0z/L6sB1rimsoPe/2kwXnNqDCaCzzXjH/C2xQ0uau7CAnn6rgJV5WejdyoUVNyG7ufnllJLUhrZtryIolG1aNQ9bVYO/v7FkF4/TwRlxDULUKnZW0wdfbaYzBnWlMHWHkT83EMzvAu+5bxXQM28X0pVnp9KZx3dlxQ1yBxIy7U/9mBjZHtNI4bb5O+XVnBNSt18dS7PL6J65q+nOMZmsFDwwbw0rTqJ4+cmeKPZHH9QxosD6zUsoGG71LcvdTjsqqmjAgbXKeJhx2Jt1APPNr+9oixd2UNT91pgTDk8kkLmvlm2rQ9S8sPKa+35tkPHFGvPXuXm8To07J5Vat2pOr3+ykQ1WD4/vz+ulrS1SV5j5YpNdv7/7teeL77bSzY/mEBRjPAektacH/9iPysqr6PrpK3ltxPPwi2vpwT/2pRbNm7n+vrqggm6ZnUPXnteLDu8XT9c9tJJGDU1mQ5jMmxOPTKRn391Qr86Ubm1ofXEljZ+2kg1rV52dSodkdGBjS5CyMjfQTjeiVrhpZ6i+oD3msy/KB5WhIO0sKK6k0h1VdES/eJo4M5s2l+6mmTf0py4J/rLqZ5RzypuXHHVo38J3PniV+ya7zFOeTMMN5MVpUPUaL4yrcw2D3GP/SuvZlkkaZM7EXona3qw8WlYRUAQEgaiI2oPPrWGS1bFDS3r4T/1INidYtGe+so527qr2JGpu0IvSwUTNsGrC2p3esy31SW5H2FBvfyKXFU14qtYVVdJ9z+TR5FEZ9NQb6wO35+3PN7HSd/4pPWj0sBRuDhb8vr3a8+YjCqhTkXYu0tjAxt2/nGBtm3RpH89yYUXNpjiEra8h329I5VAIEkjRrZf3CUXUwsifs//O765cu4MVw6zUdhFPLcq8+VkxK9UXnvqjnPhhCSPFs+8U0sLPN9FB6XF16kI5U16nvbCmjvFC6vWr46Ovt9C0F9ayYoH5AC/zgo820hVDaz2Te0vUnH0LQtTCjEMQI4bXOmDrO9puw9+rbpS1KbZB5r6tDVAAr3toBcFjADIDJRQP5BHf/80vuv6/I2rzPyyqJe01RDc8ks39gRKPiASszfdd3Zd/u2H6SrrhojT+b7ffEREBMnf9hb3p5AGdua7fn5zEXm2ZN6cc04VmvrK2Xp3HHpJAkx7NYVJ299isCK7mnPMqi/pt6+2H/90Sqi+o03z2RXmbPLutY17tlP7A6wvjFQgJ1msnKUGd8ESbBo6ge4+XHNnIoFc56A1u8oS2LfhwI533q+5shAuLg7kOtGvdnOZ/VESnH9e1TtSFErWgo67vKQKKQFAEoiJqz7+3gb5cto3+/cM2unFEGp0xsCvBS4GQxyUrS2l53o56RO2R6/uz1wvhK86QQD8lSjoChfrRBfl0+xUZvBmDcH35wza65dI+9ML7wduDjR/hlLBeQ2Fq2bIZffx1Cf3q550jnsEgHjWEoT337ga6e2wmHZJZ65nzU0bFkocQq2MO7kivf1JMd4zJpKUryzjkL6FDSyadz79XyDjhQbgTwjvgFTDfAbHEv211yXvYoBDeB/J586Xp9MsjOrGCKPVKSMvZJ3anV/5Z91sgME8vLGQSAg8kwu0O79ehjkdNxg/hSWgTLJX4Nv7/8t8mc0jSuUO60+qCcu4b+nVgWhw99mo+W+NRBnIEq3jvHm257z+s3s5hpyDCzieo/HVNaFUHu9tGZdDSFaV1vjvosAR6dH4+tw/WeHngPUJYC/p/WFY8e1B7dm1DFZVVtHNXDU24OI1OPOpHpQxGCijhsxfks0du6rV9mfzLY8orwobcPGp+dWSvK6fx01ZQeWU1nXZcF7rotJ4sw/JES9S85mUQohZ0HEzPejTrgK3vwMCGf0MRNXjU3Oa+rQ2IEoChySlnTtn2U7IRWeA1F835LGuJOf+hWCLs8rrzexO8s+98sYlGnpFMEj4qawHag6gFhA8i3Dqo0g95Qfvg4YV3GmsyjAp4MI/Qbzxuv8PDeO3UFbRt+2467tAEatO6OV17bi8OfZR50zupLb3wQf06D8vqwKFsWGtQfuChCXTTiPQ6e4RXWRj9bEQN/Q/TF5CAyY+v4nl615WZ7C1tzPLok9eYIXJBwvzhlf/LHzI4xB4GUqzp8z/cWG/MUJ/MnY1bdtLvfpnE66SNqIm3HWt9es929fYrRAb06/3j+miuYyJHIFPRyB+MIm7yxL8/tILl9NiDE+ji03qw0ct8vMYbOMiaCNxe+1cxjTozuV60hRK1oKqnvqcIKAJBEYiKqGFThzJw999Xs/KOM2M5+eVUUVnNoTymEioLNhrkFmqA34MQNXwTXgR4waCUTHkqlxC2BItfmPZgkUaYzX+Wl3L4I5RrbKomefQiakKg0GaQrT+P7EOd4luGUpax2U28JJ2Jz+CjOtFj/8hnsrk0p4wJ7sRL0mjSo7VngeBdzFlXTpNm57i+Y6sL51+wYUHxmTginW59fBUd0a8DewChrCGU5c8j0+mL77bRuqIKuuCUHoyr2Z7fD0liS+q4s1PZ44iN/fjDE+uFPn6XU0Y3zcyhYw/pSKOHpUZCWUFGEVaGcyebtu2OhE5edXavOmGUIgM4Ezb+gjS6cUZ2pK1OYQ463vB6OrETTCR8Uwi0hNQ6iVpGcrsIiUTboGDg7A3CraaP78/jD5kC8T59YBcm7yDRZn1OeXWTL1sdaJecnYBCihBdkFt4IPBEQ9REnt3mZRCiFnQchKj5fc+2Dvj1PQh2e0vUbHPf1gYvOQtD1DBnEVLoNhfxNy9Zh8EC58f+8mQtgbjt8j7sncVz/zV9ee3GWnDjxenUokUzfg9yDm9ZEEUZZGfKk7XRDgekx3GZMOQE5Vas2cFzHms8zrPBoNS+TYvIOo/wSLc6ocw/+3YhkyIYdx5bkM9E7dRju1jLNjWihv7CMwbijLPewOm/y0vZGAXi4YavnPWDjEz5Wy4fE7hrbCbBk+knG2b0Bbyp8LaZ+9Wo36VQfwdRc8oR5DMa+UM5N3mC1xBREvJ0jGtJ91+dxTIrj42offpNrQGypHQXjTunFxs0nERPwqg19DGoGqrvKQKKgB8CURO1XxyeSLfOzqG1RZVshYM35egDO9L98/LqETUQt2gs6dJwhLUgwQHCYeBh2VK6m62W2ABSk9owUQvaHtRphrUdmtWBDkyPsxIuUVyh5Nw9N4+TTuA8HbxB8gRRluHZgnKExR6WZxA1eeCxwcYhh/BB1BCq4fWOra4pf8jgMyQgJU5iZG5IQlLd2nPygE4cYocx7taptecZNSHARVt2sSL54gcb6Pvc7XT9hWkELwQIvbl5exE1t7a6EbUg4w2vgRM7ExNY/0UWvDxqkI3xF/RmwmuSO1FqJAzXmfRGklNgs3bKq5uciKfXTJxj1iEY4IwYEp/Me2cDE3AJPQ4ie27nrvbGoxZm3kn79mYd8Op7EOz2lqhhDfOb+7Y2ACuEYw09vivPCa/HTzHF/ISBx20uus1dU9ZFWWZSPyqD10+Ei+IsMZJFeCnpQRRlRFZAyYanXpTrMEQNXrSHnltDE0em0zMLC+ndxZuYRBxzSEJkncf5vjB1nnlCN2vZWBA1ITY2xR9/9yNGe1Pe5pWFoRIGwL+Oy2LvP4ydfgRF2iJRBggHhyc2LFEz9ys3+XfKUVCi5iyHJFxu8oQzjzCaFZfs5D0NcxLn0s0xsxE1rAMwtN7xVC5HVtxz5Y8RNc72KlFT5VsRUAQaAgFXomZ6wdyy8GGBO21gF95UoTicekwXGnxUIg36WWI9y76bAokwyZLS3dSjS2vug82jBiUI53qQuARWMIT0IExDkmyEaQ++J0oVyNLwwUmcOc98bKGPOet2MAFC2ASUJngXWQFyJE4x63QLscGmAGswCJ+E+DnfQ+iM7R1sCG51+REjt/e9fnvhvQ1MLpM6exM19BXjgDDHi07twWGC2MxgcTxrcBKPdUMStSDyBwXUiZ3znJ2E1WEsJZuoSeaRGOSkozvXIahOkouwtgPS4visJmT7phnZtGz19kjCGqe8usmJrY6Pl5TQjvIqTrCAB1bbO+esZus2yGIQ2fNLJoI6zXmJLG9vfVZMD17bL2L5/vzbrTz/QFhlvIOMg1tSIef3/NYBW99t2NnWGBsZMbH1mvu2NshZyOSureucUZP1qFunVpwwyK8tLHcec9E2/2NF1BBOBm/6yUd3prVFFbR56y4qKdsd6lwXvGXihcgrqIiESiI5iazzkD2v820IN8YaCsOFhFkGKdtUz6jBOPXAs2to1JkpNODAeA7Rtp1Rg5wiuyHOD15wSnf2eoYlaqgDxkeMoxneD4OZmxwhsYxtbrqVW7KyzFWenCQae1VCXMs6XjE/HMx14JuVpRxRhPDN+8b1jZyN1NDHhlBLtQ5FQBEwEYjaowYFbf3GSk7EgEfO5DgVRvx7yYoytvzj/BG8Y1Cgk7u24fAJmxIlSvMPe7wz+DeUSMTYS9iBELUg7UF58f4s/n5bJIwjDFFDKNGcN9fTU2/UJgG47rzeHLMfRFmWzQrkis/4zcjm8LUxZ6XwGT/UJ2nQsamh37Z3vOoCwbhujyfI6cHCmR5YVqGswGMERQhnQm55LKdOe0Bgbnt8FY3+XQodlBHH50EQ9umW5llSH596bGcacXpPzgAKL5wkiHEjavBY3T4qg4q3/phR0tlW55QNOt55BeX1sBNM5Luo2yvrI0IdkaCgfGc1EzWMO66kQBINZC9F6GPpjt302sfFNHZ4Cme1M0kexhXhiU++tr6OvDrlBHXZ6lj8/Vaa/uI6Phs34IB4emfxZnrpg1oCjayUQWTPSdT85iXk49bHctjiPOK0noQwUig2CB2VLJhBx0GIWrTrAJKJePUdGQZt2CFMtCE8avA+uc39gk2V1jaAhEHOoMidc3Jt+vhWLZuz9whhZVcOT+UEB36KKQg/wpDd5qLbWmLOfz+ihnkCw9PNI2uTIt05JzdQ6CPOl0JZhbcLj4TQQj4QovmHM1M4lNKZ9dH5O9aelxYVcWbI71aV0b1P59ENF6YxLrLOSzY+Z1mEcuLsJkIdEaoJ49AdozPpX0tKrGVhWEEY8Q3Ts2nX7mom0IlGKDv65PVdyWDpbA/Cw80zaqXbazNgBsVib8ujTzZyI4bK3t3bsrETxhe3fsJbNGt+PtXU1ND4C9M4dPHvbxbw2m/LyOgW+mjufeaa7iVHMED59cWrHDx/bvKEdRxrMfY77GG42uc3g7ryMYD7n11Dky5N5/N0buPlzPqIkHfUxUcY9uyhMNgqUVMFWxFQBBoagVBEzby/BxsoFNVHXq496zDhojSaODMncv+S3z1q5pkYMxEF6nGGe4FUYfP99bFdmNiZ2R+RFlfuPLK1x3mvFqyKOE8k54zwbbN/ong471GTtmOTmzgrm75ZWcZ38CBBNTYIU2Exz73JGRX8HZsjwoSw0cAavOCjIuqW2No1mQiUJ+c7kiTAVpe8hzYDV/xbygw8NLFOvfBWwjro/FZmSjua+vwaPtQPCyeSiSDsU/pgCiRC/K55YDldPjSZLa4ggrh6QZJ0iKcW7fnrVVnsscG9R5f+Jpmqqmrob2+sZ2XP2VYJqQojfxhvpDx/ZVFRHXzRH9x1Jt9FCA8UERCfJ17NZ4Ueij0UP9yRh/aIjEKRRugMyAHuhjLv1xG5FY8ArM94cOcYvClQzE15dZMvrzpw3g33slXurCbU/8w7hey9w5j16t4m8D1qIGogCTJnnIuJOS8RpgRvLuS2vLKKenVvSzdf2odTsIcZh4ZYB+BRs/XdDzsziYLbGuOlDDqxss19vzZg/IHp+19tYSMPjEpIzz/0+G58NxVkDo9NMfWai875jPBGc/7DAARvHB5cJwKjEGQUsnXJ6T0j96GBgARJJoIyIJ7IuFu95/YUc40Nc3cYUrnf+0weYZxxJQsScgw/MYk9xpLlF+221Yk1BG2HEfEve87MyRrsVlZC+WSuet29aPsu2iZ3xcErbRI1GNEas7xNhvB3GEuxV8O7a4bhOtuJCBnc/Yh1GffbIVEL7reTuyX9ZNVc6086qhOf4TX3K1l7JAuvlxx5fcNP/pA4xylPWIdXrN3BxzVwVtrsC7xoQtSgYwS5Rw1hxTDUyp2r0rfc9T96hzX0saHVVa1PEWiaCIQiak0TIu11U0egIa8l2BdYut2jti/asb9+0+aBaMx2709tCaL0NyY2+q1gCDSWDDXGdxrjG8FQDfaWetSC4aRvKQKKQHAElKgFx0rfbKII/FSIGqy/bmdOm+iwcrfF8i/eMPwmHsfGxmp/asv+hk1TltEwfW8sGWqM7zTGN8Jga3vX2V71qNkQ078rAopAEASUqAVBSd9p0giYYavONP5NGhjtvCKgCCgCioAioAgoAopAzBBQohYzaLViRUARUAQUAUVAEVAEFAFFQBFQBKJDQIladLhpKUVAEVAEFAFFQBFQBBQBRUARUARihoAStZhBqxUrAoqAIqAIKAKKgCKgCCgCioAiEB0CStSiw01LKQKKgCKgCCgCioAioAgoAoqAIhAzBJSoxQxarVgRUAQUAUVAEVAEFAFFQBFQBBSB6BBQohYdblpKEVAEFAFFQBFQBBQBRUARUAQUgZghoEQtZtBqxYqAIqAIKAKKgCKgCCgCioAioAhEh4AStehw01KKgCKgCCgCioAioAgoAoqAIqAIxAwBJWoxg1YrVgQUAUVAEVAEFAFFQBFQBBQBRSA6BJSoRYebllIEFAFFQBFQBBQBRUARUAQUAUUgZggoUYsZtFqxIqAIKAKKgCKgCCgCioAioAgoAtEhoEQtOty0lCKgCCgCioAioAgoAoqAIqAIKAIxQ0CJWsyg1YoVAUVAEVAEFAFFQBFQBBQBRUARiA6B/wNt/fu4EUSRTQAAAABJRU5ErkJggg=="/>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3970" name="AutoShape 2" descr="data:image/png;base64,iVBORw0KGgoAAAANSUhEUgAABNoAAAJJCAYAAAB8qVqdAAAgAElEQVR4Xuy9C5xV1Xn3/8yVmeGqMyBeImMuBWxTBUliOoiFlAwxTW21b+btB/QNHzVQ9TUlwfafUlBAeslr5X2tIaGGv58IpJJWUv9pEglviVGpJsp4a4SxMQEMEeUit2EG5nL+n2eP67g5M8Occ/Z69lrPOr/9+fAZmLP3s571+33X3vs8rL1XWSaTyVDA29KlS2nlypUB99Bd1370ox/RzJkz3SWAlr1QABx4YYPzJMCBcwucJwAGnFvgPAEw4NwCLxIAB17Y4DwJcODcAmcJwHtn0nvTMBggKgu90HbjjTfS/PnzvYEupET27NlDEyZMCKlL6EsRCoCDIkQL8BBwEKCpBXYJDBQoWIC7g4EATS2iS+CgCNECPAQcBGhqnl2C93kKFfBupcbAQJOPgi+0YUab3AhGpVpOW02RwYEmt+RyBQdy2mqJDAa0OCWXJxiQ01ZTZHCgyS25XMGBnLa+R4b3vjsknx8Y8HBGW1tbG7W0tETub9q0iSZOnHgGCR0dHbRo0SJau3YtNTc308aNG6m+vn5QWlBokxtIGEBy2mqKDA40uSWXKziQ01ZLZDCgxSm5PMGAnLaaIoMDTW7J5QoO5LT1PTK8990h+fzAgGeFNi6i3XXXXXTTTTdRQ0MDrVmzhhYvXky1tbVZGh577DGaNGlSVIDjd6/t27ePVq9efcY+cXRQaJMbSBhActpqigwONLkllys4kNNWS2QwoMUpuTzBgJy2miKDA01uyeUKDuS09T0yvPfdIfn8wIBnhbbt27fTtm3biItjvHEhbdasWdTU1DQgDTz77e6776YHHnhg0FltKLTJDSQMIDltNUUGB5rckssVHMhpqyUyGNDilFyeYEBOW02RwYEmt+RyBQdy2voeGd777pB8fmDAs0IbPwbK29y5c6Ofuf/OReLQoUO0ZMkSWrVqFQpt8uOlXwsYQA5E97BJcOChKQ5SAgcORPesSTDgmSEO0gEDDkT3sElw4KEpDlICBw5E96RJeO+JEQ7TAAPKC208o23Xrl107bXXDooRZrTJjTAMIDltNUUGB5rckssVHMhpqyUyGNDilFyeYEBOW02RwYEmt+RyBQdy2voeGd777pB8fmBAeaGN39f2yU9+ctD3szFCKLTJDSQMIDltNUUGB5rckssVHMhpqyUyGNDilFyeYEBOW02RwYEmt+RyBQdy2voeGd777pB8fmDAs0JbIe9o48dKGxsbB31/m8EHhTa5gYQBJKetpsjgQJNbcrmCAzlttUQGA1qckssTDMhpqykyONDkllyu4EBOW98jw3vfHZLPDwx4VmiLrzrK9q9bt46WL1/eb8Za/N1t/J621tZWmj179oDEoNAmN5AwgOS01RQZHGhySy5XcCCnrZbIYECLU3J5ggE5bTVFBgea3JLLFRzIaet7ZHjvu0Py+YEBzwptbDm/d62lpSVyf9OmTTRx4sTod3fccQfdf//99O1vf5uWLVuWpeOyyy7L7jcQMii0yQ0kDCA5bTVFBgea3JLLFRzIaaslMhjQ4pRcnmBATltNkcGBJrfkcgUHctr6Hhne++6QfH5gwMNCm23bUWizreh78TCA5LTVFBkcaHJLLldwIKetlshgQItTcnmCATltNUUGB5rckssVHMhp63tkeO+7Q/L5gQEU2uQpC7gFDKCAzS2ga+CgALEC3hUcBGxunl0DA3kKFfBuYCBgcwvoGjgoQKyAdwUHAZs7RNfgfel6b3oOBlBowyhIoAAGUALxAjoUHARkZoKugIME4gVyKBgIxMgE3QADCcQL6FBwEJCZCboCDhKIp/xQeK/cQAvpgwEU2ixgVLohMIBK1/t4z8EBOGAFwAE4AANgAAyAAVwPwABmtIABXAvAABhAoQ2jIIECGEAJxAvoUHAQkJkJugIOEogXyKFgIBAjE3QDDCQQL6BDwUFAZiboCjhIIJ7yQ+G9cgMtpA8GUGizgFHphsAAKl3vMaMN3ucqgPMBmAADYAAMgAHMaAMDmNEGBnAtAANgAIU2jIIECmAAJRAvoEPBQUBmJugKOEggXiCHgoFAjEzQDTCQQLyADgUHAZmZoCvgIIF4yg+F98oNtJA+GEChzQJGpRsCA6h0vceMNniPGW1gAAyAATAABgZSAPeH4IIVAAelywG8L13vTc/BAAptGAUJFMAASiBeQIeCg4DMTNAVcJBAvEAOBQOBGJmgG2AggXgBHQoOAjIzQVfAQQLxlB8K75UbaCF9MIBCmwWMSjcEBlDpeh/vOTgAB/ifazAABsAAGAADmMkABnB/CAZwLQADYKCPgbJMJpMJGYelS5fSypUrQ+6is76hwOJMeq8aBgde2eEsGXDgTHpvGgYD3ljhLBEw4Ex6rxoGB17Z4SwZcOBMeucNw3vnFjhPAAyg0OYcQs0JYABpds9e7uDAnpaaI4EDze7ZyR0M2NFRcxQwoNk9e7mDA3taao4EDjS7lyx3eJ9MvxCOBgMotIXAsbM+YAA5k96rhsGBV3Y4SwYcOJPem4bBgDdWOEsEDDiT3quGwYFXdjhLBhw4k955w/DeuQXOEwADKLQ5h1BzAhhAmt2zlzs4sKel5kjgQLN7dnIHA3Z01BwFDGh2z17u4MCelpojgQPN7iXLHd4n0y+Eo8EACm0hcOysDxhAzqT3qmFw4JUdzpIBB86k96ZhMOCNFc4SAQPOpPeqYXDglR3OkgEHzqR33jC8d26B8wTAAAptziHUnAAGkGb37OUODuxpqTkSONDsnp3cwYAdHTVHAQOa3bOXOziwp6XmSOBAs3vJcof3yfQL4WgwgEJbCBw76wMGkDPpvWoYHHhlh7NkwIEz6b1pGAx4Y4WzRMCAM+m9ahgceGWHs2TAgTPpnTcM751b4DwBMIBCm3MINSeAAaTZPXu5gwN7WmqOBA40u2cndzBgR0fNUcCAZvfs5Q4O7GmpORI40OxestzhfTL9QjgaDKDQFgLHzvqAAeRMeq8aBgde2eEsGXDgTHpvGgYD3ljhLBEw4Ex6rxoGB17Z4SwZcOBMeucNw3vnFjhPAAyg0OYcQs0JYABpds9e7uDAnpaaI4EDze7ZyR0M2NFRcxQwoNk9e7mDA3taao4EDjS7lyx3eJ9MvxCOBgMotIXAsbM+YAA5k96rhsGBV3Y4SwYcOJPem4bBgDdWOEsEDDiT3quGwYFXdjhLBhw4k955w/DeuQXOEwADKLQ5h1BzAhhAmt2zlzs4sKel5kjgQLN7dnIHA3Z01BwFDGh2z17u4MCelpojgQPN7iXLHd4n0y+Eo8EACm0hcOysDxhAzqT3qmFw4JUdzpIBB86k96ZhMOCNFc4SAQPOpPeqYXDglR3OkgEHzqR33jC8d26B8wTAAAptziHUnAAGkGb37OUODuxpqTkSONDsnp3cwYAdHTVHAQOa3bOXOziwp6XmSOBAs3vJcof3yfQL4WgwgEJbCBw76wMGkDPpvWoYHHhlh7NkwIEz6b1pGAx4Y4WzRMCAM+m9ahgceGWHs2TAgTPpnTcM751b4DwBMIBCm3MINSeAAaTZPXu5gwN7WmqOBA40u2cndzBgR0fNUcCAZvfs5Q4O7GmpORI40OxestzhfTL9QjgaDKDQFgLHzvqAAeRMeq8aBgde2eEsGXDgTHpvGgYD3ljhLBEw4Ex6rxoGB17Z4SwZcOBMeucNw3vnFjhPAAyg0OYcQs0JYABpds9e7uDAnpaaI4EDze7ZyR0M2NFRcxQwoNk9e7mDA3taao4EDjS7lyx3eJ9MvxCOBgMotIXAsbM+YAA5k96rhsFBcjtOnTpFZWVlVFVVFf3UuIEDja7ZzRkM2NVTYzQwoNE1+zmDA/uaaowIDjS6ZidneG9HR81RwAAKbZr5dZ47BpBzC7xIABwkt+H06dNUXl5Ovb29VFlZGf1d2wYOtDlmP18wYF9TbRHBgDbHZPIFBzK6aosKDrQ5Zi9feG9PS62RwAAKbVrZ9SJvDCAvbHCeBDhIbgEX2qqrqymTyVB3d3c0q62iokLV7DZwkJwD7RHAgHYHk+cPBpJrGEIEcBCCi8n7AA6Sa6g1ArzX6py9vMEACm32aCrBSBhAJWj6AF0GB8k44Fls7e3t0WOjPJuNC2w9PT3qZreBg2QchHA0GAjBxWR9AAPJ9AvlaHAQipPJ+gEOkumn+Wh4r9k9O7mDARTa7JBUolEwgErU+Jxug4NkHPAMtq6uLqqpqYmKa1xk4xlt/If/zYU3/uP7Bg58d0g+PzAgr7HvLYAB3x1KJz9wkI7OvrcCDnx3SC4/eC+nrZbIYACFNi2sepknBpCXtqSeFDhIJjkvhMDvZOMZbWbjAlv8DxfaeLabzwslgINkHIRwNBgIwcVkfQADyfQL5WhwEIqTyfoBDpLpp/loeK/ZPTu5gwEU2uyQVKJRMIBK1PicboOD4jkwj43W1dUNOGuN39nGM9x4xhtv/B43X2e3gYPiOQjlSDAQipPF9wMMFK9dSEeCg5DcLL4v4KB47bQfCe+1O5g8fzCAQltyiko4AgZQCZsf6zo4KJ4DLqDxn9ra2rPOVjMFN579xoU2nv3mW8ENHBTPQShHgoFQnCy+H2CgeO1COhIchORm8X0BB8Vrp/1IeK/dweT5gwEU2pJTVMIRMIBK2HwU2oo2n2exccGMZ6rxI6P8SCjPVMt34xVKuThnCm4cw4dHSnE+yNfBcPcDA+F6m2/PwEC+SoW9HzgI2998ewcO8lUqvP3gfXieFtojMIBCW6HMYH8UWMBAjgI4keaHBM9KMzPY+Ofw4cOjYhkXygrduFhnHic1RTae5eay4AYOCnUxvP3BQHieFtojMFCoYmHuDw7C9LXQXoGDQhULZ394H46XxfYEDKDQViw7OI6IMICAASsADvpzwIUwnnlmto6OjqgINmzYsKiwxj+Tbly44xVLeePZcbxx4Y5/bwp4aRbewEFSR/UfDwb0e5i0B2AgqYJhHA8OwvAxaS/AQVIF9R4P7/V6ZytzMIBCmy2WSjIOBlBJ2t6v06XEARexuIjGP02Bi4tc/PhnZ2dnVPDimWWmCMaLHPDG/66pqREBhvPhQp5ZlZRnuvHvOA+TKz+aykU3zoN/moJcMbPpButEKXEgYmQAQcFAACYm7AIYSChgIIdLccDXNN7i1zNzjeWf/DlfC/labP7TyVyvzX888b9tXvsCsUykG1IciCSLoFYVgPdW5VQZDAwoLbS1tbVRS0tLBN2mTZto4sSJgwL4d3/3d3T77bdH70DiC6/5UswXWTPjxHwh5dkhfIE2n5n3J5n9OIZ5ZMvsZx7fMjHMF21OKL5SoGnbvIuJY/KXXf6TG8PcBHD78Rh8DN8ocFsmPu/DMczMFv6M2+I8zawWE4NzNvuZF6mbmxE+jj/jtk2hgGNwe9xG/DPz5f0//uM/6KqrropyNHnw3/kYbssUGwb6zLRr3i+Vmwf3z8QYKA/W0eTEfeE24xrw301BgX/G2zMvljfx+d/8d9Mvc3PGx5j+x2cPxXU0vufmaPI3eZi24v00fzdtmxtI7o+ZoTSYZ7nxTeHEDATWleMZDkzfjFamLbMfHxf/e/xGdqDP4vs+9dRTEQdmP9bK3NjG98v1gT+Lz8Qyfzea52pgWDHxeT/ju/Ew7jvnY5gwOpr9zGOcHNOMd/6dOU/wWDPFKS5imbHK8Vg7XrzAjEFmwPjLvzPHpX1VNOPQnGs4Z/M+OHO+4mIg95dz5P25P6YAyJ/x73nf+DnJ6Ghi5J5rzHjh88GVV16ZPYfEtTcsmvOLOafGzxPm0dfc81X8nBQ/v8RzNOe8+HnZ+Gk8i5834+d57h/PMDQFSnPezD2fcB+Mt/FxzcfFuTLv3jN8m/zj56Dc6098HOTqnauHOa/xfvHzibk+cN9MDLPvQF7Etef9WZ/c83e8L+Z8a9jhY+LXGG7rmWeeiRgw8VizeIx4fNNnM67jYzf+d3PuNX2JXxM5vrlu8+fx+IY543v8Oh6/9pvrgelLXEdz3jTXtLgXpq14YT2XHfOF35wbzTXd9CVXg8G8NgX++LXOcJWrVe550xTd4+fN+LnX/N2cC+PnzVwmjKZm34HG6rPPPpu9L8hlP36fZP5jwHCVq5W5r4mf23O5Mv+Oext/pJ7zNNciE89cX8z1KHeMmPOmKcrEx3H82jzQtTR+zxD/DxkTM/daaoo9cQ7i/g0UwxSS4l6YvsSLTMYj0//4fc1g1/Tc63E8hhnHcd1yr+/xMcjXg49//OPRuSB+Tor7adjk2PFxzO8wNfe6/Hv2l69TfCx/ZhYD4s/MNYw/42uYmTUej2Hi82ccl6/p5rrNvPDnHJ/z4Rh8fY/ff/Nx5lzL57/4OYnjcH68v+HbsJOrVe49Tvy8HD935d67xJkw17rce2fDZvxaZM4NJkdzfxKPwceZc545t8evuaZtjpGrKX+W+z3DfJcwY/Ppp5+mj370o9nvCPE+557Xcr8zsR/xezTDRO75O85O/Fxg7oUGui+I3z9wXONh/PtU/Bppxns8x/i9Re71J/59zYxVcx3hz7jvzBXH4Dzj9z/x643xIn5Nj9+j5Xpm7kvjMYxuhlujadyL+D3UQH0x90nm3jl+rTP3RiaG+YzPAex9/HuM0ZR1NPfVcf7inpk8DLdn+w6c+33efCfL/Y5t4pvv4nEOzL2c+a4/GH/x757xa7rxxdx7ct7x7/rxewtz32Gug4YJ8x0kPgZNDN7XjMF4TcOwk3veNDHifOeyEz/3xs958e+l5h4q977XMBbnKldvM/7NeTP3e67JMX6vmBsjV+/ce8X4GImfR81xpi7Cfpjrv4mR+z00fl9tNDDXS/5puOI45vocv3cZ6Gmlsoy5Cqf9rbDI9vgCedddd9FNN91EDQ0NtGbNGlq8eHH2i29uWC603XbbbdEXJBaFgWXRWVwDpbmI5p7seB9juBk45iST+0Utt9BmwDYnCHNCNrCZL8Vm4Jj9DGzmpG5O/uZExTkaI80KhCZHPpY/458c33wpjH8hMHnwfubGhGPzH27LxIj3kz8zj74ZHTlOa2trdCMVv8nIPVlw2yY+58sb39Dw8SZH1plvbng/c5GL3/jEPcstepobMNbbFBHMhZ7jm4IIf2ZuzuIXOW4nnoeZGWQGjtHb3OCZvpgv5UZH7pu5weO2OB9zIuS+8t8Nc/GLC+vNepj8jWfxfnLbpp+sXzxHo6OJcfLkyWw/zUXD8M05mtUt4+yYC0+cCc7DcGU0MOPH3Kya8fPSSy/R1KlTIx1NHuZmOF5QiOfBf+f4uXqbGNxPjjEQm+azuFZxvXN9N1wZTU3+rJ0ZZ+YLkjkhmxsRjsv6m5Nzkactbw4zX7Y5ofipn/sXv2k0WrE+5obAaGLGcfw/KNgL/oJ92WWXnfEFxtyAmfOJOffGb5ji/JlxYDyLjzNzAznQDak5b8ZvWsw5NV4MMDc+3Jf4DUe8L/GbcnMjkftFjTUwMeLnvPh5k7XLvfExX4TNZ+ZckHuDZ86b8S9B5ryWew0whdO4f7nXqdwvMLzvQDrGr1NGq9xrnSlKch7mvMbnPM71ueeeo2nTpkXXkdwvxuZcYL5gmPNa7jgerJ+DnXvNODZaxW/c+DNzvYzf8ObqnRsj91oav2cwX6jjbDIn5pxqzvPmiwnHiutttDL/WWRyNOzHr1NGR3PuzdXbFMLM9TL3OmWu6aaIwP8e6BpjvuzF7y3iecTvTwa7Hpub2h07dkT3Baafxk9TVIlzxZ7Fr9tmnJm24zEG6gsfbwoARm/Ow1xz4/cF3Lf4PQ7vb+4LjGdmLHEevK+5VsS/jJl7BnOtM0Wb+L2LuZYOprfpp/EizoThytwrMlfmehw/7wzkmcmfY/Dn8XsLw3B8jJs8zFiN3ycZHePsxK/HA41j1oDvQfjnCy+8QFdccUWUR+59mLnfjI8R86XW3OvGv8SZopL5omTrgmqu7blfnsy/41/6c8+v8WuYKdYZz3K/Z5h+mkJE/HtA/DtC/HyVe/9j9B6IzdzrmSkimHOSudbFr8fxc5K5ppvCz0DnTeOZycOc1+LXB3MfZs6vzBwXW5gD89lA/OVeY8z3jHghL35PGf8eY+4LTDEptxBh+hkf44ax+Pcdo7e5jgz0ncxct81nxk/uZ7zYENc7/p3MXHPj96JmHMfPy4N99+R9zT1O/P7ejNX4tc4wEdfKXHPj9x3cF3Pfa/gwmprvvfEcje8mfvx7tNnP+Mn/8cb3A/H4pmgTvx7H+Yvfb5rrQ5wdcz6J9yVe7DJesDfmnjV+/xM/v5p+xu/lcr01RcPcQh7Hz2U/zlXc69yCYpyXuB7m3iL3PixeL8jNgz8b7P7E+Gc8y/3uaa5T5n7T6GiOi5+vzPXS5Bi/740XyXLPEzz+DQPGs/j9fW6OuVzFC4pG79zzmrnnM/e93M/cPMy53PgSP0/kMjHQvaL5/ho/n5hrALdlNBg1alS/y5O6Qtv27dtp27ZttHTp0qgzK1eupFmzZlFTU9OA194bb7yR5s+fb+u6jDgxBfbs2UMTJkyAJiWuADgocQDe7T44AAdgAAyAATDACoADcAAOSpsBnANK2/9SHP8zZ87UX2jbuHFj1Im5c+dGP3P/ndtDLshxMQ6bfQXw7LV9TTVGBAcaXbOfMziwr6m2iGBAm2P28wUD9jXVGBEcaHTNfs7gwL6mWiLCey1OyeUJBhS+ow2FNrkBUWhkDKBCFQtzf3AQpq+F9gocFKpYePuDgfA8LbRHYKBQxcLcHxyE6WuhvQIHhSoWzv7wPhwvi+0JGEChrVh2cBwRYQABA1YAHIADcAAGwAAYAANgwCiA+wKwgPNBaTOAc0Bp+4/x3+d/8O9ow6OjcgMdJ1E5bTVFBgea3JLLFRzIaaslMhjQ4pRcnmBATltNkcGBJrfkcgUHctr6Hhne++6QfH5gQGGhLb7qKCOybt06Wr58+aCrjqLQJjeQMIDktNUUGRxocksuV3Agp62WyGBAi1NyeYIBOW01RQYHmtySyxUcyGnre2R477tD8vmBAYWFNsaira2NWlpaIkI2bdpEEydOHJQWFNrkBhIGkJy2miKDA01uyeUKDuS01RIZDGhxSi5PMCCnrabI4ECTW3K5ggM5bX2PDO99d0g+PzCgtNBWCBootBWiVmH7YgAVpleoe4ODUJ0trF/goDC9QtwbDIToamF9AgOF6RXq3uAgVGcL6xc4KEyvkPaG9yG5WVxfwAAKbcWRg6MiBTCAAAI4AANGAZwPwAIYAANgAAzgvgAM4L4ADOBaAAbAAAptGAUJFMAASiBeQIeCg4DMTNAVcJBAvEAOBQOBGJmgG2AggXgBHQoOAjIzQVfAQQLxlB8K75UbaCF9MIBCmwWMSjcEBlDpeh/vOTgAB5jBAAbAABgAA2AAM5nAAO4PwQCuBWAADPQxUJbJZDIh44B3tMm5iwKLnLaaIoMDTW7J5QoO5LTVEhkMaHFKLk8wIKetpsjgQJNbcrmCAzltfY8M7313SD4/MIBCmzxlAbeAARSwuQV0DRwUIFbAu4KDgM3Ns2tgIE+hAt4NDARsbgFdAwcFiBXwruAgYHOH6Bq8L13vTc/BAAptGAUJFMAASiBeQIeCg4DMTNAVcJBAvEAOBQOBGJmgG2AggXgBHQoOAjIzQVfAQQLxlB8K75UbaCF9MIBCmwWMSjcEBlDpeh/vOTgAB6wAOAAHYAAMgAEwgOsBGMCMFjCAawEYAAMotGEUJFAAAyiBeAEdCg4CMjNBV8BBAvECORQMBGJkgm6AgQTiBXQoOAjIzARdAQcJxFN+KLxXbqCF9MEACm0WMCrdEBhApes9ZrTB+1wFcD4AE2AADIABMIAZbWAAM9rAAK4FYAAMoNCGUZBAAQygBOIFdCg4CMjMBF0BBwnEC+RQMBCIkQm6AQYSiBfQoeAgIDMTdAUcJBBP+aHwXrmBFtIHAyi0WcCodENgAJWu95jRBu8xow0MgAEwAAbAwEAK4P4QXLAC4KB0OYD3peu96TkYQKENoyCBAhhACcQL6FBwEJCZCboCDhKIF8ihYCAQIxN0AwwkEC+gQ8FBQGYm6Ao4SCCe8kPhvXIDLaQPBlBos4BR6YbAACpd7+M9BwfgAP9zDQbAABgAA2AAMxnAAO4PwQCuBWAADPQxUJbJZDIh47B06VJauXJlyF101jcUWJxJ71XD4MArO5wlAw6cSe9Nw2DAGyucJQIGnEnvVcPgwCs7nCUDDpxJ77xheO/cAucJgAEU2pxDqDkBDCDN7tnLHRzY01JzJHCg2T07uYMBOzpqjgIGNLtnL3dwYE9LzZHAgWb3kuUO75PpF8LRYACFthA4dtYHDCBn0nvVMDjwyg5nyYADZ9J70zAY8MYKZ4mAAWfSe9UwOPDKDmfJgANn0jtvGN47t8B5AmAAhTbnEGpOAANIs3v2cgcH9rTUHAkcaHbPTu5gwI6OmqOAAc3u2csdHNjTUnMkcKDZvWS5w/tk+oVwNBhAoS0Ejp31AQPImfReNQwOvLLDWTLgwJn03jQMBryxwlkiYMCZ9F41DA68ssNZMuDAmfTOG4b3zi1wngAYQKHNOYSaE8AA0uyevdzBgT0tNUcCB5rds5M7GLCjo+YoYECze/ZyBwf2tNQcCRxodi9Z7vA+mX4hHA0GUGgLgWNnfcAAcia9Vw2DA6/scJYMOHAmvTcNgwFvrHCWCBhwJr1XDYMDr+xwlgw4cCa984bhvXMLnCcABlBocw6h5gQwgDS7Zy93cGBPS82RwIFm9+zkDgbs6Kg5ChjQ7J693MGBPS01RwIHmt1Llju8T6ZfCEeDARTaQuDYWR8wgJxJ71XD4MArO5wlAw6cSe9Nw2DAGyucJQIGnEnvVcPgwCs7nCUDDpxJ77xheO/cAucJgAEU2pxDqDkBDCDN7tnLHRzY01JzJHCg2T07uYMBOzpqjgIGNLtnL3dwYE9LzZHAgUzBtIoAACAASURBVGb3kuUO75PpF8LRYACFthA4dtYHDCBn0nvVMDjwyg5nyYADZ9J70zAY8MYKZ4mAAWfSe9UwOPDKDmfJgANn0jtvGN47t8B5AmAAhTbnEGpOAANIs3v2cgcH9rTUHAkcaHbPTu5gwI6OmqOAAc3u2csdHNjTUnMkcKDZvWS5w/tk+oVwNBhAoS0Ejp31AQPImfReNQwOvLLDWTLgwJn03jQMBryxwlkiYMCZ9F41DA68ssNZMuDAmfTOG4b3zi1wngAYQKHNOYSaE8AA0uyevdzBgT0tNUcCB5rds5M7GLCjo+YoYECze/ZyBwf2tNQcCRxodi9Z7vA+mX4hHA0GUGgLgWNnfcAAcia9Vw2DA6/scJYMOHAmvTcNgwFvrHCWCBhwJr1XDYMDr+xwlgw4cCa984bhvXMLnCcABlBocw6h5gQwgDS7Zy93cGBPS82RwIFm9+zkDgbs6Kg5ChjQ7J693MGBPS01RwIHmt1Llju8T6ZfCEeDARTaQuDYWR8wgJxJ71XD4MArO5wlAw6cSe9Nw2DAGyucJQIGnEnvVcPgwCs7nCUDDpxJ77xheO/cAucJgAEU2pxDqDkBDCDN7tnLHRzY01JzJHCg2T07uYMBOzpqjgIGNLtnL3dwYE9LzZHAgWb3kuUO75PpF8LRYACFthA4dtYHDCBn0nvVMDjwyg5nyYADZ9J70zAY8MYKZ4mAAWfSe9UwOPDKDmfJgANn0jtvGN47t8B5AmAAhTbnEGpOAANIs3v2cgcH9rTUHAkcaHbPTu5gwI6OmqOAAc3u2csdHNjTUnMkcKDZvWS5w/tk+oVwNBgostB26NAhmjt3Lm3ZsiVvDpqbm2njxo1UX1+f9zE2dly6dCmtXLnSRijEyFEAAwhIsALgAByAAzAABsAAGAADRgHcF4AFnA9KmwGcA0rbf4z/Pv/LMplMplAUUGgrVLEw98dJNExfC+0VOChUsTD3Bwdh+lpIr8BAIWqFuS8YCNPXQnsFDgpVLMz9wUGYvubTK3ifj0ph7wMGEhTaWltbafbs2XkTsnXrVpo6dSpmtOWtmP87YgD571EaGYKDNFT2vw1w4L9H0hmCAWmF/Y8PBvz3KI0MwUEaKvvfBjjw3yOpDOG9lLJ64oKBIgtteiwmwqOjcm5hAMlpqykyONDkllyu4EBOWy2RwYAWp+TyBANy2mqKDA40uSWXKziQ09b3yPDed4fk8wMDRRba+NHRfGa0Pfjgg3TdddelPostjg4KbXIDCQNITltNkcGBJrfkcgUHctpqiQwGtDgllycYkNNWU2RwoMktuVzBgZy2vkeG9747JJ8fGEhQaFuyZAmtWrVq0CLa9u3bo0UIXCyAgEKb/ODhFjCA0tHZ91bAge8OpZMfOEhHZ59bAQM+u5NObmAgHZ19bwUc+O5QOvmBg3R09rEVeO+jK+nmBAYSFNp41dGmpqbo0czcjQtsy5YtI1crjaLQls5AwgBKR2ffWwEHvjuUTn7gIB2dfW4FDPjsTjq5gYF0dPa9FXDgu0Pp5AcO0tHZx1bgvY+upJsTGEhQaONHR99+++3IMS668Za7GikKbekCnXZrGEBpK+5ne+DAT1/SzgocpK24f+2BAf88STsjMJC24n62Bw789CXtrMBB2or70x6898cLV5mAgSILbXHDePbarFmzol9Nnz49+nnZZZfRpk2baO/evU5WGo3nh3e0yQ0vDCA5bTVFBgea3JLLFRzIaaslMhjQ4pRcnmBATltNkcGBJrfkcgUHctr6Hhne++6QfH5gwEKhjW0yj4ry3xcsWECrV6+m2tpaeQfzaAGFtjxEKnIXDKAihQvsMHAQmKFFdgccFClcQIeBgYDMLLIrYKBI4QI7DBwEZmiR3QEHRQoXwGHwPgATE3YBDBRZaMtddbSjo4MWLVpEV111VfYxUvZm69atBc9oa2tro5aWlshanhU3ceLEM2w2ba1duzavd8Ch0JZwlJzlcAwgOW01RQYHmtySyxUcyGmrJTIY0OKUXJ5gQE5bTZHBgSa35HIFB3La+h4Z3vvukHx+YCBBoY3fy7Zly5azulToO9q4iHbXXXfRTTfdRA0NDbRmzRpavHjxGbPjHnvsMZo0aVJUgOOZdPv27TvrDDoU2uQGEgaQnLaaIoMDTW7J5QoO5LTVEhkMaHFKLk8wIKetpsjgQJNbcrmCAzltfY8M7313SD4/MOBZoW379u20bdu27Eqm5v1vvLrpQBvPfrv77rvpgQceoPr6+gH3ufHGG2n+/PnyNJVgC3v27KEJEyaUYM/R5bgC4AA8sALgAByAATAABsAArgdgwCiA80HpsgDvS9f7Uh3/M2fO7Gd6WSaTyRSKQu6jo4MdX+ijoxs3boxCmVVMc/+d2w7nsWTJElq1atWghTbMaCvU3fz3R6U6f61C3hMchOxu/n0DB/lrFeqeYCBUZ/PvFxjIX6uQ9wQHIbubf9/AQf5ahbYnvA/N0cL7AwaKnNFWuNT5HVFooY1ntO3atYuuvfbaQRtAoS0/7YvZCwOoGNXCOwYchOdpMT0CB8WoFtYxYCAsP4vpDRgoRrXwjgEH4XlaTI/AQTGqhXEMvA/DxyS9AANFFtryndEWNyef2W2FFtr4fW2f/OQnz7rCKQptSYbI2Y/FAJLTVlNkcKDJLblcwYGctloigwEtTsnlCQbktNUUGRxocksuV3Agp63vkeG97w7J5wcGEhTa8lkMIW7hQAsjcGFt3rx50W4bNmygxsbGvN/Rxsfy/oO9v820jUKb3EDCAJLTVlNkcKDJLblcwYGctloigwEtTsnlCQbktNUUGRxocksuV3Agp63vkeG97w7J5wcGHBfaci2OrzrKn61bt46WL1/eb8ZafObbULPrUGiTG0gYQHLaaooMDjS5JZcrOJDTVktkMKDFKbk8wYCctpoigwNNbsnlCg7ktPU9Mrz33SH5/MBAkYU2SWv4vWstLS1RE5s2baKJEycS/+6OO+6g+++/n7797W/TsmXLsilcdtll2f0GyguFNjm3MIDktNUUGRxocksuV3Agp62WyGBAi1NyeYIBOW01RQYHmtySyxUcyGnre2R477tD8vmBAQ8LbbZtR6HNtqLvxcMAktNWU2RwoMktuVzBgZy2WiKDAS1OyeUJBuS01RQZHGhySy5XcCCnre+R4b3vDsnnBwZQaJOnLOAWMIACNreAroGDAsQKeFdwELC5eXYNDOQpVMC7gYGAzS2ga+CgALEC3hUcBGzuEF2D96Xrvek5GEChDaMggQIYQAnEC+hQcBCQmQm6Ag4SiBfIoWAgECMTdAMMJBAvoEPBQUBmJugKOEggnvJD4b1yAy2kDwZQaLOAUemGwAAqXe/jPQcH4IAVAAfgAAyAATAABnA9AAOY0QIGcC0AA2AAhTaMggQKYAAlEC+gQ8FBQGYm6Ao4SCBeIIeCgUCMTNANMJBAvIAOBQcBmZmgK+AggXjKD4X3yg20kD4YsFBoO3ToEM2dOzey4xvf+Abdc889tHbt2ujfGzZsyH5mwa+iQmAxhKJky+sgDKC8ZAp+J3AQvMV5dRAc5CVT0DuBgaDtzatzYCAvmYLfCRwEb3FeHQQHeckU5E7wPkhbC+oUGLBQaGPF33jjDaqrq4uKalu2bMma0NzcTBs3bqT6+vqCjLG5MwptNtU8MxYGkJy2miKDA01uyeUKDuS01RIZDGhxSi5PMCCnrabI4ECTW3K5ggM5bX2PDO99d0g+PzBgodBmZrTFC2wrVqwgLnBt376dmpqa5J08SwsotMnJjwEkp62myOBAk1tyuYIDOW21RAYDWpySyxMMyGmrKTI40OSWXK7gQE5b3yPDe98dks8PDFgotLFNPGtt3rx5kWNcZJs1axZNnz6dMKNNHmKXLWAAuVTfn7bBgT9euMwEHLhU34+2wYAfPrjMAgy4VN+ftsGBP164zAQcuFTfbdvw3q3+PrQOBiwV2gYyk2e6tba20uzZs516jRltcvJjAMlpqykyONDkllyu4EBOWy2RwYAWp+TyBANy2mqKDA40uSWXKziQ09b3yPDed4fk8wMDlgpt/Igoz2DL3TCjTR5ily1gALlU35+2wYE/XrjMBBy4VN+PtsGAHz64zAIMuFTfn7bBgT9euMwEHLhU323b8N6t/j60DgYsFNo6Ojpo0aJF2ZVG48YuWLCAVq9eTbW1tc78xow2OekxgOS01RQZHGhySy5XcCCnrZbIYECLU3J5ggE5bTVFBgea3JLLFRzIaet7ZHjvu0Py+YEBC4U2fkR08+bNdMstt1BbWxtx4e3yyy+PFkLgDYshyIPsqgUMIFfK+9UuOPDLD1fZgANXyvvTLhjwxwtXmYABV8r71S448MsPV9mAA1fKu28X3rv3wHUGYMBSoS3+LjaewXbNNdfQwYMHaf369ZjR5ppywfYxgATFVRQaHCgySzBVcCAorpLQYECJUYJpggFBcRWFBgeKzBJMFRwIiut5aHjvuUEppAcGLBTa2Kdvfetb9N3vfpdGjx5NCxcupM997nP00ksvYdXRFCB22QQGkEv1/WkbHPjjhctMwIFL9f1oGwz44YPLLMCAS/X9aRsc+OOFy0zAgUv13bYN793q70PrYMBSoY0fGW1paaErr7wymsHGj5LOmzePVqxYQfyONJcb3tEmpz4GkJy2miKDA01uyeUKDuS01RIZDGhxSi5PMCCnrabI4ECTW3K5ggM5bX2PDO99d0g+PzBgqdA2mFVbt26lqVOnUn19vbybg7SAQpuc9BhActpqigwONLkllys4kNNWS2QwoMUpuTzBgJy2miKDA01uyeUKDuS09T0yvPfdIfn8wECRhTaz0ihb9Fd/9Vd0880305YtW/o51tzcTBs3bkShTZ5lJy1gADmR3btGwYF3ljhJCBw4kd2rRsGAV3Y4SQYMOJHdu0bBgXeWOEkIHDiR3YtG4b0XNjhNAgyg0OYUQO2NYwBpd9BO/uDAjo7ao4AD7Q4mzx8MJNdQewQwoN1BO/mDAzs6ao8CDrQ7WHz+8L547UI5EgwUWWiLA3Do0CGKrzoa/wyPjoYyVAbuBwZQ2P7m2ztwkK9SYe8HDsL2N5/egYF8VAp7HzAQtr/59g4c5KtU2PuBg7D9PVvv4H3pem96DgYsFNp8xwjvaJNzCANITltNkcGBJrfkcgUHctpqiQwGtDgllycYkNNWU2RwoMktuVzBgZy2vkeG9747JJ8fGEhQaOOZbHPnzo3ezbZgwYJotVGe2TZ9+vTIOfO72tpaeSfP0gIKbXLyYwDJaaspMjjQ5JZcruBATlstkcGAFqfk8gQDctpqigwONLkllys4kNPW98jw3neH5PMDAwkKbStXrqRly5ZlXbrvvvuiolt8UYQVK1YQF7pcbii0yamPASSnrabI4ECTW3K5ggM5bbVEBgNanJLLEwzIaaspMjjQ5JZcruBATlvfI8N73x2Szw8MFFlo49lst99+O9199900ceJEamtro5aWFrryyiujmW08i41/t27dOlq+fHn0b1cbCm1yymMAyWmrKTI40OSWXK7gQE5bLZHBgBan5PIEA3LaaooMDjS5JZcrOJDT1vfI8N53h+TzAwMJCm2bN2+mW265JevSY489RpMmTYoKb2bDYgjyELtsAQPIpfr+tA0O/PHCZSbgwKX6frQNBvzwwWUWYMCl+v60DQ788cJlJuDApfpu24b3bvX3oXUwkKDQlrvS6EBFNRTafMBcLgcMIDltNUUGB5rckssVHMhpqyUyGNDilFyeYEBOW02RwYEmt+RyBQdy2voeGd777pB8fmAgQaHNLIRwNpuam5tp48aNVF9fL+/mIC3g0VE56TGA5LTVFBkcaHJLLldwIKetlshgQItTcnmCATltNUUGB5rckssVHMhp63tkeO+7Q/L5gQEU2uQpC7gFDKCAzS2ga+CgALEC3hUcBGxunl0DA3kKFfBuYCBgcwvoGjgoQKyAdwUHAZs7RNfgfel6b3oOBhIU2nIfHR0IJzw6GvYgwwAK2998ewcO8lUq7P3AQdj+5tM7MJCPSmHvAwbC9jff3oGDfJUKez9wELa/Z+sdvC9d71Foe8/7skwmkwkZBTw6KucuTqJy2mqKDA40uSWXKziQ01ZLZDCgxSm5PMGAnLaaIoMDTW7J5QoO5LT1PTK8990h+fzAQJEz2uStsdcCCm32tMyNhAEkp62myOBAk1tyuYIDOW21RAYDWpySyxMMyGmrKTI40OSWXK7gQE5b3yPDe98dks8PDKDQJk9ZwC1gAAVsbgFdAwcFiBXwruAgYHPz7BoYyFOogHcDAwGbW0DXwEEBYgW8KzgI2NwhugbvS9d703MwgEIbRkECBTCAEogX0KHgICAzE3QFHCQQL5BDwUAgRiboBhhIIF5Ah4KDgMxM0BVwkEA85YfCe+UGWkgfDKDQZgGj0g2BAVS63sd7Dg7AASsADsABGAADYAAM4HoABjCjBQzgWgAGwIClQtuhQ4do7ty5EVEbN26Mfi5ZsoRWrVpF9fX1TknDO9rk5McAktNWU2RwoMktuVzBgZy2WiKDAS1OyeUJBuS01RQZHGhySy5XcCCnre+R4b3vDsnnBwYsFNo6Ojpo0aJFtHbtWmpubo4KbVxca2tro3Xr1tHy5cuptrZW3s1BWkChTU56DCA5bTVFBgea3JLLFRzIaaslMhjQ4pRcnmBATltNkcGBJrfkcgUHctr6Hhne++6QfH5gwEKhjWeztba20uzZs2nr1q00derUqNDGBbf169dnC2/ydg7cAgptcspjAMlpqykyONDkllyu4EBOWy2RwYAWp+TyBANy2mqKDA40uSWXKziQ09b3yPDed4fk8wMDFgptbNPKlStp2bJl/RxbsGABrV69GjPa5Fl20gIGkBPZvWsUHHhniZOEwIET2b1qFAx4ZYeTZMCAE9m9axQceGeJk4TAgRPZvWgU3nthg9MkwIClQhu7yDPY5s2blzXUhyIbJ4MZbXJjDANITltNkcGBJrfkcgUHctpqiQwGtDgllycYkNNWU2RwoMktuVzBgZy2vkeG9747JJ8fGLBQaDPvaGO7XM9eGwgZFNrkBhIGkJy2miKDA01uyeUKDuS01RIZDGhxSi5PMCCnrabI4ECTW3K5ggM5bX2PDO99d0g+PzBgodBmVhxtbGxEoU2eWa9awADyyg5nyYADZ9J71TA48MoOJ8mAASeye9UoGPDKDmfJgANn0nvVMDjwyo5Uk4H3qcrtZWNgwEKhjZ3dvn07bdu2LXpMM77FF0dwRQBmtMkpjwEkp62myOBAk1tyuYIDOW21RAYDWpySyxMMyGmrKTI40OSWXK7gQE5b3yPDe98dks8PDFgotJkZbVu2bOnnWHNzM1YdlefYWQsYQM6k96phcOCVHc6SAQfOpPemYTDgjRXOEgEDzqT3qmFw4JUdzpIBB86kd94wvHdugfMEwICHhba2tjZqaWmJ4Ni0aRNNnDhxUFB4AQbe5s6dO+g+mNEmN84wgOS01RQZHGhySy5XcCCnrZbIYECLU3J5ggE5bTVFBgea3JLLFRzIaet7ZHjvu0Py+YEBS4W21tZWmj17dj/HCn10lBdWuOuuu+imm26ihoYGWrNmDS1evJhqa2v7xTYz6W644QYU2uTHyoAtYAA5Et6zZsGBZ4Y4SgccOBLeo2bBgEdmOEoFDDgS3rNmwYFnhjhKBxw4Et6DZuG9ByY4TgEMWCi0nc3DQgttue96W7lyJc2aNYuampr6NfPggw/SiRMnaNy4cSi0ORpIGECOhPesWXDgmSGO0gEHjoT3qFkw4JEZjlIBA46E96xZcOCZIY7SAQeOhPegWXjvgQmOUwADFgptNt/Rlvso6GCPhvLjpTz77Wc/+1mE0NkeHb3xxhtp/vz5jlELs/k9e/bQhAkTwuwcepW3AuAgb6mC3hEcBG1vXp0DA3nJFPROYCBoe/PuHDjIW6qgdwQHQdt71s7B+9L13vS81BiYOXNmP9PLMplMJgkKaRfauMC2fv164kdGN2/ePGShDe9oS+Lu2Y9FpVpOW02RwYEmt+RyBQdy2mqJDAa0OCWXJxiQ01ZTZHCgyS25XMGBnLa+R4b3vjsknx8YsDSjbaB3tOU+BpqPnfnMaHvxxRejd7bxIglYDCEfVeX2wQCS01ZTZHCgyS25XMGBnLZaIoMBLU7J5QkG5LTVFBkcaHJLLldwIKet75Hhve8OyecHBiwU2gaziWe6LVmyhFatWkX19fUD7saFsnnz5kWfbdiwgRobG2nbtm3Es9B4y31HG89mW7RoEa1du/aMeHzsYI+PYkab3EDCAJLTVlNkcKDJLblcwYGctloigwEtTsnlCQbktNUUGRxocksuV3Agp63vkeG97w7J5wcGLBTabD46Gl91lO1ft24dLV++fMBVR/lzzGiTHyRnawEDyK3+vrQODnxxwm0e4MCt/j60DgZ8cMFtDmDArf6+tA4OfHHCbR7gwK3+LluH9y7V96NtMCBcaHv66acHXDH0bPbzQgctLS3RLps2bYoeEeXf3XHHHXT//fdH/zYbCm1uBxIGkFv9fWkdHPjihNs8wIFb/X1oHQz44ILbHMCAW/19aR0c+OKE2zzAgVv9XbYO712q70fbYMBSoW2wd7SxzU1NTU7dxqOjcvJjAMlpqykyONDkllyu4EBOWy2RwYAWp+TyBANy2mqKDA40uSWXKziQ09b3yPDed4fk8wMDlgptvPrnLbfccoZj/BjovffeS7feeuug72iTt5ii973xu96w2VcAA8i+phojggONrtnPGRzY11RbRDCgzTH7+YIB+5pqjAgONLpmP2dwYF9TLRHhvRan5PIEAwkKbeYRz5deemlQh5qbm6P3qA22GIKcte9FRqFNTmUMIDltNUUGB5rckssVHMhpqyUyGNDilFyeYEBOW02RwYEmt+RyBQdy2voeGd777pB8fmAgQaHN2MOzxZYtWzagW2dbDVTe3r4WUGiTUxoDSE5bTZHBgSa35HIFB3LaaokMBrQ4JZcnGJDTVlNkcKDJLblcwYGctr5Hhve+OySfHxiwUGjjR0R/+MMf0rXXXivvWBEtoNBWhGh5HoIBlKdQge8GDgI3OM/ugYM8hQp4NzAQsLl5dg0M5ClU4LuBg8ANzrN74CBPoQLcDd4HaGqBXQIDFgptg2l+6NAhGmiRhAI9Srw7Cm2JJRw0AAaQnLaaIoMDTW7J5QoO5LTVEhkMaHFKLk8wIKetpsjgQJNbcrmCAzltfY8M7313SD4/MGCp0LZ9+3aaPn16P8fwjjZ5iF22gAHkUn1/2gYH/njhMhNw4FJ9P9oGA3744DILMOBSfX/aBgf+eOEyE3DgUn23bcN7t/r70DoYsFBo40dHFy1aRGvXru3n6YIFC2j16tVUW1vrzG/MaJOTHgNITltNkcGBJrfkcgUHctpqiQwGtDgllycYkNNWU2RwoMktuVzBgZy2vkeG9747JJ8fGLBQaONHRDdv3ky33HIL8UqkXHi7/PLLiWe58dbU1CTv5FlaQKFNTn4MIDltNUUGB5rckssVHMhpqyUyGNDilFyeYEBOW02RwYEmt+RyBQdy2voeGd777pB8fmDAUqEt/i42nsF2zTXX0MGDB2n9+vWY0SbPsbMWMICcSe9Vw+DAKzucJQMOnEnvTcNgwBsrnCUCBpxJ71XD4MArO5wlAw6cSe+8YXjv3ALnCYABC4U2dvFb3/oWffe736XRo0fTwoUL6XOf+xy99NJLhHe0OWdcNAEMIFF51QQHB2qsEk0UHIjKqyI4GFBhk2iSYEBUXjXBwYEaq0QTBQei8nodHN57bU8qyYEBS4U2fmS0paWFrrzyymgGGz9KOm/ePFqxYgXxo5suNzw6Kqc+BpCctpoigwNNbsnlCg7ktNUSGQxocUouTzAgp62myOBAk1tyuYIDOW19jwzvfXdIPj8wYKnQJm9V8S2g0Fa8dkMdiQE0lEKl8Tk4KA2fh+olOBhKofA/BwPhezxUD8HAUAqVxufgoDR8HqqX4GAohcL9HN6H622+PQMDFgptZtVRFt31CqMDGY9CW77DofD9MIAK1yzEI8BBiK4W3idwULhmoR0BBkJztPD+gIHCNQvxCHAQoquF9wkcFK5ZKEfA+1CcLL4fYMBCoY1XHZ07dy41Njai0FY8iyqPxABSaZv1pMGBdUlVBgQHKm2zmjQYsCqnymBgQKVt1pMGB9YlVRkQHKi0zUrS8N6KjKqDgAELhTYmYPv27bRt27Z+72PbunUrTZ06lerr652BghltctJjAMlpqykyONDkllyu4EBOWy2RwYAWp+TyBANy2mqKDA40uSWXKziQ09b3yPDed4fk8wMDFgptZkbbli1b+jmGVUflIXbZAgaQS/X9aRsc+OOFy0zAgUv1/WgbDPjhg8sswIBL9f1pGxz444XLTMCBS/Xdtg3v3ervQ+tgAIU2HzhUmwMGkFrrrCYODqzKqTYYOFBrnbXEwYA1KdUGAgNqrbOaODiwKqfaYOBArXWJE4f3iSVUHwAMWCq0tba20uzZs/sBgUdH1Y+Rs3YAAyhsf/PtHTjIV6mw9wMHYfubT+/AQD4qhb0PGAjb33x7Bw7yVSrs/cBB2P6erXfwvnS9Nz0HAxYKbb5jhHe0yTmEASSnrabI4ECTW3K5ggM5bbVEBgNanJLLEwzIaaspMjjQ5JZcruBATlvfI8N73x2Szw8MWCq0mfe0sWUbN26MnFuyZAmtWrXK6UIInAcKbXIDCQNITltNkcGBJrfkcgUHctpqiQwGtDgllycYkNNWU2RwoMktuVzBgZy2vkeG9747JJ8fGLBQaOvo6KBFixbR2rVrKb74QVtbG61bt46WL19OtbW18m4O0gIKbXLSYwDJaaspMjjQ5JZcruBATlstkcGAFqfk8gQDctpqigwOnJmiNwAAIABJREFUNLkllys4kNPW98jw3neH5PMDAxYKbTybzbyjLf5ONp7Ztn79+miGW319vbybKLSlrjEGUOqSe9kgOPDSltSTAgepS+5dg2DAO0tSTwgMpC65lw2CAy9tST0pcJC65N40CO+9scJZImDAQqGN3Vu5ciUtW7asn5ELFiyg1atXY0abM8RlG8YAktVXS3RwoMUp2TzBgay+GqKDAQ0uyeYIBmT11RIdHGhxSjZPcCCrr8/R4b3P7qSTGxiwVGhju3jm2rx587LO+VBk42Tw6KjcYMIAktNWU2RwoMktuVzBgZy2WiKDAS1OyeUJBuS01RQZHGhySy5XcCCnre+R4b3vDsnnBwYsFtrk7SquBRTaitMtn6MwgPJRKfx9wEH4HufTQ3CQj0ph7wMGwvY3n96BgXxUCn8fcBC+x/n0EBzko1KY+8D7MH0tpFdgwGKhLXdG24YNG2ju3LmF+CGyLwptIrJGQTGA5LTVFBkcaHJLLldwIKetlshgQItTcnmCATltNUUGB5rckssVHMhp63tkeO+7Q/L5gQFLhbbB3tG2YsWK6NFNlxsKbXLqYwDJaaspMjjQ5JZcruBATlstkcGAFqfk8gQDctpqigwONLkllys4kNPW98jw3neH5PMDAxYKbbzqKM9c44JWU1NT1rWOjg6699576dZbb8Wqo/IsO2kBA8iJ7N41Cg68s8RJQuDAiexeNQoGvLLDSTJgwIns3jUKDryzxElC4MCJ7F40Cu+9sMFpEmDAUqFtzZo1tHjx4n6ri27dupWmTp2KQptTzOUaxwCS01ZTZHCgyS25XMGBnLZaIoMBLU7J5QkG5LTVFBkcaHJLLldwIKet75Hhve8OyecHBiwU2tim1atX0zXXXEMTJ07MusYz3VpbW2n27NnR71wV3fDoqNxAwgCS01ZTZHCgyS25XMGBnLZaIoMBLU7J5QkG5LTVFBkcaHJLLldwIKet75Hhve8OyecHBiwU2syjo1u2bDmrY83NzcQLJtTX18s7G2sBhTY5uTGA5LTVFBkcaHJLLldwIKetlshgQItTcnmCATltNUUGB5rckssVHMhp63tkeO+7Q/L5gQEU2uQpC7gFDKCAzS2ga+CgALEC3hUcBGxunl0DA3kKFfBuYCBgcwvoGjgoQKyAdwUHAZs7RNfgfel6b3oOBiwV2njRg7/927/tR1R8FhseHQ1vwGEAhedpMT0CB8WoFt4x4CA8TwvtERgoVLHw9gcD4XlaTI/AQTGqhXcMOAjP03x7BO/zVSrc/cCApUIbrzo60KOjrh4XjSOLR0flBjAGkJy2miKDA01uyeUKDuS01RIZDGhxSi5PMCCnrabI4ECTW3K5ggM5bX2PDO99d0g+PzBgodDW0dFB69evpxtuuKHfqqPyFg7dAgptQ2tU7B4YQMUqF9Zx4CAsP4vtDTgoVrlwjgMD4XhZbE/AQLHKhXUcOAjLz2J7Aw6KVU7/cfBev4dJewAGLBTa2IQXX3wxKrLFVx3l37t6XDQOBgptSYfJ4MdjAMlpqykyONDkllyu4EBOWy2RwYAWp+TyBANy2mqKDA40uSWXKziQ09b3yPDed4fk8wMDlgptvJrovHnz+jmGR0flIXbZAgaQS/X9aRsc+OOFy0zAgUv1/WgbDPjhg8sswIBL9f1pGxz444XLTMCBS/Xdtg3v3ervQ+tgwEKh7dChQ4R3tPmAc/o5YAClr7mPLYID9650nu6lmupyp4mAA6fye9E4GPDCBqdJgAGn8nvTODjwxgqniYADp/I7bRzeO5Xfi8bBgKVC25o1a2jx4sV4R5sXWKeXBAZQelr73BI4cOvOiZM9xIW2+tFVVFbmLhdw4E57X1oGA7444S4PMOBOe59aBgc+ueEuF3DgTnvXLcN71w64bx8MWCi0sY2PPfYYTZo0Ce9oc890qhlgAKUqt7eNgQO31rzw2nE6cqyLPvpbo2l4TQV192SosiL9ihs4cMuBD62DAR9ccJsDGHCrvy+tgwNfnHCbBzhwq7/L1uG9S/X9aBsMWCi04dFRP2B2kQUGkAvV/WsTHLj15KF/+zU9+59H6e6b3x8V2E519VLDmGo6dbqXenoyNHJ4JVVV9i+8dXVnosQH+qyYHoGDYlQL6xgwEJafxfQGDBSjWnjHgIPwPC2mR+CgGNXCOAbeh+Fjkl6AARTakvBT8sdiAJU8ApEA4MAtB1xoe+jf3qS/mn8JTW6sGzAZfqR0WFXfO9z4MdP4VjusgkYOr8h+XmxvwEGxyoVzHBgIx8tiewIGilUurOPAQVh+FtsbcFCscvqPg/f6PUzaAzBgqdDW2tpKs2fP7ufH1q1baerUqVRfX5/Uq6KPX7p0Ka1cubLo43Hg4ApgAIEOFNrcM3DPQ7+kH/7kcFRk42LbwSNd1DCmivbs74ySmzC+pl+S/Bn/4X2vmDQyuw8X3Yp91xvOB+5ZcJ0BGHDtgPv2wYB7D3zIABz44IL7HMCBew9cZQDvXSnvT7tgwEKhzbadbW1t1NLSEoXdtGlTv/e+mfY6Ojpo0aJFtHbtWnr66aepqalpwFRQaLPt0HvxMIDktNUUGRy4deu2v36FXtl7OkqCi21795+iKyaPpB07j1N7Z09UdGscXxP9nTf+3PzdZD6Ni23n10bH//YHR9CYkVWUyWSoproi7wUWwIFbDnxoHQz44ILbHMCAW/19aR0c+OKE2zzAgVv9XbYO712q70fbYMCzQhsXz+666y666aabqKGhgQZbzdS8F46La1xIO9uGQpvcYMMAktNWU2Rw4NatBXf+mHYeHzFgEnU1FXTy3QJbfAf+PRfVePGEJ188csaxPANuyfzG6DPzyGkmQzS8riL63WAbOHDLgQ+tgwEfXHCbAxhwq78vrYMDX5xwmwc4cKu/y9bhvUv1/WgbDFgqtJnCF9u6cePGyN0lS5bQqlWrCnpsdPv27bRt27Zs8Ywf+Zw1a1a/2Wr8+/e///00d+7cIUlCoW1IiYreAQOoaOmCOhAcuLVzzm0/pZM9fQWwi8dW0fUzx9GjTx6iT11ZTzOmjIkeET1wpCv6nAtlF48fdkbBjB8fffWX7bR7f0c0C+7g0a7oc571xsW4Sy/pK+JNbhxOH/7AcBozkhdXKO+3sik4cMuBD62DAR9ccJsDGHCrvy+tgwNfnHCbBzhwq7/L1uG9S/X9aBsMWCi0xR/hbG5ujgpt/E42fgR03bp1tHz5cqqtrc3LcVOkMwW03H9zEI5799130+jRo6PHRlesWHHWWW033ngjzZ8/P6/2sVNhCuzZs4cmTJhQ2EHYOzgFwIFbS+/aNCpK4HMHH6G6T3yUqoZXE9XVUaa6etDEKsozVFNFxD87usqoq7tvVdJTXUSbf1JHB471LZyQu40d1UtXTT5FF9X3PYZaWZGh8jIu4BG9sXc3zgduUXDeOs4Fzi1wngAYcG6BFwmAAy9scJ4EOHBugbME4L0z6b1puNQYmDlzZj/tyzL8Ip4EG89mM4shxBc/4CLZ+vXrs4W3fJrIp9DG+zz11FP0xS9+MSrocVGOZ63hHW35KGx3H1Sq7eqpNRo4cOfciZM9dM0XX6Sa3k76m11fpqrfvoKGzWymyg9OosoKonPPG029NSMoQ2VUXk5UXVUerS7Kj4Tmbt09Gerq7qVfHzxFr/+qM5r59tSLR6i9oyea3WZmu5nj+BHTupryaMYbz3Y7efBlavqd36GaYeU0orYy73e7uVMPLdtWAOcC24rqiwcG9HkmkTE4kFBVX0xwoM8zWxnDe1tK6o0DBizMaGP7+VHOZcuW9SNhwYIFtHr1aqsz2nKLcUM9RopHR+UGKAaQnLaaIoMDd2698Npx+sJ9r9EHTr5Ot+9+IJvI8KYZdPGfLohmm/FWVlVFFbW1VDlqFA1VAeP/ejl6opuqqsro1KleOt3dS+VlZXSqq5ce/dHb9Pyu47T33RVN4z3nWW4jR46MCm8zp46hSy6sJV7FtLJigKqeO8nQsqACOBcIiqskNBhQYpRwmuBAWGAl4cGBEqME0oT3AqIqCwkGLBXa2HcugM2bNy+LQD5FtvgxGzZsoMbGxiHf0Zb7HreBHi+Nc4hCm9yoxACS01ZTZHDgzq14oe1/3XQ+tb+wg955/HHqOXkySqpu8mQ6Z8YMGnnFFVQxfHhUZKscPZrK+bHSTIbKhw0bsvBmescFuOMnu+lYezcfSjt397Xx3M6j9NSLR/stusDvh5tzZT198KJaGj2iMiq6YQtbAZwLwvY3n96BgXxUCn8fcBC+x/n0EBzko1KY+8D7MH0tpFdgoMhCm1n8YMuWLcQFsnwWJcjHmPiqo7z/QO9447Zvv/326D1tF198cXaV0okTJw7YBApt+Shf3D4YQMXpFtpR4MCdo//872/TP/zzGzTj8JO09P/8d8p0d1Pnnj207+tfp869e89IrKqhgUZNm0Zjr7uur+jG27uFt8qRIwvqRFd3hnp6+/50dWXorXdO0Q/+/QWa8P6JtGPnsTNWMm0YU0VXTzmHbpgznmprylFwK0hpXTvjXKDLL4lswYCEqvpiggN9nklkDA4kVNURE97r8EkySzCQoNC2efNmuuWWW6z7w4sdtLS0RHE3bdpEXEDj391xxx10//33R//mWW3Tp0+P9nn66acHfT8bf45Cm3WLsgExgOS01RQZHLhz6xuPvEYPP3Gc5hzdRl9++M+o+/jxvtls775688iTTxL/ad+5M5skF9m46NbT3k5VY8fSeddfTyOmTKHqhoa8Z7fl9pib2/p/f0Qzrr6aOk/10u43O+hftvU9Znqys2/hBH6n25yP19PHfnMUnd8wjOqGVQz1FKs7YdFyUQrgXFCUbEEdBAaCsrPozoCDoqUL6kBwEJSdBXUG3hckV5A7g4EEhTazAMLZyIgvjuCKIBTa5JTHAJLTVlNkcODOra892Er/tCNDnyl/ge5cc3NfIpkMdb3zzhkFN/41z3R7+9FH6fiOHf0SHjltGl34+c9HM934D7/LrayysqCOxTkwj5nyQgqvvN5OX9/8Kzp4tCuKN7ymIiq4zfn4ufT+C+qoqhLvcCtIaI93xrnAY3NSSg0MpCS0582AA88NSik9cJCS0B42A+89NCXllMBAgkIbPy7Kj46ebWtubi5o1VEJ/1Fok1C1LyYGkJy2miKDA3du/endO+hn+4nurNxCn3ngL/slwo+S8gy3zOnT1NvVlX201Ox47Pnn6fC773TjWW48w23EpZfSmBkzqGbCBCqrqKDympq+d7kNsQ3GAa9m+ubB0/T4swfp+Z3Haefu9mykGz41nj736QtQbBtKXCWf41ygxCjBNMGAoLiKQoMDRWYJpgoOBMX1PDS899ygFNIDAyi0pYBZuE1gAIXrbSE9AweFqGV33wX/z9O080gtLZnwn9T85f8xZHAuvHUfOxbtxzPWejs76dS+fbT37/++3zvduNjG73TjAhwX3aKCW00NVY4YMeAjpkNx0N7ZQx2dvdTadpx+8MxB2rHreJTHgj+8kD7d1EAj6rBC6ZAGer7DUAx4nj7Ss6AAGLAgYgAhwEEAJlroAjiwIKLSEPBeqXEW0wYDCQpteHTUIolKQ2EAKTXOctrgwLKgBYS7/o5n6MDpavqHy3fRZQvnFnDke7tysY0fNW1/5ZXovW3HduyI3uuWu/EKptFst6uvptr3vz96vDS+5csBz3A7dqKbfvDMIVr7r/uiENMmjaQbPnU+XXJB3wqlZXiatCgvXR+ULwOu80T7cgqAATltNUUGB5rckssVHMhp63tkeO+7Q/L5gYEEhTapxRBs245HR20r+l48DCA5bTVFBgfu3JqxsO99a//yiV/QuP/234pPJJOh7hMnove78aOmp998k9758Y/p5M6ddPrAAeo6ePCM2Dzb7YKbb6baxsbs7wvlgAtu//zvb9E3v78/u2DC5MY6unPeBBp3TjWNGl7YO+KK7zyOtKVAoQzYahdx/FEADPjjhctMwIFL9f1pGxz440XamcD7tBX3rz0wkKDQZt7RtmHDBuK/+7qh0CbnDAaQnLaaIoMDd26ZQtv3FpTTyClTrCWS6eqKVjDlR017T5+mnhMnoqJbfLYbP1L6m9/8JlWMHBm1WwwHXd0Z2vnLE/Ttf39vhVKzWMJ1vzuO3nfe0O+Gs9ZpBEqsQDEMJG4UAbxSAAx4ZYezZMCBM+m9ahgceGVHqsnA+1Tl9rIxMFBkoc1LNwdJCoU2ObcwgOS01RQZHLhx64XXjtMX7nuNPnDydbp/0YesFtpyexQV3Lq6qLejI3qX2957741+jr3+errw5pujlUqL5YBXKD16opveeucUfX3zvuy72yaMr6G//tMPotjmBq+iWi2WgaIaw0FeKgAGvLQl9aTAQeqSe9kgOPDSllSSgvepyOx1I2AAhTavAfU9OQwg3x1KJz9wkI7Oua3EC23fWHMNVfAiBWlsmQydePllavuf/zNqjR8jvWjBAvqPn/+cZs6cWXQGpuD201eP0cM/eJP27u8kLrbdev2F9MGL6qi6qjx6fxs2fxXAucBfb9LKDAykpbTf7YADv/1JKztwkJbS/rUD7/3zJO2MwAAKbWkzF1R7GEBB2Vl0Z8BB0dIlOpAXE/ibb+6m3zr+n7Rm49ArjiZqbICDf/3QQ/TmQw9Fn/CqpIdnzqQr//APqerccxM11Xm6l948eIqW/uMvomKbeZSUf/7+9Ho679xhWCwhkcJyB+NcIKetlshgQItTsnmCA1l9tUQHB1qcsp8nvLevqbaIYACFNm3MepUvBpBXdjhLBhy4kX7d5t30zR8eok8d3UZf/qc7008ik6Hjr7xCe7/ylegxUlNwu3jxYhp52WWJ83njrVP05a/9PCq2mY1nuN32xxfR5MbhVFdTQVWVWJ40sdAWA+BcYFFMpaHAgFLjLKcNDiwLqjQcOFBqnIW04b0FEZWHAAMotClH2G36GEBu9feldXDgxok1/9hKj7Rm6DPlL9Cda252k0QmQ6f276c9X/kKHd/RtwIqL5Iw6etfp+px4xLntO/tU/T9Zw5Se0cPPfnCETp4tCua4bbgjy6kxvNraFLjcKqpLk/cDgLYUQDnAjs6ao4CBjS7Zy93cGBPS82RwIFm95LlDu+T6RfC0WDAQqHt0KFD2VVHv/GNb9A999xDa9eujfjwYUVSLIYgN1QxgOS01RQZHLhx686/2UE/2UN0W8U2avmqgxltsW73tLfT048/Tg3f+U40u40fJb3k7rupeuxYqqiro7LK4t+t1nGqh3h10pOdPfTAP/+KnnzxSLblBX94IX3iI+dE726rHVbhxgi0mlUA5wLAAAbAACsADsABOChtBnAOKG3/Mf77/C/LZPgV1Mm2N954g+rq6qKC25YtW7LBmpubaePGjVRfX5+sgQRHo9CWQLwhDsVJVE5bTZHBgRu3Pv8XT9Ouo7X05XHP0adWLHSTRKxV5uDKSy6htoULqefkyWhm26hp06LFEoZPmkSVY8YkKrhxU4ePdtHXvvMr2rv/FO3c3R61PufKepoxZQxd2jiczh1d5VyHUk4A54JSdr+v72AADIADMGAUwPmgdFmA96XrPcb/e94nLrSZGW3xAtuKFSuIC1zbt2+npqYmp6Sh0CYnP06ictpqigwO3Lg1b9HTtLejlv72w/9Fv3Pbf3eTRE6hjVcdPbVvH/38L/4i+9423qVu8mQ67/rradTHPkaVo0ZRktUM2jt7ooIbP0q69l/3ZTO4fuY4uvnaC6JHS7G5UQDnAje6+9QqGPDJDXe5gAN32vvUMjjwyY10c4H36ertY2tgwNKMNp61Nm/evMhjLrLNmjWLpk+fTpjR5iP29nLCALKnpeZI4MCNezMW9r0T7ZGPvUwXzJ/vJokBCm38q+4jR+jYT39KR597jo4+9VQ0w423kdOm0YULFlDNRRdRxfDhiXLmgtsLbcfpxy+8Q1uePRzF4pltd86dED1Kii19BXAuSF9z31oEA7454iYfcOBGd99aBQe+OZJePvA+Pa19bQkMWCq0+Wow54UZbXLuYADJaaspMjhw45YptH1vQTmNnDLFTRKDFNr415muLuJ3t/V0dNBbmzbR4ccfjwpuXGCrnzOHGv7gD6jmfe9L9Dgpv7/t6Iluevnn7XTfP+2N3uN2w6fG02emN9B55w5LMnHOuZ4aE8C5QKNrdnMGA3b11BoNHGh1zm7e4MCunpqiwXtNbsnkCgYsFNqwGIIMnBqiYgBpcEk+R3Agr3FuC//1xkm6adVOuqDz1/TgFy7ystAWz5mLbSf/679o31e/Su07d0Yf8YIJFy5cSCMvvzzx7DYuuH3nxwfo65v7HiWd3FhHf37DBLpwbA1WJU0RT5wLUhTb06bAgKfGpJwWOEhZcE+bAweeGpNCWvA+BZE9bwIMWCi0scdYDMFz0oXSwwASElZZWHCQvmEvvHacvnDfa/SBk6/T2q/MoOrx49NPIqfFITnIZKj76NHokdI3H344+w63cddfT+f9yZ9Q1TnnUFlV8YsZ8Mqk39t+gL7+nV9HM9saxlTRF//kYvqN99VFiyRUVpQ51yj0BIZkIHQB0D8shgAGIgVwLgAI4KC0GcA5oLT9x/jv8x+LIWAcFK0ATqJFSxfUgeAgfTufevEILfn661Gh7aGHP5t+AgO0mC8Hme5u6jp8mPY9+CAdfneVal6h9KKFC2nURz9KlaNHF71YAs9s27O/k+55aDft3d8ZZcnvbZs3ZzzVj6qiMSOrqKoSBTcpYPJlQKp9xHWvABhw74EPGYADH1xwnwM4cO+BqwzgvSvl/WkXDFgotLGdWAzBH6jTzAQDKE21/W0LHKTvzUP/9mt66N/epOYDW2jJo3+ZfgIJCm3m0O7jx+noM8/Q/tjsNl4s4fwbb6TaSy7pK7gVsXX3ZGjP/g56ZOtb2UUSeCXSqy4fQ5deUkdzPt6Ax0mL0DWfQ3AuyEelsPcBA2H7m2/vwEG+SoW9HzgI29+z9Q7el673pudgwFKhzWeUsBiCnDsYQHLaaooMDtJ3a80/ttIjrRn6TPkLdOeam9NPwEKhjUOY2W37v/Wt/oslXHst1U6YUPTstsNHu6LZbV//zj7aubs9m/GCP7yQPt3UQLU15VRdWY4FEyzSg3OBRTGVhgIDSo2znDY4sCyo0nDgQKlxFtKG9xZEVB4CDFgqtMUXRODZbbwtWbKEVq1aRfX19U4xQaFNTn4MIDltNUUGB+m7dffft9K2/8rQ/PKnaP6aP0s/AUuFNhOGVyflxRLe/OY36fiOHdGv+XHSi++8k0ZPm1b0u9s6T/fSkeNd0aqkz+08mp3hNufKerpu5lgaM6KSxtcP80K/EJLAuSAEF5P1AQwk0y+Uo8FBKE4m6wc4SKaf5qPhvWb37OQOBiwU2jo6OmjRokW0du1aam5ujh4j5eJaW1sbrVu3jpYvX061tbV2HCsiCgptRYiW5yEYQHkKFfhu4CB9gxf85TO083A1fXnsT+hTK29NPwHLhbYo3ACLJVQMH04Xfv7zNPIjH6HyYcOorKyMKseMobLKyoL63N7ZQx2dvfTDnx7KrkzKAfiR0nsWfoCmThyJmW0FKTrwzjgXWBBReQgwoNxAS+mDA0tCKg8DDpQbmCB9eJ9AvEAOBQMWCm08m621tZVmz55NW7dupalTp0aFNi64rV+/Plt4c8UMCm1yymMAyWmrKTI4SN+tzy/+Me06MYKWTX6dfu8LuhZDGEotfpy084036Nfr1tGRJ5+Mdq+bPDn6yYU3XqV0xG/9FlWOGlXwY6W8MulPXz1KX9u8L7tYAq9O+td/+gFqGF0dPU46rKocK5QOZdIgn+NcUKRwAR0GBgIyM0FXwEEC8QI6FBwEZGaBXYH3BQoW4O5gwEKhjblYuXIlLVu2rB8iCxYsoNWrV2NGW4CDh7uEARSosQV2CxwUKJiF3Wcs7Hu88pGPvUwXzJ9vIWLyELY54MUS3nrkEdq/fn2/5LjYNq6lhYadd15RxbZDR0/TkRPd2dVJzWIJvELphPE10ey2muoKGlZdRtVVfe9y40UWfF6xlB+T7erupd7ePrm4qMiFQ+5bWpttBtLKG+3YUwAM2NNScyRwoNk9e7mDA3taaosE77U5Zj9fMGCp0MbWxFce5X/7UGTjPDCjzf7AMRExgOS01RQZHKTvlim0fW9BOY2cMiX9BAZoUYKDno4O6jp0iE6++mrU4tHnnqPDW7ZEf4/e4falL9Hoj360qHe4cSHql7/uoBX/7y+zs9s4LhemLh4/jC69ZERUdOM/POuNt8qKMho1opLqhlV48aipKa69dfg0/WJfR9aVvftP0e79HTS5cTjNuPwcet956byHToIBL+BGEnkrAAbyliroHcFB0Pbm3TlwkLdUwe0I74OztOAOgQGLhbaB1I8/SlqwO5YOQKHNkpApfbGWyxaRpRTAiVRK2YHj7j90mj675BWq6e2kR/+0LuhCGyvAj5L2dnVRpquLeLrWsZ/+lN58+GHq3Ls3epR0/Lx51PDpT0d/L6vqK4gVsh080kW79rTTj194h3bsPE4Hj3YNejgX3eZ8vJ5mXD4mesSUZ7tVVZWJFd54Fl3HqR5q7+iJZqjxxrPtuO1TXb306i/b6cCRLtrwg/3E76EbaOOc777lEhpZWxnly8dzrDEjK60/IotzQSHkhbkvGAjT10J7BQ4KVSzM/cFBmL7m0yt4n49KYe8DBiwV2rZv307Tp0/vR0t8cQRXKKHQJqc8BpCctpoig4N03XrhteP0hfteow+cfJ2+unQK1X3oQ+kmMEhraXHQ29lJXUeO0K8eeCD7DrcxM2ZQ/Zw5NOLDH6bK0aML1qOvmNUbFbW48LZ7fyftebODdu4+SXv2d9LJnCIWz3qb3FhHE86vjX7yzDH+XUVFGZWXU/ZxUy5qnW3jGWk9vRnq7c3QiNrKbBEguaSxAAAgAElEQVTs6Ilu6jzdQwfe6aIdu45HK6ZyLrzx7LqxY6qIZ63Fi2sXj6/JPibKM/I4nydfOBIVDvmYRp6dd37fwkTcNy4Yfuw3R9Ow6vLodzXv/ixYvNgBaTGQJEccK6sAGJDVV0t0cKDFKdk8wYGsvj5Hh/c+u5NObmDAQqGNF0OYO3cubXn3cZ64dSi0pQOyq1YwgFwp71e74CBdP+KFtoce9mMhBFYgbQ4GeofbyGnT6KLbbqOaCy+k8pqago3JZCgqcPGMr85TfUUwnlXGGxe1eMbbD549dMajpqYRfr/btEmjqK6mr3DFha9zR1ZlC1kcm4tw/JPjc1GPi3j8h1dEvWLSyKggxgW1R3/0VjRTjYt+Z9u4DS6gXTF5FH38t0ZR+buVvfJyfrdcGR04cpruevDMR2Pj8Tjn6393XPQut/pRVTSiriJ6N91QBcLBckqbgYINxgHiCoABcYlVNAAOVNgkniQ4EJfY2wbgvbfWpJYYGLBUaFuyZAmtWrUqWm3Utw0z2uQcwQCS01ZTZHCQrlvf/ve36YF/foNmHH6S7vn2onQbP0trLjjgd7gdb22ld554go4+9RT1nDwZPUJ64ec/T2Ouvjr6e3l1dcELJsS7yYUxfkyT38/GxbETJ3vo9X0dtOfNzug9aFwY27u/c0BleLYbv+std+MZZc/vOj6kd3U1FTRt0siokMaxeJZa3wy73mhW2/kN1VRZUf5ugayvwJe7vfHWKdq5u50OvHM6KrzxxkXDLc8ePmNXfsT0hk+dT5deUkfnnTusqIUfXDAwpIjYIVUFwECqcnvbGDjw1ppUEwMHqcrtVWPw3is7nCQDBiwU2ti5xx57jCZNmkQTJ048w0i8o80J16k1igGUmtReNwQO0rVnzT+20iOtGfp010/oL9bdmm7jZ2nNFQf8DrfuY8eo81e/on1f/Sq179wZZVk3eTLx6qTDL72UKkeMoPLaWiofZmdRAH7k83QX/8lEK33ye/P4HW/m8U4uZA1WfItL2DC6iiac3zfzjh8RjfKuqaDrZ46NZseNPacqev8bzzgzM814NhzPtOPCH//JZzP58oqk/Jgqz3jb/WYH/cu2t+nJF4/0C7HwugvpM9MbqHZYRd5tcBBXDOSjAfZJRwEwkI7OvrcCDnx3KJ38wEE6OvvYCrz30ZV0cwIDFgpteHQ0XWh9ag0DyCc33OUCDtLV/n/9ww767s+IWsp/QretQaEtq34mQ91Hj9LB732P9q9fH81u441ntfH720ZecQXVNDZGRbfoPW7FPh85gN38eCm/x40fN+WNC2FH27ujR015NplZtdQcOnZMNV16yXAaX19NFeV9BTMuzvEf/vv5DcOourK8qFll+dLIOR870Z1t9/FnDmXf6cYxrp85jq6eMoYmTqiLCm75bDgX5KNS2PuAgbD9zbd34CBfpcLeDxyE7e/ZegfvS9d703MwgEIbRkECBTCAEogX0KHgIF0zF/zlM7TzcDX9+Ygn6Pfv/VK6jZ+lNV844MUSeHbbW5s20cmdO6PVSc3GRTcuuI377GepdsIEKquuporavgUCbG9cyOJHTk+d6o1mkPH72bJ5VJRFK4fmzkjjY7jwZrEGmHe3jrV3E//5cesRWvuv+7LHccHts58YR6NGVGYXWxgsqC8M5N1p7GhdATBgXVKVAcGBStusJw0OrEuqJiC8V2OVWKJgwFKhrbW1lWbPnt3PKDw6KsauF4ExgLywwXkS4CBdC2750hPU1j6Slk36Of3en7Wk2/hZWvONA36clGe1tb/8Mr3z5JPU/uqr1HXwYNQDM8utZsIEGjN9OlWOGUNllZXeaOkyEX7M9MkX3qEfPHMo+zgrv7/t6inn0MxpY+j9F9QNWgj0jQGXOpZq22CgVJ0/s9/gABywAuCgdDmA96Xrvek5GLBQaBsMo+3bt0cfNTU1OSUNiyHIyY8BJKetpsjgIF235tz2UzrZU0Hrpv2MPnTzjek2rqjQZlI173Djolvn7t309qOP0vEdO7I94Xe5XbRwIXHRrXLUKBTcqG9V1KMnuqm17Tjd9097o8dieeNHYOf//vn0+01jByy24VzgzXB0lggYcCa9Vw2DA6/scJYMOHAmvfOG4b1zC5wnAAYsFNr4HW2bN2+mW2655QxDOzo66N5776Vbb73V6WqkKLTJjTMMIDltNUUGB+m6NWNhX5Ho/5t7ksZcdVW6jSsstMVTznR1Uffx43ToBz+g0wcO0OHHH8++y23MjBk07o//mOomThR7nFTULH5H3fHj0bvn+HFYGzP0+FHWg0dO0zP/eYz4HW78vjnevnL7B+mKSaP6vUMO5wJRh1UEBwMqbBJPEhyIS6yiAXCgwiaRJOG9iKyqgoKBBIW2trY2amlpoZdeemlQ05ubm2njxo0otKkaFvkniwGUv1Yh7wkO0nP3xMkeuuaLL0YNfm9BOY2cMiW9xodoSRMH/B43nuHWdfhw9C63w1u2ZHvHK5WOv+EGqqiro/KavhVBvd24uHbiBHF/Tu3bR2//y79QbWNj9B66YRdeGBXdeEYfF92q+PHYqqqiutJxqoeOt/fQ/d9+I1qldHhNBd1wzXj69O800OgR7z1yq4mBooTAQUMqAAaGlKgkdgAHJWHzkJ0EB0NKFOwO8D5Ya/PuGBhIUGgzKq9cuZKWLVs2oOgbNmyguXPn5m2IxI6Y0Sahal9MDCA5bTVFBgfpufXCa8fpC/e9Rh84+Tp9dekUqvvQh9JrPKBCW7Yr784C6/jFL6Ii1ZEnn4w+4sdJz7v+ehr+279NZRUVRJkMlVdXU29XV/Q5F+AqR450pr15HLZzz54o5xOvvhot/BDf+FHY8ro66j15knra24kLiOfMmhXNdosKiO+uuFBWXp53AY7f33bPQ7+MViflbcaUMdGjpBefVxvNbsO5wBkS3jQMBryxwmki4MCp/N40Dg68sSL1ROB96pJ71yAYsFBo40dEf/jDH9K1117bz2AshuAd81YTwgCyKqfaYOAgPevihbaHHv5seg3n0ZJqDt4tuB199ll64777so+TcrFq+OTJUe95AQV+3JS36rFjadx111H1+PF5F6nykPCsu3Bxraejg/jx1+PPP08HH388+hnf+PFX3vj3PGMvd6tqaKDhl15Ko6ZNI/672aKi3LvFw6Fm8XGx7dFtb2dXJuXZbQv+6AL6xEfOped/8hTNnDkzaVdxvFIFmI2nn3qSfu8Tv6u0B0jblgKqrwe2REAc/OdLCTOAc0AJm/9u18GAhUIba8kLH0yfPr0fUXh0NOxBhgEUtr/59g4c5KtU8v2+t/0g/d36PfSRI8/R3z+yMHlAixFC4ICLWR179tDB7373jPe3DSQTF6cuXLAgWkShfNgw4plh5bW1UUEuvnFhLNPbG+1TzMaz0bhodrKtjU7u2kVHn3suO3uNH28dOW0ajbriCqq55JLosVFuiwuCp/bsiZrjWW08823/+vUDFt/ixbZzrr6axl533ZCLQvBiCT/7xQn62uZ92fe2zbmynj50zh764z+4etBVSYvpv0/HcL97ejPZ/vE77Lq7M3S6q5dOdfXyxMfsNqyqnKqryqN9y8uJTp3OUCaToWHV5VRRUUbVlX2fcTzeOk/1ZuNynOqqsmhRCv57zbDy6Cfvz3Gj/U9zexmqqiynyooyZzK1d/ZQR2cvdZ7uoVd/2U6/2v0qzf7dj2RzHTm8kmqq+3LGVjoKhHA9KB235HoKDuS09T0yvPfdIfn8wICFQhsvhsCPh26JvePGWIdCmzzELlvAAHKpvj9tg4P0vPjaQ6/QP/3kNH266yf0F+tuTa/hPFoKhoN3Z7dxgeudbduyxSn+N89k440XU+jcuzerCj9qWjthAlWPG0ejr7oqer9btBhBWRmdePnl6N81jY3Rz0xP3wqeXDnpPX06+mk2fhyVi3X8uCq3xwWzI088QQe//33qOngwux/HOXfOHKr/1Kdo2HnnRbPRokLeu4+D8o783jazcUGm++hR6vj5z+nY889HhTpTwON94rG5cHj+DTfQiClTopjRI7KxuO/FJHrnWBc9+sTbtP4H+6Nfjx3VS3fdMol+Y8JwdcUVtuHkqR7q6spEhTH+NxfQuKDFhSIuqr2+ryO7Aiv392RnL+3Z30l73uyg3fs76eCRvkeLeZvcWEcTxtfS8NqK6J12z+08Gv3+0ktGRP++ePwwqqupiI7hGENtE8bXUF1NOY0/t5ouGFtD//rjA8RFLl4J9hPTzqGK8rKo6Ma5s129vUSVlWVUN6xi0MIn96m9o4dOne6l8uj4voKdsZuLiLwPF/K4OBix0p2h8ncLhEfbu+mJHUfo1V+eoJ27T0b5mM30ccaUc6L8ysvKoiIjFxBrqgfPaSgd8LkOBYK5HuiQ29sswYG31ognBu/FJfa+ATBgqdC2ZMkSWrVqldNFDwajDe9okxuHGEBy2mqKDA7Sc2vNP7bSI60Z+kzZC3Tn125Or+E8WgqRAy5GZQtjMQ2633mH9v7v/x3NFIsXqXgXntHGx5lHM83n/HtepICLZLzxLLXjO3ZE+5qNC3b8LjUu6L396KNnfG4e++RHWUd97GM07Pzz+82eG8omnl3X09lJvfwIak9PdqEEnsnHj5u+uX59tj9ccOM/0UqsH/rQoG1xIWrHrmPR7La9+zujItL1M8fRp5vqaczISqodVjFUWql+zgW0Ex3dUVGKC0y80AMXj3jbset4VPTiPnDRiAtIe/efiopiB450nVFISzXpnMa4uBYv6vG/x47pW+iCC3lm435cMWkknd9QHRXiuO9cUOOtu6eXXv55Oz3+zMGoSMjHjz2nmsaOqc4ez/3nfjeOr6EJ59dGv+ffmY21iRfXLh5fQ/sPdtDp7jNn2JkiIefGuV7aOJzG11dHBTxTZ+a/DxtWftbCoEvN0XZhCoR4PShMAezNCoCD0uUA3peu96bnYMBCoY3F5EdHeWtqajqDKryjLexBhgEUtr/59g4c5KtU8v0WLv0pvXqggv58xBP0+/d+KXlAixFKjYPuY8eI//ScOEGn9u6NHjnlYlV7zqIEuQW3QiXnwlr9nDk06soro4UMeOXQ3MdTC4050P78/rfT+/fTgcce6/fYLBf/zm1ujtrlPzzrrryyMvt+Oi6W7H6zg5avfZl+8VbfKqRcULl6yjl0w5zxNGpEpdPHG/sKS5loNtov9nXQ7jc7o/x27T454GyswfRsGN1XjIpvPHONi1OXXjI8iskbF5+4CGWKUlwUm9w4PDqWf8f/5gLWgXdO04Tza4gLUUNtPGOMt527+wqznAsvRsELUxw8+t5MuoHixAtx5nNbhUPu14zLx0T954Le09ufpY997GNRH/lR0kd/9PaA+ZkZb/F8eQYg9+mDF9VGBdpRwyuDfQx5KL+1f15q1wPtfknlDw6klPU/Lrz33yPpDMFAkYW2sz0uGjcNj45KI+w2PgaQW/19aR0cpOfE57/0BO1qH0lLf+M1mv3FP0mv4TxaKlUOeDYYr0YavYutu5vaX301mgnGs914xc/hH/5wNHusc/fu6LFN3kyhLL4oAc9s279hA3UdOBAdy+9e4wIXx+LHN7nAlsbGeXABsf2VV6L3wR3OeS0E53XOjBnRu9/GNDWdUfT7/pYn6FTNb9L677+ZLa5wIWrhH11EvzGhLpopltbGM9X4vWhd3b3Re9COnOimLc8epsefOXTGLKx4PqZ4xbPauPjFs7h4phcXpTj3Sy+pi96tFt/4PWxVVX3vXDOPXvLnPNOPHz3l7XRXhobX8jvZyqLf8WOd5jOeycWPeOaz8aOcv3q7k17/dSddffmY6DiO3dp2PHt4fMYZF7ue33X8jMddB+qvmQW3Z39H9Cip2biAyMVBLggeOHI6+rWZ2cZ68KOsPDuNZ6Lxu+O4L+Y8wP1n3fcfOkWv/6rv0VjOjbXloiEXPQfbopl4k0dGBbyPXjqaRo9AwS0fPnzap1SvBz554EMu4MAHF9zkAO/d6O5Tq2DAw0JbW1sbtbS0RJxs2rSJJk6c2I+Z+OILTz/9dL+ZdPED8Oio3JDDAJLTVlNkcJCeW9fd8QwdPF1N//Dbr9Jlt96QXsN5tAQO+kTighu/n42LbryZAln02GZHxxlKmhlq5pdc4OJ3q3Fhjotxg70fLQ87Eu9iHjPld8ztf/jhfjP1uAF+1PWDf/3XVFVfH7XHDHy86Wo6cryLnvnPY7T2O/uyBRWeqbTkc42pPEp6+GgXvbq7PXoUlDfzDjEjCs/C4oIPFwGnTRqVnY3GhSJ+pLS3NxMtZDCsuiwqjvE77vinLy/1N+9Ny3LDizL09D3+ysWtnnf/zgU9LjjuP8SFsjNnvXGR7DfeV0fD6/reIceFMd5MAZD/HmlQVR4tdGAer+XfmS0qEuYsxDDQeSAemwuDHO/AO32z+uIbv8dux87jZ8yAY4/4UWQuuFVU9OXEG7/zLV7YTAw8AlhVANcDq3KqDQYO1FqXOHF4n1hC9QHAQIJCW2trK82ePfusEBT66GhHRwfddddddNNNN1FDQwOtWbOGFi9eTLW1fe8G4Y1n091+++109//P3pfAR1Vd/38zmWQmk50sEIEkgAtBbaVEBdEotkoAa1tp7d8KWFoVt1Zx36vS1bq01gVsXQra1l8N2roAoiBQBCUBFCSsQgJIIHsmmcw+/8+5kzdMNjLLezPvvZz7+eRDlnfvPfec7xuP33uWRx4RzwxUH46JNuXeU36BlNOtllZmHMTOWmU3VInN3vreMVEIX02DcaAma8goi88HV3Ozv3lCRwda1q0TUXuioYLNJpo8nL54sdgwGANErhyut+OVd44EoqooQulX145WjCChFNbao3Y8uHBfnw0GqF7ZtEm5+MbJqYI4IqKGGhJI5I1aiDQZrSeWIr1QV9Tg0RdJJse+4X4OiM6tXcQgRR9SB9Mmq0tEHi7f2BQgaolwkyLvpJpvJC8RcFQLkIe6NBAuDtQlPUsjlwYYB3JpUnvrsO21ZzO5JWYMREi0BRuCyLEnnngCN910U69mCFLkWagppPT8qlWrQOQYjQULFuDiiy/uFrFGEW8vvfQSHn30UfFMf3tLMjLRJvdrc3w9foGU062WVmYcxM5aEtH23jwD0sePj93GIezEOAhBSTp4hMg2aqbgOHIEX/3qV6J5wkk//zkK5szB6o8/xpQpU7qdsq3DjW372rHg5QOCNCmfOESkklpSEiOOEBMdQd1e2B3H0zNp090HbVi49LAg2SgNlNIPKVqL0h2JqMnNTBZpiBwJpRwQ5focoDp3lHb6zrqGboRbT8mJdLtp5nCcMSYN6RYm3JSzbHgry4WD8Hblp9WmAcaB2iwSO3nY9rHTtVp3YgzIRLRRFNrnn3+ODz74AI899pggyoiAmz9/vrD9gw8+iGXLluG66647IRZef/118ferr75a/NvzZ/qdtO4FF1yA0tJSvP/++4F9+lp8zpw5mDt3rloxqGm5ampqUFRUpOkzsPDRa4BxEL0OQ1nhwDEjXlltwUn2r3HzhQ1wFxeHMi1mzzAOYqZq1WyUtGULUt5+GzCZ0PnDH+IroxEjR4/uJR8RY3uOJOL1danib+NHuTAq342iPHe3YvdeX4KoX5aQACQafPB4/bXLjIk+JCVSQwPA7fU/c7gpEfVtBhxqTIQ5CWjrTEB9WyIcLiAvw4uZE21IM/tgTKQ0QyDJSP/60yt5KKcBuT8HXG6gucOAXV8bYe30p42S3R2uBLR1GmDtTIApCRgz1I1Jp9lRkOUVNicM8YifBuTGQfxOwjtHowHGQTTa0/Zctr227SeH9IMNAz0vmkmHCT4qPhLFkIivRYsWBVZ57bXXcMUVVwQIsKeffhoUiUb11oLTQHtuGwrRRnOkOm4TJ04ErX2iNTmiLQrjDjCVmWrldKullRkHsbHWlt1W3PrUboyx7cMri6+MzaZh7MI4CENZOnp0zx13oG3TJnEi57nnovS++2DMyBB16oIHeRpvfHgUz1ccCvw6OAVQ+iUVypc6UlLnThoUmUaF+alQP3XdpIi1/galp877wQiMHGrSkZa1cxSlPgcoFZlSSyWPlWq9WW1uvPTfr7F2a4tQEOGG6rmNLbaIzqWpKYmiJmDPOnLa0aZ2JVUKB9rVyOCUnHEwOO1Op2bbD17bSydnDMhAtFHNtKVLlwai1Yh4o8i2888/X0SmFRcXCzKMmhZ861vf6pVeGgzDUIm2rVu3oqOjQ6SWTp48OZBq2hekmWhT7kXnF0g53WppZcZBbKy1ZksLHlq0D2dYt+P516+JzaZh7MI4CENZOnrU3dKCg889F+hOSg0SqFvqkClTenVKJZJk4/YWrKpqxrqtrSfsPDmQiqihAXUEpX9tDg9yqUNmVhK+cXIaMlL1k0JITTUoXVeEaCUkwJCcjASDIWZdaAeyQ8+/x/pzgAi4nQc68Pf3jwSaX0ikGxG0pSUZmHFeLqcLh2vIKJ+PNQ6iFJenK6QBxoFCitXAsmx7DRhJYREZAwoRbUuWLMH06dNx7bXXnpBoI2Jt1qxZwswUBUekXLg12qTmCX11J6V1mWhT7i3iF0g53WppZcZBbKy18PXd+Mc6K6bb/od7F98am03D2IVxEIaydPaoaJKwfj32P/44EpxOcbqssjIUP/AAqLNq8KDC91Sr7VizE9v2dYgopOBBtdQaWlzYsb9DdAOlUbmzTUSzUYRS0TB/vTWpQ2hykj9HkHgoNUQvBbrN9ojoO6HJfT54nU7xRXmxBrNZdDCgDrStn30mGk/QoE60psJCJFosMBcVieeoG2qCyQRjWlrk+ZLEgMqUaxmvzwGq6bby00ZUVlsFdhpaj3c0pY63d11dJAhYmY6pszdY/uPECwfyn4RXjEYDjINotKftuWx7bdtPDukZAzIQbWQIiix7+OGHAzaZN2+eqMsmEW2/+c1vUFFRgdmzZ58wzTO46ygtJjU9CE4NpbRR6jj67LPPwmKxBLqUMtEmxysR3hr8AoWnL70+zTiIjWWff3Ez/rXZh8sStuDuF66NzaZh7MI4CENZOnyUCKa1FRUYdeQI6pcuFSekBgk5l12G5JycPiOwOh0eQRQFD1OSAR6vT3TJpO9p0HMulw9GY4LoEBqv7qAiusxmg9fhEHIbUlNBvyNCTBBjTqfoyEoj41vfEgQYEY1SGq3P5YKn61lifCgyjday19TAWV/fCxUta9eCvvobFD1I5FvauHFILy2FafhwGJKSBGlGe1L0m7OxEbRvQlISDEbjcTuQ3r1eeDo74Tx6FCmjR8NgMok5/bFRdFbx5fP5o+oSE3ulCMfzc4D4QkonpSYZh+sdgqCtWF0viN3crCTc8IPhokspNcRgwk3ZD6F44kDZk/Hq4WiAcRCOtvT1LNteX/aM5DSMAZmINkofpTTRFStWgDqMUhTZzTffLBokUO22559/HnfddVegycGJjCXVX6Nn3njjDVHXjX73y1/+Es8884z4uWcknNQ8oa91OaItklcjtDn8AoWmJ70/xTiIjYVv//UmVB4y4CbDh/h/z98Tm03D2IVxEIaydPooYaDsnHNQ/9//4vALL4hTEhE0bPZs5JSX91m7TY2qEOSZywWfw+GPNHP4a8VRh9XGZcvQWVMjfs4uKxMkGf3stdnE99JIys1F9oUXgsiw1HHjBBFnraoKPJ9SVCR0075jB6yVlSdUw5CpU8WztL+rvl6QcvR9z0F7SevS/tQd9lhFhUg9pQi4pLw88Xdp0DokE/2dIhAzSksDz0mEmyARuwadj4hGR20taH0DRdYVFsKYlSXkSzSbseajj3D+pEkBso7IOyLkiNAjfRJJR2SgMTNTtii6/pRHBO32fR343d8PBCLciHCbe1kBLjknJ26ErRoxL7dM/N8DuTWqzfUYB9q0mxxSs+3l0KK212AMyES09QeDlStXDliXTWkIMdGmnIb5BVJOt1pamXEQG2tdf8fH2NmRjodO3Y1Lbr8qNpuGsQvjIAxl6fTRAAZ8PtS/+y4a330XHV1pjyeq3RZzdVD0GZFnXWFN4nufT0R+EcHmrKsThBhFpxGJRsSSqJMWwiDiiciovoiwE01PLSnp9mfaj3SWO2OGiDajEYgo83jE95RSSmQZ6fhEkW8hiN3rESLmSIZQzkGkG5F0FFW3e+VKjBgxIrAerUND0iV9T6Rc/o9+hJRRo4TOiYwT9efM5uhSYPs5aIvVjX+vOoplnzQGCDdqmvC9slyMyDdzs4RIADLAHP7vgQJK1eCSjAMNGk0mkdn2MilSw8swBiIk2qROo2R7KUWUotl6Dopuo+iznJycuMGEiTblVM8vkHK61dLKjIPYWOvq29bioD2VibbYqJt3iUAD3T4LfD64GhvRuGIF6pYsEeQTDYpsG3799UhMS/PXIlNoUCRWYH2JWAPgtlpFqicRSFK6JkWJ0c9EqtkPHOiXXKLaaEQmUSQbzaXoNnNxsfiZhmXcOJF66fN60bZhg4hWIzLMXlsr/k4kHM0nosl57JiIOCOCjX6XlJ3dTRM+j0c8Z0xP7zfyi85BEWK0Du3hOnZM7ElD7FtTg+Hz5on16XsRfXfggFiXRnJenj/aLiEBzR9/HCDu+iPXSH6pThw9I0XxSbYN15RE0NE6RCiSLCnFxUifMMGfxmo2nzCNNdy9qDZgW7sbFR8fw5JldYHpc6YX4HsX5CLRkICMNCOTbuEqtp/n2S+QSZEaX4ZxoHEDRiE+2z4K5elkKmOAiTadQDk+x+AXKD56V9uujIPYWKTshiqx0VvfO4acadNis2kYuzAOwlCWTh/tCwMUsdRZW4uGd94J1G6jKCdKq8y74gpBJFH9sOBB0VrutjbxK1FbLDnZH/XU7SGfqHcmotAcDpGOSDXRfE6nIME8VqtIb6RBkVlERBEx1LBsWaC5QH9mkJoNEAFE9c9EAwIip58PIU8AACAASURBVBISRPqrINOI4Oro8NdCo6YEVK8s6ByinltXuiT9S3MptTKBzpKcLCLnKIqO5tDvoy4a1kUmioYKXdFv9L1UH0+QchQJ5/EEjk0y01lpuNvb/amyVIPN5RKkHJ1Z0iE9I9JAqTYb1XHzekVaLZGKnXv3onnNGpGGasvNxUlE3nUNKeqOCLTMs88Wv23dtCnQpbYvG1AaK30RsZecny90K4bB4O+62kdtuFBfKSLc1m5pxqrKZqzd2hKYRk05KMrtiovykJ2RFLU5QpVHr8/xfw/0atnwzsU4CE9fenqaba8na0Z2FsZAhERbsLqpPtvmzZtxySWX9LICp45GBkytzOIXSCuWUlZOxoGy+pVWl4i29+YZkD5+fGw2DWMXxkEYytLpo/1iwOcTEW2tGzag9oknAtFtRLjlz5wpopiCB5EzDcuXCxKIopwsY8cGumwSoSYRbJQyKXXkpPlEjFF0Wt1rrw2Y6kkEEkVRCf6mq4sn/UwyUZSaIPe6oqqk1Eadmq3PYxFRKDVxGOjcEqlIkXWfbNqE8y+4IDCFiE+hY2oK0UWYEdlHXWrJvmQHSs3tLwVWIjtpjeCuq5ZTT/XXheuKzhtIxp5/py6lG7a14onXa0WzBGlQDbefTi/ApRO5hlu4Og1+nv97EI329DOXcaAfW4Z7ErZ9uBrT3/OMARmINrXDglNHlbMQv0DK6VZLKzMOlLdWXaMTVz6wDdmuZrx2Sw4TbcqrnHeIQAMDfhb4fHAcPSrSKo8sWRJS/a9gMSTSRUrJPJGIROIEpzRKNdBoDUpflQgaKVJOFP+nCC+KOusRYReBKgbtlAEx0KUZIuekiD6KthPNJyiSrrYWx958UxCmUvOFvpQpRUVmTZkC00knRRQVSF1KW9vdcLq8+GRbCxa/Xxeo4VY2PgvlE3MwtigVKWYDLKZEjnILA9Wh4iCMJflRDWqAcaBBo8kkMtteJkVqeBnGgAxEW3C9tqeffhopKSmqggQTbcqZg18g5XSrpZUZB8pba8tuK259ajfG2PbhlcVXKr9hBDswDiJQms6mhIoBIlYcR46g6cMP0bJmTaCGmaQOIsmGdJFhorbYgQO9nqFnKbWQiDMizSg9lCKjaEiph8HqDRBqVHD/BHXPdGaSmB8nVAz0K5jPd7yOXnOzaPIgNaKQbBxMwImutrNmiVpz1Fwh0m6mEulGTRMqVtcHotwopXRCSTrKzsrCuadnIiPVyIRbCKiKGgch7MGPqF8DjAP120gpCdn2SmlWO+syBmQg2ih19Oqrr0ZxcTGYaNMO+OWQlF8gObSo/TUYB8rbsLLaitv/zESb8prmHaLRQLifBUSc0Jfo+hk0KGWRaqFR/S+pBpu7tVXUAKN00YwJEwTBRqSKqBtmNIounFQzjGqIJaanI1Fll37R6FVLc8PFwEBnI3wE6spJdeE8HjSvWiVIOKmrLa1DmBh5yy1IHTs24qhEquG2ZZcV/1lbjx37OwIRbrR+0TAz5l5WgCkThjDZNoDh5MbBQDjhv6tTA4wDddolFlKx7WOhZXXvwRiQgWgjE69fvx6rVq0CRY8FD67Rpu4XIFrp+AWKVoP6mM84UN6OC1/fjX+ss6K85SPc/6+7ld8wgh0YBxEoTWdTFMVAV5030fggJcXf/MBo1JkGtX8cRTEQpB6KiqTUYIqIbF67VtTqk1KFqdMqNYwhsjZSjFANN4fDi+qaDny8uRlV1dYA6XbjFcNxeVkep5OeAK6xwoH23xh9n4BxoG/7nuh0bPvBa3vp5IwBGYg2KaJtxYoVvRA1depUvP7668jJyYkb2jh1VDnV8wuknG61tDLjQHlrPbeoCm9sAS5L2IK7X7hW+Q0j2IFxEIHSdDaFMaAzg0ZwnFhjgCIeKdrR2diIuiVLRJQbDVGLb9o0DJkyRRBu0YSgdTo86LR7sXjZESz9uF6sX1JswbRJuSguMGNEvhk5mdypNBguscZBBFDlKTHQAOMgBkpW6RZse5UaJoZiMQaYaIsh3PS3Fb9A+rNpJCdiHESitfDmPPSHz7BmfyJ+aliHnz1/W3iTY/Q04yBGilbxNowBFRsnRqLFEwNuqxUN77yDusWLA9Ft6aWlKJgzB2mnnx5xOqmkOkorfXPVMbz63pFenUqv/PZQ/Pg7Q6Ph82JkodhsE08cxOaEvEsoGmAchKIlfT7DttenXcM5FWNAJqJt8+bNuOSSS3rpnlNHw4Gj9p7lF0h7NlNCYsaBElrtvub1d3yMnR3peGDk55j6wM+U3zCCHRgHEShNZ1MYAzozaATHiTcGqFZfZ02NqOFWX1ERINxyZ8xA4e23R022UdOEA0c6RQ236gM21NTZA6TbnGkF+P6FeRzdBiDeOIgAujxFAQ0wDhRQqkaWZNtrxFAKiskYkIFoU9A+sizNqaOyqLHPRfgFUk63WlqZcaC8ta67fTV22TLw0Km7ccntVym/YQQ7MA4iUJrOpjAGdGbQCI6jFgx4OjvRuXcvjr7xRiCdlCLbqJttcm4uDGZzBKc7PsXu9MLu8MLp8mLlZ01Y9PZh8UfqUnrNjAL88OJ8GBMTotpDy5PVggMt61APsjMO9GDFyM7Ato9Mb3qaxRiIgmgLrs02b9480XGUItvOP/98gRHpdylx7vzFRJtyryy/QMrpVksrMw6Ut1bZDVVik1fO24Mxc/6f8htGsAPjIAKl6WwKY0BnBo3gOGrDgLutDQ3vvovDCxcGTpNTXo7h118vmmokpqZGcMruUyjK7Y0Pj+L/PjwaaJhA0W1XXJQHS0oizMmGqPfQ2gJqw4HW9KcXeRkHerFk+Odg24evM73NYAxEQbQtWLAADz/8cAATTz31FKghQnBThMcee6xXJ9JYg4iJNuU0zi+QcrrV0sqMA+WtJRFt788zIG38eOU3jGAHxkEEStPZFMaAzgwawXFUiQGfT0S2Na9ejY7qanGqpNxcZJSWIueyy5B66qlRR7gR2dbc5sLyTxuxcKk/ui03KwkXjs/GlG9lYdTwFKSYEgdNlJsqcRABnnlKdBpgHESnPy3PZttr2XryyM4YiJBoo2i2W265BY888ghOO+007Nq1Cz/+8Y8xceJEEdlGUWz0u5deegmPPvqo+Dleg4k25TTPL5ByutXSyowDZa3VbvNg+u1bYfbaUXGjBelMtCmrcF49Yg3wZ0HEqtPNRNViwOeDq7ERHbt2ofbJJ+FqaAjonCLcRtxyi787aZSDCLd319fjjQ+PobbOHlitdGw6JpRkYNrEHBHlZkoy6LpxgmpxEKV9eXp4GmAchKcvPT3NtteTNSM7C2MgCqJt6dKluO666wKa/89//oOxY8cK4k0a3AwhfGC63D443V44HF4x2WQyiJof8RjUYetENUb4BYqHVdS3J+NAWZts2W3FrU/txhjbPvzt+elITEtTdsMIV2ccRKg4HU1jDOjImBEeRfUYIMKtuRkta9agraoqUL/NXFSEwrvuQkpRERKSk5EYxQUxkW1Wmxsbt7di2YZGVO20BrRJUW7TJ+WicJgJpWMzkGpJRLJRf6Sb6nEQIb55WngaYByEpy89Pc2215M1IzsLYyAKoq1np9G+SDUm2noDkxwwItIMCQmwOz3o6PSAyDVpNLS4sONAB6oPdIhflRSn4uIJ2QHCi+YbDAlIMRvEjahEhvVHiNHfaQ8atI8hAWIupTDQWiRDp90b+F2nwwOnyycK/NL/4J8zLhNZ6cY+3zB+gSL74NHbLMaBshb9bEcb7nxmjyDaXll8pbKbRbE64yAK5elkKmNAJ4aM4hhawYDP5QI1TGjfti0Q4Ub12tInTEBKcbH41zRihNAENU4wpqeHrRXysWwOD+oaHdi4rQ3LNjZ2i3ILJt2+cXIa0lONsJgSo450I7+PfDny/RINCTCbDPB6AaPR35zB4yEfzwefj74g9ksyGmDoKiWXmJgg5tGItL6cVnAQtlF5QlgaYByEpS5dPcy215U5IzoMYyAKou3qq6/uVo+tLwtMnToVr7/+OnJyciIykByTIkkd7bB7REQZORsSQZWclHD8Z5dPOCRJxgRBWEmDHJbGVpdwcGgQEUYEGBFrwWQa/Y0INbrlXLOlWbSHP9EgZywvKynwCEW4jRuVJm5EbXavqANSNKx7By2SjeTZtu84aVff4oSt04PySbkoKbaI9UiGyp1tKB6WgqkThwiCr7bOgfc3NAgZ6blbfjgSZ4xJ6+X88QskB0K1vwbjQFkbvv5uLRa9W4+y1k/w63/+QtnNolidcRCF8nQylTGgE0NGcQzNYcDng722FrV/+hOsVf6mM9Ig4s1UWCgaJgy98kqkn3VWxLXcyAck4ot8qx1fdWDH/o5A4wTaj/y6CSXpIsrt3NMzhO9IZJd0MdqXSSRCjUg0IsuIPHO5vfj0yzbh11VV+yPpLjgrC6kpx33VmiOdqG9xCR+P/MjgkZedjLysZPEr8iuLC8woHGoW2RUkT6gprx9+9DG+ffFFUZOGUUCRp6pAA5r7PFCBzvQiAtteL5aM/ByMASbaRESYx+uD1+uDw+lDe6cbO/bbBOFEBBZFexHxRkMip6oP2IRTNLbYEiC46NZv3+FO0XXqQBdxRuQYEWI79rcLp4Z+prknGhZzothn3Ch/J6w1W1q63YBGDvfuM0l+6VzSX/r6neQAPvizYpQUpXbroMUvkFzW0PY6jANl7ffs85vwf18YcBk24+6Fx9P1ld01/NUZB+HrTG8zGAN6s2j459EqBii6zbp5Mzp27BBfPUk30kT+zJkYNnu2qOWWYOw70n8gjUlppUSOEem2/+tO4RcG13OT1iBfsGhYCr5/YR5GDjWJqDMaRKYRabdxe5sg7ChqjiLhyG8d6OJ2IPn6+jsRbpRdUVRgFn7smWPSBOlG5B79S1kWDa1O4U8PSU+Cw+XF0mWVGDr8FPz4O0OZbItE6TqZo9XPA52oP67HYNvHVf2q2JwxEAXR1jN1tC+LqjV1lJwBclSIWKM6GjTIOZEizOiWL9xBhW7JWepJXp1onQlj01E2Phs0VxrkuJiTE2FK9kfTEdG3dU97t2Voj6pqv4NFt4/1zc5uN6PBD+dmJolbUiLR6EaTnLO1W1oCzxcOM4v9l29sgs3ugfQ8RbjRvEVvHRZ6Cb5tLS1JFzJWfrYeU6aUicg5un09UT23cPXJz2tHA/xBqqytfv/0Z3h/VyJ+hI34xcKbld0sitUZB1EoTydTGQM6MWQUx9A0Bnw+eB0OeO12eOx2OI8cgau+Hq2bNqFpxQqhFepWSoRb9sUXC8KNot0iHVJEmsvlQ+1RO977pEFkFEilQ6R1yf8KjkqjiLTKoLpvPfcnv+7C8Vk4uyRD+KSbdrR1e4Qi1sh3pGg22i94kD9J2Q+SX0x+LfmGfQ0i4CxmP/nX3yXyTTNHMNkWKUB0ME/Tnwc60H88j8C2j6f21bE3YyBCok0d5gtNirvv/w1+edsdggwSTpIxAUca/I4EOQYVq4/1Wkgim4hwo6g2KdJLciTolpEIsJ6h/7RQ2VlZmDklXzg3FMVGDhE5NXQTSGmeUlQcPUtpp5QWQDeRdAPYX0g+pRxQ1J00qK4GkYRUR42Gl4r7dtV5I6KORvB5KUpOGvR36mJY1+h3pIblJAs5Gtuc2HfIjm+cnCoK80pNGNo63Hh8SQ3Wbm0JrCGlso7MbMY53/I3v6Az0lq0V2ZaZDe9oVmUn1KbBviDVFmLXH/XOuy0WnD/8K0of+jnym4WxeqMgyiUp5OpjAGdGDKKY+gNAz63W5BvLevXo27xYpFmKg1LSQlGP/wwkvPzkZB0vLxHpOqjsiPkW0rlRsjnXLahoVszheC1pYtS8r8oqo2i384ckyp8yeBavORfSoN8yb5SQIP9TPIxJZ+SSLYv9lKqa7tINaWMjb6i73qeOS/Di/o2Pwl34xXDMf283K5acAniolbyVSPVFc/Thgb09nmgDa2rQ0q2vTrsEE8pGAODgGi74tZ3gJQi4SAQYUY3eH3dvBG5RumaFGE2bpRFkE09Bzkr5BxIfyNniAgtItXWbW3BsWYnfvGjkUhOOh7eH1xoltZTS+QX3aRK8kjnJMeKiMieg863u8Yman4s+6Sx/+g5kSqbip/OKBDEG9W1C65hF8+XnfdWTgP8Qaqcbmnl625fjV22DDx06m5ccvtVym4WxeqMgyiUp5OpjAGdGDKKY+gWAz4f3FYrGt55B43LlgUIN+pWmlNejuyLLoJp+PAoNNd7Kvlp5Heu/LQRB474a/mSL0sXtxStRrXTiFBL6GKtQq2fFq6QUuMs8hGpDpzb4687TJkgdIFMY/RwM9JSEsXvSZyqyo2o7RiDf3/kv8wun5gjsiroovb0UakYdVIKMlKNAcJN8j9pLzp3X75ouHLz8/HXgG4/D+KvWtVLwLZXvYkUF5AxMAiItrIbuhe3lVBF9SYo5J2iz6RGAlKEGRFyoQ670+9kUCoq1akIZ26oe6jhOSnFgaLhqBZdzRE7Vm6ogSklU4jnd7j86QWkg/JJOUKvE8/IQE5mMjtNajCiQjLwB6lCiu1a9gc3/w+NnhQ8c+aXOOvmOcpuFsXqjIMolKeTqYwBnRgyimPoHQMU4eZua4OrqQn7H3mkG+E24pZbkP7Nb0bcMKE/tRP5RIQb+Zn0PfmqaiGiyDckmXrKQzi46KIp+Nt/D2PJsrpeRysbn4UfTsnHiHyz6H4q+dLSg3QpnZ2RFHHX0yggzFNl1IDePw9kVJXulmLb686kYR+IMTAIiLZZt/8DN1wzXZA+dBNI6ZwU1UZkEN3+0X/I1eKwhI3gOE2gm0e60fzgo3WYNPE8IQVF99GNKzlUwfVFSM+zpw/D9Em5SLMkch23ONlMyW35g1RJ7QLSZcG7P/Mg45xzlN0sitUZB1EoTydTGQM6MWQUxxhMGHAeO4amlSsDEW5Ur23YrFlInzBBpJNG0zQhChOoYqqEA/IXl33SgK++7hRySfWQ6Xup9i99T7WDpZpvVDeOatJNm5SDEfmmrgg3fzqsXi+zVWE0BYQYTJ8HCqhP00uy7TVtPlmEZwwMAqLt3gd+jUd+db+oSUHD7vSI20Au3B/9O9TzBZLa16/e3Cxq01GxXqmWB91eTjw9E5ednxv9xryCqjTAH6TKmkMi2t6bZ0D6+PHKbhbF6oyDKJSnk6mMAZ0YMopjDDYM+FwuEOFW88QT3TqVSk0TssrKRP22BIMBhpQUJJrNstRzi8JEMZkajAOp0ypt7Hb7Gz/8/f0j/daekwQkUm3WtGGi0ymVI6G0U7oYHzrExDXeYmLF6DcZbJ8H0WtMPyuw7fVjy0hPwhgYBETbQw89hAULFkSKEZ53Ag309wJRCgA1aqBU0o82NWPR24cDqzw4txiXnpvDetWRBviDVDljbtltxa1P7cYY2z4serwMycOGKbdZlCszDqJUoA6mMwZ0YMQojzBYMeDp7ETjihVoovptNTXw2GzdNEnEW+q4ccgoLUXqGWcgOTcXiWlpSDDGrnkUkYKejg6QrBJTRb8zmM1ClsSUlCitf3z6iXBAxFtruxvbv2rHmi3NYhJlPVDGCQ0q60KNyqjjffCgZmIzpwzFt05LF6QbD/VrYLB+HqjfMspLyLZXXsdq34ExwESb2jGqavlCeYEoyq2yuhWrqpqxYmOTCPt/9q5TUTg0hVN2VW3d0IULBQehr8ZPBmvgsx1tuPOZPYJoe2XxlapWDuNA1eaJiXCMgZioWdWbDGYMSPXb6N/glNK+DJZeWoqMCRMgIt6MRhhMJhHpZujqXkrkV6SD9ve0twsyTZBrdrv42VpVhbaqKlgrK7stTSmvlO5aMHcujOnpMCQn++vMdTVZINnCHas/+ABlkyeD1u5vUH23tna3+DOlhUqdTr1eoL3TjWUbGlFZ7SfbgusAX3FRHn723ZNEMwUe6tbAYP48ULdllJeOba+8jtW+A2OAiTa1Y1TV8oX6AtHtJTlNj/x1PzZVt4mbSCqCe8WUfC50q2oLhyZcqDgIbTV+KlgDb39Qi6eW1uPslk148l83qFo5jANVmycmwjEGYqJmVW/CGPCbR5BuLS3wut2C7KIot7bKStiqq9FRXd3LhpaSEqSNGxf4fdaFF4oupkR6EVkVSuQbRap5OzpEZB0RahS95rXZxN7hjGBZqKuqubgYKcXF8DqdIgU2ITkZ8HpFZFznvn2gZ+hMiRaL+J4Ius2vvoqR6enIuewyWEaPDpB2ocpBfmNzmwvU9Z4G/bt8QyOWflwvfp73/eH4/kV5XLMtVIXG6Tn+PIiT4lWwLdteBUaIswiMASba4gxBbW8f7gtETtPPf1ONhlZ/egDVbbvhB8NhMSUi1eJvTiHdaHKDCu1gI1wcaOdk8Zf0L899hn9vS8QMXxXuWXR9/AU6gQSMA1WbJybCMQZiomZVb8IY6Mc8Pp9IJ/U6HKJjadunn+JYRQVcDQ392pMILyLZKPItZ9q0QHMFIvHoy+tywedwiK6d7tZWNL73HprXrOl3zdSSEhFBR9FrUqQZEXjOujocXriwTwJQEo5kcdTWijpzSXl54tdEGg40RIOI2bORO2MGYDCIiLlwhtSN1O7wigvbNZtbRDkSyo54YG4xvnFyGkzJBiQbDVy3LRzFxuhZ/jyIkaJVuA3bXoVGibFIjAEm2mIMOX1tF8kL1NbhxhsfHg20e5e6TpWOzcCEsemiJgfdXH67NBvm5ETuVKoByESCAw0cSxUiSkTbZdiMuxdepwqZ+hOCcaBq88REOMZATNSs6k0YA6GZx0vpnDabv2ZaR4dI63TW+6O1iHxrWbu220JU461gzhxYxo6FvbZWkF7UhIGi5HqSdVIjhuQuQiz1zDORkJh4PDquKz01eAO31QrH118DPl83WfqLwJPm0l60P5F4dA6SjYYvPR1pI0YEyLuc8nJB7lGEm+mkkyKqB0dRbo2tLvzpX7VYu7VFZEc8NHdUoF5busWIrHROJw0NgbF5ij8PYqNnNe7CtlejVWIrE2OAibbYIk5nu0X6AtEN5dbdVjy+pCYQ3dZTNccJuHRMnZgjOsXyUKcGIsWBOk+jLqnm3bse1S1m3JJViSt/P09dwvWQhnGgavPERDjGQEzUrOpNGAORmUeqpUZEF43OAwfgqqsT5NtAkW/SjhSpljttGqj+G0WeJSQkiJTTUNJOg6UWslDDhK5BhF7Htm0ihVRKR6U/mYqKkJSd3e3APq9XpMpu3LwZky+4AI3LluHwokWBZ0SE26xZoNRYY1qaSCmlVNRwGjHUNTpw51/2iq725CuWT8oRZBtd1hYXpHBJksggqMgs/jxQRK2aWJRtrwkzKSokY4CJNkUBFsniUhFbSgmgorhUHPdExWQj2UOuOdG8QORLHm1y4EiDU3SdqtxpFU5TbmYSLCmJ4ntplE/MwbRJORg51IzkpATxa04VkMuK0a8TDQ6i313fK1x3+2rssmXgoZN34ZI7f6LqwzIOVG2emAjHGIiJmlW9CWNAPvNQ1BulhXo7OwXZRk0MqN4aRZEF0kpLSwN10YwZGaJOWrjEWigSE3lG/igRgZT+ShFy4ud+hoQDmtewfLmo5UayU+QeDRHdVl7ul93n8xNv6eknXFPaivzHfYdt+ONrtag+0NFNgjt/Uojpk3NhTPT7ijziqwH+PIiv/uO5O9s+ntpXx96MASba4oPELkeFOjm529rElzR6pgyQE0K3k6ITlMnk7wQVwSCHLdDO3ev1k3hRtpWX4wWirlOdDg86Oj2iPhvVZqNaGzsOdKCyui1Q+JaOTDeWlGKampIovj99VKq4vaRuVVyfIwJQyDRFDhzIJIrulrn61rU46EjF78buwOTbZqv6fIwDVZsnJsIxBmKiZlVvwhhQxjxEWFEdNooYkxoSENlFxJoai5N1wwHVkLNaRQOFhvfeE1FuUoqppC2qHUeRblLjB+Hvmky9zkeX0eS7kr9Il7XUmZT8R+myliLc/nT7KSgcauZMCGWgGNaq/HkQlrp09TDbXlfmjOgwjAEm2iICTs9JojCtxyOcAhoiKo3C7qlHObVH93pF0VpBdnUNCr8nh4JC6qVaHESq9dUdSmq9To4I1cEITgUQt4qJfaRV+nxwHD3aaz2pA5Ug8CZMCMhDe1CqQTgEnJIvEBFwLrcXn+9pxyvvHunW2j1Y/9RQoaQ4FeOKUzE8zwSDIUGQdUZjAnejkgXdAy+iJA4G3l3fT5Td4L/9f/dnHmScc46qD8s4ULV5YiIcYyAmalb1JowBVZsnZsL1hwPyg10tLej44gs0LFsW6IpK9erIDzUVForuqwEfNSFBpKcKv9pmE/9S5J4xMzNAtnVl2+LXrxwQEW7kF1JXUvIFhw4xqZGHjJkd4r0Rfx7E2wLx259tHz/dq2VnxgATbVFhkcLn6T/6ruZmEfpOg0gwunWk2zoqIiuRZ1RnI1Dotr7+hJ2miFCj1AAaIlWgq7isJCz9Ter6RI5JCoXeA2J9qfhtJ4XoV1aGfD6SM5vayRcWCplNQ4cKRyYQBdd1ixi8YCxeIFJra7sbdqcHew91iig3GjV1dlQfsMHW1fqdfkdRbnlZSYJgGzcqDd85JxvD88zC2eKhnAZigQPlpFf3yky0qds+LF13DfBnASOCMcAYIA0MhAPRDKK9XUTo2fbsQd3ixb26npJ/Symyw6+/XpBwlHZKl9FDpk5FUk4OknNz4fYC0sXs/sOduOXJ3cIAJcUWzJ5WgDNGp3GDhDhCciAcxFE03lphDbDtFVawBpZnDDDR1g2mIjTfaoXX6RTFXKn+hIgWk67LKDqta0jRaU0rVojaGRShJhFgobQ8l9ahsP/iBx8MEHLkTBDRJdI6vV547HY4jxwRe9gPHOhFug30nlEEXM9BZBrJ2JPAC36OZBg+b15ALrpJlNYivRiSk7H+s89w4Xe+E3UK6kBnkP4upZmSOShYYyoKogAAIABJREFUsLauE6uqmvsk3WgOEW4zp+Tj+xfmidpuyUn+9u8GuiENk3yjPWn/cOeFejYtP8cfpMpYb3etDdf+thon2b/G4t+fjeRhw5TZSKZVGQcyKVLDyzAGNGw8mURnDMikSI0vEw4OyN92NjYKX5f83PYdO7r5qFKdYvKzadDPhfPni7IqSUOGBDRFPtqnX7ZiwcsHApewUycOwW3/r5AzHOKEp3BwECcReVuFNMC2V0ixGlqWMcBEm4ArpXm6W1rgrKsTN2atmzb1gjFFjQX/x76vlurdiKrCQnETRy3YidhKzs8PRJ4ZLJYAgZVcUADz8OGBqX11iJIaJJCc9D3d6FEKqJC9owMUvSY5H8GOSMbZZ4s26sFDWt9HZCKxVZTq6vWi+aOPxG2iq76+161iT2VIt4wNFgtOo3TWceNE9yhRW+MExXGV+GzosHvgcvkCEW82uxf1zU7R+l0qkls0zOxPLx2VCovZIMSgn4mIo8YL5mT/73oOf+04r1i7vtmF+hYnzhyThuyMJO5qFaQs/iBVAtnAZzvacOczezDGtg+vLL5SmU1kXJVxIKMyNboUY0CjhpNRbMaAjMrU8FKR4EB0NO3shJfKsbhcIvPj8MKFAZ+ULrPpclq6JM6ZNg3F997brUad1ebG3oOdeH9DA9ZtbRWE2+1XjcSMyXl8URoHPEWCgziIyVsqoAG2vQJK1diSjIFBQLQtuPde3Hv33aKGmqijlpx8vKZZQoKo+UAkU+Py5X3WRxsI0/QffYr8ops1IsDoi4gnSu2kvaQh9k1KEjKIiDD63u3213ULipQbaD9BjLlcYh3xvc8nfqbRs15bOI0TgutfUCpswzvvoH7pUrEuOTeUkkpEXH+Dzp9dVhao+yZFvZF+wpEjlPP39wxFnTlcfvLQ6fJiVWUTFr9fh4ZWv356DiLgqC38t0uzkWjwRyvanf75lJpatdOK5VRoNyg9VWolf830AtGUgSPcBk4Ricamg3nuRxuO4tG/H8IZ1u14/vVrVK8K/g+q6k2kuICMAcVVrPoNGAOqN1FMBIwWB+TXEvHmbm+HddMmmIuLAyVVKMND8k9H3nYb8q+4otuZWqxuEOG2fGMjliyrE5eqL9xzmmiexSO2GogWB7GVlneTUwNsezm1qc21GAODgGj791VXYeLEiSIUnUZwZBpFYFH0mpTqSaQQEUYZEyYEotckaFPUmBQtRr/LCGqpToVaieSSSK/ElJSYR3bJ/QpSamxwN1RaX5CVVJOuoQEdO3bgwJo1SLfZ+kxBlaLeSJe5M2Z0q/cmt6z9rUfEW2OrC5t3WbFjf7uo6SaN4JbwUm23+hYXGlr6JuUsZn+n09o6f0MLqv8xbVIuzj09A6YkA5K6UlPp+8E2+INUGYv/5blN+Pc2A2b4NuOeRdcps4mMqzIOZFSmRpdiDGjUcDKKzRiQUZkaXko2HPh8cDU2Ck0kmEz+OsgtLWhetUo0E6OL4HEvv9zLx6RL07Z2Nx568SuR3UAXq3+9v4SzEWKMKdlwEGO5ebvoNcC2j16HWl+BMTAIiLaqsrIBcUr/oc6fORPUhECQZBSJRlFmUm22rhVEd1FqCmAwiA6dRK5FEpE2oEBqf8DnAzWCWPvRRzjv7LPhOHwYlErbsmZNn6Qb1XsrvOMOWE45pReBGYujUt0OinRzOLyizhqNNpsbn25vw7KNjQHyLFiW3MwkFBWYBZlGpJoxMUFEvW3d046n/lkbqP9BN6UTStKRl5UsnhuR709TDTNIMRZqUGwP/iBVRrV//sunqPjSiBm+Ktyz6HplNpFxVcaBjMrU6FKMAY0aTkaxGQMyKlPDSymKgy7yrfr668XF76gHHxSlWozp6TBmZXXT2v6vO3HHn/eIzIYff2cobv7hCA1rVXuiK4oD7aljUEnMth9U5u7zsIyBQUC0Lf/e9zBuypRAJJsU2SbVgqAC/xnnngtTQYGo/TCoGJIoPwOCXyBJn1RHjoYU9UYh/vQ9DXKExixYIOrVqWHQjaet04MdBzpAtd2ofhvdehJJlmw0CHItI80o/pUGEXUHj9rx4aYmrNnS0oukI+Lt4Z8X4xunpA+a4rv8QaoMmuc/uA5VDRbMNW3E3D/frMwmMq7KOJBRmRpdijGgUcPJKDZjQEZlanipWODg0HPP4egbb4gL3JzyctGNlC526cI82GejMiK/fuWA8MlevK8EuVlG8ecUU6KGNawN0WOBA21oYvBJybYffDbveWLGwCAg2n5799246957/R1EDQZ/+mNXIwApMk1qcsCvRHgaOOEL5POJjqmuY8dw+K9/hbWyUtTDIyfo5D/+ESYVdVAk8oy+KO0z1Eg0qtvWYfPgcL0DlTvbcKzZKVJTKbVUquP2vbJcDM8z676OG3+QhvfehPr0dbevxi5bBu4fvRPld18d6rS4Pcc4iJvqVbMxY0A1poibIIyBuKleVRvHAgeUQnrwuefQtGJF4Owjb78dOVOndiPbqLHVbU/vESmkV1yUJ7rR08hKNyLd4ifdeCijgVjgQBnJedVoNcC2j1aD2p/PGBgERNtDDz2EBQsWaB+tKjxBqC8QRbs5jhzB3rvvFtFtFNk2+tFHVUW2RapeKS2VOp9SA4Zn/u+g6HhKgwi3638wHJPOyEB6qhEWU2LIRF6k8sRjXqg4iIdsWt7zuvmrsaszAw+dvBOX3MlEm5ZtOVhk58+CwWLp/s/JGGAMkAZihQNXU5MoW0INzahhF12cj/ntb8WlbtKQIQFjrP+iBfc9v0/4ZVTmgy5LS0sy8NMZJ+n+MjSeiIwVDuJ5Rt67bw2w7RkZjAEm2vgtiEID4b5A7Z9/jr333CMi28gZOv0f/wA1ktDToJvTdVtbULG6Xtye0qAmCheOz8aF47MwengKMlL1dYMaLg70ZG8lz1J2Q5VY/u0rWzHk4ouV3EqWtRkHsqhR04swBjRtPlmEZwzIokbNLxIzHPh8cNbXi7rBtU89BWtVlSDZhs+bB8uppyI5L0+UhKGSyzf8YWfAL5MU/Nsbx4iSIZRGmplmZNJNZuTFDAcyy83LRa8Btn30OtT6CowBDRNtFKU2evRoXH31iSM9OKJNudc0khfIcfAg9t53n2iakHHOOTjliSeUEzBOK1OUW7vNg3+vOoplnzSKIrzSKBufhSsvzseYkRbdRLhFgoM4mUZT20pE27s/84h3Re2DcaB2CykvH2NAeR2rfQfGgNotFBv5Yo0DkTlRV4e9d90VqAtMZFvWhRciOTcXBrMZbR1u7DvUiTVbmkWHeco+IJKNUknHFltEtBuRbZRO6vH60GJ1w+v1iTq9KWYDkrpq98ZGg/rYJdY40IfW9HEKtr0+7BjNKRgDGiXaXn/9dcyaNQuvvfYaE23RvAFRzo30BbLt2YPdv/iFiGwb9cgjmojWiURVLrcPja1OfLG3A2u3NHdLKS2flIOys7KQl52EnMwkTRfljRQHkeh0sMw50uDAjx/cjmxXM/5x53BQ0xa1D8aB2i2kvHyMAeV1rPYdGANqt1Bs5IsLDnw+dOzejbolS9Cydq04aP7Mmci74gqRRmqwpOJokwPkm1Hq6P3P7+t1ETrzonzhl1EEHGUlUO1dIuMkIo7WTDImwJCQgOQkg6jvS5kM0qDIuDSLv0wIdaoPbqYVG82ra5e44EBdKhi00rDtB63pAwdnDGiUaCMLEtlGgyPa4vciR/MCHVmyBF//9a9IysvDNyoq4neIGOwsRbgdONKJN1cdCxBu0tblE3Pwk6lDkZedrMlOpdHgIAbq1+QWn21vxp3PfoUxtn14ZfGVmjgD40ATZlJUSMaAourVxOKMAU2YSXEh44UDr90uUkmJaDu8aJE4J6WSFj/wgKgLbMzMhA8JggijbqRf7G1HTZ0dVTut4lmKarvgrCxBstHvgweVAcnLSgo8V1SQgpojnajsmkt/oPpv0yblii72FnMiigvMMCcnigvVUJttKW6cGG4QLxzE8Ii8VT8aYNszNBgDg4BomzNnDubOnctoV0ADNTU1KCoqinjltCeegMFqhX3qVDgnTRJ1NPQ86IbU7krAniNGfHnQiJ2H/Q4bjYwUL84a5cKZhS5kWqgDqk8zqogWB5o5aAwF3XsIWLI+QxBtc+bmxXDnyLdiHESuO73MZAzoxZKRn4MxELnu9DQznjhI8HgAqxXGmhqYV65EgtUKb14e7DNmwEtEm9ks/E23yYKWDr/f6XABK78w46ujx2vopqf4MGaoG/VtBhxuSozYPHkZ5N85cc7JTiTrq0TvgDqJJw4GFI4fUFQDbHtF1auJxQcbBqZMmdLLLgk+H/3vv/YGR7TF32bRMtUN//0vap54QjRGGDl/PjKpDhWRbQkJMJhM4oAJiYlIMOrLM6E3zmpzo6PTg32HO7HwrcOo7bo5pdtUqhdyzrh0nFJo0URKabQ4iD+S1SfBX17cgn9v9mKKaysefenn6hOwD4kYB5owk6JCMgYUVa8mFmcMaMJMigsZdxz4fHAcPQp3SwsO/PrXoi4w+ZqUSjpk6lRxfmqU4DGa4HR70Wn3ihRQimJbvqFRNLEiXyx40N9sdq/4VX2zU0S9FRWYRQQc+W401m5pCWQt0DPBNXrnTCvA+WdlimcppdSUZEB2hr4j3eKOA8WRzhv0pwG2PWODMTAIItq4GYJyL7ocL9DOG29Ex5dfCiGzysqE40POkKmwEF7qTmqxIL20FIaUFCQYDPC53YKE0wv5RqRbY6sL6z5vEc6d1KmU9EFO3ozJOcjNTBZ1QKguiNlkELVDpOA/ctTiPeTAQbzPoLb9//zMBlTsSMYM32bcs+g6tYnXpzyMA02YSVEhGQOKqlcTizMGNGEmxYVUCw7cViscX3+NwwsXio6kwSN7yhSMfvTRwK/Iz6IGCES4kb+VlZ4Ec7Lf53K4vKJBgsdzPDbB7vAKn4xqtdFzNGhuR6dXNFHw+nyiHtzyjY1Ysqyu295EtlGa6cyL83HWqemaLBsSCojUgoNQZOVn5NUA215efWpxNcaABog2qfEBASy4+QFHtMX/lZPjBaJ6GocWLkT90qX9HshSUoLcadNgsFjgqK2FZexYpIwZ4yfbulinpKwsJCQdT8WMv3bCk8Du9MLW6RG1PpZtaOhWL6RwmD+6r2hYirg9pRohtXUOceNKRXpH5Pv/TiOYhKMOWakpiYq3q5cDB+FpS/9P/+b367DigAU/TqrCzX+5XhMHZhxowkyKCskYUFS9mlicMaAJMykupJpw4HO5RHSbddMmHKuoENFt0ih5+WVYTj65mz6IcJOziQGtR37dGx8eC2QvBG9IdXqvunQoRuSbFffXFDd8jw3UhINYn32w78e2H+wIABgDGiDa+oMpE23xf4HleoHICeqsqUHz6tWgFu2iTXuXI2SvqRHdSXsOKepN+n3auHEouOYaEeplzMjQbL03csja2t2o3NmGitX13SLc+rM43YxSBy0i3agAb/A4uyQTpSXpGJ5nErexew91IsOSiIJckyDlqGU9OZSUNhFpCoNcOIg/otUjwbXzV2N3ZwbuH1WN8ntmqUewE0jCONCEmRQVkjGgqHo1sThjQBNmUlxIteGA/ExnYyPoXxrUKIEaJlAmxYibb0ZiSorIplDqwpb8reY2l/DVaDS0uLBmSzOWflwvfiY/bta0YaIbPflkdEmabjFqvnSx2nCgOPB5g4AG2PYMBsaARom2/qLc+oI0p44q96LL/QIRweajIrZeL7xOpxDc3dYmCDhrZaX4mbqUduzYAVdDQ6+DUeQbEW7m0aNFBJyW00slp2zHgY5ATZAd+9uFc1bf4gJFuVFUm79myPHW8qFaWyLlyLnLzUrGuq0tIoXhRxfnw2AA0lJCd/DkxkGoZ9Dzc9fNX41dRLSNrkb53Uy06dnWejobfxboyZqRnYUxEJne9DZLrTiQLnNd9fWg0iVErg2bNQvpEyb4iTajUXwZkpIUJ95sDg+27rZi8ft13S5VyS+bUJKOKy/OR+GwlJhkJiiFP7XiQKnz8rrHNcC2ZzQwBjRKtIUDXSbawtFWeM/G6gUix8jb2Qmf1yscIK/DAXdrayDqjf5Ot5PBkW8Fc+Yg84ILRDt3qvOm1C1leBoL/2mpNgjNlOqDOF0+JCclwO32iSK+RxqcIjKNSDipUC89T4V4KTKu+oAtQMblZibB5vD2S84RAUepqeWTclA6NgOWlMRA7ZH+pI8VDsLXnnZnlN+4ETZfEl77bhMKZ1yiiYMwDjRhJkWFZAwoql5NLM4Y0ISZFBdSCzjYc8cdaNu0KaALqgdMl7VUI5hG6rhxSMrOFoSbUkNqjvXOugZUrD7WrXkC7Vk6Nh3jRqfh5989SZPRbVrAgVK2Hezrsu0HOwI4dZQQoNmuo6HCl4m2UDUV/nPx/hCl+m7ScB49imNvvQVKNQ0ueCvVd0vKzYXltNME6aak0xS+FpWbQWmoVJiX0kKpKK+BurkaEkSR3q172sXGNXWdONbsRPGwFCxZXteNgCPS7cLx2fj22dkYkpEEozEBFlNiL2cv3jhQToPxW7nsBn/R5nd/5kEGdePVwGAcaMBICovIGFBYwRpYnjGgASPFQEQt4IAuaevffhttlZW9GiWQiqRotyGXXiqacFG9jYTkZJFm2nOQP2owmyPWrNSIweX2im701Bxr7daWwHrTz8vFjVcMFz9TMyyvF5qIdNMCDiI2Gk88oQbY9gwQxgATbfwWRKEBtb1A5Oj4fD7Uv/UWWtasEaRbcJQbOU2UHkDt3U0jRojUAHKMBnSOfD6xDkXSUf03Laek9jQ3dcRye7wwJydiV00Hao86QCmqyzc2BUg3SmOgVFX6t3xSLsafmiaWSTQkICPNiHVrP8aUKVOiQBJPDdYAdT27/K7PYfba8ea1SUy0MTw0owG1/TdBM4rTkaCMAR0ZM4qjaAUHzmPHhG9HpBtd0nZUV4PSSulnqWkC1XGjL1t1tfAhzcXFMCQni1InPrdblDJx1teLi1xzUVFAa8b0dBgzM8OuGUxRbpRWuqfWhi+/6sCitw+LNalpAtVuk0bRMBNmTM5TdQMFreAgCqjz1H40wLZnaDAGmGjjtyAKDaj1BaJit5Ra6mptRcM77wjniJyg4LpuRLpJNd2yv/1tpIwa1bcmfD60b9+Oo2+8IWrD5f/wh8i59FLhPGk1HXUgkxP5Zu1wY83WFnGrWn2go9sUiXijX5aNz4bBthszLj0PGanGgZbmv4eggU+3NuCuhTUYY9uHl1/6gWZwptbPgxBUzo/IpAHGgEyK1PAyjAENG09G0bWEA7qkpS8PlShxuwNaaFy+HHVLlvTSitSMy2uziQvd/gaRbsPnzYPl1FNFRJxUAy5UNUulQ/75QR1eefdIn9NuuGI4fnTxUNWSbVrCQah24edC0wDbPjQ96fkpxgATbXrGt+Jn08ILJJwnm004T47Dh0Vrd2qs0LOT6chbbxWRbtKg58npIqLu8MKF3XRJzlNGaSlG3HSTZkiQSMAg3apSsd6OTq+IdFu7paVXDRFam8i3x64fjVMLLeLGlbpm8YhMA8FE2yuLr4xskTjM0sLnQRzUMqi2ZAwMKnP3eVjGAGOANKB1HNCFLfmAnfv2Cb+Rotz6a8YlRbL1vNCVkEA+Y2pJifAbqRREuN1NyRdbXdWEL/b6S37QoO6lKzY2ie9nTsnH1VOHiVq9fZX3iCcitY6DeOpO63uz7bVuwejlZwww0RY9igbxClp8gaSOU0S6UYSaVJuDHJ/ihx+GZcwY2HbvFkQcOVcUDUeD0gbIUaLbTYmko98V3nYbDNQW3mIJOz1Aa9CxO72wdXrQZHXhq8P2QLOFqp1WcRQp0u3scZm4eupQpJiOpzho7azxlPellzbj75t8OKfzCzzx97nxFCWsvbX4eRDWAfnhATXAGBhQRbp/gDGgexOHdEC94IAua91tbfA6nSJdlP4l0o2+DF2poqJTaaLf35HSSSkdlTIhmlas6KYvqW5w5uTJotFCqKVIqIabw+WFx+MLrPfu+gYsXOpPKy0ptogMgwlj05GbmYzMNKMqotz0goOQQM8PddMA254BwRhgoo3fgig0oPUXSLqxrP3jH9G8Zk2fmiACbdg11yDv8suFk0UpqS3r1gW6nFKTBbqlJNKNbi2phpuoyTEIhtQta9XH/0PloZEi2k0a5PTd/9NRGJ5n4ui2MLHw52c2oGJHMmb4qnDPouvDnB2/x7X+eRA/zelnZ8aAfmwZ6UkYA5FqTl/z9IwD8h2JUCNy7UQlRCgizt3Sgo5t29C6aRNa160LXNSS7zjihhtEhJsxKysi45MP9saHR/F8xaFu86lT6QXjs3HpuUPEBWg8h55xEE+9amFvtr0WrKSsjIwBJtqURZjOV9fNC+TzYfcdd4iUUhrkACXn5YFavVM9NjO1eqc2T12D0krbP/8c+x54oFcKqqjJcdNNSP/GNwZNd1PCwfkXXCRSGzrsXix667BopEAO3qxpwzDjvFxxuxqkQp2/GdEd76k/rsHb+9Iww7cZ9yy6LrrFYjhbN58HMdSZ3rZiDOjNouGfhzEQvs70OINxcNyqUikS59GjaF69Go3LlgVqBlOE24jrrxdNFiIZRLZt39cu0kqpS2lwTd2y8Vm48QcjMDzfFMnSssxhHMiiRk0uwrbXpNlkFZoxwESbrIAabIvp6QWiG0pXc7P4IpKNwvkpgu1EHUldTU0i/ZSi4YJvKikNNae8HLnf+x6Shw7tsxW8nrASjANKL21sceGxl/cHHL7crCTcNHMEJp2ZGffbVS3o/br5q7GrMwP3F+9A+b2ztSCykFFPnweaUbrKBGUMqMwgcRCHMRAHpatwS8ZB30ah8iVuq1XU/62vqBCXteQznvLkk7CcckpEdX+lerqddi8aWp1Yt7UFFavrxYVn0TAznrz1FORnJ8cFJYyDuKhdFZuy7VVhhrgKwRhgoi2uANT65vwCUUEOn3CUJOfp6L/+FajJIRFuOTNmIDk3N+wCuFrBR1846HR48Naaerz50bFA8wS6Xb1sci7OPT2To9tOYNxrb1uF3fZM3D96J8rvvlorMGCiTTOWUk5Q/m+CcrrVysqMAa1YSlk5GQcn1i/VfrMfOgQqXdJRXS1Kj1BDruyLLorKV5RquW3b247Hl9QI/4vItpcfHBeXmm2MA2XfMzWvzrZXs3ViIxtjgIm22CBNp7vwC9TbsFSTg2q40U0lOU80iHCjtADRcercc0WEm6jjppNcyv5wQLesre1u/P39r8XtqjRuvGI4Li/L4+i2fj4XfnDTOjR6LXi+7DDO+Mnlmvn04M8DzZhKMUEZA4qpVjMLMwY0YypFBWUchKZeR10d9t55J+y1tWKC1CyBSpdQswTyHyMZ5H/VHrVj/tO7Bdk2deIQkUaanZEUU9eTcRCJ9fQxh22vDztGcwrGABNt0eBn0M/lF6gfCPh8IjWgdePGboSbRLoJR2r6dGROmuQvpksdq4xGzeJpIBy43D7sPNCB//6vPtCOnqLbfjqjACePsGj23EoJXnZDlVj6v7PtyJo8WaltZF93IBzIviEvqDoNMAZUZ5KYC8QYiLnKVbkh4yB0sziPHUP9f/7TrXYbzaYSJAWzZ8M0cmToi/V4krrCz//TbvFbalI197KTMP60dJiSDBGvGc5ExkE42tLXs2x7fdkzktMwBphoiwQ3PKdLA/wCDQCFLsKt86uv0LZpE1rWrAncWtJMShMg0o0GNVxIGjJE1IeL6XWjDGgOFQeUTvqftQ2BDlnULOG5u0/DSbkm4fTpJMAvKo067S5857YvxBrv/swjOpJpZYSKA62ch+UMXwOMgfB1prcZjAG9WTSy8zAOwtMbZUM46+pQ949/wFZdHfAVqTnXqU8/jaT8/Ijr/VJn0lfePRJoUvXA3GIUF5gxdIhJ8XRSxkF4ONDT02x7PVkzsrMwBphoiww5PEtogF+gEIHQVcfN29kJ+8GDonlC/dKlvSZTikDBNdcg97vfjThdIESJZH0sHBxIHbL+8FoNauvsonZIaUkGSopTcc64DGSlazeyTw6lfrq1AXctrMEY2z689OLlJ2zGIcd+cq4RDg7k3JfXUo8GGAPqsUW8JGEMxEvz6tqXcRCZPajeL305Dh9G7ZNPCsKN6rdRdBuVIBH1ftPSwvINyO/afbADS96vE51JpTFnWgGumjpU0TIejIPIcKCHWWx7PVgxujMwBphoiw5Bg3w2v0ARAIBIN7sdrevXo/XTT+Hoqssh1XOjFSnSjRoomEeM6OZMUWdUGglJSRFsrNyUSHBwrNmJG/+wC/UtzoBg1J30vjnFgngbrNFtG7bU455FtYJoe/nlKzSVUhwJDpRDJa8cDw0wBuKhdXXtyRhQlz3iJQ3jIErN+3wQ9dvuuqtbJoREumWdfz5Mw4d39xGIUevHeaI/WW1u/OXfB1FVbe3WpOruWUXISFXmkpNxECUONDydba9h48kkOmOAiTaZoDQ4l+EXKAq7d6WV+pxO+Lxe+DweNLz7LuqWLBGLSh1LT7r2WvE91Xw79OyzSLRYRNQbDAZBuCV0OVUGs7lPYYico/VpeJ1OwOv1d7SSsSZcpDjYtq8dH21qQofdE3D8KJ103g9OwrfPHoK0FOOgI9ze+c+X+OMyO86078Jzr/4kCoDFfmqkOIi9pLyjUhpgDCilWe2syxjQjq2UlJRxII92qX5b08qVaFm7NtBgi1amlNIRN9yA9G99S/h45N+5m5uRdsYZJyw/Qv5Wc5sLaza3YMnyOpFOSjVz515WgGE5Jtmj2xgH8uBAi6uw7bVoNXllZgww0SYvogbZavwCyWtwIsUorfTYv/8dcKjo9rLwjjtw7M03haNFg+q6pY0bJwgzcrbsNTXIvvhicbvpsdkAuroExO/py9XQ0E1Qmpc1ZQqSc3JECkK0pFs0OKBGCXanBw7yA531AAAgAElEQVSnD3/6V20graF0bDrKJ+Vg4hmZsJgTYUxMkFfZKl3tz89sQMWOZMzwVeGeRderVMq+xYoGB5o6KAvbrwYYAwwOxgBjgDTAOJAPB167Xfh29EW1fhuXLQtEuVF3UpFq2pUdMerRR5EZQm1X8r2qdrbhkb/tF2QbZRTMnJKPb5dmIyczWbbabYwD+XCgtZXY9lqzmPzyMgaYaJMfVYNoRX6BFDC2zwdXczPaKitRt3hxt5QBimajIci0PgaRckSshTqIsMsuK8OQSy4Re1IjBmN6etipqXLhgBy/V9/7GhWr64XjR4O6ZJHz942T05Cakqj7KLenn16Pt3aZMd1bhXtfZKItVCzzc+rQgFyfBeo4DUsRiQYYA5FoTX9zGAfK2FQi3Y4sXoym5ct7+YN0kXry73+PtG9+c0AB6E720y9bRaOE6gMd4nkpq2DG5DxZyDbGwYBm0O0DbHvdmjbkgzEGmGgLGSz8YG8N8AukICp8PkGy7XvgAfEvFcEd9pOfIDk/H40ffCBuMOmLotXIsZKi3YIlomg3It/oK3gQGWetquolPD2fO3060s85BymFhSL9gKLdDCbTCaPe5MSB2+PDrhobVn7WiOUbmwKEGzl/E0rSceXF+Til0IIUU6KCyo/f0r+8YyW2dgzBL/I+x48W/Cx+gkSws5w4iGB7nqICDTAGVGCEOIvAGIizAVSyPeNAWUNQl1Lbnj1oXrVKZDgk5eXhWEWF8AXJlzvtz3+GkRonpKScUBAi2yiVdNmGRizb2CiaVNEoOysLd3XVboumZi7jQFkcqHl1tr2arRMb2RgDTLTFBmk63YVfIOUNS8Vw3a2tMBUUwJiRITYkB0tqjCBJ0PbZZ/BYrcicPDkgVALVcUtOFj8buv6l770uF6juR9vGjd1SEIJPQ+QcOW4URZdaUoKMc88V3a4SiHSjdRMTA+SbwMFFF52wLki4mqI6IseanPjP2npU7rQGnD9ap3xiDq66dKhIddBbHbdrb1uF3fZM3F+8A+X3zg5XbXF9nj8P4qp+VWzOGFCFGeIqBGMgrupXzeaMgxiYgmr9treLciFEqFGdtp3z5vkvZ0tLRcYClRWRfMcTSWR3etHW7sZ/1tUHsgqodtsPp+SjcKgZ6anGiCLcGAcxwIFKt2Dbq9QwMRSLMcBEWwzhpr+t+AVSkU276rKF1T2gqyEDpSLQaPnkE1H/o69oN/o7kW8ZpaXiWfqeUk8pOq66uhpnlJYi/ayzRHSdnIMIt067F4eO2fHmqmOBGm5EspWOzcA5p2fg/G9mwZxskHPbuK31k5s+wiFvFn575j6cf/OVcZMjko358yASrelrDmNAX/aM5DSMgUi0pr85jIP42LR92zbsuvnmwOZEuBXNnw/TyJEhCUSE25ZdbXj0pQOBjAIi3MrOygbVzh2SGV7Xe8ZBSGrX5UNse12aNaxDMQaYaAsLMPxwdw3wC6QzRPh8ot4HRdF1fPFFoPhux44d/ZJvwRog4q3w1lthOukk+NxuJOXkyBblRjyizeHBvoM2PFdxOFBPhPanGm6XX5CLUSedOEVC9dby+VB242Yh5n9n25EVFJ2oetm5+LUWTKS4jPzfBMVVrPoNGAOqN1FMBGQcxETNfW5CF6ZtW7YEarjRxejJjz8uMiNCGeRvbd/Xjjc+PBq43KR5VDP3wbmjMXKoKZRlxDOMg5BVpbsH2fa6M2nYB2IMMNEWNmh4wnEN8AukYzT4fPA6HOKAlI5ABFzbhg3o7Gq2YK2sFOkJ5sJCdHg8SG5uDhTllZoyDL/hBuSUl4v0U4PZLJuy2jrc2Li9DZuqW7FiY5NYlyLc7vhJISZ/I0u2fWK9kL29E5feuYOJtlgrnveTTQP83wTZVKnZhRgDmjWdrIIzDmRVZ3iLdTXV6ti1C4efe87vqxUV4ZQnnxR1fkMZUu22mjo71mxpDtTMLRpmxh9/cTKG5YRGtjEOQtG2Pp9h2+vTruGcijHARFs4eOFne2iAX6BBBolg8s1uFwQcNUtYv3EjJp5+Og7/9a+9mjKQc0c13grmzoVp2DDZItyoaUKnwyNuXV99r05EuFHDhL//ahzys/116bQ2vtzVjBuf/grZrma8+fh4f0SghgZ/HmjIWAqJyhhQSLEaWpYxoCFjKSgq40BB5Ya6tM+H1s8+w/5f/UpchGaVlaHonntEd/lQBxFu7Z1uHG1y4pG/7Rf1colsWzBvNLLSkkS1EqMxARZTYp+VSxgHoWpaf8+x7fVn03BPxBhgoi1czPDzQRrgF4jhQBqQcEC13lr+9z/A64WzoQF1ixcHotyoCxZFuGVdcMGAXbDC0So5ga3tbjz60leo2mkVNURmTysQEW7GxARkpBkFAaeF8UllHe7922GMse3DSy9eLmsUYCzOz58HsdCyuvdgDKjbPrGQjjEQCy2rfw/GgXpsRHV3qYO9RLYV3n47koYMCVvAg0cduO+FvYJsI1+rqMBfroOIt9KSdGSkGmExJwrfSxqMg7DVrJsJbHvdmDLigzAGmGiLGDw8kWsvMAb8Guj1QdrVmIHSFWy7duHI4sUidYEGFeYtvvfekNMXQtUxtae/6uEvA8V7aR6RbeNGpeKXV47URJTbx6u/wsNvNONk+3689LfvB7q6hqqDeD/H/0GNtwXivz9jIP42iLcEjIF4W0Ad+zMO1GEHSYrWTz8NRLZRpsHoxx4TNdvCLetBF5oPLNzXzdeiPehCs3xSDqZOHILMVCPSLImiK/zHH6/GlClT1KUMliYmGuDPgJioWdWbMAaYaFM1QNUuHL9AardQbOQ7IQ58PjiOHsXRf/2rW2He0QsWiFTScJ28E53o8z1WvPreERHZFjzotvVX147C8DwTUkzqjW778583oKI6GdO9Vbj3xetjYzwZd+HPAxmVqdGlGAMaNZyMYjMGZFSmhpdiHKjMeJRG+umnqHn8cbgaGkTNtoLZs5E5eXLY3eLfW9+APQdtgQOu3dKChlZX4GfyuS4cn40Lxmdi/85NKL/0IpUpg8WJhQb4MyAWWlb3HowBJtrUjVCVS8cvkMoNFCPxQsGBz+VC2+bNgRvVxNRU0Sgh/4c/hGn4cNkkbbG6RT0RCqqjIr4L3zos0hwouo0cv9nlw5CeakSS8Xhqg2ybR7nQU0+tx9u7zZjhq8I9i5hoi1KdPD0OGgjlsyAOYvGWMdQAYyCGylbxVowDFRrH54Ptq6+EHyZlGVC3+DELFoSVZUD+ldXmpiohcLq88Hh92LavA8s2NPS66Bw/yoXf3nq2Zkp4qNBqmhWJPwM0azrZBGcMMNEmG5gG40L8Ag1Gq/c+czg4sO3Zg9onnkBHdbVYiGq3Fd19N9K++U1Za7fR2tQw4UiDE79+Zb9olkCDblpvv6oQBbnJyEwzqirC7d77VuKT5iGYm70dc393jebAFQ4ONHc4FjgkDTAGQlKTrh9iDOjavCEfjnEQsqpi/qDj4EEcrajolmVwytNPIzk3N2JZOuwetLW7hd9FEW5rt7YE/C6q5zb/qiKMHBpap9KIheCJqtIAfwaoyhxxEYYxwERbXICnl035BdKLJaM7R7g48HR0oGX9etEsQbpVzZ85EznTpsFy6qnRCdPH7KZWFyp3WrFw6aFAegMRblRP5PsX5qnmpvXnt32EPfYs3F+8A+X3zpZdD0ovGC4OlJaH14+9BhgDsde52nZkDKjNIvGRh3EQH72Huqu7rQ3t27bhwIIF3ZokJFosUZX0IKLN4fKiw+bB7oM2PPLXvXC6E8QlpxZKeISqP35uYA3wZ8DAOtL7E4wBJtr0jnFFz8cvkKLq1cziEeHA54PbasXBv/wFTStWBM469oUXkHr66bKf3eX24dAxO17679eCdLPZPWKPsvFZmPf94TAlGcTPyUkG0aKevig9gjpoxSrN9Oe/WIk9riF44LR9mDr/Stl1oPSCEeFAaaF4/ZhqgDEQU3WrcjPGgCrNEnOhGAcxV3lEGwZ3JKU00txp05B53nlIys5GQlJSRGtKk4h0e+lf67DiiyxxyUkNE2ZOycePL8lHusUY1do8Wf0a4M8A9dtIaQkZA0y0KY0xXa/PL5CuzRvy4aLBAdVua16zBg3vvQdy+KhA76hHHhEpDAaTCQmJiVE7e8EHaetw40ijA5U7rFiyvE4QbnTTWlKcitSURPH9hLHpgSlEuGVnJCHRkCDIN6pH0tHpEXXeyGmUa5AeLvzFF2K5pT+xI7dsslxLx2ydaHAQMyF5I0U1wBhQVL2aWJwxoAkzKS4k40BxFcu2QcuaNdj30EOB9aikBzVKGHLppWE3Sugp1KpVq3HK6ed1K+FBF5w3zxyBvOxkGBPVVy9XNsUO8oX4M2CQAwAAY4CJNn4LotAAv0BRKE9HU6PGQVdn0r133ilSSalRAt2spo0bB1NhIdJKSmAaMcIfZibDoEg1m8ODL/ZY8ehLB3q1qQ/egoi3eT8YLgg4aTS0uERzBXOyQbSwdzh9SEyEaGUfqYi2FivK790ttvjvbDuyJjPRJoOpeYkYayDqz4IYy8vbya8BxoD8OtXiiowDDVnN50P79u1o3bgRjcuWia6kNNJLS3Hyb38bVSqphAOphMdT/6wVPhf5UD//7kmYMTnyunAa0vCgFJU/Awal2bsdmjHARBu/BVFogF+gKJSno6ly4aDjyy9x4He/C9Rtk1RExFvhXXdhyMUXy6o1Ity272vHkUYnauo6RaQapZVSl9LgQZFrE0rSkZeVjMrqNtHNtKTYght+MEI4i8EjxZTY63ehCL1j+1Hc8OwhmL12/OfeAqSMHh3KNFU9IxcOVHUoFiYsDTAGwlKXLh9mDOjSrGEfinEQtsriO4HKebS3w9PejoZ330V9RUWgdtuIm28WWQaRpJIG48Du9GLrbiseX1ITqJf7wj1jcfqo1PienXdXRAP8GaCIWjW1KGOAiTZNAVZtwvILpDaLxEceOXFABXo7v/oKRLpRZ1L7gQMB4m3kL37hT2WwWCJy+PrSjtSm3u32iW5ZVMRXGtRF67VldaJ7Vl9DqjdyrNmJogIzys7KEo9lpRvDrj+yfOVX+G1FM8bY9uGlFy+P6gY5PijgEPF46V1N+8r5WaCmc7EsoWuAMRC6rvT8JONAu9b12u1o27IFBx59VJBtdNlJDauGXnVV2KmkPXFAPtfRJgdeeudrrNjYhHGjUvHsnadxCql24dKv5PwZoEOjhnkkxgATbWFChh8P1gC/QIwH0oASOCBHz+t0wud249ALL4iGCeTs5ZSXg+qHpE+YAG9nJ4zZ2UgpLpbNEOQEBpNtLVYX9h7qFG3qKeJt3Kg0FA4zYdFbh1G109ptX4pumz4pFxeMz8TokywhN1GgRg0fvLsdf1juZKJNNkvyQvHQgBKfBfE4B+8ZuQYYA5HrTk8zGQfat2bbpk0iy0BKJc0qK8OIW25BYkqK8McSjAM3NOgPB3RBeeMfdqG+xYmfzijAT6YOE+U4eOhHA/wZoB9bRnoSxgATbZFih+cpRLCwYrWnAaU/SKlRwFePPQYq2NtzUPOEU595RnTIUmIQ8dbY6kKnw9+llAZ1KCUybu2WFizb2CjSSKuqrYFUCPr5oZ+NEk0U+muYQNFytk4PEhIS4LHb8eY/N+ONXWmY4t2ORxfNka0enRI66W9NpXEQy7PwXpFpgDEQmd70NIsxoCdrRn4WxkHkulPNTJ8Pzvp6NK1cicOLFgmx6KIzd/p0cdmZMmoUjFn+SP5I/IIPPm3Er185IKbOmVaAyy/IFQ0SIq11qxq9sSBCA/wZwEBgDDDRxm9BFBrgFygK5eloaixwQGTb16++Ck9HB+w1NaJDqTTolrXorrtgzMxUTKtEuAU7f0S8EQFHv5cGEW9SJ9MH544SBNyQzL7JtrpGByiSjQad6d9vfol3vkrFdG8l7n1xnmLnUHLhWOBASfl57eg1wBiIXodaX4ExoHULyiM/40AePaphFfK/2qqqUPP444HoNpJLRLjNmwfTyJH9ijkQDl5+52u8+t4RMZ+yAu6eVYSzTk3n6DY1GD5KGQayfZTL83QNaIAxwESbBmCqXhH5BVKvbWIpWaxwQGmkXpcLPodDpJV27t+P/b/6laghQl1KC2+9FaklJTGLBiOirLXdDUOCP92UarxVrD6GpR/Xiy6lD8wtDkS0JRkTkJOZLNJJaR4RbdKgG+Ml/9iGVU1DcWXKF7jl6bmxNJ9se8UKB7IJzAvJrgHGgOwq1dyCjAHNmUwRgRkHiqg1fot2Rbe1rl8vSDdrZaXwvSirgDqT9ke2DYQD8odefe9rLPukUWQFUBbArGnD8N3zc5GROnBqavwUwjsPpIGBbD/QfP679jXAGGCiTfsojuMJ+AWKo/JVtHU8cXCsogJf//WvgYK9hfPnI+Occ/zRbTHMP6DINiLd2jvd+OWTu4XD2JNsI3Fys5Jhd3jR1mYX9U0oms1jteJ3r3yF3fZM3FP4JWbcP0dF1g1dlHjiIHQp+UklNcAYUFK72libMaANOyktJeNAaQ3HZ32qn0sEm722FrVPPCH+JbJt9IIFMI8Y0atuWyg4ILKtocWJ5948FGg+Rf7Tn+afipzM7p3d43Nq3jUSDYRi+0jW5Tna0QBjgIk27aBVhZLyC6RCo8RBpHjjgCLbvn7pJbSsXStOT04ftaPPKC0NqVivnCqjqLaN21ux8K3DqK2z9yLbaC8i3Fwtrf5mDx4PEgD89m97sMc1BPcX70D5vbPlFClma8UbBzE7KG/UrwYYAwwOxgBjgDTAONA5Dnw+OA4dwt777guQbcPnzUPamWd2K+MRDg6odu3bH9eLzAC6rCwtycCCeaP7rXWrcw1r/njh2F7zh+UD9KkBxgATbfxqRKEBfoGiUJ6OpqoBB57OThx+8UU0LVsmbltpFMyZg9zvfQ/G9HQYzOaYabyp1YVjLU7c//y+QGRbSXEqrpiSJxxGcibfW1kjGiGMzEnEt0Yl46YXjqATyXh+uhVnXH5RzGSVcyM14EDO8/Ba4WuAMRC+zvQ2gzGgN4tGdh7GQWR609osx8GDAbKNZKfO8HkzZyI5Lw8GkwlrP/0UUy6+OORjUXTb7lob7nhmD2x2D8rGZ+G+a46X4Qh5IX4w7hrgz4C4myDuAjAGmGiLOwi1LAC/QFq2nnyyqwUHVLDX2diIQ88+G4huow5Z+TNniqK95PQZUlJgTEtTLq3U54PbCxxpcKCmzi46apGzSENKJV1b2YjXVtYHDEBE2+b9TvHz27PsGHL+ZPmME8OV1IKDGB6Zt+qhAcYAQ4IxwBggDTAOBg8OiGw7WlGB+qVLxaHJ76KMgtRx47DD7cZ5F10kupNSuYxQx4qNTfjNq/sDvtPTt50iSm/w0I4G+DNAO7ZSSlLGABNtSmFrUKzLL9CgMPOAh1QbDqiGSMPy5ahbvLhbhyxKKaVmCTnTp8M0fDioZWiCwYCEpCQkJCcjMSVlwLMO9ICrqQlehwMOowUtLiMarV7Ut7jw1D9rA7ezO/a1o6HNjfHFydj5tQudzuOtS5ffkQHLKacMtI0q/642HKhSSToXijGgcwOHcDzGQAhKGgSPMA4GgZGDjuhua0P7tm04/MILIpU0eKSXliK3vBwZkyaJDINQB5XhePbNQ6IMB0W2/fJHI5GdkSSaSvFQvwb4M0D9NlJaQsaASom2BQsWYPTo0bj66qt7YaCzsxPz58/HokWLMHXqVLz++uvIycnpFysPPfQQaD0e8muAXyD5darFFdWIA4puczU3o2nlSjQuW9bL8aMupTRSiHwbN07cwBIRRymmhqQkcfsa7qCuqI4j/jb1NNodQGdaroie6xndlu1qxh8uakXrqPF4e5MN63c5MMa2D397YQYSU1PD3VoVz6sRB6pQzCASgjEwiIzdz1H/P3tvAmZXUaaPf71v2feQkISwZBEGMKAoa1AhuIwMKOiQMGZccMSJE1z+KgYCuCCK+MuAQwQ3FhU0+Q1/RYhKkACKGhZBEtaQDglZujtb7+v9PW916lp9+tz9nHuqzn3refrp7ntPVX31fm/VPee931dFDpADQIA8KD0e4B4IXzZ2vPSSHNy4UZ1MaopuSCudunSp1EydmhU4OGRq4+aDsuL7W9QXlRPGVMmS86bKOW8dx33bskIw2ou4BkSLvw29kwMWCm0QzhYvXix33XWXr9B23333ydy5c2XOnDlKQNuxY4fcdNNNUpciGoVCW3hTjRMoPGxdatlmHkBw62ttVad74qYPx9LrQxO8GENoQ7oDhK7x73mPSnOA8OZNNcXN5LAUiERC3VC+tHy5THj3u2Xcueeq5vf1VklPVb069OCRP++RHzzcpl4/f9f/ylldG6Xugkuk75XNsuvJ52VH7TS5dM2NRd1PLkie2cyDIMfJtlIjQA6QHeQAOUChrbQ5gD1zB/DT0yNPPPSQHNHUlEwrxX3W0TfdNLh3bnV1Vtt4bHh6n3z356+rPW9RFp0yXj79wekyqiH7VNTS9kg0o+dnQTS429QrOWCh0AaCQGxD8YtoMwn04osvysqVK+Xmm29OGdVGoS28KccJFB62LrXsCg8gukFw69y6VXr37FEQt23aJF2NjdKxeXPyEAW8jlQHfPtaO2OGEt6QXoqCNlQpKxvc8+3QjSLa3X3PPUP2KJm6ZIk0LDhJWjsHVHpo/4DI7evbVPTa11/8stT1dw5xc/Ux8+RNN/8fCm0ukZ+2DkHAlbWAbgsPAXIgPGxdapk8cMlb4dn6h4cektNOPnlIWikyCqZ/8pPqC8uGuXOT91eprEBk2+693fKrx5plzcNNKroNe97+92fnyJiRFNvC815hLXMNKAy/ONQmBxwX2lpaWuTKK6+Ur33taymFtksvvVSWLl0aB75aN4bGxkaZOXOmdXbRoOIi4BoPygYGRLRg1tMj0t8vZR0dUvnqq1Le2ipVTz8tZXj9UOmbP196585NfvNa3tQk/bNny8CoUclryg8elPqf/Uyku1sSI0dKWWureq/nrW9VP30DZbK/s0IG9rTI649vlVN7nlbvl/d0ycE3LZCuqdOloq5Gao47KqtveIvr4ex6c40H2Y2KV+WCADmQC1rxvJYciKdfcx0VeZArYvG8PsmDRELKm5ul4fvf/8f9VU2NdJ9xhvScfLIkamoyAtDTJ/Lankr51cY6ae0skzcd3isXvX3oF5YZG+EFRUOAa0DRoLa2o1LjwMKFC4f5oiyRwHcFdpVcItpeeOEFef/7359yAIxoC8+3VKrDw9alluPAA6SD9re1qVSH7jfekD2//KX0NjVJ++bNKV2BFAj84Bj7fY88og5ewOmm0y67TFpwGMOdd6q6R37962oPuD0PPyoH//pX6XvlBaldeI40vOM86auqlbL6wT3ZRtaVyaRj3BWu48ADl+adjbaSAzZ6pbg2kQPFxdvW3sgDWz1TXLu8PNi3YYNs+cpXpKK+PplFgOyBKUuWqOyBqnHj0hqIJ9Ztu7vksutfUJFtd197rBw+KbNIV9xRszcgwDWAPCAHHI9ow35t55xzTsr92UBxCm3hTXROoPCwdanluPEA6aHdu3erU0khnjX/5jfS+uSTSlBDKa+vH5Zqitdx43jkN76hRDWUnXfcIXvXrUseboD0Ul1mXPs1GXnkLOnoTsi+9oFBoa2+XCYdPcMl1w+xNW48cNYRERpODkQIviVdkwOWOCJiM8iDiB1gSfd+POjetUvw5SYOqtJfSMJcfHF5+LJlMuK44zJuofG9X26Xn/9+t5w0b5R88/KjeBKpJf42zeAaYKFTimwSORCx0KYPPoDfzcMPsolowzWzZs2SU089NS1tKLSFN6s4gcLD1qWW48qDga4uFeGGY+shunkL9nbDT09Tkzq9FPu6QYxDkHBvS4uKkNv61a8mT91qmDdPqo6ZJ719CZn1rx9INtfSOiBdvQkZN7ZWxs6Y4pLrKbQ5661wDI/rWhAOWvFslRyIp19zHRV5kCti8bw+HQ/wpeaBv/xFtt14o/pSEwVRbTOWL1f3U+mi21rb++WDVz6notouXDhRPnH+NKmrqYgniI6OimuAo44L0GxyIGKhLZUvMwlt5vvYp+2pp56Sd73rXb7NUWgLcMZ4muIECg9bl1qOPQ8SCZXigJNDdUn09AhO1jILDkeonjRp8KVEQkXF6QMYcBOJb2tRevsTUjdujPQdOKD+x0EJe9sGZNKEOhk5bbJLrh9ia+x54Kxnimc4OVA8rG3tiRyw1TPFtYs8KC7etvaWkQeHvpjsaW6WHatXq+wBFNwvHfX1r0vN9Okp961d+4c96jRSFJxE+sl/mSb1dRVSWVGmfliiRSCj76M1j70XAQFywEKhzS/KDaeLLlu2TFatWiX33nuvXHXVVUl6HH/88XLPPffInDlzfClDoS28mcQJFB62LrVcsjyAANfVlTyJFKmjOEVLF6RGIEViWDRcWZnUTp8uvXv3qlNQBxIiO/f1y+QpI2TE5MG0UxdLyfLARWeFZDM5EBKwDjVLDjjkrBBNJQ9CBNehprPmQSIhfW1t8sYPfiD7N2xQEW4Q22Z8/vMyYv78IfdWyXushMg9v98t31uzXb00b1a9XLhwsvo9bnSVNNQywi1KqmTt+yiNZN+hIkAOWCi0Be1xCm1BI/qP9jiBwsPWpZbJg9Te6mttlb79+4dcoDf8NYW4PQf6Zcrh46R69D9OMnWJA7CVPHDNY8HbSw4Ej6lrLZIDrnksHHvJg3Bwda3VXHmALx+7d+6U11auVNtu4H5p6r/9m0y++GLfyDbs6vG7v7TId372ukoj1eWME8fIf108Q8aMrGR0W0SkydX3EZnJbkNEgByg0BYiveLfNCdQ/H2czQjJg/Qo4cYRKaS4YRzo65Pyqqrkt7N4vaelRfYf6JbxU8dK5SgKbdlwjtfYiQDXAjv9UkyryIFiom1vX+SBvb4ppsdJ33sAACAASURBVGX58qD79del8TvfSaaSHrFypYx685ulcvToYYIbxLYtb3TIrx5tlo0vtMq2XV1qiDOn1MonL5gmx84eIaMaKqWM2aTFdD2/fC0q2nZ2lu/8t3M0+VlVlsDO3TEujGgLz7mcQOFh61LL5EFh3oIQ17a7RUZMnSgVdXWFNRZhbfIgQvAt6ZocsMQREZpBDkQIvkVdkwcWOSNCUwrhAbIB3vjxj6Vp7Vr1ReX4RYtk7NlnS8PcuVJWVTVkVHiSbe3ok4PtfbJ1Z5d856fbpPlAr7oG+7ddePZEOWxCjYys/8f2HhHCUhJdF+L7kgCoBAZJDjCirQRoHt4QOYHCw9allsmDwryFqDbs5YYTS8trawtrLMLa5EGE4FvSNTlgiSMiNIMciBB8i7omDyxyRoSmFMoDnP7+ype/LK0bN6pRQHA7fPlyGbdw4TCxTQ8TotvWnZ1y34YmWfuHJvUy9ms7/YQxsuS8qXL45JoIESmdrgv1fekgFd+RkgMU2uLL7iKMjBOoCCA70AV5ULiTurZvl+oJEyi0FQ4lW4gQAa4FEYJvSdfkgCWOiNgM8iBiB1jSfRA86MX2Ghs2yL4NG5KppNM++UmZ8J73DG63kSInFNFtz73aJnf8Zpds3tquEEE66U3/dbRMGFNtCULxNSMI38cXndIYGTlAoa00mB7SKDmBQgLWsWbJg8IdhhO2qia4e+IoECAPCueB6y2QA657sHD7yYHCMYxDC+RBHLxY+BiC4kF/Z6cMdHbK9v/5H9m7bp0ybNKFF8r4975X6mfPTim29fUnZH9rnzz1Yqvc8cBOtX8bxLbvf2mu1NXwVNLCPZy6haB8H6aNbDtcBMgBCm3hMizmrXMCxdzBWQ6PPMgSqDSX9R086PRBCBTaCudAHFrgWhAHLxY2BnKgMPziUps8iIsnCxtH0DzAnrZN990nO269VRmGVNJZV16p9m3DQQnevdu09b19CXmjuVuW3/SS2rvtgrMmyoULJ6m3qyrLpLa6Qp1QyhIcAkH7PjjL2FKxECAHKLQVi2ux7IcTKJZuzXlQ5EHOkA2rgH3aUt0gFt56cVogD4qDs829kAM2e6c4tpEDxcHZ9l7IA9s9VBz7wuAB7pf2Pvyw7LrjDunatk2JbWNOP13Gn3ee1B5+uBpY5ZgxydPdzZFueHqffGX1luRLiG6rry1Xe7h96F2T5cQ5o5Tw5i3tXf3S2TUg1VVlUl1VrrJVqysHf7P4IxCG74m1WwiQAxTa3GKsZdZyAlnmkIjMIQ8iAt6ybskDyxwSgTnkQASgW9YlOWCZQyIyhzyICHjLug2LBxDbevftk9dXrVL7t+mCk0khvI086SQZ8U//JJUjRw5D5OZfbJf1G/cmTyXVF0BsW/7hGXLckQ1SUV42KKZVlQsOV/jemu3SUFchE8ZUyfxZDep3ZUWZjB1Vpa7D9fif5R8IhOV7YuwOAuQAhTZ32GqhpZxAFjolApPIgwhAt7BL8sBCpxTZJHKgyIBb2B05YKFTIjCJPIgAdAu7DJsHfa2t0va3v0nLgw8OEdwABfZwm/zhD0vVuHFDotuwb9uulm4loG3e2qFQW/PwniEHJugot5lT62TTa23J60yIIcx94l+myUlzB8U8CG2jRlSq6DhdEAnX3tkvk8YW7/AFjKunbyDyiLuwfW8h3WmSBwFygEIbJ0UBCHACFQBejKqSBzFyZgFDIQ8KAC8mVcmBmDiygGGQAwWAF6Oq5EGMnFnAUIrBg4GuLunv6JDWjRulbdMmweFSOsqtduZMwQmlo9/ylmHbc0Bwww9KV/eA/Pj+N+TBJ/ZKR1f/sBHX11bIolPGSeOuLiW6+V0DwW3BvFFy9oKxgusheH37p43SuLNLfviV+b4pqQVAm6yKMbR19Etv34AaD35wyursaXVJgQ+2wCakxeJ9HbEXRP+p2iiG78O0n20XjgA5QKGtcBaVcAucQCXsfGPo5AF5AATIA/KAHCAHyAFygJ8H5IBGoJjrAdJJ+w4ckMTAgLQ984xsv/VWJbohlXTKkiUy6YILpLy2NqVzEH12sK1Pnnu1XV2D/xt3dqq/33HSODl8cq309A5Id++Aeu3BJ1rkzgd2DWsPaaWXnjdVNr5wUDY8vV+9f+4p49RrOOm0oa5cHb6Qbn83FQnX0S/l5WUyor5CaqvLBQc69PUPqL3i8L4uzft7ZcMz+5WteF1H6SGy7vQTxqiUV+xFB7uOnFYnB9r7VN9jR1Sp9kePGDwEouVAj4qCa6ivkJqq8oJJXEzfF2wsGwgFAXKAQlsoxCqVRjmBSsXT6cdJHpAHfLAiB8gBcoAcIAeiEFiIur0IRHV/iCi3ru3bZfc998jedesUQNMuu0zGnn22Oiihoq4uJWhdPYNCWv9AQvr7E0qUGlk//ERSiFr7DvaqyDX8/eTmVpWCilNNU5V5s+rlvLdNkAVzR6pUU0SW6cMVIKR1dverttY9sVelrM4/YoTMm9UgqAdBDRF1D/yp2TeV1exzwugqXzsgtqEdiHAL5o2UiWOqVfsdXX1yxwO75MwTx8oZJ4yRiWOrpL6mIrkHXT4Mi8r3+djKOuEgQA5QaAuHWSXSKidQiTg6wzDJA/KAD9jkADlADpAD5ACFNnLARCDS+8NEQkW4Nd9/v+xYvVqZhVRSRLbhlNKKESPSRrhl40mdhonfXT39KoXz1483y8bNrar6wgVjVZrpj+/fOaw5RJnNnFqrxC4URKRtfGGwXi4FKaFIW4VgNnEshLN6JeIhMg9inWo7TcqrX18Q5E6aO0re/fbxcuT0OhlRV5nzCauR+j4XAHltaAiQAxTaQiNXKTTMCVQKXs48RvIgM0alcAV5UApeTj9GcoAcIAfIASBAHpAHtvAA0W171q6VHbfemnQKTiWF4DbiuOOkcvToQJ3V2tGn0juRljl+dJVqe0dTl7R19suDf2pR0WjYQy1dgWi26G3jlVD26DMHlFgHQQ3iHIQ0vKcPXUDEHaLPKisHo+MgsuEHkXlIdR0YEPUbByRseq0jGR33yNP7VPScbv+CsyaqaDeIfXoPOvRx4cJJcvqJo2XKuJpkmmk2gHENyAaleF9DDlBoizfDQx4dJ1DIADvSPHngiKNCNpM8CBlgB5onBxxwUsgmkgMhA+xI8+SBI44K2UxbeID92zq2bFGHJDStWaMOT0AZc8YZMnXpUqk57LC06aSFwqQPKUA6amt7n9pvDYJb074eadrfo5rHXmpqT7XawT3SamsG90nbs69HHWBgvo5UVghsaAeiWrr93kzbIb6hbbSHNFWIcFt3dqqfs08aJz29g6/DNqSoPnkowg59Q9x7/xkTZOaUuqz6s8X3hfqO9fNHgByg0JY/e1iT31iSAwoBLqQkAnlADpAD5AA5QA5oBHhfQC7Yth4k+vqUwNa5ZYtKJz3w6KPqf6STTl2yROrnzVMnk1bU10vlqFGhOhD7uuFQBUSaofT1JaSqqixliiauz1ZMy9VwtA3hDSeSouD/ju5+6e4ekEee2a/2ndu2q0u9h4i6T39gurz12MxRgFwDcvVE/K4nByi0xY/VRRwRJ1ARwba4K/LAYucU0TTyoIhgW9oVOWCpY4poFjlQRLAt7oo8sNg5RTTNSh4kEtK7b5+0b94s2268UZ1MioLTSSG2jVqwQB2aoPZwqx7cP62sokLKKocfiFBEKCPpChFwOPAB+73d8cBOJbghuu36y4+U448emdYmK30fCYql2yk5QKGtdNkfwMg5gQIAMQZNkAcxcGIAQyAPAgDR8SbIAccdGID55EAAIMagCfIgBk4MYAhW8yCRUOmkzb/6lex98MFkOimGXTVhgky68EKVWtrV2Kii3rQYVzVuXADIFNYE9p3DD8RBROGh9Hd2SqKnRxL9/YLoPYTAKYEQUXq1teqagZ4e6Tt4UL1fXlMj5XV1KmU2k4gIwW1nc7esuvd1lU6KyLabPzcn7Z5tVvu+MPhZO0sEyAEKbVlShZf5IcAJRF4AAfKAPCAPyAFygBwgB8gBjQDvC8gFV9YDCE/46W1qkvZNm2TPmjXJKDfTi4h2g7A14zOfkapJk6S8qiqjQJUvCyCE4QdCGcQxLZwNdHcrgQ1ReNhvDoc6NMyZo0Q2ROh1b9sm/e3t0rZpk7K1buZMJRLiB+Ih6mB8eK9q4kQZMX++jD7tNKmZOjWrQyF27OmW/7zxRWk+0CtnnDhGlpw3RSaOrpaKChzEUCZ1NRXJIXMNyNf7w+shnReHWSDFt7qyPJnmG1wP4bREDlBoC4dZJdIqJ1CJODrDMMkD8sCVG2p6KlwEuBaEi68LrZMDLngpfBvJg/AxdqEHl3igosR6epRQtW/9eml54AHp2rZN7dmmD08A5hCtpl12mfqtoskSCRUdVjV2bEEbqeHAhu7duwc3STMKBDSUgY4OObhxo4qww48uENu6tm71FQez5Qgi96Z9/OPqUAgdIZeq7t9ebpX/vPEl9faEMVVy0txR6iCHGVNq5dTjRsvEsdVqPzmXfJ8tTsW+DqfCHmzrUwIbToTFwRk4kRaHYYweMXgghs2FHKDQZjM/rbeNE8h6FxXFQPKgKDBb3wl5YL2LQjeQHAgdYus7IAesd1FRDCQPigKz9Z24ygOIbTrFEiDjf0SL7bzjDiW+oSAqbOSCBdLT1CTVEyfK1I98REWQaaFKRaX196trk3u8JRKCqLTyQ6mc2oEQ+fYdijbDax2HxLV0Dm6YN09FsemCiDXYoyPZ8HrnIVEO7amDH2bMkPHnnafshd0Q7lqffFI1oQXEuiOPVPvTpUspfXjjXvn57/fI5q3tQ0ycN6tePv2Bw2XurAZ57NE/yMKFC63naKEG4uRXHCSB01o7uwakrrZcBhIiAwMJqa4qVwdeVFWWS211udJQD7b3SX9/Ql0HAQ0nv6J09wxIeflgZCAOx8CBFH/d3CoP/qlZmvb3KqFNF0QTLl40RUY3VKooQhykUVE+qLqhH1uKq/M/SPzKEgmPdB5k6xa0tWLFCrnuuusssCR+JnACxc+n+YyIPMgHtfjVIQ/i59NcR0QO5IpY/K4nB+Ln03xGRB7kg1r86jjPg0PHfapot95e6du7V7Z997sqokwfoqC9BoHrsMsukzGnnqrENG9kmq93y8rUgQt7f/c72bF6te8lENAgjKEgeg1inj4h9eCf/iQ9zc0C0a121izVFvZb03uu6RRUZQ8Ev8pKdaKqSknt7ZWBzk7peOkl2XHrrUkBEYLb+EWLlGhXPWnS4PWegyAgEO090CvPvNwmm15rU20/+MRe6ejqV4clLP/wDBk48KwsOues+JFaRFo7+qS3N6FOjj3Q3qfGvOGZ/Up4POOEsTi7dci4J46pVtF/KLgOotmCuSMVXigQ0p7cfFAmjKlW0YEoGzcflMZDp73i//raCtWGPgEWfc6YUiMnzxutfiPSTZeaqnIZ2VChhDuU8rKySNJNnZ//AbCXQlsAIJZqE5xAper5oeMmD8gDIEAekAfkADlADpAD/DwgBzQCcVwPevfuVRFuENoQEQbhC/ue6egyiGAo3qg0CGYQtlAXf2OPNBQIdK0bN6q/kcI59owzpGbGDPW6KofEOETHqQMMDv1A/NKHIpTV1KgItLTlkGjovQZiXPeOHbLjttuUHWaaLMYydckSGXH88VI5cvgpozgkoaOzX0Vm7WvrlVvX7lCHJaCceESvfPU/T1JpjnEqe/b1yM9+u1sNSYthEMDMiDO/8eIACVyDdNBsC8S1JYumyPwjGpJCHcS3W//vjqTg5m0LtuB6CH6IMDRLZUWZSjdFFB4KIvGw5xv22KupHoy6C7LEcf7nig+FtlwR4/VJBDiBSAYgQB6QB+QBOUAOkAPkADmgEeB9AbkQ9/VA7+mGceLvXT/9qTStXZu34ydecIEc9pGPiFRUqIMWdPGmmebdQYaKffv3S19bm+x/5JEhKaWohgi3wz72MRXhlqpAx9t3sFfueGCnrP1Dk7oMKY6XXzhdRWmNanBPcIMgNZBIKCER6ZzYI+2a218bEmmm8YAodvoJo+XRZw6oU1lRIKoh8gzimI5ew152s6bUysZDp7fq+ifNGyntnf1KjINYNnNqnZw8b6SMqKuUmmpEpJULhDLYBJx3NHXL1l1dKhIOEXHeNF6vn9DmxENRdfo92IZ+lDg36x9iHgQ3CG8o+I20VPSda+HnAPdoy5UzvN5AgBOIdIj7jRQ9nD0CXA+yxyquV5IDcfVs9uMiB7LHKs5Xkgdx9m72YyslHiBSrfWZZ2SgfXDfsiFRaSIq3VSd9jlhgvobhxug4ITQsWeeKfXHHPOPKLbsIQ72ykRCRbT1tbYKhLeWBx9MiodIKT3mu9+VqvHj0/YJcemZl1rl6u+/Ij19ZUrEeffbJshZC8bIhNHVMqK+Ii/RJteB6pM6dSCfFov0nmqp2kM6KPZVa+vol10tPUpcQ9m2q1seeXqfEs0gqi06ZZwgJRRi4uatHTJzao06gRXj16IUBDr8jfRS1IfQNWV8tRLNsKebPswAtmGvNezrhjpI+YS4BpEt1YEHiCaEnRDwdIQa7IR9iLTTqby54AaBsL62XB1ogbHpiDikpWIcY0dVCdJS+wcGx5WpPLT+D/KOs+OZPpxp7Pp9RrRlixSvG4ZAKX2A0v2pESAPyA4gQB6QB+QAOUAOkAP8PCAHNAKlth7g5ND+zs7BdM+qKpXmiaL3SMPf2B9NH5KAfdJQx28ftKhZhJRSiG5tzz0nW6+7Tv099qyzZPY112Q8XRXCzw/veVTWPTtGmg8MbuKvBTdEbh05vS70lNJNr7WrAwZw6AD2NTP3MIM9iNqqrSlXe61BOMKPFqywj9qDf2pJGbm28mNHyOzD6qShvkIJTxDn6msqUopiEPu6eiCslQWenql5gj5gB7bex6EM3hTVwai6wdcRyYbStG9QSMR7EAt11J0f9yDCLTlvalJ8Q9opIhVx4AOKuQ+cPi11/SNPyDvOOkVFxEEYREHfNTXlafGKmvtB9k+hLUg0S6ytUvsALTH3Zj1c8iBrqGJ9IXkQa/dmNThyICuYYn0RORBr92Y9OPIga6hifSF54L57Ibi1Pv20bFmxQoltU5cuVfu2eQ9I8I50/fqHZf7xb5c//f2grHl4z5BN/Be9bbxccNYkGTe6UokwQe4Nhkixv7/aLld9f8swscncSw3RWue9bUJSTGvc2anEJlOgQuSaTgNFNBrEulOOGyWzD6tPKarZ5HEIhxAQdUEEHApEMkTOKQGwe/C1va29KuoOpXFXp0pj1XjoAxjMsZ00d6QsmDdKRemZOAG/dU/sVdF/SIPVUXFoG+/pejgMYsyIQf/jZ9SIyqyi5GzCNxtbKLRlgxKv8UWAH6AkBhAgD8gD8oAcIAfIAXKAHNAI8L6AXOB6EC8ONN9/vzR+85sqvXXWlVfKyBNPTJvqijXgrLMWSkd3v7S29ynBDfuJIVoMZTBCaooSaebMqJf6usHosGxSEk1kIRjtb+1TqZiDIlGXfOdn25TIg7ZRzNM6s/EK9lE775TxKi0UBembODQA0XHp0jmzadvWayC6tXX2KfFtYEBUWioKouRQHnyiRdY83JQ26k1HymV74IOZqnrhWZNUWi04gIi3oAXYqHCn0BYV8jHolzdSMXBiAEMgDwIAMQZNkAcxcGKBQyAHCgQwBtXJgRg4MYAhkAcBgBiDJsiDGDhRDyGRkJc++9khJ6TOuOIKKauq8j2R1Ot7iC9IaXzqxVa5de32ZEopmtfRZYhyQrRVbfXwNMzKyjKVbojS0zeg9jPr7knI1p2d8suH98iTm1uHRKNBLPvK0lnJNEn0D/EN4g7+RmooIrZmTKlR12BPMn26J8Q+7CWHfdNyFf5i5PHkUCBmQnDDIQwQ4oAf8N74wsFkOqoZ9YbIvwsXTpKm7c/JxOnHqXYQ+Qah8tFn9gvSevXptCZe+sRU1Mf18CH29Rs/usqJCEI/31Noi+OMKNKY+AFaJKAt74Y8sNxBRTKPPCgS0BZ3Qw5Y7JwimUYOFAloy7shDyx3UJHMIw+KBHSRuundt092/uQnsvfBB1Ua6ciTTpKxZ5whDcceK7XTp4t5Qmoq3yOdcdvuTrn5F9uVSGOeyKlFt5PnjVYCGN7H5vy6mPusod6Gp/erSCuzIIoN6YmXf2C6TJ0wuEceil8aJdIjVeRUzWAf2G8M/0PsYxmOAEQ2nYqKCEIInTqSEFdrMfOYw+tVKujjj22Qt5xymhIrKysGoxUR4QjBFfUgdKL8dfMBdVqr3x5xEGEvffdUmTezQR0SgUg7/IaPqqsGD5GwuVBos9k7ltvGD1DLHVQk88iDIgFteTfkgeUOKoJ55EARQLa8C3LAcgcVyTzyoEhAW94NeWC5g/IwDyeStj37bPKABDSBdNIpixfLuHe9S6rGjVP7t2Xy/d4DvUqYwQ+inB55en9yH7dczTrjhDGCfd/0fmoj6ytlzMjKXJvh9QUioA+T0EJlJg7oAxIgnh1s75OtO3EoQ7s07uySpv296m9dIJ4ivRgHOKDMP2KESgnG4RrHHN5gbcQbhbYCSVXK1TNNoFLGppTGTh6UkrdTj5U8IA/IAXKAHCAHgAB5QB6QBzHmQCIhbX//u+x96CHp2LxZ2jdvVoOtnzdPpl56qYw49lh59MknZeHZZ2cEAVFSB9oG91g70N6nUhIhsEBoQTQbotpQIMiZ6YlIK5w1pVbOOHGsimBDWiJO9cQeX9hTrdQLTrPVB1b0d3WpU3AzHWARNGa5fg5AqMPprDgJFumqOKABKb5r/9CU1rQPvmOSfOL8aSqd2LYINwptQbOqhNrLdQKVEDQlNVTyoKTcnXKw5AF5QA6QA+QAOUCBhRzQCHA9iDEXEgnpO3BAIOLse+gh2XXnnSqdFGX8okXy+tSpcuqHPzwknTQTGlpoQWqhtyBlEeKLLhDTsJfb6BGVTPU8BArEtcTAgPS3t0v7pk1SO3Om+rtr2zapnTFDKkePlvKaGqkaO3bwhAddr69PyioqhryWyVfZvB/E/IcAu233YJowyswpder3ptfaVNqx3uvt0vOmKjH2w+dMlkljq7MxryjXUGgrCszx7CSICRRPZEprVORBafk71WjJA/KAHCAHyAFygEIbOUChrbQ40N/ZKd07dsjue+6RvevWJQeP6LZxixZJ5YgRSuQpNNQMQhz0oWIfUJDo6xP8oPPy6uqCx5GOHegnq8izREIJm30HDyZt621qkp6mJml58EF1aAVSelEgtqEg4rBu5kwZf955UjVhgq8ZONxC2VBRIRX19VJWXS1l5eVKoMu1BHk/oE8yxR56KL19Ayrybc0f9sidD+xKmob04a//x1EyfVJNoXTLdbj+eCYSCNqMb1mxYoVcd9118R1ghCMLcgJFOAx2XSAC5EGBAMakOnkQE0cWMAxyoADwYlKVHIiJIwscBnlQIIAxqU4exMSRWQ4Dok/bc89JywMPyP4NG1QtCDoN8+fL1I98ZNiBCVk2G9lliNjDnnTqqE2jQAirHDVKCWJKhOvtlYHeXnXdQHe3EuIgUpXX1UlFXZ26BmJkAu+JqJNaUVQEGtpOJCTR3z8omB16v6K2VkUDQuDCIRQDPYN7k6GOLsD44JNPKiFtoKNDuhobfbGCD3qbm4e8B9Gte9u2pAiHNyHM1cyYodpCmxPe/W71P8aC6DiMpaymZjANtaJCBjD2nh6Fgxb1zE6KMf8B3zfvbJTX3uhMHqwBsW3pe6fKwgXjIhfbGNEW2fR1v+NiTCD3UYr/CMiD+Ps4mxGSB9mgFO9ryIF4+zeb0ZED2aAU/2vIg/j7OJsRkgfZoBSvayAWQXD7y+23S8P69cl0Uggx0z7xCRlz5plJkSrKkStxCuLXwICK2ELk1qCSNSh89bS0yJ577pGDGzf6ilQ4bVWlZnZ0qH3qUNo2bUoOqXriRJVCq9M3W598Uu1lh9eBBcQvtI36iDJDXQhfKDrybOSCBVI1caLsWL06KYjhGgh4sF1HqulOtSBWXl+v9srD+6qviROlv61Ntb9vw4akCJor/jhldsT8+Up8QypqxwsvKGzU/zNnSs3kyUqIU8Jjd7f88Y9/lNPPOUcJdGEWRDpinz+Ibd/4yVZpPjAoRn7qwuly4cJJkaYWU2gL0/Mxb5sfoDF3cJbDIw+yBCrml5EHMXdwFsMjB7IAKeaXkAMxd3CWwyMPsgQq5peRBzF3cJrh/eH3v5e3HXusdL7yitq/zTwwYfrll8vI444LNQXT17REQrp371ZCEISvVBFgqAsRLN372XoWQpdXEMu2Lq5LVx9iF9JAId5pgU7VqauTqvHjldiFyDOdDor/8YNxIc0UApyZQgrRDK+jwGaIcjq6Dfu8pSuwc8zpp6voRbTf2dgo+/buldnnny8QDBGdB1t0JKBuS0UE9verlFwdtQehE2KtStWtqVF1si2v7+6WNQ/vTh6g8MkLpsn7TpsgOIk2ikKhLQrUY9InP0Bj4sgCh0EeFAhgTKqTBzFxZAHDIAcKAC8mVcmBmDiywGGQBwUCGJPq5EFMHJnHMLTvB7q6BD+7f/ELaVqzJhnhNv1Tn5KJ//Ivee39lckcLd7gt4paO5T62fHKK7Lzxz9ORqBlagdCFiLDEGGmCwQoiHRIj0U0GkQulV7Z0KAi03QK5YG//lVdp1M2ITYh6kuLWIguQ4QYotCwrxoixSB8oUDk69mzRw48+qjqQ9uBvmtnzUpGqlVPmaL6g4CFyDzshZdNrmRyzzmRQfwPHYwAPyUFMKTBtrerdiGEIY1WR+V1bd2qDlhomDdP2az/T4cnMARWiARUeCK9trZWDj71lKqGMWoxD2If9plDZB5wGXfuuYPjrKpSgpzaPw7/V/qLZzhA4f8+0iS3rt2h2saptP950eFyxGHhRtb5jZ9CW6ZZxvdTIsAPUJIDvUieTQAAIABJREFUCJAH5AF5QA6QA+QAOUAOaAR4X0AucD0obQ541wCIOF3btycPTIBQMmP5ciW6qL2/qqoGN98/tH9ZXugdioRS0VAiQ6LWIFJBvNEFkVxjzjgjZTcQhcacdppUT548TIxSwlNrq4qMU+JPZWUy9VQdloCIMOxz1tGhIsSQ6lk5ZowSllB05Ja6trx80AZEbx3a+wz7uQEv7M2GQw3Gn3vusPZRBVFixSpKtEREHFJWIcglEmrsSLuFGIfIxX2PPKLSU3Xq68sbN8roxsakgGbaqveD02m36cahxUu13x/40tCg+hj9lrckBThvfaST/mL9brnjN7uko6tfGmorZPmHD5dz3jq+WJANupWHIRQV71h1xhupWLkz78GQB3lDF6uK5EGs3JnXYMiBvGCLVSVyIFbuzHsw5EHe0MWqInkQK3fmNBhf30MIa22VxhtuSO4TBtEE0V51s2ap3zXTpinxBKJbuugsLfxooyAA9TQ3S9PatUMENa/RENemXXbZ4Ab+2DvskNBlRnOpPduQsjhyZE5j9rsY7aKvrE4S9TaAk0W7ukLf46zgQWJrOxz40NamRESdJvrohg3ythNOUNFwEOCwD93eBx9MRjWiX72vHFKLEdUG3yP1dMqSJSoCbs+aNcm0Yz9fYh+8uiOPHMQ3kUgeIAHxr7utQ17dWyE/fGCPPPlCqxLbbv/yPJk0rrpo+7ZRaAuCXSXaBj9AS9TxnmGTB+QBECAPyANygBwgB8gBfh6QAxoBrgely4V0vkck2JZrrpH2TZtSHjQAQUwJVBUV/xDckM6I0zchQLW3D0k1hFCD1EZzPzQIN0jP1AXCzYR//mcVWVZQ5FzpujWnkSc5cOg0VpzMCjEOohxSapEiO+rkk6XmsMMG95PT0YyJhIoALCsrU6IceIJoNi3Wwcd7161L2oL3dNot0nfhc+wthz3m6ufOk7p3/4t8+c4m2dzYIfNm1cvZJ42Ti985Oaex5HsxhbZ8kWM9PliTAwoB3kiRCOQBOUAOkAPkADlAgYUcMBHg/WHp8iGT7yGWIDUSqZX64AGkSUJY0UWnIOI17GOmS7p0Q6QWIhoK+6F5o9aQqlnMdMvS9f7gyNNyQEfrIf310B5xqfAy95RTQitSVbduleb77x+yD16q+hDeuk46Wz7/52nS2T2gLrviX2fI+WcM7okXZqHQFia6MW870yIa8+FzeIcQIA9IhYwfqISoJBDgWlASbk47SHKAHODnATmgEeB6ULpcyNb3iG5DemSiu1t6WlrUnmRIF9SHCKRDEKKaLhBTRp10kko9rRo3Lr9UzdJ1Vygjz5YDeXWONOQDBwT72XW++qqKYENBeiqEWAiziIo0U1X3nvI+ee5N58v//umgSiP9ydXzZdLYwT31wipWCm3XXXedzJ49Wy655JK047777rvV++muW7FihaA9luARCHUCBW8uWwwJAfIgJGAda5Y8cMxhIZhLDoQAqmNNkgOOOSwkc8mDkIB1rFnywDGHBWhuXr6HeNLWptILzX299Ime2jx9Cqi5GT/2+tKHKgQ4DDZVAAJ5cSCP/iDW4oAKFES86f32cAgFTkTd+9BDScGt/sQF8p26D8qL+2vkjBPHyGXnT5fDJ9fk0Wt2VawT2iCeLV68WO666660AlpLS4t6f8mSJRTasvN14FcVawIFbjgbDBQB8iBQOJ1tjDxw1nWBGU4OBAalsw2RA866LlDDyYNA4XS2MfLAWdcVbHihvod4MtDXp072TJZDJ3Pif6aAFuyi0BsolANBGYg05dZnn5Wt11yjUpNfaThKbpl5uWoekW1f/eSRsmBu4Qdf+NlrndAGI7OJVLvtttukra1NJk2alFZou/TSS2Xp0qVB+YrtGAg0NjbKzJkziUmJI0AelDgBDg2fPCAPyAFygBwgB4AAeUAekAelzQGuAaXtf+vmP04k3bZNql5+War//Gd5tWqGPDD1fbKleobUVCbkw2/vkCOmDkbF5VsWLlw4rKqTQtuLL74onZ2d8vzzz6sBMXU0X0oUVs8WpbqwUbB2oQiQB4UiGI/65EE8/FjIKMiBQtCLR11yIB5+LHQU5EGhCMajPnkQDz/mMwr6Ph/U4lXHOg7gAIaODpVOuvX666WrsVF+dsS/y1/qjpO6yoRcdfEEOfnYMVLW3yeJREJUOnJDQ0FOcU5og8B25513qpTRtWvXUmgryP2FVbZuAhU2HNbOEwHyIE/gYlaNPIiZQ/MYDjmQB2gxq0IOxMyheQ6HPMgTuJhVIw9i5tAchkPf5wBWTC+1mQPdO3fKK5//vHRt2yY/Pexf5a9jTpa6gS65dMTT8ub255RHqidOlBmf/axUjR2bt4ecE9qeeeYZqaurkzlz5mSVYsrDEPLmRsaKNk+gjMbzgsAQIA8Cg9LphsgDp90XiPHkQCAwOt0IOeC0+wIznjwIDEqnGyIPnHZfQcbT9wXBF4vKtnMAe7ft/e1vZf/fN8mtLx8mf63/J4X7h9/4mbxl/1/U3zi5dMYVV0jlqFF5nWQbqdCmDz7AQMzDD1Lt0YZotuXLl8vq1auHEDDdwQkU2sKbq7ZPoPBGzpZNBMgD8gEIkAfkATlADpAD5AA/D8gBjQDXg9LlAn1fur53af7jsA0Ibgf3d8jPfrVV7nm+RuorB+Szx+6SCf/3Fhno7BCccjv5wgtlxIknSnl1tZRVV0tFba1IWVlGJ0cqtKWyLpvDEFA3m+sotGXkQN4XcBHNG7pYVSQPYuXOvAdDHuQNXWwqkgOxcWXeAyEH8oYuVhXJg1i5M+/BkAd5Q+d8RfreeRcWPADXONDT1SvX/fA1eeTZVjX2U2cNyPse+ZrUtO9V/9fOnCmjTjpJqiZMkFGnnCL1Rx6ZESPrhDa/KDccfrBs2TJZtWqVShnVhUJbRv+GeoFrEyhUMEq4cfKghJ1vDJ08IA/IAXKAHCAHgAB5QB6QB6XNAa4Bpe1/V+f//tY+ufYHW2TjC4Ni24zxFfKJuj/KyEf/fxXdZpZZX/qSjHvnO6Wsqiqls60T2oKmJSPagkb0H+1xEQ0PW5daJg9c8lZ4tpIH4WHrSsvkgCueCs9OciA8bF1qmTxwyVvh2UoehIet7S3T97Z7KHz7XOVAZ3e/vNjYId/+6TbZtqtLAXXavFr5txk7pK5xk3Rs3iztmzerE0lnLF8uDccdp/Zw8zuhlEJb+DyLbQ+uTqDYOiSigZEHEQFvWbfkgWUOicAcciAC0C3rkhywzCERmUMeRAS8Zd2SB5Y5pIjm0PdFBNvSrlzmQCIh8kZTt/zP2u2y4Zn9CuGZk2vkyxdPkiMmlMuOVd+V/Rs2qNchsI1ftEgO/8xnhnmCQpul5HTBLJcnkAv4umIjeeCKp8K1kzwIF18XWicHXPBSuDaSA+Hi60rr5IErngrXTvIgXHxtbp2+t9k7xbEtDhxo7+qXZ15qlet+uFU6uvoVcO87baL813tGyrYbb5SurVula9s29fqCQ8KbiS6FtuJwLZa9xGECxdIxRR4UeVBkwC3tjjyw1DFFNIscKCLYlnZFDljqmCKbRR4UGXBLuyMPLHVMEcyi74sAsuVdxIkDT77QKnc9uFPwG+Xby46WBTMrpK+1VdqffVaaH3hAjrnppmEeodBmOUltNi9OE8hmnG23jTyw3UPFsY88KA7ONvdCDtjsneLYRg4UB2fbeyEPbPdQcewjD4qDs4290Pc2eqW4NsWNAzgo4Se/eUPWPNwks6bWyk+uepOUlYkk+vqk7+BBqRo3jkJbcSkW797iNoHi7a3wRkcehIetSy2TBy55KxxbyYFwcHWpVXLAJW+FZyt5EB62LrVMHrjkrWBtpe+DxdPF1uLIAezd9oEvPStN+3vl4ndOlss/MD2taxjR5iJzLbE5jhPIEmidMoM8cMpdoRlLHoQGrTMNkwPOuCo0Q8mB0KB1qmHywCl3hWYseRAatNY3TN9b76LQDYwrB/78/AH5/H+/ovC76b+OkQVzR6bEkkJb6DSLbwdxnUDx9Vg4IyMPwsHVtVbJA9c8Fry95EDwmLrWIjngmsfCsZc8CAdX11olD1zzWHD20vfBYelqS3HmwPV3bJXf/LFFGmor5P9ccYwcM6Pe100U2lxlrwV2x3kCWQCvMyaQB864KlRDyYNQ4XWicXLACTeFaiQ5ECq8zjROHjjjqlANJQ9Chdfqxul7q91TFOPizAGkkC655nnZtqtLZk6plSs/MkvmzmoYhiuFtqJQLZ6dxHkCxdNj4YyKPAgHV9daJQ9c81jw9pIDwWPqWovkgGseC8de8iAcXF1rlTxwzWPB2UvfB4elqy3FnQPN+3vkv777shLbENn2wHdPoNDmKllttDvuE8hGzG20iTyw0SvFt4k8KD7mtvVIDtjmkeLbQw4UH3MbeyQPbPRK8W0iD4qPuS090ve2eCI6O0qBA3v29ciK1Vtk89Z22XDrAgpt0dEtfj2XwgSKn9eCHxF5EDymLrZIHrjotWBtJgeCxdPF1sgBF70WvM3kQfCYutgieeCi14Kxmb4PBkeXWykVDrR39cs3frxVvvrJIym0uUxY22wvlQlkG+622UMe2OaRaOwhD6LB3aZeyQGbvBGNLeRANLjb1it5YJtHorGHPIgGdxt6pe9t8EK0NpQSB7p6BqS2upxCW7SUi1fvpTSB4uW5YEdDHgSLp6utkQeuei44u8mB4LB0tSVywFXPBWs3eRAsnq62Rh646rnC7abvC8fQ9RbIAREehuA6iyO0nx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gKVC23XXXSezZ8+WSy65JCXLOjs7Zfny5bJ69Wp57LHH5NRTT/W9dsWKFYL2WIJHgBMoeExdbJE8cNFrwdtMHgSPqWstkgOueSx4e8mB4DF1sUXywEWvBW8zeRA8pq60SN+74qnw7CQHLBTa7r77blm8eLHcddddKYW2lpYW9R7ENQhp6QqFNk6g8BBgy0CACyl5QB6QA+QAOUAOkAMaAd4XkAtcD0qbA1wDStv/nP+D/i9LJBIJ26gAsQ0lVURbNhFvekyXXnqpLF261LYhxsKexsZGmTlzZizGwkHkjwB5kD92capJHsTJm/mNhRzID7c41SIH4uTN/MdCHuSPXZxqkgdx8mZuY6Hvc8MrjleXGgcWLlw4zI3OCW0vvviirFy5UkaPHq3SRq+99tq0UW2MaAtv6vLbivCwdall8sAlb4VnK3kQHrautEwOuOKp8OwkB8LD1qWWyQOXvBWereRBeNja3jJ9b7uHwrePHHAwog3Rbo8++qhcccUVMn78eBX1BjGNe7SFP2G8PXACFR9zG3skD2z0SvFtIg+Kj7ltPZIDtnmk+PaQA8XH3MYeyQMbvVJ8m8iD4mNuS4/0vS2eiM4OcsBRoQ2U0WmlmdJIGdEW3gTjBAoPW5daJg9c8lZ4tpIH4WHrSsvkgCueCs9OciA8bF1qmTxwyVvh2UoehIet7S3T97Z7KHz7yIGIhTZ98AFcbR5+kG6Ptscff1zWr1+fTBfNtJ8bhbbwJhInUHjYutQyeeCSt8KzlTwID1tXWiYHXPFUeHaSA+Fh61LL5IFL3grPVvIgPGxtb5m+t91D4dtHDkQstKVycTrxDCeOfvrTn1b7tM2YMUOuvvpq+ehHPypz5szxbY5CW3gTiRMoPGxdapk8cMlb4dlKHoSHrSstkwOueCo8O8mB8LB1qWXywCVvhWcreRAetra3TN/b7qHw7SMHLBTa/KLccADCsmXLZNWqVUpQQ1Tbaaedphjy2GOPpdyfDe9TaAtvInEChYetSy2TBy55KzxbyYPwsHWlZXLAFU+FZyc5EB62LrVMHrjkrfBsJQ/Cw9b2lul72z0Uvn3kgIVCW9BuP+OMM+TMM88Mulm2JyKldmwvne6PAHlAZgAB8oA8IAfIAXKAHODnATmgEeB6ULpcoO9L1/elOv9xboC3lCUSiQSpQASIABEgAkSACBABIkAEiAARIAJEgAgQASJABIhAYQhQaCsMP9YmAkSACBABIkAEiAARIAJEgAgQASJABIgAESACCgEKbSQCESACRIAIEAEiQASIABEgAkSACBABIkAEiAARCAABCm0BgMgmiAARIAJEgAgQASJABIgAESACRIAIEAEiQASIAIU2coAIEAEiQASIABEgAkSACBABIkAEiAARIAJEgAgEgACFtgBAZBNEgAgQASJABIgAESACRIAIEAEiQASIABEgAkSAQlsJcwDH0F511VUKgWuvvVZWrFjhiwauW7Nmjdxzzz0yZ86cYdfg/dmzZ8sll1ySfK+lpUX9v27dOjn33HPl7rvvlvHjx5cw2nYO/cUXX5SLL75Y/va3vykD77rrriF+zNXqzs5OWb58uSxZskROPfXUZHWzn8suu0xuuukmqaury7V5Xh8SAtmuBdl277cmoK7mx+rVq+Wxxx4bwpFs2+Z14SGgjyZP9VmQa8+PP/643Hnnnb7zHZ8JixcvTvvZk2t/vL5wBLJdC/K5L+AaULh/itFCse4LMBZ9r7hr166U95jFGDP7GI5AtmtBtth57wvM5wS0cfzxx5MD2YJZpOuKcU9g8iyI55AiQVMy3WS7DuR6T1Aq859CW8lMFf+B4mEHxRTJvFdiMnz605+WlStXDhPa9MOSV6B55plnlJDiJ8yVOOTWDB8PwZdffnnyxkaLINOmTUspusJ41EMxhTQ9KL0ge0WU3/3ud/LmN7+ZYqs13h9uSDZrQTbmp1oT9IcqeBOUkJONPbwmOwTgn+9973uyY8cO+drXvlbwXNUP66eccsowoQ3rBNYRfgGTnW+KfVU2a0E+9wVcA4rtydz7K+Z9gV4jPv/5zxf0BV/uo2SNbBHIZi3Ipi2/+4KXXnpJfc7oL+Fvu+02ueCCCwr+7MnGHl6TGYFi3BOgD/wcc8wxyqB0zxeZLeYVYSGQzTqQ6z1Bqcx/Cm1hsdKRdgudPBimtw1GrdjvfO2j008/fcgNLm58ly1bJqtWrUopkuIh+eyzz04ZjeR9n99Y288Hv3lciNV+60qqKLdC+mHd4BDA3Me68Ktf/Srt/M6lR7T5gx/8QK655ppkBGu6KLdc2ua14SEQxn0BrOUaEJ7Pgmi5mPcFqaLfgxgH2wgOgWzWgmx7S9cW+IDoZ2RDMNshW0TDva5Y9wTmKO677z6ZO3cugzTCdW3OrWezDqQT2jI9Y8R5/lNoy5lu8aqgJ8+iRYuU4DJr1iwVzXDllVfK1q1bkyJaqoi2VEJbR0eHNDc3q7TEW265hSliltEmlaDmvdHW30LCfESprV+/PplunCrN1E9oq6+vl6eeempIBJ1lkJS8OeYHqTf1G2IJ/Io14T/+4z/k/PPPl3QpwN4PZfANEbGjR48WpI2mS1UveUdEBICOOn3hhRfUPNdRh3oNgN8Q8YaCbQQ2btyYTP3EFgR+qcBeoc2MmkUdbisQkbMzdBvGfQHXADt9bVpVzPsCCO4333yz6v7nP/95wdtW2I+umxaGeV/g5R4+e97//ve7CVQMrS7GPYEJW5zFFtfpEcY9QanMfwptrrO/QPvND1Ez0gBCGcQ2iG4ouQht3snjjWgo0GRWDwCBbG6oIbrq/ZUgkum/v/3tb+cU0WaaC46ZD/EBDIVNBISAuRaYf2vhFN8yQoxH6ufnPvc5ufrqq+WjH/2o7zePXqEN/z/66KNyxRVXqLQQtAMhxy/9OKDhsJkcEMAN7m9/+1v1kAORVa/9OqUHHEBKKfZWXLt2rfIl/sZagJIqFdgrtGmx5UMf+pDqK+j9X3IYMi9Ng0AY9wVcA+ynXDHvC/TcX7p0qbS3t2eMpLcfvXhaGOZ9gYkYI5ns4k+x7glKRWyxy7u5WxPGPUGpzH8KbbnzLVY1zMljPhQFJbRhscbD2Kc+9Snuu2ARc7K5oYa5ENu8YkiuqaPmsPWeDxBqmB5gESGySAGH0KYFGEQo5iq0YbR6L0imkNnle+/m57DOjFAz57wWyxCNggi3dGnkfkKb+cUL00jt4oG2Joz7Aq/4zjXAPt8X877AXFOYRmofF/zWArzm3RqmkPsC3Qcjmezzf7HuCUpFbLHPw7lZFMY9QanMfwptuXEtdleHOXn0hzL3XbCPNtnsxYLUMFMc0aMoVGhDRMzHP/5x+0ApcYu831jpgzLuvfdeJaYUckPtjWTMZr+HEndHUYfvjSbw+suc86ZYnim61Su0eaPl/PZwK+rA2ZkvAmHcF3ANsJ9sxbwv8BNe04n29qMXTwvDvC/QiOFzgfeFdvGnWPcE5qh5GIZdHDCtCeOeoFTmP4U2e3kdqmX622R0oqOWzIcepAriGj258k0dxc019nVKd6ppqANl4ykRyHS6GN7XHEAKmf4QzBTFkk6IA5/8ouTopugQ8FsLTB/qvydMmKD2WUMkU64RbeYmqTNmzEj/2FOBAAAgAElEQVQbDRcdEqXZs180gVcQM6OPMIe3bNmi0kUzie5+Qpq3LT8xvzQ9Ef2ow7wv4BoQvX+zsaBY9wVmZCzs8qarZ2MrrwkPgWLcF2jredJkeH7Mp+Vi3xPARoqt+Xgq/Dph3hOUyvyn0BY+T63sQW9wbW5KboaEY6NzCGQQRSZNmqQeqPw2Pzc3y9eb4+ND87TTTlPj5qbnVro/aZQ3PNx7wIGff/VrfochgCfY5BxFp575tWE3KqVlnd9aYPoMaBx33HEyf/58tQk+1oFRo0bJt771Ld/N7FP521wX/DbOLy3U7RiteeiFOZ9NH+pDUJ5//vmk//VebYsXL5bjjz9evT5nzpwhgzLXFvOzw+yTnw928EBbEeZ9AfrgGmCXv1NZU4z7AvSt+ZZqDXEDrXhaWaz7AqDHSCZ7OBTFPYH+bMBv7ttrDxfMNToMrUCPNO7zn0KbXZymNUSACBABIkAErEIgU+SaVcbSGCJABIgAESACRCA0BHhPEBq0bDhmCFBoi5lDORwiQASIABEgAkEiwJvqINFkW0SACBABIkAE3EWA9wTu+o6WFxcBCm3FxZu9EQEiQASIABFwBgGmdznjKhpKBIgAESACRCBUBHhPECq8bDxmCFBoi5lDORwiQASIABEgAkSACBABIkAEiAARIAJEgAgQgWgQoNAWDe7slQgQASJABIgAESACRIAIEAEiQASIABEgAkQgZghQaIuZQzkcIkAEiAARIAJEgAgQASJABIgAESACRIAIEIFoEKDQFg3u7JUIEAEiQASIABEgAkSACBABIkAEiAARIAJEIGYIUGiLmUM5HCJABIgAESACRIAIEAEiQASIABEgAkSACBCBaBCg0BYN7uyVCBABIkAEiAARIAJEgAgQASJABIgAESACRCBmCFBoi5lDORwiQASIABEgAkSACBABIkAEiAARIAJEgAgQgWgQoNAWDe7slQgQASJABIgAESACRIAIEAEiQASIABEgAkQgZghQaIuZQzkcIkAEiAARIAJEgAgQASJABIgAESACRIAIEIFoEKDQFg3u7JUIEAEiQASIABEgAkSACBABIkAEiAARIAJEIGYIUGiLmUM5HCJABIgAESACRIAIEAEiQASIABEgAkSACBCBaBCg0BYN7uyVCBABIkAEiAARIAJEgAgQASJABIgAESACRCBmCFBoi5lDORwiQASIABEgAkSACBABIkAEiAARIAJEgAgQgWgQoNAWDe7slQgQASJABIgAESACRIAIEAEiQASIABEgAkQgZghQaIuZQzkcIkAEiAARIAJEgAgQASJABIgAESACRIAIEIFoEKDQFg3u7JUIEAEiQASIABEgAkSACBABIkAEiAARIAJEIGYIUGiLmUM5HCJABIgAESACRCA/BDo7O2X58uWyevXqYQ2ce+65cvfdd8v48ePzazzLWi0tLXLJJZfIunXr5LLLLpO3vvWt8u///u9Dat91112yaNGi5HXHH3+8XH/99fLFL35R/va3v/n2hGvuuecemTNnjnrfO1b9fnNzs3R3d8u9996rcPDWy3IYvIwIEAEiQASIABEgAiWLAIW2knU9B04EiAARIAJEgAj4IQBBbfHixUrouummm6SjoyMpaj322GNy6qmnZgXciy++qAStE044IavrcZEW2pYsWaL6REE7F198sfrbFMvw/2233SYXXHCBQCD7zW9+o4RCv+vvu+8+mTt3rhLa9PsQ5fR4TOFNvwYcvvWtbw3rM+vB8EIiQASIABEgAkSACJQgAhTaStDpHDIRIAJEgAgQASKQGgGv0FZXVyePP/64nHbaaZJtZJsWzFasWJG1MJeP0AYB7ZxzzhHYqEs6Yc5PUDORwNhnzZqlbKbQxllCBIgAESACRIAIEIHcEaDQljtmrEEEiAARIAJEgAjEGAE/oc1M6dQRX2ZkGOBASiei0Lyv68i4bdu2qcg0RJLpa70w5hrRlqvQlotgSKEtxiTn0IgAESACRIAIEIHQEKDQFhq0bJgIEAEiQASIABFwEQE/oc2MBINIhnRNpGlu3bpVbr/9dvnqV78qTzzxhEqznDBhgnzzm99UaZdeUe7CCy+Uiy66SAlut9xyy7Bot7CFNr+xpfIRhTYX2UubiQARIAJEgAgQgagRoNAWtQfYPxEgAkSACBABImAVAtkIbXr/NBiurzcPDrjuuuvkqquuSgpt+hoIb9grDfWRnonUUrOELbRpu3SUnZly6nUChTaraEljiAARIAJEgAgQAUcQoNDmiKNoJhEgAkSACBABIlAcBLJNHdWiGKLbnnrqqWREGw4c8Apt+n9zBNdee23RhTY9tmz2mqPQVhy+sRciQASIABEgAkQgXghQaIuXPzkaIkAEiAARIAJEoEAEsjkMob6+PmXqqJ/QpttMtTebNtkvok2/tmvXriEngCKd9c477xScUJrtYQh+e82ZcL300ksyfvx49UOhrUAisToRIAJEgAgQASJQkghQaCtJt3PQRIAIEAEiQASIQCoEvEJbR0eHSvVct25dMhVUC1ZoY9WqVbJs2TIxhTAdwfbb3/5WUB/potiXbcqUKUrAQlm7dq18/OMfH2KGn9CGC3R7ZhScbsdMY8W16U4dxfv6QAQz1VW/vn79+mSUHYU2zhEiQASIABEgAkSACOSOAIW23DFjDSJABIgAESACRCCGCJgHHniH55dqqcUvvDdr1ixZvXq1eE8YRTs4IAFRblrAw2upUjdTCW1+tvlFx5l96DH4XWdGtunrvKmsFNpiSHIOiQgQASJABIgAEQgdAQptoUPMDogAESACRIAIEAEikB0CqYS27GoHexWFtmDxZGtEgAgQASJABIhAaSBAoa00/MxREgEiQASIABEgAg4gQKHNASfRRCJABIgAESACRIAIpEGAQhvpQQSIABEgAkSACBABSxAwUzp1Gqp50EExzDTTVL37uBWjf/ZBBIgAESACRIAIEAGXEaDQ5rL3aDsRIAJEgAgQASJABIgAESACRIAIEAEiQASIgDUIUGizxhU0hAgQASJABIgAESACRIAIEAEiQASIABEgAkTAZQQotLnsPdpOBIgAESACRIAIEAEiQASIABEgAkSACBABImANAhTarHEFDSECRIAIEAEiQASIABEgAkSACBABIkAEiAARcBkBCm0ue4+2EwEiQASIABEgAkSACBABIkAEiAARIAJEgAhYgwCFNmtcQUOIABEgAkSACBABIkAEiAARIAJEgAgQASJABFxGgEKby96j7USACBABIkAEiAARIAJEgAgQASJABIgAESAC1iBAoc0aV9AQIkAEiAARIAJEgAgQASJABIgAESACRIAIEAGXEchJaBvo6pItV10lB554Qo356G9/W0a95S1Dxr/txhul6b77pHbGDDlm1Srp27tXXlq+XPoOHJDDly2TqokTZcRxx0nVuHGq3sG//EVe/tznkm2gzd6WFqk/+mipO+oo6UX9Zcuka9s2GX3KKTL72mulvLZWXd/5yiuy66c/lZlf+IJsv+WWZL+zr7lGurZvl96mJnl91aph/qkcPVqOuekmaX3mmSHv6/HoMeixwUYU1EPb277zHWWPt2B8kz7wAdnzy18OaVe/ni9RdHvabuBiQ9G+y9cu7Vvg4+URfAveqLZXrUryxRx3PnzUvMuEn8k7fa0f39O1o+2rnjxZZnz2s8MuxRhf/+//ltann06+N/H97x9yrbZj4vnnK26ZxZxrmvMVdXVD5pO3PdTXfMIcHXfOOfLG7bdnPUfgq7Fnn52ck945kmlNyNQfDNHrhdcoPRbNjVRril5XXrvuOjXP9XzReHnbBceOuv562fmTn6i1TfdjcuCwj31M9v72t2nnvdluOr/ptUuPU8+frh071Lr3+ne/m9KOfNYSv3lqcsBvndZcMzEwuaSx9M79bNfr5l//Wq2RZn3Tr368RZ8jTzhB3vjRj3w/D8zPklRzNdU12dT1fl6ZfYRRX2OsP/fQv/789cPH5J+fPal8k66fCe99r/Q2Nyc/87P9DIQt+XAE9bBuNt5wg0z5139Vn/+4PzB5ki13NR4aC42jvlfQ7/t9fvnx3u9zHfiY90QzrrhC3vjBD9T9Tq6fF5k+k/g+ESACRIAIEAEiQASIgDsI5CS06WHpG+hUogCuw8NbRX29ugnFQxseyHGj2vS//5sUTvSNq/nwiLb3/eEP6gG5ctw4abz+epn5xS/KvvXr1YOZefOK+l2NjTLm9NNV2xDh+js6lAighQl9k23Wa3nggaSQ52cDbvR333uvTL7oIiXqwSaIIVrw0QIKxqmFP42J7sev33xooR8+J33wg7LnF7+QI1asGCZK5dNuUHWAHwQKU9DItm0/oW3fI48khVgv7qnazZaP6US2tr//XSpqa4eIuzWHHZb0rx9PMo0zk1io+Yt5BNFl6r/92zAxzfuQqEVmvJ6K87pfv/ZgM+qhvuZupjni9z7mwL6HH5bx552nYMjFB+n6Q1sdL7+s2vWuBS333y+YB+nWFO8aZa4tu+68U8a/5z1J8X/sWWcpUdNcD9AnCl738jObeZ/q4V77De/r8ev1U7fb/cYbyTUmnR2ZeOf3PjixZeVKmb1ypeK4yQG9ZuovD0zhQdsxdelSta6aorh37gOvbNZrjFvbgi87TC5qzEeeeOIwwXnLV74iEDJqpk9XHDDXX9NXeB2fFV6BPtU1uF6PLVVdvB5FfdNPsAHjxmepV3Q3fZ4OCz8Oe9cEv37y+QzU7ZqfD5k44lcnX+6a65L+XPb7AsX7BZ6uh99e3vutXbCvv6tLRhx7rHJDui+Q8pm7rEMEiAARIAJEgAgQASLgHgJ5CW0777hDiT7eaCOIFXjQQsFDjvkAoyNf9MOufs8UMzR8O269Vca9853JSBR942uKXfo1iGx4QDQf1nDjqx/WMwle+qbYtMN745zNQ4ZX3MjUb7ZUCaqdbPvL9bpChDZvX8AQ0YKzv/pVFcGWrdCWLR9TCW3ggH6IhwjhFU1hp58YkgkriIYQhxAllSrSC/yFXamEtj1r1si+hx6SrtdfHyJmesUyk/NBCG3m2LIR2nLxQbacNoU2HZXm9xCr1xTtX1yz5957pfn++6Vh3rwhUbAYl8ZHC23mWHMV2lJhncpvfuuN7t8cRzGFtrZnn1UmYI02uQ/M9ZcWOnLHjM5MN/f95i5e0+u1/sIF+JmRh6mENjN6GbZ6hTZwSrejPluWLx/2pUSqa3B9prq4Jor6+Qht6bAIU2jzmwu5ckS3oe4hDkWjphPaUnFXf7Hn/RLI+9kO+1BM4dKMRvXy3rt2eddhtEWhLdMnI98nAkSACBABIkAEiED8EchLaEMEyMG//lX2/v73SQFBR7i0b9qUjP7SEW0QGnQqqTdlNJtUKG86KtowvxnHzbNOP/W2Z94Yo54W4LwP1zqKDg+XZlSVFvSyiWgzr0knJujoKHyT3nDssUq0NFNZdUSJfmBEGop+DVF+OpVWR8SY0USoo+3QUYDe9vD/mNNOU2m3ZlSimRqjcfSm6eGBRD9IwK5RJ5+suOCNaDPThhCFpNMTkYLX/ve/S2JgQLkAOKEvpIR5U+mQgoyx+Nlq+i9bPsL/3vGYaZBoc/bVV6vUNPWg50lZNUWI/Y8+qlKVG970Jml//vkhqU2oq+dD1fjxipt+0Z86+kenV3sj0IBz23PPJVOgTW6bqWFezhcitPnNkWyEtlx8kM2c1PPOnJcaV52q5V1TNCcg+KPsuuMOad+8eRg3gxTa/ASlbPyWad3LJLRpLmKc3pR3P06mEyu80XY6GszkpRYc1Bw5lL6fSkTJtF7v/NGPkmuUXru9EUfeiDZTEPETi0xb9LrpnU+prsH1WpAx63rHjHRXv+vCqq+3IdBfIqEfHdFmrluYB0gd33L11YIvjEa++c2y6+67Fe+9WIQptPnNhVw4AluxjvQ0NSU/E/F5nA93zXsPtOuXHmqmqJrbMZjrp5cDEPawnoOvOgLUG11IoS3+N84cIREgAkSACBABIkAEMiGQt9BWjrTQFSuS+6Z1b9+u0if2rls3JM3Sm6qhBYdcU/G8qWl4+IDYofe+MkUi86baFCQAht8Drr4G7+HG2kyJ0w/8fkKb3qvOfNjVgKcT2sy9xSA8dW3dqiI9sLcLUrvMdCrzxl5HnKAPM6VFR57gxn/Wl76k7J/8oQ8NRod52tP702CsSLvV49IP1UhNBa49u3fLrC9/WbZ+/esq0gVCmE73gsCE95HSC7HIT8zwRoDh4VqLJtiLCvv0mQ/yeHDcfvPN0vHSS0PS59CX11ZvZBoezrLho374MseDVDQIM1rs1EImME4ntOkoNERFTb/88mERNjpyAg++EEa97Zn8TSWM6XRW/bDsjc5Kxfl8hTbN3XRitY5M9aaOZusD4JbNnNTzziu04fVUa4q2H7aMXbhQ9D5gqYTIfCPa0s172JDOb9mue+mENjNiCWuFV/zx4yTW51Spo6bQZgpa6QQH1MkUrYS5q9d7k++mIJON0OYVRCi0DaaOeqP/wLv6o45SvPcTBFEnaKEt01zIlSOYP/gcMyPRshXaUnFXf4njne9mlKQ5B7IR2vRa45d2SqEt020n3ycCRIAIEAEiQASIQPwRyFtoG/XWtw4RWSCy4SYfQo43xRMwmpFE+ttgRE5492fDw5kuZrqd9wEB/UCcSnUYg74BNoWqVBFtZjrXlEsvVd3r/VbSCW14D9e/+qUvDUujzUZoQ30zOsQ8uEFH65gPoqagZooiOrrBjAIxRRhcq9szo0nMvxH95pdm492YXkd86b7SPUhpQeDIb3xDOl58UXb++MdqHzLYAr95BSFvRIT5v2mrn9CWDR/NgzlMjpkPdnr/J3O/LH2tGdHmTff02u7FH22YfNZpdH44ePvT/6c6dELbpTkPUSVVKiraSrdHWyERbdn4wBTagEeqOZlOaNN4eNcUYJnNHkxBRLSlmvfabnMd89vIPdNm9umEtlRCVTpOgvuZhDZgh1TnKUuWKIgLEdrSrde5Cm1eQaRYQps3UinXiLgg6mdKHdVYHnXDDYr7+NxKF90XtNCW7jNQrzWp9vA0bZmxfLmKkAf3vJ8p2QhtuXJX24bfXj9lI7Rh7dJRzV4hn0Jb/G+cOUIiQASIABEgAkSACGRCwFdoM9OS/B4IvREjOB2sft48GXvmmUP21ULn5oObvrHWEUUQA/yidFLdmOMGHFFYiOYy99QyNzNHnxB4dPqTN2JCA6K//dffZOv9oCa85z0y6aKLhpxy6RVRvA8rOnLGxCofoc1v3GY7Wmjz2ygcUVNeoc2vvVTiVTqhzUzB8kZRpBPaTEFj3LnnKmEWEV7TLrtM6o48MlChzYxgSsXHVCma3jGYgpoZwYW0LS3AedsycQXHkPKJ+aD5aKaPeveE84tA89tLyBSm03E+1Tg199MJbaZwreeIn3Cn0yP1GLNdE7xCm19/3jlppiV7H6jNNQUPzGbat37PG3EZhNAGgdxv3mfym+7bb+84jA1Rl/oAFvjL71CGsIQ2c484rDuF7NGmhQy/9Rr8y2WPNr3u6+hlP7GoVPdoS0Zjf+YzMvptb1PraxR7tPnNhUxCm8kRfSAMtiPQxfziIJNI7OWuKTr7pT2jD7+9YPF6tnu06fkBm71rlPfgkEw3YnyfCBABIkAEiAARIAJEIF4I5B3RBmFDP4ADEn2j6RUczBNAvd/0+qVRmaKHmRaFSKPGG24QiCgo2F9s5he+oB5KzQc33GCbQoI39VLfSJsCoJ8YYro5k9CmH4x1miMe+HMV2vT1eOBAKqI+9dS0f8Q//ZNKUdTCAfBE8RPgUrVnRhz67ZWkxUI8uIw+9dRkSiTSKA/++c8qGg0CnhaczJRQc58b2JUufVTvvWNGXhUS0ZYLHxVfD42n/uijVaqu92Q88Nbv1FEdlWaKNd7UUaTuol2Nh1fw8fLXT2jz2+DfTEGFMOo9wVfv5VRIRJsWvkxBy28DfzMiD+PRQlumNSGV0OYV0NCmFr/9HmL1qcLmmgK8s5nXQQltfvM+k9/0+uSN5vWmwqeLaEu1RgIzzKd8UkdTpfNqO7I5ddS0K916bUYoZXPqqJdrfkKbyQPgEMSpozrVHO2ZJ1ojgsnsQ+F+6ERW8/VC63s/y9C299RRv7mZDoswItq8J2+bEV7eLzFSccT87Mg1os2Pu6a4prc4ME9rNfd41Xu+ml9WpeK993NdryXmwVCMaIvXTTJHQwSIABEgAkSACBCBfBDISWgz9xYzUxHRsRYb9J4taoPma6+VA48/LuV1derBByXVfkn6m2xzg3MzNcybfoW2dMoHHvKx6Tz6QBqgbkMfBuAHTDbpHuZ40QZswKbT2PtMb4Ss+9IPW3gd+48hokkXb19mWqE3nRBiXbrDEPTDNPDyHobgTS3UkVl+7eFUVxxiYLbjZ5ffpvumX/TG63571WixBL8RjYK20Ad4oR8azYMydPQhMMXeadjcG/b52Yr6ufIR4pruw+SiHg9e06KOn+9NwUfXgaBgHoaAhyx9MId3k3q0j7GNO+ccFblkCrKaK/Bp7cyZisvabzqdVc8tYI0DIqqnTBnGeXN8aNMvItUUonUkSqY5YvrcxC5XH2Ds+mAMb5+p0shNXmtBzrum6AdrYORNodVri/fQDT98Uglc3rTtdPM+nd+0KOEVB7x+Sie06Xml01O94q+Xk5k2lNdivukP7+EEWNe0jd65gXo6Ddh7oAn6NvfO0n3otSbdfprwI1IKt910k9oP0nuYiZ5Pei9FE1O/U35xfapr/F5PFTnnnd+p2i20PtrNlDqq+zBPg01lj3cOm5+1qfox51Uun4Go19vcrE5c1iUdR0zu5SK0Zctd7+eTV9j2RmqbKejefWXNz3X8bW75gGv9RGm/9ZWvEQEiQASIABEgAkSACMQXgZyEtvjCwJERgdwQ8ItCy62F6K72po5GZ4l9PWcSuIplcT52pONkNvtcFWts7Cd7BDIJbdm3lP7KYvWTj72ucZcRbfl4mXWIABEgAkSACBABIhAvBCi0xcufHE2REHBdaEMUhhnRUiTYrO3GjNLSESxmVIvfacVhDKYQO1JxUkdr+R3KQA6E4cVg2vQecoJWkTqKKLFMh2nkYkGx+snFJn2ta9w1owZTRVXmgwPrEAEiQASIABEgAkSACLiFAIU2t/xFay1BwDwwhA9UljilxM0gJ0ucABw+ESACRIAIEAEiQASIABEgAlYgQKHNCjfQCCJABIgAESACRIAIEAEiQASIABEgAkSACBAB1xGg0Oa6B2k/ESACRIAIEAEiQASIABEgAkSACBABIkAEiIAVCFBos8INNIIIEAEiQASIABEgAkSACBABIkAEiAARIAJEwHUEKLS57kHaTwSIABEgAkSACBABIkAEiAARIAJEgAgQASJgBQIU2qxwA40gAkSACBABIkAEiAARIAJEgAgQASJABIgAEXAdAQptrnuQ9hMBIkAEiAARIAJEgAgQASJABIgAESACRIAIWIEAhTYr3EAjiAARIAJEgAgQASJABIgAESACRIAIEAEiQARcR4BCm+sepP1EgAgQASJABIgAESACRIAIEAEiQASIABEgAlYgkJPQ1t7VL1/471fkuVfblPHXXTZbzjxx7JCBrLx9i6zfuE8mj6uW731hrjTt65HPrnpZ2jv75d/fd5hMGlstJ88fJRPHVKl6jzy9T1as3pJsA2027euV+Uc0qJ+m/b3yqRtekN17e+S4I0fIDf95lDTUVqjrN73WLj++f6dc/bEj5Ft3NSb7vfYTs+W1N7pkz74e+eGv3hgGdENdhdy47Gj5y6aDQ97X49FjeNMRDZI41A8aQb0VS4+Qm36+TdnjLRjfR94zVdlk9qtfz9fjuj1tN3CxoWjf5WuX9u2nPzh9GI/gW/BmRF2F4pHmiznufPjo144flibv9Pt+fPfW9fJZv+/lLtq/8n9eleYDPdK8v1ddpueMtlGPb+LYKln5sdlDutL4mPPq2CMb5Jt3NCbnp59fTJ8tPneKrP7fHb5UwlhRzLl59klj5fOLZybXANi7cMFY+fnvdqtr8b7XThOPD71rcvJab6fob/4RI5Jz3fu+xq+jayB5Dfp776kTpL62Qq0VumjfvefUCWo+onjnpNk++n74yX1q/dD94H291p1x4hjZd7AviatZ12/Mur/7H2/25a6Xt1gf3jJ/lHR09cuvH29OaUeqvtKtBWZfur7Jbb02eddtzUG/tcfkntcmE2fvfEEf4IvJK31NunVe44nfW3d2Kny83Dbrp8Ip1TXZ1EXfxazvt7ZqbL3rhNf/qezUPjaxy9SPOb/Rz5LzpsozL7VmnAv5cgR9wCbMR3OtyYe7aMvkP7g2cUx18n5E4+bHFy/vJ46tHrI2aR9seq0tuUZi7Rg7qlI2PL1/2L1KujnK94gAESACRIAIEAEiQATih0BOQpsevr5h996g6ht8XAdxpL62XD2sXvTOSUpIwc2r+fCpb2ZNIQpt//n5g0oIw83tytu2yMqPz1b1IF6ZD2+ojwcvPAzc+/s9SoTTD+L6IVs/SJj1frl+T1LI87MBN+d4HQ/pEPVg0/Nb2pMPzfrmHePUwp/GRPfj128+9NEPLO89bYL8+rFm+eKlM4eJUvm0G1Qd4HTP73crf+UqAPoJbb/5Y0tSiPXinsrmbPmYTmTbuPlgUrDRdkEU1v7140kqe7TP3vqmUUp48rMP/ABnV378CFl522uqKVNExv+pxEbNv1TzKh1u6PfmX2xPcln3cfE7JydFKVyDgjnr9z7ewxw67+3j1fzQXPcTALzzIl1/ENp+8dBu+dSF05PCGObTSfNGJecjBPVZU+uUrej3+jsah3FP22OKm3rO6wdm7Vv4XY8VPv7rpoPKDyhYu/ClgBbrvLim4oT34d78MsK7RoKTuh29dmSyI9vKZiYAABA9SURBVJ+5C9tRwEfvvPOKkHpdh6+u+v4WwRcX+FJCYwOf6zbeNLshKa6iHRSsvfhyxJw/uP5zq16Wy86fpr6ogLiOYnLRb13FNX589645enyXf+Bw1befeJ/qmmzqKuwOYejtI6z6Jv5YW01e6C+b/LiQzh6/9TpTP36fZdnMhVw5grH41cmHu+b6OfuwumHruImbVxBOxXu9JnjXanMtxHvZ+imfecw6RIAIEAEiQASIABEgAm4gkJfQdsua7Ur08UYb4aEVD75lZYNCG4r3oed7a7bLB98xOfme+TCmIcPDNB7WTOHGTzzQERKIXjMfAnGjjJ8PnD0pKQKkikbyE1VQF9EleMDXD1iZhDavgBCU0BZUO2HRsRChzWsTMPzmnY3ybYisY6qGCZypxpAtH1MJbVoE+P+WzFSc84pD5sM+oiRTRdhp+7xCm/ahKUxrUeKD75ikBB3vwxv+h+gIgRkRpCZ//QRKPa8y4ZaN0GbinI3Qpuc9sPHaibn8xN8PJF9P1Z7Xt17xyfSBKX6Zorlu4yf375T1T+5TEa1eAdhvvut6mQQu7xrkJwqgLYwRfvvVY83DovzMLxLM9c0UNzPZkc9cTiVWmCJm484uFe2jhYlfPLQn+cUIIndMUTPV2PX40Y4p3uro43ecPFa++/PXlV9QcJ3+8iCV0Ia+9BcuWpg0hTYzglHPJ28UaKprtGiGz5tUdWFnFPUzCWB+PMiERVhCmx8fcuWI/qxFxKK5VubDXf2FmykEo31TFPPyylwH9BeCJu9nTq0dslbrPryiLoW2fFYo1iECRIAIEAEiQASIQLwQyEtow80qIhzMB2g8JD3wxxb5+5a2ZPSXjmiDUOCNdtHiQzZplX5pTeZNspm+4W3PFKqQNqIFONON3odfM6pK3/xnEtq8D+HpBDItIiDiZv7sBiVamqmsOrVHP4giPVC/Zqaw6IcRM2IKdbStOgrQ2x4EUqSqeYUAM7JF4+hNUUR0j36AauvsVyky8K9X0DDTlBCNd8+h9MKL3zVZNm1pl4GBRDItV6fO6RRjbe+9D+1WY/Gz1fRftnzEQ7p3PDr6RqcCf37xDLnjN7tU815BzRTgdKrhEYfVyWtvdA5JZUsV0aZFKMyVa25/TUVKeR/edKSKnk8QDJC+aT54mhFTqaLITL6aWKUT2oCFjijTdbIV2v686aDysWkn5hEE61X3vu4rtPn1Zz7seiNYzQfxVOnK4CZEd5027l0PghTaUonMGPcRh9WqaDCTR+n6Nn2USWjzm6f6NXxxAX5gzTBFz3RRQbpvzSstZJprml5jvameXiHDb71A+1pYxt9aJNPrmxbkUgltOpVQpyV7cTc5mkq4TnXNR//5MLny1leVKOitC6HRz1bzujDrQ/jUEYXeiDa9VQIw1KnPiAT/9Aemy82/3O47HqwtYQltfu2mE6LN7SR0xCh8tHVnl/zo12+Iyat8uOtN4U+V1o513Jvunor3EKX1lyJfWDJTbrizUUXbe7/AodAWr5tkjoYIEAEiQASIABEgAvkgkLfQhn2Rrr9ja3IvEjwU6D2GzId8c78YGKhveHNJxTMfsHV9v4cvvS+a3x40Ghw/Yc8U/fAQBcEQ0XC6eEU07x5L+mHHTBFLJ7SZ9SE8AbszTxwjP/r1zmFpWogWgtBi7h+H/sz0JXNvq2UXHa72t7lk0RT5zk+3DWtPP6ABB6Tdal/pvfQQXYL62CdPpzXiwRtil37ogwA2+P5sFWmy5Y3OYUKbHqOOALvll68nU4LxMIU2dZ94yIXoAtsgWmmBSwtbXlu9DzYQ2rLhoxZ+zfFc8eEZ8vTLrUmxUwuZmYQ2vdcP0kP1XkKog7RDHRkEsUMXU/TQ0T3YWxDFL6JNR1XOnFqnokK99qSaV3qu5Cq0aVu9D6TZCm3wN9IAIb5CdIWAiHmkhUI9flOIMdcD7+LlF9GGa7xzz7v3nU4B1iKOmTaG1woV2hBtk24t0QIp1o9UabNem/zGniqFVeOHeYqi1wa9BugIYcwlkwPZiBXeCJ98hDbYpG3E35oLWljGFzS5Cm06clmvrxTaBvcpNf2Dz141Pzr7VZSgn3AYtNCWaS5kE9FmcgR+xZ6LSDHOVWhLx13zs8cbJY9tJ/z2mdVzxxSYtdCm96j1+9zHaxTavCsa/ycCRIAIEAEiQASIQOkhkLfQduabxw4RWXCjP++IBiWW+D3kmw/YeOhGuieEMe/+bObNuylOeKMd0E+qm2RzU3NTqEoV0WY+fC997+Dm6Tpt1E+4MG3B9Su+v2VYGm02Qhva9u4Bpino3Ww51WbxwE9HZXn3SzIPZNDt4aFD+8f8G9Fv3n2PvKIIbNMRX7qvdKmjeg+t6z4xW/X589/vVg+AiPbx2//LK2ia/5u2+glt2fDRPJhD46y5qMeuI8z8UkRN4UQLbToax7RV96P3aDMjGOFvRMqgIJIjVRSPd9+sVA913nkFXP3SrPV4w4pog9CpDxcBJ/Wm9xBzTaHYFO7yiWjT4zCFxnRrSKpN8/1S1jNFkmlcsWcZRGctKpoP735zxtzzLNMBH94Hdfxv7hVnzje8p0UV7xrgnZfZCG3eNNx8hTbY5Y0khj0QllNFiaWaC37pfcUS2sx90PKJiCu0frqINnNvRKxh+B+fv1rkL4bQhjU93VxIJ7R5OaIPQNJfdOQqtOXCXfSdKm3U+3nvJ7ThmlSf+xTaSu8mmiMmAkSACBABIkAEiIAfAr5CmxYUUMEv5ULvc4KHJog57zttgrxp9gh599vHD3nIR30zFc1MTUKElLkfkH4oSSfc4D08uCOaC9966z21vDfZppjgTXnSIECAw4OJ7lenj569YKx85L2HDUkHSRXRpoUyjYOJVT5Cm9+hAmY7OmrFm67l90CTCsdU4lU6oc3ca8nbVzp/mSmUiFTA/msQOLCnzbxZDcM22i9EaMPG/Jn4aEbQ6XQl/WBkYu+NRMI13gg9b1t+QpvGTWOGdm78zNHqZFB9kIGf0KbTHzGfzAdS8+S9VPMK48pXaDMx2by1XSaMqVb9I6LO5JwZtYX3/aLIEDWI6FBvRGaqCDndn/e0S6/YDr7pQ0r0Q7H6/bHZik/m3op+UbOFRrR5I128EXXePaDMaEQdUZkqAhR7Puk9yFJFtIUltAE7nVbfuKtL+R2RrX57VZmnQXvXIr2+Ame9RkOAxboNH5kHWODaTHu06UNDzINCvGtOpn3JtLACX3j3YnN5jzY9bqSvX/SOSerLoUxYhJE6qj9j/U5W9q4d5k2IyRFESZtfsuE6bxS330EeuM6Pu0g/9YtK09Freh9FRCN7CzDKZo82v899/Xli7hnLW08iQASIABEgAkSACBCB0kMg74g2CBv623MlIBw6ddJ8yNcP6foEUP0QoDcP9nsQNh8EzDQjRBrp9CN9M4sICZ0O4z3NVN/oeh/09UPX/2vvDmEkKaIAgI4lCBJCQtZwuWAQWBIUhiBAoEFwCQ5LEBhQgCY4DGDPoxFoEoKGEBIEhuQg4EAc+X188vOp7pnZvZ3e7X1j9rLXM9X1umpm+8+vX70W1ahgfQ6HfYG2XMYTNwqZXXNsoK22H3/8Z0Chnn8uXckb9V9//2s6xVEAbu71asZhzRLLm6UM5kRx/Refe3z33qc/Tm3Ecs6vv/1tKpT+2Ze/TDWw4ndzy3LiOUvLR+NmvQddLhpoO3Q81v7EedRxVoMIo11H+xLIpaWjGWiru2C+e+fWFGjL2j6jQFsPHOcxed0z62NuXl000FZ33Q2ryKiqGX5ZbysDcxloy2zAWFo1Nw9Ggba+y2/O716jLR2y0H2vKVY3hKjBlbzeEcR6WIG2ultozVjrNSD7e1z2vy4f7dk1S5l19X0l+vUwlo725biZ/RrB5EN3He0B+Lq0vy79rJ8Bcf77dh3tYy3Hxil2HZ3LCjx019GLPj/GylyNtv4FUa2RmdmLox1YLyPQNpoLdf5lMHZpjORn7ehLo6VszLmxW79g6+Msx1D8zPewHsAejft8L4yffbfxmlVr6ejN+0NajwkQIECAAAECXeCoQNuoCHsEWuKRdaqyfkncrH341tO7r765N9XPymWMvUZaX2pVi7vX/6tLwPrNVwQm4uY7btqiqH2+Rm4GMLrsc0XS6w5i/Y/4OIf337y9+/juz1M78ci24t/x7X38PgvkZ7u9rbossBcsj2Dd0mYI8ZpZSLpvhtCXyWVm1uj1nn/2sWkTg6jp0+vmRRt5XrWo9GiDhOxrz2bIvtebpJqdkjctdaOMvDkK07dff2r3wec/Tec3Otd4/rHjMQKDo40zek2pCLaNrn29mc3nRDCuboYQwc8IfvRHXQqcBbh7nbU45s4rZ9Py63oNaobp0rzKIu05B0cbBoyyPUfzo2ZnLtWD62O53tT2+ffaS0/u7v67KUZvs+/IWpc9100kor3bZ49M9SHj0cdu9rkG/eK4GJ8R5Hznkx/+m7t9zM4FuOZcaxvP3Hp0d++Pv6eAZK0jWcdC30igv4fUbL65jLboSzXPOZnX6P79B/Pi0M0QRnWnqku2tVT3Mo+vBfpr9mXdMTTOv76nzNXui3Ee2Z/xnh7BkNGcrHOkjtFRFnYcO3fM3O/nMufius3Njz6OR7ujHvr8QwJtNfsqx8+oP0t1RZfayaytnK9vvHy2++77P6fPjniM5luMh1dfeGL30RcP5mjOvwhOjcZIfS84JtB26Nit4yQ/N/JLu1z23a91H/d1E6J4jRifuWw253FaxBc3MtpGnyp+R4AAAQIECBC4OQJHBdpuDoueElgWmFsCedXdeo22q36+pzy/pUyyq34e++phHVKj7ZR91NZ+gUMCbftfZf8Rp2pn/5mMj7huY1dG23mvtOcRIECAAAECBLYjINC2nWupJycUuM6BtsiyGmW7nZDvyjWVWYOZnRUnGEtmI3NnLkPqMjpx3vOYC7TVTKaaZZbZt6NdmC+jX17zOIHM+uuZ3JHpWbO+j3vV/x99qnbOc57Xcez2+Vs3xDiPgecQIECAAAECBAhcTwGBtut53Zz1ygJ1OWdd/rvyaWn+hgqMlpPeUArdJkCAAAECBAgQIECAwKoCAm2r8mucAAECBAgQIECAAAECBAgQIEBgKwICbVu5kvpBgAABAgQIECBAgAABAgQIECCwqoBA26r8GidAgAABAgQIECBAgAABAgQIENiKgEDbVq6kfhAgQIAAAQIECBAgQIAAAQIECKwqINC2Kr/GCRAgQIAAAQIECBAgQIAAAQIEtiIg0LaVK6kfBAgQIECAAAECBAgQIECAAAECqwoItK3Kr3ECBAgQIECAAAECBAgQIECAAIGtCAi0beVK6gcBAgQIECBAgAABAgQIECBAgMCqAgJtq/JrnAABAgQIECBAgAABAgQIECBAYCsCAm1buZL6QYAAAQIECBAgQIAAAQIECBAgsKqAQNuq/BonQIAAAQIECBAgQIAAAQIECBDYioBA21aupH4QIECAAAECBAgQIECAAAECBAisKiDQtiq/xgkQIECAAAECBAgQIECAAAECBLYi8A8o56plULPj4gAAAABJRU5ErkJggg=="/>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3972" name="AutoShape 4" descr="data:image/png;base64,iVBORw0KGgoAAAANSUhEUgAABNoAAAJJCAYAAAB8qVqdAAAgAElEQVR4Xuy9C5xV1Xn3/8yVmeGqMyBeImMuBWxTBUliOoiFlAwxTW21b+btB/QNHzVQ9TUlwfafUlBAeslr5X2tIaGGv58IpJJWUv9pEglviVGpJsp4a4SxMQEMEeUit2EG5nL+n2eP67g5M8Occ/Z69lrPOr/9+fAZmLP3s571+33X3vs8rL1XWSaTyVDA29KlS2nlypUB99Bd1370ox/RzJkz3SWAlr1QABx4YYPzJMCBcwucJwAGnFvgPAEw4NwCLxIAB17Y4DwJcODcAmcJwHtn0nvTMBggKgu90HbjjTfS/PnzvYEupET27NlDEyZMCKlL6EsRCoCDIkQL8BBwEKCpBXYJDBQoWIC7g4EATS2iS+CgCNECPAQcBGhqnl2C93kKFfBupcbAQJOPgi+0YUab3AhGpVpOW02RwYEmt+RyBQdy2mqJDAa0OCWXJxiQ01ZTZHCgyS25XMGBnLa+R4b3vjsknx8Y8HBGW1tbG7W0tETub9q0iSZOnHgGCR0dHbRo0SJau3YtNTc308aNG6m+vn5QWlBokxtIGEBy2mqKDA40uSWXKziQ01ZLZDCgxSm5PMGAnLaaIoMDTW7J5QoO5LT1PTK8990h+fzAgGeFNi6i3XXXXXTTTTdRQ0MDrVmzhhYvXky1tbVZGh577DGaNGlSVIDjd6/t27ePVq9efcY+cXRQaJMbSBhActpqigwONLkllys4kNNWS2QwoMUpuTzBgJy2miKDA01uyeUKDuS09T0yvPfdIfn8wIBnhbbt27fTtm3biItjvHEhbdasWdTU1DQgDTz77e6776YHHnhg0FltKLTJDSQMIDltNUUGB5rckssVHMhpqyUyGNDilFyeYEBOW02RwYEmt+RyBQdy2voeGd777pB8fmDAs0IbPwbK29y5c6Ofuf/OReLQoUO0ZMkSWrVqFQpt8uOlXwsYQA5E97BJcOChKQ5SAgcORPesSTDgmSEO0gEDDkT3sElw4KEpDlICBw5E96RJeO+JEQ7TAAPKC208o23Xrl107bXXDooRZrTJjTAMIDltNUUGB5rckssVHMhpqyUyGNDilFyeYEBOW02RwYEmt+RyBQdy2voeGd777pB8fmBAeaGN39f2yU9+ctD3szFCKLTJDSQMIDltNUUGB5rckssVHMhpqyUyGNDilFyeYEBOW02RwYEmt+RyBQdy2voeGd777pB8fmDAs0JbIe9o48dKGxsbB31/m8EHhTa5gYQBJKetpsjgQJNbcrmCAzlttUQGA1qckssTDMhpqykyONDkllyu4EBOW98jw3vfHZLPDwx4VmiLrzrK9q9bt46WL1/eb8Za/N1t/J621tZWmj179oDEoNAmN5AwgOS01RQZHGhySy5XcCCnrZbIYECLU3J5ggE5bTVFBgea3JLLFRzIaet7ZHjvu0Py+YEBzwptbDm/d62lpSVyf9OmTTRx4sTod3fccQfdf//99O1vf5uWLVuWpeOyyy7L7jcQMii0yQ0kDCA5bTVFBgea3JLLFRzIaaslMhjQ4pRcnmBATltNkcGBJrfkcgUHctr6Hhne++6QfH5gwMNCm23bUWizreh78TCA5LTVFBkcaHJLLldwIKetlshgQItTcnmCATltNUUGB5rckssVHMhp63tkeO+7Q/L5gQEU2uQpC7gFDKCAzS2ga+CgALEC3hUcBGxunl0DA3kKFfBuYCBgcwvoGjgoQKyAdwUHAZs7RNfgfel6b3oOBlBowyhIoAAGUALxAjoUHARkZoKugIME4gVyKBgIxMgE3QADCcQL6FBwEJCZCboCDhKIp/xQeK/cQAvpgwEU2ixgVLohMIBK1/t4z8EBOGAFwAE4AANgAAyAAVwPwABmtIABXAvAABhAoQ2jIIECGEAJxAvoUHAQkJkJugIOEogXyKFgIBAjE3QDDCQQL6BDwUFAZiboCjhIIJ7yQ+G9cgMtpA8GUGizgFHphsAAKl3vMaMN3ucqgPMBmAADYAAMgAHMaAMDmNEGBnAtAANgAIU2jIIECmAAJRAvoEPBQUBmJugKOEggXiCHgoFAjEzQDTCQQLyADgUHAZmZoCvgIIF4yg+F98oNtJA+GEChzQJGpRsCA6h0vceMNniPGW1gAAyAATAABgZSAPeH4IIVAAelywG8L13vTc/BAAptGAUJFMAASiBeQIeCg4DMTNAVcJBAvEAOBQOBGJmgG2AggXgBHQoOAjIzQVfAQQLxlB8K75UbaCF9MIBCmwWMSjcEBlDpeh/vOTgAB/ifazAABsAAGAADmMkABnB/CAZwLQADYKCPgbJMJpMJGYelS5fSypUrQ+6is76hwOJMeq8aBgde2eEsGXDgTHpvGgYD3ljhLBEw4Ex6rxoGB17Z4SwZcOBMeucNw3vnFjhPAAyg0OYcQs0JYABpds9e7uDAnpaaI4EDze7ZyR0M2NFRcxQwoNk9e7mDA3taao4EDjS7lyx3eJ9MvxCOBgMotIXAsbM+YAA5k96rhsGBV3Y4SwYcOJPem4bBgDdWOEsEDDiT3quGwYFXdjhLBhw4k955w/DeuQXOEwADKLQ5h1BzAhhAmt2zlzs4sKel5kjgQLN7dnIHA3Z01BwFDGh2z17u4MCelpojgQPN7iXLHd4n0y+Eo8EACm0hcOysDxhAzqT3qmFw4JUdzpIBB86k96ZhMOCNFc4SAQPOpPeqYXDglR3OkgEHzqR33jC8d26B8wTAAAptziHUnAAGkGb37OUODuxpqTkSONDsnp3cwYAdHTVHAQOa3bOXOziwp6XmSOBAs3vJcof3yfQL4WgwgEJbCBw76wMGkDPpvWoYHHhlh7NkwIEz6b1pGAx4Y4WzRMCAM+m9ahgceGWHs2TAgTPpnTcM751b4DwBMIBCm3MINSeAAaTZPXu5gwN7WmqOBA40u2cndzBgR0fNUcCAZvfs5Q4O7GmpORI40OxestzhfTL9QjgaDKDQFgLHzvqAAeRMeq8aBgde2eEsGXDgTHpvGgYD3ljhLBEw4Ex6rxoGB17Z4SwZcOBMeucNw3vnFjhPAAyg0OYcQs0JYABpds9e7uDAnpaaI4EDze7ZyR0M2NFRcxQwoNk9e7mDA3taao4EDjS7lyx3eJ9MvxCOBgMotIXAsbM+YAA5k96rhsGBV3Y4SwYcOJPem4bBgDdWOEsEDDiT3quGwYFXdjhLBhw4k955w/DeuQXOEwADKLQ5h1BzAhhAmt2zlzs4sKel5kjgQLN7dnIHA3Z01BwFDGh2z17u4MCelpojgQPN7iXLHd4n0y+Eo8EACm0hcOysDxhAzqT3qmFw4JUdzpIBB86k96ZhMOCNFc4SAQPOpPeqYXDglR3OkgEHzqR33jC8d26B8wTAAAptziHUnAAGkGb37OUODuxpqTkSONDsnp3cwYAdHTVHAQOa3bOXOziwp6XmSOBAs3vJcof3yfQL4WgwgEJbCBw76wMGkDPpvWoYHHhlh7NkwIEz6b1pGAx4Y4WzRMCAM+m9ahgceGWHs2TAgTPpnTcM751b4DwBMIBCm3MINSeAAaTZPXu5gwN7WmqOBA40u2cndzBgR0fNUcCAZvfs5Q4O7GmpORI40OxestzhfTL9QjgaDKDQFgLHzvqAAeRMeq8aBgde2eEsGXDgTHpvGgYD3ljhLBEw4Ex6rxoGB17Z4SwZcOBMeucNw3vnFjhPAAyg0OYcQs0JYABpds9e7uDAnpaaI4EDze7ZyR0M2NFRcxQwoNk9e7mDA3taao4EDjS7lyx3eJ9MvxCOBgMotIXAsbM+YAA5k96rhsFBcjtOnTpFZWVlVFVVFf3UuIEDja7ZzRkM2NVTYzQwoNE1+zmDA/uaaowIDjS6ZidneG9HR81RwAAKbZr5dZ47BpBzC7xIABwkt+H06dNUXl5Ovb29VFlZGf1d2wYOtDlmP18wYF9TbRHBgDbHZPIFBzK6aosKDrQ5Zi9feG9PS62RwAAKbVrZ9SJvDCAvbHCeBDhIbgEX2qqrqymTyVB3d3c0q62iokLV7DZwkJwD7RHAgHYHk+cPBpJrGEIEcBCCi8n7AA6Sa6g1ArzX6py9vMEACm32aCrBSBhAJWj6AF0GB8k44Fls7e3t0WOjPJuNC2w9PT3qZreBg2QchHA0GAjBxWR9AAPJ9AvlaHAQipPJ+gEOkumn+Wh4r9k9O7mDARTa7JBUolEwgErU+Jxug4NkHPAMtq6uLqqpqYmKa1xk4xlt/If/zYU3/uP7Bg58d0g+PzAgr7HvLYAB3x1KJz9wkI7OvrcCDnx3SC4/eC+nrZbIYACFNi2sepknBpCXtqSeFDhIJjkvhMDvZOMZbWbjAlv8DxfaeLabzwslgINkHIRwNBgIwcVkfQADyfQL5WhwEIqTyfoBDpLpp/loeK/ZPTu5gwEU2uyQVKJRMIBK1PicboOD4jkwj43W1dUNOGuN39nGM9x4xhtv/B43X2e3gYPiOQjlSDAQipPF9wMMFK9dSEeCg5DcLL4v4KB47bQfCe+1O5g8fzCAQltyiko4AgZQCZsf6zo4KJ4DLqDxn9ra2rPOVjMFN579xoU2nv3mW8ENHBTPQShHgoFQnCy+H2CgeO1COhIchORm8X0BB8Vrp/1IeK/dweT5gwEU2pJTVMIRMIBK2HwU2oo2n2exccGMZ6rxI6P8SCjPVMt34xVKuThnCm4cw4dHSnE+yNfBcPcDA+F6m2/PwEC+SoW9HzgI2998ewcO8lUqvP3gfXieFtojMIBCW6HMYH8UWMBAjgI4keaHBM9KMzPY+Ofw4cOjYhkXygrduFhnHic1RTae5eay4AYOCnUxvP3BQHieFtojMFCoYmHuDw7C9LXQXoGDQhULZ394H46XxfYEDKDQViw7OI6IMICAASsADvpzwIUwnnlmto6OjqgINmzYsKiwxj+Tbly44xVLeePZcbxx4Y5/bwp4aRbewEFSR/UfDwb0e5i0B2AgqYJhHA8OwvAxaS/AQVIF9R4P7/V6ZytzMIBCmy2WSjIOBlBJ2t6v06XEARexuIjGP02Bi4tc/PhnZ2dnVPDimWWmCMaLHPDG/66pqREBhvPhQp5ZlZRnuvHvOA+TKz+aykU3zoN/moJcMbPpButEKXEgYmQAQcFAACYm7AIYSChgIIdLccDXNN7i1zNzjeWf/DlfC/labP7TyVyvzX888b9tXvsCsUykG1IciCSLoFYVgPdW5VQZDAwoLbS1tbVRS0tLBN2mTZto4sSJgwL4d3/3d3T77bdH70DiC6/5UswXWTPjxHwh5dkhfIE2n5n3J5n9OIZ5ZMvsZx7fMjHMF21OKL5SoGnbvIuJY/KXXf6TG8PcBHD78Rh8DN8ocFsmPu/DMczMFv6M2+I8zawWE4NzNvuZF6mbmxE+jj/jtk2hgGNwe9xG/DPz5f0//uM/6KqrropyNHnw3/kYbssUGwb6zLRr3i+Vmwf3z8QYKA/W0eTEfeE24xrw301BgX/G2zMvljfx+d/8d9Mvc3PGx5j+x2cPxXU0vufmaPI3eZi24v00fzdtmxtI7o+ZoTSYZ7nxTeHEDATWleMZDkzfjFamLbMfHxf/e/xGdqDP4vs+9dRTEQdmP9bK3NjG98v1gT+Lz8Qyfzea52pgWDHxeT/ju/Ew7jvnY5gwOpr9zGOcHNOMd/6dOU/wWDPFKS5imbHK8Vg7XrzAjEFmwPjLvzPHpX1VNOPQnGs4Z/M+OHO+4mIg95dz5P25P6YAyJ/x73nf+DnJ6Ghi5J5rzHjh88GVV16ZPYfEtTcsmvOLOafGzxPm0dfc81X8nBQ/v8RzNOe8+HnZ+Gk8i5834+d57h/PMDQFSnPezD2fcB+Mt/FxzcfFuTLv3jN8m/zj56Dc6098HOTqnauHOa/xfvHzibk+cN9MDLPvQF7Etef9WZ/c83e8L+Z8a9jhY+LXGG7rmWeeiRgw8VizeIx4fNNnM67jYzf+d3PuNX2JXxM5vrlu8+fx+IY543v8Oh6/9pvrgelLXEdz3jTXtLgXpq14YT2XHfOF35wbzTXd9CVXg8G8NgX++LXOcJWrVe550xTd4+fN+LnX/N2cC+PnzVwmjKZm34HG6rPPPpu9L8hlP36fZP5jwHCVq5W5r4mf23O5Mv+Oext/pJ7zNNciE89cX8z1KHeMmPOmKcrEx3H82jzQtTR+zxD/DxkTM/daaoo9cQ7i/g0UwxSS4l6YvsSLTMYj0//4fc1g1/Tc63E8hhnHcd1yr+/xMcjXg49//OPRuSB+Tor7adjk2PFxzO8wNfe6/Hv2l69TfCx/ZhYD4s/MNYw/42uYmTUej2Hi82ccl6/p5rrNvPDnHJ/z4Rh8fY/ff/Nx5lzL57/4OYnjcH68v+HbsJOrVe49Tvy8HD935d67xJkw17rce2fDZvxaZM4NJkdzfxKPwceZc545t8evuaZtjpGrKX+W+z3DfJcwY/Ppp5+mj370o9nvCPE+557Xcr8zsR/xezTDRO75O85O/Fxg7oUGui+I3z9wXONh/PtU/Bppxns8x/i9Re71J/59zYxVcx3hz7jvzBXH4Dzj9z/x643xIn5Nj9+j5Xpm7kvjMYxuhlujadyL+D3UQH0x90nm3jl+rTP3RiaG+YzPAex9/HuM0ZR1NPfVcf7inpk8DLdn+w6c+33efCfL/Y5t4pvv4nEOzL2c+a4/GH/x757xa7rxxdx7ct7x7/rxewtz32Gug4YJ8x0kPgZNDN7XjMF4TcOwk3veNDHifOeyEz/3xs958e+l5h4q977XMBbnKldvM/7NeTP3e67JMX6vmBsjV+/ce8X4GImfR81xpi7Cfpjrv4mR+z00fl9tNDDXS/5puOI45vocv3cZ6Gmlsoy5Cqf9rbDI9vgCedddd9FNN91EDQ0NtGbNGlq8eHH2i29uWC603XbbbdEXJBaFgWXRWVwDpbmI5p7seB9juBk45iST+0Utt9BmwDYnCHNCNrCZL8Vm4Jj9DGzmpG5O/uZExTkaI80KhCZHPpY/458c33wpjH8hMHnwfubGhGPzH27LxIj3kz8zj74ZHTlOa2trdCMVv8nIPVlw2yY+58sb39Dw8SZH1plvbng/c5GL3/jEPcstepobMNbbFBHMhZ7jm4IIf2ZuzuIXOW4nnoeZGWQGjtHb3OCZvpgv5UZH7pu5weO2OB9zIuS+8t8Nc/GLC+vNepj8jWfxfnLbpp+sXzxHo6OJcfLkyWw/zUXD8M05mtUt4+yYC0+cCc7DcGU0MOPH3Kya8fPSSy/R1KlTIx1NHuZmOF5QiOfBf+f4uXqbGNxPjjEQm+azuFZxvXN9N1wZTU3+rJ0ZZ+YLkjkhmxsRjsv6m5Nzkactbw4zX7Y5ofipn/sXv2k0WrE+5obAaGLGcfw/KNgL/oJ92WWXnfEFxtyAmfOJOffGb5ji/JlxYDyLjzNzAznQDak5b8ZvWsw5NV4MMDc+3Jf4DUe8L/GbcnMjkftFjTUwMeLnvPh5k7XLvfExX4TNZ+ZckHuDZ86b8S9B5ryWew0whdO4f7nXqdwvMLzvQDrGr1NGq9xrnSlKch7mvMbnPM71ueeeo2nTpkXXkdwvxuZcYL5gmPNa7jgerJ+DnXvNODZaxW/c+DNzvYzf8ObqnRsj91oav2cwX6jjbDIn5pxqzvPmiwnHiutttDL/WWRyNOzHr1NGR3PuzdXbFMLM9TL3OmWu6aaIwP8e6BpjvuzF7y3iecTvTwa7Hpub2h07dkT3Baafxk9TVIlzxZ7Fr9tmnJm24zEG6gsfbwoARm/Ow1xz4/cF3Lf4PQ7vb+4LjGdmLHEevK+5VsS/jJl7BnOtM0Wb+L2LuZYOprfpp/EizoThytwrMlfmehw/7wzkmcmfY/Dn8XsLw3B8jJs8zFiN3ycZHePsxK/HA41j1oDvQfjnCy+8QFdccUWUR+59mLnfjI8R86XW3OvGv8SZopL5omTrgmqu7blfnsy/41/6c8+v8WuYKdYZz3K/Z5h+mkJE/HtA/DtC/HyVe/9j9B6IzdzrmSkimHOSudbFr8fxc5K5ppvCz0DnTeOZycOc1+LXB3MfZs6vzBwXW5gD89lA/OVeY8z3jHghL35PGf8eY+4LTDEptxBh+hkf44ax+Pcdo7e5jgz0ncxct81nxk/uZ7zYENc7/p3MXHPj96JmHMfPy4N99+R9zT1O/P7ejNX4tc4wEdfKXHPj9x3cF3Pfa/gwmprvvfEcje8mfvx7tNnP+Mn/8cb3A/H4pmgTvx7H+Yvfb5rrQ5wdcz6J9yVe7DJesDfmnjV+/xM/v5p+xu/lcr01RcPcQh7Hz2U/zlXc69yCYpyXuB7m3iL3PixeL8jNgz8b7P7E+Gc8y/3uaa5T5n7T6GiOi5+vzPXS5Bi/740XyXLPEzz+DQPGs/j9fW6OuVzFC4pG79zzmrnnM/e93M/cPMy53PgSP0/kMjHQvaL5/ho/n5hrALdlNBg1alS/y5O6Qtv27dtp27ZttHTp0qgzK1eupFmzZlFTU9OA194bb7yR5s+fb+u6jDgxBfbs2UMTJkyAJiWuADgocQDe7T44AAdgAAyAATDACoADcAAOSpsBnANK2/9SHP8zZ87UX2jbuHFj1Im5c+dGP3P/ndtDLshxMQ6bfQXw7LV9TTVGBAcaXbOfMziwr6m2iGBAm2P28wUD9jXVGBEcaHTNfs7gwL6mWiLCey1OyeUJBhS+ow2FNrkBUWhkDKBCFQtzf3AQpq+F9gocFKpYePuDgfA8LbRHYKBQxcLcHxyE6WuhvQIHhSoWzv7wPhwvi+0JGEChrVh2cBwRYQABA1YAHIADcAAGwAAYAANgwCiA+wKwgPNBaTOAc0Bp+4/x3+d/8O9ow6OjcgMdJ1E5bTVFBgea3JLLFRzIaaslMhjQ4pRcnmBATltNkcGBJrfkcgUHctr6Hhne++6QfH5gQGGhLb7qKCOybt06Wr58+aCrjqLQJjeQMIDktNUUGRxocksuV3Agp62WyGBAi1NyeYIBOW01RQYHmtySyxUcyGnre2R477tD8vmBAYWFNsaira2NWlpaIkI2bdpEEydOHJQWFNrkBhIGkJy2miKDA01uyeUKDuS01RIZDGhxSi5PMCCnrabI4ECTW3K5ggM5bX2PDO99d0g+PzCgtNBWCBootBWiVmH7YgAVpleoe4ODUJ0trF/goDC9QtwbDIToamF9AgOF6RXq3uAgVGcL6xc4KEyvkPaG9yG5WVxfwAAKbcWRg6MiBTCAAAI4AANGAZwPwAIYAANgAAzgvgAM4L4ADOBaAAbAAAptGAUJFMAASiBeQIeCg4DMTNAVcJBAvEAOBQOBGJmgG2AggXgBHQoOAjIzQVfAQQLxlB8K75UbaCF9MIBCmwWMSjcEBlDpeh/vOTgAB5jBAAbAABgAA2AAM5nAAO4PwQCuBWAADPQxUJbJZDIh44B3tMm5iwKLnLaaIoMDTW7J5QoO5LTVEhkMaHFKLk8wIKetpsjgQJNbcrmCAzltfY8M7313SD4/MIBCmzxlAbeAARSwuQV0DRwUIFbAu4KDgM3Ns2tgIE+hAt4NDARsbgFdAwcFiBXwruAgYHOH6Bq8L13vTc/BAAptGAUJFMAASiBeQIeCg4DMTNAVcJBAvEAOBQOBGJmgG2AggXgBHQoOAjIzQVfAQQLxlB8K75UbaCF9MIBCmwWMSjcEBlDpeh/vOTgAB6wAOAAHYAAMgAEwgOsBGMCMFjCAawEYAAMotGEUJFAAAyiBeAEdCg4CMjNBV8BBAvECORQMBGJkgm6AgQTiBXQoOAjIzARdAQcJxFN+KLxXbqCF9MEACm0WMCrdEBhApes9ZrTB+1wFcD4AE2AADIABMIAZbWAAM9rAAK4FYAAMoNCGUZBAAQygBOIFdCg4CMjMBF0BBwnEC+RQMBCIkQm6AQYSiBfQoeAgIDMTdAUcJBBP+aHwXrmBFtIHAyi0WcCodENgAJWu95jRBu8xow0MgAEwAAbAwEAK4P4QXLAC4KB0OYD3peu96TkYQKENoyCBAhhACcQL6FBwEJCZCboCDhKIF8ihYCAQIxN0AwwkEC+gQ8FBQGYm6Ao4SCCe8kPhvXIDLaQPBlBos4BR6YbAACpd7+M9BwfgAP9zDQbAABgAA2AAMxnAAO4PwQCuBWAADPQxUJbJZDIh47B06VJauXJlyF101jcUWJxJ71XD4MArO5wlAw6cSe9Nw2DAGyucJQIGnEnvVcPgwCs7nCUDDpxJ77xheO/cAucJgAEU2pxDqDkBDCDN7tnLHRzY01JzJHCg2T07uYMBOzpqjgIGNLtnL3dwYE9LzZHAgWb3kuUO75PpF8LRYACFthA4dtYHDCBn0nvVMDjwyg5nyYADZ9J70zAY8MYKZ4mAAWfSe9UwOPDKDmfJgANn0jtvGN47t8B5AmAAhTbnEGpOAANIs3v2cgcH9rTUHAkcaHbPTu5gwI6OmqOAAc3u2csdHNjTUnMkcKDZvWS5w/tk+oVwNBhAoS0Ejp31AQPImfReNQwOvLLDWTLgwJn03jQMBryxwlkiYMCZ9F41DA68ssNZMuDAmfTOG4b3zi1wngAYQKHNOYSaE8AA0uyevdzBgT0tNUcCB5rds5M7GLCjo+YoYECze/ZyBwf2tNQcCRxodi9Z7vA+mX4hHA0GUGgLgWNnfcAAcia9Vw2DA6/scJYMOHAmvTcNgwFvrHCWCBhwJr1XDYMDr+xwlgw4cCa984bhvXMLnCcABlBocw6h5gQwgDS7Zy93cGBPS82RwIFm9+zkDgbs6Kg5ChjQ7J693MGBPS01RwIHmt1Llju8T6ZfCEeDARTaQuDYWR8wgJxJ71XD4MArO5wlAw6cSe9Nw2DAGyucJQIGnEnvVcPgwCs7nCUDDpxJ77xheO/cAucJgAEU2pxDqDkBDCDN7tnLHRzY01JzJHCg2T07uYMBOzpqjgIGNLtnL3dwYE9LzZHAgUzBtIoAACAASURBVGb3kuUO75PpF8LRYACFthA4dtYHDCBn0nvVMDjwyg5nyYADZ9J70zAY8MYKZ4mAAWfSe9UwOPDKDmfJgANn0jtvGN47t8B5AmAAhTbnEGpOAANIs3v2cgcH9rTUHAkcaHbPTu5gwI6OmqOAAc3u2csdHNjTUnMkcKDZvWS5w/tk+oVwNBhAoS0Ejp31AQPImfReNQwOvLLDWTLgwJn03jQMBryxwlkiYMCZ9F41DA68ssNZMuDAmfTOG4b3zi1wngAYQKHNOYSaE8AA0uyevdzBgT0tNUcCB5rds5M7GLCjo+YoYECze/ZyBwf2tNQcCRxodi9Z7vA+mX4hHA0GUGgLgWNnfcAAcia9Vw2DA6/scJYMOHAmvTcNgwFvrHCWCBhwJr1XDYMDr+xwlgw4cCa984bhvXMLnCcABlBocw6h5gQwgDS7Zy93cGBPS82RwIFm9+zkDgbs6Kg5ChjQ7J693MGBPS01RwIHmt1Llju8T6ZfCEeDARTaQuDYWR8wgJxJ71XD4MArO5wlAw6cSe9Nw2DAGyucJQIGnEnvVcPgwCs7nCUDDpxJ77xheO/cAucJgAEU2pxDqDkBDCDN7tnLHRzY01JzJHCg2T07uYMBOzpqjgIGNLtnL3dwYE9LzZHAgWb3kuUO75PpF8LRYACFthA4dtYHDCBn0nvVMDjwyg5nyYADZ9J70zAY8MYKZ4mAAWfSe9UwOPDKDmfJgANn0jtvGN47t8B5AmAAhTbnEGpOAANIs3v2cgcH9rTUHAkcaHbPTu5gwI6OmqOAAc3u2csdHNjTUnMkcKDZvWS5w/tk+oVwNBgostB26NAhmjt3Lm3ZsiVvDpqbm2njxo1UX1+f9zE2dly6dCmtXLnSRijEyFEAAwhIsALgAByAAzAABsAAGAADRgHcF4AFnA9KmwGcA0rbf4z/Pv/LMplMplAUUGgrVLEw98dJNExfC+0VOChUsTD3Bwdh+lpIr8BAIWqFuS8YCNPXQnsFDgpVLMz9wUGYvubTK3ifj0ph7wMGEhTaWltbafbs2XkTsnXrVpo6dSpmtOWtmP87YgD571EaGYKDNFT2vw1w4L9H0hmCAWmF/Y8PBvz3KI0MwUEaKvvfBjjw3yOpDOG9lLJ64oKBIgtteiwmwqOjcm5hAMlpqykyONDkllyu4EBOWy2RwYAWp+TyBANy2mqKDA40uSWXKziQ09b3yPDed4fk8wMDRRba+NHRfGa0Pfjgg3TdddelPostjg4KbXIDCQNITltNkcGBJrfkcgUHctpqiQwGtDgllycYkNNWU2RwoMktuVzBgZy2vkeG9747JJ8fGEhQaFuyZAmtWrVq0CLa9u3bo0UIXCyAgEKb/ODhFjCA0tHZ91bAge8OpZMfOEhHZ59bAQM+u5NObmAgHZ19bwUc+O5QOvmBg3R09rEVeO+jK+nmBAYSFNp41dGmpqbo0czcjQtsy5YtI1crjaLQls5AwgBKR2ffWwEHvjuUTn7gIB2dfW4FDPjsTjq5gYF0dPa9FXDgu0Pp5AcO0tHZx1bgvY+upJsTGEhQaONHR99+++3IMS668Za7GikKbekCnXZrGEBpK+5ne+DAT1/SzgocpK24f+2BAf88STsjMJC24n62Bw789CXtrMBB2or70x6898cLV5mAgSILbXHDePbarFmzol9Nnz49+nnZZZfRpk2baO/evU5WGo3nh3e0yQ0vDCA5bTVFBgea3JLLFRzIaaslMhjQ4pRcnmBATltNkcGBJrfkcgUHctr6Hhne++6QfH5gwEKhjW0yj4ry3xcsWECrV6+m2tpaeQfzaAGFtjxEKnIXDKAihQvsMHAQmKFFdgccFClcQIeBgYDMLLIrYKBI4QI7DBwEZmiR3QEHRQoXwGHwPgATE3YBDBRZaMtddbSjo4MWLVpEV111VfYxUvZm69atBc9oa2tro5aWlshanhU3ceLEM2w2ba1duzavd8Ch0JZwlJzlcAwgOW01RQYHmtySyxUcyGmrJTIY0OKUXJ5gQE5bTZHBgSa35HIFB3La+h4Z3vvukHx+YCBBoY3fy7Zly5azulToO9q4iHbXXXfRTTfdRA0NDbRmzRpavHjxGbPjHnvsMZo0aVJUgOOZdPv27TvrDDoU2uQGEgaQnLaaIoMDTW7J5QoO5LTVEhkMaHFKLk8wIKetpsjgQJNbcrmCAzltfY8M7313SD4/MOBZoW379u20bdu27Eqm5v1vvLrpQBvPfrv77rvpgQceoPr6+gH3ufHGG2n+/PnyNJVgC3v27KEJEyaUYM/R5bgC4AA8sALgAByAATAABsAArgdgwCiA80HpsgDvS9f7Uh3/M2fO7Gd6WSaTyRSKQu6jo4MdX+ijoxs3boxCmVVMc/+d2w7nsWTJElq1atWghTbMaCvU3fz3R6U6f61C3hMchOxu/n0DB/lrFeqeYCBUZ/PvFxjIX6uQ9wQHIbubf9/AQf5ahbYnvA/N0cL7AwaKnNFWuNT5HVFooY1ntO3atYuuvfbaQRtAoS0/7YvZCwOoGNXCOwYchOdpMT0CB8WoFtYxYCAsP4vpDRgoRrXwjgEH4XlaTI/AQTGqhXEMvA/DxyS9AANFFtryndEWNyef2W2FFtr4fW2f/OQnz7rCKQptSYbI2Y/FAJLTVlNkcKDJLblcwYGctloigwEtTsnlCQbktNUUGRxocksuV3Agp63vkeG97w7J5wcGEhTa8lkMIW7hQAsjcGFt3rx50W4bNmygxsbGvN/Rxsfy/oO9v820jUKb3EDCAJLTVlNkcKDJLblcwYGctloigwEtTsnlCQbktNUUGRxocksuV3Agp63vkeG97w7J5wcGHBfaci2OrzrKn61bt46WL1/eb8ZafObbULPrUGiTG0gYQHLaaooMDjS5JZcrOJDTVktkMKDFKbk8wYCctpoigwNNbsnlCg7ktPU9Mrz33SH5/MBAkYU2SWv4vWstLS1RE5s2baKJEycS/+6OO+6g+++/n7797W/TsmXLsilcdtll2f0GyguFNjm3MIDktNUUGRxocksuV3Agp62WyGBAi1NyeYIBOW01RQYHmtySyxUcyGnre2R477tD8vmBAQ8LbbZtR6HNtqLvxcMAktNWU2RwoMktuVzBgZy2WiKDAS1OyeUJBuS01RQZHGhySy5XcCCnre+R4b3vDsnnBwZQaJOnLOAWMIACNreAroGDAsQKeFdwELC5eXYNDOQpVMC7gYGAzS2ga+CgALEC3hUcBGzuEF2D96Xrvek5GEChDaMggQIYQAnEC+hQcBCQmQm6Ag4SiBfIoWAgECMTdAMMJBAvoEPBQUBmJugKOEggnvJD4b1yAy2kDwZQaLOAUemGwAAqXe/jPQcH4IAVAAfgAAyAATAABnA9AAOY0QIGcC0AA2AAhTaMggQKYAAlEC+gQ8FBQGYm6Ao4SCBeIIeCgUCMTNANMJBAvIAOBQcBmZmgK+AggXjKD4X3yg20kD4YsFBoO3ToEM2dOzey4xvf+Abdc889tHbt2ujfGzZsyH5mwa+iQmAxhKJky+sgDKC8ZAp+J3AQvMV5dRAc5CVT0DuBgaDtzatzYCAvmYLfCRwEb3FeHQQHeckU5E7wPkhbC+oUGLBQaGPF33jjDaqrq4uKalu2bMma0NzcTBs3bqT6+vqCjLG5MwptNtU8MxYGkJy2miKDA01uyeUKDuS01RIZDGhxSi5PMCCnrabI4ECTW3K5ggM5bX2PDO99d0g+PzBgodBmZrTFC2wrVqwgLnBt376dmpqa5J08SwsotMnJjwEkp62myOBAk1tyuYIDOW21RAYDWpySyxMMyGmrKTI40OSWXK7gQE5b3yPDe98dks8PDFgotLFNPGtt3rx5kWNcZJs1axZNnz6dMKNNHmKXLWAAuVTfn7bBgT9euMwEHLhU34+2wYAfPrjMAgy4VN+ftsGBP164zAQcuFTfbdvw3q3+PrQOBiwV2gYyk2e6tba20uzZs516jRltcvJjAMlpqykyONDkllyu4EBOWy2RwYAWp+TyBANy2mqKDA40uSWXKziQ09b3yPDed4fk8wMDlgpt/Igoz2DL3TCjTR5ily1gALlU35+2wYE/XrjMBBy4VN+PtsGAHz64zAIMuFTfn7bBgT9euMwEHLhU323b8N6t/j60DgYsFNo6Ojpo0aJF2ZVG48YuWLCAVq9eTbW1tc78xow2OekxgOS01RQZHGhySy5XcCCnrZbIYECLU3J5ggE5bTVFBgea3JLLFRzIaet7ZHjvu0Py+YEBC4U2fkR08+bNdMstt1BbWxtx4e3yyy+PFkLgDYshyIPsqgUMIFfK+9UuOPDLD1fZgANXyvvTLhjwxwtXmYABV8r71S448MsPV9mAA1fKu28X3rv3wHUGYMBSoS3+LjaewXbNNdfQwYMHaf369ZjR5ppywfYxgATFVRQaHCgySzBVcCAorpLQYECJUYJpggFBcRWFBgeKzBJMFRwIiut5aHjvuUEppAcGLBTa2Kdvfetb9N3vfpdGjx5NCxcupM997nP00ksvYdXRFCB22QQGkEv1/WkbHPjjhctMwIFL9f1oGwz44YPLLMCAS/X9aRsc+OOFy0zAgUv13bYN793q70PrYMBSoY0fGW1paaErr7wymsHGj5LOmzePVqxYQfyONJcb3tEmpz4GkJy2miKDA01uyeUKDuS01RIZDGhxSi5PMCCnrabI4ECTW3K5ggM5bX2PDO99d0g+PzBgqdA2mFVbt26lqVOnUn19vbybg7SAQpuc9BhActpqigwONLkllys4kNNWS2QwoMUpuTzBgJy2miKDA01uyeUKDuS09T0yvPfdIfn8wECRhTaz0ihb9Fd/9Vd0880305YtW/o51tzcTBs3bkShTZ5lJy1gADmR3btGwYF3ljhJCBw4kd2rRsGAV3Y4SQYMOJHdu0bBgXeWOEkIHDiR3YtG4b0XNjhNAgyg0OYUQO2NYwBpd9BO/uDAjo7ao4AD7Q4mzx8MJNdQewQwoN1BO/mDAzs6ao8CDrQ7WHz+8L547UI5EgwUWWiLA3Do0CGKrzoa/wyPjoYyVAbuBwZQ2P7m2ztwkK9SYe8HDsL2N5/egYF8VAp7HzAQtr/59g4c5KtU2PuBg7D9PVvv4H3pem96DgYsFNp8xwjvaJNzCANITltNkcGBJrfkcgUHctpqiQwGtDgllycYkNNWU2RwoMktuVzBgZy2vkeG9747JJ8fGEhQaOOZbHPnzo3ezbZgwYJotVGe2TZ9+vTIOfO72tpaeSfP0gIKbXLyYwDJaaspMjjQ5JZcruBATlstkcGAFqfk8gQDctpqigwONLkllys4kNPW98jw3neH5PMDAwkKbStXrqRly5ZlXbrvvvuiolt8UYQVK1YQF7pcbii0yamPASSnrabI4ECTW3K5ggM5bbVEBgNanJLLEwzIaaspMjjQ5JZcruBATlvfI8N73x2Szw8MFFlo49lst99+O9199900ceJEamtro5aWFrryyiujmW08i41/t27dOlq+fHn0b1cbCm1yymMAyWmrKTI40OSWXK7gQE5bLZHBgBan5PIEA3LaaooMDjS5JZcrOJDT1vfI8N53h+TzAwMJCm2bN2+mW265JevSY489RpMmTYoKb2bDYgjyELtsAQPIpfr+tA0O/PHCZSbgwKX6frQNBvzwwWUWYMCl+v60DQ788cJlJuDApfpu24b3bvX3oXUwkKDQlrvS6EBFNRTafMBcLgcMIDltNUUGB5rckssVHMhpqyUyGNDilFyeYEBOW02RwYEmt+RyBQdy2voeGd777pB8fmAgQaHNLIRwNpuam5tp48aNVF9fL+/mIC3g0VE56TGA5LTVFBkcaHJLLldwIKetlshgQItTcnmCATltNUUGB5rckssVHMhp63tkeO+7Q/L5gQEU2uQpC7gFDKCAzS2ga+CgALEC3hUcBGxunl0DA3kKFfBuYCBgcwvoGjgoQKyAdwUHAZs7RNfgfel6b3oOBhIU2nIfHR0IJzw6GvYgwwAK2998ewcO8lUq7P3AQdj+5tM7MJCPSmHvAwbC9jff3oGDfJUKez9wELa/Z+sdvC9d71Foe8/7skwmkwkZBTw6KucuTqJy2mqKDA40uSWXKziQ01ZLZDCgxSm5PMGAnLaaIoMDTW7J5QoO5LT1PTK8990h+fzAQJEz2uStsdcCCm32tMyNhAEkp62myOBAk1tyuYIDOW21RAYDWpySyxMMyGmrKTI40OSWXK7gQE5b3yPDe98dks8PDKDQJk9ZwC1gAAVsbgFdAwcFiBXwruAgYHPz7BoYyFOogHcDAwGbW0DXwEEBYgW8KzgI2NwhugbvS9d703MwgEIbRkECBTCAEogX0KHgICAzE3QFHCQQL5BDwUAgRiboBhhIIF5Ah4KDgMxM0BVwkEA85YfCe+UGWkgfDKDQZgGj0g2BAVS63sd7Dg7AASsADsABGAADYAAM4HoABjCjBQzgWgAGwIClQtuhQ4do7ty5EVEbN26Mfi5ZsoRWrVpF9fX1TknDO9rk5McAktNWU2RwoMktuVzBgZy2WiKDAS1OyeUJBuS01RQZHGhySy5XcCCnre+R4b3vDsnnBwYsFNo6Ojpo0aJFtHbtWmpubo4KbVxca2tro3Xr1tHy5cuptrZW3s1BWkChTU56DCA5bTVFBgea3JLLFRzIaaslMhjQ4pRcnmBATltNkcGBJrfkcgUHctr6Hhne++6QfH5gwEKhjWeztba20uzZs2nr1q00derUqNDGBbf169dnC2/ydg7cAgptcspjAMlpqykyONDkllyu4EBOWy2RwYAWp+TyBANy2mqKDA40uSWXKziQ09b3yPDed4fk8wMDFgptbNPKlStp2bJl/RxbsGABrV69GjPa5Fl20gIGkBPZvWsUHHhniZOEwIET2b1qFAx4ZYeTZMCAE9m9axQceGeJk4TAgRPZvWgU3nthg9MkwIClQhu7yDPY5s2blzXUhyIbJ4MZbXJjDANITltNkcGBJrfkcgUHctpqiQwGtDgllycYkNNWU2RwoMktuVzBgZy2vkeG9747JJ8fGLBQaDPvaGO7XM9eGwgZFNrkBhIGkJy2miKDA01uyeUKDuS01RIZDGhxSi5PMCCnrabI4ECTW3K5ggM5bX2PDO99d0g+PzBgodBmVhxtbGxEoU2eWa9awADyyg5nyYADZ9J71TA48MoOJ8mAASeye9UoGPDKDmfJgANn0nvVMDjwyo5Uk4H3qcrtZWNgwEKhjZ3dvn07bdu2LXpMM77FF0dwRQBmtMkpjwEkp62myOBAk1tyuYIDOW21RAYDWpySyxMMyGmrKTI40OSWXK7gQE5b3yPDe98dks8PDFgotJkZbVu2bOnnWHNzM1YdlefYWQsYQM6k96phcOCVHc6SAQfOpPemYTDgjRXOEgEDzqT3qmFw4JUdzpIBB86kd94wvHdugfMEwICHhba2tjZqaWmJ4Ni0aRNNnDhxUFB4AQbe5s6dO+g+mNEmN84wgOS01RQZHGhySy5XcCCnrZbIYECLU3J5ggE5bTVFBgea3JLLFRzIaet7ZHjvu0Py+YEBS4W21tZWmj17dj/HCn10lBdWuOuuu+imm26ihoYGWrNmDS1evJhqa2v7xTYz6W644QYU2uTHyoAtYAA5Et6zZsGBZ4Y4SgccOBLeo2bBgEdmOEoFDDgS3rNmwYFnhjhKBxw4Et6DZuG9ByY4TgEMWCi0nc3DQgttue96W7lyJc2aNYuampr6NfPggw/SiRMnaNy4cSi0ORpIGECOhPesWXDgmSGO0gEHjoT3qFkw4JEZjlIBA46E96xZcOCZIY7SAQeOhPegWXjvgQmOUwADFgptNt/Rlvso6GCPhvLjpTz77Wc/+1mE0NkeHb3xxhtp/vz5jlELs/k9e/bQhAkTwuwcepW3AuAgb6mC3hEcBG1vXp0DA3nJFPROYCBoe/PuHDjIW6qgdwQHQdt71s7B+9L13vS81BiYOXNmP9PLMplMJgkKaRfauMC2fv164kdGN2/ePGShDe9oS+Lu2Y9FpVpOW02RwYEmt+RyBQdy2mqJDAa0OCWXJxiQ01ZTZHCgyS25XMGBnLa+R4b3vjsknx8YsDSjbaB3tOU+BpqPnfnMaHvxxRejd7bxIglYDCEfVeX2wQCS01ZTZHCgyS25XMGBnLZaIoMBLU7J5QkG5LTVFBkcaHJLLldwIKet75Hhve8OyecHBiwU2gaziWe6LVmyhFatWkX19fUD7saFsnnz5kWfbdiwgRobG2nbtm3Es9B4y31HG89mW7RoEa1du/aMeHzsYI+PYkab3EDCAJLTVlNkcKDJLblcwYGctloigwEtTsnlCQbktNUUGRxocksuV3Agp63vkeG97w7J5wcGLBTabD46Gl91lO1ft24dLV++fMBVR/lzzGiTHyRnawEDyK3+vrQODnxxwm0e4MCt/j60DgZ8cMFtDmDArf6+tA4OfHHCbR7gwK3+LluH9y7V96NtMCBcaHv66acHXDH0bPbzQgctLS3RLps2bYoeEeXf3XHHHXT//fdH/zYbCm1uBxIGkFv9fWkdHPjihNs8wIFb/X1oHQz44ILbHMCAW/19aR0c+OKE2zzAgVv9XbYO712q70fbYMBSoW2wd7SxzU1NTU7dxqOjcvJjAMlpqykyONDkllyu4EBOWy2RwYAWp+TyBANy2mqKDA40uSWXKziQ09b3yPDed4fk8wMDlgptvPrnLbfccoZj/BjovffeS7feeuug72iTt5ii973xu96w2VcAA8i+phojggONrtnPGRzY11RbRDCgzTH7+YIB+5pqjAgONLpmP2dwYF9TLRHhvRan5PIEAwkKbeYRz5deemlQh5qbm6P3qA22GIKcte9FRqFNTmUMIDltNUUGB5rckssVHMhpqyUyGNDilFyeYEBOW02RwYEmt+RyBQdy2voeGd777pB8fmAgQaHN2MOzxZYtWzagW2dbDVTe3r4WUGiTUxoDSE5bTZHBgSa35HIFB3LaaokMBrQ4JZcnGJDTVlNkcKDJLblcwYGctr5Hhve+OySfHxiwUGjjR0R/+MMf0rXXXivvWBEtoNBWhGh5HoIBlKdQge8GDgI3OM/ugYM8hQp4NzAQsLl5dg0M5ClU4LuBg8ANzrN74CBPoQLcDd4HaGqBXQIDFgptg2l+6NAhGmiRhAI9Srw7Cm2JJRw0AAaQnLaaIoMDTW7J5QoO5LTVEhkMaHFKLk8wIKetpsjgQJNbcrmCAzltfY8M7313SD4/MGCp0LZ9+3aaPn16P8fwjjZ5iF22gAHkUn1/2gYH/njhMhNw4FJ9P9oGA3744DILMOBSfX/aBgf+eOEyE3DgUn23bcN7t/r70DoYsFBo40dHFy1aRGvXru3n6YIFC2j16tVUW1vrzG/MaJOTHgNITltNkcGBJrfkcgUHctpqiQwGtDgllycYkNNWU2RwoMktuVzBgZy2vkeG9747JJ8fGLBQaONHRDdv3ky33HIL8UqkXHi7/PLLiWe58dbU1CTv5FlaQKFNTn4MIDltNUUGB5rckssVHMhpqyUyGNDilFyeYEBOW02RwYEmt+RyBQdy2voeGd777pB8fmDAUqEt/i42nsF2zTXX0MGDB2n9+vWY0SbPsbMWMICcSe9Vw+DAKzucJQMOnEnvTcNgwBsrnCUCBpxJ71XD4MArO5wlAw6cSe+8YXjv3ALnCYABC4U2dvFb3/oWffe736XRo0fTwoUL6XOf+xy99NJLhHe0OWdcNAEMIFF51QQHB2qsEk0UHIjKqyI4GFBhk2iSYEBUXjXBwYEaq0QTBQei8nodHN57bU8qyYEBS4U2fmS0paWFrrzyymgGGz9KOm/ePFqxYgXxo5suNzw6Kqc+BpCctpoigwNNbsnlCg7ktNUSGQxocUouTzAgp62myOBAk1tyuYIDOW19jwzvfXdIPj8wYKnQJm9V8S2g0Fa8dkMdiQE0lEKl8Tk4KA2fh+olOBhKofA/BwPhezxUD8HAUAqVxufgoDR8HqqX4GAohcL9HN6H622+PQMDFgptZtVRFt31CqMDGY9CW77DofD9MIAK1yzEI8BBiK4W3idwULhmoR0BBkJztPD+gIHCNQvxCHAQoquF9wkcFK5ZKEfA+1CcLL4fYMBCoY1XHZ07dy41Njai0FY8iyqPxABSaZv1pMGBdUlVBgQHKm2zmjQYsCqnymBgQKVt1pMGB9YlVRkQHKi0zUrS8N6KjKqDgAELhTYmYPv27bRt27Z+72PbunUrTZ06lerr652BghltctJjAMlpqykyONDkllyu4EBOWy2RwYAWp+TyBANy2mqKDA40uSWXKziQ09b3yPDed4fk8wMDFgptZkbbli1b+jmGVUflIXbZAgaQS/X9aRsc+OOFy0zAgUv1/WgbDPjhg8sswIBL9f1pGxz444XLTMCBS/Xdtg3v3ervQ+tgAIU2HzhUmwMGkFrrrCYODqzKqTYYOFBrnbXEwYA1KdUGAgNqrbOaODiwKqfaYOBArXWJE4f3iSVUHwAMWCq0tba20uzZs/sBgUdH1Y+Rs3YAAyhsf/PtHTjIV6mw9wMHYfubT+/AQD4qhb0PGAjb33x7Bw7yVSrs/cBB2P6erXfwvnS9Nz0HAxYKbb5jhHe0yTmEASSnrabI4ECTW3K5ggM5bbVEBgNanJLLEwzIaaspMjjQ5JZcruBATlvfI8N73x2Szw8MWCq0mfe0sWUbN26MnFuyZAmtWrXK6UIInAcKbXIDCQNITltNkcGBJrfkcgUHctpqiQwGtDgllycYkNNWU2RwoMktuVzBgZy2vkeG9747JJ8fGLBQaOvo6KBFixbR2rVrKb74QVtbG61bt46WL19OtbW18m4O0gIKbXLSYwDJaaspMjjQ5JZcruBATlstkcGAFqfk8gQDctpqigwOnJmiNwAAIABJREFUNLkllys4kNPW98jw3neH5PMDAxYKbTybzbyjLf5ONp7Ztn79+miGW319vbybKLSlrjEGUOqSe9kgOPDSltSTAgepS+5dg2DAO0tSTwgMpC65lw2CAy9tST0pcJC65N40CO+9scJZImDAQqGN3Vu5ciUtW7asn5ELFiyg1atXY0abM8RlG8YAktVXS3RwoMUp2TzBgay+GqKDAQ0uyeYIBmT11RIdHGhxSjZPcCCrr8/R4b3P7qSTGxiwVGhju3jm2rx587LO+VBk42Tw6KjcYMIAktNWU2RwoMktuVzBgZy2WiKDAS1OyeUJBuS01RQZHGhySy5XcCCnre+R4b3vDsnnBwYsFtrk7SquBRTaitMtn6MwgPJRKfx9wEH4HufTQ3CQj0ph7wMGwvY3n96BgXxUCn8fcBC+x/n0EBzko1KY+8D7MH0tpFdgwGKhLXdG24YNG2ju3LmF+CGyLwptIrJGQTGA5LTVFBkcaHJLLldwIKetlshgQItTcnmCATltNUUGB5rckssVHMhp63tkeO+7Q/L5gQFLhbbB3tG2YsWK6NFNlxsKbXLqYwDJaaspMjjQ5JZcruBATlstkcGAFqfk8gQDctpqigwONLkllys4kNPW98jw3neH5PMDAxYKbbzqKM9c44JWU1NT1rWOjg6699576dZbb8Wqo/IsO2kBA8iJ7N41Cg68s8RJQuDAiexeNQoGvLLDSTJgwIns3jUKDryzxElC4MCJ7F40Cu+9sMFpEmDAUqFtzZo1tHjx4n6ri27dupWmTp2KQptTzOUaxwCS01ZTZHCgyS25XMGBnLZaIoMBLU7J5QkG5LTVFBkcaHJLLldwIKet75Hhve8OyecHBiwU2tim1atX0zXXXEMTJ07MusYz3VpbW2n27NnR71wV3fDoqNxAwgCS01ZTZHCgyS25XMGBnLZaIoMBLU7J5QkG5LTVFBkcaHJLLldwIKet75Hhve8OyecHBiwU2syjo1u2bDmrY83NzcQLJtTX18s7G2sBhTY5uTGA5LTVFBkcaHJLLldwIKetlshgQItTcnmCATltNUUGB5rckssVHMhp63tkeO+7Q/L5gQEU2uQpC7gFDKCAzS2ga+CgALEC3hUcBGxunl0DA3kKFfBuYCBgcwvoGjgoQKyAdwUHAZs7RNfgfel6b3oOBiwV2njRg7/927/tR1R8FhseHQ1vwGEAhedpMT0CB8WoFt4x4CA8TwvtERgoVLHw9gcD4XlaTI/AQTGqhXcMOAjP03x7BO/zVSrc/cCApUIbrzo60KOjrh4XjSOLR0flBjAGkJy2miKDA01uyeUKDuS01RIZDGhxSi5PMCCnrabI4ECTW3K5ggM5bX2PDO99d0g+PzBgodDW0dFB69evpxtuuKHfqqPyFg7dAgptQ2tU7B4YQMUqF9Zx4CAsP4vtDTgoVrlwjgMD4XhZbE/AQLHKhXUcOAjLz2J7Aw6KVU7/cfBev4dJewAGLBTa2IQXX3wxKrLFVx3l37t6XDQOBgptSYfJ4MdjAMlpqykyONDkllyu4EBOWy2RwYAWp+TyBANy2mqKDA40uSWXKziQ09b3yPDed4fk8wMDlgptvJrovHnz+jmGR0flIXbZAgaQS/X9aRsc+OOFy0zAgUv1/WgbDPjhg8sswIBL9f1pGxz444XLTMCBS/Xdtg3v3ervQ+tgwEKh7dChQ4R3tPmAc/o5YAClr7mPLYID9650nu6lmupyp4mAA6fye9E4GPDCBqdJgAGn8nvTODjwxgqniYADp/I7bRzeO5Xfi8bBgKVC25o1a2jx4sV4R5sXWKeXBAZQelr73BI4cOvOiZM9xIW2+tFVVFbmLhdw4E57X1oGA7444S4PMOBOe59aBgc+ueEuF3DgTnvXLcN71w64bx8MWCi0sY2PPfYYTZo0Ce9oc890qhlgAKUqt7eNgQO31rzw2nE6cqyLPvpbo2l4TQV192SosiL9ihs4cMuBD62DAR9ccJsDGHCrvy+tgwNfnHCbBzhwq7/L1uG9S/X9aBsMWCi04dFRP2B2kQUGkAvV/WsTHLj15KF/+zU9+59H6e6b3x8V2E519VLDmGo6dbqXenoyNHJ4JVVV9i+8dXVnosQH+qyYHoGDYlQL6xgwEJafxfQGDBSjWnjHgIPwPC2mR+CgGNXCOAbeh+Fjkl6AARTakvBT8sdiAJU8ApEA4MAtB1xoe+jf3qS/mn8JTW6sGzAZfqR0WFXfO9z4MdP4VjusgkYOr8h+XmxvwEGxyoVzHBgIx8tiewIGilUurOPAQVh+FtsbcFCscvqPg/f6PUzaAzBgqdDW2tpKs2fP7ufH1q1baerUqVRfX5/Uq6KPX7p0Ka1cubLo43Hg4ApgAIEOFNrcM3DPQ7+kH/7kcFRk42LbwSNd1DCmivbs74ySmzC+pl+S/Bn/4X2vmDQyuw8X3Yp91xvOB+5ZcJ0BGHDtgPv2wYB7D3zIABz44IL7HMCBew9cZQDvXSnvT7tgwEKhzbadbW1t1NLSEoXdtGlTv/e+mfY6Ojpo0aJFtHbtWnr66aepqalpwFRQaLPt0HvxMIDktNUUGRy4deu2v36FXtl7OkqCi21795+iKyaPpB07j1N7Z09UdGscXxP9nTf+3PzdZD6Ni23n10bH//YHR9CYkVWUyWSoproi7wUWwIFbDnxoHQz44ILbHMCAW/19aR0c+OKE2zzAgVv9XbYO712q70fbYMCzQhsXz+666y666aabqKGhgQZbzdS8F46La1xIO9uGQpvcYMMAktNWU2Rw4NatBXf+mHYeHzFgEnU1FXTy3QJbfAf+PRfVePGEJ188csaxPANuyfzG6DPzyGkmQzS8riL63WAbOHDLgQ+tgwEfXHCbAxhwq78vrYMDX5xwmwc4cKu/y9bhvUv1/WgbDFgqtJnCF9u6cePGyN0lS5bQqlWrCnpsdPv27bRt27Zs8Ywf+Zw1a1a/2Wr8+/e///00d+7cIUlCoW1IiYreAQOoaOmCOhAcuLVzzm0/pZM9fQWwi8dW0fUzx9GjTx6iT11ZTzOmjIkeET1wpCv6nAtlF48fdkbBjB8fffWX7bR7f0c0C+7g0a7oc571xsW4Sy/pK+JNbhxOH/7AcBozkhdXKO+3sik4cMuBD62DAR9ccJsDGHCrvy+tgwNfnHCbBzhwq7/L1uG9S/X9aBsMWCi0xR/hbG5ujgpt/E42fgR03bp1tHz5cqqtrc3LcVOkMwW03H9zEI5799130+jRo6PHRlesWHHWWW033ngjzZ8/P6/2sVNhCuzZs4cmTJhQ2EHYOzgFwIFbS+/aNCpK4HMHH6G6T3yUqoZXE9XVUaa6etDEKsozVFNFxD87usqoq7tvVdJTXUSbf1JHB471LZyQu40d1UtXTT5FF9X3PYZaWZGh8jIu4BG9sXc3zgduUXDeOs4Fzi1wngAYcG6BFwmAAy9scJ4EOHBugbME4L0z6b1puNQYmDlzZj/tyzL8Ip4EG89mM4shxBc/4CLZ+vXrs4W3fJrIp9DG+zz11FP0xS9+MSrocVGOZ63hHW35KGx3H1Sq7eqpNRo4cOfciZM9dM0XX6Sa3k76m11fpqrfvoKGzWymyg9OosoKonPPG029NSMoQ2VUXk5UXVUerS7Kj4Tmbt09Gerq7qVfHzxFr/+qM5r59tSLR6i9oyea3WZmu5nj+BHTupryaMYbz3Y7efBlavqd36GaYeU0orYy73e7uVMPLdtWAOcC24rqiwcG9HkmkTE4kFBVX0xwoM8zWxnDe1tK6o0DBizMaGP7+VHOZcuW9SNhwYIFtHr1aqsz2nKLcUM9RopHR+UGKAaQnLaaIoMDd2698Npx+sJ9r9EHTr5Ot+9+IJvI8KYZdPGfLohmm/FWVlVFFbW1VDlqFA1VAeP/ejl6opuqqsro1KleOt3dS+VlZXSqq5ce/dHb9Pyu47T33RVN4z3nWW4jR46MCm8zp46hSy6sJV7FtLJigKqeO8nQsqACOBcIiqskNBhQYpRwmuBAWGAl4cGBEqME0oT3AqIqCwkGLBXa2HcugM2bNy+LQD5FtvgxGzZsoMbGxiHf0Zb7HreBHi+Nc4hCm9yoxACS01ZTZHDgzq14oe1/3XQ+tb+wg955/HHqOXkySqpu8mQ6Z8YMGnnFFVQxfHhUZKscPZrK+bHSTIbKhw0bsvBmescFuOMnu+lYezcfSjt397Xx3M6j9NSLR/stusDvh5tzZT198KJaGj2iMiq6YQtbAZwLwvY3n96BgXxUCn8fcBC+x/n0EBzko1KY+8D7MH0tpFdgoMhCm1n8YMuWLcQFsnwWJcjHmPiqo7z/QO9447Zvv/326D1tF198cXaV0okTJw7YBApt+Shf3D4YQMXpFtpR4MCdo//872/TP/zzGzTj8JO09P/8d8p0d1Pnnj207+tfp869e89IrKqhgUZNm0Zjr7uur+jG27uFt8qRIwvqRFd3hnp6+/50dWXorXdO0Q/+/QWa8P6JtGPnsTNWMm0YU0VXTzmHbpgznmprylFwK0hpXTvjXKDLL4lswYCEqvpiggN9nklkDA4kVNURE97r8EkySzCQoNC2efNmuuWWW6z7w4sdtLS0RHE3bdpEXEDj391xxx10//33R//mWW3Tp0+P9nn66acHfT8bf45Cm3WLsgExgOS01RQZHLhz6xuPvEYPP3Gc5hzdRl9++M+o+/jxvtls775688iTTxL/ad+5M5skF9m46NbT3k5VY8fSeddfTyOmTKHqhoa8Z7fl9pib2/p/f0Qzrr6aOk/10u43O+hftvU9Znqys2/hBH6n25yP19PHfnMUnd8wjOqGVQz1FKs7YdFyUQrgXFCUbEEdBAaCsrPozoCDoqUL6kBwEJSdBXUG3hckV5A7g4EEhTazAMLZyIgvjuCKIBTa5JTHAJLTVlNkcODOra892Er/tCNDnyl/ge5cc3NfIpkMdb3zzhkFN/41z3R7+9FH6fiOHf0SHjltGl34+c9HM934D7/LrayysqCOxTkwj5nyQgqvvN5OX9/8Kzp4tCuKN7ymIiq4zfn4ufT+C+qoqhLvcCtIaI93xrnAY3NSSg0MpCS0582AA88NSik9cJCS0B42A+89NCXllMBAgkIbPy7Kj46ebWtubi5o1VEJ/1Fok1C1LyYGkJy2miKDA3du/endO+hn+4nurNxCn3ngL/slwo+S8gy3zOnT1NvVlX201Ox47Pnn6fC773TjWW48w23EpZfSmBkzqGbCBCqrqKDympq+d7kNsQ3GAa9m+ubB0/T4swfp+Z3Haefu9mykGz41nj736QtQbBtKXCWf41ygxCjBNMGAoLiKQoMDRWYJpgoOBMX1PDS899ygFNIDAyi0pYBZuE1gAIXrbSE9AweFqGV33wX/z9O080gtLZnwn9T85f8xZHAuvHUfOxbtxzPWejs76dS+fbT37/++3zvduNjG73TjAhwX3aKCW00NVY4YMeAjpkNx0N7ZQx2dvdTadpx+8MxB2rHreJTHgj+8kD7d1EAj6rBC6ZAGer7DUAx4nj7Ss6AAGLAgYgAhwEEAJlroAjiwIKLSEPBeqXEW0wYDCQpteHTUIolKQ2EAKTXOctrgwLKgBYS7/o5n6MDpavqHy3fRZQvnFnDke7tysY0fNW1/5ZXovW3HduyI3uuWu/EKptFst6uvptr3vz96vDS+5csBz3A7dqKbfvDMIVr7r/uiENMmjaQbPnU+XXJB3wqlZXiatCgvXR+ULwOu80T7cgqAATltNUUGB5rckssVHMhp63tkeO+7Q/L5gYEEhTapxRBs245HR20r+l48DCA5bTVFBgfu3JqxsO99a//yiV/QuP/234pPJJOh7hMnove78aOmp998k9758Y/p5M6ddPrAAeo6ePCM2Dzb7YKbb6baxsbs7wvlgAtu//zvb9E3v78/u2DC5MY6unPeBBp3TjWNGl7YO+KK7zyOtKVAoQzYahdx/FEADPjjhctMwIFL9f1pGxz440XamcD7tBX3rz0wkKDQZt7RtmHDBuK/+7qh0CbnDAaQnLaaIoMDd26ZQtv3FpTTyClTrCWS6eqKVjDlR017T5+mnhMnoqJbfLYbP1L6m9/8JlWMHBm1WwwHXd0Z2vnLE/Ttf39vhVKzWMJ1vzuO3nfe0O+Gs9ZpBEqsQDEMJG4UAbxSAAx4ZYezZMCBM+m9ahgceGVHqsnA+1Tl9rIxMFBkoc1LNwdJCoU2ObcwgOS01RQZHLhx64XXjtMX7nuNPnDydbp/0YesFtpyexQV3Lq6qLejI3qX2957741+jr3+errw5pujlUqL5YBXKD16opveeucUfX3zvuy72yaMr6G//tMPotjmBq+iWi2WgaIaw0FeKgAGvLQl9aTAQeqSe9kgOPDSllSSgvepyOx1I2AAhTavAfU9OQwg3x1KJz9wkI7Oua3EC23fWHMNVfAiBWlsmQydePllavuf/zNqjR8jvWjBAvqPn/+cZs6cWXQGpuD201eP0cM/eJP27u8kLrbdev2F9MGL6qi6qjx6fxs2fxXAucBfb9LKDAykpbTf7YADv/1JKztwkJbS/rUD7/3zJO2MwAAKbWkzF1R7GEBB2Vl0Z8BB0dIlOpAXE/ibb+6m3zr+n7Rm49ArjiZqbICDf/3QQ/TmQw9Fn/CqpIdnzqQr//APqerccxM11Xm6l948eIqW/uMvomKbeZSUf/7+9Ho679xhWCwhkcJyB+NcIKetlshgQItTsnmCA1l9tUQHB1qcsp8nvLevqbaIYACFNm3MepUvBpBXdjhLBhy4kX7d5t30zR8eok8d3UZf/qc7008ik6Hjr7xCe7/ylegxUlNwu3jxYhp52WWJ83njrVP05a/9PCq2mY1nuN32xxfR5MbhVFdTQVWVWJ40sdAWA+BcYFFMpaHAgFLjLKcNDiwLqjQcOFBqnIW04b0FEZWHAAMotClH2G36GEBu9feldXDgxok1/9hKj7Rm6DPlL9Cda252k0QmQ6f276c9X/kKHd/RtwIqL5Iw6etfp+px4xLntO/tU/T9Zw5Se0cPPfnCETp4tCua4bbgjy6kxvNraFLjcKqpLk/cDgLYUQDnAjs6ao4CBjS7Zy93cGBPS82RwIFm95LlDu+T6RfC0WDAQqHt0KFD2VVHv/GNb9A999xDa9eujfjwYUVSLIYgN1QxgOS01RQZHLhx686/2UE/2UN0W8U2avmqgxltsW73tLfT048/Tg3f+U40u40fJb3k7rupeuxYqqiro7LK4t+t1nGqh3h10pOdPfTAP/+KnnzxSLblBX94IX3iI+dE726rHVbhxgi0mlUA5wLAAAbAACsADsABOChtBnAOKG3/Mf77/C/LZPgV1Mm2N954g+rq6qKC25YtW7LBmpubaePGjVRfX5+sgQRHo9CWQLwhDsVJVE5bTZHBgRu3Pv8XT9Ouo7X05XHP0adWLHSTRKxV5uDKSy6htoULqefkyWhm26hp06LFEoZPmkSVY8YkKrhxU4ePdtHXvvMr2rv/FO3c3R61PufKepoxZQxd2jiczh1d5VyHUk4A54JSdr+v72AADIADMGAUwPmgdFmA96XrPcb/e94nLrSZGW3xAtuKFSuIC1zbt2+npqYmp6Sh0CYnP06ictpqigwO3Lg1b9HTtLejlv72w/9Fv3Pbf3eTRE6hjVcdPbVvH/38L/4i+9423qVu8mQ67/rradTHPkaVo0ZRktUM2jt7ooIbP0q69l/3ZTO4fuY4uvnaC6JHS7G5UQDnAje6+9QqGPDJDXe5gAN32vvUMjjwyY10c4H36ertY2tgwNKMNp61Nm/evMhjLrLNmjWLpk+fTpjR5iP29nLCALKnpeZI4MCNezMW9r0T7ZGPvUwXzJ/vJokBCm38q+4jR+jYT39KR597jo4+9VQ0w423kdOm0YULFlDNRRdRxfDhiXLmgtsLbcfpxy+8Q1uePRzF4pltd86dED1Kii19BXAuSF9z31oEA7454iYfcOBGd99aBQe+OZJePvA+Pa19bQkMWCq0+Wow54UZbXLuYADJaaspMjhw45YptH1vQTmNnDLFTRKDFNr415muLuJ3t/V0dNBbmzbR4ccfjwpuXGCrnzOHGv7gD6jmfe9L9Dgpv7/t6Iluevnn7XTfP+2N3uN2w6fG02emN9B55w5LMnHOuZ4aE8C5QKNrdnMGA3b11BoNHGh1zm7e4MCunpqiwXtNbsnkCgYsFNqwGIIMnBqiYgBpcEk+R3Agr3FuC//1xkm6adVOuqDz1/TgFy7ystAWz5mLbSf/679o31e/Su07d0Yf8YIJFy5cSCMvvzzx7DYuuH3nxwfo65v7HiWd3FhHf37DBLpwbA1WJU0RT5wLUhTb06bAgKfGpJwWOEhZcE+bAweeGpNCWvA+BZE9bwIMWCi0scdYDMFz0oXSwwASElZZWHCQvmEvvHacvnDfa/SBk6/T2q/MoOrx49NPIqfFITnIZKj76NHokdI3H344+w63cddfT+f9yZ9Q1TnnUFlV8YsZ8Mqk39t+gL7+nV9HM9saxlTRF//kYvqN99VFiyRUVpQ51yj0BIZkIHQB0D8shgAGIgVwLgAI4KC0GcA5oLT9x/jv8x+LIWAcFK0ATqJFSxfUgeAgfTufevEILfn661Gh7aGHP5t+AgO0mC8Hme5u6jp8mPY9+CAdfneVal6h9KKFC2nURz9KlaNHF71YAs9s27O/k+55aDft3d8ZZcnvbZs3ZzzVj6qiMSOrqKoSBTcpYPJlQKp9xHWvABhw74EPGYADH1xwnwM4cO+BqwzgvSvl/WkXDFgotLGdWAzBH6jTzAQDKE21/W0LHKTvzUP/9mt66N/epOYDW2jJo3+ZfgIJCm3m0O7jx+noM8/Q/tjsNl4s4fwbb6TaSy7pK7gVsXX3ZGjP/g56ZOtb2UUSeCXSqy4fQ5deUkdzPt6Ax0mL0DWfQ3AuyEelsPcBA2H7m2/vwEG+SoW9HzgI29+z9Q7el673pudgwFKhzWeUsBiCnDsYQHLaaooMDtJ3a80/ttIjrRn6TPkLdOeam9NPwEKhjUOY2W37v/Wt/oslXHst1U6YUPTstsNHu6LZbV//zj7aubs9m/GCP7yQPt3UQLU15VRdWY4FEyzSg3OBRTGVhgIDSo2znDY4sCyo0nDgQKlxFtKG9xZEVB4CDFgqtMUXRODZbbwtWbKEVq1aRfX19U4xQaFNTn4MIDltNUUGB+m7dffft9K2/8rQ/PKnaP6aP0s/AUuFNhOGVyflxRLe/OY36fiOHdGv+XHSi++8k0ZPm1b0u9s6T/fSkeNd0aqkz+08mp3hNufKerpu5lgaM6KSxtcP80K/EJLAuSAEF5P1AQwk0y+Uo8FBKE4m6wc4SKaf5qPhvWb37OQOBiwU2jo6OmjRokW0du1aam5ujh4j5eJaW1sbrVu3jpYvX061tbV2HCsiCgptRYiW5yEYQHkKFfhu4CB9gxf85TO083A1fXnsT+hTK29NPwHLhbYo3ACLJVQMH04Xfv7zNPIjH6HyYcOorKyMKseMobLKyoL63N7ZQx2dvfTDnx7KrkzKAfiR0nsWfoCmThyJmW0FKTrwzjgXWBBReQgwoNxAS+mDA0tCKg8DDpQbmCB9eJ9AvEAOBQMWCm08m621tZVmz55NW7dupalTp0aFNi64rV+/Plt4c8UMCm1yymMAyWmrKTI4SN+tzy/+Me06MYKWTX6dfu8LuhZDGEotfpy084036Nfr1tGRJ5+Mdq+bPDn6yYU3XqV0xG/9FlWOGlXwY6W8MulPXz1KX9u8L7tYAq9O+td/+gFqGF0dPU46rKocK5QOZdIgn+NcUKRwAR0GBgIyM0FXwEEC8QI6FBwEZGaBXYH3BQoW4O5gwEKhjblYuXIlLVu2rB8iCxYsoNWrV2NGW4CDh7uEARSosQV2CxwUKJiF3Wcs7Hu88pGPvUwXzJ9vIWLyELY54MUS3nrkEdq/fn2/5LjYNq6lhYadd15RxbZDR0/TkRPd2dVJzWIJvELphPE10ey2muoKGlZdRtVVfe9y40UWfF6xlB+T7erupd7ePrm4qMiFQ+5bWpttBtLKG+3YUwAM2NNScyRwoNk9e7mDA3taaosE77U5Zj9fMGCp0MbWxFce5X/7UGTjPDCjzf7AMRExgOS01RQZHKTvlim0fW9BOY2cMiX9BAZoUYKDno4O6jp0iE6++mrU4tHnnqPDW7ZEf4/e4falL9Hoj360qHe4cSHql7/uoBX/7y+zs9s4LhemLh4/jC69ZERUdOM/POuNt8qKMho1opLqhlV48aipKa69dfg0/WJfR9aVvftP0e79HTS5cTjNuPwcet956byHToIBL+BGEnkrAAbyliroHcFB0Pbm3TlwkLdUwe0I74OztOAOgQGLhbaB1I8/SlqwO5YOQKHNkpApfbGWyxaRpRTAiVRK2YHj7j90mj675BWq6e2kR/+0LuhCGyvAj5L2dnVRpquLeLrWsZ/+lN58+GHq3Ls3epR0/Lx51PDpT0d/L6vqK4gVsh080kW79rTTj194h3bsPE4Hj3YNejgX3eZ8vJ5mXD4mesSUZ7tVVZWJFd54Fl3HqR5q7+iJZqjxxrPtuO1TXb306i/b6cCRLtrwg/3E76EbaOOc777lEhpZWxnly8dzrDEjK60/IotzQSHkhbkvGAjT10J7BQ4KVSzM/cFBmL7m0yt4n49KYe8DBiwV2rZv307Tp0/vR0t8cQRXKKHQJqc8BpCctpoig4N03XrhteP0hfteow+cfJ2+unQK1X3oQ+kmMEhraXHQ29lJXUeO0K8eeCD7DrcxM2ZQ/Zw5NOLDH6bK0aML1qOvmNUbFbW48LZ7fyftebODdu4+SXv2d9LJnCIWz3qb3FhHE86vjX7yzDH+XUVFGZWXU/ZxUy5qnW3jGWk9vRnq7c3QiNrKbBEguaSxAAAgAElEQVTs6Ilu6jzdQwfe6aIdu45HK6ZyLrzx7LqxY6qIZ63Fi2sXj6/JPibKM/I4nydfOBIVDvmYRp6dd37fwkTcNy4Yfuw3R9Ow6vLodzXv/ixYvNgBaTGQJEccK6sAGJDVV0t0cKDFKdk8wYGsvj5Hh/c+u5NObmDAQqGNF0OYO3cubXn3cZ64dSi0pQOyq1YwgFwp71e74CBdP+KFtoce9mMhBFYgbQ4GeofbyGnT6KLbbqOaCy+k8pqago3JZCgqcPGMr85TfUUwnlXGGxe1eMbbD549dMajpqYRfr/btEmjqK6mr3DFha9zR1ZlC1kcm4tw/JPjc1GPi3j8h1dEvWLSyKggxgW1R3/0VjRTjYt+Z9u4DS6gXTF5FH38t0ZR+buVvfJyfrdcGR04cpruevDMR2Pj8Tjn6393XPQut/pRVTSiriJ6N91QBcLBckqbgYINxgHiCoABcYlVNAAOVNgkniQ4EJfY2wbgvbfWpJYYGLBUaFuyZAmtWrUqWm3Utw0z2uQcwQCS01ZTZHCQrlvf/ve36YF/foNmHH6S7vn2onQbP0trLjjgd7gdb22ld554go4+9RT1nDwZPUJ64ec/T2Ouvjr6e3l1dcELJsS7yYUxfkyT38/GxbETJ3vo9X0dtOfNzug9aFwY27u/c0BleLYbv+std+MZZc/vOj6kd3U1FTRt0siokMaxeJZa3wy73mhW2/kN1VRZUf5ugayvwJe7vfHWKdq5u50OvHM6KrzxxkXDLc8ePmNXfsT0hk+dT5deUkfnnTusqIUfXDAwpIjYIVUFwECqcnvbGDjw1ppUEwMHqcrtVWPw3is7nCQDBiwU2ti5xx57jCZNmkQTJ048w0i8o80J16k1igGUmtReNwQO0rVnzT+20iOtGfp010/oL9bdmm7jZ2nNFQf8DrfuY8eo81e/on1f/Sq179wZZVk3eTLx6qTDL72UKkeMoPLaWiofZmdRAH7k83QX/8lEK33ye/P4HW/m8U4uZA1WfItL2DC6iiac3zfzjh8RjfKuqaDrZ46NZseNPacqev8bzzgzM814NhzPtOPCH//JZzP58oqk/Jgqz3jb/WYH/cu2t+nJF4/0C7HwugvpM9MbqHZYRd5tcBBXDOSjAfZJRwEwkI7OvrcCDnx3KJ38wEE6OvvYCrz30ZV0cwIDFgpteHQ0XWh9ag0DyCc33OUCDtLV/n/9ww767s+IWsp/QretQaEtq34mQ91Hj9LB732P9q9fH81u441ntfH720ZecQXVNDZGRbfoPW7FPh85gN38eCm/x40fN+WNC2FH27ujR015NplZtdQcOnZMNV16yXAaX19NFeV9BTMuzvEf/vv5DcOourK8qFll+dLIOR870Z1t9/FnDmXf6cYxrp85jq6eMoYmTqiLCm75bDgX5KNS2PuAgbD9zbd34CBfpcLeDxyE7e/ZegfvS9d703MwgEIbRkECBTCAEogX0KHgIF0zF/zlM7TzcDX9+Ygn6Pfv/VK6jZ+lNV844MUSeHbbW5s20cmdO6PVSc3GRTcuuI377GepdsIEKquuporavgUCbG9cyOJHTk+d6o1mkPH72bJ5VJRFK4fmzkjjY7jwZrEGmHe3jrV3E//5cesRWvuv+7LHccHts58YR6NGVGYXWxgsqC8M5N1p7GhdATBgXVKVAcGBStusJw0OrEuqJiC8V2OVWKJgwFKhrbW1lWbPnt3PKDw6KsauF4ExgLywwXkS4CBdC2750hPU1j6Slk36Of3en7Wk2/hZWvONA36clGe1tb/8Mr3z5JPU/uqr1HXwYNQDM8utZsIEGjN9OlWOGUNllZXeaOkyEX7M9MkX3qEfPHMo+zgrv7/t6inn0MxpY+j9F9QNWgj0jQGXOpZq22CgVJ0/s9/gABywAuCgdDmA96Xrvek5GLBQaBsMo+3bt0cfNTU1OSUNiyHIyY8BJKetpsjgIF235tz2UzrZU0Hrpv2MPnTzjek2rqjQZlI173Djolvn7t309qOP0vEdO7I94Xe5XbRwIXHRrXLUKBTcqG9V1KMnuqm17Tjd9097o8dieeNHYOf//vn0+01jByy24VzgzXB0lggYcCa9Vw2DA6/scJYMOHAmvfOG4b1zC5wnAAYsFNr4HW2bN2+mW2655QxDOzo66N5776Vbb73V6WqkKLTJjTMMIDltNUUGB+m6NWNhX5Ho/5t7ksZcdVW6jSsstMVTznR1Uffx43ToBz+g0wcO0OHHH8++y23MjBk07o//mOomThR7nFTULH5H3fHj0bvn+HFYGzP0+FHWg0dO0zP/eYz4HW78vjnevnL7B+mKSaP6vUMO5wJRh1UEBwMqbBJPEhyIS6yiAXCgwiaRJOG9iKyqgoKBBIW2trY2amlpoZdeemlQ05ubm2njxo0otKkaFvkniwGUv1Yh7wkO0nP3xMkeuuaLL0YNfm9BOY2cMiW9xodoSRMH/B43nuHWdfhw9C63w1u2ZHvHK5WOv+EGqqiro/KavhVBvd24uHbiBHF/Tu3bR2//y79QbWNj9B66YRdeGBXdeEYfF92q+PHYqqqiutJxqoeOt/fQ/d9+I1qldHhNBd1wzXj69O800OgR7z1yq4mBooTAQUMqAAaGlKgkdgAHJWHzkJ0EB0NKFOwO8D5Ya/PuGBhIUGgzKq9cuZKWLVs2oOgbNmyguXPn5m2IxI6Y0Sahal9MDCA5bTVFBgfpufXCa8fpC/e9Rh84+Tp9dekUqvvQh9JrPKBCW7Yr784C6/jFL6Ii1ZEnn4w+4sdJz7v+ehr+279NZRUVRJkMlVdXU29XV/Q5F+AqR450pr15HLZzz54o5xOvvhot/BDf+FHY8ro66j15knra24kLiOfMmhXNdosKiO+uuFBWXp53AY7f33bPQ7+MViflbcaUMdGjpBefVxvNbsO5wBkS3jQMBryxwmki4MCp/N40Dg68sSL1ROB96pJ71yAYsFBo40dEf/jDH9K1117bz2AshuAd81YTwgCyKqfaYOAgPevihbaHHv5seg3n0ZJqDt4tuB199ll64777so+TcrFq+OTJUe95AQV+3JS36rFjadx111H1+PF5F6nykPCsu3Bxraejg/jx1+PPP08HH388+hnf+PFX3vj3PGMvd6tqaKDhl15Ko6ZNI/672aKi3LvFw6Fm8XGx7dFtb2dXJuXZbQv+6AL6xEfOped/8hTNnDkzaVdxvFIFmI2nn3qSfu8Tv6u0B0jblgKqrwe2REAc/OdLCTOAc0AJm/9u18GAhUIba8kLH0yfPr0fUXh0NOxBhgEUtr/59g4c5KtU8v2+t/0g/d36PfSRI8/R3z+yMHlAixFC4ICLWR179tDB7373jPe3DSQTF6cuXLAgWkShfNgw4plh5bW1UUEuvnFhLNPbG+1TzMaz0bhodrKtjU7u2kVHn3suO3uNH28dOW0ajbriCqq55JLosVFuiwuCp/bsiZrjWW08823/+vUDFt/ixbZzrr6axl533ZCLQvBiCT/7xQn62uZ92fe2zbmynj50zh764z+4etBVSYvpv0/HcL97ejPZ/vE77Lq7M3S6q5dOdfXyxMfsNqyqnKqryqN9y8uJTp3OUCaToWHV5VRRUUbVlX2fcTzeOk/1ZuNynOqqsmhRCv57zbDy6Cfvz3Gj/U9zexmqqiynyooyZzK1d/ZQR2cvdZ7uoVd/2U6/2v0qzf7dj2RzHTm8kmqq+3LGVjoKhHA9KB235HoKDuS09T0yvPfdIfn8wICFQhsvhsCPh26JvePGWIdCmzzELlvAAHKpvj9tg4P0vPjaQ6/QP/3kNH266yf0F+tuTa/hPFoKhoN3Z7dxgeudbduyxSn+N89k440XU+jcuzerCj9qWjthAlWPG0ejr7oqer9btBhBWRmdePnl6N81jY3Rz0xP3wqeXDnpPX06+mk2fhyVi3X8uCq3xwWzI088QQe//33qOngwux/HOXfOHKr/1Kdo2HnnRbPRokLeu4+D8o783jazcUGm++hR6vj5z+nY889HhTpTwON94rG5cHj+DTfQiClTopjRI7KxuO/FJHrnWBc9+sTbtP4H+6Nfjx3VS3fdMol+Y8JwdcUVtuHkqR7q6spEhTH+NxfQuKDFhSIuqr2+ryO7Aiv392RnL+3Z30l73uyg3fs76eCRvkeLeZvcWEcTxtfS8NqK6J12z+08Gv3+0ktGRP++ePwwqqupiI7hGENtE8bXUF1NOY0/t5ouGFtD//rjA8RFLl4J9hPTzqGK8rKo6Ma5s129vUSVlWVUN6xi0MIn96m9o4dOne6l8uj4voKdsZuLiLwPF/K4OBix0p2h8ncLhEfbu+mJHUfo1V+eoJ27T0b5mM30ccaUc6L8ysvKoiIjFxBrqgfPaSgd8LkOBYK5HuiQ29sswYG31ognBu/FJfa+ATBgqdC2ZMkSWrVqldNFDwajDe9okxuHGEBy2mqKDA7Sc2vNP7bSI60Z+kzZC3Tn125Or+E8WgqRAy5GZQtjMQ2633mH9v7v/x3NFIsXqXgXntHGx5lHM83n/HtepICLZLzxLLXjO3ZE+5qNC3b8LjUu6L396KNnfG4e++RHWUd97GM07Pzz+82eG8omnl3X09lJvfwIak9PdqEEnsnHj5u+uX59tj9ccOM/0UqsH/rQoG1xIWrHrmPR7La9+zujItL1M8fRp5vqaczISqodVjFUWql+zgW0Ex3dUVGKC0y80AMXj3jbset4VPTiPnDRiAtIe/efiopiB450nVFISzXpnMa4uBYv6vG/x47pW+iCC3lm435cMWkknd9QHRXiuO9cUOOtu6eXXv55Oz3+zMGoSMjHjz2nmsaOqc4ez/3nfjeOr6EJ59dGv+ffmY21iRfXLh5fQ/sPdtDp7jNn2JkiIefGuV7aOJzG11dHBTxTZ+a/DxtWftbCoEvN0XZhCoR4PShMAezNCoCD0uUA3peu96bnYMBCoY3F5EdHeWtqajqDKryjLexBhgEUtr/59g4c5KtU8v0WLv0pvXqggv58xBP0+/d+KXlAixFKjYPuY8eI//ScOEGn9u6NHjnlYlV7zqIEuQW3QiXnwlr9nDk06soro4UMeOXQ3MdTC4050P78/rfT+/fTgcce6/fYLBf/zm1ujtrlPzzrrryyMvt+Oi6W7H6zg5avfZl+8VbfKqRcULl6yjl0w5zxNGpEpdPHG/sKS5loNtov9nXQ7jc7o/x27T454GyswfRsGN1XjIpvPHONi1OXXjI8iskbF5+4CGWKUlwUm9w4PDqWf8f/5gLWgXdO04Tza4gLUUNtPGOMt527+wqznAsvRsELUxw8+t5MuoHixAtx5nNbhUPu14zLx0T954Le09ufpY997GNRH/lR0kd/9PaA+ZkZb/F8eQYg9+mDF9VGBdpRwyuDfQx5KL+1f15q1wPtfknlDw6klPU/Lrz33yPpDMFAkYW2sz0uGjcNj45KI+w2PgaQW/19aR0cpOfE57/0BO1qH0lLf+M1mv3FP0mv4TxaKlUOeDYYr0YavYutu5vaX301mgnGs914xc/hH/5wNHusc/fu6LFN3kyhLL4oAc9s279hA3UdOBAdy+9e4wIXx+LHN7nAlsbGeXABsf2VV6L3wR3OeS0E53XOjBnRu9/GNDWdUfT7/pYn6FTNb9L677+ZLa5wIWrhH11EvzGhLpopltbGM9X4vWhd3b3Re9COnOimLc8epsefOXTGLKx4PqZ4xbPauPjFs7h4phcXpTj3Sy+pi96tFt/4PWxVVX3vXDOPXvLnPNOPHz3l7XRXhobX8jvZyqLf8WOd5jOeycWPeOaz8aOcv3q7k17/dSddffmY6DiO3dp2PHt4fMYZF7ue33X8jMddB+qvmQW3Z39H9Cip2biAyMVBLggeOHI6+rWZ2cZ68KOsPDuNZ6Lxu+O4L+Y8wP1n3fcfOkWv/6rv0VjOjbXloiEXPQfbopl4k0dGBbyPXjqaRo9AwS0fPnzap1SvBz554EMu4MAHF9zkAO/d6O5Tq2DAw0JbW1sbtbS0RJxs2rSJJk6c2I+Z+OILTz/9dL+ZdPED8Oio3JDDAJLTVlNkcJCeW9fd8QwdPF1N//Dbr9Jlt96QXsN5tAQO+kTighu/n42LbryZAln02GZHxxlKmhlq5pdc4OJ3q3Fhjotxg70fLQ87Eu9iHjPld8ztf/jhfjP1uAF+1PWDf/3XVFVfH7XHDHy86Wo6cryLnvnPY7T2O/uyBRWeqbTkc42pPEp6+GgXvbq7PXoUlDfzDjEjCs/C4oIPFwGnTRqVnY3GhSJ+pLS3NxMtZDCsuiwqjvE77vinLy/1N+9Ny3LDizL09D3+ysWtnnf/zgU9LjjuP8SFsjNnvXGR7DfeV0fD6/reIceFMd5MAZD/HmlQVR4tdGAer+XfmS0qEuYsxDDQeSAemwuDHO/AO32z+uIbv8dux87jZ8yAY4/4UWQuuFVU9OXEG7/zLV7YTAw8AlhVANcDq3KqDQYO1FqXOHF4n1hC9QHAQIJCW2trK82ePfusEBT66GhHRwfddddddNNNN1FDQwOtWbOGFi9eTLW1fe8G4Y1n091+++109//P3pfAR1Vd/38zmWQmk50sEIEkgAtBbaVEBdEotkoAa1tp7d8KWFoVt1Zx36vS1bq01gVsXQra1l8N2roAoiBQBCUBFCSsQgJIIHsmmcw+/8+5kzdMNjLLezPvvZz7+eRDlnfvPfec7xuP33uWRx4RzwxUH46JNuXeU36BlNOtllZmHMTOWmU3VInN3vreMVEIX02DcaAma8goi88HV3Ozv3lCRwda1q0TUXuioYLNJpo8nL54sdgwGANErhyut+OVd44EoqooQulX145WjCChFNbao3Y8uHBfnw0GqF7ZtEm5+MbJqYI4IqKGGhJI5I1aiDQZrSeWIr1QV9Tg0RdJJse+4X4OiM6tXcQgRR9SB9Mmq0tEHi7f2BQgaolwkyLvpJpvJC8RcFQLkIe6NBAuDtQlPUsjlwYYB3JpUnvrsO21ZzO5JWYMREi0BRuCyLEnnngCN910U69mCFLkWagppPT8qlWrQOQYjQULFuDiiy/uFrFGEW8vvfQSHn30UfFMf3tLMjLRJvdrc3w9foGU062WVmYcxM5aEtH23jwD0sePj93GIezEOAhBSTp4hMg2aqbgOHIEX/3qV6J5wkk//zkK5szB6o8/xpQpU7qdsq3DjW372rHg5QOCNCmfOESkklpSEiOOEBMdQd1e2B3H0zNp090HbVi49LAg2SgNlNIPKVqL0h2JqMnNTBZpiBwJpRwQ5focoDp3lHb6zrqGboRbT8mJdLtp5nCcMSYN6RYm3JSzbHgry4WD8Hblp9WmAcaB2iwSO3nY9rHTtVp3YgzIRLRRFNrnn3+ODz74AI899pggyoiAmz9/vrD9gw8+iGXLluG66647IRZef/118ferr75a/NvzZ/qdtO4FF1yA0tJSvP/++4F9+lp8zpw5mDt3rloxqGm5ampqUFRUpOkzsPDRa4BxEL0OQ1nhwDEjXlltwUn2r3HzhQ1wFxeHMi1mzzAOYqZq1WyUtGULUt5+GzCZ0PnDH+IroxEjR4/uJR8RY3uOJOL1danib+NHuTAq342iPHe3YvdeX4KoX5aQACQafPB4/bXLjIk+JCVSQwPA7fU/c7gpEfVtBhxqTIQ5CWjrTEB9WyIcLiAvw4uZE21IM/tgTKQ0QyDJSP/60yt5KKcBuT8HXG6gucOAXV8bYe30p42S3R2uBLR1GmDtTIApCRgz1I1Jp9lRkOUVNicM8YifBuTGQfxOwjtHowHGQTTa0/Zctr227SeH9IMNAz0vmkmHCT4qPhLFkIivRYsWBVZ57bXXcMUVVwQIsKeffhoUiUb11oLTQHtuGwrRRnOkOm4TJ04ErX2iNTmiLQrjDjCVmWrldKullRkHsbHWlt1W3PrUboyx7cMri6+MzaZh7MI4CENZOnp0zx13oG3TJnEi57nnovS++2DMyBB16oIHeRpvfHgUz1ccCvw6OAVQ+iUVypc6UlLnThoUmUaF+alQP3XdpIi1/galp877wQiMHGrSkZa1cxSlPgcoFZlSSyWPlWq9WW1uvPTfr7F2a4tQEOGG6rmNLbaIzqWpKYmiJmDPOnLa0aZ2JVUKB9rVyOCUnHEwOO1Op2bbD17bSydnDMhAtFHNtKVLlwai1Yh4o8i2888/X0SmFRcXCzKMmhZ861vf6pVeGgzDUIm2rVu3oqOjQ6SWTp48OZBq2hekmWhT7kXnF0g53WppZcZBbKy1ZksLHlq0D2dYt+P516+JzaZh7MI4CENZOnrU3dKCg889F+hOSg0SqFvqkClTenVKJZJk4/YWrKpqxrqtrSfsPDmQiqihAXUEpX9tDg9yqUNmVhK+cXIaMlL1k0JITTUoXVeEaCUkwJCcjASDIWZdaAeyQ8+/x/pzgAi4nQc68Pf3jwSaX0ikGxG0pSUZmHFeLqcLh2vIKJ+PNQ6iFJenK6QBxoFCitXAsmx7DRhJYREZAwoRbUuWLMH06dNx7bXXnpBoI2Jt1qxZwswUBUekXLg12qTmCX11J6V1mWhT7i3iF0g53WppZcZBbKy18PXd+Mc6K6bb/od7F98am03D2IVxEIaydPaoaJKwfj32P/44EpxOcbqssjIUP/AAqLNq8KDC91Sr7VizE9v2dYgopOBBtdQaWlzYsb9DdAOlUbmzTUSzUYRS0TB/vTWpQ2hykj9HkHgoNUQvBbrN9ojoO6HJfT54nU7xRXmxBrNZdDCgDrStn30mGk/QoE60psJCJFosMBcVieeoG2qCyQRjWlrk+ZLEgMqUaxmvzwGq6bby00ZUVlsFdhpaj3c0pY63d11dJAhYmY6pszdY/uPECwfyn4RXjEYDjINotKftuWx7bdtPDukZAzIQbWQIiix7+OGHAzaZN2+eqMsmEW2/+c1vUFFRgdmzZ58wzTO46ygtJjU9CE4NpbRR6jj67LPPwmKxBLqUMtEmxysR3hr8AoWnL70+zTiIjWWff3Ez/rXZh8sStuDuF66NzaZh7MI4CENZOnyUCKa1FRUYdeQI6pcuFSekBgk5l12G5JycPiOwOh0eQRQFD1OSAR6vT3TJpO9p0HMulw9GY4LoEBqv7qAiusxmg9fhEHIbUlNBvyNCTBBjTqfoyEoj41vfEgQYEY1SGq3P5YKn61lifCgyjday19TAWV/fCxUta9eCvvobFD1I5FvauHFILy2FafhwGJKSBGlGe1L0m7OxEbRvQlISDEbjcTuQ3r1eeDo74Tx6FCmjR8NgMok5/bFRdFbx5fP5o+oSE3ulCMfzc4D4QkonpSYZh+sdgqCtWF0viN3crCTc8IPhokspNcRgwk3ZD6F44kDZk/Hq4WiAcRCOtvT1LNteX/aM5DSMAZmINkofpTTRFStWgDqMUhTZzTffLBokUO22559/HnfddVegycGJjCXVX6Nn3njjDVHXjX73y1/+Es8884z4uWcknNQ8oa91OaItklcjtDn8AoWmJ70/xTiIjYVv//UmVB4y4CbDh/h/z98Tm03D2IVxEIaydPooYaDsnHNQ/9//4vALL4hTEhE0bPZs5JSX91m7TY2qEOSZywWfw+GPNHP4a8VRh9XGZcvQWVMjfs4uKxMkGf3stdnE99JIys1F9oUXgsiw1HHjBBFnraoKPJ9SVCR0075jB6yVlSdUw5CpU8WztL+rvl6QcvR9z0F7SevS/tQd9lhFhUg9pQi4pLw88Xdp0DokE/2dIhAzSksDz0mEmyARuwadj4hGR20taH0DRdYVFsKYlSXkSzSbseajj3D+pEkBso7IOyLkiNAjfRJJR2SgMTNTtii6/pRHBO32fR343d8PBCLciHCbe1kBLjknJ26ErRoxL7dM/N8DuTWqzfUYB9q0mxxSs+3l0KK212AMyES09QeDlStXDliXTWkIMdGmnIb5BVJOt1pamXEQG2tdf8fH2NmRjodO3Y1Lbr8qNpuGsQvjIAxl6fTRAAZ8PtS/+y4a330XHV1pjyeq3RZzdVD0GZFnXWFN4nufT0R+EcHmrKsThBhFpxGJRsSSqJMWwiDiiciovoiwE01PLSnp9mfaj3SWO2OGiDajEYgo83jE95RSSmQZ6fhEkW8hiN3rESLmSIZQzkGkG5F0FFW3e+VKjBgxIrAerUND0iV9T6Rc/o9+hJRRo4TOiYwT9efM5uhSYPs5aIvVjX+vOoplnzQGCDdqmvC9slyMyDdzs4RIADLAHP7vgQJK1eCSjAMNGk0mkdn2MilSw8swBiIk2qROo2R7KUWUotl6Dopuo+iznJycuMGEiTblVM8vkHK61dLKjIPYWOvq29bioD2VibbYqJt3iUAD3T4LfD64GhvRuGIF6pYsEeQTDYpsG3799UhMS/PXIlNoUCRWYH2JWAPgtlpFqicRSFK6JkWJ0c9EqtkPHOiXXKLaaEQmUSQbzaXoNnNxsfiZhmXcOJF66fN60bZhg4hWIzLMXlsr/k4kHM0nosl57JiIOCOCjX6XlJ3dTRM+j0c8Z0xP7zfyi85BEWK0Du3hOnZM7ElD7FtTg+Hz5on16XsRfXfggFiXRnJenj/aLiEBzR9/HCDu+iPXSH6pThw9I0XxSbYN15RE0NE6RCiSLCnFxUifMMGfxmo2nzCNNdy9qDZgW7sbFR8fw5JldYHpc6YX4HsX5CLRkICMNCOTbuEqtp/n2S+QSZEaX4ZxoHEDRiE+2z4K5elkKmOAiTadQDk+x+AXKD56V9uujIPYWKTshiqx0VvfO4acadNis2kYuzAOwlCWTh/tCwMUsdRZW4uGd94J1G6jKCdKq8y74gpBJFH9sOBB0VrutjbxK1FbLDnZH/XU7SGfqHcmotAcDpGOSDXRfE6nIME8VqtIb6RBkVlERBEx1LBsWaC5QH9mkJoNEAFE9c9EAwIip58PIU8AACAASURBVBISRPqrINOI4Oro8NdCo6YEVK8s6ByinltXuiT9S3MptTKBzpKcLCLnKIqO5tDvoy4a1kUmioYKXdFv9L1UH0+QchQJ5/EEjk0y01lpuNvb/amyVIPN5RKkHJ1Z0iE9I9JAqTYb1XHzekVaLZGKnXv3onnNGpGGasvNxUlE3nUNKeqOCLTMs88Wv23dtCnQpbYvG1AaK30RsZecny90K4bB4O+62kdtuFBfKSLc1m5pxqrKZqzd2hKYRk05KMrtiovykJ2RFLU5QpVHr8/xfw/0atnwzsU4CE9fenqaba8na0Z2FsZAhERbsLqpPtvmzZtxySWX9LICp45GBkytzOIXSCuWUlZOxoGy+pVWl4i29+YZkD5+fGw2DWMXxkEYytLpo/1iwOcTEW2tGzag9oknAtFtRLjlz5wpopiCB5EzDcuXCxKIopwsY8cGumwSoSYRbJQyKXXkpPlEjFF0Wt1rrw2Y6kkEEkVRCf6mq4sn/UwyUZSaIPe6oqqk1Eadmq3PYxFRKDVxGOjcEqlIkXWfbNqE8y+4IDCFiE+hY2oK0UWYEdlHXWrJvmQHSs3tLwVWIjtpjeCuq5ZTT/XXheuKzhtIxp5/py6lG7a14onXa0WzBGlQDbefTi/ApRO5hlu4Og1+nv97EI329DOXcaAfW4Z7ErZ9uBrT3/OMARmINrXDglNHlbMQv0DK6VZLKzMOlLdWXaMTVz6wDdmuZrx2Sw4TbcqrnHeIQAMDfhb4fHAcPSrSKo8sWRJS/a9gMSTSRUrJPJGIROIEpzRKNdBoDUpflQgaKVJOFP+nCC+KOusRYReBKgbtlAEx0KUZIuekiD6KthPNJyiSrrYWx958UxCmUvOFvpQpRUVmTZkC00knRRQVSF1KW9vdcLq8+GRbCxa/Xxeo4VY2PgvlE3MwtigVKWYDLKZEjnILA9Wh4iCMJflRDWqAcaBBo8kkMtteJkVqeBnGgAxEW3C9tqeffhopKSmqggQTbcqZg18g5XSrpZUZB8pba8tuK259ajfG2PbhlcVXKr9hBDswDiJQms6mhIoBIlYcR46g6cMP0bJmTaCGmaQOIsmGdJFhorbYgQO9nqFnKbWQiDMizSg9lCKjaEiph8HqDRBqVHD/BHXPdGaSmB8nVAz0K5jPd7yOXnOzaPIgNaKQbBxMwImutrNmiVpz1Fwh0m6mEulGTRMqVtcHotwopXRCSTrKzsrCuadnIiPVyIRbCKiKGgch7MGPqF8DjAP120gpCdn2SmlWO+syBmQg2ih19Oqrr0ZxcTGYaNMO+OWQlF8gObSo/TUYB8rbsLLaitv/zESb8prmHaLRQLifBUSc0Jfo+hk0KGWRaqFR/S+pBpu7tVXUAKN00YwJEwTBRqSKqBtmNIounFQzjGqIJaanI1Fll37R6FVLc8PFwEBnI3wE6spJdeE8HjSvWiVIOKmrLa1DmBh5yy1IHTs24qhEquG2ZZcV/1lbjx37OwIRbrR+0TAz5l5WgCkThjDZNoDh5MbBQDjhv6tTA4wDddolFlKx7WOhZXXvwRiQgWgjE69fvx6rVq0CRY8FD67Rpu4XIFrp+AWKVoP6mM84UN6OC1/fjX+ss6K85SPc/6+7ld8wgh0YBxEoTWdTFMVAV5030fggJcXf/MBo1JkGtX8cRTEQpB6KiqTUYIqIbF67VtTqk1KFqdMqNYwhsjZSjFANN4fDi+qaDny8uRlV1dYA6XbjFcNxeVkep5OeAK6xwoH23xh9n4BxoG/7nuh0bPvBa3vp5IwBGYg2KaJtxYoVvRA1depUvP7668jJyYkb2jh1VDnV8wuknG61tDLjQHlrPbeoCm9sAS5L2IK7X7hW+Q0j2IFxEIHSdDaFMaAzg0ZwnFhjgCIeKdrR2diIuiVLRJQbDVGLb9o0DJkyRRBu0YSgdTo86LR7sXjZESz9uF6sX1JswbRJuSguMGNEvhk5mdypNBguscZBBFDlKTHQAOMgBkpW6RZse5UaJoZiMQaYaIsh3PS3Fb9A+rNpJCdiHESitfDmPPSHz7BmfyJ+aliHnz1/W3iTY/Q04yBGilbxNowBFRsnRqLFEwNuqxUN77yDusWLA9Ft6aWlKJgzB2mnnx5xOqmkOkorfXPVMbz63pFenUqv/PZQ/Pg7Q6Ph82JkodhsE08cxOaEvEsoGmAchKIlfT7DttenXcM5FWNAJqJt8+bNuOSSS3rpnlNHw4Gj9p7lF0h7NlNCYsaBElrtvub1d3yMnR3peGDk55j6wM+U3zCCHRgHEShNZ1MYAzozaATHiTcGqFZfZ02NqOFWX1ERINxyZ8xA4e23R022UdOEA0c6RQ236gM21NTZA6TbnGkF+P6FeRzdBiDeOIgAujxFAQ0wDhRQqkaWZNtrxFAKiskYkIFoU9A+sizNqaOyqLHPRfgFUk63WlqZcaC8ta67fTV22TLw0Km7ccntVym/YQQ7MA4iUJrOpjAGdGbQCI6jFgx4OjvRuXcvjr7xRiCdlCLbqJttcm4uDGZzBKc7PsXu9MLu8MLp8mLlZ01Y9PZh8UfqUnrNjAL88OJ8GBMTotpDy5PVggMt61APsjMO9GDFyM7Ato9Mb3qaxRiIgmgLrs02b9480XGUItvOP/98gRHpdylx7vzFRJtyryy/QMrpVksrMw6Ut1bZDVVik1fO24Mxc/6f8htGsAPjIAKl6WwKY0BnBo3gOGrDgLutDQ3vvovDCxcGTpNTXo7h118vmmokpqZGcMruUyjK7Y0Pj+L/PjwaaJhA0W1XXJQHS0oizMmGqPfQ2gJqw4HW9KcXeRkHerFk+Odg24evM73NYAxEQbQtWLAADz/8cAATTz31FKghQnBThMcee6xXJ9JYg4iJNuU0zi+QcrrV0sqMA+WtJRFt788zIG38eOU3jGAHxkEEStPZFMaAzgwawXFUiQGfT0S2Na9ejY7qanGqpNxcZJSWIueyy5B66qlRR7gR2dbc5sLyTxuxcKk/ui03KwkXjs/GlG9lYdTwFKSYEgdNlJsqcRABnnlKdBpgHESnPy3PZttr2XryyM4YiJBoo2i2W265BY888ghOO+007Nq1Cz/+8Y8xceJEEdlGUWz0u5deegmPPvqo+Dleg4k25TTPL5ByutXSyowDZa3VbvNg+u1bYfbaUXGjBelMtCmrcF49Yg3wZ0HEqtPNRNViwOeDq7ERHbt2ofbJJ+FqaAjonCLcRtxyi787aZSDCLd319fjjQ+PobbOHlitdGw6JpRkYNrEHBHlZkoy6LpxgmpxEKV9eXp4GmAchKcvPT3NtteTNSM7C2MgCqJt6dKluO666wKa/89//oOxY8cK4k0a3AwhfGC63D443V44HF4x2WQyiJof8RjUYetENUb4BYqHVdS3J+NAWZts2W3FrU/txhjbPvzt+elITEtTdsMIV2ccRKg4HU1jDOjImBEeRfUYIMKtuRkta9agraoqUL/NXFSEwrvuQkpRERKSk5EYxQUxkW1Wmxsbt7di2YZGVO20BrRJUW7TJ+WicJgJpWMzkGpJRLJRf6Sb6nEQIb55WngaYByEpy89Pc2215M1IzsLYyAKoq1np9G+SDUm2noDkxwwItIMCQmwOz3o6PSAyDVpNLS4sONAB6oPdIhflRSn4uIJ2QHCi+YbDAlIMRvEjahEhvVHiNHfaQ8atI8hAWIupTDQWiRDp90b+F2nwwOnyycK/NL/4J8zLhNZ6cY+3zB+gSL74NHbLMaBshb9bEcb7nxmjyDaXll8pbKbRbE64yAK5elkKmNAJ4aM4hhawYDP5QI1TGjfti0Q4Ub12tInTEBKcbH41zRihNAENU4wpqeHrRXysWwOD+oaHdi4rQ3LNjZ2i3ILJt2+cXIa0lONsJgSo450I7+PfDny/RINCTCbDPB6AaPR35zB4yEfzwefj74g9ksyGmDoKiWXmJgg5tGItL6cVnAQtlF5QlgaYByEpS5dPcy215U5IzoMYyAKou3qq6/uVo+tLwtMnToVr7/+OnJyciIykByTIkkd7bB7REQZORsSQZWclHD8Z5dPOCRJxgRBWEmDHJbGVpdwcGgQEUYEGBFrwWQa/Y0INbrlXLOlWbSHP9EgZywvKynwCEW4jRuVJm5EbXavqANSNKx7By2SjeTZtu84aVff4oSt04PySbkoKbaI9UiGyp1tKB6WgqkThwiCr7bOgfc3NAgZ6blbfjgSZ4xJ6+X88QskB0K1vwbjQFkbvv5uLRa9W4+y1k/w63/+QtnNolidcRCF8nQylTGgE0NGcQzNYcDng722FrV/+hOsVf6mM9Ig4s1UWCgaJgy98kqkn3VWxLXcyAck4ot8qx1fdWDH/o5A4wTaj/y6CSXpIsrt3NMzhO9IZJd0MdqXSSRCjUg0IsuIPHO5vfj0yzbh11VV+yPpLjgrC6kpx33VmiOdqG9xCR+P/MjgkZedjLysZPEr8iuLC8woHGoW2RUkT6gprx9+9DG+ffFFUZOGUUCRp6pAA5r7PFCBzvQiAtteL5aM/ByMASbaRESYx+uD1+uDw+lDe6cbO/bbBOFEBBZFexHxRkMip6oP2IRTNLbYEiC46NZv3+FO0XXqQBdxRuQYEWI79rcLp4Z+prknGhZzothn3Ch/J6w1W1q63YBGDvfuM0l+6VzSX/r6neQAPvizYpQUpXbroMUvkFzW0PY6jANl7ffs85vwf18YcBk24+6Fx9P1ld01/NUZB+HrTG8zGAN6s2j459EqBii6zbp5Mzp27BBfPUk30kT+zJkYNnu2qOWWYOw70n8gjUlppUSOEem2/+tO4RcG13OT1iBfsGhYCr5/YR5GDjWJqDMaRKYRabdxe5sg7ChqjiLhyG8d6OJ2IPn6+jsRbpRdUVRgFn7smWPSBOlG5B79S1kWDa1O4U8PSU+Cw+XF0mWVGDr8FPz4O0OZbItE6TqZo9XPA52oP67HYNvHVf2q2JwxEAXR1jN1tC+LqjV1lJwBclSIWKM6GjTIOZEizOiWL9xBhW7JWepJXp1onQlj01E2Phs0VxrkuJiTE2FK9kfTEdG3dU97t2Voj6pqv4NFt4/1zc5uN6PBD+dmJolbUiLR6EaTnLO1W1oCzxcOM4v9l29sgs3ugfQ8RbjRvEVvHRZ6Cb5tLS1JFzJWfrYeU6aUicg5un09UT23cPXJz2tHA/xBqqytfv/0Z3h/VyJ+hI34xcKbld0sitUZB1EoTydTGQM6MWQUx9A0Bnw+eB0OeO12eOx2OI8cgau+Hq2bNqFpxQqhFepWSoRb9sUXC8KNot0iHVJEmsvlQ+1RO977pEFkFEilQ6R1yf8KjkqjiLTKoLpvPfcnv+7C8Vk4uyRD+KSbdrR1e4Qi1sh3pGg22i94kD9J2Q+SX0x+LfmGfQ0i4CxmP/nX3yXyTTNHMNkWKUB0ME/Tnwc60H88j8C2j6f21bE3YyBCok0d5gtNirvv/w1+edsdggwSTpIxAUca/I4EOQYVq4/1Wkgim4hwo6g2KdJLciTolpEIsJ6h/7RQ2VlZmDklXzg3FMVGDhE5NXQTSGmeUlQcPUtpp5QWQDeRdAPYX0g+pRxQ1J00qK4GkYRUR42Gl4r7dtV5I6KORvB5KUpOGvR36mJY1+h3pIblJAs5Gtuc2HfIjm+cnCoK80pNGNo63Hh8SQ3Wbm0JrCGlso7MbMY53/I3v6Az0lq0V2ZaZDe9oVmUn1KbBviDVFmLXH/XOuy0WnD/8K0of+jnym4WxeqMgyiUp5OpjAGdGDKKY+gNAz63W5BvLevXo27xYpFmKg1LSQlGP/wwkvPzkZB0vLxHpOqjsiPkW0rlRsjnXLahoVszheC1pYtS8r8oqo2i384ckyp8yeBavORfSoN8yb5SQIP9TPIxJZ+SSLYv9lKqa7tINaWMjb6i73qeOS/Di/o2Pwl34xXDMf283K5acAniolbyVSPVFc/Thgb09nmgDa2rQ0q2vTrsEE8pGAODgGi74tZ3gJQi4SAQYUY3eH3dvBG5RumaFGE2bpRFkE09Bzkr5BxIfyNniAgtItXWbW3BsWYnfvGjkUhOOh7eH1xoltZTS+QX3aRK8kjnJMeKiMieg863u8Yman4s+6Sx/+g5kSqbip/OKBDEG9W1C65hF8+XnfdWTgP8Qaqcbmnl625fjV22DDx06m5ccvtVym4WxeqMgyiUp5OpjAGdGDKKY+gWAz4f3FYrGt55B43LlgUIN+pWmlNejuyLLoJp+PAoNNd7Kvlp5Heu/LQRB474a/mSL0sXtxStRrXTiFBL6GKtQq2fFq6QUuMs8hGpDpzb4687TJkgdIFMY/RwM9JSEsXvSZyqyo2o7RiDf3/kv8wun5gjsiroovb0UakYdVIKMlKNAcJN8j9pLzp3X75ouHLz8/HXgG4/D+KvWtVLwLZXvYkUF5AxMAiItrIbuhe3lVBF9SYo5J2iz6RGAlKEGRFyoQ670+9kUCoq1akIZ26oe6jhOSnFgaLhqBZdzRE7Vm6ogSklU4jnd7j86QWkg/JJOUKvE8/IQE5mMjtNajCiQjLwB6lCiu1a9gc3/w+NnhQ8c+aXOOvmOcpuFsXqjIMolKeTqYwBnRgyimPoHQMU4eZua4OrqQn7H3mkG+E24pZbkP7Nb0bcMKE/tRP5RIQb+Zn0PfmqaiGiyDckmXrKQzi46KIp+Nt/D2PJsrpeRysbn4UfTsnHiHyz6H4q+dLSg3QpnZ2RFHHX0yggzFNl1IDePw9kVJXulmLb686kYR+IMTAIiLZZt/8DN1wzXZA+dBNI6ZwU1UZkEN3+0X/I1eKwhI3gOE2gm0e60fzgo3WYNPE8IQVF99GNKzlUwfVFSM+zpw/D9Em5SLMkch23ONlMyW35g1RJ7QLSZcG7P/Mg45xzlN0sitUZB1EoTydTGQM6MWQUxxhMGHAeO4amlSsDEW5Ur23YrFlInzBBpJNG0zQhChOoYqqEA/IXl33SgK++7hRySfWQ6Xup9i99T7WDpZpvVDeOatJNm5SDEfmmrgg3fzqsXi+zVWE0BYQYTJ8HCqhP00uy7TVtPlmEZwwMAqLt3gd+jUd+db+oSUHD7vSI20Au3B/9O9TzBZLa16/e3Cxq01GxXqmWB91eTjw9E5ednxv9xryCqjTAH6TKmkMi2t6bZ0D6+PHKbhbF6oyDKJSnk6mMAZ0YMopjDDYM+FwuEOFW88QT3TqVSk0TssrKRP22BIMBhpQUJJrNstRzi8JEMZkajAOp0ypt7Hb7Gz/8/f0j/daekwQkUm3WtGGi0ymVI6G0U7oYHzrExDXeYmLF6DcZbJ8H0WtMPyuw7fVjy0hPwhgYBETbQw89hAULFkSKEZ53Ag309wJRCgA1aqBU0o82NWPR24cDqzw4txiXnpvDetWRBviDVDljbtltxa1P7cYY2z4serwMycOGKbdZlCszDqJUoA6mMwZ0YMQojzBYMeDp7ETjihVoovptNTXw2GzdNEnEW+q4ccgoLUXqGWcgOTcXiWlpSDDGrnkUkYKejg6QrBJTRb8zmM1ClsSUlCitf3z6iXBAxFtruxvbv2rHmi3NYhJlPVDGCQ0q60KNyqjjffCgZmIzpwzFt05LF6QbD/VrYLB+HqjfMspLyLZXXsdq34ExwESb2jGqavlCeYEoyq2yuhWrqpqxYmOTCPt/9q5TUTg0hVN2VW3d0IULBQehr8ZPBmvgsx1tuPOZPYJoe2XxlapWDuNA1eaJiXCMgZioWdWbDGYMSPXb6N/glNK+DJZeWoqMCRMgIt6MRhhMJhHpZujqXkrkV6SD9ve0twsyTZBrdrv42VpVhbaqKlgrK7stTSmvlO5aMHcujOnpMCQn++vMdTVZINnCHas/+ABlkyeD1u5vUH23tna3+DOlhUqdTr1eoL3TjWUbGlFZ7SfbgusAX3FRHn723ZNEMwUe6tbAYP48ULdllJeOba+8jtW+A2OAiTa1Y1TV8oX6AtHtJTlNj/x1PzZVt4mbSCqCe8WUfC50q2oLhyZcqDgIbTV+KlgDb39Qi6eW1uPslk148l83qFo5jANVmycmwjEGYqJmVW/CGPCbR5BuLS3wut2C7KIot7bKStiqq9FRXd3LhpaSEqSNGxf4fdaFF4oupkR6EVkVSuQbRap5OzpEZB0RahS95rXZxN7hjGBZqKuqubgYKcXF8DqdIgU2ITkZ8HpFZFznvn2gZ+hMiRaL+J4Ius2vvoqR6enIuewyWEaPDpB2ocpBfmNzmwvU9Z4G/bt8QyOWflwvfp73/eH4/kV5XLMtVIXG6Tn+PIiT4lWwLdteBUaIswiMASba4gxBbW8f7gtETtPPf1ONhlZ/egDVbbvhB8NhMSUi1eJvTiHdaHKDCu1gI1wcaOdk8Zf0L899hn9vS8QMXxXuWXR9/AU6gQSMA1WbJybCMQZiomZVb8IY6Mc8Pp9IJ/U6HKJjadunn+JYRQVcDQ392pMILyLZKPItZ9q0QHMFIvHoy+tywedwiK6d7tZWNL73HprXrOl3zdSSEhFBR9FrUqQZEXjOujocXriwTwJQEo5kcdTWijpzSXl54tdEGg40RIOI2bORO2MGYDCIiLlwhtSN1O7wigvbNZtbRDkSyo54YG4xvnFyGkzJBiQbDVy3LRzFxuhZ/jyIkaJVuA3bXoVGibFIjAEm2mIMOX1tF8kL1NbhxhsfHg20e5e6TpWOzcCEsemiJgfdXH67NBvm5ETuVKoByESCAw0cSxUiSkTbZdiMuxdepwqZ+hOCcaBq88REOMZATNSs6k0YA6GZx0vpnDabv2ZaR4dI63TW+6O1iHxrWbu220JU461gzhxYxo6FvbZWkF7UhIGi5HqSdVIjhuQuQiz1zDORkJh4PDquKz01eAO31QrH118DPl83WfqLwJPm0l60P5F4dA6SjYYvPR1pI0YEyLuc8nJB7lGEm+mkkyKqB0dRbo2tLvzpX7VYu7VFZEc8NHdUoF5busWIrHROJw0NgbF5ij8PYqNnNe7CtlejVWIrE2OAibbYIk5nu0X6AtEN5dbdVjy+pCYQ3dZTNccJuHRMnZgjOsXyUKcGIsWBOk+jLqnm3bse1S1m3JJViSt/P09dwvWQhnGgavPERDjGQEzUrOpNGAORmUeqpUZEF43OAwfgqqsT5NtAkW/SjhSpljttGqj+G0WeJSQkiJTTUNJOg6UWslDDhK5BhF7Htm0ihVRKR6U/mYqKkJSd3e3APq9XpMpu3LwZky+4AI3LluHwokWBZ0SE26xZoNRYY1qaSCmlVNRwGjHUNTpw51/2iq725CuWT8oRZBtd1hYXpHBJksggqMgs/jxQRK2aWJRtrwkzKSokY4CJNkUBFsniUhFbSgmgorhUHPdExWQj2UOuOdG8QORLHm1y4EiDU3SdqtxpFU5TbmYSLCmJ4ntplE/MwbRJORg51IzkpATxa04VkMuK0a8TDQ6i313fK1x3+2rssmXgoZN34ZI7f6LqwzIOVG2emAjHGIiJmlW9CWNAPvNQ1BulhXo7OwXZRk0MqN4aRZEF0kpLSwN10YwZGaJOWrjEWigSE3lG/igRgZT+ShFy4ud+hoQDmtewfLmo5UayU+QeDRHdVl7ul93n8xNv6eknXFPaivzHfYdt+ONrtag+0NFNgjt/Uojpk3NhTPT7ijziqwH+PIiv/uO5O9s+ntpXx96MASba4oPELkeFOjm529rElzR6pgyQE0K3k6ITlMnk7wQVwSCHLdDO3ev1k3hRtpWX4wWirlOdDg86Oj2iPhvVZqNaGzsOdKCyui1Q+JaOTDeWlGKampIovj99VKq4vaRuVVyfIwJQyDRFDhzIJIrulrn61rU46EjF78buwOTbZqv6fIwDVZsnJsIxBmKiZlVvwhhQxjxEWFEdNooYkxoSENlFxJoai5N1wwHVkLNaRQOFhvfeE1FuUoqppC2qHUeRblLjB+Hvmky9zkeX0eS7kr9Il7XUmZT8R+myliLc/nT7KSgcauZMCGWgGNaq/HkQlrp09TDbXlfmjOgwjAEm2iICTs9JojCtxyOcAhoiKo3C7qlHObVH93pF0VpBdnUNCr8nh4JC6qVaHESq9dUdSmq9To4I1cEITgUQt4qJfaRV+nxwHD3aaz2pA5Ug8CZMCMhDe1CqQTgEnJIvEBFwLrcXn+9pxyvvHunW2j1Y/9RQoaQ4FeOKUzE8zwSDIUGQdUZjAnejkgXdAy+iJA4G3l3fT5Td4L/9f/dnHmScc46qD8s4ULV5YiIcYyAmalb1JowBVZsnZsL1hwPyg10tLej44gs0LFsW6IpK9erIDzUVForuqwEfNSFBpKcKv9pmE/9S5J4xMzNAtnVl2+LXrxwQEW7kF1JXUvIFhw4xqZGHjJkd4r0Rfx7E2wLx259tHz/dq2VnxgATbVFhkcLn6T/6ruZmEfpOg0gwunWk2zoqIiuRZ1RnI1Dotr7+hJ2miFCj1AAaIlWgq7isJCz9Ter6RI5JCoXeA2J9qfhtJ4XoV1aGfD6SM5vayRcWCplNQ4cKRyYQBdd1ixi8YCxeIFJra7sbdqcHew91iig3GjV1dlQfsMHW1fqdfkdRbnlZSYJgGzcqDd85JxvD88zC2eKhnAZigQPlpFf3yky0qds+LF13DfBnASOCMcAYIA0MhAPRDKK9XUTo2fbsQd3ixb26npJ/Symyw6+/XpBwlHZKl9FDpk5FUk4OknNz4fYC0sXs/sOduOXJ3cIAJcUWzJ5WgDNGp3GDhDhCciAcxFE03lphDbDtFVawBpZnDDDR1g2mIjTfaoXX6RTFXKn+hIgWk67LKDqta0jRaU0rVojaGRShJhFgobQ8l9ahsP/iBx8MEHLkTBDRJdI6vV547HY4jxwRe9gPHOhFug30nlEEXM9BZBrJ2JPAC36OZBg+b15ALrpJlNYivRiSk7H+s89w4Xe+E3UK6kBnkP4upZmSOShYYyoKogAAIABJREFUsLauE6uqmvsk3WgOEW4zp+Tj+xfmidpuyUn+9u8GuiENk3yjPWn/cOeFejYtP8cfpMpYb3etDdf+thon2b/G4t+fjeRhw5TZSKZVGQcyKVLDyzAGNGw8mURnDMikSI0vEw4OyN92NjYKX5f83PYdO7r5qFKdYvKzadDPhfPni7IqSUOGBDRFPtqnX7ZiwcsHApewUycOwW3/r5AzHOKEp3BwECcReVuFNMC2V0ixGlqWMcBEm4ArpXm6W1rgrKsTN2atmzb1gjFFjQX/x76vlurdiKrCQnETRy3YidhKzs8PRJ4ZLJYAgZVcUADz8OGBqX11iJIaJJCc9D3d6FEKqJC9owMUvSY5H8GOSMbZZ4s26sFDWt9HZCKxVZTq6vWi+aOPxG2iq76+161iT2VIt4wNFgtOo3TWceNE9yhRW+MExXGV+GzosHvgcvkCEW82uxf1zU7R+l0qkls0zOxPLx2VCovZIMSgn4mIo8YL5mT/73oOf+04r1i7vtmF+hYnzhyThuyMJO5qFaQs/iBVAtnAZzvacOczezDGtg+vLL5SmU1kXJVxIKMyNboUY0CjhpNRbMaAjMrU8FKR4EB0NO3shJfKsbhcIvPj8MKFAZ+ULrPpclq6JM6ZNg3F997brUad1ebG3oOdeH9DA9ZtbRWE2+1XjcSMyXl8URoHPEWCgziIyVsqoAG2vQJK1diSjIFBQLQtuPde3Hv33aKGmqijlpx8vKZZQoKo+UAkU+Py5X3WRxsI0/QffYr8ops1IsDoi4gnSu2kvaQh9k1KEjKIiDD63u3213ULipQbaD9BjLlcYh3xvc8nfqbRs15bOI0TgutfUCpswzvvoH7pUrEuOTeUkkpEXH+Dzp9dVhao+yZFvZF+wpEjlPP39wxFnTlcfvLQ6fJiVWUTFr9fh4ZWv356DiLgqC38t0uzkWjwRyvanf75lJpatdOK5VRoNyg9VWolf830AtGUgSPcBk4Ricamg3nuRxuO4tG/H8IZ1u14/vVrVK8K/g+q6k2kuICMAcVVrPoNGAOqN1FMBIwWB+TXEvHmbm+HddMmmIuLAyVVKMND8k9H3nYb8q+4otuZWqxuEOG2fGMjliyrE5eqL9xzmmiexSO2GogWB7GVlneTUwNsezm1qc21GAODgGj791VXYeLEiSIUnUZwZBpFYFH0mpTqSaQQEUYZEyYEotckaFPUmBQtRr/LCGqpToVaieSSSK/ElJSYR3bJ/QpSamxwN1RaX5CVVJOuoQEdO3bgwJo1SLfZ+kxBlaLeSJe5M2Z0q/cmt6z9rUfEW2OrC5t3WbFjf7uo6SaN4JbwUm23+hYXGlr6JuUsZn+n09o6f0MLqv8xbVIuzj09A6YkA5K6UlPp+8E2+INUGYv/5blN+Pc2A2b4NuOeRdcps4mMqzIOZFSmRpdiDGjUcDKKzRiQUZkaXko2HPh8cDU2Ck0kmEz+OsgtLWhetUo0E6OL4HEvv9zLx6RL07Z2Nx568SuR3UAXq3+9v4SzEWKMKdlwEGO5ebvoNcC2j16HWl+BMTAIiLaqsrIBcUr/oc6fORPUhECQZBSJRlFmUm22rhVEd1FqCmAwiA6dRK5FEpE2oEBqf8DnAzWCWPvRRzjv7LPhOHwYlErbsmZNn6Qb1XsrvOMOWE45pReBGYujUt0OinRzOLyizhqNNpsbn25vw7KNjQHyLFiW3MwkFBWYBZlGpJoxMUFEvW3d046n/lkbqP9BN6UTStKRl5UsnhuR709TDTNIMRZqUGwP/iBVRrV//sunqPjSiBm+Ktyz6HplNpFxVcaBjMrU6FKMAY0aTkaxGQMyKlPDSymKgy7yrfr668XF76gHHxSlWozp6TBmZXXT2v6vO3HHn/eIzIYff2cobv7hCA1rVXuiK4oD7aljUEnMth9U5u7zsIyBQUC0Lf/e9zBuypRAJJsU2SbVgqAC/xnnngtTQYGo/TCoGJIoPwOCXyBJn1RHjoYU9UYh/vQ9DXKExixYIOrVqWHQjaet04MdBzpAtd2ofhvdehJJlmw0CHItI80o/pUGEXUHj9rx4aYmrNnS0oukI+Lt4Z8X4xunpA+a4rv8QaoMmuc/uA5VDRbMNW3E3D/frMwmMq7KOJBRmRpdijGgUcPJKDZjQEZlanipWODg0HPP4egbb4gL3JzyctGNlC526cI82GejMiK/fuWA8MlevK8EuVlG8ecUU6KGNawN0WOBA21oYvBJybYffDbveWLGwCAg2n5799246957/R1EDQZ/+mNXIwApMk1qcsCvRHgaOOEL5POJjqmuY8dw+K9/hbWyUtTDIyfo5D/+ESYVdVAk8oy+KO0z1Eg0qtvWYfPgcL0DlTvbcKzZKVJTKbVUquP2vbJcDM8z676OG3+QhvfehPr0dbevxi5bBu4fvRPld18d6rS4Pcc4iJvqVbMxY0A1poibIIyBuKleVRvHAgeUQnrwuefQtGJF4Owjb78dOVOndiPbqLHVbU/vESmkV1yUJ7rR08hKNyLd4ifdeCijgVjgQBnJedVoNcC2j1aD2p/PGBgERNtDDz2EBQsWaB+tKjxBqC8QRbs5jhzB3rvvFtFtFNk2+tFHVUW2RapeKS2VOp9SA4Zn/u+g6HhKgwi3638wHJPOyEB6qhEWU2LIRF6k8sRjXqg4iIdsWt7zuvmrsaszAw+dvBOX3MlEm5ZtOVhk58+CwWLp/s/JGGAMkAZihQNXU5MoW0INzahhF12cj/ntb8WlbtKQIQFjrP+iBfc9v0/4ZVTmgy5LS0sy8NMZJ+n+MjSeiIwVDuJ5Rt67bw2w7RkZjAEm2vgtiEID4b5A7Z9/jr333CMi28gZOv0f/wA1ktDToJvTdVtbULG6Xtye0qAmCheOz8aF47MwengKMlL1dYMaLg70ZG8lz1J2Q5VY/u0rWzHk4ouV3EqWtRkHsqhR04swBjRtPlmEZwzIokbNLxIzHPh8cNbXi7rBtU89BWtVlSDZhs+bB8uppyI5L0+UhKGSyzf8YWfAL5MU/Nsbx4iSIZRGmplmZNJNZuTFDAcyy83LRa8Btn30OtT6CowBDRNtFKU2evRoXH31iSM9OKJNudc0khfIcfAg9t53n2iakHHOOTjliSeUEzBOK1OUW7vNg3+vOoplnzSKIrzSKBufhSsvzseYkRbdRLhFgoM4mUZT20pE27s/84h3Re2DcaB2CykvH2NAeR2rfQfGgNotFBv5Yo0DkTlRV4e9d90VqAtMZFvWhRciOTcXBrMZbR1u7DvUiTVbmkWHeco+IJKNUknHFltEtBuRbZRO6vH60GJ1w+v1iTq9KWYDkrpq98ZGg/rYJdY40IfW9HEKtr0+7BjNKRgDGiXaXn/9dcyaNQuvvfYaE23RvAFRzo30BbLt2YPdv/iFiGwb9cgjmojWiURVLrcPja1OfLG3A2u3NHdLKS2flIOys7KQl52EnMwkTRfljRQHkeh0sMw50uDAjx/cjmxXM/5x53BQ0xa1D8aB2i2kvHyMAeV1rPYdGANqt1Bs5IsLDnw+dOzejbolS9Cydq04aP7Mmci74gqRRmqwpOJokwPkm1Hq6P3P7+t1ETrzonzhl1EEHGUlUO1dIuMkIo7WTDImwJCQgOQkg6jvS5kM0qDIuDSLv0wIdaoPbqYVG82ra5e44EBdKhi00rDtB63pAwdnDGiUaCMLEtlGgyPa4vciR/MCHVmyBF//9a9IysvDNyoq4neIGOwsRbgdONKJN1cdCxBu0tblE3Pwk6lDkZedrMlOpdHgIAbq1+QWn21vxp3PfoUxtn14ZfGVmjgD40ATZlJUSMaAourVxOKMAU2YSXEh44UDr90uUkmJaDu8aJE4J6WSFj/wgKgLbMzMhA8JggijbqRf7G1HTZ0dVTut4lmKarvgrCxBstHvgweVAcnLSgo8V1SQgpojnajsmkt/oPpv0yblii72FnMiigvMMCcnigvVUJttKW6cGG4QLxzE8Ii8VT8aYNszNBgDg4BomzNnDubOnctoV0ADNTU1KCoqinjltCeegMFqhX3qVDgnTRJ1NPQ86IbU7krAniNGfHnQiJ2H/Q4bjYwUL84a5cKZhS5kWqgDqk8zqogWB5o5aAwF3XsIWLI+QxBtc+bmxXDnyLdiHESuO73MZAzoxZKRn4MxELnu9DQznjhI8HgAqxXGmhqYV65EgtUKb14e7DNmwEtEm9ks/E23yYKWDr/f6XABK78w46ujx2vopqf4MGaoG/VtBhxuSozYPHkZ5N85cc7JTiTrq0TvgDqJJw4GFI4fUFQDbHtF1auJxQcbBqZMmdLLLgk+H/3vv/YGR7TF32bRMtUN//0vap54QjRGGDl/PjKpDhWRbQkJMJhM4oAJiYlIMOrLM6E3zmpzo6PTg32HO7HwrcOo7bo5pdtUqhdyzrh0nFJo0URKabQ4iD+S1SfBX17cgn9v9mKKaysefenn6hOwD4kYB5owk6JCMgYUVa8mFmcMaMJMigsZdxz4fHAcPQp3SwsO/PrXoi4w+ZqUSjpk6lRxfmqU4DGa4HR70Wn3ihRQimJbvqFRNLEiXyx40N9sdq/4VX2zU0S9FRWYRQQc+W401m5pCWQt0DPBNXrnTCvA+WdlimcppdSUZEB2hr4j3eKOA8WRzhv0pwG2PWODMTAIItq4GYJyL7ocL9DOG29Ex5dfCiGzysqE40POkKmwEF7qTmqxIL20FIaUFCQYDPC53YKE0wv5RqRbY6sL6z5vEc6d1KmU9EFO3ozJOcjNTBZ1QKguiNlkELVDpOA/ctTiPeTAQbzPoLb9//zMBlTsSMYM32bcs+g6tYnXpzyMA02YSVEhGQOKqlcTizMGNGEmxYVUCw7cViscX3+NwwsXio6kwSN7yhSMfvTRwK/Iz6IGCES4kb+VlZ4Ec7Lf53K4vKJBgsdzPDbB7vAKn4xqtdFzNGhuR6dXNFHw+nyiHtzyjY1Ysqyu295EtlGa6cyL83HWqemaLBsSCojUgoNQZOVn5NUA215efWpxNcaABog2qfEBASy4+QFHtMX/lZPjBaJ6GocWLkT90qX9HshSUoLcadNgsFjgqK2FZexYpIwZ4yfbulinpKwsJCQdT8WMv3bCk8Du9MLW6RG1PpZtaOhWL6RwmD+6r2hYirg9pRohtXUOceNKRXpH5Pv/TiOYhKMOWakpiYq3q5cDB+FpS/9P/+b367DigAU/TqrCzX+5XhMHZhxowkyKCskYUFS9mlicMaAJMykupJpw4HO5RHSbddMmHKuoENFt0ih5+WVYTj65mz6IcJOziQGtR37dGx8eC2QvBG9IdXqvunQoRuSbFffXFDd8jw3UhINYn32w78e2H+wIABgDGiDa+oMpE23xf4HleoHICeqsqUHz6tWgFu2iTXuXI2SvqRHdSXsOKepN+n3auHEouOYaEeplzMjQbL03csja2t2o3NmGitX13SLc+rM43YxSBy0i3agAb/A4uyQTpSXpGJ5nErexew91IsOSiIJckyDlqGU9OZSUNhFpCoNcOIg/otUjwbXzV2N3ZwbuH1WN8ntmqUewE0jCONCEmRQVkjGgqHo1sThjQBNmUlxIteGA/ExnYyPoXxrUKIEaJlAmxYibb0ZiSorIplDqwpb8reY2l/DVaDS0uLBmSzOWflwvfiY/bta0YaIbPflkdEmabjFqvnSx2nCgOPB5g4AG2PYMBsaARom2/qLc+oI0p44q96LL/QIRweajIrZeL7xOpxDc3dYmCDhrZaX4mbqUduzYAVdDQ6+DUeQbEW7m0aNFBJyW00slp2zHgY5ATZAd+9uFc1bf4gJFuVFUm79myPHW8qFaWyLlyLnLzUrGuq0tIoXhRxfnw2AA0lJCd/DkxkGoZ9Dzc9fNX41dRLSNrkb53Uy06dnWejobfxboyZqRnYUxEJne9DZLrTiQLnNd9fWg0iVErg2bNQvpEyb4iTajUXwZkpIUJ95sDg+27rZi8ft13S5VyS+bUJKOKy/OR+GwlJhkJiiFP7XiQKnz8rrHNcC2ZzQwBjRKtIUDXSbawtFWeM/G6gUix8jb2Qmf1yscIK/DAXdrayDqjf5Ot5PBkW8Fc+Yg84ILRDt3qvOm1C1leBoL/2mpNgjNlOqDOF0+JCclwO32iSK+RxqcIjKNSDipUC89T4V4KTKu+oAtQMblZibB5vD2S84RAUepqeWTclA6NgOWlMRA7ZH+pI8VDsLXnnZnlN+4ETZfEl77bhMKZ1yiiYMwDjRhJkWFZAwoql5NLM4Y0ISZFBdSCzjYc8cdaNu0KaALqgdMl7VUI5hG6rhxSMrOFoSbUkNqjvXOugZUrD7WrXkC7Vk6Nh3jRqfh5989SZPRbVrAgVK2Hezrsu0HOwI4dZQQoNmuo6HCl4m2UDUV/nPx/hCl+m7ScB49imNvvQVKNQ0ueCvVd0vKzYXltNME6aak0xS+FpWbQWmoVJiX0kKpKK+BurkaEkSR3q172sXGNXWdONbsRPGwFCxZXteNgCPS7cLx2fj22dkYkpEEozEBFlNiL2cv3jhQToPxW7nsBn/R5nd/5kEGdePVwGAcaMBICovIGFBYwRpYnjGgASPFQEQt4IAuaevffhttlZW9GiWQiqRotyGXXiqacFG9jYTkZJFm2nOQP2owmyPWrNSIweX2im701Bxr7daWwHrTz8vFjVcMFz9TMyyvF5qIdNMCDiI2Gk88oQbY9gwQxgATbfwWRKEBtb1A5Oj4fD7Uv/UWWtasEaRbcJQbOU2UHkDt3U0jRojUAHKMBnSOfD6xDkXSUf03Laek9jQ3dcRye7wwJydiV00Hao86QCmqyzc2BUg3SmOgVFX6t3xSLsafmiaWSTQkICPNiHVrP8aUKVOiQBJPDdYAdT27/K7PYfba8ea1SUy0MTw0owG1/TdBM4rTkaCMAR0ZM4qjaAUHzmPHhG9HpBtd0nZUV4PSSulnqWkC1XGjL1t1tfAhzcXFMCQni1InPrdblDJx1teLi1xzUVFAa8b0dBgzM8OuGUxRbpRWuqfWhi+/6sCitw+LNalpAtVuk0bRMBNmTM5TdQMFreAgCqjz1H40wLZnaDAGmGjjtyAKDaj1BaJit5Ra6mptRcM77wjniJyg4LpuRLpJNd2yv/1tpIwa1bcmfD60b9+Oo2+8IWrD5f/wh8i59FLhPGk1HXUgkxP5Zu1wY83WFnGrWn2go9sUiXijX5aNz4bBthszLj0PGanGgZbmv4eggU+3NuCuhTUYY9uHl1/6gWZwptbPgxBUzo/IpAHGgEyK1PAyjAENG09G0bWEA7qkpS8PlShxuwNaaFy+HHVLlvTSitSMy2uziQvd/gaRbsPnzYPl1FNFRJxUAy5UNUulQ/75QR1eefdIn9NuuGI4fnTxUNWSbVrCQah24edC0wDbPjQ96fkpxgATbXrGt+Jn08ILJJwnm004T47Dh0Vrd2qs0LOT6chbbxWRbtKg58npIqLu8MKF3XRJzlNGaSlG3HSTZkiQSMAg3apSsd6OTq+IdFu7paVXDRFam8i3x64fjVMLLeLGlbpm8YhMA8FE2yuLr4xskTjM0sLnQRzUMqi2ZAwMKnP3eVjGAGOANKB1HNCFLfmAnfv2Cb+Rotz6a8YlRbL1vNCVkEA+Y2pJifAbqRREuN1NyRdbXdWEL/b6S37QoO6lKzY2ie9nTsnH1VOHiVq9fZX3iCcitY6DeOpO63uz7bVuwejlZwww0RY9igbxClp8gaSOU0S6UYSaVJuDHJ/ihx+GZcwY2HbvFkQcOVcUDUeD0gbIUaLbTYmko98V3nYbDNQW3mIJOz1Aa9CxO72wdXrQZHXhq8P2QLOFqp1WcRQp0u3scZm4eupQpJiOpzho7azxlPellzbj75t8OKfzCzzx97nxFCWsvbX4eRDWAfnhATXAGBhQRbp/gDGgexOHdEC94IAua91tbfA6nSJdlP4l0o2+DF2poqJTaaLf35HSSSkdlTIhmlas6KYvqW5w5uTJotFCqKVIqIabw+WFx+MLrPfu+gYsXOpPKy0ptogMgwlj05GbmYzMNKMqotz0goOQQM8PddMA254BwRhgoo3fgig0oPUXSLqxrP3jH9G8Zk2fmiACbdg11yDv8suFk0UpqS3r1gW6nFKTBbqlJNKNbi2phpuoyTEIhtQta9XH/0PloZEi2k0a5PTd/9NRGJ5n4ui2MLHw52c2oGJHMmb4qnDPouvDnB2/x7X+eRA/zelnZ8aAfmwZ6UkYA5FqTl/z9IwD8h2JUCNy7UQlRCgizt3Sgo5t29C6aRNa160LXNSS7zjihhtEhJsxKysi45MP9saHR/F8xaFu86lT6QXjs3HpuUPEBWg8h55xEE+9amFvtr0WrKSsjIwBJtqURZjOV9fNC+TzYfcdd4iUUhrkACXn5YFavVM9NjO1eqc2T12D0krbP/8c+x54oFcKqqjJcdNNSP/GNwZNd1PCwfkXXCRSGzrsXix667BopEAO3qxpwzDjvFxxuxqkQp2/GdEd76k/rsHb+9Iww7cZ9yy6LrrFYjhbN58HMdSZ3rZiDOjNouGfhzEQvs70OINxcNyqUikS59GjaF69Go3LlgVqBlOE24jrrxdNFiIZRLZt39cu0kqpS2lwTd2y8Vm48QcjMDzfFMnSssxhHMiiRk0uwrbXpNlkFZoxwESbrIAabIvp6QWiG0pXc7P4IpKNwvkpgu1EHUldTU0i/ZSi4YJvKikNNae8HLnf+x6Shw7tsxW8nrASjANKL21sceGxl/cHHL7crCTcNHMEJp2ZGffbVS3o/br5q7GrMwP3F+9A+b2ztSCykFFPnweaUbrKBGUMqMwgcRCHMRAHpatwS8ZB30ah8iVuq1XU/62vqBCXteQznvLkk7CcckpEdX+lerqddi8aWp1Yt7UFFavrxYVn0TAznrz1FORnJ8cFJYyDuKhdFZuy7VVhhrgKwRhgoi2uANT65vwCUUEOn3CUJOfp6L/+FajJIRFuOTNmIDk3N+wCuFrBR1846HR48Naaerz50bFA8wS6Xb1sci7OPT2To9tOYNxrb1uF3fZM3D96J8rvvlorMGCiTTOWUk5Q/m+CcrrVysqMAa1YSlk5GQcn1i/VfrMfOgQqXdJRXS1Kj1BDruyLLorKV5RquW3b247Hl9QI/4vItpcfHBeXmm2MA2XfMzWvzrZXs3ViIxtjgIm22CBNp7vwC9TbsFSTg2q40U0lOU80iHCjtADRcercc0WEm6jjppNcyv5wQLesre1u/P39r8XtqjRuvGI4Li/L4+i2fj4XfnDTOjR6LXi+7DDO+Mnlmvn04M8DzZhKMUEZA4qpVjMLMwY0YypFBWUchKZeR10d9t55J+y1tWKC1CyBSpdQswTyHyMZ5H/VHrVj/tO7Bdk2deIQkUaanZEUU9eTcRCJ9fQxh22vDztGcwrGABNt0eBn0M/lF6gfCPh8IjWgdePGboSbRLoJR2r6dGROmuQvpksdq4xGzeJpIBy43D7sPNCB//6vPtCOnqLbfjqjACePsGj23EoJXnZDlVj6v7PtyJo8WaltZF93IBzIviEvqDoNMAZUZ5KYC8QYiLnKVbkh4yB0sziPHUP9f/7TrXYbzaYSJAWzZ8M0cmToi/V4krrCz//TbvFbalI197KTMP60dJiSDBGvGc5ExkE42tLXs2x7fdkzktMwBphoiwQ3PKdLA/wCDQCFLsKt86uv0LZpE1rWrAncWtJMShMg0o0GNVxIGjJE1IeL6XWjDGgOFQeUTvqftQ2BDlnULOG5u0/DSbkm4fTpJMAvKo067S5857YvxBrv/swjOpJpZYSKA62ch+UMXwOMgfB1prcZjAG9WTSy8zAOwtMbZUM46+pQ949/wFZdHfAVqTnXqU8/jaT8/Ijr/VJn0lfePRJoUvXA3GIUF5gxdIhJ8XRSxkF4ONDT02x7PVkzsrMwBphoiww5PEtogF+gEIHQVcfN29kJ+8GDonlC/dKlvSZTikDBNdcg97vfjThdIESJZH0sHBxIHbL+8FoNauvsonZIaUkGSopTcc64DGSlazeyTw6lfrq1AXctrMEY2z689OLlJ2zGIcd+cq4RDg7k3JfXUo8GGAPqsUW8JGEMxEvz6tqXcRCZPajeL305Dh9G7ZNPCsKN6rdRdBuVIBH1ftPSwvINyO/afbADS96vE51JpTFnWgGumjpU0TIejIPIcKCHWWx7PVgxujMwBphoiw5Bg3w2v0ARAIBIN7sdrevXo/XTT+Hoqssh1XOjFSnSjRoomEeM6OZMUWdUGglJSRFsrNyUSHBwrNmJG/+wC/UtzoBg1J30vjnFgngbrNFtG7bU455FtYJoe/nlKzSVUhwJDpRDJa8cDw0wBuKhdXXtyRhQlz3iJQ3jIErN+3wQ9dvuuqtbJoREumWdfz5Mw4d39xGIUevHeaI/WW1u/OXfB1FVbe3WpOruWUXISFXmkpNxECUONDydba9h48kkOmOAiTaZoDQ4l+EXKAq7d6WV+pxO+Lxe+DweNLz7LuqWLBGLSh1LT7r2WvE91Xw79OyzSLRYRNQbDAZBuCV0OVUGs7lPYYico/VpeJ1OwOv1d7SSsSZcpDjYtq8dH21qQofdE3D8KJ103g9OwrfPHoK0FOOgI9ze+c+X+OMyO86078Jzr/4kCoDFfmqkOIi9pLyjUhpgDCilWe2syxjQjq2UlJRxII92qX5b08qVaFm7NtBgi1amlNIRN9yA9G99S/h45N+5m5uRdsYZJyw/Qv5Wc5sLaza3YMnyOpFOSjVz515WgGE5Jtmj2xgH8uBAi6uw7bVoNXllZgww0SYvogbZavwCyWtwIsUorfTYv/8dcKjo9rLwjjtw7M03haNFg+q6pY0bJwgzcrbsNTXIvvhicbvpsdkAuroExO/py9XQ0E1Qmpc1ZQqSc3JECkK0pFs0OKBGCXanBw7yA531AAAgAElEQVSnD3/6V20graF0bDrKJ+Vg4hmZsJgTYUxMkFfZKl3tz89sQMWOZMzwVeGeRderVMq+xYoGB5o6KAvbrwYYAwwOxgBjgDTAOJAPB167Xfh29EW1fhuXLQtEuVF3UpFq2pUdMerRR5EZQm1X8r2qdrbhkb/tF2QbZRTMnJKPb5dmIyczWbbabYwD+XCgtZXY9lqzmPzyMgaYaJMfVYNoRX6BFDC2zwdXczPaKitRt3hxt5QBimajIci0PgaRckSshTqIsMsuK8OQSy4Re1IjBmN6etipqXLhgBy/V9/7GhWr64XjR4O6ZJHz942T05Cakqj7KLenn16Pt3aZMd1bhXtfZKItVCzzc+rQgFyfBeo4DUsRiQYYA5FoTX9zGAfK2FQi3Y4sXoym5ct7+YN0kXry73+PtG9+c0AB6E720y9bRaOE6gMd4nkpq2DG5DxZyDbGwYBm0O0DbHvdmjbkgzEGmGgLGSz8YG8N8AukICp8PkGy7XvgAfEvFcEd9pOfIDk/H40ffCBuMOmLotXIsZKi3YIlomg3It/oK3gQGWetquolPD2fO3060s85BymFhSL9gKLdDCbTCaPe5MSB2+PDrhobVn7WiOUbmwKEGzl/E0rSceXF+Til0IIUU6KCyo/f0r+8YyW2dgzBL/I+x48W/Cx+gkSws5w4iGB7nqICDTAGVGCEOIvAGIizAVSyPeNAWUNQl1Lbnj1oXrVKZDgk5eXhWEWF8AXJlzvtz3+GkRonpKScUBAi2yiVdNmGRizb2CiaVNEoOysLd3XVboumZi7jQFkcqHl1tr2arRMb2RgDTLTFBmk63YVfIOUNS8Vw3a2tMBUUwJiRITYkB0tqjCBJ0PbZZ/BYrcicPDkgVALVcUtOFj8buv6l770uF6juR9vGjd1SEIJPQ+QcOW4URZdaUoKMc88V3a4SiHSjdRMTA+SbwMFFF52wLki4mqI6IseanPjP2npU7rQGnD9ap3xiDq66dKhIddBbHbdrb1uF3fZM3F+8A+X3zg5XbXF9nj8P4qp+VWzOGFCFGeIqBGMgrupXzeaMgxiYgmr9treLciFEqFGdtp3z5vkvZ0tLRcYClRWRfMcTSWR3etHW7sZ/1tUHsgqodtsPp+SjcKgZ6anGiCLcGAcxwIFKt2Dbq9QwMRSLMcBEWwzhpr+t+AVSkU276rKF1T2gqyEDpSLQaPnkE1H/o69oN/o7kW8ZpaXiWfqeUk8pOq66uhpnlJYi/ayzRHSdnIMIt067F4eO2fHmqmOBGm5EspWOzcA5p2fg/G9mwZxskHPbuK31k5s+wiFvFn575j6cf/OVcZMjko358yASrelrDmNAX/aM5DSMgUi0pr85jIP42LR92zbsuvnmwOZEuBXNnw/TyJEhCUSE25ZdbXj0pQOBjAIi3MrOygbVzh2SGV7Xe8ZBSGrX5UNse12aNaxDMQaYaAsLMPxwdw3wC6QzRPh8ot4HRdF1fPFFoPhux44d/ZJvwRog4q3w1lthOukk+NxuJOXkyBblRjyizeHBvoM2PFdxOFBPhPanGm6XX5CLUSedOEVC9dby+VB242Yh5n9n25EVFJ2oetm5+LUWTKS4jPzfBMVVrPoNGAOqN1FMBGQcxETNfW5CF6ZtW7YEarjRxejJjz8uMiNCGeRvbd/Xjjc+PBq43KR5VDP3wbmjMXKoKZRlxDOMg5BVpbsH2fa6M2nYB2IMMNEWNmh4wnEN8AukYzT4fPA6HOKAlI5ABFzbhg3o7Gq2YK2sFOkJ5sJCdHg8SG5uDhTllZoyDL/hBuSUl4v0U4PZLJuy2jrc2Li9DZuqW7FiY5NYlyLc7vhJISZ/I0u2fWK9kL29E5feuYOJtlgrnveTTQP83wTZVKnZhRgDmjWdrIIzDmRVZ3iLdTXV6ti1C4efe87vqxUV4ZQnnxR1fkMZUu22mjo71mxpDtTMLRpmxh9/cTKG5YRGtjEOQtG2Pp9h2+vTruGcijHARFs4eOFne2iAX6BBBolg8s1uFwQcNUtYv3EjJp5+Og7/9a+9mjKQc0c13grmzoVp2DDZItyoaUKnwyNuXV99r05EuFHDhL//ahzys/116bQ2vtzVjBuf/grZrma8+fh4f0SghgZ/HmjIWAqJyhhQSLEaWpYxoCFjKSgq40BB5Ya6tM+H1s8+w/5f/UpchGaVlaHonntEd/lQBxFu7Z1uHG1y4pG/7Rf1colsWzBvNLLSkkS1EqMxARZTYp+VSxgHoWpaf8+x7fVn03BPxBhgoi1czPDzQRrgF4jhQBqQcEC13lr+9z/A64WzoQF1ixcHotyoCxZFuGVdcMGAXbDC0So5ga3tbjz60leo2mkVNURmTysQEW7GxARkpBkFAaeF8UllHe7922GMse3DSy9eLmsUYCzOz58HsdCyuvdgDKjbPrGQjjEQCy2rfw/GgXpsRHV3qYO9RLYV3n47koYMCVvAg0cduO+FvYJsI1+rqMBfroOIt9KSdGSkGmExJwrfSxqMg7DVrJsJbHvdmDLigzAGmGiLGDw8kWsvMAb8Guj1QdrVmIHSFWy7duHI4sUidYEGFeYtvvfekNMXQtUxtae/6uEvA8V7aR6RbeNGpeKXV47URJTbx6u/wsNvNONk+3689LfvB7q6hqqDeD/H/0GNtwXivz9jIP42iLcEjIF4W0Ad+zMO1GEHSYrWTz8NRLZRpsHoxx4TNdvCLetBF5oPLNzXzdeiPehCs3xSDqZOHILMVCPSLImiK/zHH6/GlClT1KUMliYmGuDPgJioWdWbMAaYaFM1QNUuHL9AardQbOQ7IQ58PjiOHsXRf/2rW2He0QsWiFTScJ28E53o8z1WvPreERHZFjzotvVX147C8DwTUkzqjW778583oKI6GdO9Vbj3xetjYzwZd+HPAxmVqdGlGAMaNZyMYjMGZFSmhpdiHKjMeJRG+umnqHn8cbgaGkTNtoLZs5E5eXLY3eLfW9+APQdtgQOu3dKChlZX4GfyuS4cn40Lxmdi/85NKL/0IpUpg8WJhQb4MyAWWlb3HowBJtrUjVCVS8cvkMoNFCPxQsGBz+VC2+bNgRvVxNRU0Sgh/4c/hGn4cNkkbbG6RT0RCqqjIr4L3zos0hwouo0cv9nlw5CeakSS8Xhqg2ybR7nQU0+tx9u7zZjhq8I9i5hoi1KdPD0OGgjlsyAOYvGWMdQAYyCGylbxVowDFRrH54Ptq6+EHyZlGVC3+DELFoSVZUD+ldXmpiohcLq88Hh92LavA8s2NPS66Bw/yoXf3nq2Zkp4qNBqmhWJPwM0azrZBGcMMNEmG5gG40L8Ag1Gq/c+czg4sO3Zg9onnkBHdbVYiGq3Fd19N9K++U1Za7fR2tQw4UiDE79+Zb9olkCDblpvv6oQBbnJyEwzqirC7d77VuKT5iGYm70dc393jebAFQ4ONHc4FjgkDTAGQlKTrh9iDOjavCEfjnEQsqpi/qDj4EEcrajolmVwytNPIzk3N2JZOuwetLW7hd9FEW5rt7YE/C6q5zb/qiKMHBpap9KIheCJqtIAfwaoyhxxEYYxwERbXICnl035BdKLJaM7R7g48HR0oGX9etEsQbpVzZ85EznTpsFy6qnRCdPH7KZWFyp3WrFw6aFAegMRblRP5PsX5qnmpvXnt32EPfYs3F+8A+X3zpZdD0ovGC4OlJaH14+9BhgDsde52nZkDKjNIvGRh3EQH72Huqu7rQ3t27bhwIIF3ZokJFosUZX0IKLN4fKiw+bB7oM2PPLXvXC6E8QlpxZKeISqP35uYA3wZ8DAOtL7E4wBJtr0jnFFz8cvkKLq1cziEeHA54PbasXBv/wFTStWBM469oUXkHr66bKf3eX24dAxO17679eCdLPZPWKPsvFZmPf94TAlGcTPyUkG0aKevig9gjpoxSrN9Oe/WIk9riF44LR9mDr/Stl1oPSCEeFAaaF4/ZhqgDEQU3WrcjPGgCrNEnOhGAcxV3lEGwZ3JKU00txp05B53nlIys5GQlJSRGtKk4h0e+lf67DiiyxxyUkNE2ZOycePL8lHusUY1do8Wf0a4M8A9dtIaQkZA0y0KY0xXa/PL5CuzRvy4aLBAdVua16zBg3vvQdy+KhA76hHHhEpDAaTCQmJiVE7e8EHaetw40ijA5U7rFiyvE4QbnTTWlKcitSURPH9hLHpgSlEuGVnJCHRkCDIN6pH0tHpEXXeyGmUa5AeLvzFF2K5pT+xI7dsslxLx2ydaHAQMyF5I0U1wBhQVL2aWJwxoAkzKS4k40BxFcu2QcuaNdj30EOB9aikBzVKGHLppWE3Sugp1KpVq3HK6ed1K+FBF5w3zxyBvOxkGBPVVy9XNsUO8oX4M2CQAwAAY4CJNn4LotAAv0BRKE9HU6PGQVdn0r133ilSSalRAt2spo0bB1NhIdJKSmAaMcIfZibDoEg1m8ODL/ZY8ehLB3q1qQ/egoi3eT8YLgg4aTS0uERzBXOyQbSwdzh9SEyEaGUfqYi2FivK790ttvjvbDuyJjPRJoOpeYkYayDqz4IYy8vbya8BxoD8OtXiiowDDVnN50P79u1o3bgRjcuWia6kNNJLS3Hyb38bVSqphAOphMdT/6wVPhf5UD//7kmYMTnyunAa0vCgFJU/Awal2bsdmjHARBu/BVFogF+gKJSno6ly4aDjyy9x4He/C9Rtk1RExFvhXXdhyMUXy6o1Ity272vHkUYnauo6RaQapZVSl9LgQZFrE0rSkZeVjMrqNtHNtKTYght+MEI4i8EjxZTY63ehCL1j+1Hc8OwhmL12/OfeAqSMHh3KNFU9IxcOVHUoFiYsDTAGwlKXLh9mDOjSrGEfinEQtsriO4HKebS3w9PejoZ330V9RUWgdtuIm28WWQaRpJIG48Du9GLrbiseX1ITqJf7wj1jcfqo1PienXdXRAP8GaCIWjW1KGOAiTZNAVZtwvILpDaLxEceOXFABXo7v/oKRLpRZ1L7gQMB4m3kL37hT2WwWCJy+PrSjtSm3u32iW5ZVMRXGtRF67VldaJ7Vl9DqjdyrNmJogIzys7KEo9lpRvDrj+yfOVX+G1FM8bY9uGlFy+P6gY5PijgEPF46V1N+8r5WaCmc7EsoWuAMRC6rvT8JONAu9b12u1o27IFBx59VJBtdNlJDauGXnVV2KmkPXFAPtfRJgdeeudrrNjYhHGjUvHsnadxCql24dKv5PwZoEOjhnkkxgATbWFChh8P1gC/QIwH0oASOCBHz+t0wud249ALL4iGCeTs5ZSXg+qHpE+YAG9nJ4zZ2UgpLpbNEOQEBpNtLVYX9h7qFG3qKeJt3Kg0FA4zYdFbh1G109ptX4pumz4pFxeMz8TokywhN1GgRg0fvLsdf1juZKJNNkvyQvHQgBKfBfE4B+8ZuQYYA5HrTk8zGQfat2bbpk0iy0BKJc0qK8OIW25BYkqK8McSjAM3NOgPB3RBeeMfdqG+xYmfzijAT6YOE+U4eOhHA/wZoB9bRnoSxgATbZFih+cpRLCwYrWnAaU/SKlRwFePPQYq2NtzUPOEU595RnTIUmIQ8dbY6kKnw9+llAZ1KCUybu2WFizb2CjSSKuqrYFUCPr5oZ+NEk0U+muYQNFytk4PEhIS4LHb8eY/N+ONXWmY4t2ORxfNka0enRI66W9NpXEQy7PwXpFpgDEQmd70NIsxoCdrRn4WxkHkulPNTJ8Pzvp6NK1cicOLFgmx6KIzd/p0cdmZMmoUjFn+SP5I/IIPPm3Er185IKbOmVaAyy/IFQ0SIq11qxq9sSBCA/wZwEBgDDDRxm9BFBrgFygK5eloaixwQGTb16++Ck9HB+w1NaJDqTTolrXorrtgzMxUTKtEuAU7f0S8EQFHv5cGEW9SJ9MH544SBNyQzL7JtrpGByiSjQad6d9vfol3vkrFdG8l7n1xnmLnUHLhWOBASfl57eg1wBiIXodaX4ExoHULyiM/40AePaphFfK/2qqqUPP444HoNpJLRLjNmwfTyJH9ijkQDl5+52u8+t4RMZ+yAu6eVYSzTk3n6DY1GD5KGQayfZTL83QNaIAxwESbBmCqXhH5BVKvbWIpWaxwQGmkXpcLPodDpJV27t+P/b/6laghQl1KC2+9FaklJTGLBiOirLXdDUOCP92UarxVrD6GpR/Xiy6lD8wtDkS0JRkTkJOZLNJJaR4RbdKgG+Ml/9iGVU1DcWXKF7jl6bmxNJ9se8UKB7IJzAvJrgHGgOwq1dyCjAHNmUwRgRkHiqg1fot2Rbe1rl8vSDdrZaXwvSirgDqT9ke2DYQD8odefe9rLPukUWQFUBbArGnD8N3zc5GROnBqavwUwjsPpIGBbD/QfP679jXAGGCiTfsojuMJ+AWKo/JVtHU8cXCsogJf//WvgYK9hfPnI+Occ/zRbTHMP6DINiLd2jvd+OWTu4XD2JNsI3Fys5Jhd3jR1mYX9U0oms1jteJ3r3yF3fZM3FP4JWbcP0dF1g1dlHjiIHQp+UklNcAYUFK72libMaANOyktJeNAaQ3HZ32qn0sEm722FrVPPCH+JbJt9IIFMI8Y0atuWyg4ILKtocWJ5948FGg+Rf7Tn+afipzM7p3d43Nq3jUSDYRi+0jW5Tna0QBjgIk27aBVhZLyC6RCo8RBpHjjgCLbvn7pJbSsXStOT04ftaPPKC0NqVivnCqjqLaN21ux8K3DqK2z9yLbaC8i3Fwtrf5mDx4PEgD89m97sMc1BPcX70D5vbPlFClma8UbBzE7KG/UrwYYAwwOxgBjgDTAONA5Dnw+OA4dwt777guQbcPnzUPamWd2K+MRDg6odu3bH9eLzAC6rCwtycCCeaP7rXWrcw1r/njh2F7zh+UD9KkBxgATbfxqRKEBfoGiUJ6OpqoBB57OThx+8UU0LVsmbltpFMyZg9zvfQ/G9HQYzOaYabyp1YVjLU7c//y+QGRbSXEqrpiSJxxGcibfW1kjGiGMzEnEt0Yl46YXjqATyXh+uhVnXH5RzGSVcyM14EDO8/Ba4WuAMRC+zvQ2gzGgN4tGdh7GQWR609osx8GDAbKNZKfO8HkzZyI5Lw8GkwlrP/0UUy6+OORjUXTb7lob7nhmD2x2D8rGZ+G+a46X4Qh5IX4w7hrgz4C4myDuAjAGmGiLOwi1LAC/QFq2nnyyqwUHVLDX2diIQ88+G4huow5Z+TNniqK95PQZUlJgTEtTLq3U54PbCxxpcKCmzi46apGzSENKJV1b2YjXVtYHDEBE2+b9TvHz27PsGHL+ZPmME8OV1IKDGB6Zt+qhAcYAQ4IxwBggDTAOBg8OiGw7WlGB+qVLxaHJ76KMgtRx47DD7cZ5F10kupNSuYxQx4qNTfjNq/sDvtPTt50iSm/w0I4G+DNAO7ZSSlLGABNtSmFrUKzLL9CgMPOAh1QbDqiGSMPy5ahbvLhbhyxKKaVmCTnTp8M0fDioZWiCwYCEpCQkJCcjMSVlwLMO9ICrqQlehwMOowUtLiMarV7Ut7jw1D9rA7ezO/a1o6HNjfHFydj5tQudzuOtS5ffkQHLKacMtI0q/642HKhSSToXijGgcwOHcDzGQAhKGgSPMA4GgZGDjuhua0P7tm04/MILIpU0eKSXliK3vBwZkyaJDINQB5XhePbNQ6IMB0W2/fJHI5GdkSSaSvFQvwb4M0D9NlJaQsaASom2BQsWYPTo0bj66qt7YaCzsxPz58/HokWLMHXqVLz++uvIycnpFysPPfQQaD0e8muAXyD5darFFdWIA4puczU3o2nlSjQuW9bL8aMupTRSiHwbN07cwBIRRymmhqQkcfsa7qCuqI4j/jb1NNodQGdaroie6xndlu1qxh8uakXrqPF4e5MN63c5MMa2D397YQYSU1PD3VoVz6sRB6pQzCASgjEwiIzdz1H/P3tvAmZXUaaPf71v2feQkISwZBEGMKAoa1AhuIwMKOiQMGZccMSJE1z+KgYCuCCK+MuAQwQ3FhU0+Q1/RYhKkACKGhZBEtaQDglZujtb7+v9PW916lp9+tz9nHuqzn3refrp7ntPVX31fm/VPee931dFDpADQIA8KD0e4B4IXzZ2vPSSHNy4UZ1MaopuSCudunSp1EydmhU4OGRq4+aDsuL7W9QXlRPGVMmS86bKOW8dx33bskIw2ou4BkSLvw29kwMWCm0QzhYvXix33XWXr9B23333ydy5c2XOnDlKQNuxY4fcdNNNUpciGoVCW3hTjRMoPGxdatlmHkBw62ttVad74qYPx9LrQxO8GENoQ7oDhK7x73mPSnOA8OZNNcXN5LAUiERC3VC+tHy5THj3u2Xcueeq5vf1VklPVb069OCRP++RHzzcpl4/f9f/ylldG6Xugkuk75XNsuvJ52VH7TS5dM2NRd1PLkie2cyDIMfJtlIjQA6QHeQAOUChrbQ5gD1zB/DT0yNPPPSQHNHUlEwrxX3W0TfdNLh3bnV1Vtt4bHh6n3z356+rPW9RFp0yXj79wekyqiH7VNTS9kg0o+dnQTS429QrOWCh0AaCQGxD8YtoMwn04osvysqVK+Xmm29OGdVGoS28KccJFB62LrXsCg8gukFw69y6VXr37FEQt23aJF2NjdKxeXPyEAW8jlQHfPtaO2OGEt6QXoqCNlQpKxvc8+3QjSLa3X3PPUP2KJm6ZIk0LDhJWjsHVHpo/4DI7evbVPTa11/8stT1dw5xc/Ux8+RNN/8fCm0ukZ+2DkHAlbWAbgsPAXIgPGxdapk8cMlb4dn6h4cektNOPnlIWikyCqZ/8pPqC8uGuXOT91eprEBk2+693fKrx5plzcNNKroNe97+92fnyJiRFNvC815hLXMNKAy/ONQmBxwX2lpaWuTKK6+Ur33taymFtksvvVSWLl0aB75aN4bGxkaZOXOmdXbRoOIi4BoPygYGRLRg1tMj0t8vZR0dUvnqq1Le2ipVTz8tZXj9UOmbP196585NfvNa3tQk/bNny8CoUclryg8elPqf/Uyku1sSI0dKWWureq/nrW9VP30DZbK/s0IG9rTI649vlVN7nlbvl/d0ycE3LZCuqdOloq5Gao47KqtveIvr4ex6c40H2Y2KV+WCADmQC1rxvJYciKdfcx0VeZArYvG8PsmDRELKm5ul4fvf/8f9VU2NdJ9xhvScfLIkamoyAtDTJ/Lankr51cY6ae0skzcd3isXvX3oF5YZG+EFRUOAa0DRoLa2o1LjwMKFC4f5oiyRwHcFdpVcItpeeOEFef/7359yAIxoC8+3VKrDw9alluPAA6SD9re1qVSH7jfekD2//KX0NjVJ++bNKV2BFAj84Bj7fY88og5ewOmm0y67TFpwGMOdd6q6R37962oPuD0PPyoH//pX6XvlBaldeI40vOM86auqlbL6wT3ZRtaVyaRj3BWu48ADl+adjbaSAzZ6pbg2kQPFxdvW3sgDWz1TXLu8PNi3YYNs+cpXpKK+PplFgOyBKUuWqOyBqnHj0hqIJ9Ztu7vksutfUJFtd197rBw+KbNIV9xRszcgwDWAPCAHHI9ow35t55xzTsr92UBxCm3hTXROoPCwdanluPEA6aHdu3erU0khnjX/5jfS+uSTSlBDKa+vH5Zqitdx43jkN76hRDWUnXfcIXvXrUseboD0Ul1mXPs1GXnkLOnoTsi+9oFBoa2+XCYdPcMl1w+xNW48cNYRERpODkQIviVdkwOWOCJiM8iDiB1gSfd+POjetUvw5SYOqtJfSMJcfHF5+LJlMuK44zJuofG9X26Xn/9+t5w0b5R88/KjeBKpJf42zeAaYKFTimwSORCx0KYPPoDfzcMPsolowzWzZs2SU089NS1tKLSFN6s4gcLD1qWW48qDga4uFeGGY+shunkL9nbDT09Tkzq9FPu6QYxDkHBvS4uKkNv61a8mT91qmDdPqo6ZJ719CZn1rx9INtfSOiBdvQkZN7ZWxs6Y4pLrKbQ5661wDI/rWhAOWvFslRyIp19zHRV5kCti8bw+HQ/wpeaBv/xFtt14o/pSEwVRbTOWL1f3U+mi21rb++WDVz6notouXDhRPnH+NKmrqYgniI6OimuAo44L0GxyIGKhLZUvMwlt5vvYp+2pp56Sd73rXb7NUWgLcMZ4muIECg9bl1qOPQ8SCZXigJNDdUn09AhO1jILDkeonjRp8KVEQkXF6QMYcBOJb2tRevsTUjdujPQdOKD+x0EJe9sGZNKEOhk5bbJLrh9ia+x54Kxnimc4OVA8rG3tiRyw1TPFtYs8KC7etvaWkQeHvpjsaW6WHatXq+wBFNwvHfX1r0vN9Okp961d+4c96jRSFJxE+sl/mSb1dRVSWVGmfliiRSCj76M1j70XAQFywEKhzS/KDaeLLlu2TFatWiX33nuvXHXVVUl6HH/88XLPPffInDlzfClDoS28mcQJFB62LrVcsjyAANfVlTyJFKmjOEVLF6RGIEViWDRcWZnUTp8uvXv3qlNQBxIiO/f1y+QpI2TE5MG0UxdLyfLARWeFZDM5EBKwDjVLDjjkrBBNJQ9CBNehprPmQSIhfW1t8sYPfiD7N2xQEW4Q22Z8/vMyYv78IfdWyXushMg9v98t31uzXb00b1a9XLhwsvo9bnSVNNQywi1KqmTt+yiNZN+hIkAOWCi0Be1xCm1BI/qP9jiBwsPWpZbJg9Te6mttlb79+4dcoDf8NYW4PQf6Zcrh46R69D9OMnWJA7CVPHDNY8HbSw4Ej6lrLZIDrnksHHvJg3Bwda3VXHmALx+7d+6U11auVNtu4H5p6r/9m0y++GLfyDbs6vG7v7TId372ukoj1eWME8fIf108Q8aMrGR0W0SkydX3EZnJbkNEgByg0BYiveLfNCdQ/H2czQjJg/Qo4cYRKaS4YRzo65Pyqqrkt7N4vaelRfYf6JbxU8dK5SgKbdlwjtfYiQDXAjv9UkyryIFiom1vX+SBvb4ppsdJ33sAACAASURBVGX58qD79del8TvfSaaSHrFypYx685ulcvToYYIbxLYtb3TIrx5tlo0vtMq2XV1qiDOn1MonL5gmx84eIaMaKqWM2aTFdD2/fC0q2nZ2lu/8t3M0+VlVlsDO3TEujGgLz7mcQOFh61LL5EFh3oIQ17a7RUZMnSgVdXWFNRZhbfIgQvAt6ZocsMQREZpBDkQIvkVdkwcWOSNCUwrhAbIB3vjxj6Vp7Vr1ReX4RYtk7NlnS8PcuVJWVTVkVHiSbe3ok4PtfbJ1Z5d856fbpPlAr7oG+7ddePZEOWxCjYys/8f2HhHCUhJdF+L7kgCoBAZJDjCirQRoHt4QOYHCw9allsmDwryFqDbs5YYTS8trawtrLMLa5EGE4FvSNTlgiSMiNIMciBB8i7omDyxyRoSmFMoDnP7+ype/LK0bN6pRQHA7fPlyGbdw4TCxTQ8TotvWnZ1y34YmWfuHJvUy9ms7/YQxsuS8qXL45JoIESmdrgv1fekgFd+RkgMU2uLL7iKMjBOoCCA70AV5ULiTurZvl+oJEyi0FQ4lW4gQAa4FEYJvSdfkgCWOiNgM8iBiB1jSfRA86MX2Ghs2yL4NG5KppNM++UmZ8J73DG63kSInFNFtz73aJnf8Zpds3tquEEE66U3/dbRMGFNtCULxNSMI38cXndIYGTlAoa00mB7SKDmBQgLWsWbJg8IdhhO2qia4e+IoECAPCueB6y2QA657sHD7yYHCMYxDC+RBHLxY+BiC4kF/Z6cMdHbK9v/5H9m7bp0ybNKFF8r4975X6mfPTim29fUnZH9rnzz1Yqvc8cBOtX8bxLbvf2mu1NXwVNLCPZy6haB8H6aNbDtcBMgBCm3hMizmrXMCxdzBWQ6PPMgSqDSX9R086PRBCBTaCudAHFrgWhAHLxY2BnKgMPziUps8iIsnCxtH0DzAnrZN990nO269VRmGVNJZV16p9m3DQQnevdu09b19CXmjuVuW3/SS2rvtgrMmyoULJ6m3qyrLpLa6Qp1QyhIcAkH7PjjL2FKxECAHKLQVi2ux7IcTKJZuzXlQ5EHOkA2rgH3aUt0gFt56cVogD4qDs829kAM2e6c4tpEDxcHZ9l7IA9s9VBz7wuAB7pf2Pvyw7LrjDunatk2JbWNOP13Gn3ee1B5+uBpY5ZgxydPdzZFueHqffGX1luRLiG6rry1Xe7h96F2T5cQ5o5Tw5i3tXf3S2TUg1VVlUl1VrrJVqysHf7P4IxCG74m1WwiQAxTa3GKsZdZyAlnmkIjMIQ8iAt6ybskDyxwSgTnkQASgW9YlOWCZQyIyhzyICHjLug2LBxDbevftk9dXrVL7t+mCk0khvI086SQZ8U//JJUjRw5D5OZfbJf1G/cmTyXVF0BsW/7hGXLckQ1SUV42KKZVlQsOV/jemu3SUFchE8ZUyfxZDep3ZUWZjB1Vpa7D9fif5R8IhOV7YuwOAuQAhTZ32GqhpZxAFjolApPIgwhAt7BL8sBCpxTZJHKgyIBb2B05YKFTIjCJPIgAdAu7DJsHfa2t0va3v0nLgw8OEdwABfZwm/zhD0vVuHFDotuwb9uulm4loG3e2qFQW/PwniEHJugot5lT62TTa23J60yIIcx94l+myUlzB8U8CG2jRlSq6DhdEAnX3tkvk8YW7/AFjKunbyDyiLuwfW8h3WmSBwFygEIbJ0UBCHACFQBejKqSBzFyZgFDIQ8KAC8mVcmBmDiygGGQAwWAF6Oq5EGMnFnAUIrBg4GuLunv6JDWjRulbdMmweFSOsqtduZMwQmlo9/ylmHbc0Bwww9KV/eA/Pj+N+TBJ/ZKR1f/sBHX11bIolPGSeOuLiW6+V0DwW3BvFFy9oKxgusheH37p43SuLNLfviV+b4pqQVAm6yKMbR19Etv34AaD35wyursaXVJgQ+2wCakxeJ9HbEXRP+p2iiG78O0n20XjgA5QKGtcBaVcAucQCXsfGPo5AF5AATIA/KAHCAHyAFygJ8H5IBGoJjrAdJJ+w4ckMTAgLQ984xsv/VWJbohlXTKkiUy6YILpLy2NqVzEH12sK1Pnnu1XV2D/xt3dqq/33HSODl8cq309A5Id++Aeu3BJ1rkzgd2DWsPaaWXnjdVNr5wUDY8vV+9f+4p49RrOOm0oa5cHb6Qbn83FQnX0S/l5WUyor5CaqvLBQc69PUPqL3i8L4uzft7ZcMz+5WteF1H6SGy7vQTxqiUV+xFB7uOnFYnB9r7VN9jR1Sp9kePGDwEouVAj4qCa6ivkJqq8oJJXEzfF2wsGwgFAXKAQlsoxCqVRjmBSsXT6cdJHpAHfLAiB8gBcoAcIAeiEFiIur0IRHV/iCi3ru3bZfc998jedesUQNMuu0zGnn22Oiihoq4uJWhdPYNCWv9AQvr7E0qUGlk//ERSiFr7DvaqyDX8/eTmVpWCilNNU5V5s+rlvLdNkAVzR6pUU0SW6cMVIKR1dverttY9sVelrM4/YoTMm9UgqAdBDRF1D/yp2TeV1exzwugqXzsgtqEdiHAL5o2UiWOqVfsdXX1yxwO75MwTx8oZJ4yRiWOrpL6mIrkHXT4Mi8r3+djKOuEgQA5QaAuHWSXSKidQiTg6wzDJA/KAD9jkADlADpAD5ACFNnLARCDS+8NEQkW4Nd9/v+xYvVqZhVRSRLbhlNKKESPSRrhl40mdhonfXT39KoXz1483y8bNrar6wgVjVZrpj+/fOaw5RJnNnFqrxC4URKRtfGGwXi4FKaFIW4VgNnEshLN6JeIhMg9inWo7TcqrX18Q5E6aO0re/fbxcuT0OhlRV5nzCauR+j4XAHltaAiQAxTaQiNXKTTMCVQKXs48RvIgM0alcAV5UApeTj9GcoAcIAfIASBAHpAHtvAA0W171q6VHbfemnQKTiWF4DbiuOOkcvToQJ3V2tGn0juRljl+dJVqe0dTl7R19suDf2pR0WjYQy1dgWi26G3jlVD26DMHlFgHQQ3iHIQ0vKcPXUDEHaLPKisHo+MgsuEHkXlIdR0YEPUbByRseq0jGR33yNP7VPScbv+CsyaqaDeIfXoPOvRx4cJJcvqJo2XKuJpkmmk2gHENyAaleF9DDlBoizfDQx4dJ1DIADvSPHngiKNCNpM8CBlgB5onBxxwUsgmkgMhA+xI8+SBI44K2UxbeID92zq2bFGHJDStWaMOT0AZc8YZMnXpUqk57LC06aSFwqQPKUA6amt7n9pvDYJb074eadrfo5rHXmpqT7XawT3SamsG90nbs69HHWBgvo5UVghsaAeiWrr93kzbIb6hbbSHNFWIcFt3dqqfs08aJz29g6/DNqSoPnkowg59Q9x7/xkTZOaUuqz6s8X3hfqO9fNHgByg0JY/e1iT31iSAwoBLqQkAnlADpAD5AA5QA5oBHhfQC7Yth4k+vqUwNa5ZYtKJz3w6KPqf6STTl2yROrnzVMnk1bU10vlqFGhOhD7uuFQBUSaofT1JaSqqixliiauz1ZMy9VwtA3hDSeSouD/ju5+6e4ekEee2a/2ndu2q0u9h4i6T39gurz12MxRgFwDcvVE/K4nByi0xY/VRRwRJ1ARwba4K/LAYucU0TTyoIhgW9oVOWCpY4poFjlQRLAt7oo8sNg5RTTNSh4kEtK7b5+0b94s2268UZ1MioLTSSG2jVqwQB2aoPZwqx7cP62sokLKKocfiFBEKCPpChFwOPAB+73d8cBOJbghuu36y4+U448emdYmK30fCYql2yk5QKGtdNkfwMg5gQIAMQZNkAcxcGIAQyAPAgDR8SbIAccdGID55EAAIMagCfIgBk4MYAhW8yCRUOmkzb/6lex98MFkOimGXTVhgky68EKVWtrV2Kii3rQYVzVuXADIFNYE9p3DD8RBROGh9Hd2SqKnRxL9/YLoPYTAKYEQUXq1teqagZ4e6Tt4UL1fXlMj5XV1KmU2k4gIwW1nc7esuvd1lU6KyLabPzcn7Z5tVvu+MPhZO0sEyAEKbVlShZf5IcAJRF4AAfKAPCAPyAFygBwgB8gBjQDvC8gFV9YDCE/46W1qkvZNm2TPmjXJKDfTi4h2g7A14zOfkapJk6S8qiqjQJUvCyCE4QdCGcQxLZwNdHcrgQ1ReNhvDoc6NMyZo0Q2ROh1b9sm/e3t0rZpk7K1buZMJRLiB+Ih6mB8eK9q4kQZMX++jD7tNKmZOjWrQyF27OmW/7zxRWk+0CtnnDhGlpw3RSaOrpaKChzEUCZ1NRXJIXMNyNf7w+shnReHWSDFt7qyPJnmG1wP4bREDlBoC4dZJdIqJ1CJODrDMMkD8sCVG2p6KlwEuBaEi68LrZMDLngpfBvJg/AxdqEHl3igosR6epRQtW/9eml54AHp2rZN7dmmD08A5hCtpl12mfqtoskSCRUdVjV2bEEbqeHAhu7duwc3STMKBDSUgY4OObhxo4qww48uENu6tm71FQez5Qgi96Z9/OPqUAgdIZeq7t9ebpX/vPEl9faEMVVy0txR6iCHGVNq5dTjRsvEsdVqPzmXfJ8tTsW+DqfCHmzrUwIbToTFwRk4kRaHYYweMXgghs2FHKDQZjM/rbeNE8h6FxXFQPKgKDBb3wl5YL2LQjeQHAgdYus7IAesd1FRDCQPigKz9Z24ygOIbTrFEiDjf0SL7bzjDiW+oSAqbOSCBdLT1CTVEyfK1I98REWQaaFKRaX196trk3u8JRKCqLTyQ6mc2oEQ+fYdijbDax2HxLV0Dm6YN09FsemCiDXYoyPZ8HrnIVEO7amDH2bMkPHnnafshd0Q7lqffFI1oQXEuiOPVPvTpUspfXjjXvn57/fI5q3tQ0ycN6tePv2Bw2XurAZ57NE/yMKFC63naKEG4uRXHCSB01o7uwakrrZcBhIiAwMJqa4qVwdeVFWWS211udJQD7b3SX9/Ql0HAQ0nv6J09wxIeflgZCAOx8CBFH/d3CoP/qlZmvb3KqFNF0QTLl40RUY3VKooQhykUVE+qLqhH1uKq/M/SPzKEgmPdB5k6xa0tWLFCrnuuusssCR+JnACxc+n+YyIPMgHtfjVIQ/i59NcR0QO5IpY/K4nB+Ln03xGRB7kg1r86jjPg0PHfapot95e6du7V7Z997sqokwfoqC9BoHrsMsukzGnnqrENG9kmq93y8rUgQt7f/c72bF6te8lENAgjKEgeg1inj4h9eCf/iQ9zc0C0a121izVFvZb03uu6RRUZQ8Ev8pKdaKqSknt7ZWBzk7peOkl2XHrrUkBEYLb+EWLlGhXPWnS4PWegyAgEO090CvPvNwmm15rU20/+MRe6ejqV4clLP/wDBk48KwsOues+JFaRFo7+qS3N6FOjj3Q3qfGvOGZ/Up4POOEsTi7dci4J46pVtF/KLgOotmCuSMVXigQ0p7cfFAmjKlW0YEoGzcflMZDp73i//raCtWGPgEWfc6YUiMnzxutfiPSTZeaqnIZ2VChhDuU8rKySNJNnZ//AbCXQlsAIJZqE5xAper5oeMmD8gDIEAekAfkADlADpAD/DwgBzQCcVwPevfuVRFuENoQEQbhC/ue6egyiGAo3qg0CGYQtlAXf2OPNBQIdK0bN6q/kcI59owzpGbGDPW6KofEOETHqQMMDv1A/NKHIpTV1KgItLTlkGjovQZiXPeOHbLjttuUHWaaLMYydckSGXH88VI5cvgpozgkoaOzX0Vm7WvrlVvX7lCHJaCceESvfPU/T1JpjnEqe/b1yM9+u1sNSYthEMDMiDO/8eIACVyDdNBsC8S1JYumyPwjGpJCHcS3W//vjqTg5m0LtuB6CH6IMDRLZUWZSjdFFB4KIvGw5xv22KupHoy6C7LEcf7nig+FtlwR4/VJBDiBSAYgQB6QB+QBOUAOkAPkADmgEeB9AbkQ9/VA7+mGceLvXT/9qTStXZu34ydecIEc9pGPiFRUqIMWdPGmmebdQYaKffv3S19bm+x/5JEhKaWohgi3wz72MRXhlqpAx9t3sFfueGCnrP1Dk7oMKY6XXzhdRWmNanBPcIMgNZBIKCER6ZzYI+2a218bEmmm8YAodvoJo+XRZw6oU1lRIKoh8gzimI5ew152s6bUysZDp7fq+ifNGyntnf1KjINYNnNqnZw8b6SMqKuUmmpEpJULhDLYBJx3NHXL1l1dKhIOEXHeNF6vn9DmxENRdfo92IZ+lDg36x9iHgQ3CG8o+I20VPSda+HnAPdoy5UzvN5AgBOIdIj7jRQ9nD0CXA+yxyquV5IDcfVs9uMiB7LHKs5Xkgdx9m72YyslHiBSrfWZZ2SgfXDfsiFRaSIq3VSd9jlhgvobhxug4ITQsWeeKfXHHPOPKLbsIQ72ykRCRbT1tbYKhLeWBx9MiodIKT3mu9+VqvHj0/YJcemZl1rl6u+/Ij19ZUrEeffbJshZC8bIhNHVMqK+Ii/RJteB6pM6dSCfFov0nmqp2kM6KPZVa+vol10tPUpcQ9m2q1seeXqfEs0gqi06ZZwgJRRi4uatHTJzao06gRXj16IUBDr8jfRS1IfQNWV8tRLNsKebPswAtmGvNezrhjpI+YS4BpEt1YEHiCaEnRDwdIQa7IR9iLTTqby54AaBsL62XB1ogbHpiDikpWIcY0dVCdJS+wcGx5WpPLT+D/KOs+OZPpxp7Pp9RrRlixSvG4ZAKX2A0v2pESAPyA4gQB6QB+QAOUAOkAP8PCAHNAKlth7g5ND+zs7BdM+qKpXmiaL3SMPf2B9NH5KAfdJQx28ftKhZhJRSiG5tzz0nW6+7Tv099qyzZPY112Q8XRXCzw/veVTWPTtGmg8MbuKvBTdEbh05vS70lNJNr7WrAwZw6AD2NTP3MIM9iNqqrSlXe61BOMKPFqywj9qDf2pJGbm28mNHyOzD6qShvkIJTxDn6msqUopiEPu6eiCslQWenql5gj5gB7bex6EM3hTVwai6wdcRyYbStG9QSMR7EAt11J0f9yDCLTlvalJ8Q9opIhVx4AOKuQ+cPi11/SNPyDvOOkVFxEEYREHfNTXlafGKmvtB9k+hLUg0S6ytUvsALTH3Zj1c8iBrqGJ9IXkQa/dmNThyICuYYn0RORBr92Y9OPIga6hifSF54L57Ibi1Pv20bFmxQoltU5cuVfu2eQ9I8I50/fqHZf7xb5c//f2grHl4z5BN/Be9bbxccNYkGTe6UokwQe4Nhkixv7/aLld9f8swscncSw3RWue9bUJSTGvc2anEJlOgQuSaTgNFNBrEulOOGyWzD6tPKarZ5HEIhxAQdUEEHApEMkTOKQGwe/C1va29KuoOpXFXp0pj1XjoAxjMsZ00d6QsmDdKRemZOAG/dU/sVdF/SIPVUXFoG+/pejgMYsyIQf/jZ9SIyqyi5GzCNxtbKLRlgxKv8UWAH6AkBhAgD8gD8oAcIAfIAXKAHNAI8L6AXOB6EC8ONN9/vzR+85sqvXXWlVfKyBNPTJvqijXgrLMWSkd3v7S29ynBDfuJIVoMZTBCaooSaebMqJf6usHosGxSEk1kIRjtb+1TqZiDIlGXfOdn25TIg7ZRzNM6s/EK9lE775TxKi0UBembODQA0XHp0jmzadvWayC6tXX2KfFtYEBUWioKouRQHnyiRdY83JQ26k1HymV74IOZqnrhWZNUWi04gIi3oAXYqHCn0BYV8jHolzdSMXBiAEMgDwIAMQZNkAcxcGKBQyAHCgQwBtXJgRg4MYAhkAcBgBiDJsiDGDhRDyGRkJc++9khJ6TOuOIKKauq8j2R1Ot7iC9IaXzqxVa5de32ZEopmtfRZYhyQrRVbfXwNMzKyjKVbojS0zeg9jPr7knI1p2d8suH98iTm1uHRKNBLPvK0lnJNEn0D/EN4g7+RmooIrZmTKlR12BPMn26J8Q+7CWHfdNyFf5i5PHkUCBmQnDDIQwQ4oAf8N74wsFkOqoZ9YbIvwsXTpKm7c/JxOnHqXYQ+Qah8tFn9gvSevXptCZe+sRU1Mf18CH29Rs/usqJCEI/31Noi+OMKNKY+AFaJKAt74Y8sNxBRTKPPCgS0BZ3Qw5Y7JwimUYOFAloy7shDyx3UJHMIw+KBHSRuundt092/uQnsvfBB1Ua6ciTTpKxZ5whDcceK7XTp4t5Qmoq3yOdcdvuTrn5F9uVSGOeyKlFt5PnjVYCGN7H5vy6mPusod6Gp/erSCuzIIoN6YmXf2C6TJ0wuEceil8aJdIjVeRUzWAf2G8M/0PsYxmOAEQ2nYqKCEIInTqSEFdrMfOYw+tVKujjj22Qt5xymhIrKysGoxUR4QjBFfUgdKL8dfMBdVqr3x5xEGEvffdUmTezQR0SgUg7/IaPqqsGD5GwuVBos9k7ltvGD1DLHVQk88iDIgFteTfkgeUOKoJ55EARQLa8C3LAcgcVyTzyoEhAW94NeWC5g/IwDyeStj37bPKABDSBdNIpixfLuHe9S6rGjVP7t2Xy/d4DvUqYwQ+inB55en9yH7dczTrjhDGCfd/0fmoj6ytlzMjKXJvh9QUioA+T0EJlJg7oAxIgnh1s75OtO3EoQ7s07uySpv296m9dIJ4ivRgHOKDMP2KESgnG4RrHHN5gbcQbhbYCSVXK1TNNoFLGppTGTh6UkrdTj5U8IA/IAXKAHCAHgAB5QB6QBzHmQCIhbX//u+x96CHp2LxZ2jdvVoOtnzdPpl56qYw49lh59MknZeHZZ2cEAVFSB9oG91g70N6nUhIhsEBoQTQbotpQIMiZ6YlIK5w1pVbOOHGsimBDWiJO9cQeX9hTrdQLTrPVB1b0d3WpU3AzHWARNGa5fg5AqMPprDgJFumqOKABKb5r/9CU1rQPvmOSfOL8aSqd2LYINwptQbOqhNrLdQKVEDQlNVTyoKTcnXKw5AF5QA6QA+QAOUCBhRzQCHA9iDEXEgnpO3BAIOLse+gh2XXnnSqdFGX8okXy+tSpcuqHPzwknTQTGlpoQWqhtyBlEeKLLhDTsJfb6BGVTPU8BArEtcTAgPS3t0v7pk1SO3Om+rtr2zapnTFDKkePlvKaGqkaO3bwhAddr69PyioqhryWyVfZvB/E/IcAu233YJowyswpder3ptfaVNqx3uvt0vOmKjH2w+dMlkljq7MxryjXUGgrCszx7CSICRRPZEprVORBafk71WjJA/KAHCAHyAFygEIbOUChrbQ40N/ZKd07dsjue+6RvevWJQeP6LZxixZJ5YgRSuQpNNQMQhz0oWIfUJDo6xP8oPPy6uqCx5GOHegnq8izREIJm30HDyZt621qkp6mJml58EF1aAVSelEgtqEg4rBu5kwZf955UjVhgq8ZONxC2VBRIRX19VJWXS1l5eVKoMu1BHk/oE8yxR56KL19Ayrybc0f9sidD+xKmob04a//x1EyfVJNoXTLdbj+eCYSCNqMb1mxYoVcd9118R1ghCMLcgJFOAx2XSAC5EGBAMakOnkQE0cWMAxyoADwYlKVHIiJIwscBnlQIIAxqU4exMSRWQ4Dok/bc89JywMPyP4NG1QtCDoN8+fL1I98ZNiBCVk2G9lliNjDnnTqqE2jQAirHDVKCWJKhOvtlYHeXnXdQHe3EuIgUpXX1UlFXZ26BmJkAu+JqJNaUVQEGtpOJCTR3z8omB16v6K2VkUDQuDCIRQDPYN7k6GOLsD44JNPKiFtoKNDuhobfbGCD3qbm4e8B9Gte9u2pAiHNyHM1cyYodpCmxPe/W71P8aC6DiMpaymZjANtaJCBjD2nh6Fgxb1zE6KMf8B3zfvbJTX3uhMHqwBsW3pe6fKwgXjIhfbGNEW2fR1v+NiTCD3UYr/CMiD+Ps4mxGSB9mgFO9ryIF4+zeb0ZED2aAU/2vIg/j7OJsRkgfZoBSvayAWQXD7y+23S8P69cl0Uggx0z7xCRlz5plJkSrKkStxCuLXwICK2ELk1qCSNSh89bS0yJ577pGDGzf6ilQ4bVWlZnZ0qH3qUNo2bUoOqXriRJVCq9M3W598Uu1lh9eBBcQvtI36iDJDXQhfKDrybOSCBVI1caLsWL06KYjhGgh4sF1HqulOtSBWXl+v9srD+6qviROlv61Ntb9vw4akCJor/jhldsT8+Up8QypqxwsvKGzU/zNnSs3kyUqIU8Jjd7f88Y9/lNPPOUcJdGEWRDpinz+Ibd/4yVZpPjAoRn7qwuly4cJJkaYWU2gL0/Mxb5sfoDF3cJbDIw+yBCrml5EHMXdwFsMjB7IAKeaXkAMxd3CWwyMPsgQq5peRBzF3cJrh/eH3v5e3HXusdL7yitq/zTwwYfrll8vI444LNQXT17REQrp371ZCEISvVBFgqAsRLN372XoWQpdXEMu2Lq5LVx9iF9JAId5pgU7VqauTqvHjldiFyDOdDor/8YNxIc0UApyZQgrRDK+jwGaIcjq6Dfu8pSuwc8zpp6voRbTf2dgo+/buldnnny8QDBGdB1t0JKBuS0UE9verlFwdtQehE2KtStWtqVF1si2v7+6WNQ/vTh6g8MkLpsn7TpsgOIk2ikKhLQrUY9InP0Bj4sgCh0EeFAhgTKqTBzFxZAHDIAcKAC8mVcmBmDiywGGQBwUCGJPq5EFMHJnHMLTvB7q6BD+7f/ELaVqzJhnhNv1Tn5KJ//Ivee39lckcLd7gt4paO5T62fHKK7Lzxz9ORqBlagdCFiLDEGGmCwQoiHRIj0U0GkQulV7Z0KAi03QK5YG//lVdp1M2ITYh6kuLWIguQ4QYotCwrxoixSB8oUDk69mzRw48+qjqQ9uBvmtnzUpGqlVPmaL6g4CFyDzshZdNrmRyzzmRQfwPHYwAPyUFMKTBtrerdiGEIY1WR+V1bd2qDlhomDdP2az/T4cnMARWiARUeCK9trZWDj71lKqGMWoxD2If9plDZB5wGXfuuYPjrKpSgpzaPw7/V/qLZzhA4f8+0iS3rt2h2saptP950eFyxGHhRtb5jZ9CW6ZZxvdTIsAPUJIDvUieTQAAIABJREFUCJAH5AF5QA6QA+QAOUAOaAR4X0AucD0obQ541wCIOF3btycPTIBQMmP5ciW6qL2/qqoGN98/tH9ZXugdioRS0VAiQ6LWIFJBvNEFkVxjzjgjZTcQhcacdppUT548TIxSwlNrq4qMU+JPZWUy9VQdloCIMOxz1tGhIsSQ6lk5ZowSllB05Ja6trx80AZEbx3a+wz7uQEv7M2GQw3Gn3vusPZRBVFixSpKtEREHFJWIcglEmrsSLuFGIfIxX2PPKLSU3Xq68sbN8roxsakgGbaqveD02m36cahxUu13x/40tCg+hj9lrckBThvfaST/mL9brnjN7uko6tfGmorZPmHD5dz3jq+WJANupWHIRQV71h1xhupWLkz78GQB3lDF6uK5EGs3JnXYMiBvGCLVSVyIFbuzHsw5EHe0MWqInkQK3fmNBhf30MIa22VxhtuSO4TBtEE0V51s2ap3zXTpinxBKJbuugsLfxooyAA9TQ3S9PatUMENa/RENemXXbZ4Ab+2DvskNBlRnOpPduQsjhyZE5j9rsY7aKvrE4S9TaAk0W7ukLf46zgQWJrOxz40NamRESdJvrohg3ythNOUNFwEOCwD93eBx9MRjWiX72vHFKLEdUG3yP1dMqSJSoCbs+aNcm0Yz9fYh+8uiOPHMQ3kUgeIAHxr7utQ17dWyE/fGCPPPlCqxLbbv/yPJk0rrpo+7ZRaAuCXSXaBj9AS9TxnmGTB+QBECAPyANygBwgB8gBfh6QAxoBrgely4V0vkck2JZrrpH2TZtSHjQAQUwJVBUV/xDckM6I0zchQLW3D0k1hFCD1EZzPzQIN0jP1AXCzYR//mcVWVZQ5FzpujWnkSc5cOg0VpzMCjEOohxSapEiO+rkk6XmsMMG95PT0YyJhIoALCsrU6IceIJoNi3Wwcd7161L2oL3dNot0nfhc+wthz3m6ufOk7p3/4t8+c4m2dzYIfNm1cvZJ42Ti985Oaex5HsxhbZ8kWM9PliTAwoB3kiRCOQBOUAOkAPkADlAgYUcMBHg/WHp8iGT7yGWIDUSqZX64AGkSUJY0UWnIOI17GOmS7p0Q6QWIhoK+6F5o9aQqlnMdMvS9f7gyNNyQEfrIf310B5xqfAy95RTQitSVbduleb77x+yD16q+hDeuk46Wz7/52nS2T2gLrviX2fI+WcM7okXZqHQFia6MW870yIa8+FzeIcQIA9IhYwfqISoJBDgWlASbk47SHKAHODnATmgEeB6ULpcyNb3iG5DemSiu1t6WlrUnmRIF9SHCKRDEKKaLhBTRp10kko9rRo3Lr9UzdJ1Vygjz5YDeXWONOQDBwT72XW++qqKYENBeiqEWAiziIo0U1X3nvI+ee5N58v//umgSiP9ydXzZdLYwT31wipWCm3XXXedzJ49Wy655JK047777rvV++muW7FihaA9luARCHUCBW8uWwwJAfIgJGAda5Y8cMxhIZhLDoQAqmNNkgOOOSwkc8mDkIB1rFnywDGHBWhuXr6HeNLWptILzX299Ime2jx9Cqi5GT/2+tKHKgQ4DDZVAAJ5cSCP/iDW4oAKFES86f32cAgFTkTd+9BDScGt/sQF8p26D8qL+2vkjBPHyGXnT5fDJ9fk0Wt2VawT2iCeLV68WO666660AlpLS4t6f8mSJRTasvN14FcVawIFbjgbDBQB8iBQOJ1tjDxw1nWBGU4OBAalsw2RA866LlDDyYNA4XS2MfLAWdcVbHihvod4MtDXp072TJZDJ3Pif6aAFuyi0BsolANBGYg05dZnn5Wt11yjUpNfaThKbpl5uWoekW1f/eSRsmBu4Qdf+NlrndAGI7OJVLvtttukra1NJk2alFZou/TSS2Xp0qVB+YrtGAg0NjbKzJkziUmJI0AelDgBDg2fPCAPyAFygBwgB4AAeUAekAelzQGuAaXtf+vmP04k3bZNql5+War//Gd5tWqGPDD1fbKleobUVCbkw2/vkCOmDkbF5VsWLlw4rKqTQtuLL74onZ2d8vzzz6sBMXU0X0oUVs8WpbqwUbB2oQiQB4UiGI/65EE8/FjIKMiBQtCLR11yIB5+LHQU5EGhCMajPnkQDz/mMwr6Ph/U4lXHOg7gAIaODpVOuvX666WrsVF+dsS/y1/qjpO6yoRcdfEEOfnYMVLW3yeJREJUOnJDQ0FOcU5og8B25513qpTRtWvXUmgryP2FVbZuAhU2HNbOEwHyIE/gYlaNPIiZQ/MYDjmQB2gxq0IOxMyheQ6HPMgTuJhVIw9i5tAchkPf5wBWTC+1mQPdO3fKK5//vHRt2yY/Pexf5a9jTpa6gS65dMTT8ub255RHqidOlBmf/axUjR2bt4ecE9qeeeYZqaurkzlz5mSVYsrDEPLmRsaKNk+gjMbzgsAQIA8Cg9LphsgDp90XiPHkQCAwOt0IOeC0+wIznjwIDEqnGyIPnHZfQcbT9wXBF4vKtnMAe7ft/e1vZf/fN8mtLx8mf63/J4X7h9/4mbxl/1/U3zi5dMYVV0jlqFF5nWQbqdCmDz7AQMzDD1Lt0YZotuXLl8vq1auHEDDdwQkU2sKbq7ZPoPBGzpZNBMgD8gEIkAfkATlADpAD5AA/D8gBjQDXg9LlAn1fur53af7jsA0Ibgf3d8jPfrVV7nm+RuorB+Szx+6SCf/3Fhno7BCccjv5wgtlxIknSnl1tZRVV0tFba1IWVlGJ0cqtKWyLpvDEFA3m+sotGXkQN4XcBHNG7pYVSQPYuXOvAdDHuQNXWwqkgOxcWXeAyEH8oYuVhXJg1i5M+/BkAd5Q+d8RfreeRcWPADXONDT1SvX/fA1eeTZVjX2U2cNyPse+ZrUtO9V/9fOnCmjTjpJqiZMkFGnnCL1Rx6ZESPrhDa/KDccfrBs2TJZtWqVShnVhUJbRv+GeoFrEyhUMEq4cfKghJ1vDJ08IA/IAXKAHCAHgAB5QB6QB6XNAa4Bpe1/V+f//tY+ufYHW2TjC4Ni24zxFfKJuj/KyEf/fxXdZpZZX/qSjHvnO6Wsqiqls60T2oKmJSPagkb0H+1xEQ0PW5daJg9c8lZ4tpIH4WHrSsvkgCueCs9OciA8bF1qmTxwyVvh2UoehIet7S3T97Z7KHz7XOVAZ3e/vNjYId/+6TbZtqtLAXXavFr5txk7pK5xk3Rs3iztmzerE0lnLF8uDccdp/Zw8zuhlEJb+DyLbQ+uTqDYOiSigZEHEQFvWbfkgWUOicAcciAC0C3rkhywzCERmUMeRAS8Zd2SB5Y5pIjm0PdFBNvSrlzmQCIh8kZTt/zP2u2y4Zn9CuGZk2vkyxdPkiMmlMuOVd+V/Rs2qNchsI1ftEgO/8xnhnmCQpul5HTBLJcnkAv4umIjeeCKp8K1kzwIF18XWicHXPBSuDaSA+Hi60rr5IErngrXTvIgXHxtbp2+t9k7xbEtDhxo7+qXZ15qlet+uFU6uvoVcO87baL813tGyrYbb5SurVula9s29fqCQ8KbiS6FtuJwLZa9xGECxdIxRR4UeVBkwC3tjjyw1DFFNIscKCLYlnZFDljqmCKbRR4UGXBLuyMPLHVMEcyi74sAsuVdxIkDT77QKnc9uFPwG+Xby46WBTMrpK+1VdqffVaaH3hAjrnppmEeodBmOUltNi9OE8hmnG23jTyw3UPFsY88KA7ONvdCDtjsneLYRg4UB2fbeyEPbPdQcewjD4qDs4290Pc2eqW4NsWNAzgo4Se/eUPWPNwks6bWyk+uepOUlYkk+vqk7+BBqRo3jkJbcSkW797iNoHi7a3wRkcehIetSy2TBy55KxxbyYFwcHWpVXLAJW+FZyt5EB62LrVMHrjkrWBtpe+DxdPF1uLIAezd9oEvPStN+3vl4ndOlss/MD2taxjR5iJzLbE5jhPIEmidMoM8cMpdoRlLHoQGrTMNkwPOuCo0Q8mB0KB1qmHywCl3hWYseRAatNY3TN9b76LQDYwrB/78/AH5/H+/ovC76b+OkQVzR6bEkkJb6DSLbwdxnUDx9Vg4IyMPwsHVtVbJA9c8Fry95EDwmLrWIjngmsfCsZc8CAdX11olD1zzWHD20vfBYelqS3HmwPV3bJXf/LFFGmor5P9ccYwcM6Pe100U2lxlrwV2x3kCWQCvMyaQB864KlRDyYNQ4XWicXLACTeFaiQ5ECq8zjROHjjjqlANJQ9Chdfqxul7q91TFOPizAGkkC655nnZtqtLZk6plSs/MkvmzmoYhiuFtqJQLZ6dxHkCxdNj4YyKPAgHV9daJQ9c81jw9pIDwWPqWovkgGseC8de8iAcXF1rlTxwzWPB2UvfB4elqy3FnQPN+3vkv777shLbENn2wHdPoNDmKllttDvuE8hGzG20iTyw0SvFt4k8KD7mtvVIDtjmkeLbQw4UH3MbeyQPbPRK8W0iD4qPuS090ve2eCI6O0qBA3v29ciK1Vtk89Z22XDrAgpt0dEtfj2XwgSKn9eCHxF5EDymLrZIHrjotWBtJgeCxdPF1sgBF70WvM3kQfCYutgieeCi14Kxmb4PBkeXWykVDrR39cs3frxVvvrJIym0uUxY22wvlQlkG+622UMe2OaRaOwhD6LB3aZeyQGbvBGNLeRANLjb1it5YJtHorGHPIgGdxt6pe9t8EK0NpQSB7p6BqS2upxCW7SUi1fvpTSB4uW5YEdDHgSLp6utkQeuei44u8mB4LB0tSVywFXPBWs3eRAsnq62Rh646rnC7abvC8fQ9RbIAREehuA6iyO0nx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gKVC23XXXSezZ8+WSy65JCXLOjs7Zfny5bJ69Wp57LHH5NRTT/W9dsWKFYL2WIJHgBMoeExdbJE8cNFrwdtMHgSPqWstkgOueSx4e8mB4DF1sUXywEWvBW8zeRA8pq60SN+74qnw7CQHLBTa7r77blm8eLHcddddKYW2lpYW9R7ENQhp6QqFNk6g8BBgy0CACyl5QB6QA+QAOUAOkAMaAd4XkAtcD0qbA1wDStv/nP+D/i9LJBIJ26gAsQ0lVURbNhFvekyXXnqpLF261LYhxsKexsZGmTlzZizGwkHkjwB5kD92capJHsTJm/mNhRzID7c41SIH4uTN/MdCHuSPXZxqkgdx8mZuY6Hvc8MrjleXGgcWLlw4zI3OCW0vvviirFy5UkaPHq3SRq+99tq0UW2MaAtv6vLbivCwdall8sAlb4VnK3kQHrautEwOuOKp8OwkB8LD1qWWyQOXvBWereRBeNja3jJ9b7uHwrePHHAwog3Rbo8++qhcccUVMn78eBX1BjGNe7SFP2G8PXACFR9zG3skD2z0SvFtIg+Kj7ltPZIDtnmk+PaQA8XH3MYeyQMbvVJ8m8iD4mNuS4/0vS2eiM4OcsBRoQ2U0WmlmdJIGdEW3gTjBAoPW5daJg9c8lZ4tpIH4WHrSsvkgCueCs9OciA8bF1qmTxwyVvh2UoehIet7S3T97Z7KHz7yIGIhTZ98AFcbR5+kG6Ptscff1zWr1+fTBfNtJ8bhbbwJhInUHjYutQyeeCSt8KzlTwID1tXWiYHXPFUeHaSA+Fh61LL5IFL3grPVvIgPGxtb5m+t91D4dtHDkQstKVycTrxDCeOfvrTn1b7tM2YMUOuvvpq+ehHPypz5szxbY5CW3gTiRMoPGxdapk8cMlb4dlKHoSHrSstkwOueCo8O8mB8LB1qWXywCVvhWcreRAetra3TN/b7qHw7SMHLBTa/KLccADCsmXLZNWqVUpQQ1Tbaaedphjy2GOPpdyfDe9TaAtvInEChYetSy2TBy55KzxbyYPwsHWlZXLAFU+FZyc5EB62LrVMHrjkrfBsJQ/Cw9b2lul72z0Uvn3kgIVCW9BuP+OMM+TMM88Mulm2JyKldmwvne6PAHlAZgAB8oA8IAfIAXKAHODnATmgEeB6ULpcoO9L1/elOv9xboC3lCUSiQSpQASIABEgAkSACBABIkAEiAARIAJEgAgQASJABIhAYQhQaCsMP9YmAkSACBABIkAEiAARIAJEgAgQASJABIgAESACCgEKbSQCESACRIAIEAEiQASIABEgAkSACBABIkAEiAARCAABCm0BgMgmiAARIAJEgAgQASJABIgAESACRIAIEAEiQASIAIU2coAIEAEiQASIABEgAkSACBABIkAEiAARIAJEgAgEgACFtgBAZBNEgAgQASJABIgAESACRIAIEAEiQASIABEgAkSAQlsJcwDH0F511VUKgWuvvVZWrFjhiwauW7Nmjdxzzz0yZ86cYdfg/dmzZ8sll1ySfK+lpUX9v27dOjn33HPl7rvvlvHjx5cw2nYO/cUXX5SLL75Y/va3vykD77rrriF+zNXqzs5OWb58uSxZskROPfXUZHWzn8suu0xuuukmqaury7V5Xh8SAtmuBdl277cmoK7mx+rVq+Wxxx4bwpFs2+Z14SGgjyZP9VmQa8+PP/643Hnnnb7zHZ8JixcvTvvZk2t/vL5wBLJdC/K5L+AaULh/itFCse4LMBZ9r7hr166U95jFGDP7GI5AtmtBtth57wvM5wS0cfzxx5MD2YJZpOuKcU9g8iyI55AiQVMy3WS7DuR6T1Aq859CW8lMFf+B4mEHxRTJvFdiMnz605+WlStXDhPa9MOSV6B55plnlJDiJ8yVOOTWDB8PwZdffnnyxkaLINOmTUspusJ41EMxhTQ9KL0ge0WU3/3ud/LmN7+ZYqs13h9uSDZrQTbmp1oT9IcqeBOUkJONPbwmOwTgn+9973uyY8cO+drXvlbwXNUP66eccsowoQ3rBNYRfgGTnW+KfVU2a0E+9wVcA4rtydz7K+Z9gV4jPv/5zxf0BV/uo2SNbBHIZi3Ipi2/+4KXXnpJfc7oL+Fvu+02ueCCCwr+7MnGHl6TGYFi3BOgD/wcc8wxyqB0zxeZLeYVYSGQzTqQ6z1Bqcx/Cm1hsdKRdgudPBimtw1GrdjvfO2j008/fcgNLm58ly1bJqtWrUopkuIh+eyzz04ZjeR9n99Y288Hv3lciNV+60qqKLdC+mHd4BDA3Me68Ktf/Srt/M6lR7T5gx/8QK655ppkBGu6KLdc2ua14SEQxn0BrOUaEJ7Pgmi5mPcFqaLfgxgH2wgOgWzWgmx7S9cW+IDoZ2RDMNshW0TDva5Y9wTmKO677z6ZO3cugzTCdW3OrWezDqQT2jI9Y8R5/lNoy5lu8aqgJ8+iRYuU4DJr1iwVzXDllVfK1q1bkyJaqoi2VEJbR0eHNDc3q7TEW265hSliltEmlaDmvdHW30LCfESprV+/PplunCrN1E9oq6+vl6eeempIBJ1lkJS8OeYHqTf1G2IJ/Io14T/+4z/k/PPPl3QpwN4PZfANEbGjR48WpI2mS1UveUdEBICOOn3hhRfUPNdRh3oNgN8Q8YaCbQQ2btyYTP3EFgR+qcBeoc2MmkUdbisQkbMzdBvGfQHXADt9bVpVzPsCCO4333yz6v7nP/95wdtW2I+umxaGeV/g5R4+e97//ve7CVQMrS7GPYEJW5zFFtfpEcY9QanMfwptrrO/QPvND1Ez0gBCGcQ2iG4ouQht3snjjWgo0GRWDwCBbG6oIbrq/ZUgkum/v/3tb+cU0WaaC46ZD/EBDIVNBISAuRaYf2vhFN8yQoxH6ufnPvc5ufrqq+WjH/2o7zePXqEN/z/66KNyxRVXqLQQtAMhxy/9OKDhsJkcEMAN7m9/+1v1kAORVa/9OqUHHEBKKfZWXLt2rfIl/sZagJIqFdgrtGmx5UMf+pDqK+j9X3IYMi9Ng0AY9wVcA+ynXDHvC/TcX7p0qbS3t2eMpLcfvXhaGOZ9gYkYI5ns4k+x7glKRWyxy7u5WxPGPUGpzH8KbbnzLVY1zMljPhQFJbRhscbD2Kc+9Snuu2ARc7K5oYa5ENu8YkiuqaPmsPWeDxBqmB5gESGySAGH0KYFGEQo5iq0YbR6L0imkNnle+/m57DOjFAz57wWyxCNggi3dGnkfkKb+cUL00jt4oG2Joz7Aq/4zjXAPt8X877AXFOYRmofF/zWArzm3RqmkPsC3Qcjmezzf7HuCUpFbLHPw7lZFMY9QanMfwptuXEtdleHOXn0hzL3XbCPNtnsxYLUMFMc0aMoVGhDRMzHP/5x+0ApcYu831jpgzLuvfdeJaYUckPtjWTMZr+HEndHUYfvjSbw+suc86ZYnim61Su0eaPl/PZwK+rA2ZkvAmHcF3ANsJ9sxbwv8BNe04n29qMXTwvDvC/QiOFzgfeFdvGnWPcE5qh5GIZdHDCtCeOeoFTmP4U2e3kdqmX622R0oqOWzIcepAriGj258k0dxc019nVKd6ppqANl4ykRyHS6GN7XHEAKmf4QzBTFkk6IA5/8ouTopugQ8FsLTB/qvydMmKD2WUMkU64RbeYmqTNmzEj/2FOBAAAgAElEQVQbDRcdEqXZs180gVcQM6OPMIe3bNmi0kUzie5+Qpq3LT8xvzQ9Ef2ow7wv4BoQvX+zsaBY9wVmZCzs8qarZ2MrrwkPgWLcF2jredJkeH7Mp+Vi3xPARoqt+Xgq/Dph3hOUyvyn0BY+T63sQW9wbW5KboaEY6NzCGQQRSZNmqQeqPw2Pzc3y9eb4+ND87TTTlPj5qbnVro/aZQ3PNx7wIGff/VrfochgCfY5BxFp575tWE3KqVlnd9aYPoMaBx33HEyf/58tQk+1oFRo0bJt771Ld/N7FP521wX/DbOLy3U7RiteeiFOZ9NH+pDUJ5//vmk//VebYsXL5bjjz9evT5nzpwhgzLXFvOzw+yTnw928EBbEeZ9AfrgGmCXv1NZU4z7AvSt+ZZqDXEDrXhaWaz7AqDHSCZ7OBTFPYH+bMBv7ttrDxfMNToMrUCPNO7zn0KbXZymNUSACBABIkAErEIgU+SaVcbSGCJABIgAESACRCA0BHhPEBq0bDhmCFBoi5lDORwiQASIABEgAkEiwJvqINFkW0SACBABIkAE3EWA9wTu+o6WFxcBCm3FxZu9EQEiQASIABFwBgGmdznjKhpKBIgAESACRCBUBHhPECq8bDxmCFBoi5lDORwiQASIABEgAkSACBABIkAEiAARIAJEgAgQgWgQoNAWDe7slQgQASJABIgAESACRIAIEAEiQASIABEgAkQgZghQaIuZQzkcIkAEiAARIAJEgAgQASJABIgAESACRIAIEIFoEKDQFg3u7JUIEAEiQASIABEgAkSACBABIkAEiAARIAJEIGYIUGiLmUM5HCJABIgAESACRIAIEAEiQASIABEgAkSACBCBaBCg0BYN7uyVCBABIkAEiAARIAJEgAgQASJABIgAESACRCBmCFBoi5lDORwiQASIABEgAkSACBABIkAEiAARIAJEgAgQgWgQoNAWDe7slQgQASJABIgAESACRIAIEAEiQASIABEgAkQgZghQaIuZQzkcIkAEiAARIAJEgAgQASJABIgAESACRIAIEIFoEKDQFg3u7JUIEAEiQASIABEgAkSACBABIkAEiAARIAJEIGYIUGiLmUM5HCJABIgAESACRIAIEAEiQASIABEgAkSACBCBaBCg0BYN7uyVCBABIkAEiAARIAJEgAgQASJABIgAESACRCBmCFBoi5lDORwiQASIABEgAkSACBABIkAEiAARIAJEgAgQgWgQoNAWDe7slQgQASJABIgAESACRIAIEAEiQASIABEgAkQgZghQaIuZQzkcIkAEiAARIAJEgAgQASJABIgAESACRIAIEIFoEKDQFg3u7JUIEAEiQASIABEgAkSACBABIkAEiAARIAJEIGYIUGiLmUM5HCJABIgAESACRCA/BDo7O2X58uWyevXqYQ2ce+65cvfdd8v48ePzazzLWi0tLXLJJZfIunXr5LLLLpO3vvWt8u///u9Dat91112yaNGi5HXHH3+8XH/99fLFL35R/va3v/n2hGvuuecemTNnjnrfO1b9fnNzs3R3d8u9996rcPDWy3IYvIwIEAEiQASIABEgAiWLAIW2knU9B04EiAARIAJEgAj4IQBBbfHixUrouummm6SjoyMpaj322GNy6qmnZgXciy++qAStE044IavrcZEW2pYsWaL6REE7F198sfrbFMvw/2233SYXXHCBQCD7zW9+o4RCv+vvu+8+mTt3rhLa9PsQ5fR4TOFNvwYcvvWtbw3rM+vB8EIiQASIABEgAkSACJQgAhTaStDpHDIRIAJEgAgQASKQGgGv0FZXVyePP/64nHbaaZJtZJsWzFasWJG1MJeP0AYB7ZxzzhHYqEs6Yc5PUDORwNhnzZqlbKbQxllCBIgAESACRIAIEIHcEaDQljtmrEEEiAARIAJEgAjEGAE/oc1M6dQRX2ZkGOBASiei0Lyv68i4bdu2qcg0RJLpa70w5hrRlqvQlotgSKEtxiTn0IgAESACRIAIEIHQEKDQFhq0bJgIEAEiQASIABFwEQE/oc2MBINIhnRNpGlu3bpVbr/9dvnqV78qTzzxhEqznDBhgnzzm99UaZdeUe7CCy+Uiy66SAlut9xyy7Bot7CFNr+xpfIRhTYX2UubiQARIAJEgAgQgagRoNAWtQfYPxEgAkSACBABImAVAtkIbXr/NBiurzcPDrjuuuvkqquuSgpt+hoIb9grDfWRnonUUrOELbRpu3SUnZly6nUChTaraEljiAARIAJEgAgQAUcQoNDmiKNoJhEgAkSACBABIlAcBLJNHdWiGKLbnnrqqWREGw4c8Apt+n9zBNdee23RhTY9tmz2mqPQVhy+sRciQASIABEgAkQgXghQaIuXPzkaIkAEiAARIAJEoEAEsjkMob6+PmXqqJ/QpttMtTebNtkvok2/tmvXriEngCKd9c477xScUJrtYQh+e82ZcL300ksyfvx49UOhrUAisToRIAJEgAgQASJQkghQaCtJt3PQRIAIEAEiQASIQCoEvEJbR0eHSvVct25dMhVUC1ZoY9WqVbJs2TIxhTAdwfbb3/5WUB/potiXbcqUKUrAQlm7dq18/OMfH2KGn9CGC3R7ZhScbsdMY8W16U4dxfv6QAQz1VW/vn79+mSUHYU2zhEiQASIABEgAkSACOSOAIW23DFjDSJABIgAESACRCCGCJgHHniH55dqqcUvvDdr1ixZvXq1eE8YRTs4IAFRblrAw2upUjdTCW1+tvlFx5l96DH4XWdGtunrvKmsFNpiSHIOiQgQASJABIgAEQgdAQptoUPMDogAESACRIAIEAEikB0CqYS27GoHexWFtmDxZGtEgAgQASJABIhAaSBAoa00/MxREgEiQASIABEgAg4gQKHNASfRRCJABIgAESACRIAIpEGAQhvpQQSIABEgAkSACBABSxAwUzp1Gqp50EExzDTTVL37uBWjf/ZBBIgAESACRIAIEAGXEaDQ5rL3aDsRIAJEgAgQASJABIgAESACRIAIEAEiQASIgDUIUGizxhU0hAgQASJABIgAESACRIAIEAEiQASIABEgAkTAZQQotLnsPdpOBIgAESACRIAIEAEiQASIABEgAkSACBABImANAhTarHEFDSECRIAIEAEiQASIABEgAkSACBABIkAEiAARcBkBCm0ue4+2EwEiQASIABEgAkSACBABIkAEiAARIAJEgAhYgwCFNmtcQUOIABEgAkSACBABIkAEiAARIAJEgAgQASJABFxGgEKby96j7USACBABIkAEiAARIAJEgAgQASJABIgAESAC1iBAoc0aV9AQIkAEiAARIAJEgAgQASJABIgAESACRIAIEAGXEchJaBvo6pItV10lB554Qo356G9/W0a95S1Dxr/txhul6b77pHbGDDlm1Srp27tXXlq+XPoOHJDDly2TqokTZcRxx0nVuHGq3sG//EVe/tznkm2gzd6WFqk/+mipO+oo6UX9Zcuka9s2GX3KKTL72mulvLZWXd/5yiuy66c/lZlf+IJsv+WWZL+zr7lGurZvl96mJnl91aph/qkcPVqOuekmaX3mmSHv6/HoMeixwUYU1EPb277zHWWPt2B8kz7wAdnzy18OaVe/ni9RdHvabuBiQ9G+y9cu7Vvg4+URfAveqLZXrUryxRx3PnzUvMuEn8k7fa0f39O1o+2rnjxZZnz2s8MuxRhf/+//ltann06+N/H97x9yrbZj4vnnK26ZxZxrmvMVdXVD5pO3PdTXfMIcHXfOOfLG7bdnPUfgq7Fnn52ck945kmlNyNQfDNHrhdcoPRbNjVRril5XXrvuOjXP9XzReHnbBceOuv562fmTn6i1TfdjcuCwj31M9v72t2nnvdluOr/ptUuPU8+frh071Lr3+ne/m9KOfNYSv3lqcsBvndZcMzEwuaSx9M79bNfr5l//Wq2RZn3Tr368RZ8jTzhB3vjRj3w/D8zPklRzNdU12dT1fl6ZfYRRX2OsP/fQv/789cPH5J+fPal8k66fCe99r/Q2Nyc/87P9DIQt+XAE9bBuNt5wg0z5139Vn/+4PzB5ki13NR4aC42jvlfQ7/t9fvnx3u9zHfiY90QzrrhC3vjBD9T9Tq6fF5k+k/g+ESACRIAIEAEiQASIgDsI5CS06WHpG+hUogCuw8NbRX29ugnFQxseyHGj2vS//5sUTvSNq/nwiLb3/eEP6gG5ctw4abz+epn5xS/KvvXr1YOZefOK+l2NjTLm9NNV2xDh+js6lAighQl9k23Wa3nggaSQ52cDbvR333uvTL7oIiXqwSaIIVrw0QIKxqmFP42J7sev33xooR8+J33wg7LnF7+QI1asGCZK5dNuUHWAHwQKU9DItm0/oW3fI48khVgv7qnazZaP6US2tr//XSpqa4eIuzWHHZb0rx9PMo0zk1io+Yt5BNFl6r/92zAxzfuQqEVmvJ6K87pfv/ZgM+qhvuZupjni9z7mwL6HH5bx552nYMjFB+n6Q1sdL7+s2vWuBS333y+YB+nWFO8aZa4tu+68U8a/5z1J8X/sWWcpUdNcD9AnCl738jObeZ/q4V77De/r8ev1U7fb/cYbyTUmnR2ZeOf3PjixZeVKmb1ypeK4yQG9ZuovD0zhQdsxdelSta6aorh37gOvbNZrjFvbgi87TC5qzEeeeOIwwXnLV74iEDJqpk9XHDDXX9NXeB2fFV6BPtU1uF6PLVVdvB5FfdNPsAHjxmepV3Q3fZ4OCz8Oe9cEv37y+QzU7ZqfD5k44lcnX+6a65L+XPb7AsX7BZ6uh99e3vutXbCvv6tLRhx7rHJDui+Q8pm7rEMEiAARIAJEgAgQASLgHgJ5CW0777hDiT7eaCOIFXjQQsFDjvkAoyNf9MOufs8UMzR8O269Vca9853JSBR942uKXfo1iGx4QDQf1nDjqx/WMwle+qbYtMN745zNQ4ZX3MjUb7ZUCaqdbPvL9bpChDZvX8AQ0YKzv/pVFcGWrdCWLR9TCW3ggH6IhwjhFU1hp58YkgkriIYQhxAllSrSC/yFXamEtj1r1si+hx6SrtdfHyJmesUyk/NBCG3m2LIR2nLxQbacNoU2HZXm9xCr1xTtX1yz5957pfn++6Vh3rwhUbAYl8ZHC23mWHMV2lJhncpvfuuN7t8cRzGFtrZnn1UmYI02uQ/M9ZcWOnLHjM5MN/f95i5e0+u1/sIF+JmRh6mENjN6GbZ6hTZwSrejPluWLx/2pUSqa3B9prq4Jor6+Qht6bAIU2jzmwu5ckS3oe4hDkWjphPaUnFXf7Hn/RLI+9kO+1BM4dKMRvXy3rt2eddhtEWhLdMnI98nAkSACBABIkAEiED8EchLaEMEyMG//lX2/v73SQFBR7i0b9qUjP7SEW0QGnQqqTdlNJtUKG86KtowvxnHzbNOP/W2Z94Yo54W4LwP1zqKDg+XZlSVFvSyiWgzr0knJujoKHyT3nDssUq0NFNZdUSJfmBEGop+DVF+OpVWR8SY0USoo+3QUYDe9vD/mNNOU2m3ZlSimRqjcfSm6eGBRD9IwK5RJ5+suOCNaDPThhCFpNMTkYLX/ve/S2JgQLkAOKEvpIR5U+mQgoyx+Nlq+i9bPsL/3vGYaZBoc/bVV6vUNPWg50lZNUWI/Y8+qlKVG970Jml//vkhqU2oq+dD1fjxipt+0Z86+kenV3sj0IBz23PPJVOgTW6bqWFezhcitPnNkWyEtlx8kM2c1PPOnJcaV52q5V1TNCcg+KPsuuMOad+8eRg3gxTa/ASlbPyWad3LJLRpLmKc3pR3P06mEyu80XY6GszkpRYc1Bw5lL6fSkTJtF7v/NGPkmuUXru9EUfeiDZTEPETi0xb9LrpnU+prsH1WpAx63rHjHRXv+vCqq+3IdBfIqEfHdFmrluYB0gd33L11YIvjEa++c2y6+67Fe+9WIQptPnNhVw4AluxjvQ0NSU/E/F5nA93zXsPtOuXHmqmqJrbMZjrp5cDEPawnoOvOgLUG11IoS3+N84cIREgAkSACBABIkAEMiGQt9BWjrTQFSuS+6Z1b9+u0if2rls3JM3Sm6qhBYdcU/G8qWl4+IDYofe+MkUi86baFCQAht8Drr4G7+HG2kyJ0w/8fkKb3qvOfNjVgKcT2sy9xSA8dW3dqiI9sLcLUrvMdCrzxl5HnKAPM6VFR57gxn/Wl76k7J/8oQ8NRod52tP702CsSLvV49IP1UhNBa49u3fLrC9/WbZ+/esq0gVCmE73gsCE95HSC7HIT8zwRoDh4VqLJtiLCvv0mQ/yeHDcfvPN0vHSS0PS59CX11ZvZBoezrLho374MseDVDQIM1rs1EImME4ntOkoNERFTb/88mERNjpyAg++EEa97Zn8TSWM6XRW/bDsjc5Kxfl8hTbN3XRitY5M9aaOZusD4JbNnNTzziu04fVUa4q2H7aMXbhQ9D5gqYTIfCPa0s172JDOb9mue+mENjNiCWuFV/zx4yTW51Spo6bQZgpa6QQH1MkUrYS5q9d7k++mIJON0OYVRCi0DaaOeqP/wLv6o45SvPcTBFEnaKEt01zIlSOYP/gcMyPRshXaUnFXf4njne9mlKQ5B7IR2vRa45d2SqEt020n3ycCRIAIEAEiQASIQPwRyFtoG/XWtw4RWSCy4SYfQo43xRMwmpFE+ttgRE5492fDw5kuZrqd9wEB/UCcSnUYg74BNoWqVBFtZjrXlEsvVd3r/VbSCW14D9e/+qUvDUujzUZoQ30zOsQ8uEFH65gPoqagZooiOrrBjAIxRRhcq9szo0nMvxH95pdm492YXkd86b7SPUhpQeDIb3xDOl58UXb++MdqHzLYAr95BSFvRIT5v2mrn9CWDR/NgzlMjpkPdnr/J3O/LH2tGdHmTff02u7FH22YfNZpdH44ePvT/6c6dELbpTkPUSVVKiraSrdHWyERbdn4wBTagEeqOZlOaNN4eNcUYJnNHkxBRLSlmvfabnMd89vIPdNm9umEtlRCVTpOgvuZhDZgh1TnKUuWKIgLEdrSrde5Cm1eQaRYQps3UinXiLgg6mdKHdVYHnXDDYr7+NxKF90XtNCW7jNQrzWp9vA0bZmxfLmKkAf3vJ8p2QhtuXJX24bfXj9lI7Rh7dJRzV4hn0Jb/G+cOUIiQASIABEgAkSACGRCwFdoM9OS/B4IvREjOB2sft48GXvmmUP21ULn5oObvrHWEUUQA/yidFLdmOMGHFFYiOYy99QyNzNHnxB4dPqTN2JCA6K//dffZOv9oCa85z0y6aKLhpxy6RVRvA8rOnLGxCofoc1v3GY7Wmjz2ygcUVNeoc2vvVTiVTqhzUzB8kZRpBPaTEFj3LnnKmEWEV7TLrtM6o48MlChzYxgSsXHVCma3jGYgpoZwYW0LS3AedsycQXHkPKJ+aD5aKaPeveE84tA89tLyBSm03E+1Tg199MJbaZwreeIn3Cn0yP1GLNdE7xCm19/3jlppiV7H6jNNQUPzGbat37PG3EZhNAGgdxv3mfym+7bb+84jA1Rl/oAFvjL71CGsIQ2c484rDuF7NGmhQy/9Rr8y2WPNr3u6+hlP7GoVPdoS0Zjf+YzMvptb1PraxR7tPnNhUxCm8kRfSAMtiPQxfziIJNI7OWuKTr7pT2jD7+9YPF6tnu06fkBm71rlPfgkEw3YnyfCBABIkAEiAARIAJEIF4I5B3RBmFDP4ADEn2j6RUczBNAvd/0+qVRmaKHmRaFSKPGG24QiCgo2F9s5he+oB5KzQc33GCbQoI39VLfSJsCoJ8YYro5k9CmH4x1miMe+HMV2vT1eOBAKqI+9dS0f8Q//ZNKUdTCAfBE8RPgUrVnRhz67ZWkxUI8uIw+9dRkSiTSKA/++c8qGg0CnhaczJRQc58b2JUufVTvvWNGXhUS0ZYLHxVfD42n/uijVaqu92Q88Nbv1FEdlWaKNd7UUaTuol2Nh1fw8fLXT2jz2+DfTEGFMOo9wVfv5VRIRJsWvkxBy28DfzMiD+PRQlumNSGV0OYV0NCmFr/9HmL1qcLmmgK8s5nXQQltfvM+k9/0+uSN5vWmwqeLaEu1RgIzzKd8UkdTpfNqO7I5ddS0K916bUYoZXPqqJdrfkKbyQPgEMSpozrVHO2ZJ1ojgsnsQ+F+6ERW8/VC63s/y9C299RRv7mZDoswItq8J2+bEV7eLzFSccT87Mg1os2Pu6a4prc4ME9rNfd41Xu+ml9WpeK993NdryXmwVCMaIvXTTJHQwSIABEgAkSACBCBfBDISWgz9xYzUxHRsRYb9J4taoPma6+VA48/LuV1derBByXVfkn6m2xzg3MzNcybfoW2dMoHHvKx6Tz6QBqgbkMfBuAHTDbpHuZ40QZswKbT2PtMb4Ss+9IPW3gd+48hokkXb19mWqE3nRBiXbrDEPTDNPDyHobgTS3UkVl+7eFUVxxiYLbjZ5ffpvumX/TG63571WixBL8RjYK20Ad4oR8azYMydPQhMMXeadjcG/b52Yr6ufIR4pruw+SiHg9e06KOn+9NwUfXgaBgHoaAhyx9MId3k3q0j7GNO+ccFblkCrKaK/Bp7cyZisvabzqdVc8tYI0DIqqnTBnGeXN8aNMvItUUonUkSqY5YvrcxC5XH2Ds+mAMb5+p0shNXmtBzrum6AdrYORNodVri/fQDT98Uglc3rTtdPM+nd+0KOEVB7x+Sie06Xml01O94q+Xk5k2lNdivukP7+EEWNe0jd65gXo6Ddh7oAn6NvfO0n3otSbdfprwI1IKt910k9oP0nuYiZ5Pei9FE1O/U35xfapr/F5PFTnnnd+p2i20PtrNlDqq+zBPg01lj3cOm5+1qfox51Uun4Go19vcrE5c1iUdR0zu5SK0Zctd7+eTV9j2RmqbKejefWXNz3X8bW75gGv9RGm/9ZWvEQEiQASIABEgAkSACMQXgZyEtvjCwJERgdwQ8ItCy62F6K72po5GZ4l9PWcSuIplcT52pONkNvtcFWts7Cd7BDIJbdm3lP7KYvWTj72ucZcRbfl4mXWIABEgAkSACBABIhAvBCi0xcufHE2REHBdaEMUhhnRUiTYrO3GjNLSESxmVIvfacVhDKYQO1JxUkdr+R3KQA6E4cVg2vQecoJWkTqKKLFMh2nkYkGx+snFJn2ta9w1owZTRVXmgwPrEAEiQASIABEgAkSACLiFAIU2t/xFay1BwDwwhA9UljilxM0gJ0ucABw+ESACRIAIEAEiQASIABEgAlYgQKHNCjfQCCJABIgAESACRIAIEAEiQASIABEgAkSACBAB1xGg0Oa6B2k/ESACRIAIEAEiQASIABEgAkSACBABIkAEiIAVCFBos8INNIIIEAEiQASIABEgAkSACBABIkAEiAARIAJEwHUEKLS57kHaTwSIABEgAkSACBABIkAEiAARIAJEgAgQASJgBQIU2qxwA40gAkSACBABIkAEiAARIAJEgAgQASJABIgAEXAdAQptrnuQ9hMBIkAEiAARIAJEgAgQASJABIgAESACRIAIWIEAhTYr3EAjiAARIAJEgAgQASJABIgAESACRIAIEAEiQARcR4BCm+sepP1EgAgQASJABIgAESACRIAIEAEiQASIABEgAlYgkJPQ1t7VL1/471fkuVfblPHXXTZbzjxx7JCBrLx9i6zfuE8mj6uW731hrjTt65HPrnpZ2jv75d/fd5hMGlstJ88fJRPHVKl6jzy9T1as3pJsA2027euV+Uc0qJ+m/b3yqRtekN17e+S4I0fIDf95lDTUVqjrN73WLj++f6dc/bEj5Ft3NSb7vfYTs+W1N7pkz74e+eGv3hgGdENdhdy47Gj5y6aDQ97X49FjeNMRDZI41A8aQb0VS4+Qm36+TdnjLRjfR94zVdlk9qtfz9fjuj1tN3CxoWjf5WuX9u2nPzh9GI/gW/BmRF2F4pHmiznufPjo144flibv9Pt+fPfW9fJZv+/lLtq/8n9eleYDPdK8v1ddpueMtlGPb+LYKln5sdlDutL4mPPq2CMb5Jt3NCbnp59fTJ8tPneKrP7fHb5UwlhRzLl59klj5fOLZybXANi7cMFY+fnvdqtr8b7XThOPD71rcvJab6fob/4RI5Jz3fu+xq+jayB5Dfp776kTpL62Qq0VumjfvefUCWo+onjnpNk++n74yX1q/dD94H291p1x4hjZd7AviatZ12/Mur/7H2/25a6Xt1gf3jJ/lHR09cuvH29OaUeqvtKtBWZfur7Jbb02eddtzUG/tcfkntcmE2fvfEEf4IvJK31NunVe44nfW3d2Kny83Dbrp8Ip1TXZ1EXfxazvt7ZqbL3rhNf/qezUPjaxy9SPOb/Rz5LzpsozL7VmnAv5cgR9wCbMR3OtyYe7aMvkP7g2cUx18n5E4+bHFy/vJ46tHrI2aR9seq0tuUZi7Rg7qlI2PL1/2L1KujnK94gAESACRIAIEAEiQATih0BOQpsevr5h996g6ht8XAdxpL62XD2sXvTOSUpIwc2r+fCpb2ZNIQpt//n5g0oIw83tytu2yMqPz1b1IF6ZD2+ojwcvPAzc+/s9SoTTD+L6IVs/SJj1frl+T1LI87MBN+d4HQ/pEPVg0/Nb2pMPzfrmHePUwp/GRPfj128+9NEPLO89bYL8+rFm+eKlM4eJUvm0G1Qd4HTP73crf+UqAPoJbb/5Y0tSiPXinsrmbPmYTmTbuPlgUrDRdkEU1v7140kqe7TP3vqmUUp48rMP/ABnV378CFl522uqKVNExv+pxEbNv1TzKh1u6PfmX2xPcln3cfE7JydFKVyDgjnr9z7ewxw67+3j1fzQXPcTALzzIl1/ENp+8dBu+dSF05PCGObTSfNGJecjBPVZU+uUrej3+jsah3FP22OKm3rO6wdm7Vv4XY8VPv7rpoPKDyhYu/ClgBbrvLim4oT34d78MsK7RoKTuh29dmSyI9vKZiYAABA9SURBVJ+5C9tRwEfvvPOKkHpdh6+u+v4WwRcX+FJCYwOf6zbeNLshKa6iHRSsvfhyxJw/uP5zq16Wy86fpr6ogLiOYnLRb13FNX589645enyXf+Bw1befeJ/qmmzqKuwOYejtI6z6Jv5YW01e6C+b/LiQzh6/9TpTP36fZdnMhVw5grH41cmHu+b6OfuwumHruImbVxBOxXu9JnjXanMtxHvZ+imfecw6RIAIEAEiQASIABEgAm4gkJfQdsua7Ur08UYb4aEVD75lZYNCG4r3oed7a7bLB98xOfme+TCmIcPDNB7WTOHGTzzQERKIXjMfAnGjjJ8PnD0pKQKkikbyE1VQF9EleMDXD1iZhDavgBCU0BZUO2HRsRChzWsTMPzmnY3ybYisY6qGCZypxpAtH1MJbVoE+P+WzFSc84pD5sM+oiRTRdhp+7xCm/ahKUxrUeKD75ikBB3vwxv+h+gIgRkRpCZ//QRKPa8y4ZaN0GbinI3Qpuc9sPHaibn8xN8PJF9P1Z7Xt17xyfSBKX6Zorlu4yf375T1T+5TEa1eAdhvvut6mQQu7xrkJwqgLYwRfvvVY83DovzMLxLM9c0UNzPZkc9cTiVWmCJm484uFe2jhYlfPLQn+cUIIndMUTPV2PX40Y4p3uro43ecPFa++/PXlV9QcJ3+8iCV0Ia+9BcuWpg0hTYzglHPJ28UaKprtGiGz5tUdWFnFPUzCWB+PMiERVhCmx8fcuWI/qxFxKK5VubDXf2FmykEo31TFPPyylwH9BeCJu9nTq0dslbrPryiLoW2fFYo1iECRIAIEAEiQASIQLwQyEtow80qIhzMB2g8JD3wxxb5+5a2ZPSXjmiDUOCNdtHiQzZplX5pTeZNspm+4W3PFKqQNqIFONON3odfM6pK3/xnEtq8D+HpBDItIiDiZv7sBiVamqmsOrVHP4giPVC/Zqaw6IcRM2IKdbStOgrQ2x4EUqSqeYUAM7JF4+hNUUR0j36AauvsVyky8K9X0DDTlBCNd8+h9MKL3zVZNm1pl4GBRDItV6fO6RRjbe+9D+1WY/Gz1fRftnzEQ7p3PDr6RqcCf37xDLnjN7tU815BzRTgdKrhEYfVyWtvdA5JZUsV0aZFKMyVa25/TUVKeR/edKSKnk8QDJC+aT54mhFTqaLITL6aWKUT2oCFjijTdbIV2v686aDysWkn5hEE61X3vu4rtPn1Zz7seiNYzQfxVOnK4CZEd5027l0PghTaUonMGPcRh9WqaDCTR+n6Nn2USWjzm6f6NXxxAX5gzTBFz3RRQbpvzSstZJprml5jvameXiHDb71A+1pYxt9aJNPrmxbkUgltOpVQpyV7cTc5mkq4TnXNR//5MLny1leVKOitC6HRz1bzujDrQ/jUEYXeiDa9VQIw1KnPiAT/9Aemy82/3O47HqwtYQltfu2mE6LN7SR0xCh8tHVnl/zo12+Iyat8uOtN4U+V1o513Jvunor3EKX1lyJfWDJTbrizUUXbe7/AodAWr5tkjoYIEAEiQASIABEgAvkgkLfQhn2Rrr9ja3IvEjwU6D2GzId8c78YGKhveHNJxTMfsHV9v4cvvS+a3x40Ghw/Yc8U/fAQBcEQ0XC6eEU07x5L+mHHTBFLJ7SZ9SE8AbszTxwjP/r1zmFpWogWgtBi7h+H/sz0JXNvq2UXHa72t7lk0RT5zk+3DWtPP6ABB6Tdal/pvfQQXYL62CdPpzXiwRtil37ogwA2+P5sFWmy5Y3OYUKbHqOOALvll68nU4LxMIU2dZ94yIXoAtsgWmmBSwtbXlu9DzYQ2rLhoxZ+zfFc8eEZ8vTLrUmxUwuZmYQ2vdcP0kP1XkKog7RDHRkEsUMXU/TQ0T3YWxDFL6JNR1XOnFqnokK99qSaV3qu5Cq0aVu9D6TZCm3wN9IAIb5CdIWAiHmkhUI9flOIMdcD7+LlF9GGa7xzz7v3nU4B1iKOmTaG1woV2hBtk24t0QIp1o9UabNem/zGniqFVeOHeYqi1wa9BugIYcwlkwPZiBXeCJ98hDbYpG3E35oLWljGFzS5Cm06clmvrxTaBvcpNf2Dz141Pzr7VZSgn3AYtNCWaS5kE9FmcgR+xZ6LSDHOVWhLx13zs8cbJY9tJ/z2mdVzxxSYtdCm96j1+9zHaxTavCsa/ycCRIAIEAEiQASIQOkhkLfQduabxw4RWXCjP++IBiWW+D3kmw/YeOhGuieEMe/+bObNuylOeKMd0E+qm2RzU3NTqEoV0WY+fC997+Dm6Tpt1E+4MG3B9Su+v2VYGm02Qhva9u4Bpino3Ww51WbxwE9HZXn3SzIPZNDt4aFD+8f8G9Fv3n2PvKIIbNMRX7qvdKmjeg+t6z4xW/X589/vVg+AiPbx2//LK2ia/5u2+glt2fDRPJhD46y5qMeuI8z8UkRN4UQLbToax7RV96P3aDMjGOFvRMqgIJIjVRSPd9+sVA913nkFXP3SrPV4w4pog9CpDxcBJ/Wm9xBzTaHYFO7yiWjT4zCFxnRrSKpN8/1S1jNFkmlcsWcZRGctKpoP735zxtzzLNMBH94Hdfxv7hVnzje8p0UV7xrgnZfZCG3eNNx8hTbY5Y0khj0QllNFiaWaC37pfcUS2sx90PKJiCu0frqINnNvRKxh+B+fv1rkL4bQhjU93VxIJ7R5OaIPQNJfdOQqtOXCXfSdKm3U+3nvJ7ThmlSf+xTaSu8mmiMmAkSACBABIkAEiIAfAr5CmxYUUMEv5ULvc4KHJog57zttgrxp9gh599vHD3nIR30zFc1MTUKElLkfkH4oSSfc4D08uCOaC9966z21vDfZppjgTXnSIECAw4OJ7lenj569YKx85L2HDUkHSRXRpoUyjYOJVT5Cm9+hAmY7OmrFm67l90CTCsdU4lU6oc3ca8nbVzp/mSmUiFTA/msQOLCnzbxZDcM22i9EaMPG/Jn4aEbQ6XQl/WBkYu+NRMI13gg9b1t+QpvGTWOGdm78zNHqZFB9kIGf0KbTHzGfzAdS8+S9VPMK48pXaDMx2by1XSaMqVb9I6LO5JwZtYX3/aLIEDWI6FBvRGaqCDndn/e0S6/YDr7pQ0r0Q7H6/bHZik/m3op+UbOFRrR5I128EXXePaDMaEQdUZkqAhR7Puk9yFJFtIUltAE7nVbfuKtL+R2RrX57VZmnQXvXIr2+Ame9RkOAxboNH5kHWODaTHu06UNDzINCvGtOpn3JtLACX3j3YnN5jzY9bqSvX/SOSerLoUxYhJE6qj9j/U5W9q4d5k2IyRFESZtfsuE6bxS330EeuM6Pu0g/9YtK09Freh9FRCN7CzDKZo82v899/Xli7hnLW08iQASIABEgAkSACBCB0kMg74g2CBv623MlIBw6ddJ8yNcP6foEUP0QoDcP9nsQNh8EzDQjRBrp9CN9M4sICZ0O4z3NVN/oeh/09UPX/2vvDmEkKaIAgI4lCBJCQtZwuWAQWBIUhiBAoEFwCQ5LEBhQgCY4DGDPoxFoEoKGEBIEhuQg4EAc+X188vOp7pnZvZ3e7X1j9rLXM9X1umpm+8+vX70W1ahgfQ6HfYG2XMYTNwqZXXNsoK22H3/8Z0Chnn8uXckb9V9//2s6xVEAbu71asZhzRLLm6UM5kRx/Refe3z33qc/Tm3Ecs6vv/1tKpT+2Ze/TDWw4ndzy3LiOUvLR+NmvQddLhpoO3Q81v7EedRxVoMIo11H+xLIpaWjGWiru2C+e+fWFGjL2j6jQFsPHOcxed0z62NuXl000FZ33Q2ryKiqGX5ZbysDcxloy2zAWFo1Nw9Ggba+y2/O716jLR2y0H2vKVY3hKjBlbzeEcR6WIG2ultozVjrNSD7e1z2vy4f7dk1S5l19X0l+vUwlo725biZ/RrB5EN3He0B+Lq0vy79rJ8Bcf77dh3tYy3Hxil2HZ3LCjx019GLPj/GylyNtv4FUa2RmdmLox1YLyPQNpoLdf5lMHZpjORn7ehLo6VszLmxW79g6+Msx1D8zPewHsAejft8L4yffbfxmlVr6ejN+0NajwkQIECAAAECXeCoQNuoCHsEWuKRdaqyfkncrH341tO7r765N9XPymWMvUZaX2pVi7vX/6tLwPrNVwQm4uY7btqiqH2+Rm4GMLrsc0XS6w5i/Y/4OIf337y9+/juz1M78ci24t/x7X38PgvkZ7u9rbossBcsj2Dd0mYI8ZpZSLpvhtCXyWVm1uj1nn/2sWkTg6jp0+vmRRt5XrWo9GiDhOxrz2bIvtebpJqdkjctdaOMvDkK07dff2r3wec/Tec3Otd4/rHjMQKDo40zek2pCLaNrn29mc3nRDCuboYQwc8IfvRHXQqcBbh7nbU45s4rZ9Py63oNaobp0rzKIu05B0cbBoyyPUfzo2ZnLtWD62O53tT2+ffaS0/u7v67KUZvs+/IWpc9100kor3bZ49M9SHj0cdu9rkG/eK4GJ8R5Hznkx/+m7t9zM4FuOZcaxvP3Hp0d++Pv6eAZK0jWcdC30igv4fUbL65jLboSzXPOZnX6P79B/Pi0M0QRnWnqku2tVT3Mo+vBfpr9mXdMTTOv76nzNXui3Ee2Z/xnh7BkNGcrHOkjtFRFnYcO3fM3O/nMufius3Njz6OR7ujHvr8QwJtNfsqx8+oP0t1RZfayaytnK9vvHy2++77P6fPjniM5luMh1dfeGL30RcP5mjOvwhOjcZIfS84JtB26Nit4yQ/N/JLu1z23a91H/d1E6J4jRifuWw253FaxBc3MtpGnyp+R4AAAQIECBC4OQJHBdpuDoueElgWmFsCedXdeo22q36+pzy/pUyyq34e++phHVKj7ZR91NZ+gUMCbftfZf8Rp2pn/5mMj7huY1dG23mvtOcRIECAAAECBLYjINC2nWupJycUuM6BtsiyGmW7nZDvyjWVWYOZnRUnGEtmI3NnLkPqMjpx3vOYC7TVTKaaZZbZt6NdmC+jX17zOIHM+uuZ3JHpWbO+j3vV/x99qnbOc57Xcez2+Vs3xDiPgecQIECAAAECBAhcTwGBtut53Zz1ygJ1OWdd/rvyaWn+hgqMlpPeUArdJkCAAAECBAgQIECAwKoCAm2r8mucAAECBAgQIECAAAECBAgQIEBgKwICbVu5kvpBgAABAgQIECBAgAABAgQIECCwqoBA26r8GidAgAABAgQIECBAgAABAgQIENiKgEDbVq6kfhAgQIAAAQIECBAgQIAAAQIECKwqINC2Kr/GCRAgQIAAAQIECBAgQIAAAQIEtiIg0LaVK6kfBAgQIECAAAECBAgQIECAAAECqwoItK3Kr3ECBAgQIECAAAECBAgQIECAAIGtCAi0beVK6gcBAgQIECBAgAABAgQIECBAgMCqAgJtq/JrnAABAgQIECBAgAABAgQIECBAYCsCAm1buZL6QYAAAQIECBAgQIAAAQIECBAgsKqAQNuq/BonQIAAAQIECBAgQIAAAQIECBDYioBA21aupH4QIECAAAECBAgQIECAAAECBAisKiDQtiq/xgkQIECAAAECBAgQIECAAAECBLYi8A8o56plULPj4gAAAABJRU5ErkJggg=="/>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3974" name="AutoShape 6" descr="data:image/png;base64,iVBORw0KGgoAAAANSUhEUgAABNoAAAJJCAYAAAB8qVqdAAAgAElEQVR4Xuy9C5xV1Xn3/8yVmeGqMyBeImMuBWxTBUliOoiFlAwxTW21b+btB/QNHzVQ9TUlwfafUlBAeslr5X2tIaGGv58IpJJWUv9pEglviVGpJsp4a4SxMQEMEeUit2EG5nL+n2eP67g5M8Occ/Z69lrPOr/9+fAZmLP3s571+33X3vs8rL1XWSaTyVDA29KlS2nlypUB99Bd1370ox/RzJkz3SWAlr1QABx4YYPzJMCBcwucJwAGnFvgPAEw4NwCLxIAB17Y4DwJcODcAmcJwHtn0nvTMBggKgu90HbjjTfS/PnzvYEupET27NlDEyZMCKlL6EsRCoCDIkQL8BBwEKCpBXYJDBQoWIC7g4EATS2iS+CgCNECPAQcBGhqnl2C93kKFfBupcbAQJOPgi+0YUab3AhGpVpOW02RwYEmt+RyBQdy2mqJDAa0OCWXJxiQ01ZTZHCgyS25XMGBnLa+R4b3vjsknx8Y8HBGW1tbG7W0tETub9q0iSZOnHgGCR0dHbRo0SJau3YtNTc308aNG6m+vn5QWlBokxtIGEBy2mqKDA40uSWXKziQ01ZLZDCgxSm5PMGAnLaaIoMDTW7J5QoO5LT1PTK8990h+fzAgGeFNi6i3XXXXXTTTTdRQ0MDrVmzhhYvXky1tbVZGh577DGaNGlSVIDjd6/t27ePVq9efcY+cXRQaJMbSBhActpqigwONLkllys4kNNWS2QwoMUpuTzBgJy2miKDA01uyeUKDuS09T0yvPfdIfn8wIBnhbbt27fTtm3biItjvHEhbdasWdTU1DQgDTz77e6776YHHnhg0FltKLTJDSQMIDltNUUGB5rckssVHMhpqyUyGNDilFyeYEBOW02RwYEmt+RyBQdy2voeGd777pB8fmDAs0IbPwbK29y5c6Ofuf/OReLQoUO0ZMkSWrVqFQpt8uOlXwsYQA5E97BJcOChKQ5SAgcORPesSTDgmSEO0gEDDkT3sElw4KEpDlICBw5E96RJeO+JEQ7TAAPKC208o23Xrl107bXXDooRZrTJjTAMIDltNUUGB5rckssVHMhpqyUyGNDilFyeYEBOW02RwYEmt+RyBQdy2voeGd777pB8fmBAeaGN39f2yU9+ctD3szFCKLTJDSQMIDltNUUGB5rckssVHMhpqyUyGNDilFyeYEBOW02RwYEmt+RyBQdy2voeGd777pB8fmDAs0JbIe9o48dKGxsbB31/m8EHhTa5gYQBJKetpsjgQJNbcrmCAzlttUQGA1qckssTDMhpqykyONDkllyu4EBOW98jw3vfHZLPDwx4VmiLrzrK9q9bt46WL1/eb8Za/N1t/J621tZWmj179oDEoNAmN5AwgOS01RQZHGhySy5XcCCnrZbIYECLU3J5ggE5bTVFBgea3JLLFRzIaet7ZHjvu0Py+YEBzwptbDm/d62lpSVyf9OmTTRx4sTod3fccQfdf//99O1vf5uWLVuWpeOyyy7L7jcQMii0yQ0kDCA5bTVFBgea3JLLFRzIaaslMhjQ4pRcnmBATltNkcGBJrfkcgUHctr6Hhne++6QfH5gwMNCm23bUWizreh78TCA5LTVFBkcaHJLLldwIKetlshgQItTcnmCATltNUUGB5rckssVHMhp63tkeO+7Q/L5gQEU2uQpC7gFDKCAzS2ga+CgALEC3hUcBGxunl0DA3kKFfBuYCBgcwvoGjgoQKyAdwUHAZs7RNfgfel6b3oOBlBowyhIoAAGUALxAjoUHARkZoKugIME4gVyKBgIxMgE3QADCcQL6FBwEJCZCboCDhKIp/xQeK/cQAvpgwEU2ixgVLohMIBK1/t4z8EBOGAFwAE4AANgAAyAAVwPwABmtIABXAvAABhAoQ2jIIECGEAJxAvoUHAQkJkJugIOEogXyKFgIBAjE3QDDCQQL6BDwUFAZiboCjhIIJ7yQ+G9cgMtpA8GUGizgFHphsAAKl3vMaMN3ucqgPMBmAADYAAMgAHMaAMDmNEGBnAtAANgAIU2jIIECmAAJRAvoEPBQUBmJugKOEggXiCHgoFAjEzQDTCQQLyADgUHAZmZoCvgIIF4yg+F98oNtJA+GEChzQJGpRsCA6h0vceMNniPGW1gAAyAATAABgZSAPeH4IIVAAelywG8L13vTc/BAAptGAUJFMAASiBeQIeCg4DMTNAVcJBAvEAOBQOBGJmgG2AggXgBHQoOAjIzQVfAQQLxlB8K75UbaCF9MIBCmwWMSjcEBlDpeh/vOTgAB/ifazAABsAAGAADmMkABnB/CAZwLQADYKCPgbJMJpMJGYelS5fSypUrQ+6is76hwOJMeq8aBgde2eEsGXDgTHpvGgYD3ljhLBEw4Ex6rxoGB17Z4SwZcOBMeucNw3vnFjhPAAyg0OYcQs0JYABpds9e7uDAnpaaI4EDze7ZyR0M2NFRcxQwoNk9e7mDA3taao4EDjS7lyx3eJ9MvxCOBgMotIXAsbM+YAA5k96rhsGBV3Y4SwYcOJPem4bBgDdWOEsEDDiT3quGwYFXdjhLBhw4k955w/DeuQXOEwADKLQ5h1BzAhhAmt2zlzs4sKel5kjgQLN7dnIHA3Z01BwFDGh2z17u4MCelpojgQPN7iXLHd4n0y+Eo8EACm0hcOysDxhAzqT3qmFw4JUdzpIBB86k96ZhMOCNFc4SAQPOpPeqYXDglR3OkgEHzqR33jC8d26B8wTAAAptziHUnAAGkGb37OUODuxpqTkSONDsnp3cwYAdHTVHAQOa3bOXOziwp6XmSOBAs3vJcof3yfQL4WgwgEJbCBw76wMGkDPpvWoYHHhlh7NkwIEz6b1pGAx4Y4WzRMCAM+m9ahgceGWHs2TAgTPpnTcM751b4DwBMIBCm3MINSeAAaTZPXu5gwN7WmqOBA40u2cndzBgR0fNUcCAZvfs5Q4O7GmpORI40OxestzhfTL9QjgaDKDQFgLHzvqAAeRMeq8aBgde2eEsGXDgTHpvGgYD3ljhLBEw4Ex6rxoGB17Z4SwZcOBMeucNw3vnFjhPAAyg0OYcQs0JYABpds9e7uDAnpaaI4EDze7ZyR0M2NFRcxQwoNk9e7mDA3taao4EDjS7lyx3eJ9MvxCOBgMotIXAsbM+YAA5k96rhsGBV3Y4SwYcOJPem4bBgDdWOEsEDDiT3quGwYFXdjhLBhw4k955w/DeuQXOEwADKLQ5h1BzAhhAmt2zlzs4sKel5kjgQLN7dnIHA3Z01BwFDGh2z17u4MCelpojgQPN7iXLHd4n0y+Eo8EACm0hcOysDxhAzqT3qmFw4JUdzpIBB86k96ZhMOCNFc4SAQPOpPeqYXDglR3OkgEHzqR33jC8d26B8wTAAAptziHUnAAGkGb37OUODuxpqTkSONDsnp3cwYAdHTVHAQOa3bOXOziwp6XmSOBAs3vJcof3yfQL4WgwgEJbCBw76wMGkDPpvWoYHHhlh7NkwIEz6b1pGAx4Y4WzRMCAM+m9ahgceGWHs2TAgTPpnTcM751b4DwBMIBCm3MINSeAAaTZPXu5gwN7WmqOBA40u2cndzBgR0fNUcCAZvfs5Q4O7GmpORI40OxestzhfTL9QjgaDKDQFgLHzvqAAeRMeq8aBgde2eEsGXDgTHpvGgYD3ljhLBEw4Ex6rxoGB17Z4SwZcOBMeucNw3vnFjhPAAyg0OYcQs0JYABpds9e7uDAnpaaI4EDze7ZyR0M2NFRcxQwoNk9e7mDA3taao4EDjS7lyx3eJ9MvxCOBgMotIXAsbM+YAA5k96rhsFBcjtOnTpFZWVlVFVVFf3UuIEDja7ZzRkM2NVTYzQwoNE1+zmDA/uaaowIDjS6ZidneG9HR81RwAAKbZr5dZ47BpBzC7xIABwkt+H06dNUXl5Ovb29VFlZGf1d2wYOtDlmP18wYF9TbRHBgDbHZPIFBzK6aosKDrQ5Zi9feG9PS62RwAAKbVrZ9SJvDCAvbHCeBDhIbgEX2qqrqymTyVB3d3c0q62iokLV7DZwkJwD7RHAgHYHk+cPBpJrGEIEcBCCi8n7AA6Sa6g1ArzX6py9vMEACm32aCrBSBhAJWj6AF0GB8k44Fls7e3t0WOjPJuNC2w9PT3qZreBg2QchHA0GAjBxWR9AAPJ9AvlaHAQipPJ+gEOkumn+Wh4r9k9O7mDARTa7JBUolEwgErU+Jxug4NkHPAMtq6uLqqpqYmKa1xk4xlt/If/zYU3/uP7Bg58d0g+PzAgr7HvLYAB3x1KJz9wkI7OvrcCDnx3SC4/eC+nrZbIYACFNi2sepknBpCXtqSeFDhIJjkvhMDvZOMZbWbjAlv8DxfaeLabzwslgINkHIRwNBgIwcVkfQADyfQL5WhwEIqTyfoBDpLpp/loeK/ZPTu5gwEU2uyQVKJRMIBK1PicboOD4jkwj43W1dUNOGuN39nGM9x4xhtv/B43X2e3gYPiOQjlSDAQipPF9wMMFK9dSEeCg5DcLL4v4KB47bQfCe+1O5g8fzCAQltyiko4AgZQCZsf6zo4KJ4DLqDxn9ra2rPOVjMFN579xoU2nv3mW8ENHBTPQShHgoFQnCy+H2CgeO1COhIchORm8X0BB8Vrp/1IeK/dweT5gwEU2pJTVMIRMIBK2HwU2oo2n2exccGMZ6rxI6P8SCjPVMt34xVKuThnCm4cw4dHSnE+yNfBcPcDA+F6m2/PwEC+SoW9HzgI2998ewcO8lUqvP3gfXieFtojMIBCW6HMYH8UWMBAjgI4keaHBM9KMzPY+Ofw4cOjYhkXygrduFhnHic1RTae5eay4AYOCnUxvP3BQHieFtojMFCoYmHuDw7C9LXQXoGDQhULZ394H46XxfYEDKDQViw7OI6IMICAASsADvpzwIUwnnlmto6OjqgINmzYsKiwxj+Tbly44xVLeePZcbxx4Y5/bwp4aRbewEFSR/UfDwb0e5i0B2AgqYJhHA8OwvAxaS/AQVIF9R4P7/V6ZytzMIBCmy2WSjIOBlBJ2t6v06XEARexuIjGP02Bi4tc/PhnZ2dnVPDimWWmCMaLHPDG/66pqREBhvPhQp5ZlZRnuvHvOA+TKz+aykU3zoN/moJcMbPpButEKXEgYmQAQcFAACYm7AIYSChgIIdLccDXNN7i1zNzjeWf/DlfC/labP7TyVyvzX888b9tXvsCsUykG1IciCSLoFYVgPdW5VQZDAwoLbS1tbVRS0tLBN2mTZto4sSJgwL4d3/3d3T77bdH70DiC6/5UswXWTPjxHwh5dkhfIE2n5n3J5n9OIZ5ZMvsZx7fMjHMF21OKL5SoGnbvIuJY/KXXf6TG8PcBHD78Rh8DN8ocFsmPu/DMczMFv6M2+I8zawWE4NzNvuZF6mbmxE+jj/jtk2hgGNwe9xG/DPz5f0//uM/6KqrropyNHnw3/kYbssUGwb6zLRr3i+Vmwf3z8QYKA/W0eTEfeE24xrw301BgX/G2zMvljfx+d/8d9Mvc3PGx5j+x2cPxXU0vufmaPI3eZi24v00fzdtmxtI7o+ZoTSYZ7nxTeHEDATWleMZDkzfjFamLbMfHxf/e/xGdqDP4vs+9dRTEQdmP9bK3NjG98v1gT+Lz8Qyfzea52pgWDHxeT/ju/Ew7jvnY5gwOpr9zGOcHNOMd/6dOU/wWDPFKS5imbHK8Vg7XrzAjEFmwPjLvzPHpX1VNOPQnGs4Z/M+OHO+4mIg95dz5P25P6YAyJ/x73nf+DnJ6Ghi5J5rzHjh88GVV16ZPYfEtTcsmvOLOafGzxPm0dfc81X8nBQ/v8RzNOe8+HnZ+Gk8i5834+d57h/PMDQFSnPezD2fcB+Mt/FxzcfFuTLv3jN8m/zj56Dc6098HOTqnauHOa/xfvHzibk+cN9MDLPvQF7Etef9WZ/c83e8L+Z8a9jhY+LXGG7rmWeeiRgw8VizeIx4fNNnM67jYzf+d3PuNX2JXxM5vrlu8+fx+IY543v8Oh6/9pvrgelLXEdz3jTXtLgXpq14YT2XHfOF35wbzTXd9CVXg8G8NgX++LXOcJWrVe550xTd4+fN+LnX/N2cC+PnzVwmjKZm34HG6rPPPpu9L8hlP36fZP5jwHCVq5W5r4mf23O5Mv+Oext/pJ7zNNciE89cX8z1KHeMmPOmKcrEx3H82jzQtTR+zxD/DxkTM/daaoo9cQ7i/g0UwxSS4l6YvsSLTMYj0//4fc1g1/Tc63E8hhnHcd1yr+/xMcjXg49//OPRuSB+Tor7adjk2PFxzO8wNfe6/Hv2l69TfCx/ZhYD4s/MNYw/42uYmTUej2Hi82ccl6/p5rrNvPDnHJ/z4Rh8fY/ff/Nx5lzL57/4OYnjcH68v+HbsJOrVe49Tvy8HD935d67xJkw17rce2fDZvxaZM4NJkdzfxKPwceZc545t8evuaZtjpGrKX+W+z3DfJcwY/Ppp5+mj370o9nvCPE+557Xcr8zsR/xezTDRO75O85O/Fxg7oUGui+I3z9wXONh/PtU/Bppxns8x/i9Re71J/59zYxVcx3hz7jvzBXH4Dzj9z/x643xIn5Nj9+j5Xpm7kvjMYxuhlujadyL+D3UQH0x90nm3jl+rTP3RiaG+YzPAex9/HuM0ZR1NPfVcf7inpk8DLdn+w6c+33efCfL/Y5t4pvv4nEOzL2c+a4/GH/x757xa7rxxdx7ct7x7/rxewtz32Gug4YJ8x0kPgZNDN7XjMF4TcOwk3veNDHifOeyEz/3xs958e+l5h4q977XMBbnKldvM/7NeTP3e67JMX6vmBsjV+/ce8X4GImfR81xpi7Cfpjrv4mR+z00fl9tNDDXS/5puOI45vocv3cZ6Gmlsoy5Cqf9rbDI9vgCedddd9FNN91EDQ0NtGbNGlq8eHH2i29uWC603XbbbdEXJBaFgWXRWVwDpbmI5p7seB9juBk45iST+0Utt9BmwDYnCHNCNrCZL8Vm4Jj9DGzmpG5O/uZExTkaI80KhCZHPpY/458c33wpjH8hMHnwfubGhGPzH27LxIj3kz8zj74ZHTlOa2trdCMVv8nIPVlw2yY+58sb39Dw8SZH1plvbng/c5GL3/jEPcstepobMNbbFBHMhZ7jm4IIf2ZuzuIXOW4nnoeZGWQGjtHb3OCZvpgv5UZH7pu5weO2OB9zIuS+8t8Nc/GLC+vNepj8jWfxfnLbpp+sXzxHo6OJcfLkyWw/zUXD8M05mtUt4+yYC0+cCc7DcGU0MOPH3Kya8fPSSy/R1KlTIx1NHuZmOF5QiOfBf+f4uXqbGNxPjjEQm+azuFZxvXN9N1wZTU3+rJ0ZZ+YLkjkhmxsRjsv6m5Nzkactbw4zX7Y5ofipn/sXv2k0WrE+5obAaGLGcfw/KNgL/oJ92WWXnfEFxtyAmfOJOffGb5ji/JlxYDyLjzNzAznQDak5b8ZvWsw5NV4MMDc+3Jf4DUe8L/GbcnMjkftFjTUwMeLnvPh5k7XLvfExX4TNZ+ZckHuDZ86b8S9B5ryWew0whdO4f7nXqdwvMLzvQDrGr1NGq9xrnSlKch7mvMbnPM71ueeeo2nTpkXXkdwvxuZcYL5gmPNa7jgerJ+DnXvNODZaxW/c+DNzvYzf8ObqnRsj91oav2cwX6jjbDIn5pxqzvPmiwnHiutttDL/WWRyNOzHr1NGR3PuzdXbFMLM9TL3OmWu6aaIwP8e6BpjvuzF7y3iecTvTwa7Hpub2h07dkT3Baafxk9TVIlzxZ7Fr9tmnJm24zEG6gsfbwoARm/Ow1xz4/cF3Lf4PQ7vb+4LjGdmLHEevK+5VsS/jJl7BnOtM0Wb+L2LuZYOprfpp/EizoThytwrMlfmehw/7wzkmcmfY/Dn8XsLw3B8jJs8zFiN3ycZHePsxK/HA41j1oDvQfjnCy+8QFdccUWUR+59mLnfjI8R86XW3OvGv8SZopL5omTrgmqu7blfnsy/41/6c8+v8WuYKdYZz3K/Z5h+mkJE/HtA/DtC/HyVe/9j9B6IzdzrmSkimHOSudbFr8fxc5K5ppvCz0DnTeOZycOc1+LXB3MfZs6vzBwXW5gD89lA/OVeY8z3jHghL35PGf8eY+4LTDEptxBh+hkf44ax+Pcdo7e5jgz0ncxct81nxk/uZ7zYENc7/p3MXHPj96JmHMfPy4N99+R9zT1O/P7ejNX4tc4wEdfKXHPj9x3cF3Pfa/gwmprvvfEcje8mfvx7tNnP+Mn/8cb3A/H4pmgTvx7H+Yvfb5rrQ5wdcz6J9yVe7DJesDfmnjV+/xM/v5p+xu/lcr01RcPcQh7Hz2U/zlXc69yCYpyXuB7m3iL3PixeL8jNgz8b7P7E+Gc8y/3uaa5T5n7T6GiOi5+vzPXS5Bi/740XyXLPEzz+DQPGs/j9fW6OuVzFC4pG79zzmrnnM/e93M/cPMy53PgSP0/kMjHQvaL5/ho/n5hrALdlNBg1alS/y5O6Qtv27dtp27ZttHTp0qgzK1eupFmzZlFTU9OA194bb7yR5s+fb+u6jDgxBfbs2UMTJkyAJiWuADgocQDe7T44AAdgAAyAATDACoADcAAOSpsBnANK2/9SHP8zZ87UX2jbuHFj1Im5c+dGP3P/ndtDLshxMQ6bfQXw7LV9TTVGBAcaXbOfMziwr6m2iGBAm2P28wUD9jXVGBEcaHTNfs7gwL6mWiLCey1OyeUJBhS+ow2FNrkBUWhkDKBCFQtzf3AQpq+F9gocFKpYePuDgfA8LbRHYKBQxcLcHxyE6WuhvQIHhSoWzv7wPhwvi+0JGEChrVh2cBwRYQABA1YAHIADcAAGwAAYAANgwCiA+wKwgPNBaTOAc0Bp+4/x3+d/8O9ow6OjcgMdJ1E5bTVFBgea3JLLFRzIaaslMhjQ4pRcnmBATltNkcGBJrfkcgUHctr6Hhne++6QfH5gQGGhLb7qKCOybt06Wr58+aCrjqLQJjeQMIDktNUUGRxocksuV3Agp62WyGBAi1NyeYIBOW01RQYHmtySyxUcyGnre2R477tD8vmBAYWFNsaira2NWlpaIkI2bdpEEydOHJQWFNrkBhIGkJy2miKDA01uyeUKDuS01RIZDGhxSi5PMCCnrabI4ECTW3K5ggM5bX2PDO99d0g+PzCgtNBWCBootBWiVmH7YgAVpleoe4ODUJ0trF/goDC9QtwbDIToamF9AgOF6RXq3uAgVGcL6xc4KEyvkPaG9yG5WVxfwAAKbcWRg6MiBTCAAAI4AANGAZwPwAIYAANgAAzgvgAM4L4ADOBaAAbAAAptGAUJFMAASiBeQIeCg4DMTNAVcJBAvEAOBQOBGJmgG2AggXgBHQoOAjIzQVfAQQLxlB8K75UbaCF9MIBCmwWMSjcEBlDpeh/vOTgAB5jBAAbAABgAA2AAM5nAAO4PwQCuBWAADPQxUJbJZDIh44B3tMm5iwKLnLaaIoMDTW7J5QoO5LTVEhkMaHFKLk8wIKetpsjgQJNbcrmCAzltfY8M7313SD4/MIBCmzxlAbeAARSwuQV0DRwUIFbAu4KDgM3Ns2tgIE+hAt4NDARsbgFdAwcFiBXwruAgYHOH6Bq8L13vTc/BAAptGAUJFMAASiBeQIeCg4DMTNAVcJBAvEAOBQOBGJmgG2AggXgBHQoOAjIzQVfAQQLxlB8K75UbaCF9MIBCmwWMSjcEBlDpeh/vOTgAB6wAOAAHYAAMgAEwgOsBGMCMFjCAawEYAAMotGEUJFAAAyiBeAEdCg4CMjNBV8BBAvECORQMBGJkgm6AgQTiBXQoOAjIzARdAQcJxFN+KLxXbqCF9MEACm0WMCrdEBhApes9ZrTB+1wFcD4AE2AADIABMIAZbWAAM9rAAK4FYAAMoNCGUZBAAQygBOIFdCg4CMjMBF0BBwnEC+RQMBCIkQm6AQYSiBfQoeAgIDMTdAUcJBBP+aHwXrmBFtIHAyi0WcCodENgAJWu95jRBu8xow0MgAEwAAbAwEAK4P4QXLAC4KB0OYD3peu96TkYQKENoyCBAhhACcQL6FBwEJCZCboCDhKIF8ihYCAQIxN0AwwkEC+gQ8FBQGYm6Ao4SCCe8kPhvXIDLaQPBlBos4BR6YbAACpd7+M9BwfgAP9zDQbAABgAA2AAMxnAAO4PwQCuBWAADPQxUJbJZDIh47B06VJauXJlyF101jcUWJxJ71XD4MArO5wlAw6cSe9Nw2DAGyucJQIGnEnvVcPgwCs7nCUDDpxJ77xheO/cAucJgAEU2pxDqDkBDCDN7tnLHRzY01JzJHCg2T07uYMBOzpqjgIGNLtnL3dwYE9LzZHAgWb3kuUO75PpF8LRYACFthA4dtYHDCBn0nvVMDjwyg5nyYADZ9J70zAY8MYKZ4mAAWfSe9UwOPDKDmfJgANn0jtvGN47t8B5AmAAhTbnEGpOAANIs3v2cgcH9rTUHAkcaHbPTu5gwI6OmqOAAc3u2csdHNjTUnMkcKDZvWS5w/tk+oVwNBhAoS0Ejp31AQPImfReNQwOvLLDWTLgwJn03jQMBryxwlkiYMCZ9F41DA68ssNZMuDAmfTOG4b3zi1wngAYQKHNOYSaE8AA0uyevdzBgT0tNUcCB5rds5M7GLCjo+YoYECze/ZyBwf2tNQcCRxodi9Z7vA+mX4hHA0GUGgLgWNnfcAAcia9Vw2DA6/scJYMOHAmvTcNgwFvrHCWCBhwJr1XDYMDr+xwlgw4cCa984bhvXMLnCcABlBocw6h5gQwgDS7Zy93cGBPS82RwIFm9+zkDgbs6Kg5ChjQ7J693MGBPS01RwIHmt1Llju8T6ZfCEeDARTaQuDYWR8wgJxJ71XD4MArO5wlAw6cSe9Nw2DAGyucJQIGnEnvVcPgwCs7nCUDDpxJ77xheO/cAucJgAEU2pxDqDkBDCDN7tnLHRzY01JzJHCg2T07uYMBOzpqjgIGNLtnL3dwYE9LzZHAgUzBtIoAACAASURBVGb3kuUO75PpF8LRYACFthA4dtYHDCBn0nvVMDjwyg5nyYADZ9J70zAY8MYKZ4mAAWfSe9UwOPDKDmfJgANn0jtvGN47t8B5AmAAhTbnEGpOAANIs3v2cgcH9rTUHAkcaHbPTu5gwI6OmqOAAc3u2csdHNjTUnMkcKDZvWS5w/tk+oVwNBhAoS0Ejp31AQPImfReNQwOvLLDWTLgwJn03jQMBryxwlkiYMCZ9F41DA68ssNZMuDAmfTOG4b3zi1wngAYQKHNOYSaE8AA0uyevdzBgT0tNUcCB5rds5M7GLCjo+YoYECze/ZyBwf2tNQcCRxodi9Z7vA+mX4hHA0GUGgLgWNnfcAAcia9Vw2DA6/scJYMOHAmvTcNgwFvrHCWCBhwJr1XDYMDr+xwlgw4cCa984bhvXMLnCcABlBocw6h5gQwgDS7Zy93cGBPS82RwIFm9+zkDgbs6Kg5ChjQ7J693MGBPS01RwIHmt1Llju8T6ZfCEeDARTaQuDYWR8wgJxJ71XD4MArO5wlAw6cSe9Nw2DAGyucJQIGnEnvVcPgwCs7nCUDDpxJ77xheO/cAucJgAEU2pxDqDkBDCDN7tnLHRzY01JzJHCg2T07uYMBOzpqjgIGNLtnL3dwYE9LzZHAgWb3kuUO75PpF8LRYACFthA4dtYHDCBn0nvVMDjwyg5nyYADZ9J70zAY8MYKZ4mAAWfSe9UwOPDKDmfJgANn0jtvGN47t8B5AmAAhTbnEGpOAANIs3v2cgcH9rTUHAkcaHbPTu5gwI6OmqOAAc3u2csdHNjTUnMkcKDZvWS5w/tk+oVwNBgostB26NAhmjt3Lm3ZsiVvDpqbm2njxo1UX1+f9zE2dly6dCmtXLnSRijEyFEAAwhIsALgAByAAzAABsAAGAADRgHcF4AFnA9KmwGcA0rbf4z/Pv/LMplMplAUUGgrVLEw98dJNExfC+0VOChUsTD3Bwdh+lpIr8BAIWqFuS8YCNPXQnsFDgpVLMz9wUGYvubTK3ifj0ph7wMGEhTaWltbafbs2XkTsnXrVpo6dSpmtOWtmP87YgD571EaGYKDNFT2vw1w4L9H0hmCAWmF/Y8PBvz3KI0MwUEaKvvfBjjw3yOpDOG9lLJ64oKBIgtteiwmwqOjcm5hAMlpqykyONDkllyu4EBOWy2RwYAWp+TyBANy2mqKDA40uSWXKziQ09b3yPDed4fk8wMDRRba+NHRfGa0Pfjgg3TdddelPostjg4KbXIDCQNITltNkcGBJrfkcgUHctpqiQwGtDgllycYkNNWU2RwoMktuVzBgZy2vkeG9747JJ8fGEhQaFuyZAmtWrVq0CLa9u3bo0UIXCyAgEKb/ODhFjCA0tHZ91bAge8OpZMfOEhHZ59bAQM+u5NObmAgHZ19bwUc+O5QOvmBg3R09rEVeO+jK+nmBAYSFNp41dGmpqbo0czcjQtsy5YtI1crjaLQls5AwgBKR2ffWwEHvjuUTn7gIB2dfW4FDPjsTjq5gYF0dPa9FXDgu0Pp5AcO0tHZx1bgvY+upJsTGEhQaONHR99+++3IMS668Za7GikKbekCnXZrGEBpK+5ne+DAT1/SzgocpK24f+2BAf88STsjMJC24n62Bw789CXtrMBB2or70x6898cLV5mAgSILbXHDePbarFmzol9Nnz49+nnZZZfRpk2baO/evU5WGo3nh3e0yQ0vDCA5bTVFBgea3JLLFRzIaaslMhjQ4pRcnmBATltNkcGBJrfkcgUHctr6Hhne++6QfH5gwEKhjW0yj4ry3xcsWECrV6+m2tpaeQfzaAGFtjxEKnIXDKAihQvsMHAQmKFFdgccFClcQIeBgYDMLLIrYKBI4QI7DBwEZmiR3QEHRQoXwGHwPgATE3YBDBRZaMtddbSjo4MWLVpEV111VfYxUvZm69atBc9oa2tro5aWlshanhU3ceLEM2w2ba1duzavd8Ch0JZwlJzlcAwgOW01RQYHmtySyxUcyGmrJTIY0OKUXJ5gQE5bTZHBgSa35HIFB3La+h4Z3vvukHx+YCBBoY3fy7Zly5azulToO9q4iHbXXXfRTTfdRA0NDbRmzRpavHjxGbPjHnvsMZo0aVJUgOOZdPv27TvrDDoU2uQGEgaQnLaaIoMDTW7J5QoO5LTVEhkMaHFKLk8wIKetpsjgQJNbcrmCAzltfY8M7313SD4/MOBZoW379u20bdu27Eqm5v1vvLrpQBvPfrv77rvpgQceoPr6+gH3ufHGG2n+/PnyNJVgC3v27KEJEyaUYM/R5bgC4AA8sALgAByAATAABsAArgdgwCiA80HpsgDvS9f7Uh3/M2fO7Gd6WSaTyRSKQu6jo4MdX+ijoxs3boxCmVVMc/+d2w7nsWTJElq1atWghTbMaCvU3fz3R6U6f61C3hMchOxu/n0DB/lrFeqeYCBUZ/PvFxjIX6uQ9wQHIbubf9/AQf5ahbYnvA/N0cL7AwaKnNFWuNT5HVFooY1ntO3atYuuvfbaQRtAoS0/7YvZCwOoGNXCOwYchOdpMT0CB8WoFtYxYCAsP4vpDRgoRrXwjgEH4XlaTI/AQTGqhXEMvA/DxyS9AANFFtryndEWNyef2W2FFtr4fW2f/OQnz7rCKQptSYbI2Y/FAJLTVlNkcKDJLblcwYGctloigwEtTsnlCQbktNUUGRxocksuV3Agp63vkeG97w7J5wcGEhTa8lkMIW7hQAsjcGFt3rx50W4bNmygxsbGvN/Rxsfy/oO9v820jUKb3EDCAJLTVlNkcKDJLblcwYGctloigwEtTsnlCQbktNUUGRxocksuV3Agp63vkeG97w7J5wcGHBfaci2OrzrKn61bt46WL1/eb8ZafObbULPrUGiTG0gYQHLaaooMDjS5JZcrOJDTVktkMKDFKbk8wYCctpoigwNNbsnlCg7ktPU9Mrz33SH5/MBAkYU2SWv4vWstLS1RE5s2baKJEycS/+6OO+6g+++/n7797W/TsmXLsilcdtll2f0GyguFNjm3MIDktNUUGRxocksuV3Agp62WyGBAi1NyeYIBOW01RQYHmtySyxUcyGnre2R477tD8vmBAQ8LbbZtR6HNtqLvxcMAktNWU2RwoMktuVzBgZy2WiKDAS1OyeUJBuS01RQZHGhySy5XcCCnre+R4b3vDsnnBwZQaJOnLOAWMIACNreAroGDAsQKeFdwELC5eXYNDOQpVMC7gYGAzS2ga+CgALEC3hUcBGzuEF2D96Xrvek5GEChDaMggQIYQAnEC+hQcBCQmQm6Ag4SiBfIoWAgECMTdAMMJBAvoEPBQUBmJugKOEggnvJD4b1yAy2kDwZQaLOAUemGwAAqXe/jPQcH4IAVAAfgAAyAATAABnA9AAOY0QIGcC0AA2AAhTaMggQKYAAlEC+gQ8FBQGYm6Ao4SCBeIIeCgUCMTNANMJBAvIAOBQcBmZmgK+AggXjKD4X3yg20kD4YsFBoO3ToEM2dOzey4xvf+Abdc889tHbt2ujfGzZsyH5mwa+iQmAxhKJky+sgDKC8ZAp+J3AQvMV5dRAc5CVT0DuBgaDtzatzYCAvmYLfCRwEb3FeHQQHeckU5E7wPkhbC+oUGLBQaGPF33jjDaqrq4uKalu2bMma0NzcTBs3bqT6+vqCjLG5MwptNtU8MxYGkJy2miKDA01uyeUKDuS01RIZDGhxSi5PMCCnrabI4ECTW3K5ggM5bX2PDO99d0g+PzBgodBmZrTFC2wrVqwgLnBt376dmpqa5J08SwsotMnJjwEkp62myOBAk1tyuYIDOW21RAYDWpySyxMMyGmrKTI40OSWXK7gQE5b3yPDe98dks8PDFgotLFNPGtt3rx5kWNcZJs1axZNnz6dMKNNHmKXLWAAuVTfn7bBgT9euMwEHLhU34+2wYAfPrjMAgy4VN+ftsGBP164zAQcuFTfbdvw3q3+PrQOBiwV2gYyk2e6tba20uzZs516jRltcvJjAMlpqykyONDkllyu4EBOWy2RwYAWp+TyBANy2mqKDA40uSWXKziQ09b3yPDed4fk8wMDlgpt/Igoz2DL3TCjTR5ily1gALlU35+2wYE/XrjMBBy4VN+PtsGAHz64zAIMuFTfn7bBgT9euMwEHLhU323b8N6t/j60DgYsFNo6Ojpo0aJF2ZVG48YuWLCAVq9eTbW1tc78xow2OekxgOS01RQZHGhySy5XcCCnrZbIYECLU3J5ggE5bTVFBgea3JLLFRzIaet7ZHjvu0Py+YEBC4U2fkR08+bNdMstt1BbWxtx4e3yyy+PFkLgDYshyIPsqgUMIFfK+9UuOPDLD1fZgANXyvvTLhjwxwtXmYABV8r71S448MsPV9mAA1fKu28X3rv3wHUGYMBSoS3+LjaewXbNNdfQwYMHaf369ZjR5ppywfYxgATFVRQaHCgySzBVcCAorpLQYECJUYJpggFBcRWFBgeKzBJMFRwIiut5aHjvuUEppAcGLBTa2Kdvfetb9N3vfpdGjx5NCxcupM997nP00ksvYdXRFCB22QQGkEv1/WkbHPjjhctMwIFL9f1oGwz44YPLLMCAS/X9aRsc+OOFy0zAgUv13bYN793q70PrYMBSoY0fGW1paaErr7wymsHGj5LOmzePVqxYQfyONJcb3tEmpz4GkJy2miKDA01uyeUKDuS01RIZDGhxSi5PMCCnrabI4ECTW3K5ggM5bX2PDO99d0g+PzBgqdA2mFVbt26lqVOnUn19vbybg7SAQpuc9BhActpqigwONLkllys4kNNWS2QwoMUpuTzBgJy2miKDA01uyeUKDuS09T0yvPfdIfn8wECRhTaz0ihb9Fd/9Vd0880305YtW/o51tzcTBs3bkShTZ5lJy1gADmR3btGwYF3ljhJCBw4kd2rRsGAV3Y4SQYMOJHdu0bBgXeWOEkIHDiR3YtG4b0XNjhNAgyg0OYUQO2NYwBpd9BO/uDAjo7ao4AD7Q4mzx8MJNdQewQwoN1BO/mDAzs6ao8CDrQ7WHz+8L547UI5EgwUWWiLA3Do0CGKrzoa/wyPjoYyVAbuBwZQ2P7m2ztwkK9SYe8HDsL2N5/egYF8VAp7HzAQtr/59g4c5KtU2PuBg7D9PVvv4H3pem96DgYsFNp8xwjvaJNzCANITltNkcGBJrfkcgUHctpqiQwGtDgllycYkNNWU2RwoMktuVzBgZy2vkeG9747JJ8fGEhQaOOZbHPnzo3ezbZgwYJotVGe2TZ9+vTIOfO72tpaeSfP0gIKbXLyYwDJaaspMjjQ5JZcruBATlstkcGAFqfk8gQDctpqigwONLkllys4kNPW98jw3neH5PMDAwkKbStXrqRly5ZlXbrvvvuiolt8UYQVK1YQF7pcbii0yamPASSnrabI4ECTW3K5ggM5bbVEBgNanJLLEwzIaaspMjjQ5JZcruBATlvfI8N73x2Szw8MFFlo49lst99+O9199900ceJEamtro5aWFrryyiujmW08i41/t27dOlq+fHn0b1cbCm1yymMAyWmrKTI40OSWXK7gQE5bLZHBgBan5PIEA3LaaooMDjS5JZcrOJDT1vfI8N53h+TzAwMJCm2bN2+mW265JevSY489RpMmTYoKb2bDYgjyELtsAQPIpfr+tA0O/PHCZSbgwKX6frQNBvzwwWUWYMCl+v60DQ788cJlJuDApfpu24b3bvX3oXUwkKDQlrvS6EBFNRTafMBcLgcMIDltNUUGB5rckssVHMhpqyUyGNDilFyeYEBOW02RwYEmt+RyBQdy2voeGd777pB8fmAgQaHNLIRwNpuam5tp48aNVF9fL+/mIC3g0VE56TGA5LTVFBkcaHJLLldwIKetlshgQItTcnmCATltNUUGB5rckssVHMhp63tkeO+7Q/L5gQEU2uQpC7gFDKCAzS2ga+CgALEC3hUcBGxunl0DA3kKFfBuYCBgcwvoGjgoQKyAdwUHAZs7RNfgfel6b3oOBhIU2nIfHR0IJzw6GvYgwwAK2998ewcO8lUq7P3AQdj+5tM7MJCPSmHvAwbC9jff3oGDfJUKez9wELa/Z+sdvC9d71Foe8/7skwmkwkZBTw6KucuTqJy2mqKDA40uSWXKziQ01ZLZDCgxSm5PMGAnLaaIoMDTW7J5QoO5LT1PTK8990h+fzAQJEz2uStsdcCCm32tMyNhAEkp62myOBAk1tyuYIDOW21RAYDWpySyxMMyGmrKTI40OSWXK7gQE5b3yPDe98dks8PDKDQJk9ZwC1gAAVsbgFdAwcFiBXwruAgYHPz7BoYyFOogHcDAwGbW0DXwEEBYgW8KzgI2NwhugbvS9d703MwgEIbRkECBTCAEogX0KHgICAzE3QFHCQQL5BDwUAgRiboBhhIIF5Ah4KDgMxM0BVwkEA85YfCe+UGWkgfDKDQZgGj0g2BAVS63sd7Dg7AASsADsABGAADYAAM4HoABjCjBQzgWgAGwIClQtuhQ4do7ty5EVEbN26Mfi5ZsoRWrVpF9fX1TknDO9rk5McAktNWU2RwoMktuVzBgZy2WiKDAS1OyeUJBuS01RQZHGhySy5XcCCnre+R4b3vDsnnBwYsFNo6Ojpo0aJFtHbtWmpubo4KbVxca2tro3Xr1tHy5cuptrZW3s1BWkChTU56DCA5bTVFBgea3JLLFRzIaaslMhjQ4pRcnmBATltNkcGBJrfkcgUHctr6Hhne++6QfH5gwEKhjWeztba20uzZs2nr1q00derUqNDGBbf169dnC2/ydg7cAgptcspjAMlpqykyONDkllyu4EBOWy2RwYAWp+TyBANy2mqKDA40uSWXKziQ09b3yPDed4fk8wMDFgptbNPKlStp2bJl/RxbsGABrV69GjPa5Fl20gIGkBPZvWsUHHhniZOEwIET2b1qFAx4ZYeTZMCAE9m9axQceGeJk4TAgRPZvWgU3nthg9MkwIClQhu7yDPY5s2blzXUhyIbJ4MZbXJjDANITltNkcGBJrfkcgUHctpqiQwGtDgllycYkNNWU2RwoMktuVzBgZy2vkeG9747JJ8fGLBQaDPvaGO7XM9eGwgZFNrkBhIGkJy2miKDA01uyeUKDuS01RIZDGhxSi5PMCCnrabI4ECTW3K5ggM5bX2PDO99d0g+PzBgodBmVhxtbGxEoU2eWa9awADyyg5nyYADZ9J71TA48MoOJ8mAASeye9UoGPDKDmfJgANn0nvVMDjwyo5Uk4H3qcrtZWNgwEKhjZ3dvn07bdu2LXpMM77FF0dwRQBmtMkpjwEkp62myOBAk1tyuYIDOW21RAYDWpySyxMMyGmrKTI40OSWXK7gQE5b3yPDe98dks8PDFgotJkZbVu2bOnnWHNzM1YdlefYWQsYQM6k96phcOCVHc6SAQfOpPemYTDgjRXOEgEDzqT3qmFw4JUdzpIBB86kd94wvHdugfMEwICHhba2tjZqaWmJ4Ni0aRNNnDhxUFB4AQbe5s6dO+g+mNEmN84wgOS01RQZHGhySy5XcCCnrZbIYECLU3J5ggE5bTVFBgea3JLLFRzIaet7ZHjvu0Py+YEBS4W21tZWmj17dj/HCn10lBdWuOuuu+imm26ihoYGWrNmDS1evJhqa2v7xTYz6W644QYU2uTHyoAtYAA5Et6zZsGBZ4Y4SgccOBLeo2bBgEdmOEoFDDgS3rNmwYFnhjhKBxw4Et6DZuG9ByY4TgEMWCi0nc3DQgttue96W7lyJc2aNYuampr6NfPggw/SiRMnaNy4cSi0ORpIGECOhPesWXDgmSGO0gEHjoT3qFkw4JEZjlIBA46E96xZcOCZIY7SAQeOhPegWXjvgQmOUwADFgptNt/Rlvso6GCPhvLjpTz77Wc/+1mE0NkeHb3xxhtp/vz5jlELs/k9e/bQhAkTwuwcepW3AuAgb6mC3hEcBG1vXp0DA3nJFPROYCBoe/PuHDjIW6qgdwQHQdt71s7B+9L13vS81BiYOXNmP9PLMplMJgkKaRfauMC2fv164kdGN2/ePGShDe9oS+Lu2Y9FpVpOW02RwYEmt+RyBQdy2mqJDAa0OCWXJxiQ01ZTZHCgyS25XMGBnLa+R4b3vjsknx8YsDSjbaB3tOU+BpqPnfnMaHvxxRejd7bxIglYDCEfVeX2wQCS01ZTZHCgyS25XMGBnLZaIoMBLU7J5QkG5LTVFBkcaHJLLldwIKet75Hhve8OyecHBiwU2gaziWe6LVmyhFatWkX19fUD7saFsnnz5kWfbdiwgRobG2nbtm3Es9B4y31HG89mW7RoEa1du/aMeHzsYI+PYkab3EDCAJLTVlNkcKDJLblcwYGctloigwEtTsnlCQbktNUUGRxocksuV3Agp63vkeG97w7J5wcGLBTabD46Gl91lO1ft24dLV++fMBVR/lzzGiTHyRnawEDyK3+vrQODnxxwm0e4MCt/j60DgZ8cMFtDmDArf6+tA4OfHHCbR7gwK3+LluH9y7V96NtMCBcaHv66acHXDH0bPbzQgctLS3RLps2bYoeEeXf3XHHHXT//fdH/zYbCm1uBxIGkFv9fWkdHPjihNs8wIFb/X1oHQz44ILbHMCAW/19aR0c+OKE2zzAgVv9XbYO712q70fbYMBSoW2wd7SxzU1NTU7dxqOjcvJjAMlpqykyONDkllyu4EBOWy2RwYAWp+TyBANy2mqKDA40uSWXKziQ09b3yPDed4fk8wMDlgptvPrnLbfccoZj/BjovffeS7feeuug72iTt5ii973xu96w2VcAA8i+phojggONrtnPGRzY11RbRDCgzTH7+YIB+5pqjAgONLpmP2dwYF9TLRHhvRan5PIEAwkKbeYRz5deemlQh5qbm6P3qA22GIKcte9FRqFNTmUMIDltNUUGB5rckssVHMhpqyUyGNDilFyeYEBOW02RwYEmt+RyBQdy2voeGd777pB8fmAgQaHN2MOzxZYtWzagW2dbDVTe3r4WUGiTUxoDSE5bTZHBgSa35HIFB3LaaokMBrQ4JZcnGJDTVlNkcKDJLblcwYGctr5Hhve+OySfHxiwUGjjR0R/+MMf0rXXXivvWBEtoNBWhGh5HoIBlKdQge8GDgI3OM/ugYM8hQp4NzAQsLl5dg0M5ClU4LuBg8ANzrN74CBPoQLcDd4HaGqBXQIDFgptg2l+6NAhGmiRhAI9Srw7Cm2JJRw0AAaQnLaaIoMDTW7J5QoO5LTVEhkMaHFKLk8wIKetpsjgQJNbcrmCAzltfY8M7313SD4/MGCp0LZ9+3aaPn16P8fwjjZ5iF22gAHkUn1/2gYH/njhMhNw4FJ9P9oGA3744DILMOBSfX/aBgf+eOEyE3DgUn23bcN7t/r70DoYsFBo40dHFy1aRGvXru3n6YIFC2j16tVUW1vrzG/MaJOTHgNITltNkcGBJrfkcgUHctpqiQwGtDgllycYkNNWU2RwoMktuVzBgZy2vkeG9747JJ8fGLBQaONHRDdv3ky33HIL8UqkXHi7/PLLiWe58dbU1CTv5FlaQKFNTn4MIDltNUUGB5rckssVHMhpqyUyGNDilFyeYEBOW02RwYEmt+RyBQdy2voeGd777pB8fmDAUqEt/i42nsF2zTXX0MGDB2n9+vWY0SbPsbMWMICcSe9Vw+DAKzucJQMOnEnvTcNgwBsrnCUCBpxJ71XD4MArO5wlAw6cSe+8YXjv3ALnCYABC4U2dvFb3/oWffe736XRo0fTwoUL6XOf+xy99NJLhHe0OWdcNAEMIFF51QQHB2qsEk0UHIjKqyI4GFBhk2iSYEBUXjXBwYEaq0QTBQei8nodHN57bU8qyYEBS4U2fmS0paWFrrzyymgGGz9KOm/ePFqxYgXxo5suNzw6Kqc+BpCctpoigwNNbsnlCg7ktNUSGQxocUouTzAgp62myOBAk1tyuYIDOW19jwzvfXdIPj8wYKnQJm9V8S2g0Fa8dkMdiQE0lEKl8Tk4KA2fh+olOBhKofA/BwPhezxUD8HAUAqVxufgoDR8HqqX4GAohcL9HN6H622+PQMDFgptZtVRFt31CqMDGY9CW77DofD9MIAK1yzEI8BBiK4W3idwULhmoR0BBkJztPD+gIHCNQvxCHAQoquF9wkcFK5ZKEfA+1CcLL4fYMBCoY1XHZ07dy41Njai0FY8iyqPxABSaZv1pMGBdUlVBgQHKm2zmjQYsCqnymBgQKVt1pMGB9YlVRkQHKi0zUrS8N6KjKqDgAELhTYmYPv27bRt27Z+72PbunUrTZ06lerr652BghltctJjAMlpqykyONDkllyu4EBOWy2RwYAWp+TyBANy2mqKDA40uSWXKziQ09b3yPDed4fk8wMDFgptZkbbli1b+jmGVUflIXbZAgaQS/X9aRsc+OOFy0zAgUv1/WgbDPjhg8sswIBL9f1pGxz444XLTMCBS/Xdtg3v3ervQ+tgAIU2HzhUmwMGkFrrrCYODqzKqTYYOFBrnbXEwYA1KdUGAgNqrbOaODiwKqfaYOBArXWJE4f3iSVUHwAMWCq0tba20uzZs/sBgUdH1Y+Rs3YAAyhsf/PtHTjIV6mw9wMHYfubT+/AQD4qhb0PGAjb33x7Bw7yVSrs/cBB2P6erXfwvnS9Nz0HAxYKbb5jhHe0yTmEASSnrabI4ECTW3K5ggM5bbVEBgNanJLLEwzIaaspMjjQ5JZcruBATlvfI8N73x2Szw8MWCq0mfe0sWUbN26MnFuyZAmtWrXK6UIInAcKbXIDCQNITltNkcGBJrfkcgUHctpqiQwGtDgllycYkNNWU2RwoMktuVzBgZy2vkeG9747JJ8fGLBQaOvo6KBFixbR2rVrKb74QVtbG61bt46WL19OtbW18m4O0gIKbXLSYwDJaaspMjjQ5JZcruBATlstkcGAFqfk8gQDctpqigwOnJmiNwAAIABJREFUNLkllys4kNPW98jw3neH5PMDAxYKbTybzbyjLf5ONp7Ztn79+miGW319vbybKLSlrjEGUOqSe9kgOPDSltSTAgepS+5dg2DAO0tSTwgMpC65lw2CAy9tST0pcJC65N40CO+9scJZImDAQqGN3Vu5ciUtW7asn5ELFiyg1atXY0abM8RlG8YAktVXS3RwoMUp2TzBgay+GqKDAQ0uyeYIBmT11RIdHGhxSjZPcCCrr8/R4b3P7qSTGxiwVGhju3jm2rx587LO+VBk42Tw6KjcYMIAktNWU2RwoMktuVzBgZy2WiKDAS1OyeUJBuS01RQZHGhySy5XcCCnre+R4b3vDsnnBwYsFtrk7SquBRTaitMtn6MwgPJRKfx9wEH4HufTQ3CQj0ph7wMGwvY3n96BgXxUCn8fcBC+x/n0EBzko1KY+8D7MH0tpFdgwGKhLXdG24YNG2ju3LmF+CGyLwptIrJGQTGA5LTVFBkcaHJLLldwIKetlshgQItTcnmCATltNUUGB5rckssVHMhp63tkeO+7Q/L5gQFLhbbB3tG2YsWK6NFNlxsKbXLqYwDJaaspMjjQ5JZcruBATlstkcGAFqfk8gQDctpqigwONLkllys4kNPW98jw3neH5PMDAxYKbbzqKM9c44JWU1NT1rWOjg6699576dZbb8Wqo/IsO2kBA8iJ7N41Cg68s8RJQuDAiexeNQoGvLLDSTJgwIns3jUKDryzxElC4MCJ7F40Cu+9sMFpEmDAUqFtzZo1tHjx4n6ri27dupWmTp2KQptTzOUaxwCS01ZTZHCgyS25XMGBnLZaIoMBLU7J5QkG5LTVFBkcaHJLLldwIKet75Hhve8OyecHBiwU2tim1atX0zXXXEMTJ07MusYz3VpbW2n27NnR71wV3fDoqNxAwgCS01ZTZHCgyS25XMGBnLZaIoMBLU7J5QkG5LTVFBkcaHJLLldwIKet75Hhve8OyecHBiwU2syjo1u2bDmrY83NzcQLJtTX18s7G2sBhTY5uTGA5LTVFBkcaHJLLldwIKetlshgQItTcnmCATltNUUGB5rckssVHMhp63tkeO+7Q/L5gQEU2uQpC7gFDKCAzS2ga+CgALEC3hUcBGxunl0DA3kKFfBuYCBgcwvoGjgoQKyAdwUHAZs7RNfgfel6b3oOBiwV2njRg7/927/tR1R8FhseHQ1vwGEAhedpMT0CB8WoFt4x4CA8TwvtERgoVLHw9gcD4XlaTI/AQTGqhXcMOAjP03x7BO/zVSrc/cCApUIbrzo60KOjrh4XjSOLR0flBjAGkJy2miKDA01uyeUKDuS01RIZDGhxSi5PMCCnrabI4ECTW3K5ggM5bX2PDO99d0g+PzBgodDW0dFB69evpxtuuKHfqqPyFg7dAgptQ2tU7B4YQMUqF9Zx4CAsP4vtDTgoVrlwjgMD4XhZbE/AQLHKhXUcOAjLz2J7Aw6KVU7/cfBev4dJewAGLBTa2IQXX3wxKrLFVx3l37t6XDQOBgptSYfJ4MdjAMlpqykyONDkllyu4EBOWy2RwYAWp+TyBANy2mqKDA40uSWXKziQ09b3yPDed4fk8wMDlgptvJrovHnz+jmGR0flIXbZAgaQS/X9aRsc+OOFy0zAgUv1/WgbDPjhg8sswIBL9f1pGxz444XLTMCBS/Xdtg3v3ervQ+tgwEKh7dChQ4R3tPmAc/o5YAClr7mPLYID9650nu6lmupyp4mAA6fye9E4GPDCBqdJgAGn8nvTODjwxgqniYADp/I7bRzeO5Xfi8bBgKVC25o1a2jx4sV4R5sXWKeXBAZQelr73BI4cOvOiZM9xIW2+tFVVFbmLhdw4E57X1oGA7444S4PMOBOe59aBgc+ueEuF3DgTnvXLcN71w64bx8MWCi0sY2PPfYYTZo0Ce9oc890qhlgAKUqt7eNgQO31rzw2nE6cqyLPvpbo2l4TQV192SosiL9ihs4cMuBD62DAR9ccJsDGHCrvy+tgwNfnHCbBzhwq7/L1uG9S/X9aBsMWCi04dFRP2B2kQUGkAvV/WsTHLj15KF/+zU9+59H6e6b3x8V2E519VLDmGo6dbqXenoyNHJ4JVVV9i+8dXVnosQH+qyYHoGDYlQL6xgwEJafxfQGDBSjWnjHgIPwPC2mR+CgGNXCOAbeh+Fjkl6AARTakvBT8sdiAJU8ApEA4MAtB1xoe+jf3qS/mn8JTW6sGzAZfqR0WFXfO9z4MdP4VjusgkYOr8h+XmxvwEGxyoVzHBgIx8tiewIGilUurOPAQVh+FtsbcFCscvqPg/f6PUzaAzBgqdDW2tpKs2fP7ufH1q1baerUqVRfX5/Uq6KPX7p0Ka1cubLo43Hg4ApgAIEOFNrcM3DPQ7+kH/7kcFRk42LbwSNd1DCmivbs74ySmzC+pl+S/Bn/4X2vmDQyuw8X3Yp91xvOB+5ZcJ0BGHDtgPv2wYB7D3zIABz44IL7HMCBew9cZQDvXSnvT7tgwEKhzbadbW1t1NLSEoXdtGlTv/e+mfY6Ojpo0aJFtHbtWnr66aepqalpwFRQaLPt0HvxMIDktNUUGRy4deu2v36FXtl7OkqCi21795+iKyaPpB07j1N7Z09UdGscXxP9nTf+3PzdZD6Ni23n10bH//YHR9CYkVWUyWSoproi7wUWwIFbDnxoHQz44ILbHMCAW/19aR0c+OKE2zzAgVv9XbYO712q70fbYMCzQhsXz+666y666aabqKGhgQZbzdS8F46La1xIO9uGQpvcYMMAktNWU2Rw4NatBXf+mHYeHzFgEnU1FXTy3QJbfAf+PRfVePGEJ188csaxPANuyfzG6DPzyGkmQzS8riL63WAbOHDLgQ+tgwEfXHCbAxhwq78vrYMDX5xwmwc4cKu/y9bhvUv1/WgbDFgqtJnCF9u6cePGyN0lS5bQqlWrCnpsdPv27bRt27Zs8Ywf+Zw1a1a/2Wr8+/e///00d+7cIUlCoW1IiYreAQOoaOmCOhAcuLVzzm0/pZM9fQWwi8dW0fUzx9GjTx6iT11ZTzOmjIkeET1wpCv6nAtlF48fdkbBjB8fffWX7bR7f0c0C+7g0a7oc571xsW4Sy/pK+JNbhxOH/7AcBozkhdXKO+3sik4cMuBD62DAR9ccJsDGHCrvy+tgwNfnHCbBzhwq7/L1uG9S/X9aBsMWCi0xR/hbG5ujgpt/E42fgR03bp1tHz5cqqtrc3LcVOkMwW03H9zEI5799130+jRo6PHRlesWHHWWW033ngjzZ8/P6/2sVNhCuzZs4cmTJhQ2EHYOzgFwIFbS+/aNCpK4HMHH6G6T3yUqoZXE9XVUaa6etDEKsozVFNFxD87usqoq7tvVdJTXUSbf1JHB471LZyQu40d1UtXTT5FF9X3PYZaWZGh8jIu4BG9sXc3zgduUXDeOs4Fzi1wngAYcG6BFwmAAy9scJ4EOHBugbME4L0z6b1puNQYmDlzZj/tyzL8Ip4EG89mM4shxBc/4CLZ+vXrs4W3fJrIp9DG+zz11FP0xS9+MSrocVGOZ63hHW35KGx3H1Sq7eqpNRo4cOfciZM9dM0XX6Sa3k76m11fpqrfvoKGzWymyg9OosoKonPPG029NSMoQ2VUXk5UXVUerS7Kj4Tmbt09Gerq7qVfHzxFr/+qM5r59tSLR6i9oyea3WZmu5nj+BHTupryaMYbz3Y7efBlavqd36GaYeU0orYy73e7uVMPLdtWAOcC24rqiwcG9HkmkTE4kFBVX0xwoM8zWxnDe1tK6o0DBizMaGP7+VHOZcuW9SNhwYIFtHr1aqsz2nKLcUM9RopHR+UGKAaQnLaaIoMDd2698Npx+sJ9r9EHTr5Ot+9+IJvI8KYZdPGfLohmm/FWVlVFFbW1VDlqFA1VAeP/ejl6opuqqsro1KleOt3dS+VlZXSqq5ce/dHb9Pyu47T33RVN4z3nWW4jR46MCm8zp46hSy6sJV7FtLJigKqeO8nQsqACOBcIiqskNBhQYpRwmuBAWGAl4cGBEqME0oT3AqIqCwkGLBXa2HcugM2bNy+LQD5FtvgxGzZsoMbGxiHf0Zb7HreBHi+Nc4hCm9yoxACS01ZTZHDgzq14oe1/3XQ+tb+wg955/HHqOXkySqpu8mQ6Z8YMGnnFFVQxfHhUZKscPZrK+bHSTIbKhw0bsvBmescFuOMnu+lYezcfSjt397Xx3M6j9NSLR/stusDvh5tzZT198KJaGj2iMiq6YQtbAZwLwvY3n96BgXxUCn8fcBC+x/n0EBzko1KY+8D7MH0tpFdgoMhCm1n8YMuWLcQFsnwWJcjHmPiqo7z/QO9447Zvv/326D1tF198cXaV0okTJw7YBApt+Shf3D4YQMXpFtpR4MCdo//872/TP/zzGzTj8JO09P/8d8p0d1Pnnj207+tfp869e89IrKqhgUZNm0Zjr7uur+jG27uFt8qRIwvqRFd3hnp6+/50dWXorXdO0Q/+/QWa8P6JtGPnsTNWMm0YU0VXTzmHbpgznmprylFwK0hpXTvjXKDLL4lswYCEqvpiggN9nklkDA4kVNURE97r8EkySzCQoNC2efNmuuWWW6z7w4sdtLS0RHE3bdpEXEDj391xxx10//33R//mWW3Tp0+P9nn66acHfT8bf45Cm3WLsgExgOS01RQZHLhz6xuPvEYPP3Gc5hzdRl9++M+o+/jxvtls775688iTTxL/ad+5M5skF9m46NbT3k5VY8fSeddfTyOmTKHqhoa8Z7fl9pib2/p/f0Qzrr6aOk/10u43O+hftvU9Znqys2/hBH6n25yP19PHfnMUnd8wjOqGVQz1FKs7YdFyUQrgXFCUbEEdBAaCsrPozoCDoqUL6kBwEJSdBXUG3hckV5A7g4EEhTazAMLZyIgvjuCKIBTa5JTHAJLTVlNkcODOra892Er/tCNDnyl/ge5cc3NfIpkMdb3zzhkFN/41z3R7+9FH6fiOHf0SHjltGl34+c9HM934D7/LrayysqCOxTkwj5nyQgqvvN5OX9/8Kzp4tCuKN7ymIiq4zfn4ufT+C+qoqhLvcCtIaI93xrnAY3NSSg0MpCS0582AA88NSik9cJCS0B42A+89NCXllMBAgkIbPy7Kj46ebWtubi5o1VEJ/1Fok1C1LyYGkJy2miKDA3du/endO+hn+4nurNxCn3ngL/slwo+S8gy3zOnT1NvVlX201Ox47Pnn6fC773TjWW48w23EpZfSmBkzqGbCBCqrqKDympq+d7kNsQ3GAa9m+ubB0/T4swfp+Z3Haefu9mykGz41nj736QtQbBtKXCWf41ygxCjBNMGAoLiKQoMDRWYJpgoOBMX1PDS899ygFNIDAyi0pYBZuE1gAIXrbSE9AweFqGV33wX/z9O080gtLZnwn9T85f8xZHAuvHUfOxbtxzPWejs76dS+fbT37/++3zvduNjG73TjAhwX3aKCW00NVY4YMeAjpkNx0N7ZQx2dvdTadpx+8MxB2rHreJTHgj+8kD7d1EAj6rBC6ZAGer7DUAx4nj7Ss6AAGLAgYgAhwEEAJlroAjiwIKLSEPBeqXEW0wYDCQpteHTUIolKQ2EAKTXOctrgwLKgBYS7/o5n6MDpavqHy3fRZQvnFnDke7tysY0fNW1/5ZXovW3HduyI3uuWu/EKptFst6uvptr3vz96vDS+5csBz3A7dqKbfvDMIVr7r/uiENMmjaQbPnU+XXJB3wqlZXiatCgvXR+ULwOu80T7cgqAATltNUUGB5rckssVHMhp63tkeO+7Q/L5gYEEhTapxRBs245HR20r+l48DCA5bTVFBgfu3JqxsO99a//yiV/QuP/234pPJJOh7hMnove78aOmp998k9758Y/p5M6ddPrAAeo6ePCM2Dzb7YKbb6baxsbs7wvlgAtu//zvb9E3v78/u2DC5MY6unPeBBp3TjWNGl7YO+KK7zyOtKVAoQzYahdx/FEADPjjhctMwIFL9f1pGxz440XamcD7tBX3rz0wkKDQZt7RtmHDBuK/+7qh0CbnDAaQnLaaIoMDd26ZQtv3FpTTyClTrCWS6eqKVjDlR017T5+mnhMnoqJbfLYbP1L6m9/8JlWMHBm1WwwHXd0Z2vnLE/Ttf39vhVKzWMJ1vzuO3nfe0O+Gs9ZpBEqsQDEMJG4UAbxSAAx4ZYezZMCBM+m9ahgceGVHqsnA+1Tl9rIxMFBkoc1LNwdJCoU2ObcwgOS01RQZHLhx64XXjtMX7nuNPnDydbp/0YesFtpyexQV3Lq6qLejI3qX2957741+jr3+errw5pujlUqL5YBXKD16opveeucUfX3zvuy72yaMr6G//tMPotjmBq+iWi2WgaIaw0FeKgAGvLQl9aTAQeqSe9kgOPDSllSSgvepyOx1I2AAhTavAfU9OQwg3x1KJz9wkI7Oua3EC23fWHMNVfAiBWlsmQydePllavuf/zNqjR8jvWjBAvqPn/+cZs6cWXQGpuD201eP0cM/eJP27u8kLrbdev2F9MGL6qi6qjx6fxs2fxXAucBfb9LKDAykpbTf7YADv/1JKztwkJbS/rUD7/3zJO2MwAAKbWkzF1R7GEBB2Vl0Z8BB0dIlOpAXE/ibb+6m3zr+n7Rm49ArjiZqbICDf/3QQ/TmQw9Fn/CqpIdnzqQr//APqerccxM11Xm6l948eIqW/uMvomKbeZSUf/7+9Ho679xhWCwhkcJyB+NcIKetlshgQItTsnmCA1l9tUQHB1qcsp8nvLevqbaIYACFNm3MepUvBpBXdjhLBhy4kX7d5t30zR8eok8d3UZf/qc7008ik6Hjr7xCe7/ylegxUlNwu3jxYhp52WWJ83njrVP05a/9PCq2mY1nuN32xxfR5MbhVFdTQVWVWJ40sdAWA+BcYFFMpaHAgFLjLKcNDiwLqjQcOFBqnIW04b0FEZWHAAMotClH2G36GEBu9feldXDgxok1/9hKj7Rm6DPlL9Cda252k0QmQ6f276c9X/kKHd/RtwIqL5Iw6etfp+px4xLntO/tU/T9Zw5Se0cPPfnCETp4tCua4bbgjy6kxvNraFLjcKqpLk/cDgLYUQDnAjs6ao4CBjS7Zy93cGBPS82RwIFm95LlDu+T6RfC0WDAQqHt0KFD2VVHv/GNb9A999xDa9eujfjwYUVSLIYgN1QxgOS01RQZHLhx686/2UE/2UN0W8U2avmqgxltsW73tLfT048/Tg3f+U40u40fJb3k7rupeuxYqqiro7LK4t+t1nGqh3h10pOdPfTAP/+KnnzxSLblBX94IX3iI+dE726rHVbhxgi0mlUA5wLAAAbAACsADsABOChtBnAOKG3/Mf77/C/LZPgV1Mm2N954g+rq6qKC25YtW7LBmpubaePGjVRfX5+sgQRHo9CWQLwhDsVJVE5bTZHBgRu3Pv8XT9Ouo7X05XHP0adWLHSTRKxV5uDKSy6htoULqefkyWhm26hp06LFEoZPmkSVY8YkKrhxU4ePdtHXvvMr2rv/FO3c3R61PufKepoxZQxd2jiczh1d5VyHUk4A54JSdr+v72AADIADMGAUwPmgdFmA96XrPcb/e94nLrSZGW3xAtuKFSuIC1zbt2+npqYmp6Sh0CYnP06ictpqigwO3Lg1b9HTtLejlv72w/9Fv3Pbf3eTRE6hjVcdPbVvH/38L/4i+9423qVu8mQ67/rradTHPkaVo0ZRktUM2jt7ooIbP0q69l/3ZTO4fuY4uvnaC6JHS7G5UQDnAje6+9QqGPDJDXe5gAN32vvUMjjwyY10c4H36ertY2tgwNKMNp61Nm/evMhjLrLNmjWLpk+fTpjR5iP29nLCALKnpeZI4MCNezMW9r0T7ZGPvUwXzJ/vJokBCm38q+4jR+jYT39KR597jo4+9VQ0w423kdOm0YULFlDNRRdRxfDhiXLmgtsLbcfpxy+8Q1uePRzF4pltd86dED1Kii19BXAuSF9z31oEA7454iYfcOBGd99aBQe+OZJePvA+Pa19bQkMWCq0+Wow54UZbXLuYADJaaspMjhw45YptH1vQTmNnDLFTRKDFNr415muLuJ3t/V0dNBbmzbR4ccfjwpuXGCrnzOHGv7gD6jmfe9L9Dgpv7/t6Iluevnn7XTfP+2N3uN2w6fG02emN9B55w5LMnHOuZ4aE8C5QKNrdnMGA3b11BoNHGh1zm7e4MCunpqiwXtNbsnkCgYsFNqwGIIMnBqiYgBpcEk+R3Agr3FuC//1xkm6adVOuqDz1/TgFy7ystAWz5mLbSf/679o31e/Su07d0Yf8YIJFy5cSCMvvzzx7DYuuH3nxwfo65v7HiWd3FhHf37DBLpwbA1WJU0RT5wLUhTb06bAgKfGpJwWOEhZcE+bAweeGpNCWvA+BZE9bwIMWCi0scdYDMFz0oXSwwASElZZWHCQvmEvvHacvnDfa/SBk6/T2q/MoOrx49NPIqfFITnIZKj76NHokdI3H344+w63cddfT+f9yZ9Q1TnnUFlV8YsZ8Mqk39t+gL7+nV9HM9saxlTRF//kYvqN99VFiyRUVpQ51yj0BIZkIHQB0D8shgAGIgVwLgAI4KC0GcA5oLT9x/jv8x+LIWAcFK0ATqJFSxfUgeAgfTufevEILfn661Gh7aGHP5t+AgO0mC8Hme5u6jp8mPY9+CAdfneVal6h9KKFC2nURz9KlaNHF71YAs9s27O/k+55aDft3d8ZZcnvbZs3ZzzVj6qiMSOrqKoSBTcpYPJlQKp9xHWvABhw74EPGYADH1xwnwM4cO+BqwzgvSvl/WkXDFgotLGdWAzBH6jTzAQDKE21/W0LHKTvzUP/9mt66N/epOYDW2jJo3+ZfgIJCm3m0O7jx+noM8/Q/tjsNl4s4fwbb6TaSy7pK7gVsXX3ZGjP/g56ZOtb2UUSeCXSqy4fQ5deUkdzPt6Ax0mL0DWfQ3AuyEelsPcBA2H7m2/vwEG+SoW9HzgI29+z9Q7el673pudgwFKhzWeUsBiCnDsYQHLaaooMDtJ3a80/ttIjrRn6TPkLdOeam9NPwEKhjUOY2W37v/Wt/oslXHst1U6YUPTstsNHu6LZbV//zj7aubs9m/GCP7yQPt3UQLU15VRdWY4FEyzSg3OBRTGVhgIDSo2znDY4sCyo0nDgQKlxFtKG9xZEVB4CDFgqtMUXRODZbbwtWbKEVq1aRfX19U4xQaFNTn4MIDltNUUGB+m7dffft9K2/8rQ/PKnaP6aP0s/AUuFNhOGVyflxRLe/OY36fiOHdGv+XHSi++8k0ZPm1b0u9s6T/fSkeNd0aqkz+08mp3hNufKerpu5lgaM6KSxtcP80K/EJLAuSAEF5P1AQwk0y+Uo8FBKE4m6wc4SKaf5qPhvWb37OQOBiwU2jo6OmjRokW0du1aam5ujh4j5eJaW1sbrVu3jpYvX061tbV2HCsiCgptRYiW5yEYQHkKFfhu4CB9gxf85TO083A1fXnsT+hTK29NPwHLhbYo3ACLJVQMH04Xfv7zNPIjH6HyYcOorKyMKseMobLKyoL63N7ZQx2dvfTDnx7KrkzKAfiR0nsWfoCmThyJmW0FKTrwzjgXWBBReQgwoNxAS+mDA0tCKg8DDpQbmCB9eJ9AvEAOBQMWCm08m621tZVmz55NW7dupalTp0aFNi64rV+/Plt4c8UMCm1yymMAyWmrKTI4SN+tzy/+Me06MYKWTX6dfu8LuhZDGEotfpy084036Nfr1tGRJ5+Mdq+bPDn6yYU3XqV0xG/9FlWOGlXwY6W8MulPXz1KX9u8L7tYAq9O+td/+gFqGF0dPU46rKocK5QOZdIgn+NcUKRwAR0GBgIyM0FXwEEC8QI6FBwEZGaBXYH3BQoW4O5gwEKhjblYuXIlLVu2rB8iCxYsoNWrV2NGW4CDh7uEARSosQV2CxwUKJiF3Wcs7Hu88pGPvUwXzJ9vIWLyELY54MUS3nrkEdq/fn2/5LjYNq6lhYadd15RxbZDR0/TkRPd2dVJzWIJvELphPE10ey2muoKGlZdRtVVfe9y40UWfF6xlB+T7erupd7ePrm4qMiFQ+5bWpttBtLKG+3YUwAM2NNScyRwoNk9e7mDA3taaosE77U5Zj9fMGCp0MbWxFce5X/7UGTjPDCjzf7AMRExgOS01RQZHKTvlim0fW9BOY2cMiX9BAZoUYKDno4O6jp0iE6++mrU4tHnnqPDW7ZEf4/e4falL9Hoj360qHe4cSHql7/uoBX/7y+zs9s4LhemLh4/jC69ZERUdOM/POuNt8qKMho1opLqhlV48aipKa69dfg0/WJfR9aVvftP0e79HTS5cTjNuPwcet956byHToIBL+BGEnkrAAbyliroHcFB0Pbm3TlwkLdUwe0I74OztOAOgQGLhbaB1I8/SlqwO5YOQKHNkpApfbGWyxaRpRTAiVRK2YHj7j90mj675BWq6e2kR/+0LuhCGyvAj5L2dnVRpquLeLrWsZ/+lN58+GHq3Ls3epR0/Lx51PDpT0d/L6vqK4gVsh080kW79rTTj194h3bsPE4Hj3YNejgX3eZ8vJ5mXD4mesSUZ7tVVZWJFd54Fl3HqR5q7+iJZqjxxrPtuO1TXb306i/b6cCRLtrwg/3E76EbaOOc777lEhpZWxnly8dzrDEjK60/IotzQSHkhbkvGAjT10J7BQ4KVSzM/cFBmL7m0yt4n49KYe8DBiwV2rZv307Tp0/vR0t8cQRXKKHQJqc8BpCctpoig4N03XrhteP0hfteow+cfJ2+unQK1X3oQ+kmMEhraXHQ29lJXUeO0K8eeCD7DrcxM2ZQ/Zw5NOLDH6bK0aML1qOvmNUbFbW48LZ7fyftebODdu4+SXv2d9LJnCIWz3qb3FhHE86vjX7yzDH+XUVFGZWXU/ZxUy5qnW3jGWk9vRnq7c3QiNrKbBEguaSxAAAgAElEQVTs6Ilu6jzdQwfe6aIdu45HK6ZyLrzx7LqxY6qIZ63Fi2sXj6/JPibKM/I4nydfOBIVDvmYRp6dd37fwkTcNy4Yfuw3R9Ow6vLodzXv/ixYvNgBaTGQJEccK6sAGJDVV0t0cKDFKdk8wYGsvj5Hh/c+u5NObmDAQqGNF0OYO3cubXn3cZ64dSi0pQOyq1YwgFwp71e74CBdP+KFtoce9mMhBFYgbQ4GeofbyGnT6KLbbqOaCy+k8pqago3JZCgqcPGMr85TfUUwnlXGGxe1eMbbD549dMajpqYRfr/btEmjqK6mr3DFha9zR1ZlC1kcm4tw/JPjc1GPi3j8h1dEvWLSyKggxgW1R3/0VjRTjYt+Z9u4DS6gXTF5FH38t0ZR+buVvfJyfrdcGR04cpruevDMR2Pj8Tjn6393XPQut/pRVTSiriJ6N91QBcLBckqbgYINxgHiCoABcYlVNAAOVNgkniQ4EJfY2wbgvbfWpJYYGLBUaFuyZAmtWrUqWm3Utw0z2uQcwQCS01ZTZHCQrlvf/ve36YF/foNmHH6S7vn2onQbP0trLjjgd7gdb22ld554go4+9RT1nDwZPUJ64ec/T2Ouvjr6e3l1dcELJsS7yYUxfkyT38/GxbETJ3vo9X0dtOfNzug9aFwY27u/c0BleLYbv+std+MZZc/vOj6kd3U1FTRt0siokMaxeJZa3wy73mhW2/kN1VRZUf5ugayvwJe7vfHWKdq5u50OvHM6KrzxxkXDLc8ePmNXfsT0hk+dT5deUkfnnTusqIUfXDAwpIjYIVUFwECqcnvbGDjw1ppUEwMHqcrtVWPw3is7nCQDBiwU2ti5xx57jCZNmkQTJ048w0i8o80J16k1igGUmtReNwQO0rVnzT+20iOtGfp010/oL9bdmm7jZ2nNFQf8DrfuY8eo81e/on1f/Sq179wZZVk3eTLx6qTDL72UKkeMoPLaWiofZmdRAH7k83QX/8lEK33ye/P4HW/m8U4uZA1WfItL2DC6iiac3zfzjh8RjfKuqaDrZ46NZseNPacqev8bzzgzM814NhzPtOPCH//JZzP58oqk/Jgqz3jb/WYH/cu2t+nJF4/0C7HwugvpM9MbqHZYRd5tcBBXDOSjAfZJRwEwkI7OvrcCDnx3KJ38wEE6OvvYCrz30ZV0cwIDFgpteHQ0XWh9ag0DyCc33OUCDtLV/n/9ww767s+IWsp/QretQaEtq34mQ91Hj9LB732P9q9fH81u441ntfH720ZecQXVNDZGRbfoPW7FPh85gN38eCm/x40fN+WNC2FH27ujR015NplZtdQcOnZMNV16yXAaX19NFeV9BTMuzvEf/vv5DcOourK8qFll+dLIOR870Z1t9/FnDmXf6cYxrp85jq6eMoYmTqiLCm75bDgX5KNS2PuAgbD9zbd34CBfpcLeDxyE7e/ZegfvS9d703MwgEIbRkECBTCAEogX0KHgIF0zF/zlM7TzcDX9+Ygn6Pfv/VK6jZ+lNV844MUSeHbbW5s20cmdO6PVSc3GRTcuuI377GepdsIEKquuporavgUCbG9cyOJHTk+d6o1mkPH72bJ5VJRFK4fmzkjjY7jwZrEGmHe3jrV3E//5cesRWvuv+7LHccHts58YR6NGVGYXWxgsqC8M5N1p7GhdATBgXVKVAcGBStusJw0OrEuqJiC8V2OVWKJgwFKhrbW1lWbPnt3PKDw6KsauF4ExgLywwXkS4CBdC2750hPU1j6Slk36Of3en7Wk2/hZWvONA36clGe1tb/8Mr3z5JPU/uqr1HXwYNQDM8utZsIEGjN9OlWOGUNllZXeaOkyEX7M9MkX3qEfPHMo+zgrv7/t6inn0MxpY+j9F9QNWgj0jQGXOpZq22CgVJ0/s9/gABywAuCgdDmA96Xrvek5GLBQaBsMo+3bt0cfNTU1OSUNiyHIyY8BJKetpsjgIF235tz2UzrZU0Hrpv2MPnTzjek2rqjQZlI173Djolvn7t309qOP0vEdO7I94Xe5XbRwIXHRrXLUKBTcqG9V1KMnuqm17Tjd9097o8dieeNHYOf//vn0+01jByy24VzgzXB0lggYcCa9Vw2DA6/scJYMOHAmvfOG4b1zC5wnAAYsFNr4HW2bN2+mW2655QxDOzo66N5776Vbb73V6WqkKLTJjTMMIDltNUUGB+m6NWNhX5Ho/5t7ksZcdVW6jSsstMVTznR1Uffx43ToBz+g0wcO0OHHH8++y23MjBk07o//mOomThR7nFTULH5H3fHj0bvn+HFYGzP0+FHWg0dO0zP/eYz4HW78vjnevnL7B+mKSaP6vUMO5wJRh1UEBwMqbBJPEhyIS6yiAXCgwiaRJOG9iKyqgoKBBIW2trY2amlpoZdeemlQ05ubm2njxo0otKkaFvkniwGUv1Yh7wkO0nP3xMkeuuaLL0YNfm9BOY2cMiW9xodoSRMH/B43nuHWdfhw9C63w1u2ZHvHK5WOv+EGqqiro/KavhVBvd24uHbiBHF/Tu3bR2//y79QbWNj9B66YRdeGBXdeEYfF92q+PHYqqqiutJxqoeOt/fQ/d9+I1qldHhNBd1wzXj69O800OgR7z1yq4mBooTAQUMqAAaGlKgkdgAHJWHzkJ0EB0NKFOwO8D5Ya/PuGBhIUGgzKq9cuZKWLVs2oOgbNmyguXPn5m2IxI6Y0Sahal9MDCA5bTVFBgfpufXCa8fpC/e9Rh84+Tp9dekUqvvQh9JrPKBCW7Yr784C6/jFL6Ii1ZEnn4w+4sdJz7v+ehr+279NZRUVRJkMlVdXU29XV/Q5F+AqR450pr15HLZzz54o5xOvvhot/BDf+FHY8ro66j15knra24kLiOfMmhXNdosKiO+uuFBWXp53AY7f33bPQ7+MViflbcaUMdGjpBefVxvNbsO5wBkS3jQMBryxwmki4MCp/N40Dg68sSL1ROB96pJ71yAYsFBo40dEf/jDH9K1117bz2AshuAd81YTwgCyKqfaYOAgPevihbaHHv5seg3n0ZJqDt4tuB199ll64777so+TcrFq+OTJUe95AQV+3JS36rFjadx111H1+PF5F6nykPCsu3Bxraejg/jx1+PPP08HH388+hnf+PFX3vj3PGMvd6tqaKDhl15Ko6ZNI/672aKi3LvFw6Fm8XGx7dFtb2dXJuXZbQv+6AL6xEfOped/8hTNnDkzaVdxvFIFmI2nn3qSfu8Tv6u0B0jblgKqrwe2REAc/OdLCTOAc0AJm/9u18GAhUIba8kLH0yfPr0fUXh0NOxBhgEUtr/59g4c5KtU8v2+t/0g/d36PfSRI8/R3z+yMHlAixFC4ICLWR179tDB7373jPe3DSQTF6cuXLAgWkShfNgw4plh5bW1UUEuvnFhLNPbG+1TzMaz0bhodrKtjU7u2kVHn3suO3uNH28dOW0ajbriCqq55JLosVFuiwuCp/bsiZrjWW08823/+vUDFt/ixbZzrr6axl533ZCLQvBiCT/7xQn62uZ92fe2zbmynj50zh764z+4etBVSYvpv0/HcL97ejPZ/vE77Lq7M3S6q5dOdfXyxMfsNqyqnKqryqN9y8uJTp3OUCaToWHV5VRRUUbVlX2fcTzeOk/1ZuNynOqqsmhRCv57zbDy6Cfvz3Gj/U9zexmqqiynyooyZzK1d/ZQR2cvdZ7uoVd/2U6/2v0qzf7dj2RzHTm8kmqq+3LGVjoKhHA9KB235HoKDuS09T0yvPfdIfn8wICFQhsvhsCPh26JvePGWIdCmzzELlvAAHKpvj9tg4P0vPjaQ6/QP/3kNH266yf0F+tuTa/hPFoKhoN3Z7dxgeudbduyxSn+N89k440XU+jcuzerCj9qWjthAlWPG0ejr7oqer9btBhBWRmdePnl6N81jY3Rz0xP3wqeXDnpPX06+mk2fhyVi3X8uCq3xwWzI088QQe//33qOngwux/HOXfOHKr/1Kdo2HnnRbPRokLeu4+D8o783jazcUGm++hR6vj5z+nY889HhTpTwON94rG5cHj+DTfQiClTopjRI7KxuO/FJHrnWBc9+sTbtP4H+6Nfjx3VS3fdMol+Y8JwdcUVtuHkqR7q6spEhTH+NxfQuKDFhSIuqr2+ryO7Aiv392RnL+3Z30l73uyg3fs76eCRvkeLeZvcWEcTxtfS8NqK6J12z+08Gv3+0ktGRP++ePwwqqupiI7hGENtE8bXUF1NOY0/t5ouGFtD//rjA8RFLl4J9hPTzqGK8rKo6Ma5s129vUSVlWVUN6xi0MIn96m9o4dOne6l8uj4voKdsZuLiLwPF/K4OBix0p2h8ncLhEfbu+mJHUfo1V+eoJ27T0b5mM30ccaUc6L8ysvKoiIjFxBrqgfPaSgd8LkOBYK5HuiQ29sswYG31ognBu/FJfa+ATBgqdC2ZMkSWrVqldNFDwajDe9okxuHGEBy2mqKDA7Sc2vNP7bSI60Z+kzZC3Tn125Or+E8WgqRAy5GZQtjMQ2633mH9v7v/x3NFIsXqXgXntHGx5lHM83n/HtepICLZLzxLLXjO3ZE+5qNC3b8LjUu6L396KNnfG4e++RHWUd97GM07Pzz+82eG8omnl3X09lJvfwIak9PdqEEnsnHj5u+uX59tj9ccOM/0UqsH/rQoG1xIWrHrmPR7La9+zujItL1M8fRp5vqaczISqodVjFUWql+zgW0Ex3dUVGKC0y80AMXj3jbset4VPTiPnDRiAtIe/efiopiB450nVFISzXpnMa4uBYv6vG/x47pW+iCC3lm435cMWkknd9QHRXiuO9cUOOtu6eXXv55Oz3+zMGoSMjHjz2nmsaOqc4ez/3nfjeOr6EJ59dGv+ffmY21iRfXLh5fQ/sPdtDp7jNn2JkiIefGuV7aOJzG11dHBTxTZ+a/DxtWftbCoEvN0XZhCoR4PShMAezNCoCD0uUA3peu96bnYMBCoY3F5EdHeWtqajqDKryjLexBhgEUtr/59g4c5KtU8v0WLv0pvXqggv58xBP0+/d+KXlAixFKjYPuY8eI//ScOEGn9u6NHjnlYlV7zqIEuQW3QiXnwlr9nDk06soro4UMeOXQ3MdTC4050P78/rfT+/fTgcce6/fYLBf/zm1ujtrlPzzrrryyMvt+Oi6W7H6zg5avfZl+8VbfKqRcULl6yjl0w5zxNGpEpdPHG/sKS5loNtov9nXQ7jc7o/x27T454GyswfRsGN1XjIpvPHONi1OXXjI8iskbF5+4CGWKUlwUm9w4PDqWf8f/5gLWgXdO04Tza4gLUUNtPGOMt527+wqznAsvRsELUxw8+t5MuoHixAtx5nNbhUPu14zLx0T954Le09ufpY997GNRH/lR0kd/9PaA+ZkZb/F8eQYg9+mDF9VGBdpRwyuDfQx5KL+1f15q1wPtfknlDw6klPU/Lrz33yPpDMFAkYW2sz0uGjcNj45KI+w2PgaQW/19aR0cpOfE57/0BO1qH0lLf+M1mv3FP0mv4TxaKlUOeDYYr0YavYutu5vaX301mgnGs914xc/hH/5wNHusc/fu6LFN3kyhLL4oAc9s279hA3UdOBAdy+9e4wIXx+LHN7nAlsbGeXABsf2VV6L3wR3OeS0E53XOjBnRu9/GNDWdUfT7/pYn6FTNb9L677+ZLa5wIWrhH11EvzGhLpopltbGM9X4vWhd3b3Re9COnOimLc8epsefOXTGLKx4PqZ4xbPauPjFs7h4phcXpTj3Sy+pi96tFt/4PWxVVX3vXDOPXvLnPNOPHz3l7XRXhobX8jvZyqLf8WOd5jOeycWPeOaz8aOcv3q7k17/dSddffmY6DiO3dp2PHt4fMYZF7ue33X8jMddB+qvmQW3Z39H9Cip2biAyMVBLggeOHI6+rWZ2cZ68KOsPDuNZ6Lxu+O4L+Y8wP1n3fcfOkWv/6rv0VjOjbXloiEXPQfbopl4k0dGBbyPXjqaRo9AwS0fPnzap1SvBz554EMu4MAHF9zkAO/d6O5Tq2DAw0JbW1sbtbS0RJxs2rSJJk6c2I+Z+OILTz/9dL+ZdPED8Oio3JDDAJLTVlNkcJCeW9fd8QwdPF1N//Dbr9Jlt96QXsN5tAQO+kTighu/n42LbryZAln02GZHxxlKmhlq5pdc4OJ3q3Fhjotxg70fLQ87Eu9iHjPld8ztf/jhfjP1uAF+1PWDf/3XVFVfH7XHDHy86Wo6cryLnvnPY7T2O/uyBRWeqbTkc42pPEp6+GgXvbq7PXoUlDfzDjEjCs/C4oIPFwGnTRqVnY3GhSJ+pLS3NxMtZDCsuiwqjvE77vinLy/1N+9Ny3LDizL09D3+ysWtnnf/zgU9LjjuP8SFsjNnvXGR7DfeV0fD6/reIceFMd5MAZD/HmlQVR4tdGAer+XfmS0qEuYsxDDQeSAemwuDHO/AO32z+uIbv8dux87jZ8yAY4/4UWQuuFVU9OXEG7/zLV7YTAw8AlhVANcDq3KqDQYO1FqXOHF4n1hC9QHAQIJCW2trK82ePfusEBT66GhHRwfddddddNNNN1FDQwOtWbOGFi9eTLW1fe8G4Y1n091+++109//P3pfAR1Vd/38zmWQmk50sEIEkgAtBbaVEBdEotkoAa1tp7d8KWFoVt1Zx36vS1bq01gVsXQra1l8N2roAoiBQBCUBFCSsQgJIIHsmmcw+/8+5kzdMNjLLezPvvZz7+eRDlnfvPfec7xuP33uWRx4RzwxUH46JNuXeU36BlNOtllZmHMTOWmU3VInN3vreMVEIX02DcaAma8goi88HV3Ozv3lCRwda1q0TUXuioYLNJpo8nL54sdgwGANErhyut+OVd44EoqooQulX145WjCChFNbao3Y8uHBfnw0GqF7ZtEm5+MbJqYI4IqKGGhJI5I1aiDQZrSeWIr1QV9Tg0RdJJse+4X4OiM6tXcQgRR9SB9Mmq0tEHi7f2BQgaolwkyLvpJpvJC8RcFQLkIe6NBAuDtQlPUsjlwYYB3JpUnvrsO21ZzO5JWYMREi0BRuCyLEnnngCN910U69mCFLkWagppPT8qlWrQOQYjQULFuDiiy/uFrFGEW8vvfQSHn30UfFMf3tLMjLRJvdrc3w9foGU062WVmYcxM5aEtH23jwD0sePj93GIezEOAhBSTp4hMg2aqbgOHIEX/3qV6J5wkk//zkK5szB6o8/xpQpU7qdsq3DjW372rHg5QOCNCmfOESkklpSEiOOEBMdQd1e2B3H0zNp090HbVi49LAg2SgNlNIPKVqL0h2JqMnNTBZpiBwJpRwQ5focoDp3lHb6zrqGboRbT8mJdLtp5nCcMSYN6RYm3JSzbHgry4WD8Hblp9WmAcaB2iwSO3nY9rHTtVp3YgzIRLRRFNrnn3+ODz74AI899pggyoiAmz9/vrD9gw8+iGXLluG66647IRZef/118ferr75a/NvzZ/qdtO4FF1yA0tJSvP/++4F9+lp8zpw5mDt3rloxqGm5ampqUFRUpOkzsPDRa4BxEL0OQ1nhwDEjXlltwUn2r3HzhQ1wFxeHMi1mzzAOYqZq1WyUtGULUt5+GzCZ0PnDH+IroxEjR4/uJR8RY3uOJOL1danib+NHuTAq342iPHe3YvdeX4KoX5aQACQafPB4/bXLjIk+JCVSQwPA7fU/c7gpEfVtBhxqTIQ5CWjrTEB9WyIcLiAvw4uZE21IM/tgTKQ0QyDJSP/60yt5KKcBuT8HXG6gucOAXV8bYe30p42S3R2uBLR1GmDtTIApCRgz1I1Jp9lRkOUVNicM8YifBuTGQfxOwjtHowHGQTTa0/Zctr227SeH9IMNAz0vmkmHCT4qPhLFkIivRYsWBVZ57bXXcMUVVwQIsKeffhoUiUb11oLTQHtuGwrRRnOkOm4TJ04ErX2iNTmiLQrjDjCVmWrldKullRkHsbHWlt1W3PrUboyx7cMri6+MzaZh7MI4CENZOnp0zx13oG3TJnEi57nnovS++2DMyBB16oIHeRpvfHgUz1ccCvw6OAVQ+iUVypc6UlLnThoUmUaF+alQP3XdpIi1/galp877wQiMHGrSkZa1cxSlPgcoFZlSSyWPlWq9WW1uvPTfr7F2a4tQEOGG6rmNLbaIzqWpKYmiJmDPOnLa0aZ2JVUKB9rVyOCUnHEwOO1Op2bbD17bSydnDMhAtFHNtKVLlwai1Yh4o8i2888/X0SmFRcXCzKMmhZ861vf6pVeGgzDUIm2rVu3oqOjQ6SWTp48OZBq2hekmWhT7kXnF0g53WppZcZBbKy1ZksLHlq0D2dYt+P516+JzaZh7MI4CENZOnrU3dKCg889F+hOSg0SqFvqkClTenVKJZJk4/YWrKpqxrqtrSfsPDmQiqihAXUEpX9tDg9yqUNmVhK+cXIaMlL1k0JITTUoXVeEaCUkwJCcjASDIWZdaAeyQ8+/x/pzgAi4nQc68Pf3jwSaX0ikGxG0pSUZmHFeLqcLh2vIKJ+PNQ6iFJenK6QBxoFCitXAsmx7DRhJYREZAwoRbUuWLMH06dNx7bXXnpBoI2Jt1qxZwswUBUekXLg12qTmCX11J6V1mWhT7i3iF0g53WppZcZBbKy18PXd+Mc6K6bb/od7F98am03D2IVxEIaydPaoaJKwfj32P/44EpxOcbqssjIUP/AAqLNq8KDC91Sr7VizE9v2dYgopOBBtdQaWlzYsb9DdAOlUbmzTUSzUYRS0TB/vTWpQ2hykj9HkHgoNUQvBbrN9ojoO6HJfT54nU7xRXmxBrNZdDCgDrStn30mGk/QoE60psJCJFosMBcVieeoG2qCyQRjWlrk+ZLEgMqUaxmvzwGq6bby00ZUVlsFdhpaj3c0pY63d11dJAhYmY6pszdY/uPECwfyn4RXjEYDjINotKftuWx7bdtPDukZAzIQbWQIiix7+OGHAzaZN2+eqMsmEW2/+c1vUFFRgdmzZ58wzTO46ygtJjU9CE4NpbRR6jj67LPPwmKxBLqUMtEmxysR3hr8AoWnL70+zTiIjWWff3Ez/rXZh8sStuDuF66NzaZh7MI4CENZOnyUCKa1FRUYdeQI6pcuFSekBgk5l12G5JycPiOwOh0eQRQFD1OSAR6vT3TJpO9p0HMulw9GY4LoEBqv7qAiusxmg9fhEHIbUlNBvyNCTBBjTqfoyEoj41vfEgQYEY1SGq3P5YKn61lifCgyjday19TAWV/fCxUta9eCvvobFD1I5FvauHFILy2FafhwGJKSBGlGe1L0m7OxEbRvQlISDEbjcTuQ3r1eeDo74Tx6FCmjR8NgMok5/bFRdFbx5fP5o+oSE3ulCMfzc4D4QkonpSYZh+sdgqCtWF0viN3crCTc8IPhokspNcRgwk3ZD6F44kDZk/Hq4WiAcRCOtvT1LNteX/aM5DSMAZmINkofpTTRFStWgDqMUhTZzTffLBokUO22559/HnfddVegycGJjCXVX6Nn3njjDVHXjX73y1/+Es8884z4uWcknNQ8oa91OaItklcjtDn8AoWmJ70/xTiIjYVv//UmVB4y4CbDh/h/z98Tm03D2IVxEIaydPooYaDsnHNQ/9//4vALL4hTEhE0bPZs5JSX91m7TY2qEOSZywWfw+GPNHP4a8VRh9XGZcvQWVMjfs4uKxMkGf3stdnE99JIys1F9oUXgsiw1HHjBBFnraoKPJ9SVCR0075jB6yVlSdUw5CpU8WztL+rvl6QcvR9z0F7SevS/tQd9lhFhUg9pQi4pLw88Xdp0DokE/2dIhAzSksDz0mEmyARuwadj4hGR20taH0DRdYVFsKYlSXkSzSbseajj3D+pEkBso7IOyLkiNAjfRJJR2SgMTNTtii6/pRHBO32fR343d8PBCLciHCbe1kBLjknJ26ErRoxL7dM/N8DuTWqzfUYB9q0mxxSs+3l0KK212AMyES09QeDlStXDliXTWkIMdGmnIb5BVJOt1pamXEQG2tdf8fH2NmRjodO3Y1Lbr8qNpuGsQvjIAxl6fTRAAZ8PtS/+y4a330XHV1pjyeq3RZzdVD0GZFnXWFN4nufT0R+EcHmrKsThBhFpxGJRsSSqJMWwiDiiciovoiwE01PLSnp9mfaj3SWO2OGiDajEYgo83jE95RSSmQZ6fhEkW8hiN3rESLmSIZQzkGkG5F0FFW3e+VKjBgxIrAerUND0iV9T6Rc/o9+hJRRo4TOiYwT9efM5uhSYPs5aIvVjX+vOoplnzQGCDdqmvC9slyMyDdzs4RIADLAHP7vgQJK1eCSjAMNGk0mkdn2MilSw8swBiIk2qROo2R7KUWUotl6Dopuo+iznJycuMGEiTblVM8vkHK61dLKjIPYWOvq29bioD2VibbYqJt3iUAD3T4LfD64GhvRuGIF6pYsEeQTDYpsG3799UhMS/PXIlNoUCRWYH2JWAPgtlpFqicRSFK6JkWJ0c9EqtkPHOiXXKLaaEQmUSQbzaXoNnNxsfiZhmXcOJF66fN60bZhg4hWIzLMXlsr/k4kHM0nosl57JiIOCOCjX6XlJ3dTRM+j0c8Z0xP7zfyi85BEWK0Du3hOnZM7ElD7FtTg+Hz5on16XsRfXfggFiXRnJenj/aLiEBzR9/HCDu+iPXSH6pThw9I0XxSbYN15RE0NE6RCiSLCnFxUifMMGfxmo2nzCNNdy9qDZgW7sbFR8fw5JldYHpc6YX4HsX5CLRkICMNCOTbuEqtp/n2S+QSZEaX4ZxoHEDRiE+2z4K5elkKmOAiTadQDk+x+AXKD56V9uujIPYWKTshiqx0VvfO4acadNis2kYuzAOwlCWTh/tCwMUsdRZW4uGd94J1G6jKCdKq8y74gpBJFH9sOBB0VrutjbxK1FbLDnZH/XU7SGfqHcmotAcDpGOSDXRfE6nIME8VqtIb6RBkVlERBEx1LBsWaC5QH9mkJoNEAFE9c9EAwIip58PIU8AACAASURBVBISRPqrINOI4Oro8NdCo6YEVK8s6ByinltXuiT9S3MptTKBzpKcLCLnKIqO5tDvoy4a1kUmioYKXdFv9L1UH0+QchQJ5/EEjk0y01lpuNvb/amyVIPN5RKkHJ1Z0iE9I9JAqTYb1XHzekVaLZGKnXv3onnNGpGGasvNxUlE3nUNKeqOCLTMs88Wv23dtCnQpbYvG1AaK30RsZecny90K4bB4O+62kdtuFBfKSLc1m5pxqrKZqzd2hKYRk05KMrtiovykJ2RFLU5QpVHr8/xfw/0atnwzsU4CE9fenqaba8na0Z2FsZAhERbsLqpPtvmzZtxySWX9LICp45GBkytzOIXSCuWUlZOxoGy+pVWl4i29+YZkD5+fGw2DWMXxkEYytLpo/1iwOcTEW2tGzag9oknAtFtRLjlz5wpopiCB5EzDcuXCxKIopwsY8cGumwSoSYRbJQyKXXkpPlEjFF0Wt1rrw2Y6kkEEkVRCf6mq4sn/UwyUZSaIPe6oqqk1Eadmq3PYxFRKDVxGOjcEqlIkXWfbNqE8y+4IDCFiE+hY2oK0UWYEdlHXWrJvmQHSs3tLwVWIjtpjeCuq5ZTT/XXheuKzhtIxp5/py6lG7a14onXa0WzBGlQDbefTi/ApRO5hlu4Og1+nv97EI329DOXcaAfW4Z7ErZ9uBrT3/OMARmINrXDglNHlbMQv0DK6VZLKzMOlLdWXaMTVz6wDdmuZrx2Sw4TbcqrnHeIQAMDfhb4fHAcPSrSKo8sWRJS/a9gMSTSRUrJPJGIROIEpzRKNdBoDUpflQgaKVJOFP+nCC+KOusRYReBKgbtlAEx0KUZIuekiD6KthPNJyiSrrYWx958UxCmUvOFvpQpRUVmTZkC00knRRQVSF1KW9vdcLq8+GRbCxa/Xxeo4VY2PgvlE3MwtigVKWYDLKZEjnILA9Wh4iCMJflRDWqAcaBBo8kkMtteJkVqeBnGgAxEW3C9tqeffhopKSmqggQTbcqZg18g5XSrpZUZB8pba8tuK259ajfG2PbhlcVXKr9hBDswDiJQms6mhIoBIlYcR46g6cMP0bJmTaCGmaQOIsmGdJFhorbYgQO9nqFnKbWQiDMizSg9lCKjaEiph8HqDRBqVHD/BHXPdGaSmB8nVAz0K5jPd7yOXnOzaPIgNaKQbBxMwImutrNmiVpz1Fwh0m6mEulGTRMqVtcHotwopXRCSTrKzsrCuadnIiPVyIRbCKiKGgch7MGPqF8DjAP120gpCdn2SmlWO+syBmQg2ih19Oqrr0ZxcTGYaNMO+OWQlF8gObSo/TUYB8rbsLLaitv/zESb8prmHaLRQLifBUSc0Jfo+hk0KGWRaqFR/S+pBpu7tVXUAKN00YwJEwTBRqSKqBtmNIounFQzjGqIJaanI1Fll37R6FVLc8PFwEBnI3wE6spJdeE8HjSvWiVIOKmrLa1DmBh5yy1IHTs24qhEquG2ZZcV/1lbjx37OwIRbrR+0TAz5l5WgCkThjDZNoDh5MbBQDjhv6tTA4wDddolFlKx7WOhZXXvwRiQgWgjE69fvx6rVq0CRY8FD67Rpu4XIFrp+AWKVoP6mM84UN6OC1/fjX+ss6K85SPc/6+7ld8wgh0YBxEoTWdTFMVAV5030fggJcXf/MBo1JkGtX8cRTEQpB6KiqTUYIqIbF67VtTqk1KFqdMqNYwhsjZSjFANN4fDi+qaDny8uRlV1dYA6XbjFcNxeVkep5OeAK6xwoH23xh9n4BxoG/7nuh0bPvBa3vp5IwBGYg2KaJtxYoVvRA1depUvP7668jJyYkb2jh1VDnV8wuknG61tDLjQHlrPbeoCm9sAS5L2IK7X7hW+Q0j2IFxEIHSdDaFMaAzg0ZwnFhjgCIeKdrR2diIuiVLRJQbDVGLb9o0DJkyRRBu0YSgdTo86LR7sXjZESz9uF6sX1JswbRJuSguMGNEvhk5mdypNBguscZBBFDlKTHQAOMgBkpW6RZse5UaJoZiMQaYaIsh3PS3Fb9A+rNpJCdiHESitfDmPPSHz7BmfyJ+aliHnz1/W3iTY/Q04yBGilbxNowBFRsnRqLFEwNuqxUN77yDusWLA9Ft6aWlKJgzB2mnnx5xOqmkOkorfXPVMbz63pFenUqv/PZQ/Pg7Q6Ph82JkodhsE08cxOaEvEsoGmAchKIlfT7DttenXcM5FWNAJqJt8+bNuOSSS3rpnlNHw4Gj9p7lF0h7NlNCYsaBElrtvub1d3yMnR3peGDk55j6wM+U3zCCHRgHEShNZ1MYAzozaATHiTcGqFZfZ02NqOFWX1ERINxyZ8xA4e23R022UdOEA0c6RQ236gM21NTZA6TbnGkF+P6FeRzdBiDeOIgAujxFAQ0wDhRQqkaWZNtrxFAKiskYkIFoU9A+sizNqaOyqLHPRfgFUk63WlqZcaC8ta67fTV22TLw0Km7ccntVym/YQQ7MA4iUJrOpjAGdGbQCI6jFgx4OjvRuXcvjr7xRiCdlCLbqJttcm4uDGZzBKc7PsXu9MLu8MLp8mLlZ01Y9PZh8UfqUnrNjAL88OJ8GBMTotpDy5PVggMt61APsjMO9GDFyM7Ato9Mb3qaxRiIgmgLrs02b9480XGUItvOP/98gRHpdylx7vzFRJtyryy/QMrpVksrMw6Ut1bZDVVik1fO24Mxc/6f8htGsAPjIAKl6WwKY0BnBo3gOGrDgLutDQ3vvovDCxcGTpNTXo7h118vmmokpqZGcMruUyjK7Y0Pj+L/PjwaaJhA0W1XXJQHS0oizMmGqPfQ2gJqw4HW9KcXeRkHerFk+Odg24evM73NYAxEQbQtWLAADz/8cAATTz31FKghQnBThMcee6xXJ9JYg4iJNuU0zi+QcrrV0sqMA+WtJRFt788zIG38eOU3jGAHxkEEStPZFMaAzgwawXFUiQGfT0S2Na9ejY7qanGqpNxcZJSWIueyy5B66qlRR7gR2dbc5sLyTxuxcKk/ui03KwkXjs/GlG9lYdTwFKSYEgdNlJsqcRABnnlKdBpgHESnPy3PZttr2XryyM4YiJBoo2i2W265BY888ghOO+007Nq1Cz/+8Y8xceJEEdlGUWz0u5deegmPPvqo+Dleg4k25TTPL5ByutXSyowDZa3VbvNg+u1bYfbaUXGjBelMtCmrcF49Yg3wZ0HEqtPNRNViwOeDq7ERHbt2ofbJJ+FqaAjonCLcRtxyi787aZSDCLd319fjjQ+PobbOHlitdGw6JpRkYNrEHBHlZkoy6LpxgmpxEKV9eXp4GmAchKcvPT3NtteTNSM7C2MgCqJt6dKluO666wKa/89//oOxY8cK4k0a3AwhfGC63D443V44HF4x2WQyiJof8RjUYetENUb4BYqHVdS3J+NAWZts2W3FrU/txhjbPvzt+elITEtTdsMIV2ccRKg4HU1jDOjImBEeRfUYIMKtuRkta9agraoqUL/NXFSEwrvuQkpRERKSk5EYxQUxkW1Wmxsbt7di2YZGVO20BrRJUW7TJ+WicJgJpWMzkGpJRLJRf6Sb6nEQIb55WngaYByEpy89Pc2215M1IzsLYyAKoq1np9G+SDUm2noDkxwwItIMCQmwOz3o6PSAyDVpNLS4sONAB6oPdIhflRSn4uIJ2QHCi+YbDAlIMRvEjahEhvVHiNHfaQ8atI8hAWIupTDQWiRDp90b+F2nwwOnyycK/NL/4J8zLhNZ6cY+3zB+gSL74NHbLMaBshb9bEcb7nxmjyDaXll8pbKbRbE64yAK5elkKmNAJ4aM4hhawYDP5QI1TGjfti0Q4Ub12tInTEBKcbH41zRihNAENU4wpqeHrRXysWwOD+oaHdi4rQ3LNjZ2i3ILJt2+cXIa0lONsJgSo450I7+PfDny/RINCTCbDPB6AaPR35zB4yEfzwefj74g9ksyGmDoKiWXmJgg5tGItL6cVnAQtlF5QlgaYByEpS5dPcy215U5IzoMYyAKou3qq6/uVo+tLwtMnToVr7/+OnJyciIykByTIkkd7bB7REQZORsSQZWclHD8Z5dPOCRJxgRBWEmDHJbGVpdwcGgQEUYEGBFrwWQa/Y0INbrlXLOlWbSHP9EgZywvKynwCEW4jRuVJm5EbXavqANSNKx7By2SjeTZtu84aVff4oSt04PySbkoKbaI9UiGyp1tKB6WgqkThwiCr7bOgfc3NAgZ6blbfjgSZ4xJ6+X88QskB0K1vwbjQFkbvv5uLRa9W4+y1k/w63/+QtnNolidcRCF8nQylTGgE0NGcQzNYcDng722FrV/+hOsVf6mM9Ig4s1UWCgaJgy98kqkn3VWxLXcyAck4ot8qx1fdWDH/o5A4wTaj/y6CSXpIsrt3NMzhO9IZJd0MdqXSSRCjUg0IsuIPHO5vfj0yzbh11VV+yPpLjgrC6kpx33VmiOdqG9xCR+P/MjgkZedjLysZPEr8iuLC8woHGoW2RUkT6gprx9+9DG+ffFFUZOGUUCRp6pAA5r7PFCBzvQiAtteL5aM/ByMASbaRESYx+uD1+uDw+lDe6cbO/bbBOFEBBZFexHxRkMip6oP2IRTNLbYEiC46NZv3+FO0XXqQBdxRuQYEWI79rcLp4Z+prknGhZzothn3Ch/J6w1W1q63YBGDvfuM0l+6VzSX/r6neQAPvizYpQUpXbroMUvkFzW0PY6jANl7ffs85vwf18YcBk24+6Fx9P1ld01/NUZB+HrTG8zGAN6s2j459EqBii6zbp5Mzp27BBfPUk30kT+zJkYNnu2qOWWYOw70n8gjUlppUSOEem2/+tO4RcG13OT1iBfsGhYCr5/YR5GDjWJqDMaRKYRabdxe5sg7ChqjiLhyG8d6OJ2IPn6+jsRbpRdUVRgFn7smWPSBOlG5B79S1kWDa1O4U8PSU+Cw+XF0mWVGDr8FPz4O0OZbItE6TqZo9XPA52oP67HYNvHVf2q2JwxEAXR1jN1tC+LqjV1lJwBclSIWKM6GjTIOZEizOiWL9xBhW7JWepJXp1onQlj01E2Phs0VxrkuJiTE2FK9kfTEdG3dU97t2Voj6pqv4NFt4/1zc5uN6PBD+dmJolbUiLR6EaTnLO1W1oCzxcOM4v9l29sgs3ugfQ8RbjRvEVvHRZ6Cb5tLS1JFzJWfrYeU6aUicg5un09UT23cPXJz2tHA/xBqqytfv/0Z3h/VyJ+hI34xcKbld0sitUZB1EoTydTGQM6MWQUx9A0Bnw+eB0OeO12eOx2OI8cgau+Hq2bNqFpxQqhFepWSoRb9sUXC8KNot0iHVJEmsvlQ+1RO977pEFkFEilQ6R1yf8KjkqjiLTKoLpvPfcnv+7C8Vk4uyRD+KSbdrR1e4Qi1sh3pGg22i94kD9J2Q+SX0x+LfmGfQ0i4CxmP/nX3yXyTTNHMNkWKUB0ME/Tnwc60H88j8C2j6f21bE3YyBCok0d5gtNirvv/w1+edsdggwSTpIxAUca/I4EOQYVq4/1Wkgim4hwo6g2KdJLciTolpEIsJ6h/7RQ2VlZmDklXzg3FMVGDhE5NXQTSGmeUlQcPUtpp5QWQDeRdAPYX0g+pRxQ1J00qK4GkYRUR42Gl4r7dtV5I6KORvB5KUpOGvR36mJY1+h3pIblJAs5Gtuc2HfIjm+cnCoK80pNGNo63Hh8SQ3Wbm0JrCGlso7MbMY53/I3v6Az0lq0V2ZaZDe9oVmUn1KbBviDVFmLXH/XOuy0WnD/8K0of+jnym4WxeqMgyiUp5OpjAGdGDKKY+gNAz63W5BvLevXo27xYpFmKg1LSQlGP/wwkvPzkZB0vLxHpOqjsiPkW0rlRsjnXLahoVszheC1pYtS8r8oqo2i384ckyp8yeBavORfSoN8yb5SQIP9TPIxJZ+SSLYv9lKqa7tINaWMjb6i73qeOS/Di/o2Pwl34xXDMf283K5acAniolbyVSPVFc/Thgb09nmgDa2rQ0q2vTrsEE8pGAODgGi74tZ3gJQi4SAQYUY3eH3dvBG5RumaFGE2bpRFkE09Bzkr5BxIfyNniAgtItXWbW3BsWYnfvGjkUhOOh7eH1xoltZTS+QX3aRK8kjnJMeKiMieg863u8Yman4s+6Sx/+g5kSqbip/OKBDEG9W1C65hF8+XnfdWTgP8Qaqcbmnl625fjV22DDx06m5ccvtVym4WxeqMgyiUp5OpjAGdGDKKY+gWAz4f3FYrGt55B43LlgUIN+pWmlNejuyLLoJp+PAoNNd7Kvlp5Heu/LQRB474a/mSL0sXtxStRrXTiFBL6GKtQq2fFq6QUuMs8hGpDpzb4687TJkgdIFMY/RwM9JSEsXvSZyqyo2o7RiDf3/kv8wun5gjsiroovb0UakYdVIKMlKNAcJN8j9pLzp3X75ouHLz8/HXgG4/D+KvWtVLwLZXvYkUF5AxMAiItrIbuhe3lVBF9SYo5J2iz6RGAlKEGRFyoQ670+9kUCoq1akIZ26oe6jhOSnFgaLhqBZdzRE7Vm6ogSklU4jnd7j86QWkg/JJOUKvE8/IQE5mMjtNajCiQjLwB6lCiu1a9gc3/w+NnhQ8c+aXOOvmOcpuFsXqjIMolKeTqYwBnRgyimPoHQMU4eZua4OrqQn7H3mkG+E24pZbkP7Nb0bcMKE/tRP5RIQb+Zn0PfmqaiGiyDckmXrKQzi46KIp+Nt/D2PJsrpeRysbn4UfTsnHiHyz6H4q+dLSg3QpnZ2RFHHX0yggzFNl1IDePw9kVJXulmLb686kYR+IMTAIiLZZt/8DN1wzXZA+dBNI6ZwU1UZkEN3+0X/I1eKwhI3gOE2gm0e60fzgo3WYNPE8IQVF99GNKzlUwfVFSM+zpw/D9Em5SLMkch23ONlMyW35g1RJ7QLSZcG7P/Mg45xzlN0sitUZB1EoTydTGQM6MWQUxxhMGHAeO4amlSsDEW5Ur23YrFlInzBBpJNG0zQhChOoYqqEA/IXl33SgK++7hRySfWQ6Xup9i99T7WDpZpvVDeOatJNm5SDEfmmrgg3fzqsXi+zVWE0BYQYTJ8HCqhP00uy7TVtPlmEZwwMAqLt3gd+jUd+db+oSUHD7vSI20Au3B/9O9TzBZLa16/e3Cxq01GxXqmWB91eTjw9E5ednxv9xryCqjTAH6TKmkMi2t6bZ0D6+PHKbhbF6oyDKJSnk6mMAZ0YMopjDDYM+FwuEOFW88QT3TqVSk0TssrKRP22BIMBhpQUJJrNstRzi8JEMZkajAOp0ypt7Hb7Gz/8/f0j/daekwQkUm3WtGGi0ymVI6G0U7oYHzrExDXeYmLF6DcZbJ8H0WtMPyuw7fVjy0hPwhgYBETbQw89hAULFkSKEZ53Ag309wJRCgA1aqBU0o82NWPR24cDqzw4txiXnpvDetWRBviDVDljbtltxa1P7cYY2z4serwMycOGKbdZlCszDqJUoA6mMwZ0YMQojzBYMeDp7ETjihVoovptNTXw2GzdNEnEW+q4ccgoLUXqGWcgOTcXiWlpSDDGrnkUkYKejg6QrBJTRb8zmM1ClsSUlCitf3z6iXBAxFtruxvbv2rHmi3NYhJlPVDGCQ0q60KNyqjjffCgZmIzpwzFt05LF6QbD/VrYLB+HqjfMspLyLZXXsdq34ExwESb2jGqavlCeYEoyq2yuhWrqpqxYmOTCPt/9q5TUTg0hVN2VW3d0IULBQehr8ZPBmvgsx1tuPOZPYJoe2XxlapWDuNA1eaJiXCMgZioWdWbDGYMSPXb6N/glNK+DJZeWoqMCRMgIt6MRhhMJhHpZujqXkrkV6SD9ve0twsyTZBrdrv42VpVhbaqKlgrK7stTSmvlO5aMHcujOnpMCQn++vMdTVZINnCHas/+ABlkyeD1u5vUH23tna3+DOlhUqdTr1eoL3TjWUbGlFZ7SfbgusAX3FRHn723ZNEMwUe6tbAYP48ULdllJeOba+8jtW+A2OAiTa1Y1TV8oX6AtHtJTlNj/x1PzZVt4mbSCqCe8WUfC50q2oLhyZcqDgIbTV+KlgDb39Qi6eW1uPslk148l83qFo5jANVmycmwjEGYqJmVW/CGPCbR5BuLS3wut2C7KIot7bKStiqq9FRXd3LhpaSEqSNGxf4fdaFF4oupkR6EVkVSuQbRap5OzpEZB0RahS95rXZxN7hjGBZqKuqubgYKcXF8DqdIgU2ITkZ8HpFZFznvn2gZ+hMiRaL+J4Ius2vvoqR6enIuewyWEaPDpB2ocpBfmNzmwvU9Z4G/bt8QyOWflwvfp73/eH4/kV5XLMtVIXG6Tn+PIiT4lWwLdteBUaIswiMASba4gxBbW8f7gtETtPPf1ONhlZ/egDVbbvhB8NhMSUi1eJvTiHdaHKDCu1gI1wcaOdk8Zf0L899hn9vS8QMXxXuWXR9/AU6gQSMA1WbJybCMQZiomZVb8IY6Mc8Pp9IJ/U6HKJjadunn+JYRQVcDQ392pMILyLZKPItZ9q0QHMFIvHoy+tywedwiK6d7tZWNL73HprXrOl3zdSSEhFBR9FrUqQZEXjOujocXriwTwJQEo5kcdTWijpzSXl54tdEGg40RIOI2bORO2MGYDCIiLlwhtSN1O7wigvbNZtbRDkSyo54YG4xvnFyGkzJBiQbDVy3LRzFxuhZ/jyIkaJVuA3bXoVGibFIjAEm2mIMOX1tF8kL1NbhxhsfHg20e5e6TpWOzcCEsemiJgfdXH67NBvm5ETuVKoByESCAw0cSxUiSkTbZdiMuxdepwqZ+hOCcaBq88REOMZATNSs6k0YA6GZx0vpnDabv2ZaR4dI63TW+6O1iHxrWbu220JU461gzhxYxo6FvbZWkF7UhIGi5HqSdVIjhuQuQiz1zDORkJh4PDquKz01eAO31QrH118DPl83WfqLwJPm0l60P5F4dA6SjYYvPR1pI0YEyLuc8nJB7lGEm+mkkyKqB0dRbo2tLvzpX7VYu7VFZEc8NHdUoF5busWIrHROJw0NgbF5ij8PYqNnNe7CtlejVWIrE2OAibbYIk5nu0X6AtEN5dbdVjy+pCYQ3dZTNccJuHRMnZgjOsXyUKcGIsWBOk+jLqnm3bse1S1m3JJViSt/P09dwvWQhnGgavPERDjGQEzUrOpNGAORmUeqpUZEF43OAwfgqqsT5NtAkW/SjhSpljttGqj+G0WeJSQkiJTTUNJOg6UWslDDhK5BhF7Htm0ihVRKR6U/mYqKkJSd3e3APq9XpMpu3LwZky+4AI3LluHwokWBZ0SE26xZoNRYY1qaSCmlVNRwGjHUNTpw51/2iq725CuWT8oRZBtd1hYXpHBJksggqMgs/jxQRK2aWJRtrwkzKSokY4CJNkUBFsniUhFbSgmgorhUHPdExWQj2UOuOdG8QORLHm1y4EiDU3SdqtxpFU5TbmYSLCmJ4ntplE/MwbRJORg51IzkpATxa04VkMuK0a8TDQ6i313fK1x3+2rssmXgoZN34ZI7f6LqwzIOVG2emAjHGIiJmlW9CWNAPvNQ1BulhXo7OwXZRk0MqN4aRZEF0kpLSwN10YwZGaJOWrjEWigSE3lG/igRgZT+ShFy4ud+hoQDmtewfLmo5UayU+QeDRHdVl7ul93n8xNv6eknXFPaivzHfYdt+ONrtag+0NFNgjt/Uojpk3NhTPT7ijziqwH+PIiv/uO5O9s+ntpXx96MASba4oPELkeFOjm529rElzR6pgyQE0K3k6ITlMnk7wQVwSCHLdDO3ev1k3hRtpWX4wWirlOdDg86Oj2iPhvVZqNaGzsOdKCyui1Q+JaOTDeWlGKampIovj99VKq4vaRuVVyfIwJQyDRFDhzIJIrulrn61rU46EjF78buwOTbZqv6fIwDVZsnJsIxBmKiZlVvwhhQxjxEWFEdNooYkxoSENlFxJoai5N1wwHVkLNaRQOFhvfeE1FuUoqppC2qHUeRblLjB+Hvmky9zkeX0eS7kr9Il7XUmZT8R+myliLc/nT7KSgcauZMCGWgGNaq/HkQlrp09TDbXlfmjOgwjAEm2iICTs9JojCtxyOcAhoiKo3C7qlHObVH93pF0VpBdnUNCr8nh4JC6qVaHESq9dUdSmq9To4I1cEITgUQt4qJfaRV+nxwHD3aaz2pA5Ug8CZMCMhDe1CqQTgEnJIvEBFwLrcXn+9pxyvvHunW2j1Y/9RQoaQ4FeOKUzE8zwSDIUGQdUZjAnejkgXdAy+iJA4G3l3fT5Td4L/9f/dnHmScc46qD8s4ULV5YiIcYyAmalb1JowBVZsnZsL1hwPyg10tLej44gs0LFsW6IpK9erIDzUVForuqwEfNSFBpKcKv9pmE/9S5J4xMzNAtnVl2+LXrxwQEW7kF1JXUvIFhw4xqZGHjJkd4r0Rfx7E2wLx259tHz/dq2VnxgATbVFhkcLn6T/6ruZmEfpOg0gwunWk2zoqIiuRZ1RnI1Dotr7+hJ2miFCj1AAaIlWgq7isJCz9Ter6RI5JCoXeA2J9qfhtJ4XoV1aGfD6SM5vayRcWCplNQ4cKRyYQBdd1ixi8YCxeIFJra7sbdqcHew91iig3GjV1dlQfsMHW1fqdfkdRbnlZSYJgGzcqDd85JxvD88zC2eKhnAZigQPlpFf3yky0qds+LF13DfBnASOCMcAYIA0MhAPRDKK9XUTo2fbsQd3ixb26npJ/Symyw6+/XpBwlHZKl9FDpk5FUk4OknNz4fYC0sXs/sOduOXJ3cIAJcUWzJ5WgDNGp3GDhDhCciAcxFE03lphDbDtFVawBpZnDDDR1g2mIjTfaoXX6RTFXKn+hIgWk67LKDqta0jRaU0rVojaGRShJhFgobQ8l9ahsP/iBx8MEHLkTBDRJdI6vV547HY4jxwRe9gPHOhFug30nlEEXM9BZBrJ2JPAC36OZBg+b15ALrpJlNYivRiSk7H+s89w4Xe+E3UK6kBnkP4upZmSOShYYyoKogAAIABJREFUsLauE6uqmvsk3WgOEW4zp+Tj+xfmidpuyUn+9u8GuiENk3yjPWn/cOeFejYtP8cfpMpYb3etDdf+thon2b/G4t+fjeRhw5TZSKZVGQcyKVLDyzAGNGw8mURnDMikSI0vEw4OyN92NjYKX5f83PYdO7r5qFKdYvKzadDPhfPni7IqSUOGBDRFPtqnX7ZiwcsHApewUycOwW3/r5AzHOKEp3BwECcReVuFNMC2V0ixGlqWMcBEm4ArpXm6W1rgrKsTN2atmzb1gjFFjQX/x76vlurdiKrCQnETRy3YidhKzs8PRJ4ZLJYAgZVcUADz8OGBqX11iJIaJJCc9D3d6FEKqJC9owMUvSY5H8GOSMbZZ4s26sFDWt9HZCKxVZTq6vWi+aOPxG2iq76+161iT2VIt4wNFgtOo3TWceNE9yhRW+MExXGV+GzosHvgcvkCEW82uxf1zU7R+l0qkls0zOxPLx2VCovZIMSgn4mIo8YL5mT/73oOf+04r1i7vtmF+hYnzhyThuyMJO5qFaQs/iBVAtnAZzvacOczezDGtg+vLL5SmU1kXJVxIKMyNboUY0CjhpNRbMaAjMrU8FKR4EB0NO3shJfKsbhcIvPj8MKFAZ+ULrPpclq6JM6ZNg3F997brUad1ebG3oOdeH9DA9ZtbRWE2+1XjcSMyXl8URoHPEWCgziIyVsqoAG2vQJK1diSjIFBQLQtuPde3Hv33aKGmqijlpx8vKZZQoKo+UAkU+Py5X3WRxsI0/QffYr8ops1IsDoi4gnSu2kvaQh9k1KEjKIiDD63u3213ULipQbaD9BjLlcYh3xvc8nfqbRs15bOI0TgutfUCpswzvvoH7pUrEuOTeUkkpEXH+Dzp9dVhao+yZFvZF+wpEjlPP39wxFnTlcfvLQ6fJiVWUTFr9fh4ZWv356DiLgqC38t0uzkWjwRyvanf75lJpatdOK5VRoNyg9VWolf830AtGUgSPcBk4Ricamg3nuRxuO4tG/H8IZ1u14/vVrVK8K/g+q6k2kuICMAcVVrPoNGAOqN1FMBIwWB+TXEvHmbm+HddMmmIuLAyVVKMND8k9H3nYb8q+4otuZWqxuEOG2fGMjliyrE5eqL9xzmmiexSO2GogWB7GVlneTUwNsezm1qc21GAODgGj791VXYeLEiSIUnUZwZBpFYFH0mpTqSaQQEUYZEyYEotckaFPUmBQtRr/LCGqpToVaieSSSK/ElJSYR3bJ/QpSamxwN1RaX5CVVJOuoQEdO3bgwJo1SLfZ+kxBlaLeSJe5M2Z0q/cmt6z9rUfEW2OrC5t3WbFjf7uo6SaN4JbwUm23+hYXGlr6JuUsZn+n09o6f0MLqv8xbVIuzj09A6YkA5K6UlPp+8E2+INUGYv/5blN+Pc2A2b4NuOeRdcps4mMqzIOZFSmRpdiDGjUcDKKzRiQUZkaXko2HPh8cDU2Ck0kmEz+OsgtLWhetUo0E6OL4HEvv9zLx6RL07Z2Nx568SuR3UAXq3+9v4SzEWKMKdlwEGO5ebvoNcC2j16HWl+BMTAIiLaqsrIBcUr/oc6fORPUhECQZBSJRlFmUm22rhVEd1FqCmAwiA6dRK5FEpE2oEBqf8DnAzWCWPvRRzjv7LPhOHwYlErbsmZNn6Qb1XsrvOMOWE45pReBGYujUt0OinRzOLyizhqNNpsbn25vw7KNjQHyLFiW3MwkFBWYBZlGpJoxMUFEvW3d046n/lkbqP9BN6UTStKRl5UsnhuR709TDTNIMRZqUGwP/iBVRrV//sunqPjSiBm+Ktyz6HplNpFxVcaBjMrU6FKMAY0aTkaxGQMyKlPDSymKgy7yrfr668XF76gHHxSlWozp6TBmZXXT2v6vO3HHn/eIzIYff2cobv7hCA1rVXuiK4oD7aljUEnMth9U5u7zsIyBQUC0Lf/e9zBuypRAJJsU2SbVgqAC/xnnngtTQYGo/TCoGJIoPwOCXyBJn1RHjoYU9UYh/vQ9DXKExixYIOrVqWHQjaet04MdBzpAtd2ofhvdehJJlmw0CHItI80o/pUGEXUHj9rx4aYmrNnS0oukI+Lt4Z8X4xunpA+a4rv8QaoMmuc/uA5VDRbMNW3E3D/frMwmMq7KOJBRmRpdijGgUcPJKDZjQEZlanipWODg0HPP4egbb4gL3JzyctGNlC526cI82GejMiK/fuWA8MlevK8EuVlG8ecUU6KGNawN0WOBA21oYvBJybYffDbveWLGwCAg2n5799246957/R1EDQZ/+mNXIwApMk1qcsCvRHgaOOEL5POJjqmuY8dw+K9/hbWyUtTDIyfo5D/+ESYVdVAk8oy+KO0z1Eg0qtvWYfPgcL0DlTvbcKzZKVJTKbVUquP2vbJcDM8z676OG3+QhvfehPr0dbevxi5bBu4fvRPld18d6rS4Pcc4iJvqVbMxY0A1poibIIyBuKleVRvHAgeUQnrwuefQtGJF4Owjb78dOVOndiPbqLHVbU/vESmkV1yUJ7rR08hKNyLd4ifdeCijgVjgQBnJedVoNcC2j1aD2p/PGBgERNtDDz2EBQsWaB+tKjxBqC8QRbs5jhzB3rvvFtFtFNk2+tFHVUW2RapeKS2VOp9SA4Zn/u+g6HhKgwi3638wHJPOyEB6qhEWU2LIRF6k8sRjXqg4iIdsWt7zuvmrsaszAw+dvBOX3MlEm5ZtOVhk58+CwWLp/s/JGGAMkAZihQNXU5MoW0INzahhF12cj/ntb8WlbtKQIQFjrP+iBfc9v0/4ZVTmgy5LS0sy8NMZJ+n+MjSeiIwVDuJ5Rt67bw2w7RkZjAEm2vgtiEID4b5A7Z9/jr333CMi28gZOv0f/wA1ktDToJvTdVtbULG6Xtye0qAmCheOz8aF47MwengKMlL1dYMaLg70ZG8lz1J2Q5VY/u0rWzHk4ouV3EqWtRkHsqhR04swBjRtPlmEZwzIokbNLxIzHPh8cNbXi7rBtU89BWtVlSDZhs+bB8uppyI5L0+UhKGSyzf8YWfAL5MU/Nsbx4iSIZRGmplmZNJNZuTFDAcyy83LRa8Btn30OtT6CowBDRNtFKU2evRoXH31iSM9OKJNudc0khfIcfAg9t53n2iakHHOOTjliSeUEzBOK1OUW7vNg3+vOoplnzSKIrzSKBufhSsvzseYkRbdRLhFgoM4mUZT20pE27s/84h3Re2DcaB2CykvH2NAeR2rfQfGgNotFBv5Yo0DkTlRV4e9d90VqAtMZFvWhRciOTcXBrMZbR1u7DvUiTVbmkWHeco+IJKNUknHFltEtBuRbZRO6vH60GJ1w+v1iTq9KWYDkrpq98ZGg/rYJdY40IfW9HEKtr0+7BjNKRgDGiXaXn/9dcyaNQuvvfYaE23RvAFRzo30BbLt2YPdv/iFiGwb9cgjmojWiURVLrcPja1OfLG3A2u3NHdLKS2flIOys7KQl52EnMwkTRfljRQHkeh0sMw50uDAjx/cjmxXM/5x53BQ0xa1D8aB2i2kvHyMAeV1rPYdGANqt1Bs5IsLDnw+dOzejbolS9Cydq04aP7Mmci74gqRRmqwpOJokwPkm1Hq6P3P7+t1ETrzonzhl1EEHGUlUO1dIuMkIo7WTDImwJCQgOQkg6jvS5kM0qDIuDSLv0wIdaoPbqYVG82ra5e44EBdKhi00rDtB63pAwdnDGiUaCMLEtlGgyPa4vciR/MCHVmyBF//9a9IysvDNyoq4neIGOwsRbgdONKJN1cdCxBu0tblE3Pwk6lDkZedrMlOpdHgIAbq1+QWn21vxp3PfoUxtn14ZfGVmjgD40ATZlJUSMaAourVxOKMAU2YSXEh44UDr90uUkmJaDu8aJE4J6WSFj/wgKgLbMzMhA8JggijbqRf7G1HTZ0dVTut4lmKarvgrCxBstHvgweVAcnLSgo8V1SQgpojnajsmkt/oPpv0yblii72FnMiigvMMCcnigvVUJttKW6cGG4QLxzE8Ii8VT8aYNszNBgDg4BomzNnDubOnctoV0ADNTU1KCoqinjltCeegMFqhX3qVDgnTRJ1NPQ86IbU7krAniNGfHnQiJ2H/Q4bjYwUL84a5cKZhS5kWqgDqk8zqogWB5o5aAwF3XsIWLI+QxBtc+bmxXDnyLdiHESuO73MZAzoxZKRn4MxELnu9DQznjhI8HgAqxXGmhqYV65EgtUKb14e7DNmwEtEm9ks/E23yYKWDr/f6XABK78w46ujx2vopqf4MGaoG/VtBhxuSozYPHkZ5N85cc7JTiTrq0TvgDqJJw4GFI4fUFQDbHtF1auJxQcbBqZMmdLLLgk+H/3vv/YGR7TF32bRMtUN//0vap54QjRGGDl/PjKpDhWRbQkJMJhM4oAJiYlIMOrLM6E3zmpzo6PTg32HO7HwrcOo7bo5pdtUqhdyzrh0nFJo0URKabQ4iD+S1SfBX17cgn9v9mKKaysefenn6hOwD4kYB5owk6JCMgYUVa8mFmcMaMJMigsZdxz4fHAcPQp3SwsO/PrXoi4w+ZqUSjpk6lRxfmqU4DGa4HR70Wn3ihRQimJbvqFRNLEiXyx40N9sdq/4VX2zU0S9FRWYRQQc+W401m5pCWQt0DPBNXrnTCvA+WdlimcppdSUZEB2hr4j3eKOA8WRzhv0pwG2PWODMTAIItq4GYJyL7ocL9DOG29Ex5dfCiGzysqE40POkKmwEF7qTmqxIL20FIaUFCQYDPC53YKE0wv5RqRbY6sL6z5vEc6d1KmU9EFO3ozJOcjNTBZ1QKguiNlkELVDpOA/ctTiPeTAQbzPoLb9//zMBlTsSMYM32bcs+g6tYnXpzyMA02YSVEhGQOKqlcTizMGNGEmxYVUCw7cViscX3+NwwsXio6kwSN7yhSMfvTRwK/Iz6IGCES4kb+VlZ4Ec7Lf53K4vKJBgsdzPDbB7vAKn4xqtdFzNGhuR6dXNFHw+nyiHtzyjY1Ysqyu295EtlGa6cyL83HWqemaLBsSCojUgoNQZOVn5NUA215efWpxNcaABog2qfEBASy4+QFHtMX/lZPjBaJ6GocWLkT90qX9HshSUoLcadNgsFjgqK2FZexYpIwZ4yfbulinpKwsJCQdT8WMv3bCk8Du9MLW6RG1PpZtaOhWL6RwmD+6r2hYirg9pRohtXUOceNKRXpH5Pv/TiOYhKMOWakpiYq3q5cDB+FpS/9P/+b367DigAU/TqrCzX+5XhMHZhxowkyKCskYUFS9mlicMaAJMykupJpw4HO5RHSbddMmHKuoENFt0ih5+WVYTj65mz6IcJOziQGtR37dGx8eC2QvBG9IdXqvunQoRuSbFffXFDd8jw3UhINYn32w78e2H+wIABgDGiDa+oMpE23xf4HleoHICeqsqUHz6tWgFu2iTXuXI2SvqRHdSXsOKepN+n3auHEouOYaEeplzMjQbL03csja2t2o3NmGitX13SLc+rM43YxSBy0i3agAb/A4uyQTpSXpGJ5nErexew91IsOSiIJckyDlqGU9OZSUNhFpCoNcOIg/otUjwbXzV2N3ZwbuH1WN8ntmqUewE0jCONCEmRQVkjGgqHo1sThjQBNmUlxIteGA/ExnYyPoXxrUKIEaJlAmxYibb0ZiSorIplDqwpb8reY2l/DVaDS0uLBmSzOWflwvfiY/bta0YaIbPflkdEmabjFqvnSx2nCgOPB5g4AG2PYMBsaARom2/qLc+oI0p44q96LL/QIRweajIrZeL7xOpxDc3dYmCDhrZaX4mbqUduzYAVdDQ6+DUeQbEW7m0aNFBJyW00slp2zHgY5ATZAd+9uFc1bf4gJFuVFUm79myPHW8qFaWyLlyLnLzUrGuq0tIoXhRxfnw2AA0lJCd/DkxkGoZ9Dzc9fNX41dRLSNrkb53Uy06dnWejobfxboyZqRnYUxEJne9DZLrTiQLnNd9fWg0iVErg2bNQvpEyb4iTajUXwZkpIUJ95sDg+27rZi8ft13S5VyS+bUJKOKy/OR+GwlJhkJiiFP7XiQKnz8rrHNcC2ZzQwBjRKtIUDXSbawtFWeM/G6gUix8jb2Qmf1yscIK/DAXdrayDqjf5Ot5PBkW8Fc+Yg84ILRDt3qvOm1C1leBoL/2mpNgjNlOqDOF0+JCclwO32iSK+RxqcIjKNSDipUC89T4V4KTKu+oAtQMblZibB5vD2S84RAUepqeWTclA6NgOWlMRA7ZH+pI8VDsLXnnZnlN+4ETZfEl77bhMKZ1yiiYMwDjRhJkWFZAwoql5NLM4Y0ISZFBdSCzjYc8cdaNu0KaALqgdMl7VUI5hG6rhxSMrOFoSbUkNqjvXOugZUrD7WrXkC7Vk6Nh3jRqfh5989SZPRbVrAgVK2Hezrsu0HOwI4dZQQoNmuo6HCl4m2UDUV/nPx/hCl+m7ScB49imNvvQVKNQ0ueCvVd0vKzYXltNME6aak0xS+FpWbQWmoVJiX0kKpKK+BurkaEkSR3q172sXGNXWdONbsRPGwFCxZXteNgCPS7cLx2fj22dkYkpEEozEBFlNiL2cv3jhQToPxW7nsBn/R5nd/5kEGdePVwGAcaMBICovIGFBYwRpYnjGgASPFQEQt4IAuaevffhttlZW9GiWQiqRotyGXXiqacFG9jYTkZJFm2nOQP2owmyPWrNSIweX2im701Bxr7daWwHrTz8vFjVcMFz9TMyyvF5qIdNMCDiI2Gk88oQbY9gwQxgATbfwWRKEBtb1A5Oj4fD7Uv/UWWtasEaRbcJQbOU2UHkDt3U0jRojUAHKMBnSOfD6xDkXSUf03Laek9jQ3dcRye7wwJydiV00Hao86QCmqyzc2BUg3SmOgVFX6t3xSLsafmiaWSTQkICPNiHVrP8aUKVOiQBJPDdYAdT27/K7PYfba8ea1SUy0MTw0owG1/TdBM4rTkaCMAR0ZM4qjaAUHzmPHhG9HpBtd0nZUV4PSSulnqWkC1XGjL1t1tfAhzcXFMCQni1InPrdblDJx1teLi1xzUVFAa8b0dBgzM8OuGUxRbpRWuqfWhi+/6sCitw+LNalpAtVuk0bRMBNmTM5TdQMFreAgCqjz1H40wLZnaDAGmGjjtyAKDaj1BaJit5Ra6mptRcM77wjniJyg4LpuRLpJNd2yv/1tpIwa1bcmfD60b9+Oo2+8IWrD5f/wh8i59FLhPGk1HXUgkxP5Zu1wY83WFnGrWn2go9sUiXijX5aNz4bBthszLj0PGanGgZbmv4eggU+3NuCuhTUYY9uHl1/6gWZwptbPgxBUzo/IpAHGgEyK1PAyjAENG09G0bWEA7qkpS8PlShxuwNaaFy+HHVLlvTSitSMy2uziQvd/gaRbsPnzYPl1FNFRJxUAy5UNUulQ/75QR1eefdIn9NuuGI4fnTxUNWSbVrCQah24edC0wDbPjQ96fkpxgATbXrGt+Jn08ILJJwnm004T47Dh0Vrd2qs0LOT6chbbxWRbtKg58npIqLu8MKF3XRJzlNGaSlG3HSTZkiQSMAg3apSsd6OTq+IdFu7paVXDRFam8i3x64fjVMLLeLGlbpm8YhMA8FE2yuLr4xskTjM0sLnQRzUMqi2ZAwMKnP3eVjGAGOANKB1HNCFLfmAnfv2Cb+Rotz6a8YlRbL1vNCVkEA+Y2pJifAbqRREuN1NyRdbXdWEL/b6S37QoO6lKzY2ie9nTsnH1VOHiVq9fZX3iCcitY6DeOpO63uz7bVuwejlZwww0RY9igbxClp8gaSOU0S6UYSaVJuDHJ/ihx+GZcwY2HbvFkQcOVcUDUeD0gbIUaLbTYmko98V3nYbDNQW3mIJOz1Aa9CxO72wdXrQZHXhq8P2QLOFqp1WcRQp0u3scZm4eupQpJiOpzho7azxlPellzbj75t8OKfzCzzx97nxFCWsvbX4eRDWAfnhATXAGBhQRbp/gDGgexOHdEC94IAua91tbfA6nSJdlP4l0o2+DF2poqJTaaLf35HSSSkdlTIhmlas6KYvqW5w5uTJotFCqKVIqIabw+WFx+MLrPfu+gYsXOpPKy0ptogMgwlj05GbmYzMNKMqotz0goOQQM8PddMA254BwRhgoo3fgig0oPUXSLqxrP3jH9G8Zk2fmiACbdg11yDv8suFk0UpqS3r1gW6nFKTBbqlJNKNbi2phpuoyTEIhtQta9XH/0PloZEi2k0a5PTd/9NRGJ5n4ui2MLHw52c2oGJHMmb4qnDPouvDnB2/x7X+eRA/zelnZ8aAfmwZ6UkYA5FqTl/z9IwD8h2JUCNy7UQlRCgizt3Sgo5t29C6aRNa160LXNSS7zjihhtEhJsxKysi45MP9saHR/F8xaFu86lT6QXjs3HpuUPEBWg8h55xEE+9amFvtr0WrKSsjIwBJtqURZjOV9fNC+TzYfcdd4iUUhrkACXn5YFavVM9NjO1eqc2T12D0krbP/8c+x54oFcKqqjJcdNNSP/GNwZNd1PCwfkXXCRSGzrsXix667BopEAO3qxpwzDjvFxxuxqkQp2/GdEd76k/rsHb+9Iww7cZ9yy6LrrFYjhbN58HMdSZ3rZiDOjNouGfhzEQvs70OINxcNyqUikS59GjaF69Go3LlgVqBlOE24jrrxdNFiIZRLZt39cu0kqpS2lwTd2y8Vm48QcjMDzfFMnSssxhHMiiRk0uwrbXpNlkFZoxwESbrIAabIvp6QWiG0pXc7P4IpKNwvkpgu1EHUldTU0i/ZSi4YJvKikNNae8HLnf+x6Shw7tsxW8nrASjANKL21sceGxl/cHHL7crCTcNHMEJp2ZGffbVS3o/br5q7GrMwP3F+9A+b2ztSCykFFPnweaUbrKBGUMqMwgcRCHMRAHpatwS8ZB30ah8iVuq1XU/62vqBCXteQznvLkk7CcckpEdX+lerqddi8aWp1Yt7UFFavrxYVn0TAznrz1FORnJ8cFJYyDuKhdFZuy7VVhhrgKwRhgoi2uANT65vwCUUEOn3CUJOfp6L/+FajJIRFuOTNmIDk3N+wCuFrBR1846HR48Naaerz50bFA8wS6Xb1sci7OPT2To9tOYNxrb1uF3fZM3D96J8rvvlorMGCiTTOWUk5Q/m+CcrrVysqMAa1YSlk5GQcn1i/VfrMfOgQqXdJRXS1Kj1BDruyLLorKV5RquW3b247Hl9QI/4vItpcfHBeXmm2MA2XfMzWvzrZXs3ViIxtjgIm22CBNp7vwC9TbsFSTg2q40U0lOU80iHCjtADRcercc0WEm6jjppNcyv5wQLesre1u/P39r8XtqjRuvGI4Li/L4+i2fj4XfnDTOjR6LXi+7DDO+Mnlmvn04M8DzZhKMUEZA4qpVjMLMwY0YypFBWUchKZeR10d9t55J+y1tWKC1CyBSpdQswTyHyMZ5H/VHrVj/tO7Bdk2deIQkUaanZEUU9eTcRCJ9fQxh22vDztGcwrGABNt0eBn0M/lF6gfCPh8IjWgdePGboSbRLoJR2r6dGROmuQvpksdq4xGzeJpIBy43D7sPNCB//6vPtCOnqLbfjqjACePsGj23EoJXnZDlVj6v7PtyJo8WaltZF93IBzIviEvqDoNMAZUZ5KYC8QYiLnKVbkh4yB0sziPHUP9f/7TrXYbzaYSJAWzZ8M0cmToi/V4krrCz//TbvFbalI197KTMP60dJiSDBGvGc5ExkE42tLXs2x7fdkzktMwBphoiwQ3PKdLA/wCDQCFLsKt86uv0LZpE1rWrAncWtJMShMg0o0GNVxIGjJE1IeL6XWjDGgOFQeUTvqftQ2BDlnULOG5u0/DSbkm4fTpJMAvKo067S5857YvxBrv/swjOpJpZYSKA62ch+UMXwOMgfB1prcZjAG9WTSy8zAOwtMbZUM46+pQ949/wFZdHfAVqTnXqU8/jaT8/Ijr/VJn0lfePRJoUvXA3GIUF5gxdIhJ8XRSxkF4ONDT02x7PVkzsrMwBphoiww5PEtogF+gEIHQVcfN29kJ+8GDonlC/dKlvSZTikDBNdcg97vfjThdIESJZH0sHBxIHbL+8FoNauvsonZIaUkGSopTcc64DGSlazeyTw6lfrq1AXctrMEY2z689OLlJ2zGIcd+cq4RDg7k3JfXUo8GGAPqsUW8JGEMxEvz6tqXcRCZPajeL305Dh9G7ZNPCsKN6rdRdBuVIBH1ftPSwvINyO/afbADS96vE51JpTFnWgGumjpU0TIejIPIcKCHWWx7PVgxujMwBphoiw5Bg3w2v0ARAIBIN7sdrevXo/XTT+Hoqssh1XOjFSnSjRoomEeM6OZMUWdUGglJSRFsrNyUSHBwrNmJG/+wC/UtzoBg1J30vjnFgngbrNFtG7bU455FtYJoe/nlKzSVUhwJDpRDJa8cDw0wBuKhdXXtyRhQlz3iJQ3jIErN+3wQ9dvuuqtbJoREumWdfz5Mw4d39xGIUevHeaI/WW1u/OXfB1FVbe3WpOruWUXISFXmkpNxECUONDydba9h48kkOmOAiTaZoDQ4l+EXKAq7d6WV+pxO+Lxe+DweNLz7LuqWLBGLSh1LT7r2WvE91Xw79OyzSLRYRNQbDAZBuCV0OVUGs7lPYYico/VpeJ1OwOv1d7SSsSZcpDjYtq8dH21qQofdE3D8KJ103g9OwrfPHoK0FOOgI9ze+c+X+OMyO86078Jzr/4kCoDFfmqkOIi9pLyjUhpgDCilWe2syxjQjq2UlJRxII92qX5b08qVaFm7NtBgi1amlNIRN9yA9G99S/h45N+5m5uRdsYZJyw/Qv5Wc5sLaza3YMnyOpFOSjVz515WgGE5Jtmj2xgH8uBAi6uw7bVoNXllZgww0SYvogbZavwCyWtwIsUorfTYv/8dcKjo9rLwjjtw7M03haNFg+q6pY0bJwgzcrbsNTXIvvhicbvpsdkAuroExO/py9XQ0E1Qmpc1ZQqSc3JECkK0pFs0OKBGCXanBw7yA531AAAgAElEQVSnD3/6V20graF0bDrKJ+Vg4hmZsJgTYUxMkFfZKl3tz89sQMWOZMzwVeGeRderVMq+xYoGB5o6KAvbrwYYAwwOxgBjgDTAOJAPB167Xfh29EW1fhuXLQtEuVF3UpFq2pUdMerRR5EZQm1X8r2qdrbhkb/tF2QbZRTMnJKPb5dmIyczWbbabYwD+XCgtZXY9lqzmPzyMgaYaJMfVYNoRX6BFDC2zwdXczPaKitRt3hxt5QBimajIci0PgaRckSshTqIsMsuK8OQSy4Re1IjBmN6etipqXLhgBy/V9/7GhWr64XjR4O6ZJHz942T05Cakqj7KLenn16Pt3aZMd1bhXtfZKItVCzzc+rQgFyfBeo4DUsRiQYYA5FoTX9zGAfK2FQi3Y4sXoym5ct7+YN0kXry73+PtG9+c0AB6E720y9bRaOE6gMd4nkpq2DG5DxZyDbGwYBm0O0DbHvdmjbkgzEGmGgLGSz8YG8N8AukICp8PkGy7XvgAfEvFcEd9pOfIDk/H40ffCBuMOmLotXIsZKi3YIlomg3It/oK3gQGWetquolPD2fO3060s85BymFhSL9gKLdDCbTCaPe5MSB2+PDrhobVn7WiOUbmwKEGzl/E0rSceXF+Til0IIUU6KCyo/f0r+8YyW2dgzBL/I+x48W/Cx+gkSws5w4iGB7nqICDTAGVGCEOIvAGIizAVSyPeNAWUNQl1Lbnj1oXrVKZDgk5eXhWEWF8AXJlzvtz3+GkRonpKScUBAi2yiVdNmGRizb2CiaVNEoOysLd3XVboumZi7jQFkcqHl1tr2arRMb2RgDTLTFBmk63YVfIOUNS8Vw3a2tMBUUwJiRITYkB0tqjCBJ0PbZZ/BYrcicPDkgVALVcUtOFj8buv6l770uF6juR9vGjd1SEIJPQ+QcOW4URZdaUoKMc88V3a4SiHSjdRMTA+SbwMFFF52wLki4mqI6IseanPjP2npU7rQGnD9ap3xiDq66dKhIddBbHbdrb1uF3fZM3F+8A+X3zg5XbXF9nj8P4qp+VWzOGFCFGeIqBGMgrupXzeaMgxiYgmr9treLciFEqFGdtp3z5vkvZ0tLRcYClRWRfMcTSWR3etHW7sZ/1tUHsgqodtsPp+SjcKgZ6anGiCLcGAcxwIFKt2Dbq9QwMRSLMcBEWwzhpr+t+AVSkU276rKF1T2gqyEDpSLQaPnkE1H/o69oN/o7kW8ZpaXiWfqeUk8pOq66uhpnlJYi/ayzRHSdnIMIt067F4eO2fHmqmOBGm5EspWOzcA5p2fg/G9mwZxskHPbuK31k5s+wiFvFn575j6cf/OVcZMjko358yASrelrDmNAX/aM5DSMgUi0pr85jIP42LR92zbsuvnmwOZEuBXNnw/TyJEhCUSE25ZdbXj0pQOBjAIi3MrOygbVzh2SGV7Xe8ZBSGrX5UNse12aNaxDMQaYaAsLMPxwdw3wC6QzRPh8ot4HRdF1fPFFoPhux44d/ZJvwRog4q3w1lthOukk+NxuJOXkyBblRjyizeHBvoM2PFdxOFBPhPanGm6XX5CLUSedOEVC9dby+VB242Yh5n9n25EVFJ2oetm5+LUWTKS4jPzfBMVVrPoNGAOqN1FMBGQcxETNfW5CF6ZtW7YEarjRxejJjz8uMiNCGeRvbd/Xjjc+PBq43KR5VDP3wbmjMXKoKZRlxDOMg5BVpbsH2fa6M2nYB2IMMNEWNmh4wnEN8AukYzT4fPA6HOKAlI5ABFzbhg3o7Gq2YK2sFOkJ5sJCdHg8SG5uDhTllZoyDL/hBuSUl4v0U4PZLJuy2jrc2Li9DZuqW7FiY5NYlyLc7vhJISZ/I0u2fWK9kL29E5feuYOJtlgrnveTTQP83wTZVKnZhRgDmjWdrIIzDmRVZ3iLdTXV6ti1C4efe87vqxUV4ZQnnxR1fkMZUu22mjo71mxpDtTMLRpmxh9/cTKG5YRGtjEOQtG2Pp9h2+vTruGcijHARFs4eOFne2iAX6BBBolg8s1uFwQcNUtYv3EjJp5+Og7/9a+9mjKQc0c13grmzoVp2DDZItyoaUKnwyNuXV99r05EuFHDhL//ahzys/116bQ2vtzVjBuf/grZrma8+fh4f0SghgZ/HmjIWAqJyhhQSLEaWpYxoCFjKSgq40BB5Ya6tM+H1s8+w/5f/UpchGaVlaHonntEd/lQBxFu7Z1uHG1y4pG/7Rf1colsWzBvNLLSkkS1EqMxARZTYp+VSxgHoWpaf8+x7fVn03BPxBhgoi1czPDzQRrgF4jhQBqQcEC13lr+9z/A64WzoQF1ixcHotyoCxZFuGVdcMGAXbDC0So5ga3tbjz60leo2mkVNURmTysQEW7GxARkpBkFAaeF8UllHe7922GMse3DSy9eLmsUYCzOz58HsdCyuvdgDKjbPrGQjjEQCy2rfw/GgXpsRHV3qYO9RLYV3n47koYMCVvAg0cduO+FvYJsI1+rqMBfroOIt9KSdGSkGmExJwrfSxqMg7DVrJsJbHvdmDLigzAGmGiLGDw8kWsvMAb8Guj1QdrVmIHSFWy7duHI4sUidYEGFeYtvvfekNMXQtUxtae/6uEvA8V7aR6RbeNGpeKXV47URJTbx6u/wsNvNONk+3689LfvB7q6hqqDeD/H/0GNtwXivz9jIP42iLcEjIF4W0Ad+zMO1GEHSYrWTz8NRLZRpsHoxx4TNdvCLetBF5oPLNzXzdeiPehCs3xSDqZOHILMVCPSLImiK/zHH6/GlClT1KUMliYmGuDPgJioWdWbMAaYaFM1QNUuHL9AardQbOQ7IQ58PjiOHsXRf/2rW2He0QsWiFTScJ28E53o8z1WvPreERHZFjzotvVX147C8DwTUkzqjW778583oKI6GdO9Vbj3xetjYzwZd+HPAxmVqdGlGAMaNZyMYjMGZFSmhpdiHKjMeJRG+umnqHn8cbgaGkTNtoLZs5E5eXLY3eLfW9+APQdtgQOu3dKChlZX4GfyuS4cn40Lxmdi/85NKL/0IpUpg8WJhQb4MyAWWlb3HowBJtrUjVCVS8cvkMoNFCPxQsGBz+VC2+bNgRvVxNRU0Sgh/4c/hGn4cNkkbbG6RT0RCqqjIr4L3zos0hwouo0cv9nlw5CeakSS8Xhqg2ybR7nQU0+tx9u7zZjhq8I9i5hoi1KdPD0OGgjlsyAOYvGWMdQAYyCGylbxVowDFRrH54Ptq6+EHyZlGVC3+DELFoSVZUD+ldXmpiohcLq88Hh92LavA8s2NPS66Bw/yoXf3nq2Zkp4qNBqmhWJPwM0azrZBGcMMNEmG5gG40L8Ag1Gq/c+czg4sO3Zg9onnkBHdbVYiGq3Fd19N9K++U1Za7fR2tQw4UiDE79+Zb9olkCDblpvv6oQBbnJyEwzqirC7d77VuKT5iGYm70dc393jebAFQ4ONHc4FjgkDTAGQlKTrh9iDOjavCEfjnEQsqpi/qDj4EEcrajolmVwytNPIzk3N2JZOuwetLW7hd9FEW5rt7YE/C6q5zb/qiKMHBpap9KIheCJqtIAfwaoyhxxEYYxwERbXICnl035BdKLJaM7R7g48HR0oGX9etEsQbpVzZ85EznTpsFy6qnRCdPH7KZWFyp3WrFw6aFAegMRblRP5PsX5qnmpvXnt32EPfYs3F+8A+X3zpZdD0ovGC4OlJaH14+9BhgDsde52nZkDKjNIvGRh3EQH72Huqu7rQ3t27bhwIIF3ZokJFosUZX0IKLN4fKiw+bB7oM2PPLXvXC6E8QlpxZKeISqP35uYA3wZ8DAOtL7E4wBJtr0jnFFz8cvkKLq1cziEeHA54PbasXBv/wFTStWBM469oUXkHr66bKf3eX24dAxO17679eCdLPZPWKPsvFZmPf94TAlGcTPyUkG0aKevig9gjpoxSrN9Oe/WIk9riF44LR9mDr/Stl1oPSCEeFAaaF4/ZhqgDEQU3WrcjPGgCrNEnOhGAcxV3lEGwZ3JKU00txp05B53nlIys5GQlJSRGtKk4h0e+lf67DiiyxxyUkNE2ZOycePL8lHusUY1do8Wf0a4M8A9dtIaQkZA0y0KY0xXa/PL5CuzRvy4aLBAdVua16zBg3vvQdy+KhA76hHHhEpDAaTCQmJiVE7e8EHaetw40ijA5U7rFiyvE4QbnTTWlKcitSURPH9hLHpgSlEuGVnJCHRkCDIN6pH0tHpEXXeyGmUa5AeLvzFF2K5pT+xI7dsslxLx2ydaHAQMyF5I0U1wBhQVL2aWJwxoAkzKS4k40BxFcu2QcuaNdj30EOB9aikBzVKGHLppWE3Sugp1KpVq3HK6ed1K+FBF5w3zxyBvOxkGBPVVy9XNsUO8oX4M2CQAwAAY4CJNn4LotAAv0BRKE9HU6PGQVdn0r133ilSSalRAt2spo0bB1NhIdJKSmAaMcIfZibDoEg1m8ODL/ZY8ehLB3q1qQ/egoi3eT8YLgg4aTS0uERzBXOyQbSwdzh9SEyEaGUfqYi2FivK790ttvjvbDuyJjPRJoOpeYkYayDqz4IYy8vbya8BxoD8OtXiiowDDVnN50P79u1o3bgRjcuWia6kNNJLS3Hyb38bVSqphAOphMdT/6wVPhf5UD//7kmYMTnyunAa0vCgFJU/Awal2bsdmjHARBu/BVFogF+gKJSno6ly4aDjyy9x4He/C9Rtk1RExFvhXXdhyMUXy6o1Ity272vHkUYnauo6RaQapZVSl9LgQZFrE0rSkZeVjMrqNtHNtKTYght+MEI4i8EjxZTY63ehCL1j+1Hc8OwhmL12/OfeAqSMHh3KNFU9IxcOVHUoFiYsDTAGwlKXLh9mDOjSrGEfinEQtsriO4HKebS3w9PejoZ330V9RUWgdtuIm28WWQaRpJIG48Du9GLrbiseX1ITqJf7wj1jcfqo1PienXdXRAP8GaCIWjW1KGOAiTZNAVZtwvILpDaLxEceOXFABXo7v/oKRLpRZ1L7gQMB4m3kL37hT2WwWCJy+PrSjtSm3u32iW5ZVMRXGtRF67VldaJ7Vl9DqjdyrNmJogIzys7KEo9lpRvDrj+yfOVX+G1FM8bY9uGlFy+P6gY5PijgEPF46V1N+8r5WaCmc7EsoWuAMRC6rvT8JONAu9b12u1o27IFBx59VJBtdNlJDauGXnVV2KmkPXFAPtfRJgdeeudrrNjYhHGjUvHsnadxCql24dKv5PwZoEOjhnkkxgATbWFChh8P1gC/QIwH0oASOCBHz+t0wud249ALL4iGCeTs5ZSXg+qHpE+YAG9nJ4zZ2UgpLpbNEOQEBpNtLVYX9h7qFG3qKeJt3Kg0FA4zYdFbh1G109ptX4pumz4pFxeMz8TokywhN1GgRg0fvLsdf1juZKJNNkvyQvHQgBKfBfE4B+8ZuQYYA5HrTk8zGQfat2bbpk0iy0BKJc0qK8OIW25BYkqK8McSjAM3NOgPB3RBeeMfdqG+xYmfzijAT6YOE+U4eOhHA/wZoB9bRnoSxgATbZFih+cpRLCwYrWnAaU/SKlRwFePPQYq2NtzUPOEU595RnTIUmIQ8dbY6kKnw9+llAZ1KCUybu2WFizb2CjSSKuqrYFUCPr5oZ+NEk0U+muYQNFytk4PEhIS4LHb8eY/N+ONXWmY4t2ORxfNka0enRI66W9NpXEQy7PwXpFpgDEQmd70NIsxoCdrRn4WxkHkulPNTJ8Pzvp6NK1cicOLFgmx6KIzd/p0cdmZMmoUjFn+SP5I/IIPPm3Er185IKbOmVaAyy/IFQ0SIq11qxq9sSBCA/wZwEBgDDDRxm9BFBrgFygK5eloaixwQGTb16++Ck9HB+w1NaJDqTTolrXorrtgzMxUTKtEuAU7f0S8EQFHv5cGEW9SJ9MH544SBNyQzL7JtrpGByiSjQad6d9vfol3vkrFdG8l7n1xnmLnUHLhWOBASfl57eg1wBiIXodaX4ExoHULyiM/40AePaphFfK/2qqqUPP444HoNpJLRLjNmwfTyJH9ijkQDl5+52u8+t4RMZ+yAu6eVYSzTk3n6DY1GD5KGQayfZTL83QNaIAxwESbBmCqXhH5BVKvbWIpWaxwQGmkXpcLPodDpJV27t+P/b/6laghQl1KC2+9FaklJTGLBiOirLXdDUOCP92UarxVrD6GpR/Xiy6lD8wtDkS0JRkTkJOZLNJJaR4RbdKgG+Ml/9iGVU1DcWXKF7jl6bmxNJ9se8UKB7IJzAvJrgHGgOwq1dyCjAHNmUwRgRkHiqg1fot2Rbe1rl8vSDdrZaXwvSirgDqT9ke2DYQD8odefe9rLPukUWQFUBbArGnD8N3zc5GROnBqavwUwjsPpIGBbD/QfP679jXAGGCiTfsojuMJ+AWKo/JVtHU8cXCsogJf//WvgYK9hfPnI+Occ/zRbTHMP6DINiLd2jvd+OWTu4XD2JNsI3Fys5Jhd3jR1mYX9U0oms1jteJ3r3yF3fZM3FP4JWbcP0dF1g1dlHjiIHQp+UklNcAYUFK72libMaANOyktJeNAaQ3HZ32qn0sEm722FrVPPCH+JbJt9IIFMI8Y0atuWyg4ILKtocWJ5948FGg+Rf7Tn+afipzM7p3d43Nq3jUSDYRi+0jW5Tna0QBjgIk27aBVhZLyC6RCo8RBpHjjgCLbvn7pJbSsXStOT04ftaPPKC0NqVivnCqjqLaN21ux8K3DqK2z9yLbaC8i3Fwtrf5mDx4PEgD89m97sMc1BPcX70D5vbPlFClma8UbBzE7KG/UrwYYAwwOxgBjgDTAONA5Dnw+OA4dwt777guQbcPnzUPamWd2K+MRDg6odu3bH9eLzAC6rCwtycCCeaP7rXWrcw1r/njh2F7zh+UD9KkBxgATbfxqRKEBfoGiUJ6OpqoBB57OThx+8UU0LVsmbltpFMyZg9zvfQ/G9HQYzOaYabyp1YVjLU7c//y+QGRbSXEqrpiSJxxGcibfW1kjGiGMzEnEt0Yl46YXjqATyXh+uhVnXH5RzGSVcyM14EDO8/Ba4WuAMRC+zvQ2gzGgN4tGdh7GQWR609osx8GDAbKNZKfO8HkzZyI5Lw8GkwlrP/0UUy6+OORjUXTb7lob7nhmD2x2D8rGZ+G+a46X4Qh5IX4w7hrgz4C4myDuAjAGmGiLOwi1LAC/QFq2nnyyqwUHVLDX2diIQ88+G4huow5Z+TNniqK95PQZUlJgTEtTLq3U54PbCxxpcKCmzi46apGzSENKJV1b2YjXVtYHDEBE2+b9TvHz27PsGHL+ZPmME8OV1IKDGB6Zt+qhAcYAQ4IxwBggDTAOBg8OiGw7WlGB+qVLxaHJ76KMgtRx47DD7cZ5F10kupNSuYxQx4qNTfjNq/sDvtPTt50iSm/w0I4G+DNAO7ZSSlLGABNtSmFrUKzLL9CgMPOAh1QbDqiGSMPy5ahbvLhbhyxKKaVmCTnTp8M0fDioZWiCwYCEpCQkJCcjMSVlwLMO9ICrqQlehwMOowUtLiMarV7Ut7jw1D9rA7ezO/a1o6HNjfHFydj5tQudzuOtS5ffkQHLKacMtI0q/642HKhSSToXijGgcwOHcDzGQAhKGgSPMA4GgZGDjuhua0P7tm04/MILIpU0eKSXliK3vBwZkyaJDINQB5XhePbNQ6IMB0W2/fJHI5GdkSSaSvFQvwb4M0D9NlJaQsaASom2BQsWYPTo0bj66qt7YaCzsxPz58/HokWLMHXqVLz++uvIycnpFysPPfQQaD0e8muAXyD5darFFdWIA4puczU3o2nlSjQuW9bL8aMupTRSiHwbN07cwBIRRymmhqQkcfsa7qCuqI4j/jb1NNodQGdaroie6xndlu1qxh8uakXrqPF4e5MN63c5MMa2D397YQYSU1PD3VoVz6sRB6pQzCASgjEwiIzdz1H/P3tvAmZXUaaPf71v2feQkISwZBEGMKAoa1AhuIwMKOiQMGZccMSJE1z+KgYCuCCK+MuAQwQ3FhU0+Q1/RYhKkACKGhZBEtaQDglZujtb7+v9PW916lp9+tz9nHuqzn3refrp7ntPVX31fm/VPee931dFDpADQIA8KD0e4B4IXzZ2vPSSHNy4UZ1MaopuSCudunSp1EydmhU4OGRq4+aDsuL7W9QXlRPGVMmS86bKOW8dx33bskIw2ou4BkSLvw29kwMWCm0QzhYvXix33XWXr9B23333ydy5c2XOnDlKQNuxY4fcdNNNUpciGoVCW3hTjRMoPGxdatlmHkBw62ttVad74qYPx9LrQxO8GENoQ7oDhK7x73mPSnOA8OZNNcXN5LAUiERC3VC+tHy5THj3u2Xcueeq5vf1VklPVb069OCRP++RHzzcpl4/f9f/ylldG6Xugkuk75XNsuvJ52VH7TS5dM2NRd1PLkie2cyDIMfJtlIjQA6QHeQAOUChrbQ5gD1zB/DT0yNPPPSQHNHUlEwrxX3W0TfdNLh3bnV1Vtt4bHh6n3z356+rPW9RFp0yXj79wekyqiH7VNTS9kg0o+dnQTS429QrOWCh0AaCQGxD8YtoMwn04osvysqVK+Xmm29OGdVGoS28KccJFB62LrXsCg8gukFw69y6VXr37FEQt23aJF2NjdKxeXPyEAW8jlQHfPtaO2OGEt6QXoqCNlQpKxvc8+3QjSLa3X3PPUP2KJm6ZIk0LDhJWjsHVHpo/4DI7evbVPTa11/8stT1dw5xc/Ux8+RNN/8fCm0ukZ+2DkHAlbWAbgsPAXIgPGxdapk8cMlb4dn6h4cektNOPnlIWikyCqZ/8pPqC8uGuXOT91eprEBk2+693fKrx5plzcNNKroNe97+92fnyJiRFNvC815hLXMNKAy/ONQmBxwX2lpaWuTKK6+Ur33taymFtksvvVSWLl0aB75aN4bGxkaZOXOmdXbRoOIi4BoPygYGRLRg1tMj0t8vZR0dUvnqq1Le2ipVTz8tZXj9UOmbP196585NfvNa3tQk/bNny8CoUclryg8elPqf/Uyku1sSI0dKWWureq/nrW9VP30DZbK/s0IG9rTI649vlVN7nlbvl/d0ycE3LZCuqdOloq5Gao47KqtveIvr4ex6c40H2Y2KV+WCADmQC1rxvJYciKdfcx0VeZArYvG8PsmDRELKm5ul4fvf/8f9VU2NdJ9xhvScfLIkamoyAtDTJ/Lankr51cY6ae0skzcd3isXvX3oF5YZG+EFRUOAa0DRoLa2o1LjwMKFC4f5oiyRwHcFdpVcItpeeOEFef/7359yAIxoC8+3VKrDw9alluPAA6SD9re1qVSH7jfekD2//KX0NjVJ++bNKV2BFAj84Bj7fY88og5ewOmm0y67TFpwGMOdd6q6R37962oPuD0PPyoH//pX6XvlBaldeI40vOM86auqlbL6wT3ZRtaVyaRj3BWu48ADl+adjbaSAzZ6pbg2kQPFxdvW3sgDWz1TXLu8PNi3YYNs+cpXpKK+PplFgOyBKUuWqOyBqnHj0hqIJ9Ztu7vksutfUJFtd197rBw+KbNIV9xRszcgwDWAPCAHHI9ow35t55xzTsr92UBxCm3hTXROoPCwdanluPEA6aHdu3erU0khnjX/5jfS+uSTSlBDKa+vH5Zqitdx43jkN76hRDWUnXfcIXvXrUseboD0Ul1mXPs1GXnkLOnoTsi+9oFBoa2+XCYdPcMl1w+xNW48cNYRERpODkQIviVdkwOWOCJiM8iDiB1gSfd+POjetUvw5SYOqtJfSMJcfHF5+LJlMuK44zJuofG9X26Xn/9+t5w0b5R88/KjeBKpJf42zeAaYKFTimwSORCx0KYPPoDfzcMPsolowzWzZs2SU089NS1tKLSFN6s4gcLD1qWW48qDga4uFeGGY+shunkL9nbDT09Tkzq9FPu6QYxDkHBvS4uKkNv61a8mT91qmDdPqo6ZJ719CZn1rx9INtfSOiBdvQkZN7ZWxs6Y4pLrKbQ5661wDI/rWhAOWvFslRyIp19zHRV5kCti8bw+HQ/wpeaBv/xFtt14o/pSEwVRbTOWL1f3U+mi21rb++WDVz6notouXDhRPnH+NKmrqYgniI6OimuAo44L0GxyIGKhLZUvMwlt5vvYp+2pp56Sd73rXb7NUWgLcMZ4muIECg9bl1qOPQ8SCZXigJNDdUn09AhO1jILDkeonjRp8KVEQkXF6QMYcBOJb2tRevsTUjdujPQdOKD+x0EJe9sGZNKEOhk5bbJLrh9ia+x54Kxnimc4OVA8rG3tiRyw1TPFtYs8KC7etvaWkQeHvpjsaW6WHatXq+wBFNwvHfX1r0vN9Okp961d+4c96jRSFJxE+sl/mSb1dRVSWVGmfliiRSCj76M1j70XAQFywEKhzS/KDaeLLlu2TFatWiX33nuvXHXVVUl6HH/88XLPPffInDlzfClDoS28mcQJFB62LrVcsjyAANfVlTyJFKmjOEVLF6RGIEViWDRcWZnUTp8uvXv3qlNQBxIiO/f1y+QpI2TE5MG0UxdLyfLARWeFZDM5EBKwDjVLDjjkrBBNJQ9CBNehprPmQSIhfW1t8sYPfiD7N2xQEW4Q22Z8/vMyYv78IfdWyXushMg9v98t31uzXb00b1a9XLhwsvo9bnSVNNQywi1KqmTt+yiNZN+hIkAOWCi0Be1xCm1BI/qP9jiBwsPWpZbJg9Te6mttlb79+4dcoDf8NYW4PQf6Zcrh46R69D9OMnWJA7CVPHDNY8HbSw4Ej6lrLZIDrnksHHvJg3Bwda3VXHmALx+7d+6U11auVNtu4H5p6r/9m0y++GLfyDbs6vG7v7TId372ukoj1eWME8fIf108Q8aMrGR0W0SkydX3EZnJbkNEgByg0BYiveLfNCdQ/H2czQjJg/Qo4cYRKaS4YRzo65Pyqqrkt7N4vaelRfYf6JbxU8dK5SgKbdlwjtfYiQDXAjv9UkyryIFiom1vX+SBvb4ppsdJ33sAACAASURBVGX58qD79del8TvfSaaSHrFypYx685ulcvToYYIbxLYtb3TIrx5tlo0vtMq2XV1qiDOn1MonL5gmx84eIaMaKqWM2aTFdD2/fC0q2nZ2lu/8t3M0+VlVlsDO3TEujGgLz7mcQOFh61LL5EFh3oIQ17a7RUZMnSgVdXWFNRZhbfIgQvAt6ZocsMQREZpBDkQIvkVdkwcWOSNCUwrhAbIB3vjxj6Vp7Vr1ReX4RYtk7NlnS8PcuVJWVTVkVHiSbe3ok4PtfbJ1Z5d856fbpPlAr7oG+7ddePZEOWxCjYys/8f2HhHCUhJdF+L7kgCoBAZJDjCirQRoHt4QOYHCw9allsmDwryFqDbs5YYTS8trawtrLMLa5EGE4FvSNTlgiSMiNIMciBB8i7omDyxyRoSmFMoDnP7+ype/LK0bN6pRQHA7fPlyGbdw4TCxTQ8TotvWnZ1y34YmWfuHJvUy9ms7/YQxsuS8qXL45JoIESmdrgv1fekgFd+RkgMU2uLL7iKMjBOoCCA70AV5ULiTurZvl+oJEyi0FQ4lW4gQAa4FEYJvSdfkgCWOiNgM8iBiB1jSfRA86MX2Ghs2yL4NG5KppNM++UmZ8J73DG63kSInFNFtz73aJnf8Zpds3tquEEE66U3/dbRMGFNtCULxNSMI38cXndIYGTlAoa00mB7SKDmBQgLWsWbJg8IdhhO2qia4e+IoECAPCueB6y2QA657sHD7yYHCMYxDC+RBHLxY+BiC4kF/Z6cMdHbK9v/5H9m7bp0ybNKFF8r4975X6mfPTim29fUnZH9rnzz1Yqvc8cBOtX8bxLbvf2mu1NXwVNLCPZy6haB8H6aNbDtcBMgBCm3hMizmrXMCxdzBWQ6PPMgSqDSX9R086PRBCBTaCudAHFrgWhAHLxY2BnKgMPziUps8iIsnCxtH0DzAnrZN990nO269VRmGVNJZV16p9m3DQQnevdu09b19CXmjuVuW3/SS2rvtgrMmyoULJ6m3qyrLpLa6Qp1QyhIcAkH7PjjL2FKxECAHKLQVi2ux7IcTKJZuzXlQ5EHOkA2rgH3aUt0gFt56cVogD4qDs829kAM2e6c4tpEDxcHZ9l7IA9s9VBz7wuAB7pf2Pvyw7LrjDunatk2JbWNOP13Gn3ee1B5+uBpY5ZgxydPdzZFueHqffGX1luRLiG6rry1Xe7h96F2T5cQ5o5Tw5i3tXf3S2TUg1VVlUl1VrrJVqysHf7P4IxCG74m1WwiQAxTa3GKsZdZyAlnmkIjMIQ8iAt6ybskDyxwSgTnkQASgW9YlOWCZQyIyhzyICHjLug2LBxDbevftk9dXrVL7t+mCk0khvI086SQZ8U//JJUjRw5D5OZfbJf1G/cmTyXVF0BsW/7hGXLckQ1SUV42KKZVlQsOV/jemu3SUFchE8ZUyfxZDep3ZUWZjB1Vpa7D9fif5R8IhOV7YuwOAuQAhTZ32GqhpZxAFjolApPIgwhAt7BL8sBCpxTZJHKgyIBb2B05YKFTIjCJPIgAdAu7DJsHfa2t0va3v0nLgw8OEdwABfZwm/zhD0vVuHFDotuwb9uulm4loG3e2qFQW/PwniEHJugot5lT62TTa23J60yIIcx94l+myUlzB8U8CG2jRlSq6DhdEAnX3tkvk8YW7/AFjKunbyDyiLuwfW8h3WmSBwFygEIbJ0UBCHACFQBejKqSBzFyZgFDIQ8KAC8mVcmBmDiygGGQAwWAF6Oq5EGMnFnAUIrBg4GuLunv6JDWjRulbdMmweFSOsqtduZMwQmlo9/ylmHbc0Bwww9KV/eA/Pj+N+TBJ/ZKR1f/sBHX11bIolPGSeOuLiW6+V0DwW3BvFFy9oKxgusheH37p43SuLNLfviV+b4pqQVAm6yKMbR19Etv34AaD35wyursaXVJgQ+2wCakxeJ9HbEXRP+p2iiG78O0n20XjgA5QKGtcBaVcAucQCXsfGPo5AF5AATIA/KAHCAHyAFygJ8H5IBGoJjrAdJJ+w4ckMTAgLQ984xsv/VWJbohlXTKkiUy6YILpLy2NqVzEH12sK1Pnnu1XV2D/xt3dqq/33HSODl8cq309A5Id++Aeu3BJ1rkzgd2DWsPaaWXnjdVNr5wUDY8vV+9f+4p49RrOOm0oa5cHb6Qbn83FQnX0S/l5WUyor5CaqvLBQc69PUPqL3i8L4uzft7ZcMz+5WteF1H6SGy7vQTxqiUV+xFB7uOnFYnB9r7VN9jR1Sp9kePGDwEouVAj4qCa6ivkJqq8oJJXEzfF2wsGwgFAXKAQlsoxCqVRjmBSsXT6cdJHpAHfLAiB8gBcoAcIAeiEFiIur0IRHV/iCi3ru3bZfc998jedesUQNMuu0zGnn22Oiihoq4uJWhdPYNCWv9AQvr7E0qUGlk//ERSiFr7DvaqyDX8/eTmVpWCilNNU5V5s+rlvLdNkAVzR6pUU0SW6cMVIKR1dverttY9sVelrM4/YoTMm9UgqAdBDRF1D/yp2TeV1exzwugqXzsgtqEdiHAL5o2UiWOqVfsdXX1yxwO75MwTx8oZJ4yRiWOrpL6mIrkHXT4Mi8r3+djKOuEgQA5QaAuHWSXSKidQiTg6wzDJA/KAD9jkADlADpAD5ACFNnLARCDS+8NEQkW4Nd9/v+xYvVqZhVRSRLbhlNKKESPSRrhl40mdhonfXT39KoXz1483y8bNrar6wgVjVZrpj+/fOaw5RJnNnFqrxC4URKRtfGGwXi4FKaFIW4VgNnEshLN6JeIhMg9inWo7TcqrX18Q5E6aO0re/fbxcuT0OhlRV5nzCauR+j4XAHltaAiQAxTaQiNXKTTMCVQKXs48RvIgM0alcAV5UApeTj9GcoAcIAfIASBAHpAHtvAA0W171q6VHbfemnQKTiWF4DbiuOOkcvToQJ3V2tGn0juRljl+dJVqe0dTl7R19suDf2pR0WjYQy1dgWi26G3jlVD26DMHlFgHQQ3iHIQ0vKcPXUDEHaLPKisHo+MgsuEHkXlIdR0YEPUbByRseq0jGR33yNP7VPScbv+CsyaqaDeIfXoPOvRx4cJJcvqJo2XKuJpkmmk2gHENyAaleF9DDlBoizfDQx4dJ1DIADvSPHngiKNCNpM8CBlgB5onBxxwUsgmkgMhA+xI8+SBI44K2UxbeID92zq2bFGHJDStWaMOT0AZc8YZMnXpUqk57LC06aSFwqQPKUA6amt7n9pvDYJb074eadrfo5rHXmpqT7XawT3SamsG90nbs69HHWBgvo5UVghsaAeiWrr93kzbIb6hbbSHNFWIcFt3dqqfs08aJz29g6/DNqSoPnkowg59Q9x7/xkTZOaUuqz6s8X3hfqO9fNHgByg0JY/e1iT31iSAwoBLqQkAnlADpAD5AA5QA5oBHhfQC7Yth4k+vqUwNa5ZYtKJz3w6KPqf6STTl2yROrnzVMnk1bU10vlqFGhOhD7uuFQBUSaofT1JaSqqixliiauz1ZMy9VwtA3hDSeSouD/ju5+6e4ekEee2a/2ndu2q0u9h4i6T39gurz12MxRgFwDcvVE/K4nByi0xY/VRRwRJ1ARwba4K/LAYucU0TTyoIhgW9oVOWCpY4poFjlQRLAt7oo8sNg5RTTNSh4kEtK7b5+0b94s2268UZ1MioLTSSG2jVqwQB2aoPZwqx7cP62sokLKKocfiFBEKCPpChFwOPAB+73d8cBOJbghuu36y4+U448emdYmK30fCYql2yk5QKGtdNkfwMg5gQIAMQZNkAcxcGIAQyAPAgDR8SbIAccdGID55EAAIMagCfIgBk4MYAhW8yCRUOmkzb/6lex98MFkOimGXTVhgky68EKVWtrV2Kii3rQYVzVuXADIFNYE9p3DD8RBROGh9Hd2SqKnRxL9/YLoPYTAKYEQUXq1teqagZ4e6Tt4UL1fXlMj5XV1KmU2k4gIwW1nc7esuvd1lU6KyLabPzcn7Z5tVvu+MPhZO0sEyAEKbVlShZf5IcAJRF4AAfKAPCAPyAFygBwgB8gBjQDvC8gFV9YDCE/46W1qkvZNm2TPmjXJKDfTi4h2g7A14zOfkapJk6S8qiqjQJUvCyCE4QdCGcQxLZwNdHcrgQ1ReNhvDoc6NMyZo0Q2ROh1b9sm/e3t0rZpk7K1buZMJRLiB+Ih6mB8eK9q4kQZMX++jD7tNKmZOjWrQyF27OmW/7zxRWk+0CtnnDhGlpw3RSaOrpaKChzEUCZ1NRXJIXMNyNf7w+shnReHWSDFt7qyPJnmG1wP4bREDlBoC4dZJdIqJ1CJODrDMMkD8sCVG2p6KlwEuBaEi68LrZMDLngpfBvJg/AxdqEHl3igosR6epRQtW/9eml54AHp2rZN7dmmD08A5hCtpl12mfqtoskSCRUdVjV2bEEbqeHAhu7duwc3STMKBDSUgY4OObhxo4qww48uENu6tm71FQez5Qgi96Z9/OPqUAgdIZeq7t9ebpX/vPEl9faEMVVy0txR6iCHGVNq5dTjRsvEsdVqPzmXfJ8tTsW+DqfCHmzrUwIbToTFwRk4kRaHYYweMXgghs2FHKDQZjM/rbeNE8h6FxXFQPKgKDBb3wl5YL2LQjeQHAgdYus7IAesd1FRDCQPigKz9Z24ygOIbTrFEiDjf0SL7bzjDiW+oSAqbOSCBdLT1CTVEyfK1I98REWQaaFKRaX196trk3u8JRKCqLTyQ6mc2oEQ+fYdijbDax2HxLV0Dm6YN09FsemCiDXYoyPZ8HrnIVEO7amDH2bMkPHnnafshd0Q7lqffFI1oQXEuiOPVPvTpUspfXjjXvn57/fI5q3tQ0ycN6tePv2Bw2XurAZ57NE/yMKFC63naKEG4uRXHCSB01o7uwakrrZcBhIiAwMJqa4qVwdeVFWWS211udJQD7b3SX9/Ql0HAQ0nv6J09wxIeflgZCAOx8CBFH/d3CoP/qlZmvb3KqFNF0QTLl40RUY3VKooQhykUVE+qLqhH1uKq/M/SPzKEgmPdB5k6xa0tWLFCrnuuusssCR+JnACxc+n+YyIPMgHtfjVIQ/i59NcR0QO5IpY/K4nB+Ln03xGRB7kg1r86jjPg0PHfapot95e6du7V7Z997sqokwfoqC9BoHrsMsukzGnnqrENG9kmq93y8rUgQt7f/c72bF6te8lENAgjKEgeg1inj4h9eCf/iQ9zc0C0a121izVFvZb03uu6RRUZQ8Ev8pKdaKqSknt7ZWBzk7peOkl2XHrrUkBEYLb+EWLlGhXPWnS4PWegyAgEO090CvPvNwmm15rU20/+MRe6ejqV4clLP/wDBk48KwsOues+JFaRFo7+qS3N6FOjj3Q3qfGvOGZ/Up4POOEsTi7dci4J46pVtF/KLgOotmCuSMVXigQ0p7cfFAmjKlW0YEoGzcflMZDp73i//raCtWGPgEWfc6YUiMnzxutfiPSTZeaqnIZ2VChhDuU8rKySNJNnZ//AbCXQlsAIJZqE5xAper5oeMmD8gDIEAekAfkADlADpAD/DwgBzQCcVwPevfuVRFuENoQEQbhC/ue6egyiGAo3qg0CGYQtlAXf2OPNBQIdK0bN6q/kcI59owzpGbGDPW6KofEOETHqQMMDv1A/NKHIpTV1KgItLTlkGjovQZiXPeOHbLjttuUHWaaLMYydckSGXH88VI5cvgpozgkoaOzX0Vm7WvrlVvX7lCHJaCceESvfPU/T1JpjnEqe/b1yM9+u1sNSYthEMDMiDO/8eIACVyDdNBsC8S1JYumyPwjGpJCHcS3W//vjqTg5m0LtuB6CH6IMDRLZUWZSjdFFB4KIvGw5xv22KupHoy6C7LEcf7nig+FtlwR4/VJBDiBSAYgQB6QB+QBOUAOkAPkADmgEeB9AbkQ9/VA7+mGceLvXT/9qTStXZu34ydecIEc9pGPiFRUqIMWdPGmmebdQYaKffv3S19bm+x/5JEhKaWohgi3wz72MRXhlqpAx9t3sFfueGCnrP1Dk7oMKY6XXzhdRWmNanBPcIMgNZBIKCER6ZzYI+2a218bEmmm8YAodvoJo+XRZw6oU1lRIKoh8gzimI5ew152s6bUysZDp7fq+ifNGyntnf1KjINYNnNqnZw8b6SMqKuUmmpEpJULhDLYBJx3NHXL1l1dKhIOEXHeNF6vn9DmxENRdfo92IZ+lDg36x9iHgQ3CG8o+I20VPSda+HnAPdoy5UzvN5AgBOIdIj7jRQ9nD0CXA+yxyquV5IDcfVs9uMiB7LHKs5Xkgdx9m72YyslHiBSrfWZZ2SgfXDfsiFRaSIq3VSd9jlhgvobhxug4ITQsWeeKfXHHPOPKLbsIQ72ykRCRbT1tbYKhLeWBx9MiodIKT3mu9+VqvHj0/YJcemZl1rl6u+/Ij19ZUrEeffbJshZC8bIhNHVMqK+Ii/RJteB6pM6dSCfFov0nmqp2kM6KPZVa+vol10tPUpcQ9m2q1seeXqfEs0gqi06ZZwgJRRi4uatHTJzao06gRXj16IUBDr8jfRS1IfQNWV8tRLNsKebPswAtmGvNezrhjpI+YS4BpEt1YEHiCaEnRDwdIQa7IR9iLTTqby54AaBsL62XB1ogbHpiDikpWIcY0dVCdJS+wcGx5WpPLT+D/KOs+OZPpxp7Pp9RrRlixSvG4ZAKX2A0v2pESAPyA4gQB6QB+QAOUAOkAP8PCAHNAKlth7g5ND+zs7BdM+qKpXmiaL3SMPf2B9NH5KAfdJQx28ftKhZhJRSiG5tzz0nW6+7Tv099qyzZPY112Q8XRXCzw/veVTWPTtGmg8MbuKvBTdEbh05vS70lNJNr7WrAwZw6AD2NTP3MIM9iNqqrSlXe61BOMKPFqywj9qDf2pJGbm28mNHyOzD6qShvkIJTxDn6msqUopiEPu6eiCslQWenql5gj5gB7bex6EM3hTVwai6wdcRyYbStG9QSMR7EAt11J0f9yDCLTlvalJ8Q9opIhVx4AOKuQ+cPi11/SNPyDvOOkVFxEEYREHfNTXlafGKmvtB9k+hLUg0S6ytUvsALTH3Zj1c8iBrqGJ9IXkQa/dmNThyICuYYn0RORBr92Y9OPIga6hifSF54L57Ibi1Pv20bFmxQoltU5cuVfu2eQ9I8I50/fqHZf7xb5c//f2grHl4z5BN/Be9bbxccNYkGTe6UokwQe4Nhkixv7/aLld9f8swscncSw3RWue9bUJSTGvc2anEJlOgQuSaTgNFNBrEulOOGyWzD6tPKarZ5HEIhxAQdUEEHApEMkTOKQGwe/C1va29KuoOpXFXp0pj1XjoAxjMsZ00d6QsmDdKRemZOAG/dU/sVdF/SIPVUXFoG+/pejgMYsyIQf/jZ9SIyqyi5GzCNxtbKLRlgxKv8UWAH6AkBhAgD8gD8oAcIAfIAXKAHNAI8L6AXOB6EC8ONN9/vzR+85sqvXXWlVfKyBNPTJvqijXgrLMWSkd3v7S29ynBDfuJIVoMZTBCaooSaebMqJf6usHosGxSEk1kIRjtb+1TqZiDIlGXfOdn25TIg7ZRzNM6s/EK9lE775TxKi0UBembODQA0XHp0jmzadvWayC6tXX2KfFtYEBUWioKouRQHnyiRdY83JQ26k1HymV74IOZqnrhWZNUWi04gIi3oAXYqHCn0BYV8jHolzdSMXBiAEMgDwIAMQZNkAcxcGKBQyAHCgQwBtXJgRg4MYAhkAcBgBiDJsiDGDhRDyGRkJc++9khJ6TOuOIKKauq8j2R1Ot7iC9IaXzqxVa5de32ZEopmtfRZYhyQrRVbfXwNMzKyjKVbojS0zeg9jPr7knI1p2d8suH98iTm1uHRKNBLPvK0lnJNEn0D/EN4g7+RmooIrZmTKlR12BPMn26J8Q+7CWHfdNyFf5i5PHkUCBmQnDDIQwQ4oAf8N74wsFkOqoZ9YbIvwsXTpKm7c/JxOnHqXYQ+Qah8tFn9gvSevXptCZe+sRU1Mf18CH29Rs/usqJCEI/31Noi+OMKNKY+AFaJKAt74Y8sNxBRTKPPCgS0BZ3Qw5Y7JwimUYOFAloy7shDyx3UJHMIw+KBHSRuundt092/uQnsvfBB1Ua6ciTTpKxZ5whDcceK7XTp4t5Qmoq3yOdcdvuTrn5F9uVSGOeyKlFt5PnjVYCGN7H5vy6mPusod6Gp/erSCuzIIoN6YmXf2C6TJ0wuEceil8aJdIjVeRUzWAf2G8M/0PsYxmOAEQ2nYqKCEIInTqSEFdrMfOYw+tVKujjj22Qt5xymhIrKysGoxUR4QjBFfUgdKL8dfMBdVqr3x5xEGEvffdUmTezQR0SgUg7/IaPqqsGD5GwuVBos9k7ltvGD1DLHVQk88iDIgFteTfkgeUOKoJ55EARQLa8C3LAcgcVyTzyoEhAW94NeWC5g/IwDyeStj37bPKABDSBdNIpixfLuHe9S6rGjVP7t2Xy/d4DvUqYwQ+inB55en9yH7dczTrjhDGCfd/0fmoj6ytlzMjKXJvh9QUioA+T0EJlJg7oAxIgnh1s75OtO3EoQ7s07uySpv296m9dIJ4ivRgHOKDMP2KESgnG4RrHHN5gbcQbhbYCSVXK1TNNoFLGppTGTh6UkrdTj5U8IA/IAXKAHCAHgAB5QB6QBzHmQCIhbX//u+x96CHp2LxZ2jdvVoOtnzdPpl56qYw49lh59MknZeHZZ2cEAVFSB9oG91g70N6nUhIhsEBoQTQbotpQIMiZ6YlIK5w1pVbOOHGsimBDWiJO9cQeX9hTrdQLTrPVB1b0d3WpU3AzHWARNGa5fg5AqMPprDgJFumqOKABKb5r/9CU1rQPvmOSfOL8aSqd2LYINwptQbOqhNrLdQKVEDQlNVTyoKTcnXKw5AF5QA6QA+QAOUCBhRzQCHA9iDEXEgnpO3BAIOLse+gh2XXnnSqdFGX8okXy+tSpcuqHPzwknTQTGlpoQWqhtyBlEeKLLhDTsJfb6BGVTPU8BArEtcTAgPS3t0v7pk1SO3Om+rtr2zapnTFDKkePlvKaGqkaO3bwhAddr69PyioqhryWyVfZvB/E/IcAu233YJowyswpder3ptfaVNqx3uvt0vOmKjH2w+dMlkljq7MxryjXUGgrCszx7CSICRRPZEprVORBafk71WjJA/KAHCAHyAFygEIbOUChrbQ40N/ZKd07dsjue+6RvevWJQeP6LZxixZJ5YgRSuQpNNQMQhz0oWIfUJDo6xP8oPPy6uqCx5GOHegnq8izREIJm30HDyZt621qkp6mJml58EF1aAVSelEgtqEg4rBu5kwZf955UjVhgq8ZONxC2VBRIRX19VJWXS1l5eVKoMu1BHk/oE8yxR56KL19Ayrybc0f9sidD+xKmob04a//x1EyfVJNoXTLdbj+eCYSCNqMb1mxYoVcd9118R1ghCMLcgJFOAx2XSAC5EGBAMakOnkQE0cWMAxyoADwYlKVHIiJIwscBnlQIIAxqU4exMSRWQ4Dok/bc89JywMPyP4NG1QtCDoN8+fL1I98ZNiBCVk2G9lliNjDnnTqqE2jQAirHDVKCWJKhOvtlYHeXnXdQHe3EuIgUpXX1UlFXZ26BmJkAu+JqJNaUVQEGtpOJCTR3z8omB16v6K2VkUDQuDCIRQDPYN7k6GOLsD44JNPKiFtoKNDuhobfbGCD3qbm4e8B9Gte9u2pAiHNyHM1cyYodpCmxPe/W71P8aC6DiMpaymZjANtaJCBjD2nh6Fgxb1zE6KMf8B3zfvbJTX3uhMHqwBsW3pe6fKwgXjIhfbGNEW2fR1v+NiTCD3UYr/CMiD+Ps4mxGSB9mgFO9ryIF4+zeb0ZED2aAU/2vIg/j7OJsRkgfZoBSvayAWQXD7y+23S8P69cl0Uggx0z7xCRlz5plJkSrKkStxCuLXwICK2ELk1qCSNSh89bS0yJ577pGDGzf6ilQ4bVWlZnZ0qH3qUNo2bUoOqXriRJVCq9M3W598Uu1lh9eBBcQvtI36iDJDXQhfKDrybOSCBVI1caLsWL06KYjhGgh4sF1HqulOtSBWXl+v9srD+6qviROlv61Ntb9vw4akCJor/jhldsT8+Up8QypqxwsvKGzU/zNnSs3kyUqIU8Jjd7f88Y9/lNPPOUcJdGEWRDpinz+Ibd/4yVZpPjAoRn7qwuly4cJJkaYWU2gL0/Mxb5sfoDF3cJbDIw+yBCrml5EHMXdwFsMjB7IAKeaXkAMxd3CWwyMPsgQq5peRBzF3cJrh/eH3v5e3HXusdL7yitq/zTwwYfrll8vI444LNQXT17REQrp371ZCEISvVBFgqAsRLN372XoWQpdXEMu2Lq5LVx9iF9JAId5pgU7VqauTqvHjldiFyDOdDor/8YNxIc0UApyZQgrRDK+jwGaIcjq6Dfu8pSuwc8zpp6voRbTf2dgo+/buldnnny8QDBGdB1t0JKBuS0UE9verlFwdtQehE2KtStWtqVF1si2v7+6WNQ/vTh6g8MkLpsn7TpsgOIk2ikKhLQrUY9InP0Bj4sgCh0EeFAhgTKqTBzFxZAHDIAcKAC8mVcmBmDiywGGQBwUCGJPq5EFMHJnHMLTvB7q6BD+7f/ELaVqzJhnhNv1Tn5KJ//Ivee39lckcLd7gt4paO5T62fHKK7Lzxz9ORqBlagdCFiLDEGGmCwQoiHRIj0U0GkQulV7Z0KAi03QK5YG//lVdp1M2ITYh6kuLWIguQ4QYotCwrxoixSB8oUDk69mzRw48+qjqQ9uBvmtnzUpGqlVPmaL6g4CFyDzshZdNrmRyzzmRQfwPHYwAPyUFMKTBtrerdiGEIY1WR+V1bd2qDlhomDdP2az/T4cnMARWiARUeCK9trZWDj71lKqGMWoxD2If9plDZB5wGXfuuYPjrKpSgpzaPw7/V/qLZzhA4f8+0iS3rt2h2saptP950eFyxGHhRtb5jZ9CW6ZZxvdTIsAPUJIDvUieTQAAIABJREFUCJAH5AF5QA6QA+QAOUAOaAR4X0AucD0obQ541wCIOF3btycPTIBQMmP5ciW6qL2/qqoGN98/tH9ZXugdioRS0VAiQ6LWIFJBvNEFkVxjzjgjZTcQhcacdppUT548TIxSwlNrq4qMU+JPZWUy9VQdloCIMOxz1tGhIsSQ6lk5ZowSllB05Ja6trx80AZEbx3a+wz7uQEv7M2GQw3Gn3vusPZRBVFixSpKtEREHFJWIcglEmrsSLuFGIfIxX2PPKLSU3Xq68sbN8roxsakgGbaqveD02m36cahxUu13x/40tCg+hj9lrckBThvfaST/mL9brnjN7uko6tfGmorZPmHD5dz3jq+WJANupWHIRQV71h1xhupWLkz78GQB3lDF6uK5EGs3JnXYMiBvGCLVSVyIFbuzHsw5EHe0MWqInkQK3fmNBhf30MIa22VxhtuSO4TBtEE0V51s2ap3zXTpinxBKJbuugsLfxooyAA9TQ3S9PatUMENa/RENemXXbZ4Ab+2DvskNBlRnOpPduQsjhyZE5j9rsY7aKvrE4S9TaAk0W7ukLf46zgQWJrOxz40NamRESdJvrohg3ythNOUNFwEOCwD93eBx9MRjWiX72vHFKLEdUG3yP1dMqSJSoCbs+aNcm0Yz9fYh+8uiOPHMQ3kUgeIAHxr7utQ17dWyE/fGCPPPlCqxLbbv/yPJk0rrpo+7ZRaAuCXSXaBj9AS9TxnmGTB+QBECAPyANygBwgB8gBfh6QAxoBrgely4V0vkck2JZrrpH2TZtSHjQAQUwJVBUV/xDckM6I0zchQLW3D0k1hFCD1EZzPzQIN0jP1AXCzYR//mcVWVZQ5FzpujWnkSc5cOg0VpzMCjEOohxSapEiO+rkk6XmsMMG95PT0YyJhIoALCsrU6IceIJoNi3Wwcd7161L2oL3dNot0nfhc+wthz3m6ufOk7p3/4t8+c4m2dzYIfNm1cvZJ42Ti985Oaex5HsxhbZ8kWM9PliTAwoB3kiRCOQBOUAOkAPkADlAgYUcMBHg/WHp8iGT7yGWIDUSqZX64AGkSUJY0UWnIOI17GOmS7p0Q6QWIhoK+6F5o9aQqlnMdMvS9f7gyNNyQEfrIf310B5xqfAy95RTQitSVbduleb77x+yD16q+hDeuk46Wz7/52nS2T2gLrviX2fI+WcM7okXZqHQFia6MW870yIa8+FzeIcQIA9IhYwfqISoJBDgWlASbk47SHKAHODnATmgEeB6ULpcyNb3iG5DemSiu1t6WlrUnmRIF9SHCKRDEKKaLhBTRp10kko9rRo3Lr9UzdJ1Vygjz5YDeXWONOQDBwT72XW++qqKYENBeiqEWAiziIo0U1X3nvI+ee5N58v//umgSiP9ydXzZdLYwT31wipWCm3XXXedzJ49Wy655JK047777rvV++muW7FihaA9luARCHUCBW8uWwwJAfIgJGAda5Y8cMxhIZhLDoQAqmNNkgOOOSwkc8mDkIB1rFnywDGHBWhuXr6HeNLWptILzX299Ime2jx9Cqi5GT/2+tKHKgQ4DDZVAAJ5cSCP/iDW4oAKFES86f32cAgFTkTd+9BDScGt/sQF8p26D8qL+2vkjBPHyGXnT5fDJ9fk0Wt2VawT2iCeLV68WO666660AlpLS4t6f8mSJRTasvN14FcVawIFbjgbDBQB8iBQOJ1tjDxw1nWBGU4OBAalsw2RA866LlDDyYNA4XS2MfLAWdcVbHihvod4MtDXp072TJZDJ3Pif6aAFuyi0BsolANBGYg05dZnn5Wt11yjUpNfaThKbpl5uWoekW1f/eSRsmBu4Qdf+NlrndAGI7OJVLvtttukra1NJk2alFZou/TSS2Xp0qVB+YrtGAg0NjbKzJkziUmJI0AelDgBDg2fPCAPyAFygBwgB4AAeUAekAelzQGuAaXtf+vmP04k3bZNql5+War//Gd5tWqGPDD1fbKleobUVCbkw2/vkCOmDkbF5VsWLlw4rKqTQtuLL74onZ2d8vzzz6sBMXU0X0oUVs8WpbqwUbB2oQiQB4UiGI/65EE8/FjIKMiBQtCLR11yIB5+LHQU5EGhCMajPnkQDz/mMwr6Ph/U4lXHOg7gAIaODpVOuvX666WrsVF+dsS/y1/qjpO6yoRcdfEEOfnYMVLW3yeJREJUOnJDQ0FOcU5og8B25513qpTRtWvXUmgryP2FVbZuAhU2HNbOEwHyIE/gYlaNPIiZQ/MYDjmQB2gxq0IOxMyheQ6HPMgTuJhVIw9i5tAchkPf5wBWTC+1mQPdO3fKK5//vHRt2yY/Pexf5a9jTpa6gS65dMTT8ub255RHqidOlBmf/axUjR2bt4ecE9qeeeYZqaurkzlz5mSVYsrDEPLmRsaKNk+gjMbzgsAQIA8Cg9LphsgDp90XiPHkQCAwOt0IOeC0+wIznjwIDEqnGyIPnHZfQcbT9wXBF4vKtnMAe7ft/e1vZf/fN8mtLx8mf63/J4X7h9/4mbxl/1/U3zi5dMYVV0jlqFF5nWQbqdCmDz7AQMzDD1Lt0YZotuXLl8vq1auHEDDdwQkU2sKbq7ZPoPBGzpZNBMgD8gEIkAfkATlADpAD5AA/D8gBjQDXg9LlAn1fur53af7jsA0Ibgf3d8jPfrVV7nm+RuorB+Szx+6SCf/3Fhno7BCccjv5wgtlxIknSnl1tZRVV0tFba1IWVlGJ0cqtKWyLpvDEFA3m+sotGXkQN4XcBHNG7pYVSQPYuXOvAdDHuQNXWwqkgOxcWXeAyEH8oYuVhXJg1i5M+/BkAd5Q+d8RfreeRcWPADXONDT1SvX/fA1eeTZVjX2U2cNyPse+ZrUtO9V/9fOnCmjTjpJqiZMkFGnnCL1Rx6ZESPrhDa/KDccfrBs2TJZtWqVShnVhUJbRv+GeoFrEyhUMEq4cfKghJ1vDJ08IA/IAXKAHCAHgAB5QB6QB6XNAa4Bpe1/V+f//tY+ufYHW2TjC4Ni24zxFfKJuj/KyEf/fxXdZpZZX/qSjHvnO6Wsqiqls60T2oKmJSPagkb0H+1xEQ0PW5daJg9c8lZ4tpIH4WHrSsvkgCueCs9OciA8bF1qmTxwyVvh2UoehIet7S3T97Z7KHz7XOVAZ3e/vNjYId/+6TbZtqtLAXXavFr5txk7pK5xk3Rs3iztmzerE0lnLF8uDccdp/Zw8zuhlEJb+DyLbQ+uTqDYOiSigZEHEQFvWbfkgWUOicAcciAC0C3rkhywzCERmUMeRAS8Zd2SB5Y5pIjm0PdFBNvSrlzmQCIh8kZTt/zP2u2y4Zn9CuGZk2vkyxdPkiMmlMuOVd+V/Rs2qNchsI1ftEgO/8xnhnmCQpul5HTBLJcnkAv4umIjeeCKp8K1kzwIF18XWicHXPBSuDaSA+Hi60rr5IErngrXTvIgXHxtbp2+t9k7xbEtDhxo7+qXZ15qlet+uFU6uvoVcO87baL813tGyrYbb5SurVula9s29fqCQ8KbiS6FtuJwLZa9xGECxdIxRR4UeVBkwC3tjjyw1DFFNIscKCLYlnZFDljqmCKbRR4UGXBLuyMPLHVMEcyi74sAsuVdxIkDT77QKnc9uFPwG+Xby46WBTMrpK+1VdqffVaaH3hAjrnppmEeodBmOUltNi9OE8hmnG23jTyw3UPFsY88KA7ONvdCDtjsneLYRg4UB2fbeyEPbPdQcewjD4qDs4290Pc2eqW4NsWNAzgo4Se/eUPWPNwks6bWyk+uepOUlYkk+vqk7+BBqRo3jkJbcSkW797iNoHi7a3wRkcehIetSy2TBy55KxxbyYFwcHWpVXLAJW+FZyt5EB62LrVMHrjkrWBtpe+DxdPF1uLIAezd9oEvPStN+3vl4ndOlss/MD2taxjR5iJzLbE5jhPIEmidMoM8cMpdoRlLHoQGrTMNkwPOuCo0Q8mB0KB1qmHywCl3hWYseRAatNY3TN9b76LQDYwrB/78/AH5/H+/ovC76b+OkQVzR6bEkkJb6DSLbwdxnUDx9Vg4IyMPwsHVtVbJA9c8Fry95EDwmLrWIjngmsfCsZc8CAdX11olD1zzWHD20vfBYelqS3HmwPV3bJXf/LFFGmor5P9ccYwcM6Pe100U2lxlrwV2x3kCWQCvMyaQB864KlRDyYNQ4XWicXLACTeFaiQ5ECq8zjROHjjjqlANJQ9Chdfqxul7q91TFOPizAGkkC655nnZtqtLZk6plSs/MkvmzmoYhiuFtqJQLZ6dxHkCxdNj4YyKPAgHV9daJQ9c81jw9pIDwWPqWovkgGseC8de8iAcXF1rlTxwzWPB2UvfB4elqy3FnQPN+3vkv777shLbENn2wHdPoNDmKllttDvuE8hGzG20iTyw0SvFt4k8KD7mtvVIDtjmkeLbQw4UH3MbeyQPbPRK8W0iD4qPuS090ve2eCI6O0qBA3v29ciK1Vtk89Z22XDrAgpt0dEtfj2XwgSKn9eCHxF5EDymLrZIHrjotWBtJgeCxdPF1sgBF70WvM3kQfCYutgieeCi14Kxmb4PBkeXWykVDrR39cs3frxVvvrJIym0uUxY22wvlQlkG+622UMe2OaRaOwhD6LB3aZeyQGbvBGNLeRANLjb1it5YJtHorGHPIgGdxt6pe9t8EK0NpQSB7p6BqS2upxCW7SUi1fvpTSB4uW5YEdDHgSLp6utkQeuei44u8mB4LB0tSVywFXPBWs3eRAsnq62Rh646rnC7abvC8fQ9RbIAREehuA6iyO0nx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AIU291kc4Qg4gSIE36KuyQOLnBGhKeRBhOBb0jU5YIkjIjSDHIgQfIu6Jg8sckaEppAHEYIfcdf0fcQOsKB7coBCmwU0dNcETiB3fRek5eRBkGi62xZ54K7vgrKcHAgKSXfbIQfc9V2QlpMHQaLpblvkgbu+K9Ry+r5QBN2vTw5QaHOfxRGOgBMoQvAt6po8sMgZEZpCHkQIviVdkwOWOCJCM8iBCMG3qGvywCJnRGgKeRAh+BF3Td9H7AALuicHKLRZQEN3TeAEctd3QVpOHgSJprttkQfu+i4oy8mBoJB0tx1ywF3fBWk5eRAkmu62RR6467tCLafvC0XQ/frkgKVC23XXXSezZ8+WSy65JCXLOjs7Zfny5bJ69Wp57LHH5NRTT/W9dsWKFYL2WIJHgBMoeExdbJE8cNFrwdtMHgSPqWstkgOueSx4e8mB4DF1sUXywEWvBW8zeRA8pq60SN+74qnw7CQHLBTa7r77blm8eLHcddddKYW2lpYW9R7ENQhp6QqFNk6g8BBgy0CACyl5QB6QA+QAOUAOkAMaAd4XkAtcD0qbA1wDStv/nP+D/i9LJBIJ26gAsQ0lVURbNhFvekyXXnqpLF261LYhxsKexsZGmTlzZizGwkHkjwB5kD92capJHsTJm/mNhRzID7c41SIH4uTN/MdCHuSPXZxqkgdx8mZuY6Hvc8MrjleXGgcWLlw4zI3OCW0vvviirFy5UkaPHq3SRq+99tq0UW2MaAtv6vLbivCwdall8sAlb4VnK3kQHrautEwOuOKp8OwkB8LD1qWWyQOXvBWereRBeNja3jJ9b7uHwrePHHAwog3Rbo8++qhcccUVMn78eBX1BjGNe7SFP2G8PXACFR9zG3skD2z0SvFtIg+Kj7ltPZIDtnmk+PaQA8XH3MYeyQMbvVJ8m8iD4mNuS4/0vS2eiM4OcsBRoQ2U0WmlmdJIGdEW3gTjBAoPW5daJg9c8lZ4tpIH4WHrSsvkgCueCs9OciA8bF1qmTxwyVvh2UoehIet7S3T97Z7KHz7yIGIhTZ98AFcbR5+kG6Ptscff1zWr1+fTBfNtJ8bhbbwJhInUHjYutQyeeCSt8KzlTwID1tXWiYHXPFUeHaSA+Fh61LL5IFL3grPVvIgPGxtb5m+t91D4dtHDkQstKVycTrxDCeOfvrTn1b7tM2YMUOuvvpq+ehHPypz5szxbY5CW3gTiRMoPGxdapk8cMlb4dlKHoSHrSstkwOueCo8O8mB8LB1qWXywCVvhWcreRAetra3TN/b7qHw7SMHLBTa/KLccADCsmXLZNWqVUpQQ1Tbaaedphjy2GOPpdyfDe9TaAtvInEChYetSy2TBy55KzxbyYPwsHWlZXLAFU+FZyc5EB62LrVMHrjkrfBsJQ/Cw9b2lul72z0Uvn3kgIVCW9BuP+OMM+TMM88Mulm2JyKldmwvne6PAHlAZgAB8oA8IAfIAXKAHODnATmgEeB6ULpcoO9L1/elOv9xboC3lCUSiQSpQASIABEgAkSACBABIkAEiAARIAJEgAgQASJABIhAYQhQaCsMP9YmAkSACBABIkAEiAARIAJEgAgQASJABIgAESACCgEKbSQCESACRIAIEAEiQASIABEgAkSACBABIkAEiAARCAABCm0BgMgmiAARIAJEgAgQASJABIgAESACRIAIEAEiQASIAIU2coAIEAEiQASIABEgAkSACBABIkAEiAARIAJEgAgEgACFtgBAZBNEgAgQASJABIgAESACRIAIEAEiQASIABEgAkSAQlsJcwDH0F511VUKgWuvvVZWrFjhiwauW7Nmjdxzzz0yZ86cYdfg/dmzZ8sll1ySfK+lpUX9v27dOjn33HPl7rvvlvHjx5cw2nYO/cUXX5SLL75Y/va3vykD77rrriF+zNXqzs5OWb58uSxZskROPfXUZHWzn8suu0xuuukmqaury7V5Xh8SAtmuBdl277cmoK7mx+rVq+Wxxx4bwpFs2+Z14SGgjyZP9VmQa8+PP/643Hnnnb7zHZ8JixcvTvvZk2t/vL5wBLJdC/K5L+AaULh/itFCse4LMBZ9r7hr166U95jFGDP7GI5AtmtBtth57wvM5wS0cfzxx5MD2YJZpOuKcU9g8iyI55AiQVMy3WS7DuR6T1Aq859CW8lMFf+B4mEHxRTJvFdiMnz605+WlStXDhPa9MOSV6B55plnlJDiJ8yVOOTWDB8PwZdffnnyxkaLINOmTUspusJ41EMxhTQ9KL0ge0WU3/3ud/LmN7+ZYqs13h9uSDZrQTbmp1oT9IcqeBOUkJONPbwmOwTgn+9973uyY8cO+drXvlbwXNUP66eccsowoQ3rBNYRfgGTnW+KfVU2a0E+9wVcA4rtydz7K+Z9gV4jPv/5zxf0BV/uo2SNbBHIZi3Ipi2/+4KXXnpJfc7oL+Fvu+02ueCCCwr+7MnGHl6TGYFi3BOgD/wcc8wxyqB0zxeZLeYVYSGQzTqQ6z1Bqcx/Cm1hsdKRdgudPBimtw1GrdjvfO2j008/fcgNLm58ly1bJqtWrUopkuIh+eyzz04ZjeR9n99Y288Hv3lciNV+60qqKLdC+mHd4BDA3Me68Ktf/Srt/M6lR7T5gx/8QK655ppkBGu6KLdc2ua14SEQxn0BrOUaEJ7Pgmi5mPcFqaLfgxgH2wgOgWzWgmx7S9cW+IDoZ2RDMNshW0TDva5Y9wTmKO677z6ZO3cugzTCdW3OrWezDqQT2jI9Y8R5/lNoy5lu8aqgJ8+iRYuU4DJr1iwVzXDllVfK1q1bkyJaqoi2VEJbR0eHNDc3q7TEW265hSliltEmlaDmvdHW30LCfESprV+/PplunCrN1E9oq6+vl6eeempIBJ1lkJS8OeYHqTf1G2IJ/Io14T/+4z/k/PPPl3QpwN4PZfANEbGjR48WpI2mS1UveUdEBICOOn3hhRfUPNdRh3oNgN8Q8YaCbQQ2btyYTP3EFgR+qcBeoc2MmkUdbisQkbMzdBvGfQHXADt9bVpVzPsCCO4333yz6v7nP/95wdtW2I+umxaGeV/g5R4+e97//ve7CVQMrS7GPYEJW5zFFtfpEcY9QanMfwptrrO/QPvND1Ez0gBCGcQ2iG4ouQht3snjjWgo0GRWDwCBbG6oIbrq/ZUgkum/v/3tb+cU0WaaC46ZD/EBDIVNBISAuRaYf2vhFN8yQoxH6ufnPvc5ufrqq+WjH/2o7zePXqEN/z/66KNyxRVXqLQQtAMhxy/9OKDhsJkcEMAN7m9/+1v1kAORVa/9OqUHHEBKKfZWXLt2rfIl/sZagJIqFdgrtGmx5UMf+pDqK+j9X3IYMi9Ng0AY9wVcA+ynXDHvC/TcX7p0qbS3t2eMpLcfvXhaGOZ9gYkYI5ns4k+x7glKRWyxy7u5WxPGPUGpzH8KbbnzLVY1zMljPhQFJbRhscbD2Kc+9Snuu2ARc7K5oYa5ENu8YkiuqaPmsPWeDxBqmB5gESGySAGH0KYFGEQo5iq0YbR6L0imkNnle+/m57DOjFAz57wWyxCNggi3dGnkfkKb+cUL00jt4oG2Joz7Aq/4zjXAPt8X877AXFOYRmofF/zWArzm3RqmkPsC3Qcjmezzf7HuCUpFbLHPw7lZFMY9QanMfwptuXEtdleHOXn0hzL3XbCPNtnsxYLUMFMc0aMoVGhDRMzHP/5x+0ApcYu831jpgzLuvfdeJaYUckPtjWTMZr+HEndHUYfvjSbw+suc86ZYnim61Su0eaPl/PZwK+rA2ZkvAmHcF3ANsJ9sxbwv8BNe04n29qMXTwvDvC/QiOFzgfeFdvGnWPcE5qh5GIZdHDCtCeOeoFTmP4U2e3kdqmX622R0oqOWzIcepAriGj258k0dxc019nVKd6ppqANl4ykRyHS6GN7XHEAKmf4QzBTFkk6IA5/8ouTopugQ8FsLTB/qvydMmKD2WUMkU64RbeYmqTNmzEj/2FOBAAAgAElEQVQbDRcdEqXZs180gVcQM6OPMIe3bNmi0kUzie5+Qpq3LT8xvzQ9Ef2ow7wv4BoQvX+zsaBY9wVmZCzs8qarZ2MrrwkPgWLcF2jredJkeH7Mp+Vi3xPARoqt+Xgq/Dph3hOUyvyn0BY+T63sQW9wbW5KboaEY6NzCGQQRSZNmqQeqPw2Pzc3y9eb4+ND87TTTlPj5qbnVro/aZQ3PNx7wIGff/VrfochgCfY5BxFp575tWE3KqVlnd9aYPoMaBx33HEyf/58tQk+1oFRo0bJt771Ld/N7FP521wX/DbOLy3U7RiteeiFOZ9NH+pDUJ5//vmk//VebYsXL5bjjz9evT5nzpwhgzLXFvOzw+yTnw928EBbEeZ9AfrgGmCXv1NZU4z7AvSt+ZZqDXEDrXhaWaz7AqDHSCZ7OBTFPYH+bMBv7ttrDxfMNToMrUCPNO7zn0KbXZymNUSACBABIkAErEIgU+SaVcbSGCJABIgAESACRCA0BHhPEBq0bDhmCFBoi5lDORwiQASIABEgAkEiwJvqINFkW0SACBABIkAE3EWA9wTu+o6WFxcBCm3FxZu9EQEiQASIABFwBgGmdznjKhpKBIgAESACRCBUBHhPECq8bDxmCFBoi5lDORwiQASIABEgAkSACBABIkAEiAARIAJEgAgQgWgQoNAWDe7slQgQASJABIgAESACRIAIEAEiQASIABEgAkQgZghQaIuZQzkcIkAEiAARIAJEgAgQASJABIgAESACRIAIEIFoEKDQFg3u7JUIEAEiQASIABEgAkSACBABIkAEiAARIAJEIGYIUGiLmUM5HCJABIgAESACRIAIEAEiQASIABEgAkSACBCBaBCg0BYN7uyVCBABIkAEiAARIAJEgAgQASJABIgAESACRCBmCFBoi5lDORwiQASIABEgAkSACBABIkAEiAARIAJEgAgQgWgQoNAWDe7slQgQASJABIgAESACRIAIEAEiQASIABEgAkQgZghQaIuZQzkcIkAEiAARIAJEgAgQASJABIgAESACRIAIEIFoEKDQFg3u7JUIEAEiQASIABEgAkSACBABIkAEiAARIAJEIGYIUGiLmUM5HCJABIgAESACRIAIEAEiQASIABEgAkSACBCBaBCg0BYN7uyVCBABIkAEiAARIAJEgAgQASJABIgAESACRCBmCFBoi5lDORwiQASIABEgAkSACBABIkAEiAARIAJEgAgQgWgQoNAWDe7slQgQASJABIgAESACRIAIEAEiQASIABEgAkQgZghQaIuZQzkcIkAEiAARIAJEgAgQASJABIgAESACRIAIEIFoEKDQFg3u7JUIEAEiQASIABEgAkSACBABIkAEiAARIAJEIGYIUGiLmUM5HCJABIgAESACRCA/BDo7O2X58uWyevXqYQ2ce+65cvfdd8v48ePzazzLWi0tLXLJJZfIunXr5LLLLpO3vvWt8u///u9Dat91112yaNGi5HXHH3+8XH/99fLFL35R/va3v/n2hGvuuecemTNnjnrfO1b9fnNzs3R3d8u9996rcPDWy3IYvIwIEAEiQASIABEgAiWLAIW2knU9B04EiAARIAJEgAj4IQBBbfHixUrouummm6SjoyMpaj322GNy6qmnZgXciy++qAStE044IavrcZEW2pYsWaL6REE7F198sfrbFMvw/2233SYXXHCBQCD7zW9+o4RCv+vvu+8+mTt3rhLa9PsQ5fR4TOFNvwYcvvWtbw3rM+vB8EIiQASIABEgAkSACJQgAhTaStDpHDIRIAJEgAgQASKQGgGv0FZXVyePP/64nHbaaZJtZJsWzFasWJG1MJeP0AYB7ZxzzhHYqEs6Yc5PUDORwNhnzZqlbKbQxllCBIgAESACRIAIEIHcEaDQljtmrEEEiAARIAJEgAjEGAE/oc1M6dQRX2ZkGOBASiei0Lyv68i4bdu2qcg0RJLpa70w5hrRlqvQlotgSKEtxiTn0IgAESACRIAIEIHQEKDQFhq0bJgIEAEiQASIABFwEQE/oc2MBINIhnRNpGlu3bpVbr/9dvnqV78qTzzxhEqznDBhgnzzm99UaZdeUe7CCy+Uiy66SAlut9xyy7Bot7CFNr+xpfIRhTYX2UubiQARIAJEgAgQgagRoNAWtQfYPxEgAkSACBABImAVAtkIbXr/NBiurzcPDrjuuuvkqquuSgpt+hoIb9grDfWRnonUUrOELbRpu3SUnZly6nUChTaraEljiAARIAJEgAgQAUcQoNDmiKNoJhEgAkSACBABIlAcBLJNHdWiGKLbnnrqqWREGw4c8Apt+n9zBNdee23RhTY9tmz2mqPQVhy+sRciQASIABEgAkQgXghQaIuXPzkaIkAEiAARIAJEoEAEsjkMob6+PmXqqJ/QpttMtTebNtkvok2/tmvXriEngCKd9c477xScUJrtYQh+e82ZcL300ksyfvx49UOhrUAisToRIAJEgAgQASJQkghQaCtJt3PQRIAIEAEiQASIQCoEvEJbR0eHSvVct25dMhVUC1ZoY9WqVbJs2TIxhTAdwfbb3/5WUB/potiXbcqUKUrAQlm7dq18/OMfH2KGn9CGC3R7ZhScbsdMY8W16U4dxfv6QAQz1VW/vn79+mSUHYU2zhEiQASIABEgAkSACOSOAIW23DFjDSJABIgAESACRCCGCJgHHniH55dqqcUvvDdr1ixZvXq1eE8YRTs4IAFRblrAw2upUjdTCW1+tvlFx5l96DH4XWdGtunrvKmsFNpiSHIOiQgQASJABIgAEQgdAQptoUPMDogAESACRIAIEAEikB0CqYS27GoHexWFtmDxZGtEgAgQASJABIhAaSBAoa00/MxREgEiQASIABEgAg4gQKHNASfRRCJABIgAESACRIAIpEGAQhvpQQSIABEgAkSACBABSxAwUzp1Gqp50EExzDTTVL37uBWjf/ZBBIgAESACRIAIEAGXEaDQ5rL3aDsRIAJEgAgQASJABIgAESACRIAIEAEiQASIgDUIUGizxhU0hAgQASJABIgAESACRIAIEAEiQASIABEgAkTAZQQotLnsPdpOBIgAESACRIAIEAEiQASIABEgAkSACBABImANAhTarHEFDSECRIAIEAEiQASIABEgAkSACBABIkAEiAARcBkBCm0ue4+2EwEiQASIABEgAkSACBABIkAEiAARIAJEgAhYgwCFNmtcQUOIABEgAkSACBABIkAEiAARIAJEgAgQASJABFxGgEKby96j7USACBABIkAEiAARIAJEgAgQASJABIgAESAC1iBAoc0aV9AQIkAEiAARIAJEgAgQASJABIgAESACRIAIEAGXEchJaBvo6pItV10lB554Qo356G9/W0a95S1Dxr/txhul6b77pHbGDDlm1Srp27tXXlq+XPoOHJDDly2TqokTZcRxx0nVuHGq3sG//EVe/tznkm2gzd6WFqk/+mipO+oo6UX9Zcuka9s2GX3KKTL72mulvLZWXd/5yiuy66c/lZlf+IJsv+WWZL+zr7lGurZvl96mJnl91aph/qkcPVqOuekmaX3mmSHv6/HoMeixwUYU1EPb277zHWWPt2B8kz7wAdnzy18OaVe/ni9RdHvabuBiQ9G+y9cu7Vvg4+URfAveqLZXrUryxRx3PnzUvMuEn8k7fa0f39O1o+2rnjxZZnz2s8MuxRhf/+//ltann06+N/H97x9yrbZj4vnnK26ZxZxrmvMVdXVD5pO3PdTXfMIcHXfOOfLG7bdnPUfgq7Fnn52ck945kmlNyNQfDNHrhdcoPRbNjVRril5XXrvuOjXP9XzReHnbBceOuv562fmTn6i1TfdjcuCwj31M9v72t2nnvdluOr/ptUuPU8+frh071Lr3+ne/m9KOfNYSv3lqcsBvndZcMzEwuaSx9M79bNfr5l//Wq2RZn3Tr368RZ8jTzhB3vjRj3w/D8zPklRzNdU12dT1fl6ZfYRRX2OsP/fQv/789cPH5J+fPal8k66fCe99r/Q2Nyc/87P9DIQt+XAE9bBuNt5wg0z5139Vn/+4PzB5ki13NR4aC42jvlfQ7/t9fvnx3u9zHfiY90QzrrhC3vjBD9T9Tq6fF5k+k/g+ESACRIAIEAEiQASIgDsI5CS06WHpG+hUogCuw8NbRX29ugnFQxseyHGj2vS//5sUTvSNq/nwiLb3/eEP6gG5ctw4abz+epn5xS/KvvXr1YOZefOK+l2NjTLm9NNV2xDh+js6lAighQl9k23Wa3nggaSQ52cDbvR333uvTL7oIiXqwSaIIVrw0QIKxqmFP42J7sev33xooR8+J33wg7LnF7+QI1asGCZK5dNuUHWAHwQKU9DItm0/oW3fI48khVgv7qnazZaP6US2tr//XSpqa4eIuzWHHZb0rx9PMo0zk1io+Yt5BNFl6r/92zAxzfuQqEVmvJ6K87pfv/ZgM+qhvuZupjni9z7mwL6HH5bx552nYMjFB+n6Q1sdL7+s2vWuBS333y+YB+nWFO8aZa4tu+68U8a/5z1J8X/sWWcpUdNcD9AnCl738jObeZ/q4V77De/r8ev1U7fb/cYbyTUmnR2ZeOf3PjixZeVKmb1ypeK4yQG9ZuovD0zhQdsxdelSta6aorh37gOvbNZrjFvbgi87TC5qzEeeeOIwwXnLV74iEDJqpk9XHDDXX9NXeB2fFV6BPtU1uF6PLVVdvB5FfdNPsAHjxmepV3Q3fZ4OCz8Oe9cEv37y+QzU7ZqfD5k44lcnX+6a65L+XPb7AsX7BZ6uh99e3vutXbCvv6tLRhx7rHJDui+Q8pm7rEMEiAARIAJEgAgQASLgHgJ5CW0777hDiT7eaCOIFXjQQsFDjvkAoyNf9MOufs8UMzR8O269Vca9853JSBR942uKXfo1iGx4QDQf1nDjqx/WMwle+qbYtMN745zNQ4ZX3MjUb7ZUCaqdbPvL9bpChDZvX8AQ0YKzv/pVFcGWrdCWLR9TCW3ggH6IhwjhFU1hp58YkgkriIYQhxAllSrSC/yFXamEtj1r1si+hx6SrtdfHyJmesUyk/NBCG3m2LIR2nLxQbacNoU2HZXm9xCr1xTtX1yz5957pfn++6Vh3rwhUbAYl8ZHC23mWHMV2lJhncpvfuuN7t8cRzGFtrZnn1UmYI02uQ/M9ZcWOnLHjM5MN/f95i5e0+u1/sIF+JmRh6mENjN6GbZ6hTZwSrejPluWLx/2pUSqa3B9prq4Jor6+Qht6bAIU2jzmwu5ckS3oe4hDkWjphPaUnFXf7Hn/RLI+9kO+1BM4dKMRvXy3rt2eddhtEWhLdMnI98nAkSACBABIkAEiED8EchLaEMEyMG//lX2/v73SQFBR7i0b9qUjP7SEW0QGnQqqTdlNJtUKG86KtowvxnHzbNOP/W2Z94Yo54W4LwP1zqKDg+XZlSVFvSyiWgzr0knJujoKHyT3nDssUq0NFNZdUSJfmBEGop+DVF+OpVWR8SY0USoo+3QUYDe9vD/mNNOU2m3ZlSimRqjcfSm6eGBRD9IwK5RJ5+suOCNaDPThhCFpNMTkYLX/ve/S2JgQLkAOKEvpIR5U+mQgoyx+Nlq+i9bPsL/3vGYaZBoc/bVV6vUNPWg50lZNUWI/Y8+qlKVG970Jml//vkhqU2oq+dD1fjxipt+0Z86+kenV3sj0IBz23PPJVOgTW6bqWFezhcitPnNkWyEtlx8kM2c1PPOnJcaV52q5V1TNCcg+KPsuuMOad+8eRg3gxTa/ASlbPyWad3LJLRpLmKc3pR3P06mEyu80XY6GszkpRYc1Bw5lL6fSkTJtF7v/NGPkmuUXru9EUfeiDZTEPETi0xb9LrpnU+prsH1WpAx63rHjHRXv+vCqq+3IdBfIqEfHdFmrluYB0gd33L11YIvjEa++c2y6+67Fe+9WIQptPnNhVw4AluxjvQ0NSU/E/F5nA93zXsPtOuXHmqmqJrbMZjrp5cDEPawnoOvOgLUG11IoS3+N84cIREgAkSACBABIkAEMiGQt9BWjrTQFSuS+6Z1b9+u0if2rls3JM3Sm6qhBYdcU/G8qWl4+IDYofe+MkUi86baFCQAht8Drr4G7+HG2kyJ0w/8fkKb3qvOfNjVgKcT2sy9xSA8dW3dqiI9sLcLUrvMdCrzxl5HnKAPM6VFR57gxn/Wl76k7J/8oQ8NRod52tP702CsSLvV49IP1UhNBa49u3fLrC9/WbZ+/esq0gVCmE73gsCE95HSC7HIT8zwRoDh4VqLJtiLCvv0mQ/yeHDcfvPN0vHSS0PS59CX11ZvZBoezrLho374MseDVDQIM1rs1EImME4ntOkoNERFTb/88mERNjpyAg++EEa97Zn8TSWM6XRW/bDsjc5Kxfl8hTbN3XRitY5M9aaOZusD4JbNnNTzziu04fVUa4q2H7aMXbhQ9D5gqYTIfCPa0s172JDOb9mue+mENjNiCWuFV/zx4yTW51Spo6bQZgpa6QQH1MkUrYS5q9d7k++mIJON0OYVRCi0DaaOeqP/wLv6o45SvPcTBFEnaKEt01zIlSOYP/gcMyPRshXaUnFXf4njne9mlKQ5B7IR2vRa45d2SqEt020n3ycCRIAIEAEiQASIQPwRyFtoG/XWtw4RWSCy4SYfQo43xRMwmpFE+ttgRE5492fDw5kuZrqd9wEB/UCcSnUYg74BNoWqVBFtZjrXlEsvVd3r/VbSCW14D9e/+qUvDUujzUZoQ30zOsQ8uEFH65gPoqagZooiOrrBjAIxRRhcq9szo0nMvxH95pdm492YXkd86b7SPUhpQeDIb3xDOl58UXb++MdqHzLYAr95BSFvRIT5v2mrn9CWDR/NgzlMjpkPdnr/J3O/LH2tGdHmTff02u7FH22YfNZpdH44ePvT/6c6dELbpTkPUSVVKiraSrdHWyERbdn4wBTagEeqOZlOaNN4eNcUYJnNHkxBRLSlmvfabnMd89vIPdNm9umEtlRCVTpOgvuZhDZgh1TnKUuWKIgLEdrSrde5Cm1eQaRYQps3UinXiLgg6mdKHdVYHnXDDYr7+NxKF90XtNCW7jNQrzWp9vA0bZmxfLmKkAf3vJ8p2QhtuXJX24bfXj9lI7Rh7dJRzV4hn0Jb/G+cOUIiQASIABEgAkSACGRCwFdoM9OS/B4IvREjOB2sft48GXvmmUP21ULn5oObvrHWEUUQA/yidFLdmOMGHFFYiOYy99QyNzNHnxB4dPqTN2JCA6K//dffZOv9oCa85z0y6aKLhpxy6RVRvA8rOnLGxCofoc1v3GY7Wmjz2ygcUVNeoc2vvVTiVTqhzUzB8kZRpBPaTEFj3LnnKmEWEV7TLrtM6o48MlChzYxgSsXHVCma3jGYgpoZwYW0LS3AedsycQXHkPKJ+aD5aKaPeveE84tA89tLyBSm03E+1Tg199MJbaZwreeIn3Cn0yP1GLNdE7xCm19/3jlppiV7H6jNNQUPzGbat37PG3EZhNAGgdxv3mfym+7bb+84jA1Rl/oAFvjL71CGsIQ2c484rDuF7NGmhQy/9Rr8y2WPNr3u6+hlP7GoVPdoS0Zjf+YzMvptb1PraxR7tPnNhUxCm8kRfSAMtiPQxfziIJNI7OWuKTr7pT2jD7+9YPF6tnu06fkBm71rlPfgkEw3YnyfCBABIkAEiAARIAJEIF4I5B3RBmFDP4ADEn2j6RUczBNAvd/0+qVRmaKHmRaFSKPGG24QiCgo2F9s5he+oB5KzQc33GCbQoI39VLfSJsCoJ8YYro5k9CmH4x1miMe+HMV2vT1eOBAKqI+9dS0f8Q//ZNKUdTCAfBE8RPgUrVnRhz67ZWkxUI8uIw+9dRkSiTSKA/++c8qGg0CnhaczJRQc58b2JUufVTvvWNGXhUS0ZYLHxVfD42n/uijVaqu92Q88Nbv1FEdlWaKNd7UUaTuol2Nh1fw8fLXT2jz2+DfTEGFMOo9wVfv5VRIRJsWvkxBy28DfzMiD+PRQlumNSGV0OYV0NCmFr/9HmL1qcLmmgK8s5nXQQltfvM+k9/0+uSN5vWmwqeLaEu1RgIzzKd8UkdTpfNqO7I5ddS0K916bUYoZXPqqJdrfkKbyQPgEMSpozrVHO2ZJ1ojgsnsQ+F+6ERW8/VC63s/y9C299RRv7mZDoswItq8J2+bEV7eLzFSccT87Mg1os2Pu6a4prc4ME9rNfd41Xu+ml9WpeK993NdryXmwVCMaIvXTTJHQwSIABEgAkSACBCBfBDISWgz9xYzUxHRsRYb9J4taoPma6+VA48/LuV1derBByXVfkn6m2xzg3MzNcybfoW2dMoHHvKx6Tz6QBqgbkMfBuAHTDbpHuZ40QZswKbT2PtMb4Ss+9IPW3gd+48hokkXb19mWqE3nRBiXbrDEPTDNPDyHobgTS3UkVl+7eFUVxxiYLbjZ5ffpvumX/TG63571WixBL8RjYK20Ad4oR8azYMydPQhMMXeadjcG/b52Yr6ufIR4pruw+SiHg9e06KOn+9NwUfXgaBgHoaAhyx9MId3k3q0j7GNO+ccFblkCrKaK/Bp7cyZisvabzqdVc8tYI0DIqqnTBnGeXN8aNMvItUUonUkSqY5YvrcxC5XH2Ds+mAMb5+p0shNXmtBzrum6AdrYORNodVri/fQDT98Uglc3rTtdPM+nd+0KOEVB7x+Sie06Xml01O94q+Xk5k2lNdivukP7+EEWNe0jd65gXo6Ddh7oAn6NvfO0n3otSbdfprwI1IKt910k9oP0nuYiZ5Pei9FE1O/U35xfapr/F5PFTnnnd+p2i20PtrNlDqq+zBPg01lj3cOm5+1qfox51Uun4Go19vcrE5c1iUdR0zu5SK0Zctd7+eTV9j2RmqbKejefWXNz3X8bW75gGv9RGm/9ZWvEQEiQASIABEgAkSACMQXgZyEtvjCwJERgdwQ8ItCy62F6K72po5GZ4l9PWcSuIplcT52pONkNvtcFWts7Cd7BDIJbdm3lP7KYvWTj72ucZcRbfl4mXWIABEgAkSACBABIhAvBCi0xcufHE2REHBdaEMUhhnRUiTYrO3GjNLSESxmVIvfacVhDKYQO1JxUkdr+R3KQA6E4cVg2vQecoJWkTqKKLFMh2nkYkGx+snFJn2ta9w1owZTRVXmgwPrEAEiQASIABEgAkSACLiFAIU2t/xFay1BwDwwhA9UljilxM0gJ0ucABw+ESACRIAIEAEiQASIABEgAlYgQKHNCjfQCCJABIgAESACRIAIEAEiQASIABEgAkSACBAB1xGg0Oa6B2k/ESACRIAIEAEiQASIABEgAkSACBABIkAEiIAVCFBos8INNIIIEAEiQASIABEgAkSACBABIkAEiAARIAJEwHUEKLS57kHaTwSIABEgAkSACBABIkAEiAARIAJEgAgQASJgBQIU2qxwA40gAkSACBABIkAEiAARIAJEgAgQASJABIgAEXAdAQptrnuQ9hMBIkAEiAARIAJEgAgQASJABIgAESACRIAIWIEAhTYr3EAjiAARIAJEgAgQASJABIgAESACRIAIEAEiQARcR4BCm+sepP1EgAgQASJABIgAESACRIAIEAEiQASIABEgAlYgkJPQ1t7VL1/471fkuVfblPHXXTZbzjxx7JCBrLx9i6zfuE8mj6uW731hrjTt65HPrnpZ2jv75d/fd5hMGlstJ88fJRPHVKl6jzy9T1as3pJsA2027euV+Uc0qJ+m/b3yqRtekN17e+S4I0fIDf95lDTUVqjrN73WLj++f6dc/bEj5Ft3NSb7vfYTs+W1N7pkz74e+eGv3hgGdENdhdy47Gj5y6aDQ97X49FjeNMRDZI41A8aQb0VS4+Qm36+TdnjLRjfR94zVdlk9qtfz9fjuj1tN3CxoWjf5WuX9u2nPzh9GI/gW/BmRF2F4pHmiznufPjo144flibv9Pt+fPfW9fJZv+/lLtq/8n9eleYDPdK8v1ddpueMtlGPb+LYKln5sdlDutL4mPPq2CMb5Jt3NCbnp59fTJ8tPneKrP7fHb5UwlhRzLl59klj5fOLZybXANi7cMFY+fnvdqtr8b7XThOPD71rcvJab6fob/4RI5Jz3fu+xq+jayB5Dfp776kTpL62Qq0VumjfvefUCWo+onjnpNk++n74yX1q/dD94H291p1x4hjZd7AviatZ12/Mur/7H2/25a6Xt1gf3jJ/lHR09cuvH29OaUeqvtKtBWZfur7Jbb02eddtzUG/tcfkntcmE2fvfEEf4IvJK31NunVe44nfW3d2Kny83Dbrp8Ip1TXZ1EXfxazvt7ZqbL3rhNf/qezUPjaxy9SPOb/Rz5LzpsozL7VmnAv5cgR9wCbMR3OtyYe7aMvkP7g2cUx18n5E4+bHFy/vJ46tHrI2aR9seq0tuUZi7Rg7qlI2PL1/2L1KujnK94gAESACRIAIEAEiQATih0BOQpsevr5h996g6ht8XAdxpL62XD2sXvTOSUpIwc2r+fCpb2ZNIQpt//n5g0oIw83tytu2yMqPz1b1IF6ZD2+ojwcvPAzc+/s9SoTTD+L6IVs/SJj1frl+T1LI87MBN+d4HQ/pEPVg0/Nb2pMPzfrmHePUwp/GRPfj128+9NEPLO89bYL8+rFm+eKlM4eJUvm0G1Qd4HTP73crf+UqAPoJbb/5Y0tSiPXinsrmbPmYTmTbuPlgUrDRdkEU1v7140kqe7TP3vqmUUp48rMP/ABnV378CFl522uqKVNExv+pxEbNv1TzKh1u6PfmX2xPcln3cfE7JydFKVyDgjnr9z7ewxw67+3j1fzQXPcTALzzIl1/ENp+8dBu+dSF05PCGObTSfNGJecjBPVZU+uUrej3+jsah3FP22OKm3rO6wdm7Vv4XY8VPv7rpoPKDyhYu/ClgBbrvLim4oT34d78MsK7RoKTuh29dmSyI9vKZiYAABA9SURBVJ+5C9tRwEfvvPOKkHpdh6+u+v4WwRcX+FJCYwOf6zbeNLshKa6iHRSsvfhyxJw/uP5zq16Wy86fpr6ogLiOYnLRb13FNX589645enyXf+Bw1befeJ/qmmzqKuwOYejtI6z6Jv5YW01e6C+b/LiQzh6/9TpTP36fZdnMhVw5grH41cmHu+b6OfuwumHruImbVxBOxXu9JnjXanMtxHvZ+imfecw6RIAIEAEiQASIABEgAm4gkJfQdsua7Ur08UYb4aEVD75lZYNCG4r3oed7a7bLB98xOfme+TCmIcPDNB7WTOHGTzzQERKIXjMfAnGjjJ8PnD0pKQKkikbyE1VQF9EleMDXD1iZhDavgBCU0BZUO2HRsRChzWsTMPzmnY3ybYisY6qGCZypxpAtH1MJbVoE+P+WzFSc84pD5sM+oiRTRdhp+7xCm/ahKUxrUeKD75ikBB3vwxv+h+gIgRkRpCZ//QRKPa8y4ZaN0GbinI3Qpuc9sPHaibn8xN8PJF9P1Z7Xt17xyfSBKX6Zorlu4yf375T1T+5TEa1eAdhvvut6mQQu7xrkJwqgLYwRfvvVY83DovzMLxLM9c0UNzPZkc9cTiVWmCJm484uFe2jhYlfPLQn+cUIIndMUTPV2PX40Y4p3uro43ecPFa++/PXlV9QcJ3+8iCV0Ia+9BcuWpg0hTYzglHPJ28UaKprtGiGz5tUdWFnFPUzCWB+PMiERVhCmx8fcuWI/qxFxKK5VubDXf2FmykEo31TFPPyylwH9BeCJu9nTq0dslbrPryiLoW2fFYo1iECRIAIEAEiQASIQLwQyEtow80qIhzMB2g8JD3wxxb5+5a2ZPSXjmiDUOCNdtHiQzZplX5pTeZNspm+4W3PFKqQNqIFONON3odfM6pK3/xnEtq8D+HpBDItIiDiZv7sBiVamqmsOrVHP4giPVC/Zqaw6IcRM2IKdbStOgrQ2x4EUqSqeYUAM7JF4+hNUUR0j36AauvsVyky8K9X0DDTlBCNd8+h9MKL3zVZNm1pl4GBRDItV6fO6RRjbe+9D+1WY/Gz1fRftnzEQ7p3PDr6RqcCf37xDLnjN7tU815BzRTgdKrhEYfVyWtvdA5JZUsV0aZFKMyVa25/TUVKeR/edKSKnk8QDJC+aT54mhFTqaLITL6aWKUT2oCFjijTdbIV2v686aDysWkn5hEE61X3vu4rtPn1Zz7seiNYzQfxVOnK4CZEd5027l0PghTaUonMGPcRh9WqaDCTR+n6Nn2USWjzm6f6NXxxAX5gzTBFz3RRQbpvzSstZJprml5jvameXiHDb71A+1pYxt9aJNPrmxbkUgltOpVQpyV7cTc5mkq4TnXNR//5MLny1leVKOitC6HRz1bzujDrQ/jUEYXeiDa9VQIw1KnPiAT/9Aemy82/3O47HqwtYQltfu2mE6LN7SR0xCh8tHVnl/zo12+Iyat8uOtN4U+V1o513Jvunor3EKX1lyJfWDJTbrizUUXbe7/AodAWr5tkjoYIEAEiQASIABEgAvkgkLfQhn2Rrr9ja3IvEjwU6D2GzId8c78YGKhveHNJxTMfsHV9v4cvvS+a3x40Ghw/Yc8U/fAQBcEQ0XC6eEU07x5L+mHHTBFLJ7SZ9SE8AbszTxwjP/r1zmFpWogWgtBi7h+H/sz0JXNvq2UXHa72t7lk0RT5zk+3DWtPP6ABB6Tdal/pvfQQXYL62CdPpzXiwRtil37ogwA2+P5sFWmy5Y3OYUKbHqOOALvll68nU4LxMIU2dZ94yIXoAtsgWmmBSwtbXlu9DzYQ2rLhoxZ+zfFc8eEZ8vTLrUmxUwuZmYQ2vdcP0kP1XkKog7RDHRkEsUMXU/TQ0T3YWxDFL6JNR1XOnFqnokK99qSaV3qu5Cq0aVu9D6TZCm3wN9IAIb5CdIWAiHmkhUI9flOIMdcD7+LlF9GGa7xzz7v3nU4B1iKOmTaG1woV2hBtk24t0QIp1o9UabNem/zGniqFVeOHeYqi1wa9BugIYcwlkwPZiBXeCJ98hDbYpG3E35oLWljGFzS5Cm06clmvrxTaBvcpNf2Dz141Pzr7VZSgn3AYtNCWaS5kE9FmcgR+xZ6LSDHOVWhLx13zs8cbJY9tJ/z2mdVzxxSYtdCm96j1+9zHaxTavCsa/ycCRIAIEAEiQASIQOkhkLfQduabxw4RWXCjP++IBiWW+D3kmw/YeOhGuieEMe/+bObNuylOeKMd0E+qm2RzU3NTqEoV0WY+fC997+Dm6Tpt1E+4MG3B9Su+v2VYGm02Qhva9u4Bpino3Ww51WbxwE9HZXn3SzIPZNDt4aFD+8f8G9Fv3n2PvKIIbNMRX7qvdKmjeg+t6z4xW/X589/vVg+AiPbx2//LK2ia/5u2+glt2fDRPJhD46y5qMeuI8z8UkRN4UQLbToax7RV96P3aDMjGOFvRMqgIJIjVRSPd9+sVA913nkFXP3SrPV4w4pog9CpDxcBJ/Wm9xBzTaHYFO7yiWjT4zCFxnRrSKpN8/1S1jNFkmlcsWcZRGctKpoP735zxtzzLNMBH94Hdfxv7hVnzje8p0UV7xrgnZfZCG3eNNx8hTbY5Y0khj0QllNFiaWaC37pfcUS2sx90PKJiCu0frqINnNvRKxh+B+fv1rkL4bQhjU93VxIJ7R5OaIPQNJfdOQqtOXCXfSdKm3U+3nvJ7ThmlSf+xTaSu8mmiMmAkSACBABIkAEiIAfAr5CmxYUUMEv5ULvc4KHJog57zttgrxp9gh599vHD3nIR30zFc1MTUKElLkfkH4oSSfc4D08uCOaC9966z21vDfZppjgTXnSIECAw4OJ7lenj569YKx85L2HDUkHSRXRpoUyjYOJVT5Cm9+hAmY7OmrFm67l90CTCsdU4lU6oc3ca8nbVzp/mSmUiFTA/msQOLCnzbxZDcM22i9EaMPG/Jn4aEbQ6XQl/WBkYu+NRMI13gg9b1t+QpvGTWOGdm78zNHqZFB9kIGf0KbTHzGfzAdS8+S9VPMK48pXaDMx2by1XSaMqVb9I6LO5JwZtYX3/aLIEDWI6FBvRGaqCDndn/e0S6/YDr7pQ0r0Q7H6/bHZik/m3op+UbOFRrR5I128EXXePaDMaEQdUZkqAhR7Puk9yFJFtIUltAE7nVbfuKtL+R2RrX57VZmnQXvXIr2+Ame9RkOAxboNH5kHWODaTHu06UNDzINCvGtOpn3JtLACX3j3YnN5jzY9bqSvX/SOSerLoUxYhJE6qj9j/U5W9q4d5k2IyRFESZtfsuE6bxS330EeuM6Pu0g/9YtK09Freh9FRCN7CzDKZo82v899/Xli7hnLW08iQASIABEgAkSACBCB0kMg74g2CBv623MlIBw6ddJ8yNcP6foEUP0QoDcP9nsQNh8EzDQjRBrp9CN9M4sICZ0O4z3NVN/oeh/09UPX/2vvDmEkKaIAgI4lCBJCQtZwuWAQWBIUhiBAoEFwCQ5LEBhQgCY4DGDPoxFoEoKGEBIEhuQg4EAc+X188vOp7pnZvZ3e7X1j9rLXM9X1umpm+8+vX70W1ahgfQ6HfYG2XMYTNwqZXXNsoK22H3/8Z0Chnn8uXckb9V9//2s6xVEAbu71asZhzRLLm6UM5kRx/Refe3z33qc/Tm3Ecs6vv/1tKpT+2Ze/TDWw4ndzy3LiOUvLR+NmvQddLhpoO3Q81v7EedRxVoMIo11H+xLIpaWjGWiru2C+e+fWFGjL2j6jQFsPHOcxed0z62NuXl000FZ33Q2ryKiqGX5ZbysDcxloy2zAWFo1Nw9Ggba+y2/O716jLR2y0H2vKVY3hKjBlbzeEcR6WIG2ultozVjrNSD7e1z2vy4f7dk1S5l19X0l+vUwlo725biZ/RrB5EN3He0B+Lq0vy79rJ8Bcf77dh3tYy3Hxil2HZ3LCjx019GLPj/GylyNtv4FUa2RmdmLox1YLyPQNpoLdf5lMHZpjORn7ehLo6VszLmxW79g6+Msx1D8zPewHsAejft8L4yffbfxmlVr6ejN+0NajwkQIECAAAECXeCoQNuoCHsEWuKRdaqyfkncrH341tO7r765N9XPymWMvUZaX2pVi7vX/6tLwPrNVwQm4uY7btqiqH2+Rm4GMLrsc0XS6w5i/Y/4OIf337y9+/juz1M78ci24t/x7X38PgvkZ7u9rbossBcsj2Dd0mYI8ZpZSLpvhtCXyWVm1uj1nn/2sWkTg6jp0+vmRRt5XrWo9GiDhOxrz2bIvtebpJqdkjctdaOMvDkK07dff2r3wec/Tec3Otd4/rHjMQKDo40zek2pCLaNrn29mc3nRDCuboYQwc8IfvRHXQqcBbh7nbU45s4rZ9Py63oNaobp0rzKIu05B0cbBoyyPUfzo2ZnLtWD62O53tT2+ffaS0/u7v67KUZvs+/IWpc9100kor3bZ49M9SHj0cdu9rkG/eK4GJ8R5Hznkx/+m7t9zM4FuOZcaxvP3Hp0d++Pv6eAZK0jWcdC30igv4fUbL65jLboSzXPOZnX6P79B/Pi0M0QRnWnqku2tVT3Mo+vBfpr9mXdMTTOv76nzNXui3Ee2Z/xnh7BkNGcrHOkjtFRFnYcO3fM3O/nMufius3Njz6OR7ujHvr8QwJtNfsqx8+oP0t1RZfayaytnK9vvHy2++77P6fPjniM5luMh1dfeGL30RcP5mjOvwhOjcZIfS84JtB26Nit4yQ/N/JLu1z23a91H/d1E6J4jRifuWw253FaxBc3MtpGnyp+R4AAAQIECBC4OQJHBdpuDoueElgWmFsCedXdeo22q36+pzy/pUyyq34e++phHVKj7ZR91NZ+gUMCbftfZf8Rp2pn/5mMj7huY1dG23mvtOcRIECAAAECBLYjINC2nWupJycUuM6BtsiyGmW7nZDvyjWVWYOZnRUnGEtmI3NnLkPqMjpx3vOYC7TVTKaaZZbZt6NdmC+jX17zOIHM+uuZ3JHpWbO+j3vV/x99qnbOc57Xcez2+Vs3xDiPgecQIECAAAECBAhcTwGBtut53Zz1ygJ1OWdd/rvyaWn+hgqMlpPeUArdJkCAAAECBAgQIECAwKoCAm2r8mucAAECBAgQIECAAAECBAgQIEBgKwICbVu5kvpBgAABAgQIECBAgAABAgQIECCwqoBA26r8GidAgAABAgQIECBAgAABAgQIENiKgEDbVq6kfhAgQIAAAQIECBAgQIAAAQIECKwqINC2Kr/GCRAgQIAAAQIECBAgQIAAAQIEtiIg0LaVK6kfBAgQIECAAAECBAgQIECAAAECqwoItK3Kr3ECBAgQIECAAAECBAgQIECAAIGtCAi0beVK6gcBAgQIECBAgAABAgQIECBAgMCqAgJtq/JrnAABAgQIECBAgAABAgQIECBAYCsCAm1buZL6QYAAAQIECBAgQIAAAQIECBAgsKqAQNuq/BonQIAAAQIECBAgQIAAAQIECBDYioBA21aupH4QIECAAAECBAgQIECAAAECBAisKiDQtiq/xgkQIECAAAECBAgQIECAAAECBLYi8A8o56plULPj4gAAAABJRU5ErkJggg=="/>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4930848" y="5525791"/>
            <a:ext cx="6961113" cy="694742"/>
          </a:xfrm>
          <a:prstGeom prst="rect">
            <a:avLst/>
          </a:prstGeom>
        </p:spPr>
        <p:txBody>
          <a:bodyPr wrap="square">
            <a:spAutoFit/>
          </a:bodyPr>
          <a:lstStyle/>
          <a:p>
            <a:pPr algn="ctr">
              <a:lnSpc>
                <a:spcPct val="150000"/>
              </a:lnSpc>
            </a:pPr>
            <a:r>
              <a:rPr lang="en-GB" sz="1400" kern="0" dirty="0" smtClean="0">
                <a:solidFill>
                  <a:schemeClr val="tx1"/>
                </a:solidFill>
              </a:rPr>
              <a:t>Figure: Time-series of bias in 13.4µm </a:t>
            </a:r>
            <a:r>
              <a:rPr lang="en-GB" sz="1400" kern="0" dirty="0">
                <a:solidFill>
                  <a:schemeClr val="tx1"/>
                </a:solidFill>
              </a:rPr>
              <a:t>channel of </a:t>
            </a:r>
            <a:r>
              <a:rPr lang="en-GB" sz="1400" kern="0" dirty="0" smtClean="0">
                <a:solidFill>
                  <a:schemeClr val="tx1"/>
                </a:solidFill>
              </a:rPr>
              <a:t>SEVIRI on Meteosat-10 relative to </a:t>
            </a:r>
            <a:r>
              <a:rPr lang="en-GB" sz="1400" kern="0" dirty="0" err="1" smtClean="0">
                <a:solidFill>
                  <a:srgbClr val="FF0000"/>
                </a:solidFill>
              </a:rPr>
              <a:t>Metop</a:t>
            </a:r>
            <a:r>
              <a:rPr lang="en-GB" sz="1400" kern="0" dirty="0" smtClean="0">
                <a:solidFill>
                  <a:srgbClr val="FF0000"/>
                </a:solidFill>
              </a:rPr>
              <a:t>-A/IASI</a:t>
            </a:r>
            <a:r>
              <a:rPr lang="en-GB" sz="1400" kern="0" dirty="0" smtClean="0">
                <a:solidFill>
                  <a:schemeClr val="tx1"/>
                </a:solidFill>
              </a:rPr>
              <a:t> and </a:t>
            </a:r>
            <a:r>
              <a:rPr lang="en-GB" sz="1400" kern="0" dirty="0" err="1" smtClean="0">
                <a:solidFill>
                  <a:schemeClr val="tx1">
                    <a:lumMod val="60000"/>
                    <a:lumOff val="40000"/>
                  </a:schemeClr>
                </a:solidFill>
              </a:rPr>
              <a:t>Metop</a:t>
            </a:r>
            <a:r>
              <a:rPr lang="en-GB" sz="1400" kern="0" dirty="0" smtClean="0">
                <a:solidFill>
                  <a:schemeClr val="tx1">
                    <a:lumMod val="60000"/>
                    <a:lumOff val="40000"/>
                  </a:schemeClr>
                </a:solidFill>
              </a:rPr>
              <a:t>-B/IASI </a:t>
            </a:r>
            <a:r>
              <a:rPr lang="en-GB" sz="1400" kern="0" dirty="0">
                <a:solidFill>
                  <a:schemeClr val="tx1"/>
                </a:solidFill>
              </a:rPr>
              <a:t>2015-2017</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848" y="1319343"/>
            <a:ext cx="6961113" cy="4206448"/>
          </a:xfrm>
          <a:prstGeom prst="rect">
            <a:avLst/>
          </a:prstGeom>
        </p:spPr>
      </p:pic>
      <p:sp>
        <p:nvSpPr>
          <p:cNvPr id="16" name="Content Placeholder 2"/>
          <p:cNvSpPr>
            <a:spLocks noGrp="1"/>
          </p:cNvSpPr>
          <p:nvPr>
            <p:ph sz="half" idx="1"/>
          </p:nvPr>
        </p:nvSpPr>
        <p:spPr>
          <a:xfrm>
            <a:off x="313316" y="1191066"/>
            <a:ext cx="4617532" cy="5029468"/>
          </a:xfrm>
        </p:spPr>
        <p:txBody>
          <a:bodyPr/>
          <a:lstStyle/>
          <a:p>
            <a:pPr marL="268288" lvl="1" indent="-268288"/>
            <a:r>
              <a:rPr lang="en-US" sz="2000" dirty="0" smtClean="0"/>
              <a:t>GSICS products derived from different reference instruments</a:t>
            </a:r>
            <a:br>
              <a:rPr lang="en-US" sz="2000" dirty="0" smtClean="0"/>
            </a:br>
            <a:r>
              <a:rPr lang="en-US" sz="2000" dirty="0" smtClean="0"/>
              <a:t>give slightly different results</a:t>
            </a:r>
          </a:p>
          <a:p>
            <a:pPr marL="268288" lvl="1" indent="-268288"/>
            <a:endParaRPr lang="en-US" sz="2000" dirty="0" smtClean="0"/>
          </a:p>
          <a:p>
            <a:pPr marL="268288" lvl="1" indent="-268288"/>
            <a:r>
              <a:rPr lang="en-US" sz="2000" dirty="0" smtClean="0"/>
              <a:t>Aim to anchor to ONE reference</a:t>
            </a:r>
          </a:p>
          <a:p>
            <a:pPr marL="268288" lvl="1" indent="-268288"/>
            <a:r>
              <a:rPr lang="en-US" sz="2000" dirty="0" smtClean="0"/>
              <a:t>Check references’ relative stability</a:t>
            </a:r>
          </a:p>
          <a:p>
            <a:pPr marL="268288" lvl="1" indent="-268288"/>
            <a:r>
              <a:rPr lang="en-US" sz="2000" dirty="0"/>
              <a:t>Combine results from multiple references</a:t>
            </a:r>
          </a:p>
          <a:p>
            <a:pPr marL="268288" lvl="1" indent="-268288"/>
            <a:r>
              <a:rPr lang="en-US" sz="2000" dirty="0" smtClean="0"/>
              <a:t>Correct Systematic Differences</a:t>
            </a:r>
          </a:p>
          <a:p>
            <a:pPr marL="268288" lvl="1" indent="-268288"/>
            <a:r>
              <a:rPr lang="en-US" sz="2000" dirty="0" smtClean="0"/>
              <a:t>Using </a:t>
            </a:r>
            <a:r>
              <a:rPr lang="en-US" sz="2000" i="1" dirty="0" smtClean="0"/>
              <a:t>Delta Corrections </a:t>
            </a:r>
          </a:p>
          <a:p>
            <a:pPr marL="760669" lvl="2" indent="-268288"/>
            <a:r>
              <a:rPr lang="en-US" sz="1600" dirty="0" smtClean="0"/>
              <a:t>from double differences</a:t>
            </a:r>
          </a:p>
          <a:p>
            <a:pPr marL="268288" lvl="1" indent="-268288"/>
            <a:r>
              <a:rPr lang="en-US" sz="2000" dirty="0" smtClean="0"/>
              <a:t>Used in </a:t>
            </a:r>
            <a:r>
              <a:rPr lang="en-US" sz="2000" i="1" dirty="0" smtClean="0"/>
              <a:t>Prime GSICS Corrections</a:t>
            </a:r>
          </a:p>
          <a:p>
            <a:pPr marL="268288" lvl="1" indent="-268288"/>
            <a:endParaRPr lang="en-US" sz="2000" dirty="0" smtClean="0"/>
          </a:p>
        </p:txBody>
      </p:sp>
      <p:pic>
        <p:nvPicPr>
          <p:cNvPr id="12" name="Picture 2" descr="http://gsics.atmos.umd.edu/pub/Development/Logos/GSICS3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13109"/>
      </p:ext>
    </p:extLst>
  </p:cSld>
  <p:clrMapOvr>
    <a:masterClrMapping/>
  </p:clrMapOvr>
  <p:transition advTm="5357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10000"/>
            <a:lumOff val="90000"/>
          </a:schemeClr>
        </a:solidFill>
        <a:effectLst/>
      </p:bgPr>
    </p:bg>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quarter" idx="2"/>
            <p:extLst/>
          </p:nvPr>
        </p:nvGraphicFramePr>
        <p:xfrm>
          <a:off x="7546370" y="1451280"/>
          <a:ext cx="4419600" cy="2162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2"/>
          <p:cNvGraphicFramePr>
            <a:graphicFrameLocks/>
          </p:cNvGraphicFramePr>
          <p:nvPr>
            <p:extLst/>
          </p:nvPr>
        </p:nvGraphicFramePr>
        <p:xfrm>
          <a:off x="7546370" y="1451280"/>
          <a:ext cx="4419600" cy="2162175"/>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sz="quarter"/>
          </p:nvPr>
        </p:nvSpPr>
        <p:spPr>
          <a:xfrm>
            <a:off x="0" y="-8881"/>
            <a:ext cx="12192000" cy="1024568"/>
          </a:xfrm>
        </p:spPr>
        <p:txBody>
          <a:bodyPr/>
          <a:lstStyle/>
          <a:p>
            <a:r>
              <a:rPr lang="en-GB" sz="3200" dirty="0" smtClean="0">
                <a:solidFill>
                  <a:schemeClr val="tx1"/>
                </a:solidFill>
              </a:rPr>
              <a:t>Concept </a:t>
            </a:r>
            <a:r>
              <a:rPr lang="en-GB" sz="3200" i="1" dirty="0" smtClean="0">
                <a:solidFill>
                  <a:schemeClr val="tx1"/>
                </a:solidFill>
              </a:rPr>
              <a:t>– Prime GSICS </a:t>
            </a:r>
            <a:r>
              <a:rPr lang="en-GB" sz="3200" i="1" dirty="0">
                <a:solidFill>
                  <a:schemeClr val="tx1"/>
                </a:solidFill>
              </a:rPr>
              <a:t>Corrections</a:t>
            </a:r>
            <a:endParaRPr lang="en-GB" sz="3200" dirty="0">
              <a:solidFill>
                <a:schemeClr val="tx1"/>
              </a:solidFill>
            </a:endParaRPr>
          </a:p>
        </p:txBody>
      </p:sp>
      <p:sp>
        <p:nvSpPr>
          <p:cNvPr id="5" name="Content Placeholder 4"/>
          <p:cNvSpPr>
            <a:spLocks noGrp="1"/>
          </p:cNvSpPr>
          <p:nvPr>
            <p:ph sz="quarter" idx="1"/>
          </p:nvPr>
        </p:nvSpPr>
        <p:spPr>
          <a:xfrm>
            <a:off x="327744" y="1449388"/>
            <a:ext cx="6928079" cy="4817659"/>
          </a:xfrm>
        </p:spPr>
        <p:txBody>
          <a:bodyPr/>
          <a:lstStyle/>
          <a:p>
            <a:r>
              <a:rPr lang="en-GB" sz="2000" dirty="0" smtClean="0"/>
              <a:t>Prime corrections aim to correct for biases between different reference instruments and combine them</a:t>
            </a:r>
            <a:endParaRPr lang="en-GB" sz="2000" dirty="0"/>
          </a:p>
          <a:p>
            <a:r>
              <a:rPr lang="en-GB" sz="2000" dirty="0"/>
              <a:t>Define one </a:t>
            </a:r>
            <a:r>
              <a:rPr lang="en-GB" sz="2000" i="1" dirty="0"/>
              <a:t>Anchor GSICS Reference</a:t>
            </a:r>
          </a:p>
          <a:p>
            <a:pPr marL="630238" lvl="1" indent="-268288"/>
            <a:r>
              <a:rPr lang="en-GB" sz="1800" dirty="0"/>
              <a:t>For each spectral band/application</a:t>
            </a:r>
          </a:p>
          <a:p>
            <a:pPr marL="630238" lvl="1" indent="-268288"/>
            <a:r>
              <a:rPr lang="en-GB" sz="1800" dirty="0"/>
              <a:t>By consensus agreement within GSICS</a:t>
            </a:r>
          </a:p>
          <a:p>
            <a:r>
              <a:rPr lang="en-GB" sz="2000" dirty="0"/>
              <a:t>Use </a:t>
            </a:r>
            <a:r>
              <a:rPr lang="en-GB" sz="2000" dirty="0" smtClean="0"/>
              <a:t>other references </a:t>
            </a:r>
            <a:r>
              <a:rPr lang="en-GB" sz="2000" dirty="0"/>
              <a:t>as </a:t>
            </a:r>
            <a:r>
              <a:rPr lang="en-GB" sz="2000" i="1" dirty="0"/>
              <a:t>Transfer References</a:t>
            </a:r>
            <a:r>
              <a:rPr lang="en-GB" sz="2000" dirty="0"/>
              <a:t> </a:t>
            </a:r>
          </a:p>
          <a:p>
            <a:r>
              <a:rPr lang="en-GB" sz="2000" dirty="0"/>
              <a:t>Construct </a:t>
            </a:r>
            <a:r>
              <a:rPr lang="en-GB" sz="2000" i="1" dirty="0" smtClean="0"/>
              <a:t>delta corrections </a:t>
            </a:r>
            <a:r>
              <a:rPr lang="en-GB" sz="2000" dirty="0" smtClean="0"/>
              <a:t>from</a:t>
            </a:r>
            <a:r>
              <a:rPr lang="en-GB" sz="2000" i="1" dirty="0" smtClean="0"/>
              <a:t> </a:t>
            </a:r>
            <a:r>
              <a:rPr lang="en-GB" sz="2000" dirty="0" smtClean="0"/>
              <a:t>double-differences</a:t>
            </a:r>
          </a:p>
          <a:p>
            <a:r>
              <a:rPr lang="en-GB" sz="2000" dirty="0" smtClean="0"/>
              <a:t>Apply to GSICS Corrections from each reference</a:t>
            </a:r>
          </a:p>
          <a:p>
            <a:r>
              <a:rPr lang="en-GB" sz="2000" dirty="0" smtClean="0"/>
              <a:t>So they are consistent with the anchor reference</a:t>
            </a:r>
            <a:endParaRPr lang="en-GB" sz="2000" dirty="0"/>
          </a:p>
          <a:p>
            <a:r>
              <a:rPr lang="en-GB" sz="2000" b="1" dirty="0" smtClean="0"/>
              <a:t>Blend </a:t>
            </a:r>
            <a:r>
              <a:rPr lang="en-GB" sz="2000" dirty="0" smtClean="0"/>
              <a:t>modified corrections, accounting for uncertainties</a:t>
            </a:r>
          </a:p>
          <a:p>
            <a:r>
              <a:rPr lang="en-GB" sz="2000" dirty="0" smtClean="0"/>
              <a:t>Ensures long-term continuity without calibration jumps</a:t>
            </a:r>
          </a:p>
          <a:p>
            <a:r>
              <a:rPr lang="en-GB" sz="2000" dirty="0" smtClean="0"/>
              <a:t>Traceability back </a:t>
            </a:r>
            <a:r>
              <a:rPr lang="en-GB" sz="2000" dirty="0"/>
              <a:t>to single </a:t>
            </a:r>
            <a:r>
              <a:rPr lang="en-GB" sz="2000" i="1" dirty="0" smtClean="0"/>
              <a:t>Anchor GSICS </a:t>
            </a:r>
            <a:r>
              <a:rPr lang="en-GB" sz="2000" i="1" dirty="0"/>
              <a:t>Reference</a:t>
            </a:r>
          </a:p>
          <a:p>
            <a:r>
              <a:rPr lang="en-IE" sz="2000" dirty="0" smtClean="0"/>
              <a:t>Propagate uncertainties from all constituent parts</a:t>
            </a:r>
          </a:p>
          <a:p>
            <a:r>
              <a:rPr lang="en-IE" sz="2000" dirty="0" smtClean="0"/>
              <a:t>But how </a:t>
            </a:r>
            <a:r>
              <a:rPr lang="en-US" sz="2000" dirty="0"/>
              <a:t>to account for possible drifts </a:t>
            </a:r>
            <a:r>
              <a:rPr lang="en-US" sz="2000" dirty="0" smtClean="0"/>
              <a:t>outside overlaps</a:t>
            </a:r>
            <a:r>
              <a:rPr lang="en-US" sz="2000" dirty="0"/>
              <a:t>?</a:t>
            </a:r>
          </a:p>
          <a:p>
            <a:endParaRPr lang="en-IE" sz="2000" dirty="0"/>
          </a:p>
        </p:txBody>
      </p:sp>
      <p:graphicFrame>
        <p:nvGraphicFramePr>
          <p:cNvPr id="18" name="Content Placeholder 17"/>
          <p:cNvGraphicFramePr>
            <a:graphicFrameLocks noGrp="1"/>
          </p:cNvGraphicFramePr>
          <p:nvPr>
            <p:ph sz="quarter" idx="4"/>
            <p:extLst/>
          </p:nvPr>
        </p:nvGraphicFramePr>
        <p:xfrm>
          <a:off x="7546370" y="3765853"/>
          <a:ext cx="4419600" cy="2163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12"/>
          <p:cNvGraphicFramePr>
            <a:graphicFrameLocks noGrp="1"/>
          </p:cNvGraphicFramePr>
          <p:nvPr>
            <p:ph sz="quarter" idx="2"/>
            <p:extLst/>
          </p:nvPr>
        </p:nvGraphicFramePr>
        <p:xfrm>
          <a:off x="7546370" y="1451280"/>
          <a:ext cx="4419600" cy="2162175"/>
        </p:xfrm>
        <a:graphic>
          <a:graphicData uri="http://schemas.openxmlformats.org/drawingml/2006/chart">
            <c:chart xmlns:c="http://schemas.openxmlformats.org/drawingml/2006/chart" xmlns:r="http://schemas.openxmlformats.org/officeDocument/2006/relationships" r:id="rId6"/>
          </a:graphicData>
        </a:graphic>
      </p:graphicFrame>
      <p:pic>
        <p:nvPicPr>
          <p:cNvPr id="8" name="Picture 2" descr="http://gsics.atmos.umd.edu/pub/Development/Logos/GSICS300p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747528"/>
      </p:ext>
    </p:extLst>
  </p:cSld>
  <p:clrMapOvr>
    <a:masterClrMapping/>
  </p:clrMapOvr>
  <p:transition advTm="396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Other lessons – Prime Corrections</a:t>
            </a:r>
            <a:endParaRPr lang="en-GB" dirty="0"/>
          </a:p>
        </p:txBody>
      </p:sp>
      <p:sp>
        <p:nvSpPr>
          <p:cNvPr id="4" name="Content Placeholder 3"/>
          <p:cNvSpPr>
            <a:spLocks noGrp="1"/>
          </p:cNvSpPr>
          <p:nvPr>
            <p:ph idx="1"/>
          </p:nvPr>
        </p:nvSpPr>
        <p:spPr>
          <a:xfrm>
            <a:off x="328249" y="1237127"/>
            <a:ext cx="11092226" cy="5182723"/>
          </a:xfrm>
        </p:spPr>
        <p:txBody>
          <a:bodyPr>
            <a:normAutofit lnSpcReduction="10000"/>
          </a:bodyPr>
          <a:lstStyle/>
          <a:p>
            <a:r>
              <a:rPr lang="en-US" sz="1600" dirty="0" smtClean="0"/>
              <a:t>Concept </a:t>
            </a:r>
            <a:r>
              <a:rPr lang="en-US" sz="1600" dirty="0"/>
              <a:t>of the </a:t>
            </a:r>
            <a:r>
              <a:rPr lang="en-US" sz="1600" i="1" dirty="0"/>
              <a:t>Prime GSICS Corrections,</a:t>
            </a:r>
            <a:r>
              <a:rPr lang="en-US" sz="1600" dirty="0"/>
              <a:t> </a:t>
            </a:r>
            <a:endParaRPr lang="en-US" sz="1600" dirty="0" smtClean="0"/>
          </a:p>
          <a:p>
            <a:pPr lvl="1"/>
            <a:r>
              <a:rPr lang="en-US" sz="1400" dirty="0" smtClean="0"/>
              <a:t>whereby </a:t>
            </a:r>
            <a:r>
              <a:rPr lang="en-US" sz="1400" dirty="0"/>
              <a:t>comparisons with different reference instruments are adjusted by </a:t>
            </a:r>
            <a:r>
              <a:rPr lang="en-US" sz="1400" i="1" dirty="0"/>
              <a:t>delta corrections</a:t>
            </a:r>
            <a:r>
              <a:rPr lang="en-US" sz="1400" dirty="0"/>
              <a:t>, based on double-differences. </a:t>
            </a:r>
            <a:endParaRPr lang="en-US" sz="1400" dirty="0" smtClean="0"/>
          </a:p>
          <a:p>
            <a:pPr lvl="1"/>
            <a:r>
              <a:rPr lang="en-US" sz="1400" dirty="0" smtClean="0"/>
              <a:t>This </a:t>
            </a:r>
            <a:r>
              <a:rPr lang="en-US" sz="1400" dirty="0"/>
              <a:t>is still felt to be a good approach for generating FCDRs</a:t>
            </a:r>
            <a:r>
              <a:rPr lang="en-US" sz="1400" dirty="0" smtClean="0"/>
              <a:t>.</a:t>
            </a:r>
          </a:p>
          <a:p>
            <a:pPr lvl="1"/>
            <a:endParaRPr lang="en-US" sz="1400" dirty="0"/>
          </a:p>
          <a:p>
            <a:r>
              <a:rPr lang="en-US" sz="1600" dirty="0"/>
              <a:t>But adoption of the </a:t>
            </a:r>
            <a:r>
              <a:rPr lang="en-US" sz="1600" dirty="0" smtClean="0"/>
              <a:t>idea in </a:t>
            </a:r>
            <a:r>
              <a:rPr lang="en-US" sz="1600" dirty="0"/>
              <a:t>Near Real-Time Corrections has been slow, </a:t>
            </a:r>
            <a:r>
              <a:rPr lang="en-US" sz="1600" dirty="0" smtClean="0"/>
              <a:t>so </a:t>
            </a:r>
            <a:r>
              <a:rPr lang="en-US" sz="1600" dirty="0"/>
              <a:t>a simpler alternative </a:t>
            </a:r>
            <a:r>
              <a:rPr lang="en-US" sz="1600" dirty="0" smtClean="0"/>
              <a:t>was proposed:</a:t>
            </a:r>
          </a:p>
          <a:p>
            <a:endParaRPr lang="en-US" sz="1600" dirty="0"/>
          </a:p>
          <a:p>
            <a:r>
              <a:rPr lang="en-US" sz="1600" dirty="0"/>
              <a:t>One idea is to first perform a comparison of the results with all available references.</a:t>
            </a:r>
          </a:p>
          <a:p>
            <a:pPr lvl="1"/>
            <a:r>
              <a:rPr lang="en-US" sz="1400" dirty="0"/>
              <a:t>This could be used to establish a consensus reference, </a:t>
            </a:r>
            <a:endParaRPr lang="en-US" sz="1400" dirty="0" smtClean="0"/>
          </a:p>
          <a:p>
            <a:pPr lvl="1"/>
            <a:r>
              <a:rPr lang="en-US" sz="1400" dirty="0" smtClean="0"/>
              <a:t>as </a:t>
            </a:r>
            <a:r>
              <a:rPr lang="en-US" sz="1400" dirty="0"/>
              <a:t>a weighted average of the results from all the references that are within the consensus uncertainty.</a:t>
            </a:r>
          </a:p>
          <a:p>
            <a:r>
              <a:rPr lang="en-US" sz="1600" dirty="0" smtClean="0"/>
              <a:t>This </a:t>
            </a:r>
            <a:r>
              <a:rPr lang="en-US" sz="1600" dirty="0"/>
              <a:t>would result in jumps in the time </a:t>
            </a:r>
            <a:r>
              <a:rPr lang="en-US" sz="1600" dirty="0" smtClean="0"/>
              <a:t>series</a:t>
            </a:r>
          </a:p>
          <a:p>
            <a:pPr lvl="1"/>
            <a:r>
              <a:rPr lang="en-US" sz="1400" dirty="0" smtClean="0"/>
              <a:t>– </a:t>
            </a:r>
            <a:r>
              <a:rPr lang="en-US" sz="1400" dirty="0"/>
              <a:t>but they would be within the consensus uncertainty, </a:t>
            </a:r>
            <a:endParaRPr lang="en-US" sz="1400" dirty="0" smtClean="0"/>
          </a:p>
          <a:p>
            <a:pPr lvl="1"/>
            <a:r>
              <a:rPr lang="en-US" sz="1400" dirty="0" smtClean="0"/>
              <a:t>which </a:t>
            </a:r>
            <a:r>
              <a:rPr lang="en-US" sz="1400" dirty="0"/>
              <a:t>estimates the absolute uncertainty on the merged GSICS corrections.</a:t>
            </a:r>
          </a:p>
          <a:p>
            <a:r>
              <a:rPr lang="en-US" sz="1600" dirty="0" smtClean="0"/>
              <a:t>This </a:t>
            </a:r>
            <a:r>
              <a:rPr lang="en-US" sz="1600" dirty="0"/>
              <a:t>may be </a:t>
            </a:r>
            <a:r>
              <a:rPr lang="en-US" sz="1600" dirty="0" smtClean="0"/>
              <a:t>larger </a:t>
            </a:r>
            <a:r>
              <a:rPr lang="en-US" sz="1600" dirty="0"/>
              <a:t>than the uncertainty derived using a single reference, </a:t>
            </a:r>
            <a:endParaRPr lang="en-US" sz="1600" dirty="0" smtClean="0"/>
          </a:p>
          <a:p>
            <a:pPr lvl="1"/>
            <a:r>
              <a:rPr lang="en-US" sz="1400" dirty="0" smtClean="0"/>
              <a:t>and </a:t>
            </a:r>
            <a:r>
              <a:rPr lang="en-US" sz="1400" dirty="0"/>
              <a:t>this increase may be critical for some applications.</a:t>
            </a:r>
          </a:p>
          <a:p>
            <a:r>
              <a:rPr lang="en-US" sz="1600" dirty="0"/>
              <a:t>And we need to establish some values before deciding whether to adopt this approach</a:t>
            </a:r>
            <a:r>
              <a:rPr lang="en-US" sz="1600" dirty="0" smtClean="0"/>
              <a:t>.</a:t>
            </a:r>
          </a:p>
          <a:p>
            <a:endParaRPr lang="en-US" sz="1600" dirty="0"/>
          </a:p>
          <a:p>
            <a:pPr marL="0" indent="0">
              <a:buNone/>
            </a:pPr>
            <a:r>
              <a:rPr lang="en-US" sz="1600" b="1" dirty="0" smtClean="0">
                <a:solidFill>
                  <a:schemeClr val="tx1"/>
                </a:solidFill>
              </a:rPr>
              <a:t>Delta Corrections</a:t>
            </a:r>
          </a:p>
          <a:p>
            <a:pPr marL="0" indent="0">
              <a:buNone/>
            </a:pPr>
            <a:endParaRPr lang="en-US" sz="1600" b="1" dirty="0" smtClean="0">
              <a:solidFill>
                <a:schemeClr val="tx1"/>
              </a:solidFill>
            </a:endParaRPr>
          </a:p>
          <a:p>
            <a:r>
              <a:rPr lang="en-US" sz="1600" dirty="0" smtClean="0">
                <a:solidFill>
                  <a:schemeClr val="tx1"/>
                </a:solidFill>
              </a:rPr>
              <a:t>D.GWG.2018.3l.1</a:t>
            </a:r>
            <a:r>
              <a:rPr lang="en-US" sz="1600" dirty="0">
                <a:solidFill>
                  <a:schemeClr val="tx1"/>
                </a:solidFill>
              </a:rPr>
              <a:t>: The group recognized the important role of GSICS to monitor the calibration of different reference instruments. Where these are stable, GSICS should aim to derive delta corrections to allow the traceable transfer of reference instruments for NRT applications.</a:t>
            </a:r>
            <a:endParaRPr lang="en-GB" sz="1600" dirty="0">
              <a:solidFill>
                <a:schemeClr val="tx1"/>
              </a:solidFill>
            </a:endParaRPr>
          </a:p>
          <a:p>
            <a:endParaRPr lang="en-US" sz="1600" dirty="0"/>
          </a:p>
        </p:txBody>
      </p:sp>
      <p:pic>
        <p:nvPicPr>
          <p:cNvPr id="5" name="Picture 2" descr="http://gsics.atmos.umd.edu/pub/Development/Logos/GSICS30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0" y="-25937"/>
            <a:ext cx="2571750" cy="104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44981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3"/>
</p:tagLst>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square" rtlCol="0">
        <a:spAutoFit/>
      </a:bodyPr>
      <a:lstStyle>
        <a:defPPr>
          <a:defRPr dirty="0" err="1" smtClean="0">
            <a:solidFill>
              <a:schemeClr val="tx2"/>
            </a:solidFill>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F10032D-85B5-4306-82CC-47275A0559E9}" vid="{A0C3C1E4-82B4-4DE5-AC93-43DC36640A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Landscape Template (16_9 format)</Template>
  <TotalTime>185</TotalTime>
  <Words>2106</Words>
  <Application>Microsoft Office PowerPoint</Application>
  <PresentationFormat>Widescreen</PresentationFormat>
  <Paragraphs>562</Paragraphs>
  <Slides>15</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Century Gothic</vt:lpstr>
      <vt:lpstr>Helvetica</vt:lpstr>
      <vt:lpstr>Tahoma</vt:lpstr>
      <vt:lpstr>Times New Roman</vt:lpstr>
      <vt:lpstr>Wingdings</vt:lpstr>
      <vt:lpstr>Viewgraph Landscape Template</vt:lpstr>
      <vt:lpstr>Clip</vt:lpstr>
      <vt:lpstr>PowerPoint Presentation</vt:lpstr>
      <vt:lpstr>Timeline for GSICS IR Reference Instrument</vt:lpstr>
      <vt:lpstr>Recap Previous Results</vt:lpstr>
      <vt:lpstr>Checklist for Reference Migration</vt:lpstr>
      <vt:lpstr>Other lessons – Version Changes</vt:lpstr>
      <vt:lpstr>Other lessons – Prime Corrections</vt:lpstr>
      <vt:lpstr>Introduction - Prime GSICS Corrections - Comparison of two IASI references -</vt:lpstr>
      <vt:lpstr>Concept – Prime GSICS Corrections</vt:lpstr>
      <vt:lpstr>Other lessons – Prime Corrections</vt:lpstr>
      <vt:lpstr>Other lessons – IRRefUTable</vt:lpstr>
      <vt:lpstr>GSICS IR Reference Traceability &amp; Uncertainty Report</vt:lpstr>
      <vt:lpstr>IR Reference Sensor Inter-Comparisons</vt:lpstr>
      <vt:lpstr>IR Reference Sensor Inter-Comparisons</vt:lpstr>
      <vt:lpstr>IR Reference Sensor Inter-Comparisons</vt:lpstr>
      <vt:lpstr>IR Reference Sensor Inter-Comparisons</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Hewison</dc:creator>
  <cp:lastModifiedBy>Tim Hewison</cp:lastModifiedBy>
  <cp:revision>17</cp:revision>
  <cp:lastPrinted>2006-03-06T14:11:17Z</cp:lastPrinted>
  <dcterms:created xsi:type="dcterms:W3CDTF">2021-10-07T07:32:41Z</dcterms:created>
  <dcterms:modified xsi:type="dcterms:W3CDTF">2021-10-07T12:08:26Z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153450</vt:lpwstr>
  </property>
  <property fmtid="{D5CDD505-2E9C-101B-9397-08002B2CF9AE}" pid="3" name="DM_DOCNAME">
    <vt:lpwstr>Presentation Landscape (16:9 format) Template</vt:lpwstr>
  </property>
  <property fmtid="{D5CDD505-2E9C-101B-9397-08002B2CF9AE}" pid="4" name="DM_AUTHOR">
    <vt:lpwstr>Hummingbird DM Administrator</vt:lpwstr>
  </property>
  <property fmtid="{D5CDD505-2E9C-101B-9397-08002B2CF9AE}" pid="5" name="DM_E_DOC_NO">
    <vt:lpwstr>EUM/GES/TEM/07/2025</vt:lpwstr>
  </property>
  <property fmtid="{D5CDD505-2E9C-101B-9397-08002B2CF9AE}" pid="6" name="DM_E_VER_NO">
    <vt:lpwstr>2W</vt:lpwstr>
  </property>
  <property fmtid="{D5CDD505-2E9C-101B-9397-08002B2CF9AE}" pid="7" name="DM_E_ISS_DATE">
    <vt:lpwstr>5 March 2019</vt:lpwstr>
  </property>
  <property fmtid="{D5CDD505-2E9C-101B-9397-08002B2CF9AE}" pid="8" name="DM_E_FROM_PERS2">
    <vt:lpwstr/>
  </property>
  <property fmtid="{D5CDD505-2E9C-101B-9397-08002B2CF9AE}" pid="9" name="DM_E_CONFID">
    <vt:lpwstr>Classification</vt:lpwstr>
  </property>
  <property fmtid="{D5CDD505-2E9C-101B-9397-08002B2CF9AE}" pid="10" name="DM_E_WBS_CODE">
    <vt:lpwstr/>
  </property>
  <property fmtid="{D5CDD505-2E9C-101B-9397-08002B2CF9AE}" pid="11" name="DM_E_DISTRIB">
    <vt:lpwstr/>
  </property>
</Properties>
</file>