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94" autoAdjust="0"/>
  </p:normalViewPr>
  <p:slideViewPr>
    <p:cSldViewPr snapToGrid="0" snapToObjects="1">
      <p:cViewPr varScale="1">
        <p:scale>
          <a:sx n="135" d="100"/>
          <a:sy n="135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291876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66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63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571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11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タイトルテキスト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タイトルテキスト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タイトルテキスト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FFFFFF"/>
            </a:gs>
            <a:gs pos="100000">
              <a:srgbClr val="3366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95762"/>
            <a:ext cx="8229600" cy="600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タイトルテキスト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209148"/>
            <a:ext cx="8229600" cy="4917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</a:p>
          <a:p>
            <a:pPr lvl="2"/>
            <a:r>
              <a:rPr dirty="0"/>
              <a:t>本文レベル3</a:t>
            </a:r>
          </a:p>
          <a:p>
            <a:pPr lvl="3"/>
            <a:r>
              <a:rPr dirty="0"/>
              <a:t>本文レベル4</a:t>
            </a:r>
          </a:p>
          <a:p>
            <a:pPr lvl="4"/>
            <a:r>
              <a:rPr dirty="0"/>
              <a:t>本文レベル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350934" y="6353492"/>
            <a:ext cx="335867" cy="370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b="1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defTabSz="379475">
              <a:defRPr sz="2988"/>
            </a:pPr>
            <a:r>
              <a:rPr sz="3200" dirty="0"/>
              <a:t>SNPP and N20 CrIS </a:t>
            </a:r>
            <a:br>
              <a:rPr sz="3200" dirty="0"/>
            </a:br>
            <a:r>
              <a:rPr sz="3200" dirty="0"/>
              <a:t>double difference from </a:t>
            </a:r>
            <a:br>
              <a:rPr sz="3200" dirty="0"/>
            </a:br>
            <a:r>
              <a:rPr sz="3200" dirty="0"/>
              <a:t>inter-calibration results for AHI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1371600" y="4134677"/>
            <a:ext cx="6400800" cy="150412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rPr dirty="0"/>
              <a:t>OKUYAMA Arata and KODERA Kazuki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Meteorological Satellite Center / JMA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531389" y="6488668"/>
            <a:ext cx="35000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i="1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r>
              <a:rPr lang="ja-JP" altLang="en-US" sz="1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400" i="1" dirty="0" smtClean="0">
                <a:solidFill>
                  <a:schemeClr val="bg1">
                    <a:lumMod val="50000"/>
                  </a:schemeClr>
                </a:solidFill>
              </a:rPr>
              <a:t>Oct.</a:t>
            </a:r>
            <a:r>
              <a:rPr lang="ja-JP" altLang="en-US" sz="1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400" i="1" dirty="0" smtClean="0">
                <a:solidFill>
                  <a:schemeClr val="bg1">
                    <a:lumMod val="50000"/>
                  </a:schemeClr>
                </a:solidFill>
              </a:rPr>
              <a:t>2021</a:t>
            </a:r>
            <a:r>
              <a:rPr lang="ja-JP" altLang="en-US" sz="1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400" i="1" dirty="0" smtClean="0">
                <a:solidFill>
                  <a:schemeClr val="bg1">
                    <a:lumMod val="50000"/>
                  </a:schemeClr>
                </a:solidFill>
              </a:rPr>
              <a:t>GSICS GRWG (IR) </a:t>
            </a:r>
            <a:r>
              <a:rPr lang="ja-JP" altLang="en-US" sz="1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400" i="1" dirty="0" smtClean="0">
                <a:solidFill>
                  <a:schemeClr val="bg1">
                    <a:lumMod val="50000"/>
                  </a:schemeClr>
                </a:solidFill>
              </a:rPr>
              <a:t>online</a:t>
            </a:r>
            <a:r>
              <a:rPr lang="ja-JP" altLang="en-US" sz="1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400" i="1" dirty="0" smtClean="0">
                <a:solidFill>
                  <a:schemeClr val="bg1">
                    <a:lumMod val="50000"/>
                  </a:schemeClr>
                </a:solidFill>
              </a:rPr>
              <a:t>meeting</a:t>
            </a:r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457200" y="80049"/>
            <a:ext cx="8229600" cy="75976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rPr dirty="0"/>
              <a:t>References used for AHI cal/val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sz="half" idx="1"/>
          </p:nvPr>
        </p:nvSpPr>
        <p:spPr>
          <a:xfrm>
            <a:off x="829642" y="1456179"/>
            <a:ext cx="3939873" cy="435078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rPr sz="2400" dirty="0"/>
              <a:t>References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sz="2000" dirty="0"/>
              <a:t>SNPP/CrIS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sz="2000" dirty="0">
                <a:solidFill>
                  <a:schemeClr val="bg1">
                    <a:lumMod val="50000"/>
                  </a:schemeClr>
                </a:solidFill>
              </a:rPr>
              <a:t>(N20/CrIS)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sz="2000" dirty="0"/>
              <a:t>Metop-A/B IASI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sz="2000" dirty="0">
                <a:solidFill>
                  <a:srgbClr val="7F7F7F"/>
                </a:solidFill>
              </a:rPr>
              <a:t>(Metop-C/IASI)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sz="2000" dirty="0"/>
              <a:t>AQUA/AIRS</a:t>
            </a:r>
          </a:p>
          <a:p>
            <a:pPr marL="1600200" lvl="3" indent="-228600">
              <a:lnSpc>
                <a:spcPct val="80000"/>
              </a:lnSpc>
              <a:spcBef>
                <a:spcPts val="300"/>
              </a:spcBef>
              <a:defRPr sz="1400"/>
            </a:pPr>
            <a:endParaRPr sz="1600" dirty="0"/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rPr sz="2400" dirty="0"/>
              <a:t>Contents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sz="2000" dirty="0"/>
              <a:t>Tb bias at the std. rad., 220K, 250K and 290K and their SE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sz="2000" dirty="0"/>
              <a:t>Correction (regression) coefficients and their SE</a:t>
            </a: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rPr sz="2000" dirty="0" smtClean="0"/>
              <a:t>Trends</a:t>
            </a:r>
            <a:endParaRPr sz="2000" dirty="0"/>
          </a:p>
        </p:txBody>
      </p:sp>
      <p:sp>
        <p:nvSpPr>
          <p:cNvPr id="117" name="Shape 117"/>
          <p:cNvSpPr/>
          <p:nvPr/>
        </p:nvSpPr>
        <p:spPr>
          <a:xfrm>
            <a:off x="610682" y="5708420"/>
            <a:ext cx="7958430" cy="369332"/>
          </a:xfrm>
          <a:prstGeom prst="rect">
            <a:avLst/>
          </a:prstGeom>
          <a:solidFill>
            <a:srgbClr val="FFFFFF">
              <a:alpha val="66000"/>
            </a:srgbClr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rPr dirty="0"/>
              <a:t>The AHI cal/val monitor by NOAA-20/CrIS and Metop-C/IASI </a:t>
            </a:r>
            <a:r>
              <a:rPr lang="en-US" dirty="0" smtClean="0"/>
              <a:t>is in preparation.</a:t>
            </a:r>
            <a:endParaRPr dirty="0"/>
          </a:p>
        </p:txBody>
      </p:sp>
      <p:pic>
        <p:nvPicPr>
          <p:cNvPr id="118" name="image1.png"/>
          <p:cNvPicPr>
            <a:picLocks noChangeAspect="1"/>
          </p:cNvPicPr>
          <p:nvPr/>
        </p:nvPicPr>
        <p:blipFill>
          <a:blip r:embed="rId3">
            <a:extLst/>
          </a:blip>
          <a:srcRect b="73217"/>
          <a:stretch>
            <a:fillRect/>
          </a:stretch>
        </p:blipFill>
        <p:spPr>
          <a:xfrm>
            <a:off x="4772066" y="1170299"/>
            <a:ext cx="3571329" cy="1378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image2.png"/>
          <p:cNvPicPr>
            <a:picLocks noChangeAspect="1"/>
          </p:cNvPicPr>
          <p:nvPr/>
        </p:nvPicPr>
        <p:blipFill>
          <a:blip r:embed="rId4">
            <a:extLst/>
          </a:blip>
          <a:srcRect l="16572" t="6840" r="22589" b="51885"/>
          <a:stretch>
            <a:fillRect/>
          </a:stretch>
        </p:blipFill>
        <p:spPr>
          <a:xfrm>
            <a:off x="4913286" y="4171561"/>
            <a:ext cx="1338510" cy="1309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3.png"/>
          <p:cNvPicPr>
            <a:picLocks noChangeAspect="1"/>
          </p:cNvPicPr>
          <p:nvPr/>
        </p:nvPicPr>
        <p:blipFill>
          <a:blip r:embed="rId5">
            <a:extLst/>
          </a:blip>
          <a:srcRect t="36290" b="35420"/>
          <a:stretch>
            <a:fillRect/>
          </a:stretch>
        </p:blipFill>
        <p:spPr>
          <a:xfrm>
            <a:off x="4772066" y="2541476"/>
            <a:ext cx="3571329" cy="14564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age2.png"/>
          <p:cNvPicPr>
            <a:picLocks noChangeAspect="1"/>
          </p:cNvPicPr>
          <p:nvPr/>
        </p:nvPicPr>
        <p:blipFill>
          <a:blip r:embed="rId4">
            <a:extLst/>
          </a:blip>
          <a:srcRect l="91" t="56423" r="3058" b="1376"/>
          <a:stretch>
            <a:fillRect/>
          </a:stretch>
        </p:blipFill>
        <p:spPr>
          <a:xfrm>
            <a:off x="6251795" y="4147325"/>
            <a:ext cx="2161282" cy="1357565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xfrm>
            <a:off x="8466797" y="6353492"/>
            <a:ext cx="220003" cy="370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" name="正方形/長方形 1"/>
          <p:cNvSpPr/>
          <p:nvPr/>
        </p:nvSpPr>
        <p:spPr>
          <a:xfrm>
            <a:off x="610682" y="6077752"/>
            <a:ext cx="504069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cf.</a:t>
            </a:r>
            <a:r>
              <a:rPr lang="ja-JP" altLang="en-US" sz="1050" dirty="0" smtClean="0"/>
              <a:t> </a:t>
            </a:r>
            <a:r>
              <a:rPr lang="en-US" sz="1050" dirty="0" smtClean="0"/>
              <a:t>https</a:t>
            </a:r>
            <a:r>
              <a:rPr lang="en-US" sz="1050" dirty="0"/>
              <a:t>://</a:t>
            </a:r>
            <a:r>
              <a:rPr lang="en-US" sz="1050" dirty="0" err="1"/>
              <a:t>www.data.jma.go.jp</a:t>
            </a:r>
            <a:r>
              <a:rPr lang="en-US" sz="1050" dirty="0"/>
              <a:t>/</a:t>
            </a:r>
            <a:r>
              <a:rPr lang="en-US" sz="1050" dirty="0" err="1"/>
              <a:t>mscweb</a:t>
            </a:r>
            <a:r>
              <a:rPr lang="en-US" sz="1050" dirty="0"/>
              <a:t>/data/monitoring/</a:t>
            </a:r>
            <a:r>
              <a:rPr lang="en-US" sz="1050" dirty="0" err="1"/>
              <a:t>gsics</a:t>
            </a:r>
            <a:r>
              <a:rPr lang="en-US" sz="1050" dirty="0"/>
              <a:t>/</a:t>
            </a:r>
            <a:r>
              <a:rPr lang="en-US" sz="1050" dirty="0" err="1"/>
              <a:t>ir</a:t>
            </a:r>
            <a:r>
              <a:rPr lang="en-US" sz="1050" dirty="0"/>
              <a:t>/</a:t>
            </a:r>
            <a:r>
              <a:rPr lang="en-US" sz="1050" dirty="0" err="1"/>
              <a:t>monit_geoleoir.html</a:t>
            </a:r>
            <a:endParaRPr lang="en-US" sz="105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457200" y="54351"/>
            <a:ext cx="8229600" cy="891581"/>
          </a:xfrm>
          <a:prstGeom prst="rect">
            <a:avLst/>
          </a:prstGeom>
        </p:spPr>
        <p:txBody>
          <a:bodyPr/>
          <a:lstStyle/>
          <a:p>
            <a:r>
              <a:t>SNPP/CrIS vs AHI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457200" y="1180352"/>
            <a:ext cx="6012173" cy="289858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6000"/>
              </a:lnSpc>
              <a:spcBef>
                <a:spcPts val="400"/>
              </a:spcBef>
              <a:defRPr sz="1700"/>
            </a:pPr>
            <a:r>
              <a:rPr lang="en-US" altLang="ja-JP" sz="1800" dirty="0"/>
              <a:t>SW, MW, LW bands </a:t>
            </a:r>
            <a:r>
              <a:rPr lang="en-US" altLang="ja-JP" sz="1800" dirty="0" smtClean="0"/>
              <a:t>of </a:t>
            </a:r>
            <a:r>
              <a:rPr lang="en-US" altLang="ja-JP" sz="1800" dirty="0" err="1" smtClean="0"/>
              <a:t>CrIS</a:t>
            </a:r>
            <a:r>
              <a:rPr lang="en-US" altLang="ja-JP" sz="1800" dirty="0" smtClean="0"/>
              <a:t> correspond </a:t>
            </a:r>
            <a:r>
              <a:rPr lang="en-US" altLang="ja-JP" sz="1800" dirty="0"/>
              <a:t>to B07, B08-10 and B12-16, respectively, for AHI. (B11 SRF is located in a spectral gap between the LW and the MW.)</a:t>
            </a:r>
          </a:p>
          <a:p>
            <a:pPr>
              <a:lnSpc>
                <a:spcPct val="96000"/>
              </a:lnSpc>
              <a:spcBef>
                <a:spcPts val="400"/>
              </a:spcBef>
              <a:defRPr sz="1700"/>
            </a:pPr>
            <a:r>
              <a:rPr sz="1800" dirty="0" smtClean="0"/>
              <a:t>SNPP</a:t>
            </a:r>
            <a:r>
              <a:rPr sz="1800" dirty="0"/>
              <a:t>/CrIS have been </a:t>
            </a:r>
            <a:r>
              <a:rPr lang="en-US" sz="1800" dirty="0" smtClean="0"/>
              <a:t>utilized </a:t>
            </a:r>
            <a:r>
              <a:rPr sz="1800" dirty="0" smtClean="0"/>
              <a:t>as </a:t>
            </a:r>
            <a:r>
              <a:rPr sz="1800" dirty="0"/>
              <a:t>one of the reference hyperspectral </a:t>
            </a:r>
            <a:r>
              <a:rPr sz="1800" dirty="0" smtClean="0"/>
              <a:t>sounders</a:t>
            </a:r>
            <a:r>
              <a:rPr lang="en-US" sz="1800" dirty="0" smtClean="0"/>
              <a:t> for AHI calibration performance monitoring</a:t>
            </a:r>
            <a:r>
              <a:rPr sz="1800" dirty="0" smtClean="0"/>
              <a:t> </a:t>
            </a:r>
            <a:r>
              <a:rPr sz="1800" dirty="0"/>
              <a:t>since </a:t>
            </a:r>
            <a:r>
              <a:rPr sz="1800" dirty="0" smtClean="0"/>
              <a:t>2015</a:t>
            </a:r>
            <a:r>
              <a:rPr sz="1800" dirty="0"/>
              <a:t>/</a:t>
            </a:r>
            <a:r>
              <a:rPr sz="1800" dirty="0" smtClean="0"/>
              <a:t>03</a:t>
            </a:r>
            <a:r>
              <a:rPr lang="en-US" sz="1800" dirty="0" smtClean="0"/>
              <a:t>.</a:t>
            </a:r>
          </a:p>
          <a:p>
            <a:pPr>
              <a:lnSpc>
                <a:spcPct val="96000"/>
              </a:lnSpc>
              <a:spcBef>
                <a:spcPts val="400"/>
              </a:spcBef>
              <a:defRPr sz="1700"/>
            </a:pPr>
            <a:r>
              <a:rPr sz="1800" dirty="0" smtClean="0"/>
              <a:t>The </a:t>
            </a:r>
            <a:r>
              <a:rPr sz="1800" dirty="0"/>
              <a:t>computed Tb biases </a:t>
            </a:r>
            <a:r>
              <a:rPr lang="en-US" sz="1800" dirty="0" smtClean="0"/>
              <a:t>based on</a:t>
            </a:r>
            <a:r>
              <a:rPr sz="1800" dirty="0" smtClean="0"/>
              <a:t> </a:t>
            </a:r>
            <a:r>
              <a:rPr sz="1800" dirty="0"/>
              <a:t>SNPP/CrIS are consistent with that </a:t>
            </a:r>
            <a:r>
              <a:rPr lang="en-US" sz="1800" dirty="0" smtClean="0"/>
              <a:t>based on</a:t>
            </a:r>
            <a:r>
              <a:rPr sz="1800" dirty="0" smtClean="0"/>
              <a:t> </a:t>
            </a:r>
            <a:r>
              <a:rPr sz="1800" dirty="0"/>
              <a:t>IASIs and AIRS.</a:t>
            </a:r>
          </a:p>
          <a:p>
            <a:pPr>
              <a:lnSpc>
                <a:spcPct val="96000"/>
              </a:lnSpc>
              <a:spcBef>
                <a:spcPts val="400"/>
              </a:spcBef>
              <a:defRPr sz="1700"/>
            </a:pPr>
            <a:r>
              <a:rPr sz="1800" dirty="0"/>
              <a:t>Preliminary results of the computed Tb </a:t>
            </a:r>
            <a:r>
              <a:rPr lang="en-US" sz="1800" dirty="0" smtClean="0"/>
              <a:t>based on</a:t>
            </a:r>
            <a:r>
              <a:rPr sz="1800" dirty="0" smtClean="0"/>
              <a:t> </a:t>
            </a:r>
            <a:r>
              <a:rPr sz="1800" dirty="0"/>
              <a:t>N20/CrIS is shown in the next </a:t>
            </a:r>
            <a:r>
              <a:rPr sz="1800" dirty="0" smtClean="0"/>
              <a:t>slides</a:t>
            </a:r>
            <a:r>
              <a:rPr lang="en-US" sz="1800" dirty="0" smtClean="0"/>
              <a:t> in detail.</a:t>
            </a:r>
            <a:endParaRPr sz="1800" dirty="0"/>
          </a:p>
        </p:txBody>
      </p:sp>
      <p:graphicFrame>
        <p:nvGraphicFramePr>
          <p:cNvPr id="128" name="Table 128"/>
          <p:cNvGraphicFramePr/>
          <p:nvPr/>
        </p:nvGraphicFramePr>
        <p:xfrm>
          <a:off x="6426853" y="1697160"/>
          <a:ext cx="2337700" cy="393192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30818"/>
                <a:gridCol w="699771"/>
                <a:gridCol w="907111"/>
              </a:tblGrid>
              <a:tr h="551646">
                <a:tc>
                  <a:txBody>
                    <a:bodyPr/>
                    <a:lstStyle/>
                    <a:p>
                      <a:pPr algn="ctr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CrIS Band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AHI
Band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wl [um]</a:t>
                      </a:r>
                    </a:p>
                  </a:txBody>
                  <a:tcPr marL="45720" marR="45720" anchor="ctr" horzOverflow="overflow"/>
                </a:tc>
              </a:tr>
              <a:tr h="324771"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SW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B07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3.9</a:t>
                      </a:r>
                    </a:p>
                  </a:txBody>
                  <a:tcPr marL="45720" marR="45720" horzOverflow="overflow"/>
                </a:tc>
              </a:tr>
              <a:tr h="324771">
                <a:tc rowSpan="3">
                  <a:txBody>
                    <a:bodyPr/>
                    <a:lstStyle/>
                    <a:p>
                      <a:pPr algn="ctr"/>
                      <a:r>
                        <a:rPr sz="1600"/>
                        <a:t>MW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B08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6.2</a:t>
                      </a:r>
                    </a:p>
                  </a:txBody>
                  <a:tcPr marL="45720" marR="45720" horzOverflow="overflow"/>
                </a:tc>
              </a:tr>
              <a:tr h="324771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B09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6.9</a:t>
                      </a:r>
                    </a:p>
                  </a:txBody>
                  <a:tcPr marL="45720" marR="45720" horzOverflow="overflow"/>
                </a:tc>
              </a:tr>
              <a:tr h="324771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B10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7.3</a:t>
                      </a:r>
                    </a:p>
                  </a:txBody>
                  <a:tcPr marL="45720" marR="45720" horzOverflow="overflow"/>
                </a:tc>
              </a:tr>
              <a:tr h="324771"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-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B11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8.6</a:t>
                      </a:r>
                    </a:p>
                  </a:txBody>
                  <a:tcPr marL="45720" marR="45720" horzOverflow="overflow"/>
                </a:tc>
              </a:tr>
              <a:tr h="324771">
                <a:tc rowSpan="5">
                  <a:txBody>
                    <a:bodyPr/>
                    <a:lstStyle/>
                    <a:p>
                      <a:pPr algn="ctr"/>
                      <a:r>
                        <a:rPr sz="1600"/>
                        <a:t>LW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B12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9.6</a:t>
                      </a:r>
                    </a:p>
                  </a:txBody>
                  <a:tcPr marL="45720" marR="45720" horzOverflow="overflow"/>
                </a:tc>
              </a:tr>
              <a:tr h="324771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B13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10.4</a:t>
                      </a:r>
                    </a:p>
                  </a:txBody>
                  <a:tcPr marL="45720" marR="45720" horzOverflow="overflow"/>
                </a:tc>
              </a:tr>
              <a:tr h="324771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B14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11.2</a:t>
                      </a:r>
                    </a:p>
                  </a:txBody>
                  <a:tcPr marL="45720" marR="45720" horzOverflow="overflow"/>
                </a:tc>
              </a:tr>
              <a:tr h="324771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B15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12.4</a:t>
                      </a:r>
                    </a:p>
                  </a:txBody>
                  <a:tcPr marL="45720" marR="45720" horzOverflow="overflow"/>
                </a:tc>
              </a:tr>
              <a:tr h="324771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B16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600"/>
                        <a:t>13.3</a:t>
                      </a: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466797" y="6353492"/>
            <a:ext cx="220003" cy="370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130" name="image4.png" descr="img_all_b16_tbstd.png"/>
          <p:cNvPicPr>
            <a:picLocks noChangeAspect="1"/>
          </p:cNvPicPr>
          <p:nvPr/>
        </p:nvPicPr>
        <p:blipFill>
          <a:blip r:embed="rId3">
            <a:extLst/>
          </a:blip>
          <a:srcRect l="3277" t="13043" r="2926" b="8622"/>
          <a:stretch>
            <a:fillRect/>
          </a:stretch>
        </p:blipFill>
        <p:spPr>
          <a:xfrm>
            <a:off x="570830" y="4225816"/>
            <a:ext cx="5747031" cy="2399862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861463" y="4225816"/>
            <a:ext cx="197397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AHI/</a:t>
            </a:r>
            <a:r>
              <a:rPr dirty="0" smtClean="0"/>
              <a:t>B16</a:t>
            </a:r>
            <a:r>
              <a:rPr lang="en-US" dirty="0" smtClean="0"/>
              <a:t> </a:t>
            </a:r>
            <a:r>
              <a:rPr lang="en-US" altLang="ja-JP" dirty="0"/>
              <a:t>Tb bias </a:t>
            </a:r>
            <a:endParaRPr dirty="0"/>
          </a:p>
        </p:txBody>
      </p:sp>
      <p:sp>
        <p:nvSpPr>
          <p:cNvPr id="132" name="Shape 132"/>
          <p:cNvSpPr/>
          <p:nvPr/>
        </p:nvSpPr>
        <p:spPr>
          <a:xfrm rot="16200000">
            <a:off x="-383656" y="5171170"/>
            <a:ext cx="1683219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rPr sz="1400"/>
              <a:t>AHI – LEO [K]</a:t>
            </a:r>
          </a:p>
        </p:txBody>
      </p:sp>
      <p:pic>
        <p:nvPicPr>
          <p:cNvPr id="9" name="image4.png" descr="img_all_b16_tbstd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86777" t="16629" r="4188" b="65356"/>
          <a:stretch/>
        </p:blipFill>
        <p:spPr>
          <a:xfrm>
            <a:off x="5311717" y="4293940"/>
            <a:ext cx="941622" cy="93882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正方形/長方形 1"/>
          <p:cNvSpPr/>
          <p:nvPr/>
        </p:nvSpPr>
        <p:spPr>
          <a:xfrm>
            <a:off x="655026" y="6424855"/>
            <a:ext cx="467977" cy="14258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sz="1200" dirty="0" smtClean="0"/>
              <a:t>2015</a:t>
            </a:r>
            <a:endParaRPr 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974553" y="6424855"/>
            <a:ext cx="467977" cy="14258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sz="1200" dirty="0" smtClean="0"/>
              <a:t>2018</a:t>
            </a:r>
            <a:endParaRPr 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206508" y="6424855"/>
            <a:ext cx="467977" cy="14258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sz="1200" dirty="0" smtClean="0"/>
              <a:t>2017</a:t>
            </a:r>
            <a:endParaRPr lang="en-US" sz="1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428336" y="6424855"/>
            <a:ext cx="467977" cy="14258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sz="1200" dirty="0" smtClean="0"/>
              <a:t>2016</a:t>
            </a:r>
            <a:endParaRPr lang="en-US" sz="1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294239" y="6424855"/>
            <a:ext cx="467977" cy="14258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sz="1200" dirty="0" smtClean="0"/>
              <a:t>2021</a:t>
            </a:r>
            <a:endParaRPr 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519586" y="6424855"/>
            <a:ext cx="467977" cy="14258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sz="1200" dirty="0" smtClean="0"/>
              <a:t>2020</a:t>
            </a:r>
            <a:endParaRPr 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739896" y="6424855"/>
            <a:ext cx="467977" cy="14258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sz="1200" dirty="0" smtClean="0"/>
              <a:t>2019</a:t>
            </a:r>
            <a:endParaRPr lang="en-US" sz="12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89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 smtClean="0"/>
              <a:t>AHI</a:t>
            </a:r>
            <a:r>
              <a:rPr lang="en-US" dirty="0" smtClean="0"/>
              <a:t> vs CrIS</a:t>
            </a:r>
            <a:r>
              <a:rPr lang="en-US" sz="2800" dirty="0" smtClean="0"/>
              <a:t>(SNPP, N20)</a:t>
            </a:r>
            <a:r>
              <a:rPr lang="en-US" dirty="0" smtClean="0"/>
              <a:t>, IASI</a:t>
            </a:r>
            <a:r>
              <a:rPr lang="en-US" sz="2700" dirty="0" smtClean="0"/>
              <a:t>(Metop</a:t>
            </a:r>
            <a:r>
              <a:rPr lang="en-US" sz="2700" dirty="0" smtClean="0">
                <a:solidFill>
                  <a:srgbClr val="FF0000"/>
                </a:solidFill>
              </a:rPr>
              <a:t>A</a:t>
            </a:r>
            <a:r>
              <a:rPr lang="en-US" sz="2700" dirty="0" smtClean="0"/>
              <a:t>/B)</a:t>
            </a:r>
            <a:endParaRPr dirty="0"/>
          </a:p>
        </p:txBody>
      </p:sp>
      <p:graphicFrame>
        <p:nvGraphicFramePr>
          <p:cNvPr id="135" name="Table 135"/>
          <p:cNvGraphicFramePr/>
          <p:nvPr>
            <p:extLst>
              <p:ext uri="{D42A27DB-BD31-4B8C-83A1-F6EECF244321}">
                <p14:modId xmlns:p14="http://schemas.microsoft.com/office/powerpoint/2010/main" val="1129525832"/>
              </p:ext>
            </p:extLst>
          </p:nvPr>
        </p:nvGraphicFramePr>
        <p:xfrm>
          <a:off x="815479" y="5011040"/>
          <a:ext cx="7612443" cy="155447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93993"/>
                <a:gridCol w="641845"/>
                <a:gridCol w="641845"/>
                <a:gridCol w="641845"/>
                <a:gridCol w="641845"/>
                <a:gridCol w="641845"/>
                <a:gridCol w="641845"/>
                <a:gridCol w="641845"/>
                <a:gridCol w="641845"/>
                <a:gridCol w="641845"/>
                <a:gridCol w="641845"/>
              </a:tblGrid>
              <a:tr h="31572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altLang="ja-JP" dirty="0" smtClean="0">
                          <a:latin typeface="Arial"/>
                          <a:cs typeface="Arial"/>
                        </a:rPr>
                        <a:t>Double differences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B07</a:t>
                      </a:r>
                      <a:endParaRPr kumimoji="1" lang="en-US" altLang="ja-JP" sz="20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3.9m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B08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6.2m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B09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6.9m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7.3m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B11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8.6m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9.6m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10.4m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11.2m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12.4m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13.3m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21542"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N20 -</a:t>
                      </a:r>
                    </a:p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SNPP </a:t>
                      </a:r>
                      <a:r>
                        <a:rPr sz="1200" dirty="0"/>
                        <a:t>[K]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0.003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-0.021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0.006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0.016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0.023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0.071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0.073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0.069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0.040</a:t>
                      </a:r>
                    </a:p>
                  </a:txBody>
                  <a:tcPr marL="45720" marR="45720" anchor="ctr" horzOverflow="overflow"/>
                </a:tc>
              </a:tr>
              <a:tr h="421542"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Metop</a:t>
                      </a:r>
                      <a:r>
                        <a:rPr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dirty="0"/>
                        <a:t> -MetopB</a:t>
                      </a:r>
                      <a:r>
                        <a:rPr sz="1200" dirty="0"/>
                        <a:t> [K]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0.010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0.014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0.003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0.015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0.029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0.020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0.019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0.025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0.033</a:t>
                      </a:r>
                    </a:p>
                  </a:txBody>
                  <a:tcPr marL="45720" marR="45720" anchor="ctr" horzOverflow="overflow"/>
                </a:tc>
              </a:tr>
            </a:tbl>
          </a:graphicData>
        </a:graphic>
      </p:graphicFrame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8466797" y="6353492"/>
            <a:ext cx="220003" cy="370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38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762" y="2689867"/>
            <a:ext cx="6820368" cy="2291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1531231" y="2850886"/>
            <a:ext cx="325288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latin typeface="Symbol"/>
                <a:ea typeface="Symbol"/>
                <a:cs typeface="Symbol"/>
                <a:sym typeface="Symbol"/>
              </a:defRPr>
            </a:pPr>
            <a:r>
              <a:rPr dirty="0"/>
              <a:t>Δ</a:t>
            </a:r>
            <a:r>
              <a:rPr b="1" dirty="0">
                <a:latin typeface="+mj-lt"/>
                <a:ea typeface="+mj-ea"/>
                <a:cs typeface="+mj-cs"/>
                <a:sym typeface="Calibri"/>
              </a:rPr>
              <a:t>Tb@Tb_std (2020/</a:t>
            </a:r>
            <a:r>
              <a:rPr b="1" dirty="0" smtClean="0">
                <a:latin typeface="+mj-lt"/>
                <a:ea typeface="+mj-ea"/>
                <a:cs typeface="+mj-cs"/>
                <a:sym typeface="Calibri"/>
              </a:rPr>
              <a:t>05</a:t>
            </a:r>
            <a:r>
              <a:rPr lang="en-US" b="1" dirty="0" smtClean="0">
                <a:latin typeface="+mj-lt"/>
                <a:ea typeface="+mj-ea"/>
                <a:cs typeface="+mj-cs"/>
                <a:sym typeface="Calibri"/>
              </a:rPr>
              <a:t>/15 +/- 14d</a:t>
            </a:r>
            <a:r>
              <a:rPr b="1" dirty="0" smtClean="0">
                <a:latin typeface="+mj-lt"/>
                <a:ea typeface="+mj-ea"/>
                <a:cs typeface="+mj-cs"/>
                <a:sym typeface="Calibri"/>
              </a:rPr>
              <a:t>)</a:t>
            </a:r>
            <a:endParaRPr b="1" dirty="0"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Shape 144"/>
          <p:cNvSpPr txBox="1">
            <a:spLocks/>
          </p:cNvSpPr>
          <p:nvPr/>
        </p:nvSpPr>
        <p:spPr>
          <a:xfrm>
            <a:off x="669311" y="1498033"/>
            <a:ext cx="8229600" cy="1430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70000" lnSpcReduction="20000"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smtClean="0">
                <a:latin typeface="+mj-ea"/>
                <a:cs typeface="Symbol" charset="2"/>
              </a:rPr>
              <a:t>The Tb bias values are consistent within the 0.1K of differences among the references.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+mj-ea"/>
                <a:cs typeface="Symbol" charset="2"/>
              </a:rPr>
              <a:t>The double differences of SNPP/</a:t>
            </a:r>
            <a:r>
              <a:rPr lang="en-US" dirty="0" err="1" smtClean="0">
                <a:latin typeface="+mj-ea"/>
                <a:cs typeface="Symbol" charset="2"/>
              </a:rPr>
              <a:t>CrIS</a:t>
            </a:r>
            <a:r>
              <a:rPr lang="en-US" dirty="0" smtClean="0">
                <a:latin typeface="+mj-ea"/>
                <a:cs typeface="Symbol" charset="2"/>
              </a:rPr>
              <a:t> – N20/</a:t>
            </a:r>
            <a:r>
              <a:rPr lang="en-US" dirty="0" err="1" smtClean="0">
                <a:latin typeface="+mj-ea"/>
                <a:cs typeface="Symbol" charset="2"/>
              </a:rPr>
              <a:t>CrIS</a:t>
            </a:r>
            <a:r>
              <a:rPr lang="en-US" dirty="0" smtClean="0">
                <a:latin typeface="+mj-ea"/>
                <a:cs typeface="Symbol" charset="2"/>
              </a:rPr>
              <a:t> is less than 0.08K.</a:t>
            </a:r>
            <a:endParaRPr lang="en-US" dirty="0">
              <a:latin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41184" y="1100022"/>
            <a:ext cx="1600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Mar</a:t>
            </a:r>
            <a:r>
              <a:rPr lang="en-US" altLang="ja-JP" sz="2000" b="1" dirty="0" smtClean="0"/>
              <a:t>.</a:t>
            </a:r>
            <a:r>
              <a:rPr lang="en-US" sz="2000" b="1" dirty="0" smtClean="0"/>
              <a:t> 2020</a:t>
            </a:r>
            <a:endParaRPr lang="en-US" sz="2000" b="1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sldNum" sz="quarter" idx="2"/>
          </p:nvPr>
        </p:nvSpPr>
        <p:spPr>
          <a:xfrm>
            <a:off x="8466797" y="6353492"/>
            <a:ext cx="220003" cy="370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147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9035" y="2798267"/>
            <a:ext cx="6866774" cy="216804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8" name="Table 148"/>
          <p:cNvGraphicFramePr/>
          <p:nvPr>
            <p:extLst>
              <p:ext uri="{D42A27DB-BD31-4B8C-83A1-F6EECF244321}">
                <p14:modId xmlns:p14="http://schemas.microsoft.com/office/powerpoint/2010/main" val="2632346090"/>
              </p:ext>
            </p:extLst>
          </p:nvPr>
        </p:nvGraphicFramePr>
        <p:xfrm>
          <a:off x="802520" y="5014730"/>
          <a:ext cx="7612443" cy="155447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93993"/>
                <a:gridCol w="641845"/>
                <a:gridCol w="641845"/>
                <a:gridCol w="641845"/>
                <a:gridCol w="641845"/>
                <a:gridCol w="641845"/>
                <a:gridCol w="641845"/>
                <a:gridCol w="641845"/>
                <a:gridCol w="641845"/>
                <a:gridCol w="641845"/>
                <a:gridCol w="641845"/>
              </a:tblGrid>
              <a:tr h="427290"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dirty="0" smtClean="0">
                          <a:latin typeface="Arial"/>
                          <a:cs typeface="Arial"/>
                        </a:rPr>
                        <a:t>Double differences</a:t>
                      </a:r>
                      <a:endParaRPr dirty="0">
                        <a:latin typeface="Arial"/>
                        <a:cs typeface="Arial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B07</a:t>
                      </a:r>
                      <a:endParaRPr kumimoji="1" lang="en-US" altLang="ja-JP" sz="20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3.9m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B08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6.2m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B09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6.9m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7.3m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B11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8.6m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9.6m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10.4m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11.2m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12.4m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</a:rPr>
                        <a:t>B16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ymbol" charset="2"/>
                          <a:ea typeface="+mn-ea"/>
                          <a:cs typeface="Symbol" charset="2"/>
                        </a:rPr>
                        <a:t>13.3m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21542"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>
                          <a:latin typeface="Arial"/>
                          <a:cs typeface="Arial"/>
                        </a:rPr>
                        <a:t>N20 -</a:t>
                      </a:r>
                    </a:p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>
                          <a:latin typeface="Arial"/>
                          <a:cs typeface="Arial"/>
                        </a:rPr>
                        <a:t>SNPP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[K]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0.043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N/A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ea typeface="+mj-ea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N/A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j-ea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N/A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j-ea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N/A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j-ea"/>
                        <a:cs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0.021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0.075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0.078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0.073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0.043</a:t>
                      </a:r>
                    </a:p>
                  </a:txBody>
                  <a:tcPr marL="12700" marR="12700" marT="12700" marB="0" anchor="ctr"/>
                </a:tc>
              </a:tr>
              <a:tr h="421542">
                <a:tc>
                  <a:txBody>
                    <a:bodyPr/>
                    <a:lstStyle/>
                    <a:p>
                      <a:pPr algn="ctr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>
                          <a:latin typeface="Arial"/>
                          <a:cs typeface="Arial"/>
                        </a:rPr>
                        <a:t>Metop</a:t>
                      </a:r>
                      <a:r>
                        <a:rPr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>
                          <a:latin typeface="Arial"/>
                          <a:cs typeface="Arial"/>
                        </a:rPr>
                        <a:t> -MetopB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[K]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-0.002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0.011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-0.004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0.019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0.061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0.018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j-ea"/>
                          <a:cs typeface="Arial"/>
                        </a:rPr>
                        <a:t>0.027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8" name="Shape 1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89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 smtClean="0"/>
              <a:t>AHI</a:t>
            </a:r>
            <a:r>
              <a:rPr lang="en-US" dirty="0" smtClean="0"/>
              <a:t> vs CrIS</a:t>
            </a:r>
            <a:r>
              <a:rPr lang="en-US" sz="2800" dirty="0" smtClean="0"/>
              <a:t>(SNPP, N20)</a:t>
            </a:r>
            <a:r>
              <a:rPr lang="en-US" dirty="0" smtClean="0"/>
              <a:t>, IASI</a:t>
            </a:r>
            <a:r>
              <a:rPr lang="en-US" sz="2700" dirty="0" smtClean="0"/>
              <a:t>(MetopB/</a:t>
            </a:r>
            <a:r>
              <a:rPr lang="en-US" sz="2700" dirty="0" smtClean="0">
                <a:solidFill>
                  <a:srgbClr val="FF0000"/>
                </a:solidFill>
              </a:rPr>
              <a:t>C</a:t>
            </a:r>
            <a:r>
              <a:rPr lang="en-US" sz="2700" dirty="0" smtClean="0"/>
              <a:t>)</a:t>
            </a:r>
            <a:endParaRPr dirty="0"/>
          </a:p>
        </p:txBody>
      </p:sp>
      <p:sp>
        <p:nvSpPr>
          <p:cNvPr id="145" name="Shape 145"/>
          <p:cNvSpPr/>
          <p:nvPr/>
        </p:nvSpPr>
        <p:spPr>
          <a:xfrm>
            <a:off x="1524616" y="2944510"/>
            <a:ext cx="3633747" cy="338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Symbol"/>
                <a:ea typeface="Symbol"/>
                <a:cs typeface="Symbol"/>
                <a:sym typeface="Symbol"/>
              </a:defRPr>
            </a:pPr>
            <a:r>
              <a:rPr dirty="0"/>
              <a:t>Δ</a:t>
            </a:r>
            <a:r>
              <a:rPr b="1" dirty="0">
                <a:latin typeface="+mj-lt"/>
                <a:ea typeface="+mj-ea"/>
                <a:cs typeface="+mj-cs"/>
                <a:sym typeface="Calibri"/>
              </a:rPr>
              <a:t>Tb@Tb_std (2021/</a:t>
            </a:r>
            <a:r>
              <a:rPr b="1" dirty="0" smtClean="0">
                <a:latin typeface="+mj-lt"/>
                <a:ea typeface="+mj-ea"/>
                <a:cs typeface="+mj-cs"/>
                <a:sym typeface="Calibri"/>
              </a:rPr>
              <a:t>0</a:t>
            </a:r>
            <a:r>
              <a:rPr lang="en-US" b="1" dirty="0" smtClean="0">
                <a:latin typeface="+mj-lt"/>
                <a:ea typeface="+mj-ea"/>
                <a:cs typeface="+mj-cs"/>
                <a:sym typeface="Calibri"/>
              </a:rPr>
              <a:t>9/01</a:t>
            </a:r>
            <a:r>
              <a:rPr b="1" dirty="0" smtClean="0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en-US" b="1" dirty="0" smtClean="0">
                <a:latin typeface="+mj-lt"/>
                <a:ea typeface="+mj-ea"/>
                <a:cs typeface="+mj-cs"/>
                <a:sym typeface="Calibri"/>
              </a:rPr>
              <a:t>+/- 14d</a:t>
            </a:r>
            <a:r>
              <a:rPr b="1" dirty="0" smtClean="0">
                <a:latin typeface="+mj-lt"/>
                <a:ea typeface="+mj-ea"/>
                <a:cs typeface="+mj-cs"/>
                <a:sym typeface="Calibri"/>
              </a:rPr>
              <a:t>)</a:t>
            </a:r>
            <a:endParaRPr b="1" dirty="0"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Shape 136"/>
          <p:cNvSpPr txBox="1">
            <a:spLocks/>
          </p:cNvSpPr>
          <p:nvPr/>
        </p:nvSpPr>
        <p:spPr>
          <a:xfrm>
            <a:off x="457200" y="1711350"/>
            <a:ext cx="8229601" cy="855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en-US" sz="2200" dirty="0" smtClean="0"/>
              <a:t>The DD range is same order as the one before the SNPP/</a:t>
            </a:r>
            <a:r>
              <a:rPr lang="en-US" sz="2200" dirty="0" err="1" smtClean="0"/>
              <a:t>CrIS</a:t>
            </a:r>
            <a:r>
              <a:rPr lang="en-US" sz="2200" dirty="0" smtClean="0"/>
              <a:t> trouble in the last June.</a:t>
            </a:r>
            <a:endParaRPr lang="en-US" sz="2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41184" y="1100022"/>
            <a:ext cx="1600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Sep. 202</a:t>
            </a:r>
            <a:r>
              <a:rPr lang="en-US" altLang="ja-JP" sz="2000" b="1" dirty="0" smtClean="0"/>
              <a:t>1</a:t>
            </a:r>
            <a:endParaRPr lang="en-US" sz="2000" b="1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Summary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329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altLang="ja-JP" dirty="0"/>
              <a:t>SNPP/</a:t>
            </a:r>
            <a:r>
              <a:rPr lang="en-US" altLang="ja-JP" dirty="0" err="1"/>
              <a:t>CrIS</a:t>
            </a:r>
            <a:r>
              <a:rPr lang="en-US" altLang="ja-JP" dirty="0"/>
              <a:t> have been </a:t>
            </a:r>
            <a:r>
              <a:rPr lang="en-US" altLang="ja-JP" dirty="0" smtClean="0"/>
              <a:t>utilized as </a:t>
            </a:r>
            <a:r>
              <a:rPr lang="en-US" altLang="ja-JP" dirty="0"/>
              <a:t>one of the reference </a:t>
            </a:r>
            <a:r>
              <a:rPr lang="en-US" altLang="ja-JP" dirty="0" err="1"/>
              <a:t>hyperspectral</a:t>
            </a:r>
            <a:r>
              <a:rPr lang="en-US" altLang="ja-JP" dirty="0"/>
              <a:t> sounders for AHI calibration performance monitoring since 2015/03</a:t>
            </a:r>
            <a:r>
              <a:rPr lang="en-US" altLang="ja-JP" dirty="0" smtClean="0"/>
              <a:t>.</a:t>
            </a:r>
          </a:p>
          <a:p>
            <a:r>
              <a:rPr lang="en-US" altLang="ja-JP" dirty="0"/>
              <a:t>The computed Tb biases </a:t>
            </a:r>
            <a:r>
              <a:rPr lang="en-US" altLang="ja-JP" dirty="0" smtClean="0"/>
              <a:t>based on </a:t>
            </a:r>
            <a:r>
              <a:rPr lang="en-US" altLang="ja-JP" dirty="0"/>
              <a:t>SNPP/</a:t>
            </a:r>
            <a:r>
              <a:rPr lang="en-US" altLang="ja-JP" dirty="0" err="1"/>
              <a:t>CrIS</a:t>
            </a:r>
            <a:r>
              <a:rPr lang="en-US" altLang="ja-JP" dirty="0"/>
              <a:t> are consistent with that </a:t>
            </a:r>
            <a:r>
              <a:rPr lang="en-US" altLang="ja-JP" dirty="0" smtClean="0"/>
              <a:t>based on </a:t>
            </a:r>
            <a:r>
              <a:rPr lang="en-US" altLang="ja-JP" dirty="0"/>
              <a:t>IASIs and AIRS</a:t>
            </a:r>
            <a:r>
              <a:rPr lang="en-US" altLang="ja-JP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>
                <a:latin typeface="+mj-ea"/>
                <a:cs typeface="Symbol" charset="2"/>
              </a:rPr>
              <a:t>The </a:t>
            </a:r>
            <a:r>
              <a:rPr lang="en-US" altLang="ja-JP" dirty="0">
                <a:latin typeface="+mj-ea"/>
                <a:cs typeface="Symbol" charset="2"/>
              </a:rPr>
              <a:t>double differences of SNPP/</a:t>
            </a:r>
            <a:r>
              <a:rPr lang="en-US" altLang="ja-JP" dirty="0" err="1">
                <a:latin typeface="+mj-ea"/>
                <a:cs typeface="Symbol" charset="2"/>
              </a:rPr>
              <a:t>CrIS</a:t>
            </a:r>
            <a:r>
              <a:rPr lang="en-US" altLang="ja-JP" dirty="0">
                <a:latin typeface="+mj-ea"/>
                <a:cs typeface="Symbol" charset="2"/>
              </a:rPr>
              <a:t> – N20/</a:t>
            </a:r>
            <a:r>
              <a:rPr lang="en-US" altLang="ja-JP" dirty="0" err="1">
                <a:latin typeface="+mj-ea"/>
                <a:cs typeface="Symbol" charset="2"/>
              </a:rPr>
              <a:t>CrIS</a:t>
            </a:r>
            <a:r>
              <a:rPr lang="en-US" altLang="ja-JP" dirty="0">
                <a:latin typeface="+mj-ea"/>
                <a:cs typeface="Symbol" charset="2"/>
              </a:rPr>
              <a:t> is less than </a:t>
            </a:r>
            <a:r>
              <a:rPr lang="en-US" altLang="ja-JP" dirty="0" smtClean="0">
                <a:latin typeface="+mj-ea"/>
                <a:cs typeface="Symbol" charset="2"/>
              </a:rPr>
              <a:t>0.08K, before and after the SNPP/</a:t>
            </a:r>
            <a:r>
              <a:rPr lang="en-US" altLang="ja-JP" dirty="0" err="1" smtClean="0">
                <a:latin typeface="+mj-ea"/>
                <a:cs typeface="Symbol" charset="2"/>
              </a:rPr>
              <a:t>CrIS</a:t>
            </a:r>
            <a:r>
              <a:rPr lang="en-US" altLang="ja-JP" dirty="0" smtClean="0">
                <a:latin typeface="+mj-ea"/>
                <a:cs typeface="Symbol" charset="2"/>
              </a:rPr>
              <a:t> trouble in the last June.</a:t>
            </a:r>
          </a:p>
          <a:p>
            <a:pPr>
              <a:lnSpc>
                <a:spcPct val="120000"/>
              </a:lnSpc>
            </a:pPr>
            <a:r>
              <a:rPr lang="en-US" altLang="ja-JP" dirty="0"/>
              <a:t>The AHI </a:t>
            </a:r>
            <a:r>
              <a:rPr lang="en-US" altLang="ja-JP" dirty="0" err="1"/>
              <a:t>cal</a:t>
            </a:r>
            <a:r>
              <a:rPr lang="en-US" altLang="ja-JP" dirty="0"/>
              <a:t>/</a:t>
            </a:r>
            <a:r>
              <a:rPr lang="en-US" altLang="ja-JP" dirty="0" err="1"/>
              <a:t>val</a:t>
            </a:r>
            <a:r>
              <a:rPr lang="en-US" altLang="ja-JP" dirty="0"/>
              <a:t> monitor by </a:t>
            </a:r>
            <a:r>
              <a:rPr lang="en-US" altLang="ja-JP" dirty="0" smtClean="0"/>
              <a:t>using N20</a:t>
            </a:r>
            <a:r>
              <a:rPr lang="en-US" altLang="ja-JP" dirty="0"/>
              <a:t>/</a:t>
            </a:r>
            <a:r>
              <a:rPr lang="en-US" altLang="ja-JP" dirty="0" err="1"/>
              <a:t>CrIS</a:t>
            </a:r>
            <a:r>
              <a:rPr lang="en-US" altLang="ja-JP" dirty="0"/>
              <a:t> and </a:t>
            </a:r>
            <a:r>
              <a:rPr lang="en-US" altLang="ja-JP" dirty="0" err="1"/>
              <a:t>Metop</a:t>
            </a:r>
            <a:r>
              <a:rPr lang="en-US" altLang="ja-JP" dirty="0"/>
              <a:t>-C/IASI is in </a:t>
            </a:r>
            <a:r>
              <a:rPr lang="en-US" altLang="ja-JP" dirty="0" smtClean="0"/>
              <a:t>preparation.</a:t>
            </a:r>
            <a:endParaRPr lang="en-US" altLang="ja-JP" dirty="0"/>
          </a:p>
          <a:p>
            <a:endParaRPr lang="en-US" altLang="ja-JP" dirty="0"/>
          </a:p>
          <a:p>
            <a:endParaRPr dirty="0"/>
          </a:p>
        </p:txBody>
      </p:sp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xfrm>
            <a:off x="8466797" y="6353492"/>
            <a:ext cx="220003" cy="370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AE874ABEA78964AA7D0811A66B4BECA" ma:contentTypeVersion="10" ma:contentTypeDescription="新しいドキュメントを作成します。" ma:contentTypeScope="" ma:versionID="fb3c2e16f35d87332efbe4b35fb705ba">
  <xsd:schema xmlns:xsd="http://www.w3.org/2001/XMLSchema" xmlns:xs="http://www.w3.org/2001/XMLSchema" xmlns:p="http://schemas.microsoft.com/office/2006/metadata/properties" xmlns:ns2="d1eb6c10-b30e-4e82-8bdb-95f791b83be0" targetNamespace="http://schemas.microsoft.com/office/2006/metadata/properties" ma:root="true" ma:fieldsID="ed61f51c3dd90d6af252263aa895f22e" ns2:_="">
    <xsd:import namespace="d1eb6c10-b30e-4e82-8bdb-95f791b83b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eb6c10-b30e-4e82-8bdb-95f791b83b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180EA5-AC10-44D9-80BF-695F58EC42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eb6c10-b30e-4e82-8bdb-95f791b83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F8AE02-189B-4F44-A3EF-E4A80E5F03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01532D-7EDD-46CE-930A-8AB29F3B8AA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619</Words>
  <Application>Microsoft Macintosh PowerPoint</Application>
  <PresentationFormat>画面に合わせる (4:3)</PresentationFormat>
  <Paragraphs>166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ホワイト</vt:lpstr>
      <vt:lpstr>SNPP and N20 CrIS  double difference from  inter-calibration results for AHI</vt:lpstr>
      <vt:lpstr>References used for AHI cal/val</vt:lpstr>
      <vt:lpstr>SNPP/CrIS vs AHI</vt:lpstr>
      <vt:lpstr>AHI vs CrIS(SNPP, N20), IASI(MetopA/B)</vt:lpstr>
      <vt:lpstr>AHI vs CrIS(SNPP, N20), IASI(MetopB/C)</vt:lpstr>
      <vt:lpstr>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SNPP and N20 CrIS  double difference from  inter-calibration results for AHI</dc:title>
  <dc:subject/>
  <dc:creator/>
  <cp:keywords/>
  <dc:description/>
  <cp:lastModifiedBy>OKUYAMA ARATA</cp:lastModifiedBy>
  <cp:revision>32</cp:revision>
  <dcterms:modified xsi:type="dcterms:W3CDTF">2021-10-06T08:34:04Z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0x010100DAE874ABEA78964AA7D0811A66B4BECA</vt:lpwstr>
  </property>
</Properties>
</file>