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733" r:id="rId2"/>
    <p:sldId id="832" r:id="rId3"/>
    <p:sldId id="835" r:id="rId4"/>
    <p:sldId id="837" r:id="rId5"/>
    <p:sldId id="833" r:id="rId6"/>
    <p:sldId id="834" r:id="rId7"/>
    <p:sldId id="838" r:id="rId8"/>
    <p:sldId id="839" r:id="rId9"/>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333399"/>
    <a:srgbClr val="000000"/>
    <a:srgbClr val="0C45E4"/>
    <a:srgbClr val="008000"/>
    <a:srgbClr val="5F5F5F"/>
    <a:srgbClr val="333333"/>
    <a:srgbClr val="CC33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87867" autoAdjust="0"/>
  </p:normalViewPr>
  <p:slideViewPr>
    <p:cSldViewPr snapToGrid="0">
      <p:cViewPr varScale="1">
        <p:scale>
          <a:sx n="97" d="100"/>
          <a:sy n="97" d="100"/>
        </p:scale>
        <p:origin x="522"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extLst>
      <p:ext uri="{BB962C8B-B14F-4D97-AF65-F5344CB8AC3E}">
        <p14:creationId xmlns:p14="http://schemas.microsoft.com/office/powerpoint/2010/main" val="935727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0488" y="746125"/>
            <a:ext cx="6616700"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extLst>
      <p:ext uri="{BB962C8B-B14F-4D97-AF65-F5344CB8AC3E}">
        <p14:creationId xmlns:p14="http://schemas.microsoft.com/office/powerpoint/2010/main" val="9059140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dirty="0"/>
          </a:p>
        </p:txBody>
      </p:sp>
      <p:sp>
        <p:nvSpPr>
          <p:cNvPr id="8195" name="Rectangle 2"/>
          <p:cNvSpPr>
            <a:spLocks noGrp="1" noRot="1" noChangeAspect="1" noChangeArrowheads="1" noTextEdit="1"/>
          </p:cNvSpPr>
          <p:nvPr>
            <p:ph type="sldImg"/>
          </p:nvPr>
        </p:nvSpPr>
        <p:spPr>
          <a:xfrm>
            <a:off x="90488" y="746125"/>
            <a:ext cx="6616700" cy="3722688"/>
          </a:xfrm>
          <a:ln/>
        </p:spPr>
      </p:sp>
      <p:sp>
        <p:nvSpPr>
          <p:cNvPr id="8196"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2118725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654" y="2130426"/>
            <a:ext cx="10041775" cy="1470025"/>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989513" y="3886200"/>
            <a:ext cx="822405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32628"/>
            <a:ext cx="7772400" cy="667472"/>
          </a:xfrm>
          <a:prstGeom prst="rect">
            <a:avLst/>
          </a:prstGeom>
        </p:spPr>
        <p:txBody>
          <a:bodyPr/>
          <a:lstStyle>
            <a:lvl1pPr>
              <a:defRPr sz="4000">
                <a:latin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
        <p:nvSpPr>
          <p:cNvPr id="4" name="Title 1"/>
          <p:cNvSpPr txBox="1">
            <a:spLocks/>
          </p:cNvSpPr>
          <p:nvPr userDrawn="1"/>
        </p:nvSpPr>
        <p:spPr>
          <a:xfrm>
            <a:off x="3352800" y="132628"/>
            <a:ext cx="7772400" cy="667472"/>
          </a:xfrm>
          <a:prstGeom prst="rect">
            <a:avLst/>
          </a:prstGeom>
        </p:spPr>
        <p:txBody>
          <a:bodyPr/>
          <a:lstStyle>
            <a:lvl1pPr algn="ctr" rtl="0" eaLnBrk="0" fontAlgn="base" hangingPunct="0">
              <a:spcBef>
                <a:spcPct val="0"/>
              </a:spcBef>
              <a:spcAft>
                <a:spcPct val="0"/>
              </a:spcAft>
              <a:defRPr sz="4000">
                <a:solidFill>
                  <a:schemeClr val="tx2"/>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t>Click to edit Master title style</a:t>
            </a:r>
            <a:endParaRPr lang="en-GB" kern="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9600" y="914400"/>
            <a:ext cx="10972800" cy="52577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9759142" y="6400800"/>
            <a:ext cx="1823258" cy="2327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Times New Roman" panose="02020603050405020304" pitchFamily="18" charset="0"/>
                <a:cs typeface="Times New Roman" panose="02020603050405020304" pitchFamily="18" charset="0"/>
              </a:defRPr>
            </a:lvl1pPr>
          </a:lstStyle>
          <a:p>
            <a:pPr>
              <a:defRPr/>
            </a:pPr>
            <a:fld id="{47E33C82-C2A6-478E-8FB2-E20C8DB41475}" type="slidenum">
              <a:rPr lang="en-US" smtClean="0"/>
              <a:pPr>
                <a:defRPr/>
              </a:pPr>
              <a:t>‹#›</a:t>
            </a:fld>
            <a:endParaRPr lang="en-US" dirty="0"/>
          </a:p>
        </p:txBody>
      </p:sp>
      <p:sp>
        <p:nvSpPr>
          <p:cNvPr id="1031" name="Rectangle 7"/>
          <p:cNvSpPr>
            <a:spLocks noChangeArrowheads="1"/>
          </p:cNvSpPr>
          <p:nvPr/>
        </p:nvSpPr>
        <p:spPr bwMode="auto">
          <a:xfrm>
            <a:off x="609600" y="1147156"/>
            <a:ext cx="10972800" cy="5177444"/>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3347049" y="6408718"/>
            <a:ext cx="5497902" cy="232756"/>
          </a:xfrm>
          <a:prstGeom prst="rect">
            <a:avLst/>
          </a:prstGeom>
          <a:noFill/>
          <a:ln w="9525">
            <a:noFill/>
            <a:miter lim="800000"/>
            <a:headEnd/>
            <a:tailEnd/>
          </a:ln>
          <a:effectLst/>
        </p:spPr>
        <p:txBody>
          <a:bodyPr/>
          <a:lstStyle/>
          <a:p>
            <a:pPr algn="ctr">
              <a:defRPr/>
            </a:pPr>
            <a:r>
              <a:rPr lang="it-IT" sz="1000" b="0" dirty="0"/>
              <a:t>GSICS IR Monthly Meeting, Virtual</a:t>
            </a:r>
            <a:endParaRPr lang="en-US" sz="1000" b="0" dirty="0"/>
          </a:p>
        </p:txBody>
      </p:sp>
      <p:sp>
        <p:nvSpPr>
          <p:cNvPr id="1035" name="Line 11"/>
          <p:cNvSpPr>
            <a:spLocks noChangeShapeType="1"/>
          </p:cNvSpPr>
          <p:nvPr/>
        </p:nvSpPr>
        <p:spPr bwMode="auto">
          <a:xfrm flipV="1">
            <a:off x="609600" y="6324600"/>
            <a:ext cx="109728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8737600" y="6477001"/>
            <a:ext cx="28448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8" cstate="print"/>
          <a:srcRect/>
          <a:stretch>
            <a:fillRect/>
          </a:stretch>
        </p:blipFill>
        <p:spPr bwMode="auto">
          <a:xfrm>
            <a:off x="11322614" y="58190"/>
            <a:ext cx="826254" cy="619691"/>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9" cstate="print"/>
          <a:srcRect/>
          <a:stretch>
            <a:fillRect/>
          </a:stretch>
        </p:blipFill>
        <p:spPr bwMode="auto">
          <a:xfrm>
            <a:off x="38100" y="58190"/>
            <a:ext cx="3320451" cy="619690"/>
          </a:xfrm>
          <a:prstGeom prst="rect">
            <a:avLst/>
          </a:prstGeom>
          <a:noFill/>
        </p:spPr>
      </p:pic>
      <p:sp>
        <p:nvSpPr>
          <p:cNvPr id="10" name="Rectangle 8"/>
          <p:cNvSpPr>
            <a:spLocks noChangeArrowheads="1"/>
          </p:cNvSpPr>
          <p:nvPr userDrawn="1"/>
        </p:nvSpPr>
        <p:spPr bwMode="auto">
          <a:xfrm>
            <a:off x="609600" y="6400801"/>
            <a:ext cx="2748951" cy="232756"/>
          </a:xfrm>
          <a:prstGeom prst="rect">
            <a:avLst/>
          </a:prstGeom>
          <a:noFill/>
          <a:ln w="9525">
            <a:noFill/>
            <a:miter lim="800000"/>
            <a:headEnd/>
            <a:tailEnd/>
          </a:ln>
          <a:effectLst/>
        </p:spPr>
        <p:txBody>
          <a:bodyPr/>
          <a:lstStyle/>
          <a:p>
            <a:pPr>
              <a:defRPr/>
            </a:pPr>
            <a:r>
              <a:rPr lang="en-US" sz="1000" b="1" dirty="0">
                <a:latin typeface="Times New Roman" panose="02020603050405020304" pitchFamily="18" charset="0"/>
                <a:cs typeface="Times New Roman" panose="02020603050405020304" pitchFamily="18" charset="0"/>
              </a:rPr>
              <a:t>GSICS Correction at NOAA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Times New Roman" panose="02020603050405020304" pitchFamily="18" charset="0"/>
          <a:cs typeface="Times New Roman" panose="02020603050405020304"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anose="02020603050405020304" pitchFamily="18" charset="0"/>
          <a:cs typeface="Times New Roman" panose="02020603050405020304"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anose="02020603050405020304" pitchFamily="18" charset="0"/>
          <a:cs typeface="Times New Roman" panose="02020603050405020304"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xfrm>
            <a:off x="2125663" y="1695576"/>
            <a:ext cx="7772400" cy="143938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4000" dirty="0">
                <a:solidFill>
                  <a:srgbClr val="0000FF"/>
                </a:solidFill>
              </a:rPr>
              <a:t>GSICS Correction at NOAA</a:t>
            </a:r>
            <a:endParaRPr lang="en-US" sz="4000" i="1" dirty="0">
              <a:solidFill>
                <a:srgbClr val="0C45E4"/>
              </a:solidFill>
            </a:endParaRPr>
          </a:p>
        </p:txBody>
      </p:sp>
      <p:sp>
        <p:nvSpPr>
          <p:cNvPr id="2052" name="Rectangle 3"/>
          <p:cNvSpPr>
            <a:spLocks noGrp="1" noChangeArrowheads="1"/>
          </p:cNvSpPr>
          <p:nvPr>
            <p:ph type="subTitle" idx="1"/>
          </p:nvPr>
        </p:nvSpPr>
        <p:spPr>
          <a:xfrm>
            <a:off x="1401203" y="3427486"/>
            <a:ext cx="9387400" cy="2525982"/>
          </a:xfrm>
        </p:spPr>
        <p:txBody>
          <a:bodyPr/>
          <a:lstStyle/>
          <a:p>
            <a:pPr eaLnBrk="1" hangingPunct="1">
              <a:lnSpc>
                <a:spcPct val="80000"/>
              </a:lnSpc>
            </a:pPr>
            <a:r>
              <a:rPr lang="en-US" altLang="zh-CN" sz="2000" u="sng" dirty="0">
                <a:ea typeface="+mj-ea"/>
              </a:rPr>
              <a:t>Xiangqian Wu </a:t>
            </a:r>
            <a:r>
              <a:rPr lang="en-US" altLang="zh-CN" sz="2000" dirty="0">
                <a:ea typeface="+mj-ea"/>
              </a:rPr>
              <a:t>and Fangfang Yu</a:t>
            </a:r>
          </a:p>
          <a:p>
            <a:pPr eaLnBrk="1" hangingPunct="1">
              <a:lnSpc>
                <a:spcPct val="80000"/>
              </a:lnSpc>
            </a:pPr>
            <a:endParaRPr lang="en-US" altLang="zh-CN" sz="2000" b="1" dirty="0">
              <a:ea typeface="宋体" pitchFamily="2" charset="-122"/>
            </a:endParaRPr>
          </a:p>
          <a:p>
            <a:pPr eaLnBrk="1" hangingPunct="1">
              <a:lnSpc>
                <a:spcPct val="80000"/>
              </a:lnSpc>
            </a:pPr>
            <a:r>
              <a:rPr lang="en-US" altLang="zh-CN" sz="2000" b="1" dirty="0">
                <a:ea typeface="宋体" pitchFamily="2" charset="-122"/>
              </a:rPr>
              <a:t>2 December 2021, GSICS IR Monthly</a:t>
            </a: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endParaRPr lang="en-US" altLang="zh-CN" sz="2000" dirty="0">
              <a:ea typeface="宋体" pitchFamily="2" charset="-122"/>
            </a:endParaRPr>
          </a:p>
          <a:p>
            <a:pPr eaLnBrk="1" hangingPunct="1">
              <a:lnSpc>
                <a:spcPct val="80000"/>
              </a:lnSpc>
            </a:pPr>
            <a:r>
              <a:rPr lang="en-US" altLang="en-US" sz="1600" dirty="0"/>
              <a:t>Disclaimer: The scientific results and conclusions, as well as any views or opinions expressed herein, are those of the author(s) and do not necessarily reflect those of NOAA or the Department of Commerce.</a:t>
            </a:r>
          </a:p>
          <a:p>
            <a:pPr eaLnBrk="1" hangingPunct="1">
              <a:lnSpc>
                <a:spcPct val="80000"/>
              </a:lnSpc>
            </a:pPr>
            <a:endParaRPr lang="en-US" altLang="en-US" sz="1200" dirty="0">
              <a:latin typeface="Arial" panose="020B0604020202020204" pitchFamily="34" charset="0"/>
            </a:endParaRPr>
          </a:p>
        </p:txBody>
      </p:sp>
    </p:spTree>
    <p:extLst>
      <p:ext uri="{BB962C8B-B14F-4D97-AF65-F5344CB8AC3E}">
        <p14:creationId xmlns:p14="http://schemas.microsoft.com/office/powerpoint/2010/main" val="23845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50F4-4899-47C5-AA81-B250BA81526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F3A3A14-F1B8-46F3-AF2E-F8790B131D89}"/>
              </a:ext>
            </a:extLst>
          </p:cNvPr>
          <p:cNvSpPr>
            <a:spLocks noGrp="1"/>
          </p:cNvSpPr>
          <p:nvPr>
            <p:ph idx="1"/>
          </p:nvPr>
        </p:nvSpPr>
        <p:spPr/>
        <p:txBody>
          <a:bodyPr>
            <a:normAutofit/>
          </a:bodyPr>
          <a:lstStyle/>
          <a:p>
            <a:r>
              <a:rPr lang="en-US" dirty="0"/>
              <a:t>GSICS Correction will be disseminated with ABI L1b data stream. </a:t>
            </a:r>
          </a:p>
          <a:p>
            <a:pPr lvl="1"/>
            <a:r>
              <a:rPr lang="en-US" dirty="0"/>
              <a:t>Decision has been made. Details are being worked out.</a:t>
            </a:r>
          </a:p>
          <a:p>
            <a:r>
              <a:rPr lang="en-US" dirty="0"/>
              <a:t>That prompted a review of GSICS Correction.</a:t>
            </a:r>
          </a:p>
          <a:p>
            <a:pPr lvl="1"/>
            <a:r>
              <a:rPr lang="en-US" dirty="0"/>
              <a:t>EUMETSAT User Guide was timely and helpful.</a:t>
            </a:r>
          </a:p>
        </p:txBody>
      </p:sp>
      <p:sp>
        <p:nvSpPr>
          <p:cNvPr id="4" name="Slide Number Placeholder 3">
            <a:extLst>
              <a:ext uri="{FF2B5EF4-FFF2-40B4-BE49-F238E27FC236}">
                <a16:creationId xmlns:a16="http://schemas.microsoft.com/office/drawing/2014/main" id="{1F2350C4-A476-4890-878F-A4F4B53A751F}"/>
              </a:ext>
            </a:extLst>
          </p:cNvPr>
          <p:cNvSpPr>
            <a:spLocks noGrp="1"/>
          </p:cNvSpPr>
          <p:nvPr>
            <p:ph type="sldNum" sz="quarter" idx="10"/>
          </p:nvPr>
        </p:nvSpPr>
        <p:spPr/>
        <p:txBody>
          <a:bodyPr/>
          <a:lstStyle/>
          <a:p>
            <a:pPr>
              <a:defRPr/>
            </a:pPr>
            <a:fld id="{DA28AC38-E0E8-49D7-B2FE-71FD7C42C09E}" type="slidenum">
              <a:rPr lang="en-US" smtClean="0"/>
              <a:pPr>
                <a:defRPr/>
              </a:pPr>
              <a:t>2</a:t>
            </a:fld>
            <a:endParaRPr lang="en-US" dirty="0"/>
          </a:p>
        </p:txBody>
      </p:sp>
    </p:spTree>
    <p:extLst>
      <p:ext uri="{BB962C8B-B14F-4D97-AF65-F5344CB8AC3E}">
        <p14:creationId xmlns:p14="http://schemas.microsoft.com/office/powerpoint/2010/main" val="15828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50F4-4899-47C5-AA81-B250BA815265}"/>
              </a:ext>
            </a:extLst>
          </p:cNvPr>
          <p:cNvSpPr>
            <a:spLocks noGrp="1"/>
          </p:cNvSpPr>
          <p:nvPr>
            <p:ph type="title"/>
          </p:nvPr>
        </p:nvSpPr>
        <p:spPr/>
        <p:txBody>
          <a:bodyPr/>
          <a:lstStyle/>
          <a:p>
            <a:r>
              <a:rPr lang="en-US" dirty="0"/>
              <a:t>Implementation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F3A3A14-F1B8-46F3-AF2E-F8790B131D89}"/>
                  </a:ext>
                </a:extLst>
              </p:cNvPr>
              <p:cNvSpPr>
                <a:spLocks noGrp="1"/>
              </p:cNvSpPr>
              <p:nvPr>
                <p:ph idx="1"/>
              </p:nvPr>
            </p:nvSpPr>
            <p:spPr/>
            <p:txBody>
              <a:bodyPr>
                <a:normAutofit lnSpcReduction="10000"/>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𝐺𝐸𝑂</m:t>
                        </m:r>
                      </m:sub>
                    </m:sSub>
                    <m:r>
                      <a:rPr lang="en-US" i="1"/>
                      <m:t>=</m:t>
                    </m:r>
                    <m:sSub>
                      <m:sSubPr>
                        <m:ctrlPr>
                          <a:rPr lang="en-US" i="1"/>
                        </m:ctrlPr>
                      </m:sSubPr>
                      <m:e>
                        <m:r>
                          <a:rPr lang="en-US" i="1"/>
                          <m:t>𝑎</m:t>
                        </m:r>
                      </m:e>
                      <m:sub>
                        <m:r>
                          <a:rPr lang="en-US" i="1"/>
                          <m:t>𝑟</m:t>
                        </m:r>
                      </m:sub>
                    </m:sSub>
                    <m:r>
                      <a:rPr lang="en-US" i="1"/>
                      <m:t>+</m:t>
                    </m:r>
                    <m:sSub>
                      <m:sSubPr>
                        <m:ctrlPr>
                          <a:rPr lang="en-US" i="1"/>
                        </m:ctrlPr>
                      </m:sSubPr>
                      <m:e>
                        <m:r>
                          <a:rPr lang="en-US" i="1"/>
                          <m:t>𝑏</m:t>
                        </m:r>
                      </m:e>
                      <m:sub>
                        <m:r>
                          <a:rPr lang="en-US" i="1"/>
                          <m:t>𝑟</m:t>
                        </m:r>
                      </m:sub>
                    </m:sSub>
                    <m:sSub>
                      <m:sSubPr>
                        <m:ctrlPr>
                          <a:rPr lang="en-US" i="1"/>
                        </m:ctrlPr>
                      </m:sSubPr>
                      <m:e>
                        <m:r>
                          <a:rPr lang="en-US" i="1"/>
                          <m:t>𝑅</m:t>
                        </m:r>
                      </m:e>
                      <m:sub>
                        <m:r>
                          <a:rPr lang="en-US" b="0" i="1" smtClean="0">
                            <a:latin typeface="Cambria Math" panose="02040503050406030204" pitchFamily="18" charset="0"/>
                          </a:rPr>
                          <m:t>𝐿𝐸𝑂</m:t>
                        </m:r>
                      </m:sub>
                    </m:sSub>
                  </m:oMath>
                </a14:m>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𝑐</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num>
                      <m:den>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den>
                    </m:f>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𝑐</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den>
                    </m:f>
                  </m:oMath>
                </a14:m>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𝑐𝑜𝑟</m:t>
                        </m:r>
                      </m:sub>
                    </m:sSub>
                    <m:r>
                      <a:rPr lang="en-US" i="1"/>
                      <m:t>=</m:t>
                    </m:r>
                    <m:sSub>
                      <m:sSubPr>
                        <m:ctrlPr>
                          <a:rPr lang="en-US" i="1"/>
                        </m:ctrlPr>
                      </m:sSubPr>
                      <m:e>
                        <m:r>
                          <a:rPr lang="en-US" i="1"/>
                          <m:t>𝑎</m:t>
                        </m:r>
                      </m:e>
                      <m:sub>
                        <m:r>
                          <a:rPr lang="en-US" i="1"/>
                          <m:t>𝑐</m:t>
                        </m:r>
                      </m:sub>
                    </m:sSub>
                    <m:r>
                      <a:rPr lang="en-US" i="1"/>
                      <m:t>+</m:t>
                    </m:r>
                    <m:sSub>
                      <m:sSubPr>
                        <m:ctrlPr>
                          <a:rPr lang="en-US" i="1"/>
                        </m:ctrlPr>
                      </m:sSubPr>
                      <m:e>
                        <m:r>
                          <a:rPr lang="en-US" i="1"/>
                          <m:t>𝑏</m:t>
                        </m:r>
                      </m:e>
                      <m:sub>
                        <m:r>
                          <a:rPr lang="en-US" i="1"/>
                          <m:t>𝑐</m:t>
                        </m:r>
                      </m:sub>
                    </m:sSub>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𝐺𝐸𝑂</m:t>
                        </m:r>
                      </m:sub>
                    </m:sSub>
                  </m:oMath>
                </a14:m>
                <a:r>
                  <a:rPr lang="en-US" dirty="0"/>
                  <a:t> </a:t>
                </a:r>
              </a:p>
              <a:p>
                <a:r>
                  <a:rPr lang="en-US" dirty="0"/>
                  <a:t>Near Real Time and Re-Analysis Correction (NRTC &amp; RAC)</a:t>
                </a:r>
              </a:p>
              <a:p>
                <a:pPr lvl="1"/>
                <a:r>
                  <a:rPr lang="en-US" i="1" dirty="0" err="1"/>
                  <a:t>a</a:t>
                </a:r>
                <a:r>
                  <a:rPr lang="en-US" i="1" baseline="-25000" dirty="0" err="1"/>
                  <a:t>r</a:t>
                </a:r>
                <a:r>
                  <a:rPr lang="en-US" dirty="0"/>
                  <a:t> &amp; </a:t>
                </a:r>
                <a:r>
                  <a:rPr lang="en-US" i="1" dirty="0" err="1"/>
                  <a:t>b</a:t>
                </a:r>
                <a:r>
                  <a:rPr lang="en-US" i="1" baseline="-25000" dirty="0" err="1"/>
                  <a:t>r</a:t>
                </a:r>
                <a:r>
                  <a:rPr lang="en-US" dirty="0"/>
                  <a:t> and </a:t>
                </a:r>
                <a:r>
                  <a:rPr lang="en-US" i="1" dirty="0"/>
                  <a:t>a</a:t>
                </a:r>
                <a:r>
                  <a:rPr lang="en-US" i="1" baseline="-25000" dirty="0"/>
                  <a:t>c</a:t>
                </a:r>
                <a:r>
                  <a:rPr lang="en-US" i="1" dirty="0"/>
                  <a:t> &amp; </a:t>
                </a:r>
                <a:r>
                  <a:rPr lang="en-US" i="1" dirty="0" err="1"/>
                  <a:t>b</a:t>
                </a:r>
                <a:r>
                  <a:rPr lang="en-US" i="1" baseline="-25000" dirty="0" err="1"/>
                  <a:t>c</a:t>
                </a:r>
                <a:r>
                  <a:rPr lang="en-US" dirty="0"/>
                  <a:t> are provided on website for both NRTC &amp; RAC.</a:t>
                </a:r>
              </a:p>
              <a:p>
                <a:pPr lvl="1"/>
                <a:r>
                  <a:rPr lang="en-US" dirty="0"/>
                  <a:t>Only </a:t>
                </a:r>
                <a:r>
                  <a:rPr lang="en-US" i="1" dirty="0"/>
                  <a:t>a</a:t>
                </a:r>
                <a:r>
                  <a:rPr lang="en-US" i="1" baseline="-25000" dirty="0"/>
                  <a:t>c</a:t>
                </a:r>
                <a:r>
                  <a:rPr lang="en-US" i="1" dirty="0"/>
                  <a:t> &amp; </a:t>
                </a:r>
                <a:r>
                  <a:rPr lang="en-US" i="1" dirty="0" err="1"/>
                  <a:t>b</a:t>
                </a:r>
                <a:r>
                  <a:rPr lang="en-US" i="1" baseline="-25000" dirty="0" err="1"/>
                  <a:t>c</a:t>
                </a:r>
                <a:r>
                  <a:rPr lang="en-US" dirty="0"/>
                  <a:t> are for NRTC are embedded with L1b data.</a:t>
                </a:r>
              </a:p>
              <a:p>
                <a:pPr lvl="2"/>
                <a:r>
                  <a:rPr lang="en-US" i="1" dirty="0"/>
                  <a:t>a</a:t>
                </a:r>
                <a:r>
                  <a:rPr lang="en-US" i="1" baseline="-25000" dirty="0"/>
                  <a:t>c</a:t>
                </a:r>
                <a:r>
                  <a:rPr lang="en-US" i="1" dirty="0"/>
                  <a:t> &amp; </a:t>
                </a:r>
                <a:r>
                  <a:rPr lang="en-US" i="1" dirty="0" err="1"/>
                  <a:t>b</a:t>
                </a:r>
                <a:r>
                  <a:rPr lang="en-US" i="1" baseline="-25000" dirty="0" err="1"/>
                  <a:t>c</a:t>
                </a:r>
                <a:r>
                  <a:rPr lang="en-US" dirty="0"/>
                  <a:t> for RAC will be embedded in re-calibrated L1b (if produced).</a:t>
                </a:r>
              </a:p>
              <a:p>
                <a:r>
                  <a:rPr lang="en-US" dirty="0"/>
                  <a:t>Three-tier (prelaunch, last, current) for fallback.</a:t>
                </a:r>
              </a:p>
              <a:p>
                <a:pPr lvl="1"/>
                <a:r>
                  <a:rPr lang="en-US" dirty="0"/>
                  <a:t>May not or no longer necessary for all agencies or NOAA.</a:t>
                </a:r>
              </a:p>
              <a:p>
                <a:pPr lvl="1"/>
                <a:r>
                  <a:rPr lang="en-US" dirty="0"/>
                  <a:t>Continue with NOAA’s protocol.</a:t>
                </a:r>
              </a:p>
              <a:p>
                <a:r>
                  <a:rPr lang="en-US" dirty="0"/>
                  <a:t>User of the ABI L1b products has the option of whether to apply the GSICS Correction for each channel. </a:t>
                </a:r>
              </a:p>
            </p:txBody>
          </p:sp>
        </mc:Choice>
        <mc:Fallback>
          <p:sp>
            <p:nvSpPr>
              <p:cNvPr id="3" name="Content Placeholder 2">
                <a:extLst>
                  <a:ext uri="{FF2B5EF4-FFF2-40B4-BE49-F238E27FC236}">
                    <a16:creationId xmlns:a16="http://schemas.microsoft.com/office/drawing/2014/main" id="{CF3A3A14-F1B8-46F3-AF2E-F8790B131D89}"/>
                  </a:ext>
                </a:extLst>
              </p:cNvPr>
              <p:cNvSpPr>
                <a:spLocks noGrp="1" noRot="1" noChangeAspect="1" noMove="1" noResize="1" noEditPoints="1" noAdjustHandles="1" noChangeArrowheads="1" noChangeShapeType="1" noTextEdit="1"/>
              </p:cNvSpPr>
              <p:nvPr>
                <p:ph idx="1"/>
              </p:nvPr>
            </p:nvSpPr>
            <p:spPr>
              <a:blipFill>
                <a:blip r:embed="rId2"/>
                <a:stretch>
                  <a:fillRect l="-1222" t="-928" b="-69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F2350C4-A476-4890-878F-A4F4B53A751F}"/>
              </a:ext>
            </a:extLst>
          </p:cNvPr>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extLst>
      <p:ext uri="{BB962C8B-B14F-4D97-AF65-F5344CB8AC3E}">
        <p14:creationId xmlns:p14="http://schemas.microsoft.com/office/powerpoint/2010/main" val="147624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0951-4D5B-4776-96C8-21B798A5D734}"/>
              </a:ext>
            </a:extLst>
          </p:cNvPr>
          <p:cNvSpPr>
            <a:spLocks noGrp="1"/>
          </p:cNvSpPr>
          <p:nvPr>
            <p:ph type="title"/>
          </p:nvPr>
        </p:nvSpPr>
        <p:spPr/>
        <p:txBody>
          <a:bodyPr/>
          <a:lstStyle/>
          <a:p>
            <a:r>
              <a:rPr lang="en-US" dirty="0"/>
              <a:t>Summary</a:t>
            </a:r>
          </a:p>
        </p:txBody>
      </p:sp>
      <p:graphicFrame>
        <p:nvGraphicFramePr>
          <p:cNvPr id="5" name="Content Placeholder 4">
            <a:extLst>
              <a:ext uri="{FF2B5EF4-FFF2-40B4-BE49-F238E27FC236}">
                <a16:creationId xmlns:a16="http://schemas.microsoft.com/office/drawing/2014/main" id="{9535F3CA-67D2-4E59-9BAC-53621EB8999C}"/>
              </a:ext>
            </a:extLst>
          </p:cNvPr>
          <p:cNvGraphicFramePr>
            <a:graphicFrameLocks noGrp="1"/>
          </p:cNvGraphicFramePr>
          <p:nvPr>
            <p:ph idx="1"/>
            <p:extLst>
              <p:ext uri="{D42A27DB-BD31-4B8C-83A1-F6EECF244321}">
                <p14:modId xmlns:p14="http://schemas.microsoft.com/office/powerpoint/2010/main" val="3010750163"/>
              </p:ext>
            </p:extLst>
          </p:nvPr>
        </p:nvGraphicFramePr>
        <p:xfrm>
          <a:off x="609600" y="1519332"/>
          <a:ext cx="10972800" cy="3819336"/>
        </p:xfrm>
        <a:graphic>
          <a:graphicData uri="http://schemas.openxmlformats.org/drawingml/2006/table">
            <a:tbl>
              <a:tblPr firstRow="1" bandRow="1">
                <a:tableStyleId>{5C22544A-7EE6-4342-B048-85BDC9FD1C3A}</a:tableStyleId>
              </a:tblPr>
              <a:tblGrid>
                <a:gridCol w="1632155">
                  <a:extLst>
                    <a:ext uri="{9D8B030D-6E8A-4147-A177-3AD203B41FA5}">
                      <a16:colId xmlns:a16="http://schemas.microsoft.com/office/drawing/2014/main" val="292283202"/>
                    </a:ext>
                  </a:extLst>
                </a:gridCol>
                <a:gridCol w="2025445">
                  <a:extLst>
                    <a:ext uri="{9D8B030D-6E8A-4147-A177-3AD203B41FA5}">
                      <a16:colId xmlns:a16="http://schemas.microsoft.com/office/drawing/2014/main" val="520880520"/>
                    </a:ext>
                  </a:extLst>
                </a:gridCol>
                <a:gridCol w="2330245">
                  <a:extLst>
                    <a:ext uri="{9D8B030D-6E8A-4147-A177-3AD203B41FA5}">
                      <a16:colId xmlns:a16="http://schemas.microsoft.com/office/drawing/2014/main" val="3920984291"/>
                    </a:ext>
                  </a:extLst>
                </a:gridCol>
                <a:gridCol w="2330245">
                  <a:extLst>
                    <a:ext uri="{9D8B030D-6E8A-4147-A177-3AD203B41FA5}">
                      <a16:colId xmlns:a16="http://schemas.microsoft.com/office/drawing/2014/main" val="3020136195"/>
                    </a:ext>
                  </a:extLst>
                </a:gridCol>
                <a:gridCol w="1012723">
                  <a:extLst>
                    <a:ext uri="{9D8B030D-6E8A-4147-A177-3AD203B41FA5}">
                      <a16:colId xmlns:a16="http://schemas.microsoft.com/office/drawing/2014/main" val="2387327437"/>
                    </a:ext>
                  </a:extLst>
                </a:gridCol>
                <a:gridCol w="1641987">
                  <a:extLst>
                    <a:ext uri="{9D8B030D-6E8A-4147-A177-3AD203B41FA5}">
                      <a16:colId xmlns:a16="http://schemas.microsoft.com/office/drawing/2014/main" val="3323180995"/>
                    </a:ext>
                  </a:extLst>
                </a:gridCol>
              </a:tblGrid>
              <a:tr h="370840">
                <a:tc>
                  <a:txBody>
                    <a:bodyPr/>
                    <a:lstStyle/>
                    <a:p>
                      <a:pPr marL="0" marR="0" algn="ctr">
                        <a:lnSpc>
                          <a:spcPct val="115000"/>
                        </a:lnSpc>
                        <a:spcBef>
                          <a:spcPts val="0"/>
                        </a:spcBef>
                        <a:spcAft>
                          <a:spcPts val="0"/>
                        </a:spcAft>
                      </a:pPr>
                      <a:r>
                        <a:rPr lang="en-US" sz="32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Variable</a:t>
                      </a:r>
                      <a:endParaRPr lang="en-US" sz="28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Name</a:t>
                      </a:r>
                      <a:endParaRPr lang="en-US" sz="28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Dimension 1</a:t>
                      </a:r>
                      <a:endParaRPr lang="en-US" sz="28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Dimension 2</a:t>
                      </a:r>
                      <a:endParaRPr lang="en-US" sz="28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Type</a:t>
                      </a:r>
                      <a:endParaRPr lang="en-US" sz="28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Unit</a:t>
                      </a:r>
                      <a:endParaRPr lang="en-US" sz="28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66025599"/>
                  </a:ext>
                </a:extLst>
              </a:tr>
              <a:tr h="370840">
                <a:tc>
                  <a:txBody>
                    <a:bodyPr/>
                    <a:lstStyle/>
                    <a:p>
                      <a:pPr marL="0" marR="0" algn="ctr">
                        <a:lnSpc>
                          <a:spcPct val="115000"/>
                        </a:lnSpc>
                        <a:spcBef>
                          <a:spcPts val="0"/>
                        </a:spcBef>
                        <a:spcAft>
                          <a:spcPts val="0"/>
                        </a:spcAft>
                      </a:pPr>
                      <a:r>
                        <a:rPr lang="en-US" sz="3200" b="1" i="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a:t>
                      </a:r>
                      <a:r>
                        <a:rPr lang="en-US" sz="3200" b="1" i="1" baseline="-250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t>
                      </a:r>
                      <a:r>
                        <a:rPr lang="en-US" sz="3200" b="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(3,16)</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Coefficient of NRTC</a:t>
                      </a:r>
                      <a:r>
                        <a:rPr lang="en-US" sz="3200" baseline="30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t>
                      </a: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(Eq. 2)</a:t>
                      </a:r>
                      <a:endParaRPr lang="en-US" sz="2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 times – prelaunch, last, current</a:t>
                      </a:r>
                      <a:endParaRPr lang="en-US" sz="2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 channels</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Real</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Same as ABI L1b radiance</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19507575"/>
                  </a:ext>
                </a:extLst>
              </a:tr>
              <a:tr h="370840">
                <a:tc>
                  <a:txBody>
                    <a:bodyPr/>
                    <a:lstStyle/>
                    <a:p>
                      <a:pPr marL="0" marR="0" algn="ctr">
                        <a:lnSpc>
                          <a:spcPct val="115000"/>
                        </a:lnSpc>
                        <a:spcBef>
                          <a:spcPts val="0"/>
                        </a:spcBef>
                        <a:spcAft>
                          <a:spcPts val="0"/>
                        </a:spcAft>
                      </a:pPr>
                      <a:r>
                        <a:rPr lang="en-US" sz="3200" b="1" i="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t>
                      </a:r>
                      <a:r>
                        <a:rPr lang="en-US" sz="3200" b="1" i="1" baseline="-250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t>
                      </a:r>
                      <a:r>
                        <a:rPr lang="en-US" sz="3200" b="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(3,16)</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Coefficient of NRTC</a:t>
                      </a:r>
                      <a:r>
                        <a:rPr lang="en-US" sz="3200" baseline="30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t>
                      </a: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(Eq. 2)</a:t>
                      </a:r>
                      <a:endParaRPr lang="en-US" sz="2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 times – prelaunch, last, current</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16 channels</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Real</a:t>
                      </a:r>
                      <a:endParaRPr lang="en-US" sz="2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32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Unitless</a:t>
                      </a:r>
                      <a:endParaRPr lang="en-US" sz="2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730569810"/>
                  </a:ext>
                </a:extLst>
              </a:tr>
            </a:tbl>
          </a:graphicData>
        </a:graphic>
      </p:graphicFrame>
      <p:sp>
        <p:nvSpPr>
          <p:cNvPr id="4" name="Slide Number Placeholder 3">
            <a:extLst>
              <a:ext uri="{FF2B5EF4-FFF2-40B4-BE49-F238E27FC236}">
                <a16:creationId xmlns:a16="http://schemas.microsoft.com/office/drawing/2014/main" id="{AA639184-061C-456D-8280-C0FC441DF829}"/>
              </a:ext>
            </a:extLst>
          </p:cNvPr>
          <p:cNvSpPr>
            <a:spLocks noGrp="1"/>
          </p:cNvSpPr>
          <p:nvPr>
            <p:ph type="sldNum" sz="quarter" idx="10"/>
          </p:nvPr>
        </p:nvSpPr>
        <p:spPr/>
        <p:txBody>
          <a:bodyPr/>
          <a:lstStyle/>
          <a:p>
            <a:pPr>
              <a:defRPr/>
            </a:pPr>
            <a:fld id="{DA28AC38-E0E8-49D7-B2FE-71FD7C42C09E}" type="slidenum">
              <a:rPr lang="en-US" smtClean="0"/>
              <a:pPr>
                <a:defRPr/>
              </a:pPr>
              <a:t>4</a:t>
            </a:fld>
            <a:endParaRPr lang="en-US"/>
          </a:p>
        </p:txBody>
      </p:sp>
      <p:sp>
        <p:nvSpPr>
          <p:cNvPr id="6" name="TextBox 5">
            <a:extLst>
              <a:ext uri="{FF2B5EF4-FFF2-40B4-BE49-F238E27FC236}">
                <a16:creationId xmlns:a16="http://schemas.microsoft.com/office/drawing/2014/main" id="{41448DA1-D777-4BF2-AFAF-7D9471AE7C89}"/>
              </a:ext>
            </a:extLst>
          </p:cNvPr>
          <p:cNvSpPr txBox="1"/>
          <p:nvPr/>
        </p:nvSpPr>
        <p:spPr>
          <a:xfrm>
            <a:off x="609600" y="5555226"/>
            <a:ext cx="10972800" cy="369332"/>
          </a:xfrm>
          <a:prstGeom prst="rect">
            <a:avLst/>
          </a:prstGeom>
          <a:noFill/>
        </p:spPr>
        <p:txBody>
          <a:bodyPr wrap="square" rtlCol="0">
            <a:spAutoFit/>
          </a:bodyPr>
          <a:lstStyle/>
          <a:p>
            <a:r>
              <a:rPr lang="en-US" baseline="30000" dirty="0"/>
              <a:t>*</a:t>
            </a:r>
            <a:r>
              <a:rPr lang="en-US" dirty="0"/>
              <a:t>: For operational L1b radiance. Replaced with RAC for re-calibrated L1b radiance if produced.</a:t>
            </a:r>
          </a:p>
        </p:txBody>
      </p:sp>
    </p:spTree>
    <p:extLst>
      <p:ext uri="{BB962C8B-B14F-4D97-AF65-F5344CB8AC3E}">
        <p14:creationId xmlns:p14="http://schemas.microsoft.com/office/powerpoint/2010/main" val="257907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50F4-4899-47C5-AA81-B250BA815265}"/>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CF3A3A14-F1B8-46F3-AF2E-F8790B131D89}"/>
              </a:ext>
            </a:extLst>
          </p:cNvPr>
          <p:cNvSpPr>
            <a:spLocks noGrp="1"/>
          </p:cNvSpPr>
          <p:nvPr>
            <p:ph idx="1"/>
          </p:nvPr>
        </p:nvSpPr>
        <p:spPr/>
        <p:txBody>
          <a:bodyPr>
            <a:normAutofit fontScale="92500" lnSpcReduction="20000"/>
          </a:bodyPr>
          <a:lstStyle/>
          <a:p>
            <a:r>
              <a:rPr lang="en-US" dirty="0"/>
              <a:t>ATBD: Broad and detailed for deep divers.	</a:t>
            </a:r>
          </a:p>
          <a:p>
            <a:pPr lvl="1"/>
            <a:r>
              <a:rPr lang="en-US" dirty="0"/>
              <a:t>What is GSICS.</a:t>
            </a:r>
          </a:p>
          <a:p>
            <a:pPr lvl="1"/>
            <a:r>
              <a:rPr lang="en-US" dirty="0"/>
              <a:t>Theoretical basis of the GSICS Correction algorithm.</a:t>
            </a:r>
          </a:p>
          <a:p>
            <a:pPr lvl="1"/>
            <a:r>
              <a:rPr lang="en-US" dirty="0"/>
              <a:t>Expected results of applying GSICS Corrections in terms of inter-operability, SI traceability, and uncertainty.</a:t>
            </a:r>
          </a:p>
          <a:p>
            <a:pPr lvl="1"/>
            <a:r>
              <a:rPr lang="en-US" dirty="0"/>
              <a:t>Considerations when applying GSICS Correction.</a:t>
            </a:r>
          </a:p>
          <a:p>
            <a:r>
              <a:rPr lang="en-US" dirty="0"/>
              <a:t>User Guide: Narrow and brief for practitioners.</a:t>
            </a:r>
          </a:p>
          <a:p>
            <a:pPr lvl="1"/>
            <a:r>
              <a:rPr lang="en-US" dirty="0"/>
              <a:t>What comes with ABI L1b data and how to use it.</a:t>
            </a:r>
          </a:p>
          <a:p>
            <a:r>
              <a:rPr lang="en-US" dirty="0"/>
              <a:t>Website: Library and tool kit.</a:t>
            </a:r>
          </a:p>
          <a:p>
            <a:pPr lvl="1"/>
            <a:r>
              <a:rPr lang="en-US" dirty="0"/>
              <a:t>All data – Regression &amp; correction coefficients; NRTC &amp; RAN; Levels of maturity; Operation status; etc.</a:t>
            </a:r>
          </a:p>
          <a:p>
            <a:pPr lvl="1"/>
            <a:r>
              <a:rPr lang="en-US" dirty="0"/>
              <a:t>All documents – link to User Guide and ATBD.</a:t>
            </a:r>
          </a:p>
        </p:txBody>
      </p:sp>
      <p:sp>
        <p:nvSpPr>
          <p:cNvPr id="4" name="Slide Number Placeholder 3">
            <a:extLst>
              <a:ext uri="{FF2B5EF4-FFF2-40B4-BE49-F238E27FC236}">
                <a16:creationId xmlns:a16="http://schemas.microsoft.com/office/drawing/2014/main" id="{1F2350C4-A476-4890-878F-A4F4B53A751F}"/>
              </a:ext>
            </a:extLst>
          </p:cNvPr>
          <p:cNvSpPr>
            <a:spLocks noGrp="1"/>
          </p:cNvSpPr>
          <p:nvPr>
            <p:ph type="sldNum" sz="quarter" idx="10"/>
          </p:nvPr>
        </p:nvSpPr>
        <p:spPr/>
        <p:txBody>
          <a:bodyPr/>
          <a:lstStyle/>
          <a:p>
            <a:pPr>
              <a:defRPr/>
            </a:pPr>
            <a:fld id="{DA28AC38-E0E8-49D7-B2FE-71FD7C42C09E}" type="slidenum">
              <a:rPr lang="en-US" smtClean="0"/>
              <a:pPr>
                <a:defRPr/>
              </a:pPr>
              <a:t>5</a:t>
            </a:fld>
            <a:endParaRPr lang="en-US"/>
          </a:p>
        </p:txBody>
      </p:sp>
    </p:spTree>
    <p:extLst>
      <p:ext uri="{BB962C8B-B14F-4D97-AF65-F5344CB8AC3E}">
        <p14:creationId xmlns:p14="http://schemas.microsoft.com/office/powerpoint/2010/main" val="321555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50F4-4899-47C5-AA81-B250BA815265}"/>
              </a:ext>
            </a:extLst>
          </p:cNvPr>
          <p:cNvSpPr>
            <a:spLocks noGrp="1"/>
          </p:cNvSpPr>
          <p:nvPr>
            <p:ph type="title"/>
          </p:nvPr>
        </p:nvSpPr>
        <p:spPr/>
        <p:txBody>
          <a:bodyPr/>
          <a:lstStyle/>
          <a:p>
            <a:r>
              <a:rPr lang="en-US" dirty="0"/>
              <a:t>What is GSICS Correction, Really?</a:t>
            </a:r>
          </a:p>
        </p:txBody>
      </p:sp>
      <p:sp>
        <p:nvSpPr>
          <p:cNvPr id="3" name="Content Placeholder 2">
            <a:extLst>
              <a:ext uri="{FF2B5EF4-FFF2-40B4-BE49-F238E27FC236}">
                <a16:creationId xmlns:a16="http://schemas.microsoft.com/office/drawing/2014/main" id="{CF3A3A14-F1B8-46F3-AF2E-F8790B131D89}"/>
              </a:ext>
            </a:extLst>
          </p:cNvPr>
          <p:cNvSpPr>
            <a:spLocks noGrp="1"/>
          </p:cNvSpPr>
          <p:nvPr>
            <p:ph idx="1"/>
          </p:nvPr>
        </p:nvSpPr>
        <p:spPr/>
        <p:txBody>
          <a:bodyPr>
            <a:normAutofit/>
          </a:bodyPr>
          <a:lstStyle/>
          <a:p>
            <a:r>
              <a:rPr lang="en-US" dirty="0"/>
              <a:t>GSICS Correction harmonizes or homogenizes similar radiance products generated by the same or different sensors over time, operated by the same or different agencies. </a:t>
            </a:r>
          </a:p>
          <a:p>
            <a:pPr lvl="1"/>
            <a:r>
              <a:rPr lang="en-US" dirty="0"/>
              <a:t>A distinction was made between “harmonization” and “homogenization” – which is the right word here?</a:t>
            </a:r>
          </a:p>
          <a:p>
            <a:r>
              <a:rPr lang="en-US" dirty="0"/>
              <a:t>The harmonized radiance is not necessarily more or less accurate than the unharmonized radiance, but is in better agreement with the GSICS selected reference. </a:t>
            </a:r>
          </a:p>
        </p:txBody>
      </p:sp>
      <p:sp>
        <p:nvSpPr>
          <p:cNvPr id="4" name="Slide Number Placeholder 3">
            <a:extLst>
              <a:ext uri="{FF2B5EF4-FFF2-40B4-BE49-F238E27FC236}">
                <a16:creationId xmlns:a16="http://schemas.microsoft.com/office/drawing/2014/main" id="{1F2350C4-A476-4890-878F-A4F4B53A751F}"/>
              </a:ext>
            </a:extLst>
          </p:cNvPr>
          <p:cNvSpPr>
            <a:spLocks noGrp="1"/>
          </p:cNvSpPr>
          <p:nvPr>
            <p:ph type="sldNum" sz="quarter" idx="10"/>
          </p:nvPr>
        </p:nvSpPr>
        <p:spPr/>
        <p:txBody>
          <a:bodyPr/>
          <a:lstStyle/>
          <a:p>
            <a:pPr>
              <a:defRPr/>
            </a:pPr>
            <a:fld id="{DA28AC38-E0E8-49D7-B2FE-71FD7C42C09E}" type="slidenum">
              <a:rPr lang="en-US" smtClean="0"/>
              <a:pPr>
                <a:defRPr/>
              </a:pPr>
              <a:t>6</a:t>
            </a:fld>
            <a:endParaRPr lang="en-US" dirty="0"/>
          </a:p>
        </p:txBody>
      </p:sp>
    </p:spTree>
    <p:extLst>
      <p:ext uri="{BB962C8B-B14F-4D97-AF65-F5344CB8AC3E}">
        <p14:creationId xmlns:p14="http://schemas.microsoft.com/office/powerpoint/2010/main" val="183832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7B96-3397-4EB4-BD06-331251AF31B5}"/>
              </a:ext>
            </a:extLst>
          </p:cNvPr>
          <p:cNvSpPr>
            <a:spLocks noGrp="1"/>
          </p:cNvSpPr>
          <p:nvPr>
            <p:ph type="title"/>
          </p:nvPr>
        </p:nvSpPr>
        <p:spPr/>
        <p:txBody>
          <a:bodyPr/>
          <a:lstStyle/>
          <a:p>
            <a:r>
              <a:rPr lang="en-US" dirty="0"/>
              <a:t>What’s In A Name (1/2)</a:t>
            </a:r>
          </a:p>
        </p:txBody>
      </p:sp>
      <p:sp>
        <p:nvSpPr>
          <p:cNvPr id="3" name="Content Placeholder 2">
            <a:extLst>
              <a:ext uri="{FF2B5EF4-FFF2-40B4-BE49-F238E27FC236}">
                <a16:creationId xmlns:a16="http://schemas.microsoft.com/office/drawing/2014/main" id="{C5414CDD-D20D-429F-977B-11D79CC43CFE}"/>
              </a:ext>
            </a:extLst>
          </p:cNvPr>
          <p:cNvSpPr>
            <a:spLocks noGrp="1"/>
          </p:cNvSpPr>
          <p:nvPr>
            <p:ph idx="1"/>
          </p:nvPr>
        </p:nvSpPr>
        <p:spPr/>
        <p:txBody>
          <a:bodyPr>
            <a:normAutofit fontScale="92500"/>
          </a:bodyPr>
          <a:lstStyle/>
          <a:p>
            <a:pPr lvl="0"/>
            <a:r>
              <a:rPr lang="en-US" dirty="0"/>
              <a:t>Replace “GSICS Correction” with “GSICS Harmonization”.</a:t>
            </a:r>
          </a:p>
          <a:p>
            <a:pPr lvl="1"/>
            <a:r>
              <a:rPr lang="en-US" dirty="0"/>
              <a:t>When “GSICS Correction” was adopted in 2009, it was meant to correct Imager, SEVIRI, FY-2, MTSAT, MI calibration with AIRS/IASI.</a:t>
            </a:r>
          </a:p>
          <a:p>
            <a:pPr lvl="2"/>
            <a:r>
              <a:rPr lang="en-US" dirty="0"/>
              <a:t>That was appropriate when GEO calibration was inferior to LEO. </a:t>
            </a:r>
          </a:p>
          <a:p>
            <a:pPr lvl="1"/>
            <a:r>
              <a:rPr lang="en-US" dirty="0"/>
              <a:t>But it could be a barrier to harmonize among LEO measurements (AIRS, IASI, </a:t>
            </a:r>
            <a:r>
              <a:rPr lang="en-US" dirty="0" err="1"/>
              <a:t>CrIS</a:t>
            </a:r>
            <a:r>
              <a:rPr lang="en-US" dirty="0"/>
              <a:t>, MODIS, VIIRS, etc.) if some would not consider their calibration needs such correction.</a:t>
            </a:r>
          </a:p>
          <a:p>
            <a:pPr lvl="2"/>
            <a:r>
              <a:rPr lang="en-US" dirty="0"/>
              <a:t>Actually that happened to some ABI channels already.</a:t>
            </a:r>
          </a:p>
          <a:p>
            <a:pPr lvl="2"/>
            <a:r>
              <a:rPr lang="en-US" dirty="0"/>
              <a:t>We’d either have to convince all those instrument teams, or concede that GSICS harmonization is applicable only to pairs of superior and inferior instruments.</a:t>
            </a:r>
          </a:p>
          <a:p>
            <a:pPr lvl="1"/>
            <a:r>
              <a:rPr lang="en-US" dirty="0"/>
              <a:t>“Harmonization” is a more neutral and hopefully acceptable term.</a:t>
            </a:r>
          </a:p>
        </p:txBody>
      </p:sp>
      <p:sp>
        <p:nvSpPr>
          <p:cNvPr id="4" name="Slide Number Placeholder 3">
            <a:extLst>
              <a:ext uri="{FF2B5EF4-FFF2-40B4-BE49-F238E27FC236}">
                <a16:creationId xmlns:a16="http://schemas.microsoft.com/office/drawing/2014/main" id="{39DF0778-F96C-4087-B652-2F34ABEC2BAC}"/>
              </a:ext>
            </a:extLst>
          </p:cNvPr>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extLst>
      <p:ext uri="{BB962C8B-B14F-4D97-AF65-F5344CB8AC3E}">
        <p14:creationId xmlns:p14="http://schemas.microsoft.com/office/powerpoint/2010/main" val="313403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7B96-3397-4EB4-BD06-331251AF31B5}"/>
              </a:ext>
            </a:extLst>
          </p:cNvPr>
          <p:cNvSpPr>
            <a:spLocks noGrp="1"/>
          </p:cNvSpPr>
          <p:nvPr>
            <p:ph type="title"/>
          </p:nvPr>
        </p:nvSpPr>
        <p:spPr/>
        <p:txBody>
          <a:bodyPr/>
          <a:lstStyle/>
          <a:p>
            <a:r>
              <a:rPr lang="en-US" dirty="0"/>
              <a:t>What’s In A Name (2/2)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5414CDD-D20D-429F-977B-11D79CC43CFE}"/>
                  </a:ext>
                </a:extLst>
              </p:cNvPr>
              <p:cNvSpPr>
                <a:spLocks noGrp="1"/>
              </p:cNvSpPr>
              <p:nvPr>
                <p:ph idx="1"/>
              </p:nvPr>
            </p:nvSpPr>
            <p:spPr/>
            <p:txBody>
              <a:bodyPr>
                <a:normAutofit/>
              </a:bodyPr>
              <a:lstStyle/>
              <a:p>
                <a:r>
                  <a:rPr lang="en-US" dirty="0"/>
                  <a:t>Generalize the methodology to other pairs.</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𝐺𝐸𝑂</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𝐿𝐸𝑂</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𝑐𝑜𝑟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𝑐</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𝑐</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𝐺𝐸𝑂</m:t>
                        </m:r>
                      </m:sub>
                    </m:sSub>
                  </m:oMath>
                </a14:m>
                <a:r>
                  <a:rPr lang="en-US" dirty="0">
                    <a:latin typeface="Cambria Math" panose="02040503050406030204" pitchFamily="18" charset="0"/>
                  </a:rPr>
                  <a:t>: Applicable only to GEO-LEO pairs.</a:t>
                </a:r>
                <a:endParaRPr lang="en-US" i="1" dirty="0">
                  <a:latin typeface="Cambria Math" panose="02040503050406030204" pitchFamily="18" charset="0"/>
                </a:endParaRP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𝑚𝑜𝑛𝑖𝑡𝑜𝑟𝑒𝑑</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𝑚𝑜𝑛𝑖𝑡𝑜𝑟𝑖𝑛𝑔</m:t>
                        </m:r>
                      </m:sub>
                    </m:sSub>
                  </m:oMath>
                </a14:m>
                <a:r>
                  <a:rPr lang="en-US" dirty="0"/>
                  <a:t>: Less distinguishable and clear.</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𝑚𝑜𝑛</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b="0" i="1" smtClean="0">
                            <a:latin typeface="Cambria Math" panose="02040503050406030204" pitchFamily="18" charset="0"/>
                          </a:rPr>
                          <m:t>𝑟𝑒𝑓</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b="0" i="1" smtClean="0">
                            <a:latin typeface="Cambria Math" panose="02040503050406030204" pitchFamily="18" charset="0"/>
                          </a:rPr>
                          <m:t>h𝑎𝑟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𝑐</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𝑐</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b="0" i="1" smtClean="0">
                            <a:latin typeface="Cambria Math" panose="02040503050406030204" pitchFamily="18" charset="0"/>
                          </a:rPr>
                          <m:t>𝑚𝑜𝑛</m:t>
                        </m:r>
                      </m:sub>
                    </m:sSub>
                  </m:oMath>
                </a14:m>
                <a:r>
                  <a:rPr lang="en-US" dirty="0"/>
                  <a:t>: Acceptable, in particular the concept of Reference and Harmonized Radiances.</a:t>
                </a:r>
              </a:p>
              <a:p>
                <a:pPr lvl="1"/>
                <a:r>
                  <a:rPr lang="en-US" dirty="0">
                    <a:latin typeface="Cambria Math" panose="02040503050406030204" pitchFamily="18" charset="0"/>
                  </a:rPr>
                  <a:t>Other choices – Unharmonized; Monitored, Raw, L1b, …</a:t>
                </a:r>
              </a:p>
              <a:p>
                <a:pPr lvl="1"/>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𝑢𝑛h</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𝑟</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𝑟𝑒𝑓</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h𝑎𝑟</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𝑐</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𝑏</m:t>
                        </m:r>
                      </m:e>
                      <m:sub>
                        <m:r>
                          <a:rPr lang="en-US" i="1">
                            <a:latin typeface="Cambria Math" panose="02040503050406030204" pitchFamily="18" charset="0"/>
                          </a:rPr>
                          <m:t>𝑐</m:t>
                        </m:r>
                      </m:sub>
                    </m:sSub>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b="0" i="1" smtClean="0">
                            <a:latin typeface="Cambria Math" panose="02040503050406030204" pitchFamily="18" charset="0"/>
                          </a:rPr>
                          <m:t>𝑢𝑛h</m:t>
                        </m:r>
                      </m:sub>
                    </m:sSub>
                  </m:oMath>
                </a14:m>
                <a:r>
                  <a:rPr lang="en-US" dirty="0"/>
                  <a:t>: Recommended.</a:t>
                </a:r>
              </a:p>
            </p:txBody>
          </p:sp>
        </mc:Choice>
        <mc:Fallback>
          <p:sp>
            <p:nvSpPr>
              <p:cNvPr id="3" name="Content Placeholder 2">
                <a:extLst>
                  <a:ext uri="{FF2B5EF4-FFF2-40B4-BE49-F238E27FC236}">
                    <a16:creationId xmlns:a16="http://schemas.microsoft.com/office/drawing/2014/main" id="{C5414CDD-D20D-429F-977B-11D79CC43CFE}"/>
                  </a:ext>
                </a:extLst>
              </p:cNvPr>
              <p:cNvSpPr>
                <a:spLocks noGrp="1" noRot="1" noChangeAspect="1" noMove="1" noResize="1" noEditPoints="1" noAdjustHandles="1" noChangeArrowheads="1" noChangeShapeType="1" noTextEdit="1"/>
              </p:cNvSpPr>
              <p:nvPr>
                <p:ph idx="1"/>
              </p:nvPr>
            </p:nvSpPr>
            <p:spPr>
              <a:blipFill>
                <a:blip r:embed="rId2"/>
                <a:stretch>
                  <a:fillRect l="-1222" t="-16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9DF0778-F96C-4087-B652-2F34ABEC2BAC}"/>
              </a:ext>
            </a:extLst>
          </p:cNvPr>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spTree>
    <p:extLst>
      <p:ext uri="{BB962C8B-B14F-4D97-AF65-F5344CB8AC3E}">
        <p14:creationId xmlns:p14="http://schemas.microsoft.com/office/powerpoint/2010/main" val="92103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42923</TotalTime>
  <Words>736</Words>
  <Application>Microsoft Office PowerPoint</Application>
  <PresentationFormat>Widescreen</PresentationFormat>
  <Paragraphs>82</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SimSun</vt:lpstr>
      <vt:lpstr>SimSun</vt:lpstr>
      <vt:lpstr>Arial</vt:lpstr>
      <vt:lpstr>Calibri</vt:lpstr>
      <vt:lpstr>Cambria Math</vt:lpstr>
      <vt:lpstr>Times New Roman</vt:lpstr>
      <vt:lpstr>Wingdings</vt:lpstr>
      <vt:lpstr>Default Design</vt:lpstr>
      <vt:lpstr>GSICS Correction at NOAA</vt:lpstr>
      <vt:lpstr>Introduction</vt:lpstr>
      <vt:lpstr>Implementation</vt:lpstr>
      <vt:lpstr>Summary</vt:lpstr>
      <vt:lpstr>Documentation</vt:lpstr>
      <vt:lpstr>What is GSICS Correction, Really?</vt:lpstr>
      <vt:lpstr>What’s In A Name (1/2)</vt:lpstr>
      <vt:lpstr>What’s In A Name (2/2)</vt:lpstr>
    </vt:vector>
  </TitlesOfParts>
  <Company>NOAA / NESDIS / ORA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Xiangqian Wu</cp:lastModifiedBy>
  <cp:revision>963</cp:revision>
  <dcterms:created xsi:type="dcterms:W3CDTF">2004-06-10T15:46:18Z</dcterms:created>
  <dcterms:modified xsi:type="dcterms:W3CDTF">2021-11-29T11:47:13Z</dcterms:modified>
</cp:coreProperties>
</file>