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6858000" cx="12192000"/>
  <p:notesSz cx="9931400" cy="14363700"/>
  <p:embeddedFontLst>
    <p:embeddedFont>
      <p:font typeface="Dosis"/>
      <p:regular r:id="rId35"/>
      <p:bold r:id="rId36"/>
    </p:embeddedFont>
    <p:embeddedFont>
      <p:font typeface="Roboto"/>
      <p:regular r:id="rId37"/>
      <p:bold r:id="rId38"/>
      <p:italic r:id="rId39"/>
      <p:boldItalic r:id="rId40"/>
    </p:embeddedFont>
    <p:embeddedFont>
      <p:font typeface="Tahoma"/>
      <p:regular r:id="rId41"/>
      <p:bold r:id="rId42"/>
    </p:embeddedFont>
    <p:embeddedFont>
      <p:font typeface="Century Gothic"/>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5186">
          <p15:clr>
            <a:srgbClr val="A4A3A4"/>
          </p15:clr>
        </p15:guide>
        <p15:guide id="10" pos="241">
          <p15:clr>
            <a:srgbClr val="A4A3A4"/>
          </p15:clr>
        </p15:guide>
        <p15:guide id="11" pos="1910">
          <p15:clr>
            <a:srgbClr val="A4A3A4"/>
          </p15:clr>
        </p15:guide>
        <p15:guide id="12" pos="6005">
          <p15:clr>
            <a:srgbClr val="A4A3A4"/>
          </p15:clr>
        </p15:guide>
        <p15:guide id="13" pos="6838">
          <p15:clr>
            <a:srgbClr val="A4A3A4"/>
          </p15:clr>
        </p15:guide>
        <p15:guide id="14" pos="2751">
          <p15:clr>
            <a:srgbClr val="A4A3A4"/>
          </p15:clr>
        </p15:guide>
        <p15:guide id="15" pos="1076">
          <p15:clr>
            <a:srgbClr val="A4A3A4"/>
          </p15:clr>
        </p15:guide>
      </p15:sldGuideLst>
    </p:ext>
    <p:ext uri="{2D200454-40CA-4A62-9FC3-DE9A4176ACB9}">
      <p15:notesGuideLst>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72417C-344E-4789-A3E9-A86E07B8D4BF}">
  <a:tblStyle styleId="{2672417C-344E-4789-A3E9-A86E07B8D4B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AF54C80-DD41-46EC-8E03-992653774A3C}" styleName="Table_1">
    <a:wholeTbl>
      <a:tcTxStyle b="off" i="off">
        <a:font>
          <a:latin typeface="Tahoma"/>
          <a:ea typeface="Tahoma"/>
          <a:cs typeface="Tahom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EFE6"/>
          </a:solidFill>
        </a:fill>
      </a:tcStyle>
    </a:wholeTbl>
    <a:band1H>
      <a:tcTxStyle/>
      <a:tcStyle>
        <a:fill>
          <a:solidFill>
            <a:srgbClr val="FFDDCA"/>
          </a:solidFill>
        </a:fill>
      </a:tcStyle>
    </a:band1H>
    <a:band2H>
      <a:tcTxStyle/>
    </a:band2H>
    <a:band1V>
      <a:tcTxStyle/>
      <a:tcStyle>
        <a:fill>
          <a:solidFill>
            <a:srgbClr val="FFDDCA"/>
          </a:solidFill>
        </a:fill>
      </a:tcStyle>
    </a:band1V>
    <a:band2V>
      <a:tcTxStyle/>
    </a:band2V>
    <a:lastCol>
      <a:tcTxStyle b="on" i="off">
        <a:font>
          <a:latin typeface="Tahoma"/>
          <a:ea typeface="Tahoma"/>
          <a:cs typeface="Tahoma"/>
        </a:font>
        <a:schemeClr val="lt1"/>
      </a:tcTxStyle>
      <a:tcStyle>
        <a:fill>
          <a:solidFill>
            <a:schemeClr val="accent1"/>
          </a:solidFill>
        </a:fill>
      </a:tcStyle>
    </a:lastCol>
    <a:firstCol>
      <a:tcTxStyle b="on" i="off">
        <a:font>
          <a:latin typeface="Tahoma"/>
          <a:ea typeface="Tahoma"/>
          <a:cs typeface="Tahoma"/>
        </a:font>
        <a:schemeClr val="lt1"/>
      </a:tcTxStyle>
      <a:tcStyle>
        <a:fill>
          <a:solidFill>
            <a:schemeClr val="accent1"/>
          </a:solidFill>
        </a:fill>
      </a:tcStyle>
    </a:firstCol>
    <a:lastRow>
      <a:tcTxStyle b="on" i="off">
        <a:font>
          <a:latin typeface="Tahoma"/>
          <a:ea typeface="Tahoma"/>
          <a:cs typeface="Tahom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ahoma"/>
          <a:ea typeface="Tahoma"/>
          <a:cs typeface="Tahom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64" orient="horz"/>
        <p:guide pos="1410" orient="horz"/>
        <p:guide pos="2715" orient="horz"/>
        <p:guide pos="2389" orient="horz"/>
        <p:guide pos="2064" orient="horz"/>
        <p:guide pos="1735" orient="horz"/>
        <p:guide pos="3369" orient="horz"/>
        <p:guide pos="3698" orient="horz"/>
        <p:guide pos="5186"/>
        <p:guide pos="241"/>
        <p:guide pos="1910"/>
        <p:guide pos="6005"/>
        <p:guide pos="6838"/>
        <p:guide pos="2751"/>
        <p:guide pos="1076"/>
      </p:guideLst>
    </p:cSldViewPr>
  </p:slideViewPr>
  <p:notesViewPr>
    <p:cSldViewPr snapToGrid="0">
      <p:cViewPr varScale="1">
        <p:scale>
          <a:sx n="100" d="100"/>
          <a:sy n="100" d="100"/>
        </p:scale>
        <p:origin x="0" y="0"/>
      </p:cViewPr>
      <p:guideLst>
        <p:guide pos="4525" orient="horz"/>
        <p:guide pos="3127"/>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3.xml"/><Relationship Id="rId42" Type="http://schemas.openxmlformats.org/officeDocument/2006/relationships/font" Target="fonts/Tahoma-bold.fntdata"/><Relationship Id="rId41" Type="http://schemas.openxmlformats.org/officeDocument/2006/relationships/font" Target="fonts/Tahoma-regular.fntdata"/><Relationship Id="rId22" Type="http://schemas.openxmlformats.org/officeDocument/2006/relationships/slide" Target="slides/slide15.xml"/><Relationship Id="rId44" Type="http://schemas.openxmlformats.org/officeDocument/2006/relationships/font" Target="fonts/CenturyGothic-bold.fntdata"/><Relationship Id="rId21" Type="http://schemas.openxmlformats.org/officeDocument/2006/relationships/slide" Target="slides/slide14.xml"/><Relationship Id="rId43" Type="http://schemas.openxmlformats.org/officeDocument/2006/relationships/font" Target="fonts/CenturyGothic-regular.fntdata"/><Relationship Id="rId24" Type="http://schemas.openxmlformats.org/officeDocument/2006/relationships/slide" Target="slides/slide17.xml"/><Relationship Id="rId46" Type="http://schemas.openxmlformats.org/officeDocument/2006/relationships/font" Target="fonts/CenturyGothic-boldItalic.fntdata"/><Relationship Id="rId23" Type="http://schemas.openxmlformats.org/officeDocument/2006/relationships/slide" Target="slides/slide16.xml"/><Relationship Id="rId45"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Dosis-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regular.fntdata"/><Relationship Id="rId14" Type="http://schemas.openxmlformats.org/officeDocument/2006/relationships/slide" Target="slides/slide7.xml"/><Relationship Id="rId36" Type="http://schemas.openxmlformats.org/officeDocument/2006/relationships/font" Target="fonts/Dosis-bold.fntdata"/><Relationship Id="rId17" Type="http://schemas.openxmlformats.org/officeDocument/2006/relationships/slide" Target="slides/slide10.xml"/><Relationship Id="rId39" Type="http://schemas.openxmlformats.org/officeDocument/2006/relationships/font" Target="fonts/Roboto-italic.fntdata"/><Relationship Id="rId16" Type="http://schemas.openxmlformats.org/officeDocument/2006/relationships/slide" Target="slides/slide9.xml"/><Relationship Id="rId38" Type="http://schemas.openxmlformats.org/officeDocument/2006/relationships/font" Target="fonts/Roboto-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302125" cy="719138"/>
          </a:xfrm>
          <a:prstGeom prst="rect">
            <a:avLst/>
          </a:prstGeom>
          <a:noFill/>
          <a:ln>
            <a:noFill/>
          </a:ln>
        </p:spPr>
        <p:txBody>
          <a:bodyPr anchorCtr="0" anchor="t" bIns="66800" lIns="133600" spcFirstLastPara="1" rIns="133600" wrap="square" tIns="66800">
            <a:noAutofit/>
          </a:bodyPr>
          <a:lstStyle>
            <a:lvl1pPr lvl="0" marR="0" rtl="0" algn="l">
              <a:spcBef>
                <a:spcPts val="0"/>
              </a:spcBef>
              <a:spcAft>
                <a:spcPts val="0"/>
              </a:spcAft>
              <a:buSzPts val="1400"/>
              <a:buNone/>
              <a:defRPr b="0" i="0" sz="17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2pPr>
            <a:lvl3pPr lvl="2"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3pPr>
            <a:lvl4pPr lvl="3"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4pPr>
            <a:lvl5pPr lvl="4"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5pPr>
            <a:lvl6pPr lvl="5"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6pPr>
            <a:lvl7pPr lvl="6"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7pPr>
            <a:lvl8pPr lvl="7"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8pPr>
            <a:lvl9pPr lvl="8"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9pPr>
          </a:lstStyle>
          <a:p/>
        </p:txBody>
      </p:sp>
      <p:sp>
        <p:nvSpPr>
          <p:cNvPr id="4" name="Google Shape;4;n"/>
          <p:cNvSpPr txBox="1"/>
          <p:nvPr>
            <p:ph idx="10" type="dt"/>
          </p:nvPr>
        </p:nvSpPr>
        <p:spPr>
          <a:xfrm>
            <a:off x="5629275" y="0"/>
            <a:ext cx="4302125" cy="719138"/>
          </a:xfrm>
          <a:prstGeom prst="rect">
            <a:avLst/>
          </a:prstGeom>
          <a:noFill/>
          <a:ln>
            <a:noFill/>
          </a:ln>
        </p:spPr>
        <p:txBody>
          <a:bodyPr anchorCtr="0" anchor="t" bIns="66800" lIns="133600" spcFirstLastPara="1" rIns="133600" wrap="square" tIns="66800">
            <a:noAutofit/>
          </a:bodyPr>
          <a:lstStyle>
            <a:lvl1pPr lvl="0" marR="0" rtl="0" algn="r">
              <a:spcBef>
                <a:spcPts val="0"/>
              </a:spcBef>
              <a:spcAft>
                <a:spcPts val="0"/>
              </a:spcAft>
              <a:buSzPts val="1400"/>
              <a:buNone/>
              <a:defRPr b="0" i="0" sz="17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2pPr>
            <a:lvl3pPr lvl="2"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3pPr>
            <a:lvl4pPr lvl="3"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4pPr>
            <a:lvl5pPr lvl="4"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5pPr>
            <a:lvl6pPr lvl="5"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6pPr>
            <a:lvl7pPr lvl="6"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7pPr>
            <a:lvl8pPr lvl="7"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8pPr>
            <a:lvl9pPr lvl="8"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9pPr>
          </a:lstStyle>
          <a:p/>
        </p:txBody>
      </p:sp>
      <p:sp>
        <p:nvSpPr>
          <p:cNvPr id="5" name="Google Shape;5;n"/>
          <p:cNvSpPr/>
          <p:nvPr>
            <p:ph idx="3"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lvl1pPr indent="-228600" lvl="0" marL="4572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3644563"/>
            <a:ext cx="4302125" cy="719137"/>
          </a:xfrm>
          <a:prstGeom prst="rect">
            <a:avLst/>
          </a:prstGeom>
          <a:noFill/>
          <a:ln>
            <a:noFill/>
          </a:ln>
        </p:spPr>
        <p:txBody>
          <a:bodyPr anchorCtr="0" anchor="b" bIns="66800" lIns="133600" spcFirstLastPara="1" rIns="133600" wrap="square" tIns="66800">
            <a:noAutofit/>
          </a:bodyPr>
          <a:lstStyle>
            <a:lvl1pPr lvl="0" marR="0" rtl="0" algn="l">
              <a:spcBef>
                <a:spcPts val="0"/>
              </a:spcBef>
              <a:spcAft>
                <a:spcPts val="0"/>
              </a:spcAft>
              <a:buSzPts val="1400"/>
              <a:buNone/>
              <a:defRPr b="0" i="0" sz="17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2pPr>
            <a:lvl3pPr lvl="2"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3pPr>
            <a:lvl4pPr lvl="3"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4pPr>
            <a:lvl5pPr lvl="4"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5pPr>
            <a:lvl6pPr lvl="5"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6pPr>
            <a:lvl7pPr lvl="6"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7pPr>
            <a:lvl8pPr lvl="7"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8pPr>
            <a:lvl9pPr lvl="8"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9pPr>
          </a:lstStyle>
          <a:p/>
        </p:txBody>
      </p:sp>
      <p:sp>
        <p:nvSpPr>
          <p:cNvPr id="8" name="Google Shape;8;n"/>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marR="0" rtl="0" algn="r">
              <a:spcBef>
                <a:spcPts val="0"/>
              </a:spcBef>
              <a:spcAft>
                <a:spcPts val="0"/>
              </a:spcAft>
              <a:buNone/>
            </a:pPr>
            <a:fld id="{00000000-1234-1234-1234-123412341234}" type="slidenum">
              <a:rPr b="0" i="0" lang="en-GB" sz="1700" u="none" cap="none" strike="noStrike">
                <a:solidFill>
                  <a:schemeClr val="dk1"/>
                </a:solidFill>
                <a:latin typeface="Times New Roman"/>
                <a:ea typeface="Times New Roman"/>
                <a:cs typeface="Times New Roman"/>
                <a:sym typeface="Times New Roman"/>
              </a:rPr>
              <a:t>‹#›</a:t>
            </a:fld>
            <a:endParaRPr b="0" i="0" sz="17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
        <p:nvSpPr>
          <p:cNvPr id="363" name="Google Shape;363;p1: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4" name="Google Shape;364;p1: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0: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68" name="Google Shape;468;p10: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1: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5" name="Google Shape;475;p11: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476" name="Google Shape;476;p11: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2: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6" name="Google Shape;486;p12: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487" name="Google Shape;487;p12: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3: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5" name="Google Shape;525;p13: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526" name="Google Shape;526;p13: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4: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551" name="Google Shape;551;p14: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5: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1" name="Google Shape;571;p15: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572" name="Google Shape;572;p15: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6: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9" name="Google Shape;579;p16: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580" name="Google Shape;580;p16: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7: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7" name="Google Shape;587;p17: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588" name="Google Shape;588;p17: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8: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0" name="Google Shape;600;p18: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601" name="Google Shape;601;p18: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9: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0" name="Google Shape;620;p19: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621" name="Google Shape;621;p19: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370" name="Google Shape;370;p2: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0: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686" name="Google Shape;686;p20: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1: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5" name="Google Shape;705;p21: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rtl="0" algn="l">
              <a:spcBef>
                <a:spcPts val="0"/>
              </a:spcBef>
              <a:spcAft>
                <a:spcPts val="0"/>
              </a:spcAft>
              <a:buNone/>
            </a:pPr>
            <a:r>
              <a:t/>
            </a:r>
            <a:endParaRPr/>
          </a:p>
        </p:txBody>
      </p:sp>
      <p:sp>
        <p:nvSpPr>
          <p:cNvPr id="706" name="Google Shape;706;p21: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2: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6" name="Google Shape;726;p22:notes"/>
          <p:cNvSpPr txBox="1"/>
          <p:nvPr>
            <p:ph idx="1" type="body"/>
          </p:nvPr>
        </p:nvSpPr>
        <p:spPr>
          <a:xfrm>
            <a:off x="1322388" y="6819900"/>
            <a:ext cx="7286625" cy="6469063"/>
          </a:xfrm>
          <a:prstGeom prst="rect">
            <a:avLst/>
          </a:prstGeom>
          <a:noFill/>
          <a:ln>
            <a:noFill/>
          </a:ln>
        </p:spPr>
        <p:txBody>
          <a:bodyPr anchorCtr="0" anchor="t" bIns="66800" lIns="133600" spcFirstLastPara="1" rIns="133600" wrap="square" tIns="66800">
            <a:noAutofit/>
          </a:bodyPr>
          <a:lstStyle/>
          <a:p>
            <a:pPr indent="0" lvl="0" marL="0" marR="0" rtl="0" algn="l">
              <a:lnSpc>
                <a:spcPct val="100000"/>
              </a:lnSpc>
              <a:spcBef>
                <a:spcPts val="0"/>
              </a:spcBef>
              <a:spcAft>
                <a:spcPts val="0"/>
              </a:spcAft>
              <a:buClr>
                <a:schemeClr val="dk1"/>
              </a:buClr>
              <a:buSzPts val="1200"/>
              <a:buFont typeface="Times New Roman"/>
              <a:buNone/>
            </a:pPr>
            <a:r>
              <a:t/>
            </a:r>
            <a:endParaRPr/>
          </a:p>
        </p:txBody>
      </p:sp>
      <p:sp>
        <p:nvSpPr>
          <p:cNvPr id="727" name="Google Shape;727;p22:notes"/>
          <p:cNvSpPr txBox="1"/>
          <p:nvPr>
            <p:ph idx="12" type="sldNum"/>
          </p:nvPr>
        </p:nvSpPr>
        <p:spPr>
          <a:xfrm>
            <a:off x="5629275" y="13644563"/>
            <a:ext cx="4302125" cy="719137"/>
          </a:xfrm>
          <a:prstGeom prst="rect">
            <a:avLst/>
          </a:prstGeom>
          <a:noFill/>
          <a:ln>
            <a:noFill/>
          </a:ln>
        </p:spPr>
        <p:txBody>
          <a:bodyPr anchorCtr="0" anchor="b" bIns="66800" lIns="133600" spcFirstLastPara="1" rIns="133600" wrap="square" tIns="668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3: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741" name="Google Shape;741;p23: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24: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748" name="Google Shape;748;p24: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5: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766" name="Google Shape;766;p25: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26: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774" name="Google Shape;774;p26: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27: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780" name="Google Shape;780;p27: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377" name="Google Shape;377;p3: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12" name="Google Shape;412;p4: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18" name="Google Shape;418;p5: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6: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40" name="Google Shape;440;p6: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7: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46" name="Google Shape;446;p7: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8: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52" name="Google Shape;452;p8: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9:notes"/>
          <p:cNvSpPr txBox="1"/>
          <p:nvPr>
            <p:ph idx="1" type="body"/>
          </p:nvPr>
        </p:nvSpPr>
        <p:spPr>
          <a:xfrm>
            <a:off x="1322388" y="6819900"/>
            <a:ext cx="7286625" cy="6469063"/>
          </a:xfrm>
          <a:prstGeom prst="rect">
            <a:avLst/>
          </a:prstGeom>
        </p:spPr>
        <p:txBody>
          <a:bodyPr anchorCtr="0" anchor="t" bIns="66800" lIns="133600" spcFirstLastPara="1" rIns="133600" wrap="square" tIns="66800">
            <a:noAutofit/>
          </a:bodyPr>
          <a:lstStyle/>
          <a:p>
            <a:pPr indent="0" lvl="0" marL="0" rtl="0" algn="l">
              <a:spcBef>
                <a:spcPts val="360"/>
              </a:spcBef>
              <a:spcAft>
                <a:spcPts val="0"/>
              </a:spcAft>
              <a:buNone/>
            </a:pPr>
            <a:r>
              <a:t/>
            </a:r>
            <a:endParaRPr/>
          </a:p>
        </p:txBody>
      </p:sp>
      <p:sp>
        <p:nvSpPr>
          <p:cNvPr id="461" name="Google Shape;461;p9:notes"/>
          <p:cNvSpPr/>
          <p:nvPr>
            <p:ph idx="2" type="sldImg"/>
          </p:nvPr>
        </p:nvSpPr>
        <p:spPr>
          <a:xfrm>
            <a:off x="177800" y="1074738"/>
            <a:ext cx="9575800" cy="53863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5.png"/><Relationship Id="rId13" Type="http://schemas.openxmlformats.org/officeDocument/2006/relationships/image" Target="../media/image8.png"/><Relationship Id="rId12"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6.png"/><Relationship Id="rId15" Type="http://schemas.openxmlformats.org/officeDocument/2006/relationships/image" Target="../media/image3.png"/><Relationship Id="rId14" Type="http://schemas.openxmlformats.org/officeDocument/2006/relationships/image" Target="../media/image7.png"/><Relationship Id="rId17" Type="http://schemas.openxmlformats.org/officeDocument/2006/relationships/image" Target="../media/image13.png"/><Relationship Id="rId16"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 Id="rId3" Type="http://schemas.openxmlformats.org/officeDocument/2006/relationships/image" Target="../media/image3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4.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4.pn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24.png"/><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24.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3.pn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2"/>
          <p:cNvSpPr/>
          <p:nvPr/>
        </p:nvSpPr>
        <p:spPr>
          <a:xfrm>
            <a:off x="8093207" y="230589"/>
            <a:ext cx="4098795" cy="1129085"/>
          </a:xfrm>
          <a:prstGeom prst="rect">
            <a:avLst/>
          </a:prstGeom>
          <a:solidFill>
            <a:schemeClr val="lt1"/>
          </a:solidFill>
          <a:ln>
            <a:noFill/>
          </a:ln>
        </p:spPr>
        <p:txBody>
          <a:bodyPr anchorCtr="0" anchor="t" bIns="44300" lIns="44300" spcFirstLastPara="1" rIns="44300" wrap="square" tIns="44300">
            <a:noAutofit/>
          </a:bodyPr>
          <a:lstStyle/>
          <a:p>
            <a:pPr indent="0" lvl="0" marL="0" marR="0" rtl="0" algn="l">
              <a:lnSpc>
                <a:spcPct val="100000"/>
              </a:lnSpc>
              <a:spcBef>
                <a:spcPts val="0"/>
              </a:spcBef>
              <a:spcAft>
                <a:spcPts val="0"/>
              </a:spcAft>
              <a:buClr>
                <a:schemeClr val="lt1"/>
              </a:buClr>
              <a:buSzPts val="1108"/>
              <a:buFont typeface="Tahoma"/>
              <a:buNone/>
            </a:pPr>
            <a:r>
              <a:t/>
            </a:r>
            <a:endParaRPr b="1" i="0" sz="1108" u="none" cap="none" strike="noStrike">
              <a:solidFill>
                <a:schemeClr val="lt1"/>
              </a:solidFill>
              <a:latin typeface="Tahoma"/>
              <a:ea typeface="Tahoma"/>
              <a:cs typeface="Tahoma"/>
              <a:sym typeface="Tahoma"/>
            </a:endParaRPr>
          </a:p>
        </p:txBody>
      </p:sp>
      <p:grpSp>
        <p:nvGrpSpPr>
          <p:cNvPr id="18" name="Google Shape;18;p2"/>
          <p:cNvGrpSpPr/>
          <p:nvPr/>
        </p:nvGrpSpPr>
        <p:grpSpPr>
          <a:xfrm>
            <a:off x="8097605" y="6145001"/>
            <a:ext cx="3858471" cy="314922"/>
            <a:chOff x="369889" y="5092835"/>
            <a:chExt cx="3135008" cy="314922"/>
          </a:xfrm>
        </p:grpSpPr>
        <p:grpSp>
          <p:nvGrpSpPr>
            <p:cNvPr id="19" name="Google Shape;19;p2"/>
            <p:cNvGrpSpPr/>
            <p:nvPr/>
          </p:nvGrpSpPr>
          <p:grpSpPr>
            <a:xfrm>
              <a:off x="2061240" y="5298398"/>
              <a:ext cx="164978" cy="109011"/>
              <a:chOff x="4182" y="1087"/>
              <a:chExt cx="238" cy="162"/>
            </a:xfrm>
          </p:grpSpPr>
          <p:sp>
            <p:nvSpPr>
              <p:cNvPr id="20" name="Google Shape;20;p2"/>
              <p:cNvSpPr/>
              <p:nvPr/>
            </p:nvSpPr>
            <p:spPr>
              <a:xfrm>
                <a:off x="4182" y="1087"/>
                <a:ext cx="238" cy="162"/>
              </a:xfrm>
              <a:custGeom>
                <a:rect b="b" l="l" r="r" t="t"/>
                <a:pathLst>
                  <a:path extrusionOk="0" h="162" w="250">
                    <a:moveTo>
                      <a:pt x="250" y="162"/>
                    </a:moveTo>
                    <a:lnTo>
                      <a:pt x="250" y="0"/>
                    </a:lnTo>
                    <a:lnTo>
                      <a:pt x="0" y="0"/>
                    </a:lnTo>
                    <a:lnTo>
                      <a:pt x="0" y="162"/>
                    </a:lnTo>
                    <a:lnTo>
                      <a:pt x="250" y="162"/>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 name="Google Shape;21;p2"/>
              <p:cNvSpPr/>
              <p:nvPr/>
            </p:nvSpPr>
            <p:spPr>
              <a:xfrm>
                <a:off x="4182" y="1087"/>
                <a:ext cx="238" cy="53"/>
              </a:xfrm>
              <a:custGeom>
                <a:rect b="b" l="l" r="r" t="t"/>
                <a:pathLst>
                  <a:path extrusionOk="0" h="51" w="250">
                    <a:moveTo>
                      <a:pt x="250" y="51"/>
                    </a:moveTo>
                    <a:lnTo>
                      <a:pt x="250" y="0"/>
                    </a:lnTo>
                    <a:lnTo>
                      <a:pt x="0" y="0"/>
                    </a:lnTo>
                    <a:lnTo>
                      <a:pt x="0" y="51"/>
                    </a:lnTo>
                    <a:lnTo>
                      <a:pt x="250" y="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 name="Google Shape;22;p2"/>
              <p:cNvSpPr/>
              <p:nvPr/>
            </p:nvSpPr>
            <p:spPr>
              <a:xfrm>
                <a:off x="4182" y="1198"/>
                <a:ext cx="238" cy="51"/>
              </a:xfrm>
              <a:custGeom>
                <a:rect b="b" l="l" r="r" t="t"/>
                <a:pathLst>
                  <a:path extrusionOk="0" h="50" w="250">
                    <a:moveTo>
                      <a:pt x="250" y="50"/>
                    </a:moveTo>
                    <a:lnTo>
                      <a:pt x="250" y="0"/>
                    </a:lnTo>
                    <a:lnTo>
                      <a:pt x="0" y="0"/>
                    </a:lnTo>
                    <a:lnTo>
                      <a:pt x="0" y="50"/>
                    </a:lnTo>
                    <a:lnTo>
                      <a:pt x="250" y="50"/>
                    </a:lnTo>
                    <a:close/>
                  </a:path>
                </a:pathLst>
              </a:custGeom>
              <a:solidFill>
                <a:srgbClr val="FF1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 name="Google Shape;23;p2"/>
              <p:cNvSpPr/>
              <p:nvPr/>
            </p:nvSpPr>
            <p:spPr>
              <a:xfrm>
                <a:off x="4182" y="1087"/>
                <a:ext cx="238" cy="162"/>
              </a:xfrm>
              <a:custGeom>
                <a:rect b="b" l="l" r="r" t="t"/>
                <a:pathLst>
                  <a:path extrusionOk="0" h="162" w="250">
                    <a:moveTo>
                      <a:pt x="250" y="162"/>
                    </a:moveTo>
                    <a:lnTo>
                      <a:pt x="0" y="162"/>
                    </a:lnTo>
                    <a:lnTo>
                      <a:pt x="0" y="0"/>
                    </a:lnTo>
                    <a:lnTo>
                      <a:pt x="250" y="0"/>
                    </a:lnTo>
                    <a:lnTo>
                      <a:pt x="250" y="162"/>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4" name="Google Shape;24;p2"/>
              <p:cNvSpPr/>
              <p:nvPr/>
            </p:nvSpPr>
            <p:spPr>
              <a:xfrm>
                <a:off x="4237" y="1132"/>
                <a:ext cx="71" cy="83"/>
              </a:xfrm>
              <a:custGeom>
                <a:rect b="b" l="l" r="r" t="t"/>
                <a:pathLst>
                  <a:path extrusionOk="0" h="84" w="72">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5" name="Google Shape;25;p2"/>
              <p:cNvSpPr/>
              <p:nvPr/>
            </p:nvSpPr>
            <p:spPr>
              <a:xfrm>
                <a:off x="4267" y="1140"/>
                <a:ext cx="4" cy="49"/>
              </a:xfrm>
              <a:custGeom>
                <a:rect b="b" l="l" r="r" t="t"/>
                <a:pathLst>
                  <a:path extrusionOk="0" h="50" w="6">
                    <a:moveTo>
                      <a:pt x="6" y="50"/>
                    </a:moveTo>
                    <a:lnTo>
                      <a:pt x="0" y="50"/>
                    </a:lnTo>
                    <a:lnTo>
                      <a:pt x="0" y="0"/>
                    </a:lnTo>
                    <a:lnTo>
                      <a:pt x="6" y="0"/>
                    </a:lnTo>
                    <a:lnTo>
                      <a:pt x="6" y="5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6" name="Google Shape;26;p2"/>
              <p:cNvSpPr/>
              <p:nvPr/>
            </p:nvSpPr>
            <p:spPr>
              <a:xfrm>
                <a:off x="4257" y="1150"/>
                <a:ext cx="33" cy="4"/>
              </a:xfrm>
              <a:custGeom>
                <a:rect b="b" l="l" r="r" t="t"/>
                <a:pathLst>
                  <a:path extrusionOk="0" h="5" w="36">
                    <a:moveTo>
                      <a:pt x="36" y="5"/>
                    </a:moveTo>
                    <a:lnTo>
                      <a:pt x="0" y="5"/>
                    </a:lnTo>
                    <a:lnTo>
                      <a:pt x="0" y="0"/>
                    </a:lnTo>
                    <a:lnTo>
                      <a:pt x="36" y="0"/>
                    </a:lnTo>
                    <a:lnTo>
                      <a:pt x="36" y="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7" name="Google Shape;27;p2"/>
              <p:cNvSpPr/>
              <p:nvPr/>
            </p:nvSpPr>
            <p:spPr>
              <a:xfrm>
                <a:off x="4251" y="1164"/>
                <a:ext cx="39" cy="6"/>
              </a:xfrm>
              <a:custGeom>
                <a:rect b="b" l="l" r="r" t="t"/>
                <a:pathLst>
                  <a:path extrusionOk="0" h="6" w="42">
                    <a:moveTo>
                      <a:pt x="42" y="6"/>
                    </a:moveTo>
                    <a:lnTo>
                      <a:pt x="0" y="6"/>
                    </a:lnTo>
                    <a:lnTo>
                      <a:pt x="0" y="0"/>
                    </a:lnTo>
                    <a:lnTo>
                      <a:pt x="42" y="0"/>
                    </a:lnTo>
                    <a:lnTo>
                      <a:pt x="42" y="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8" name="Google Shape;28;p2"/>
              <p:cNvSpPr/>
              <p:nvPr/>
            </p:nvSpPr>
            <p:spPr>
              <a:xfrm>
                <a:off x="4245" y="1182"/>
                <a:ext cx="57" cy="32"/>
              </a:xfrm>
              <a:custGeom>
                <a:rect b="b" l="l" r="r" t="t"/>
                <a:pathLst>
                  <a:path extrusionOk="0" h="34" w="60">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9" name="Google Shape;29;p2"/>
              <p:cNvSpPr/>
              <p:nvPr/>
            </p:nvSpPr>
            <p:spPr>
              <a:xfrm>
                <a:off x="4237" y="1132"/>
                <a:ext cx="71" cy="83"/>
              </a:xfrm>
              <a:custGeom>
                <a:rect b="b" l="l" r="r" t="t"/>
                <a:pathLst>
                  <a:path extrusionOk="0" h="84" w="72">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30" name="Google Shape;30;p2"/>
            <p:cNvGrpSpPr/>
            <p:nvPr/>
          </p:nvGrpSpPr>
          <p:grpSpPr>
            <a:xfrm>
              <a:off x="3338572" y="5298398"/>
              <a:ext cx="166325" cy="105273"/>
              <a:chOff x="1592" y="2897"/>
              <a:chExt cx="247" cy="156"/>
            </a:xfrm>
          </p:grpSpPr>
          <p:sp>
            <p:nvSpPr>
              <p:cNvPr id="31" name="Google Shape;31;p2"/>
              <p:cNvSpPr/>
              <p:nvPr/>
            </p:nvSpPr>
            <p:spPr>
              <a:xfrm>
                <a:off x="1592" y="2897"/>
                <a:ext cx="247" cy="155"/>
              </a:xfrm>
              <a:custGeom>
                <a:rect b="b" l="l" r="r" t="t"/>
                <a:pathLst>
                  <a:path extrusionOk="0" h="156" w="245">
                    <a:moveTo>
                      <a:pt x="0" y="156"/>
                    </a:moveTo>
                    <a:lnTo>
                      <a:pt x="0" y="0"/>
                    </a:lnTo>
                    <a:lnTo>
                      <a:pt x="245" y="0"/>
                    </a:lnTo>
                    <a:lnTo>
                      <a:pt x="245" y="156"/>
                    </a:lnTo>
                    <a:lnTo>
                      <a:pt x="0"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2" name="Google Shape;32;p2"/>
              <p:cNvSpPr/>
              <p:nvPr/>
            </p:nvSpPr>
            <p:spPr>
              <a:xfrm>
                <a:off x="1592" y="2897"/>
                <a:ext cx="247" cy="155"/>
              </a:xfrm>
              <a:custGeom>
                <a:rect b="b" l="l" r="r" t="t"/>
                <a:pathLst>
                  <a:path extrusionOk="0" h="156" w="245">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3" name="Google Shape;33;p2"/>
              <p:cNvSpPr/>
              <p:nvPr/>
            </p:nvSpPr>
            <p:spPr>
              <a:xfrm>
                <a:off x="1742" y="2897"/>
                <a:ext cx="67" cy="50"/>
              </a:xfrm>
              <a:custGeom>
                <a:rect b="b" l="l" r="r" t="t"/>
                <a:pathLst>
                  <a:path extrusionOk="0" h="50" w="66">
                    <a:moveTo>
                      <a:pt x="0" y="0"/>
                    </a:moveTo>
                    <a:lnTo>
                      <a:pt x="0" y="50"/>
                    </a:lnTo>
                    <a:lnTo>
                      <a:pt x="66"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4" name="Google Shape;34;p2"/>
              <p:cNvSpPr/>
              <p:nvPr/>
            </p:nvSpPr>
            <p:spPr>
              <a:xfrm>
                <a:off x="1778" y="2913"/>
                <a:ext cx="61" cy="40"/>
              </a:xfrm>
              <a:custGeom>
                <a:rect b="b" l="l" r="r" t="t"/>
                <a:pathLst>
                  <a:path extrusionOk="0" h="39" w="60">
                    <a:moveTo>
                      <a:pt x="0" y="39"/>
                    </a:moveTo>
                    <a:lnTo>
                      <a:pt x="60" y="39"/>
                    </a:lnTo>
                    <a:lnTo>
                      <a:pt x="60" y="0"/>
                    </a:lnTo>
                    <a:lnTo>
                      <a:pt x="0" y="39"/>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5" name="Google Shape;35;p2"/>
              <p:cNvSpPr/>
              <p:nvPr/>
            </p:nvSpPr>
            <p:spPr>
              <a:xfrm>
                <a:off x="1742" y="2897"/>
                <a:ext cx="97" cy="57"/>
              </a:xfrm>
              <a:custGeom>
                <a:rect b="b" l="l" r="r" t="t"/>
                <a:pathLst>
                  <a:path extrusionOk="0" h="56" w="96">
                    <a:moveTo>
                      <a:pt x="0" y="56"/>
                    </a:moveTo>
                    <a:lnTo>
                      <a:pt x="78" y="0"/>
                    </a:lnTo>
                    <a:lnTo>
                      <a:pt x="96" y="0"/>
                    </a:lnTo>
                    <a:lnTo>
                      <a:pt x="18" y="56"/>
                    </a:lnTo>
                    <a:lnTo>
                      <a:pt x="0" y="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6" name="Google Shape;36;p2"/>
              <p:cNvSpPr/>
              <p:nvPr/>
            </p:nvSpPr>
            <p:spPr>
              <a:xfrm>
                <a:off x="1616" y="2897"/>
                <a:ext cx="77" cy="44"/>
              </a:xfrm>
              <a:custGeom>
                <a:rect b="b" l="l" r="r" t="t"/>
                <a:pathLst>
                  <a:path extrusionOk="0" h="45" w="78">
                    <a:moveTo>
                      <a:pt x="78" y="0"/>
                    </a:moveTo>
                    <a:lnTo>
                      <a:pt x="78" y="45"/>
                    </a:lnTo>
                    <a:lnTo>
                      <a:pt x="0" y="0"/>
                    </a:lnTo>
                    <a:lnTo>
                      <a:pt x="78"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7" name="Google Shape;37;p2"/>
              <p:cNvSpPr/>
              <p:nvPr/>
            </p:nvSpPr>
            <p:spPr>
              <a:xfrm>
                <a:off x="1592" y="2913"/>
                <a:ext cx="61" cy="40"/>
              </a:xfrm>
              <a:custGeom>
                <a:rect b="b" l="l" r="r" t="t"/>
                <a:pathLst>
                  <a:path extrusionOk="0" h="39" w="60">
                    <a:moveTo>
                      <a:pt x="60" y="39"/>
                    </a:moveTo>
                    <a:lnTo>
                      <a:pt x="0" y="39"/>
                    </a:lnTo>
                    <a:lnTo>
                      <a:pt x="0" y="0"/>
                    </a:lnTo>
                    <a:lnTo>
                      <a:pt x="60" y="39"/>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8" name="Google Shape;38;p2"/>
              <p:cNvSpPr/>
              <p:nvPr/>
            </p:nvSpPr>
            <p:spPr>
              <a:xfrm>
                <a:off x="1592" y="2897"/>
                <a:ext cx="95" cy="57"/>
              </a:xfrm>
              <a:custGeom>
                <a:rect b="b" l="l" r="r" t="t"/>
                <a:pathLst>
                  <a:path extrusionOk="0" h="56" w="96">
                    <a:moveTo>
                      <a:pt x="96" y="56"/>
                    </a:moveTo>
                    <a:lnTo>
                      <a:pt x="0" y="0"/>
                    </a:lnTo>
                    <a:lnTo>
                      <a:pt x="6" y="11"/>
                    </a:lnTo>
                    <a:lnTo>
                      <a:pt x="78" y="56"/>
                    </a:lnTo>
                    <a:lnTo>
                      <a:pt x="96" y="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39" name="Google Shape;39;p2"/>
              <p:cNvSpPr/>
              <p:nvPr/>
            </p:nvSpPr>
            <p:spPr>
              <a:xfrm>
                <a:off x="1742" y="3008"/>
                <a:ext cx="73" cy="44"/>
              </a:xfrm>
              <a:custGeom>
                <a:rect b="b" l="l" r="r" t="t"/>
                <a:pathLst>
                  <a:path extrusionOk="0" h="44" w="72">
                    <a:moveTo>
                      <a:pt x="0" y="44"/>
                    </a:moveTo>
                    <a:lnTo>
                      <a:pt x="0" y="0"/>
                    </a:lnTo>
                    <a:lnTo>
                      <a:pt x="72" y="44"/>
                    </a:lnTo>
                    <a:lnTo>
                      <a:pt x="0" y="44"/>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0" name="Google Shape;40;p2"/>
              <p:cNvSpPr/>
              <p:nvPr/>
            </p:nvSpPr>
            <p:spPr>
              <a:xfrm>
                <a:off x="1778" y="2998"/>
                <a:ext cx="61" cy="38"/>
              </a:xfrm>
              <a:custGeom>
                <a:rect b="b" l="l" r="r" t="t"/>
                <a:pathLst>
                  <a:path extrusionOk="0" h="39" w="60">
                    <a:moveTo>
                      <a:pt x="0" y="0"/>
                    </a:moveTo>
                    <a:lnTo>
                      <a:pt x="60" y="0"/>
                    </a:lnTo>
                    <a:lnTo>
                      <a:pt x="60" y="39"/>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1" name="Google Shape;41;p2"/>
              <p:cNvSpPr/>
              <p:nvPr/>
            </p:nvSpPr>
            <p:spPr>
              <a:xfrm>
                <a:off x="1754" y="2998"/>
                <a:ext cx="85" cy="55"/>
              </a:xfrm>
              <a:custGeom>
                <a:rect b="b" l="l" r="r" t="t"/>
                <a:pathLst>
                  <a:path extrusionOk="0" h="55" w="84">
                    <a:moveTo>
                      <a:pt x="0" y="0"/>
                    </a:moveTo>
                    <a:lnTo>
                      <a:pt x="84" y="55"/>
                    </a:lnTo>
                    <a:lnTo>
                      <a:pt x="84" y="44"/>
                    </a:lnTo>
                    <a:lnTo>
                      <a:pt x="18"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2" name="Google Shape;42;p2"/>
              <p:cNvSpPr/>
              <p:nvPr/>
            </p:nvSpPr>
            <p:spPr>
              <a:xfrm>
                <a:off x="1622" y="3002"/>
                <a:ext cx="71" cy="50"/>
              </a:xfrm>
              <a:custGeom>
                <a:rect b="b" l="l" r="r" t="t"/>
                <a:pathLst>
                  <a:path extrusionOk="0" h="50" w="72">
                    <a:moveTo>
                      <a:pt x="72" y="50"/>
                    </a:moveTo>
                    <a:lnTo>
                      <a:pt x="72" y="0"/>
                    </a:lnTo>
                    <a:lnTo>
                      <a:pt x="0" y="50"/>
                    </a:lnTo>
                    <a:lnTo>
                      <a:pt x="72" y="5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3" name="Google Shape;43;p2"/>
              <p:cNvSpPr/>
              <p:nvPr/>
            </p:nvSpPr>
            <p:spPr>
              <a:xfrm>
                <a:off x="1592" y="2998"/>
                <a:ext cx="55" cy="38"/>
              </a:xfrm>
              <a:custGeom>
                <a:rect b="b" l="l" r="r" t="t"/>
                <a:pathLst>
                  <a:path extrusionOk="0" h="39" w="54">
                    <a:moveTo>
                      <a:pt x="54" y="0"/>
                    </a:moveTo>
                    <a:lnTo>
                      <a:pt x="0" y="0"/>
                    </a:lnTo>
                    <a:lnTo>
                      <a:pt x="0" y="39"/>
                    </a:lnTo>
                    <a:lnTo>
                      <a:pt x="54"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4" name="Google Shape;44;p2"/>
              <p:cNvSpPr/>
              <p:nvPr/>
            </p:nvSpPr>
            <p:spPr>
              <a:xfrm>
                <a:off x="1598" y="2998"/>
                <a:ext cx="95" cy="55"/>
              </a:xfrm>
              <a:custGeom>
                <a:rect b="b" l="l" r="r" t="t"/>
                <a:pathLst>
                  <a:path extrusionOk="0" h="55" w="96">
                    <a:moveTo>
                      <a:pt x="96" y="0"/>
                    </a:moveTo>
                    <a:lnTo>
                      <a:pt x="18" y="55"/>
                    </a:lnTo>
                    <a:lnTo>
                      <a:pt x="0" y="55"/>
                    </a:lnTo>
                    <a:lnTo>
                      <a:pt x="78" y="0"/>
                    </a:lnTo>
                    <a:lnTo>
                      <a:pt x="96"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5" name="Google Shape;45;p2"/>
              <p:cNvSpPr/>
              <p:nvPr/>
            </p:nvSpPr>
            <p:spPr>
              <a:xfrm>
                <a:off x="1592" y="2897"/>
                <a:ext cx="247" cy="155"/>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46" name="Google Shape;46;p2"/>
            <p:cNvGrpSpPr/>
            <p:nvPr/>
          </p:nvGrpSpPr>
          <p:grpSpPr>
            <a:xfrm>
              <a:off x="2910190" y="5298398"/>
              <a:ext cx="164629" cy="104602"/>
              <a:chOff x="1778" y="2004"/>
              <a:chExt cx="246" cy="156"/>
            </a:xfrm>
          </p:grpSpPr>
          <p:sp>
            <p:nvSpPr>
              <p:cNvPr id="47" name="Google Shape;47;p2"/>
              <p:cNvSpPr/>
              <p:nvPr/>
            </p:nvSpPr>
            <p:spPr>
              <a:xfrm>
                <a:off x="1778" y="2004"/>
                <a:ext cx="246" cy="156"/>
              </a:xfrm>
              <a:custGeom>
                <a:rect b="b" l="l" r="r" t="t"/>
                <a:pathLst>
                  <a:path extrusionOk="0" h="151" w="239">
                    <a:moveTo>
                      <a:pt x="239" y="151"/>
                    </a:moveTo>
                    <a:lnTo>
                      <a:pt x="239" y="0"/>
                    </a:lnTo>
                    <a:lnTo>
                      <a:pt x="0" y="0"/>
                    </a:lnTo>
                    <a:lnTo>
                      <a:pt x="0" y="151"/>
                    </a:lnTo>
                    <a:lnTo>
                      <a:pt x="239"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8" name="Google Shape;48;p2"/>
              <p:cNvSpPr/>
              <p:nvPr/>
            </p:nvSpPr>
            <p:spPr>
              <a:xfrm>
                <a:off x="1845" y="2026"/>
                <a:ext cx="120" cy="118"/>
              </a:xfrm>
              <a:custGeom>
                <a:rect b="b" l="l" r="r" t="t"/>
                <a:pathLst>
                  <a:path extrusionOk="0" h="117" w="119">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49" name="Google Shape;49;p2"/>
              <p:cNvSpPr/>
              <p:nvPr/>
            </p:nvSpPr>
            <p:spPr>
              <a:xfrm>
                <a:off x="1778" y="2004"/>
                <a:ext cx="246"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50" name="Google Shape;50;p2"/>
            <p:cNvGrpSpPr/>
            <p:nvPr/>
          </p:nvGrpSpPr>
          <p:grpSpPr>
            <a:xfrm>
              <a:off x="2698061" y="5298398"/>
              <a:ext cx="164271" cy="105273"/>
              <a:chOff x="1592" y="2143"/>
              <a:chExt cx="247" cy="156"/>
            </a:xfrm>
          </p:grpSpPr>
          <p:sp>
            <p:nvSpPr>
              <p:cNvPr id="51" name="Google Shape;51;p2"/>
              <p:cNvSpPr/>
              <p:nvPr/>
            </p:nvSpPr>
            <p:spPr>
              <a:xfrm>
                <a:off x="1592" y="2143"/>
                <a:ext cx="246" cy="155"/>
              </a:xfrm>
              <a:custGeom>
                <a:rect b="b" l="l" r="r" t="t"/>
                <a:pathLst>
                  <a:path extrusionOk="0" h="156" w="245">
                    <a:moveTo>
                      <a:pt x="245" y="156"/>
                    </a:moveTo>
                    <a:lnTo>
                      <a:pt x="245" y="0"/>
                    </a:lnTo>
                    <a:lnTo>
                      <a:pt x="0" y="0"/>
                    </a:lnTo>
                    <a:lnTo>
                      <a:pt x="0" y="156"/>
                    </a:lnTo>
                    <a:lnTo>
                      <a:pt x="245" y="15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52" name="Google Shape;52;p2"/>
              <p:cNvSpPr/>
              <p:nvPr/>
            </p:nvSpPr>
            <p:spPr>
              <a:xfrm>
                <a:off x="1592" y="2143"/>
                <a:ext cx="66" cy="67"/>
              </a:xfrm>
              <a:custGeom>
                <a:rect b="b" l="l" r="r" t="t"/>
                <a:pathLst>
                  <a:path extrusionOk="0" h="67" w="66">
                    <a:moveTo>
                      <a:pt x="66" y="0"/>
                    </a:moveTo>
                    <a:lnTo>
                      <a:pt x="0" y="0"/>
                    </a:lnTo>
                    <a:lnTo>
                      <a:pt x="0" y="67"/>
                    </a:lnTo>
                    <a:lnTo>
                      <a:pt x="66" y="67"/>
                    </a:lnTo>
                    <a:lnTo>
                      <a:pt x="66"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53" name="Google Shape;53;p2"/>
              <p:cNvSpPr/>
              <p:nvPr/>
            </p:nvSpPr>
            <p:spPr>
              <a:xfrm>
                <a:off x="1592" y="2238"/>
                <a:ext cx="66" cy="61"/>
              </a:xfrm>
              <a:custGeom>
                <a:rect b="b" l="l" r="r" t="t"/>
                <a:pathLst>
                  <a:path extrusionOk="0" h="61" w="66">
                    <a:moveTo>
                      <a:pt x="0" y="0"/>
                    </a:moveTo>
                    <a:lnTo>
                      <a:pt x="0" y="61"/>
                    </a:lnTo>
                    <a:lnTo>
                      <a:pt x="66" y="61"/>
                    </a:lnTo>
                    <a:lnTo>
                      <a:pt x="66"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54" name="Google Shape;54;p2"/>
              <p:cNvSpPr/>
              <p:nvPr/>
            </p:nvSpPr>
            <p:spPr>
              <a:xfrm>
                <a:off x="1689" y="2238"/>
                <a:ext cx="150" cy="61"/>
              </a:xfrm>
              <a:custGeom>
                <a:rect b="b" l="l" r="r" t="t"/>
                <a:pathLst>
                  <a:path extrusionOk="0" h="61" w="149">
                    <a:moveTo>
                      <a:pt x="0" y="61"/>
                    </a:moveTo>
                    <a:lnTo>
                      <a:pt x="149" y="61"/>
                    </a:lnTo>
                    <a:lnTo>
                      <a:pt x="149" y="0"/>
                    </a:lnTo>
                    <a:lnTo>
                      <a:pt x="0" y="0"/>
                    </a:lnTo>
                    <a:lnTo>
                      <a:pt x="0" y="6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55" name="Google Shape;55;p2"/>
              <p:cNvSpPr/>
              <p:nvPr/>
            </p:nvSpPr>
            <p:spPr>
              <a:xfrm>
                <a:off x="1689" y="2143"/>
                <a:ext cx="150" cy="67"/>
              </a:xfrm>
              <a:custGeom>
                <a:rect b="b" l="l" r="r" t="t"/>
                <a:pathLst>
                  <a:path extrusionOk="0" h="67" w="149">
                    <a:moveTo>
                      <a:pt x="0" y="0"/>
                    </a:moveTo>
                    <a:lnTo>
                      <a:pt x="0" y="67"/>
                    </a:lnTo>
                    <a:lnTo>
                      <a:pt x="149" y="67"/>
                    </a:lnTo>
                    <a:lnTo>
                      <a:pt x="149" y="0"/>
                    </a:lnTo>
                    <a:lnTo>
                      <a:pt x="0" y="0"/>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56" name="Google Shape;56;p2"/>
              <p:cNvSpPr/>
              <p:nvPr/>
            </p:nvSpPr>
            <p:spPr>
              <a:xfrm>
                <a:off x="1592" y="2143"/>
                <a:ext cx="246" cy="155"/>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57" name="Google Shape;57;p2"/>
            <p:cNvGrpSpPr/>
            <p:nvPr/>
          </p:nvGrpSpPr>
          <p:grpSpPr>
            <a:xfrm>
              <a:off x="2486912" y="5298398"/>
              <a:ext cx="163291" cy="105273"/>
              <a:chOff x="1593" y="1897"/>
              <a:chExt cx="244" cy="157"/>
            </a:xfrm>
          </p:grpSpPr>
          <p:sp>
            <p:nvSpPr>
              <p:cNvPr id="58" name="Google Shape;58;p2"/>
              <p:cNvSpPr/>
              <p:nvPr/>
            </p:nvSpPr>
            <p:spPr>
              <a:xfrm>
                <a:off x="1593" y="1897"/>
                <a:ext cx="244" cy="156"/>
              </a:xfrm>
              <a:custGeom>
                <a:rect b="b" l="l" r="r" t="t"/>
                <a:pathLst>
                  <a:path extrusionOk="0" h="157" w="245">
                    <a:moveTo>
                      <a:pt x="245" y="157"/>
                    </a:moveTo>
                    <a:lnTo>
                      <a:pt x="245" y="0"/>
                    </a:lnTo>
                    <a:lnTo>
                      <a:pt x="0" y="0"/>
                    </a:lnTo>
                    <a:lnTo>
                      <a:pt x="0" y="157"/>
                    </a:lnTo>
                    <a:lnTo>
                      <a:pt x="245" y="157"/>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59" name="Google Shape;59;p2"/>
              <p:cNvSpPr/>
              <p:nvPr/>
            </p:nvSpPr>
            <p:spPr>
              <a:xfrm>
                <a:off x="1593" y="1897"/>
                <a:ext cx="244" cy="47"/>
              </a:xfrm>
              <a:custGeom>
                <a:rect b="b" l="l" r="r" t="t"/>
                <a:pathLst>
                  <a:path extrusionOk="0" h="45" w="245">
                    <a:moveTo>
                      <a:pt x="245" y="45"/>
                    </a:moveTo>
                    <a:lnTo>
                      <a:pt x="245" y="0"/>
                    </a:lnTo>
                    <a:lnTo>
                      <a:pt x="0" y="0"/>
                    </a:lnTo>
                    <a:lnTo>
                      <a:pt x="0" y="45"/>
                    </a:lnTo>
                    <a:lnTo>
                      <a:pt x="245"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0" name="Google Shape;60;p2"/>
              <p:cNvSpPr/>
              <p:nvPr/>
            </p:nvSpPr>
            <p:spPr>
              <a:xfrm>
                <a:off x="1593" y="2003"/>
                <a:ext cx="244" cy="51"/>
              </a:xfrm>
              <a:custGeom>
                <a:rect b="b" l="l" r="r" t="t"/>
                <a:pathLst>
                  <a:path extrusionOk="0" h="51" w="245">
                    <a:moveTo>
                      <a:pt x="245" y="51"/>
                    </a:moveTo>
                    <a:lnTo>
                      <a:pt x="245" y="0"/>
                    </a:lnTo>
                    <a:lnTo>
                      <a:pt x="0" y="0"/>
                    </a:lnTo>
                    <a:lnTo>
                      <a:pt x="0" y="51"/>
                    </a:lnTo>
                    <a:lnTo>
                      <a:pt x="245" y="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1" name="Google Shape;61;p2"/>
              <p:cNvSpPr/>
              <p:nvPr/>
            </p:nvSpPr>
            <p:spPr>
              <a:xfrm>
                <a:off x="1593" y="1897"/>
                <a:ext cx="244"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62" name="Google Shape;62;p2"/>
            <p:cNvGrpSpPr/>
            <p:nvPr/>
          </p:nvGrpSpPr>
          <p:grpSpPr>
            <a:xfrm>
              <a:off x="1633860" y="5298398"/>
              <a:ext cx="165299" cy="104917"/>
              <a:chOff x="1778" y="1164"/>
              <a:chExt cx="247" cy="157"/>
            </a:xfrm>
          </p:grpSpPr>
          <p:sp>
            <p:nvSpPr>
              <p:cNvPr id="63" name="Google Shape;63;p2"/>
              <p:cNvSpPr/>
              <p:nvPr/>
            </p:nvSpPr>
            <p:spPr>
              <a:xfrm>
                <a:off x="1778" y="1164"/>
                <a:ext cx="102" cy="157"/>
              </a:xfrm>
              <a:custGeom>
                <a:rect b="b" l="l" r="r" t="t"/>
                <a:pathLst>
                  <a:path extrusionOk="0" h="156" w="96">
                    <a:moveTo>
                      <a:pt x="96" y="156"/>
                    </a:moveTo>
                    <a:lnTo>
                      <a:pt x="0" y="156"/>
                    </a:lnTo>
                    <a:lnTo>
                      <a:pt x="0" y="0"/>
                    </a:lnTo>
                    <a:lnTo>
                      <a:pt x="96" y="0"/>
                    </a:lnTo>
                    <a:lnTo>
                      <a:pt x="96" y="156"/>
                    </a:lnTo>
                    <a:close/>
                  </a:path>
                </a:pathLst>
              </a:custGeom>
              <a:solidFill>
                <a:srgbClr val="13863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4" name="Google Shape;64;p2"/>
              <p:cNvSpPr/>
              <p:nvPr/>
            </p:nvSpPr>
            <p:spPr>
              <a:xfrm>
                <a:off x="1880" y="1164"/>
                <a:ext cx="145" cy="157"/>
              </a:xfrm>
              <a:custGeom>
                <a:rect b="b" l="l" r="r" t="t"/>
                <a:pathLst>
                  <a:path extrusionOk="0" h="156" w="143">
                    <a:moveTo>
                      <a:pt x="143" y="156"/>
                    </a:moveTo>
                    <a:lnTo>
                      <a:pt x="0" y="156"/>
                    </a:lnTo>
                    <a:lnTo>
                      <a:pt x="0" y="0"/>
                    </a:lnTo>
                    <a:lnTo>
                      <a:pt x="143" y="0"/>
                    </a:lnTo>
                    <a:lnTo>
                      <a:pt x="143" y="156"/>
                    </a:lnTo>
                    <a:close/>
                  </a:path>
                </a:pathLst>
              </a:custGeom>
              <a:solidFill>
                <a:srgbClr val="FF17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5" name="Google Shape;65;p2"/>
              <p:cNvSpPr/>
              <p:nvPr/>
            </p:nvSpPr>
            <p:spPr>
              <a:xfrm>
                <a:off x="1874" y="1199"/>
                <a:ext cx="12" cy="90"/>
              </a:xfrm>
              <a:custGeom>
                <a:rect b="b" l="l" r="r" t="t"/>
                <a:pathLst>
                  <a:path extrusionOk="0" h="90" w="12">
                    <a:moveTo>
                      <a:pt x="12" y="90"/>
                    </a:moveTo>
                    <a:lnTo>
                      <a:pt x="0" y="90"/>
                    </a:lnTo>
                    <a:lnTo>
                      <a:pt x="0" y="0"/>
                    </a:lnTo>
                    <a:lnTo>
                      <a:pt x="12" y="0"/>
                    </a:lnTo>
                    <a:lnTo>
                      <a:pt x="12" y="9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6" name="Google Shape;66;p2"/>
              <p:cNvSpPr/>
              <p:nvPr/>
            </p:nvSpPr>
            <p:spPr>
              <a:xfrm>
                <a:off x="1874" y="1199"/>
                <a:ext cx="12" cy="90"/>
              </a:xfrm>
              <a:custGeom>
                <a:rect b="b" l="l" r="r" t="t"/>
                <a:pathLst>
                  <a:path extrusionOk="0" h="90" w="12">
                    <a:moveTo>
                      <a:pt x="12" y="90"/>
                    </a:moveTo>
                    <a:lnTo>
                      <a:pt x="0" y="90"/>
                    </a:lnTo>
                    <a:lnTo>
                      <a:pt x="0" y="0"/>
                    </a:lnTo>
                    <a:lnTo>
                      <a:pt x="12" y="0"/>
                    </a:lnTo>
                    <a:lnTo>
                      <a:pt x="12" y="9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7" name="Google Shape;67;p2"/>
              <p:cNvSpPr/>
              <p:nvPr/>
            </p:nvSpPr>
            <p:spPr>
              <a:xfrm>
                <a:off x="1837" y="1221"/>
                <a:ext cx="49" cy="22"/>
              </a:xfrm>
              <a:custGeom>
                <a:rect b="b" l="l" r="r" t="t"/>
                <a:pathLst>
                  <a:path extrusionOk="0" h="22" w="48">
                    <a:moveTo>
                      <a:pt x="42" y="22"/>
                    </a:moveTo>
                    <a:lnTo>
                      <a:pt x="0" y="5"/>
                    </a:lnTo>
                    <a:lnTo>
                      <a:pt x="6" y="0"/>
                    </a:lnTo>
                    <a:lnTo>
                      <a:pt x="48" y="16"/>
                    </a:lnTo>
                    <a:lnTo>
                      <a:pt x="42" y="22"/>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8" name="Google Shape;68;p2"/>
              <p:cNvSpPr/>
              <p:nvPr/>
            </p:nvSpPr>
            <p:spPr>
              <a:xfrm>
                <a:off x="1837" y="1221"/>
                <a:ext cx="49" cy="22"/>
              </a:xfrm>
              <a:custGeom>
                <a:rect b="b" l="l" r="r" t="t"/>
                <a:pathLst>
                  <a:path extrusionOk="0" h="22" w="48">
                    <a:moveTo>
                      <a:pt x="42" y="22"/>
                    </a:moveTo>
                    <a:lnTo>
                      <a:pt x="0" y="5"/>
                    </a:lnTo>
                    <a:lnTo>
                      <a:pt x="6" y="0"/>
                    </a:lnTo>
                    <a:lnTo>
                      <a:pt x="48" y="16"/>
                    </a:lnTo>
                    <a:lnTo>
                      <a:pt x="42" y="22"/>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69" name="Google Shape;69;p2"/>
              <p:cNvSpPr/>
              <p:nvPr/>
            </p:nvSpPr>
            <p:spPr>
              <a:xfrm>
                <a:off x="1880" y="1237"/>
                <a:ext cx="49" cy="27"/>
              </a:xfrm>
              <a:custGeom>
                <a:rect b="b" l="l" r="r" t="t"/>
                <a:pathLst>
                  <a:path extrusionOk="0" h="28" w="47">
                    <a:moveTo>
                      <a:pt x="41" y="28"/>
                    </a:moveTo>
                    <a:lnTo>
                      <a:pt x="0" y="6"/>
                    </a:lnTo>
                    <a:lnTo>
                      <a:pt x="6" y="0"/>
                    </a:lnTo>
                    <a:lnTo>
                      <a:pt x="47" y="23"/>
                    </a:lnTo>
                    <a:lnTo>
                      <a:pt x="41" y="28"/>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0" name="Google Shape;70;p2"/>
              <p:cNvSpPr/>
              <p:nvPr/>
            </p:nvSpPr>
            <p:spPr>
              <a:xfrm>
                <a:off x="1880" y="1237"/>
                <a:ext cx="49" cy="27"/>
              </a:xfrm>
              <a:custGeom>
                <a:rect b="b" l="l" r="r" t="t"/>
                <a:pathLst>
                  <a:path extrusionOk="0" h="28" w="47">
                    <a:moveTo>
                      <a:pt x="41" y="28"/>
                    </a:moveTo>
                    <a:lnTo>
                      <a:pt x="0" y="6"/>
                    </a:lnTo>
                    <a:lnTo>
                      <a:pt x="6" y="0"/>
                    </a:lnTo>
                    <a:lnTo>
                      <a:pt x="47" y="23"/>
                    </a:lnTo>
                    <a:lnTo>
                      <a:pt x="41" y="28"/>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1" name="Google Shape;71;p2"/>
              <p:cNvSpPr/>
              <p:nvPr/>
            </p:nvSpPr>
            <p:spPr>
              <a:xfrm>
                <a:off x="1880" y="1221"/>
                <a:ext cx="43" cy="29"/>
              </a:xfrm>
              <a:custGeom>
                <a:rect b="b" l="l" r="r" t="t"/>
                <a:pathLst>
                  <a:path extrusionOk="0" h="28" w="41">
                    <a:moveTo>
                      <a:pt x="0" y="28"/>
                    </a:moveTo>
                    <a:lnTo>
                      <a:pt x="41" y="5"/>
                    </a:lnTo>
                    <a:lnTo>
                      <a:pt x="41" y="0"/>
                    </a:lnTo>
                    <a:lnTo>
                      <a:pt x="0" y="22"/>
                    </a:lnTo>
                    <a:lnTo>
                      <a:pt x="0" y="28"/>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2" name="Google Shape;72;p2"/>
              <p:cNvSpPr/>
              <p:nvPr/>
            </p:nvSpPr>
            <p:spPr>
              <a:xfrm>
                <a:off x="1880" y="1221"/>
                <a:ext cx="43" cy="29"/>
              </a:xfrm>
              <a:custGeom>
                <a:rect b="b" l="l" r="r" t="t"/>
                <a:pathLst>
                  <a:path extrusionOk="0" h="28" w="41">
                    <a:moveTo>
                      <a:pt x="0" y="28"/>
                    </a:moveTo>
                    <a:lnTo>
                      <a:pt x="41" y="5"/>
                    </a:lnTo>
                    <a:lnTo>
                      <a:pt x="41" y="0"/>
                    </a:lnTo>
                    <a:lnTo>
                      <a:pt x="0" y="22"/>
                    </a:lnTo>
                    <a:lnTo>
                      <a:pt x="0" y="28"/>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3" name="Google Shape;73;p2"/>
              <p:cNvSpPr/>
              <p:nvPr/>
            </p:nvSpPr>
            <p:spPr>
              <a:xfrm>
                <a:off x="1831" y="1225"/>
                <a:ext cx="55" cy="18"/>
              </a:xfrm>
              <a:custGeom>
                <a:rect b="b" l="l" r="r" t="t"/>
                <a:pathLst>
                  <a:path extrusionOk="0" h="17" w="54">
                    <a:moveTo>
                      <a:pt x="54" y="6"/>
                    </a:moveTo>
                    <a:lnTo>
                      <a:pt x="0" y="17"/>
                    </a:lnTo>
                    <a:lnTo>
                      <a:pt x="0" y="11"/>
                    </a:lnTo>
                    <a:lnTo>
                      <a:pt x="54" y="0"/>
                    </a:lnTo>
                    <a:lnTo>
                      <a:pt x="54"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4" name="Google Shape;74;p2"/>
              <p:cNvSpPr/>
              <p:nvPr/>
            </p:nvSpPr>
            <p:spPr>
              <a:xfrm>
                <a:off x="1831" y="1225"/>
                <a:ext cx="55" cy="18"/>
              </a:xfrm>
              <a:custGeom>
                <a:rect b="b" l="l" r="r" t="t"/>
                <a:pathLst>
                  <a:path extrusionOk="0" h="17" w="54">
                    <a:moveTo>
                      <a:pt x="54" y="6"/>
                    </a:moveTo>
                    <a:lnTo>
                      <a:pt x="0" y="17"/>
                    </a:lnTo>
                    <a:lnTo>
                      <a:pt x="0" y="11"/>
                    </a:lnTo>
                    <a:lnTo>
                      <a:pt x="54" y="0"/>
                    </a:lnTo>
                    <a:lnTo>
                      <a:pt x="54"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5" name="Google Shape;75;p2"/>
              <p:cNvSpPr/>
              <p:nvPr/>
            </p:nvSpPr>
            <p:spPr>
              <a:xfrm>
                <a:off x="1837" y="1248"/>
                <a:ext cx="55" cy="16"/>
              </a:xfrm>
              <a:custGeom>
                <a:rect b="b" l="l" r="r" t="t"/>
                <a:pathLst>
                  <a:path extrusionOk="0" h="16" w="54">
                    <a:moveTo>
                      <a:pt x="54" y="5"/>
                    </a:moveTo>
                    <a:lnTo>
                      <a:pt x="0" y="16"/>
                    </a:lnTo>
                    <a:lnTo>
                      <a:pt x="0" y="11"/>
                    </a:lnTo>
                    <a:lnTo>
                      <a:pt x="54" y="0"/>
                    </a:lnTo>
                    <a:lnTo>
                      <a:pt x="54" y="5"/>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6" name="Google Shape;76;p2"/>
              <p:cNvSpPr/>
              <p:nvPr/>
            </p:nvSpPr>
            <p:spPr>
              <a:xfrm>
                <a:off x="1837" y="1248"/>
                <a:ext cx="55" cy="16"/>
              </a:xfrm>
              <a:custGeom>
                <a:rect b="b" l="l" r="r" t="t"/>
                <a:pathLst>
                  <a:path extrusionOk="0" h="16" w="54">
                    <a:moveTo>
                      <a:pt x="54" y="5"/>
                    </a:moveTo>
                    <a:lnTo>
                      <a:pt x="0" y="16"/>
                    </a:lnTo>
                    <a:lnTo>
                      <a:pt x="0" y="11"/>
                    </a:lnTo>
                    <a:lnTo>
                      <a:pt x="54" y="0"/>
                    </a:lnTo>
                    <a:lnTo>
                      <a:pt x="54" y="5"/>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7" name="Google Shape;77;p2"/>
              <p:cNvSpPr/>
              <p:nvPr/>
            </p:nvSpPr>
            <p:spPr>
              <a:xfrm>
                <a:off x="1831" y="1244"/>
                <a:ext cx="55" cy="10"/>
              </a:xfrm>
              <a:custGeom>
                <a:rect b="b" l="l" r="r" t="t"/>
                <a:pathLst>
                  <a:path extrusionOk="0" h="11" w="54">
                    <a:moveTo>
                      <a:pt x="0" y="0"/>
                    </a:moveTo>
                    <a:lnTo>
                      <a:pt x="54" y="11"/>
                    </a:lnTo>
                    <a:lnTo>
                      <a:pt x="0"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8" name="Google Shape;78;p2"/>
              <p:cNvSpPr/>
              <p:nvPr/>
            </p:nvSpPr>
            <p:spPr>
              <a:xfrm>
                <a:off x="1831" y="1244"/>
                <a:ext cx="55" cy="10"/>
              </a:xfrm>
              <a:custGeom>
                <a:rect b="b" l="l" r="r" t="t"/>
                <a:pathLst>
                  <a:path extrusionOk="0" h="11" w="54">
                    <a:moveTo>
                      <a:pt x="0" y="0"/>
                    </a:moveTo>
                    <a:lnTo>
                      <a:pt x="54" y="11"/>
                    </a:lnTo>
                    <a:lnTo>
                      <a:pt x="0"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79" name="Google Shape;79;p2"/>
              <p:cNvSpPr/>
              <p:nvPr/>
            </p:nvSpPr>
            <p:spPr>
              <a:xfrm>
                <a:off x="1880" y="1225"/>
                <a:ext cx="49" cy="18"/>
              </a:xfrm>
              <a:custGeom>
                <a:rect b="b" l="l" r="r" t="t"/>
                <a:pathLst>
                  <a:path extrusionOk="0" h="17" w="47">
                    <a:moveTo>
                      <a:pt x="0" y="6"/>
                    </a:moveTo>
                    <a:lnTo>
                      <a:pt x="47" y="17"/>
                    </a:lnTo>
                    <a:lnTo>
                      <a:pt x="47" y="11"/>
                    </a:lnTo>
                    <a:lnTo>
                      <a:pt x="0" y="0"/>
                    </a:lnTo>
                    <a:lnTo>
                      <a:pt x="0"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0" name="Google Shape;80;p2"/>
              <p:cNvSpPr/>
              <p:nvPr/>
            </p:nvSpPr>
            <p:spPr>
              <a:xfrm>
                <a:off x="1880" y="1225"/>
                <a:ext cx="49" cy="18"/>
              </a:xfrm>
              <a:custGeom>
                <a:rect b="b" l="l" r="r" t="t"/>
                <a:pathLst>
                  <a:path extrusionOk="0" h="17" w="47">
                    <a:moveTo>
                      <a:pt x="0" y="6"/>
                    </a:moveTo>
                    <a:lnTo>
                      <a:pt x="47" y="17"/>
                    </a:lnTo>
                    <a:lnTo>
                      <a:pt x="47" y="11"/>
                    </a:lnTo>
                    <a:lnTo>
                      <a:pt x="0" y="0"/>
                    </a:lnTo>
                    <a:lnTo>
                      <a:pt x="0"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1" name="Google Shape;81;p2"/>
              <p:cNvSpPr/>
              <p:nvPr/>
            </p:nvSpPr>
            <p:spPr>
              <a:xfrm>
                <a:off x="1880" y="1244"/>
                <a:ext cx="49" cy="10"/>
              </a:xfrm>
              <a:custGeom>
                <a:rect b="b" l="l" r="r" t="t"/>
                <a:pathLst>
                  <a:path extrusionOk="0" h="11" w="47">
                    <a:moveTo>
                      <a:pt x="47" y="0"/>
                    </a:moveTo>
                    <a:lnTo>
                      <a:pt x="0" y="11"/>
                    </a:lnTo>
                    <a:lnTo>
                      <a:pt x="47"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2" name="Google Shape;82;p2"/>
              <p:cNvSpPr/>
              <p:nvPr/>
            </p:nvSpPr>
            <p:spPr>
              <a:xfrm>
                <a:off x="1880" y="1244"/>
                <a:ext cx="49" cy="10"/>
              </a:xfrm>
              <a:custGeom>
                <a:rect b="b" l="l" r="r" t="t"/>
                <a:pathLst>
                  <a:path extrusionOk="0" h="11" w="47">
                    <a:moveTo>
                      <a:pt x="47" y="0"/>
                    </a:moveTo>
                    <a:lnTo>
                      <a:pt x="0" y="11"/>
                    </a:lnTo>
                    <a:lnTo>
                      <a:pt x="47"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3" name="Google Shape;83;p2"/>
              <p:cNvSpPr/>
              <p:nvPr/>
            </p:nvSpPr>
            <p:spPr>
              <a:xfrm>
                <a:off x="1837" y="1264"/>
                <a:ext cx="86" cy="2"/>
              </a:xfrm>
              <a:custGeom>
                <a:rect b="b" l="l" r="r" t="t"/>
                <a:pathLst>
                  <a:path extrusionOk="0" h="1" w="83">
                    <a:moveTo>
                      <a:pt x="83" y="0"/>
                    </a:moveTo>
                    <a:lnTo>
                      <a:pt x="0" y="0"/>
                    </a:lnTo>
                    <a:lnTo>
                      <a:pt x="83" y="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4" name="Google Shape;84;p2"/>
              <p:cNvSpPr/>
              <p:nvPr/>
            </p:nvSpPr>
            <p:spPr>
              <a:xfrm>
                <a:off x="1837" y="1264"/>
                <a:ext cx="86" cy="2"/>
              </a:xfrm>
              <a:custGeom>
                <a:rect b="b" l="l" r="r" t="t"/>
                <a:pathLst>
                  <a:path extrusionOk="0" h="1" w="83">
                    <a:moveTo>
                      <a:pt x="83" y="0"/>
                    </a:moveTo>
                    <a:lnTo>
                      <a:pt x="0" y="0"/>
                    </a:lnTo>
                    <a:lnTo>
                      <a:pt x="83"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5" name="Google Shape;85;p2"/>
              <p:cNvSpPr/>
              <p:nvPr/>
            </p:nvSpPr>
            <p:spPr>
              <a:xfrm>
                <a:off x="1837" y="1215"/>
                <a:ext cx="86" cy="6"/>
              </a:xfrm>
              <a:custGeom>
                <a:rect b="b" l="l" r="r" t="t"/>
                <a:pathLst>
                  <a:path extrusionOk="0" h="6" w="83">
                    <a:moveTo>
                      <a:pt x="83" y="6"/>
                    </a:moveTo>
                    <a:lnTo>
                      <a:pt x="0" y="6"/>
                    </a:lnTo>
                    <a:lnTo>
                      <a:pt x="0" y="0"/>
                    </a:lnTo>
                    <a:lnTo>
                      <a:pt x="83" y="0"/>
                    </a:lnTo>
                    <a:lnTo>
                      <a:pt x="83"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6" name="Google Shape;86;p2"/>
              <p:cNvSpPr/>
              <p:nvPr/>
            </p:nvSpPr>
            <p:spPr>
              <a:xfrm>
                <a:off x="1837" y="1215"/>
                <a:ext cx="86" cy="6"/>
              </a:xfrm>
              <a:custGeom>
                <a:rect b="b" l="l" r="r" t="t"/>
                <a:pathLst>
                  <a:path extrusionOk="0" h="6" w="83">
                    <a:moveTo>
                      <a:pt x="83" y="6"/>
                    </a:moveTo>
                    <a:lnTo>
                      <a:pt x="0" y="6"/>
                    </a:lnTo>
                    <a:lnTo>
                      <a:pt x="0" y="0"/>
                    </a:lnTo>
                    <a:lnTo>
                      <a:pt x="83" y="0"/>
                    </a:lnTo>
                    <a:lnTo>
                      <a:pt x="83"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7" name="Google Shape;87;p2"/>
              <p:cNvSpPr/>
              <p:nvPr/>
            </p:nvSpPr>
            <p:spPr>
              <a:xfrm>
                <a:off x="1831" y="1199"/>
                <a:ext cx="104" cy="90"/>
              </a:xfrm>
              <a:custGeom>
                <a:rect b="b" l="l" r="r" t="t"/>
                <a:pathLst>
                  <a:path extrusionOk="0" h="90" w="101">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8" name="Google Shape;88;p2"/>
              <p:cNvSpPr/>
              <p:nvPr/>
            </p:nvSpPr>
            <p:spPr>
              <a:xfrm>
                <a:off x="1831" y="1199"/>
                <a:ext cx="104" cy="90"/>
              </a:xfrm>
              <a:custGeom>
                <a:rect b="b" l="l" r="r" t="t"/>
                <a:pathLst>
                  <a:path extrusionOk="0" h="90" w="101">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89" name="Google Shape;89;p2"/>
              <p:cNvSpPr/>
              <p:nvPr/>
            </p:nvSpPr>
            <p:spPr>
              <a:xfrm>
                <a:off x="1837" y="1199"/>
                <a:ext cx="92" cy="84"/>
              </a:xfrm>
              <a:custGeom>
                <a:rect b="b" l="l" r="r" t="t"/>
                <a:pathLst>
                  <a:path extrusionOk="0" h="84" w="89">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0" name="Google Shape;90;p2"/>
              <p:cNvSpPr/>
              <p:nvPr/>
            </p:nvSpPr>
            <p:spPr>
              <a:xfrm>
                <a:off x="1858" y="1209"/>
                <a:ext cx="53" cy="67"/>
              </a:xfrm>
              <a:custGeom>
                <a:rect b="b" l="l" r="r" t="t"/>
                <a:pathLst>
                  <a:path extrusionOk="0" h="67" w="53">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1" name="Google Shape;91;p2"/>
              <p:cNvSpPr/>
              <p:nvPr/>
            </p:nvSpPr>
            <p:spPr>
              <a:xfrm>
                <a:off x="1858" y="1209"/>
                <a:ext cx="53" cy="67"/>
              </a:xfrm>
              <a:custGeom>
                <a:rect b="b" l="l" r="r" t="t"/>
                <a:pathLst>
                  <a:path extrusionOk="0" h="67" w="53">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2" name="Google Shape;92;p2"/>
              <p:cNvSpPr/>
              <p:nvPr/>
            </p:nvSpPr>
            <p:spPr>
              <a:xfrm>
                <a:off x="1868" y="1225"/>
                <a:ext cx="31" cy="35"/>
              </a:xfrm>
              <a:custGeom>
                <a:rect b="b" l="l" r="r" t="t"/>
                <a:pathLst>
                  <a:path extrusionOk="0" h="34" w="30">
                    <a:moveTo>
                      <a:pt x="30" y="28"/>
                    </a:moveTo>
                    <a:lnTo>
                      <a:pt x="24" y="34"/>
                    </a:lnTo>
                    <a:lnTo>
                      <a:pt x="12" y="34"/>
                    </a:lnTo>
                    <a:lnTo>
                      <a:pt x="6" y="34"/>
                    </a:lnTo>
                    <a:lnTo>
                      <a:pt x="0" y="28"/>
                    </a:lnTo>
                    <a:lnTo>
                      <a:pt x="0" y="0"/>
                    </a:lnTo>
                    <a:lnTo>
                      <a:pt x="30" y="0"/>
                    </a:lnTo>
                    <a:lnTo>
                      <a:pt x="30" y="2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3" name="Google Shape;93;p2"/>
              <p:cNvSpPr/>
              <p:nvPr/>
            </p:nvSpPr>
            <p:spPr>
              <a:xfrm>
                <a:off x="1880" y="1225"/>
                <a:ext cx="6" cy="12"/>
              </a:xfrm>
              <a:custGeom>
                <a:rect b="b" l="l" r="r" t="t"/>
                <a:pathLst>
                  <a:path extrusionOk="0" h="11" w="6">
                    <a:moveTo>
                      <a:pt x="6" y="6"/>
                    </a:moveTo>
                    <a:lnTo>
                      <a:pt x="6" y="11"/>
                    </a:lnTo>
                    <a:lnTo>
                      <a:pt x="0" y="11"/>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4" name="Google Shape;94;p2"/>
              <p:cNvSpPr/>
              <p:nvPr/>
            </p:nvSpPr>
            <p:spPr>
              <a:xfrm>
                <a:off x="1880" y="1248"/>
                <a:ext cx="6" cy="6"/>
              </a:xfrm>
              <a:custGeom>
                <a:rect b="b" l="l" r="r" t="t"/>
                <a:pathLst>
                  <a:path extrusionOk="0" h="5" w="6">
                    <a:moveTo>
                      <a:pt x="6" y="5"/>
                    </a:moveTo>
                    <a:lnTo>
                      <a:pt x="6" y="5"/>
                    </a:lnTo>
                    <a:lnTo>
                      <a:pt x="0" y="5"/>
                    </a:lnTo>
                    <a:lnTo>
                      <a:pt x="0" y="0"/>
                    </a:lnTo>
                    <a:lnTo>
                      <a:pt x="6" y="0"/>
                    </a:lnTo>
                    <a:lnTo>
                      <a:pt x="6" y="5"/>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5" name="Google Shape;95;p2"/>
              <p:cNvSpPr/>
              <p:nvPr/>
            </p:nvSpPr>
            <p:spPr>
              <a:xfrm>
                <a:off x="1886" y="1237"/>
                <a:ext cx="6" cy="6"/>
              </a:xfrm>
              <a:custGeom>
                <a:rect b="b" l="l" r="r" t="t"/>
                <a:pathLst>
                  <a:path extrusionOk="0" h="6" w="6">
                    <a:moveTo>
                      <a:pt x="6" y="6"/>
                    </a:moveTo>
                    <a:lnTo>
                      <a:pt x="6" y="6"/>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6" name="Google Shape;96;p2"/>
              <p:cNvSpPr/>
              <p:nvPr/>
            </p:nvSpPr>
            <p:spPr>
              <a:xfrm>
                <a:off x="1874" y="1237"/>
                <a:ext cx="6" cy="6"/>
              </a:xfrm>
              <a:custGeom>
                <a:rect b="b" l="l" r="r" t="t"/>
                <a:pathLst>
                  <a:path extrusionOk="0" h="6" w="6">
                    <a:moveTo>
                      <a:pt x="6" y="6"/>
                    </a:moveTo>
                    <a:lnTo>
                      <a:pt x="6" y="6"/>
                    </a:lnTo>
                    <a:lnTo>
                      <a:pt x="0" y="6"/>
                    </a:lnTo>
                    <a:lnTo>
                      <a:pt x="0" y="0"/>
                    </a:lnTo>
                    <a:lnTo>
                      <a:pt x="6" y="0"/>
                    </a:lnTo>
                    <a:lnTo>
                      <a:pt x="6" y="6"/>
                    </a:lnTo>
                    <a:close/>
                  </a:path>
                </a:pathLst>
              </a:custGeom>
              <a:solidFill>
                <a:srgbClr val="0A50A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7" name="Google Shape;97;p2"/>
              <p:cNvSpPr/>
              <p:nvPr/>
            </p:nvSpPr>
            <p:spPr>
              <a:xfrm>
                <a:off x="1862" y="1209"/>
                <a:ext cx="6" cy="12"/>
              </a:xfrm>
              <a:custGeom>
                <a:rect b="b" l="l" r="r" t="t"/>
                <a:pathLst>
                  <a:path extrusionOk="0" h="11" w="6">
                    <a:moveTo>
                      <a:pt x="6" y="11"/>
                    </a:moveTo>
                    <a:lnTo>
                      <a:pt x="0" y="11"/>
                    </a:lnTo>
                    <a:lnTo>
                      <a:pt x="0" y="0"/>
                    </a:lnTo>
                    <a:lnTo>
                      <a:pt x="6" y="0"/>
                    </a:lnTo>
                    <a:lnTo>
                      <a:pt x="6"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8" name="Google Shape;98;p2"/>
              <p:cNvSpPr/>
              <p:nvPr/>
            </p:nvSpPr>
            <p:spPr>
              <a:xfrm>
                <a:off x="1862" y="1209"/>
                <a:ext cx="6" cy="12"/>
              </a:xfrm>
              <a:custGeom>
                <a:rect b="b" l="l" r="r" t="t"/>
                <a:pathLst>
                  <a:path extrusionOk="0" h="11" w="6">
                    <a:moveTo>
                      <a:pt x="6" y="11"/>
                    </a:moveTo>
                    <a:lnTo>
                      <a:pt x="0" y="11"/>
                    </a:lnTo>
                    <a:lnTo>
                      <a:pt x="0" y="0"/>
                    </a:lnTo>
                    <a:lnTo>
                      <a:pt x="6" y="0"/>
                    </a:lnTo>
                    <a:lnTo>
                      <a:pt x="6"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99" name="Google Shape;99;p2"/>
              <p:cNvSpPr/>
              <p:nvPr/>
            </p:nvSpPr>
            <p:spPr>
              <a:xfrm>
                <a:off x="1898" y="1209"/>
                <a:ext cx="6" cy="12"/>
              </a:xfrm>
              <a:custGeom>
                <a:rect b="b" l="l" r="r" t="t"/>
                <a:pathLst>
                  <a:path extrusionOk="0" h="11" w="5">
                    <a:moveTo>
                      <a:pt x="5" y="11"/>
                    </a:moveTo>
                    <a:lnTo>
                      <a:pt x="0" y="11"/>
                    </a:lnTo>
                    <a:lnTo>
                      <a:pt x="0" y="0"/>
                    </a:lnTo>
                    <a:lnTo>
                      <a:pt x="5" y="0"/>
                    </a:lnTo>
                    <a:lnTo>
                      <a:pt x="5"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0" name="Google Shape;100;p2"/>
              <p:cNvSpPr/>
              <p:nvPr/>
            </p:nvSpPr>
            <p:spPr>
              <a:xfrm>
                <a:off x="1898" y="1209"/>
                <a:ext cx="6" cy="12"/>
              </a:xfrm>
              <a:custGeom>
                <a:rect b="b" l="l" r="r" t="t"/>
                <a:pathLst>
                  <a:path extrusionOk="0" h="11" w="5">
                    <a:moveTo>
                      <a:pt x="5" y="11"/>
                    </a:moveTo>
                    <a:lnTo>
                      <a:pt x="0" y="11"/>
                    </a:lnTo>
                    <a:lnTo>
                      <a:pt x="0" y="0"/>
                    </a:lnTo>
                    <a:lnTo>
                      <a:pt x="5" y="0"/>
                    </a:lnTo>
                    <a:lnTo>
                      <a:pt x="5"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1" name="Google Shape;101;p2"/>
              <p:cNvSpPr/>
              <p:nvPr/>
            </p:nvSpPr>
            <p:spPr>
              <a:xfrm>
                <a:off x="1862" y="1237"/>
                <a:ext cx="6" cy="6"/>
              </a:xfrm>
              <a:custGeom>
                <a:rect b="b" l="l" r="r" t="t"/>
                <a:pathLst>
                  <a:path extrusionOk="0" h="6" w="6">
                    <a:moveTo>
                      <a:pt x="6" y="6"/>
                    </a:moveTo>
                    <a:lnTo>
                      <a:pt x="0" y="6"/>
                    </a:lnTo>
                    <a:lnTo>
                      <a:pt x="0" y="0"/>
                    </a:lnTo>
                    <a:lnTo>
                      <a:pt x="6" y="0"/>
                    </a:lnTo>
                    <a:lnTo>
                      <a:pt x="6"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2" name="Google Shape;102;p2"/>
              <p:cNvSpPr/>
              <p:nvPr/>
            </p:nvSpPr>
            <p:spPr>
              <a:xfrm>
                <a:off x="1862" y="1237"/>
                <a:ext cx="6" cy="6"/>
              </a:xfrm>
              <a:custGeom>
                <a:rect b="b" l="l" r="r" t="t"/>
                <a:pathLst>
                  <a:path extrusionOk="0" h="6" w="6">
                    <a:moveTo>
                      <a:pt x="6" y="6"/>
                    </a:moveTo>
                    <a:lnTo>
                      <a:pt x="0" y="6"/>
                    </a:lnTo>
                    <a:lnTo>
                      <a:pt x="0" y="0"/>
                    </a:lnTo>
                    <a:lnTo>
                      <a:pt x="6" y="0"/>
                    </a:lnTo>
                    <a:lnTo>
                      <a:pt x="6"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3" name="Google Shape;103;p2"/>
              <p:cNvSpPr/>
              <p:nvPr/>
            </p:nvSpPr>
            <p:spPr>
              <a:xfrm>
                <a:off x="1862" y="1254"/>
                <a:ext cx="12" cy="10"/>
              </a:xfrm>
              <a:custGeom>
                <a:rect b="b" l="l" r="r" t="t"/>
                <a:pathLst>
                  <a:path extrusionOk="0" h="11" w="12">
                    <a:moveTo>
                      <a:pt x="12" y="6"/>
                    </a:moveTo>
                    <a:lnTo>
                      <a:pt x="12" y="11"/>
                    </a:lnTo>
                    <a:lnTo>
                      <a:pt x="0" y="6"/>
                    </a:lnTo>
                    <a:lnTo>
                      <a:pt x="6" y="0"/>
                    </a:lnTo>
                    <a:lnTo>
                      <a:pt x="12"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4" name="Google Shape;104;p2"/>
              <p:cNvSpPr/>
              <p:nvPr/>
            </p:nvSpPr>
            <p:spPr>
              <a:xfrm>
                <a:off x="1862" y="1254"/>
                <a:ext cx="12" cy="10"/>
              </a:xfrm>
              <a:custGeom>
                <a:rect b="b" l="l" r="r" t="t"/>
                <a:pathLst>
                  <a:path extrusionOk="0" h="11" w="12">
                    <a:moveTo>
                      <a:pt x="12" y="6"/>
                    </a:moveTo>
                    <a:lnTo>
                      <a:pt x="12" y="11"/>
                    </a:lnTo>
                    <a:lnTo>
                      <a:pt x="0" y="6"/>
                    </a:lnTo>
                    <a:lnTo>
                      <a:pt x="6" y="0"/>
                    </a:lnTo>
                    <a:lnTo>
                      <a:pt x="12"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5" name="Google Shape;105;p2"/>
              <p:cNvSpPr/>
              <p:nvPr/>
            </p:nvSpPr>
            <p:spPr>
              <a:xfrm>
                <a:off x="1892" y="1254"/>
                <a:ext cx="6" cy="10"/>
              </a:xfrm>
              <a:custGeom>
                <a:rect b="b" l="l" r="r" t="t"/>
                <a:pathLst>
                  <a:path extrusionOk="0" h="11" w="6">
                    <a:moveTo>
                      <a:pt x="0" y="6"/>
                    </a:moveTo>
                    <a:lnTo>
                      <a:pt x="0" y="11"/>
                    </a:lnTo>
                    <a:lnTo>
                      <a:pt x="6" y="6"/>
                    </a:lnTo>
                    <a:lnTo>
                      <a:pt x="6" y="0"/>
                    </a:lnTo>
                    <a:lnTo>
                      <a:pt x="0"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6" name="Google Shape;106;p2"/>
              <p:cNvSpPr/>
              <p:nvPr/>
            </p:nvSpPr>
            <p:spPr>
              <a:xfrm>
                <a:off x="1892" y="1254"/>
                <a:ext cx="6" cy="10"/>
              </a:xfrm>
              <a:custGeom>
                <a:rect b="b" l="l" r="r" t="t"/>
                <a:pathLst>
                  <a:path extrusionOk="0" h="11" w="6">
                    <a:moveTo>
                      <a:pt x="0" y="6"/>
                    </a:moveTo>
                    <a:lnTo>
                      <a:pt x="0" y="11"/>
                    </a:lnTo>
                    <a:lnTo>
                      <a:pt x="6" y="6"/>
                    </a:lnTo>
                    <a:lnTo>
                      <a:pt x="6" y="0"/>
                    </a:lnTo>
                    <a:lnTo>
                      <a:pt x="0"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7" name="Google Shape;107;p2"/>
              <p:cNvSpPr/>
              <p:nvPr/>
            </p:nvSpPr>
            <p:spPr>
              <a:xfrm>
                <a:off x="1898" y="1237"/>
                <a:ext cx="6" cy="6"/>
              </a:xfrm>
              <a:custGeom>
                <a:rect b="b" l="l" r="r" t="t"/>
                <a:pathLst>
                  <a:path extrusionOk="0" h="6" w="5">
                    <a:moveTo>
                      <a:pt x="5" y="6"/>
                    </a:moveTo>
                    <a:lnTo>
                      <a:pt x="0" y="6"/>
                    </a:lnTo>
                    <a:lnTo>
                      <a:pt x="0" y="0"/>
                    </a:lnTo>
                    <a:lnTo>
                      <a:pt x="5" y="0"/>
                    </a:lnTo>
                    <a:lnTo>
                      <a:pt x="5" y="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8" name="Google Shape;108;p2"/>
              <p:cNvSpPr/>
              <p:nvPr/>
            </p:nvSpPr>
            <p:spPr>
              <a:xfrm>
                <a:off x="1898" y="1237"/>
                <a:ext cx="6" cy="6"/>
              </a:xfrm>
              <a:custGeom>
                <a:rect b="b" l="l" r="r" t="t"/>
                <a:pathLst>
                  <a:path extrusionOk="0" h="6" w="5">
                    <a:moveTo>
                      <a:pt x="5" y="6"/>
                    </a:moveTo>
                    <a:lnTo>
                      <a:pt x="0" y="6"/>
                    </a:lnTo>
                    <a:lnTo>
                      <a:pt x="0" y="0"/>
                    </a:lnTo>
                    <a:lnTo>
                      <a:pt x="5" y="0"/>
                    </a:lnTo>
                    <a:lnTo>
                      <a:pt x="5" y="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09" name="Google Shape;109;p2"/>
              <p:cNvSpPr/>
              <p:nvPr/>
            </p:nvSpPr>
            <p:spPr>
              <a:xfrm>
                <a:off x="1880" y="1209"/>
                <a:ext cx="6" cy="12"/>
              </a:xfrm>
              <a:custGeom>
                <a:rect b="b" l="l" r="r" t="t"/>
                <a:pathLst>
                  <a:path extrusionOk="0" h="11" w="6">
                    <a:moveTo>
                      <a:pt x="6" y="11"/>
                    </a:moveTo>
                    <a:lnTo>
                      <a:pt x="0" y="11"/>
                    </a:lnTo>
                    <a:lnTo>
                      <a:pt x="0" y="0"/>
                    </a:lnTo>
                    <a:lnTo>
                      <a:pt x="6" y="0"/>
                    </a:lnTo>
                    <a:lnTo>
                      <a:pt x="6" y="1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0" name="Google Shape;110;p2"/>
              <p:cNvSpPr/>
              <p:nvPr/>
            </p:nvSpPr>
            <p:spPr>
              <a:xfrm>
                <a:off x="1880" y="1209"/>
                <a:ext cx="6" cy="12"/>
              </a:xfrm>
              <a:custGeom>
                <a:rect b="b" l="l" r="r" t="t"/>
                <a:pathLst>
                  <a:path extrusionOk="0" h="11" w="6">
                    <a:moveTo>
                      <a:pt x="6" y="11"/>
                    </a:moveTo>
                    <a:lnTo>
                      <a:pt x="0" y="11"/>
                    </a:lnTo>
                    <a:lnTo>
                      <a:pt x="0" y="0"/>
                    </a:lnTo>
                    <a:lnTo>
                      <a:pt x="6" y="0"/>
                    </a:lnTo>
                    <a:lnTo>
                      <a:pt x="6" y="1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1" name="Google Shape;111;p2"/>
              <p:cNvSpPr/>
              <p:nvPr/>
            </p:nvSpPr>
            <p:spPr>
              <a:xfrm>
                <a:off x="1778" y="1164"/>
                <a:ext cx="246" cy="157"/>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12" name="Google Shape;112;p2"/>
            <p:cNvGrpSpPr/>
            <p:nvPr/>
          </p:nvGrpSpPr>
          <p:grpSpPr>
            <a:xfrm>
              <a:off x="1209677" y="5298398"/>
              <a:ext cx="164978" cy="105273"/>
              <a:chOff x="1595" y="1394"/>
              <a:chExt cx="245" cy="157"/>
            </a:xfrm>
          </p:grpSpPr>
          <p:sp>
            <p:nvSpPr>
              <p:cNvPr id="113" name="Google Shape;113;p2"/>
              <p:cNvSpPr/>
              <p:nvPr/>
            </p:nvSpPr>
            <p:spPr>
              <a:xfrm>
                <a:off x="1595" y="1394"/>
                <a:ext cx="245" cy="156"/>
              </a:xfrm>
              <a:custGeom>
                <a:rect b="b" l="l" r="r" t="t"/>
                <a:pathLst>
                  <a:path extrusionOk="0" h="157" w="245">
                    <a:moveTo>
                      <a:pt x="245" y="157"/>
                    </a:moveTo>
                    <a:lnTo>
                      <a:pt x="245" y="0"/>
                    </a:lnTo>
                    <a:lnTo>
                      <a:pt x="0" y="0"/>
                    </a:lnTo>
                    <a:lnTo>
                      <a:pt x="0" y="157"/>
                    </a:lnTo>
                    <a:lnTo>
                      <a:pt x="245"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4" name="Google Shape;114;p2"/>
              <p:cNvSpPr/>
              <p:nvPr/>
            </p:nvSpPr>
            <p:spPr>
              <a:xfrm>
                <a:off x="1595" y="1394"/>
                <a:ext cx="73" cy="47"/>
              </a:xfrm>
              <a:custGeom>
                <a:rect b="b" l="l" r="r" t="t"/>
                <a:pathLst>
                  <a:path extrusionOk="0" h="45" w="72">
                    <a:moveTo>
                      <a:pt x="72" y="0"/>
                    </a:moveTo>
                    <a:lnTo>
                      <a:pt x="0" y="0"/>
                    </a:lnTo>
                    <a:lnTo>
                      <a:pt x="0" y="45"/>
                    </a:lnTo>
                    <a:lnTo>
                      <a:pt x="72" y="45"/>
                    </a:lnTo>
                    <a:lnTo>
                      <a:pt x="72"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5" name="Google Shape;115;p2"/>
              <p:cNvSpPr/>
              <p:nvPr/>
            </p:nvSpPr>
            <p:spPr>
              <a:xfrm>
                <a:off x="1595" y="1504"/>
                <a:ext cx="73" cy="47"/>
              </a:xfrm>
              <a:custGeom>
                <a:rect b="b" l="l" r="r" t="t"/>
                <a:pathLst>
                  <a:path extrusionOk="0" h="45" w="72">
                    <a:moveTo>
                      <a:pt x="0" y="0"/>
                    </a:moveTo>
                    <a:lnTo>
                      <a:pt x="0" y="45"/>
                    </a:lnTo>
                    <a:lnTo>
                      <a:pt x="72" y="45"/>
                    </a:lnTo>
                    <a:lnTo>
                      <a:pt x="72"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6" name="Google Shape;116;p2"/>
              <p:cNvSpPr/>
              <p:nvPr/>
            </p:nvSpPr>
            <p:spPr>
              <a:xfrm>
                <a:off x="1739" y="1504"/>
                <a:ext cx="101" cy="47"/>
              </a:xfrm>
              <a:custGeom>
                <a:rect b="b" l="l" r="r" t="t"/>
                <a:pathLst>
                  <a:path extrusionOk="0" h="45" w="102">
                    <a:moveTo>
                      <a:pt x="0" y="45"/>
                    </a:moveTo>
                    <a:lnTo>
                      <a:pt x="102" y="45"/>
                    </a:lnTo>
                    <a:lnTo>
                      <a:pt x="102" y="0"/>
                    </a:lnTo>
                    <a:lnTo>
                      <a:pt x="0" y="0"/>
                    </a:lnTo>
                    <a:lnTo>
                      <a:pt x="0"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7" name="Google Shape;117;p2"/>
              <p:cNvSpPr/>
              <p:nvPr/>
            </p:nvSpPr>
            <p:spPr>
              <a:xfrm>
                <a:off x="1739" y="1394"/>
                <a:ext cx="101" cy="47"/>
              </a:xfrm>
              <a:custGeom>
                <a:rect b="b" l="l" r="r" t="t"/>
                <a:pathLst>
                  <a:path extrusionOk="0" h="45" w="102">
                    <a:moveTo>
                      <a:pt x="0" y="0"/>
                    </a:moveTo>
                    <a:lnTo>
                      <a:pt x="0" y="45"/>
                    </a:lnTo>
                    <a:lnTo>
                      <a:pt x="102" y="45"/>
                    </a:lnTo>
                    <a:lnTo>
                      <a:pt x="102" y="0"/>
                    </a:lnTo>
                    <a:lnTo>
                      <a:pt x="0" y="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8" name="Google Shape;118;p2"/>
              <p:cNvSpPr/>
              <p:nvPr/>
            </p:nvSpPr>
            <p:spPr>
              <a:xfrm>
                <a:off x="1595" y="1394"/>
                <a:ext cx="245" cy="156"/>
              </a:xfrm>
              <a:custGeom>
                <a:rect b="b" l="l" r="r" t="t"/>
                <a:pathLst>
                  <a:path extrusionOk="0" h="157" w="245">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19" name="Google Shape;119;p2"/>
              <p:cNvSpPr/>
              <p:nvPr/>
            </p:nvSpPr>
            <p:spPr>
              <a:xfrm>
                <a:off x="1595" y="1394"/>
                <a:ext cx="245"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20" name="Google Shape;120;p2"/>
            <p:cNvGrpSpPr/>
            <p:nvPr/>
          </p:nvGrpSpPr>
          <p:grpSpPr>
            <a:xfrm>
              <a:off x="998528" y="5298398"/>
              <a:ext cx="163291" cy="105273"/>
              <a:chOff x="1593" y="1143"/>
              <a:chExt cx="244" cy="157"/>
            </a:xfrm>
          </p:grpSpPr>
          <p:sp>
            <p:nvSpPr>
              <p:cNvPr id="121" name="Google Shape;121;p2"/>
              <p:cNvSpPr/>
              <p:nvPr/>
            </p:nvSpPr>
            <p:spPr>
              <a:xfrm>
                <a:off x="1593" y="1143"/>
                <a:ext cx="244" cy="156"/>
              </a:xfrm>
              <a:custGeom>
                <a:rect b="b" l="l" r="r" t="t"/>
                <a:pathLst>
                  <a:path extrusionOk="0" h="157" w="245">
                    <a:moveTo>
                      <a:pt x="245" y="157"/>
                    </a:moveTo>
                    <a:lnTo>
                      <a:pt x="245" y="0"/>
                    </a:lnTo>
                    <a:lnTo>
                      <a:pt x="0" y="0"/>
                    </a:lnTo>
                    <a:lnTo>
                      <a:pt x="0" y="157"/>
                    </a:lnTo>
                    <a:lnTo>
                      <a:pt x="245"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22" name="Google Shape;122;p2"/>
              <p:cNvSpPr/>
              <p:nvPr/>
            </p:nvSpPr>
            <p:spPr>
              <a:xfrm>
                <a:off x="1593" y="1143"/>
                <a:ext cx="244" cy="47"/>
              </a:xfrm>
              <a:custGeom>
                <a:rect b="b" l="l" r="r" t="t"/>
                <a:pathLst>
                  <a:path extrusionOk="0" h="45" w="245">
                    <a:moveTo>
                      <a:pt x="245" y="45"/>
                    </a:moveTo>
                    <a:lnTo>
                      <a:pt x="245" y="0"/>
                    </a:lnTo>
                    <a:lnTo>
                      <a:pt x="0" y="0"/>
                    </a:lnTo>
                    <a:lnTo>
                      <a:pt x="0" y="45"/>
                    </a:lnTo>
                    <a:lnTo>
                      <a:pt x="245" y="45"/>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23" name="Google Shape;123;p2"/>
              <p:cNvSpPr/>
              <p:nvPr/>
            </p:nvSpPr>
            <p:spPr>
              <a:xfrm>
                <a:off x="1593" y="1249"/>
                <a:ext cx="244" cy="51"/>
              </a:xfrm>
              <a:custGeom>
                <a:rect b="b" l="l" r="r" t="t"/>
                <a:pathLst>
                  <a:path extrusionOk="0" h="51" w="245">
                    <a:moveTo>
                      <a:pt x="245" y="51"/>
                    </a:moveTo>
                    <a:lnTo>
                      <a:pt x="245" y="0"/>
                    </a:lnTo>
                    <a:lnTo>
                      <a:pt x="0" y="0"/>
                    </a:lnTo>
                    <a:lnTo>
                      <a:pt x="0" y="51"/>
                    </a:lnTo>
                    <a:lnTo>
                      <a:pt x="245" y="5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24" name="Google Shape;124;p2"/>
              <p:cNvSpPr/>
              <p:nvPr/>
            </p:nvSpPr>
            <p:spPr>
              <a:xfrm>
                <a:off x="1593" y="1143"/>
                <a:ext cx="244" cy="156"/>
              </a:xfrm>
              <a:custGeom>
                <a:rect b="b" l="l" r="r" t="t"/>
                <a:pathLst>
                  <a:path extrusionOk="0" h="157" w="245">
                    <a:moveTo>
                      <a:pt x="245" y="157"/>
                    </a:moveTo>
                    <a:lnTo>
                      <a:pt x="245" y="0"/>
                    </a:lnTo>
                    <a:lnTo>
                      <a:pt x="0" y="0"/>
                    </a:lnTo>
                    <a:lnTo>
                      <a:pt x="0" y="157"/>
                    </a:lnTo>
                    <a:lnTo>
                      <a:pt x="245"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25" name="Google Shape;125;p2"/>
            <p:cNvGrpSpPr/>
            <p:nvPr/>
          </p:nvGrpSpPr>
          <p:grpSpPr>
            <a:xfrm>
              <a:off x="577634" y="5298398"/>
              <a:ext cx="164629" cy="104917"/>
              <a:chOff x="1592" y="892"/>
              <a:chExt cx="246" cy="157"/>
            </a:xfrm>
          </p:grpSpPr>
          <p:sp>
            <p:nvSpPr>
              <p:cNvPr id="126" name="Google Shape;126;p2"/>
              <p:cNvSpPr/>
              <p:nvPr/>
            </p:nvSpPr>
            <p:spPr>
              <a:xfrm>
                <a:off x="1592" y="892"/>
                <a:ext cx="246" cy="157"/>
              </a:xfrm>
              <a:custGeom>
                <a:rect b="b" l="l" r="r" t="t"/>
                <a:pathLst>
                  <a:path extrusionOk="0" h="156" w="245">
                    <a:moveTo>
                      <a:pt x="245" y="156"/>
                    </a:moveTo>
                    <a:lnTo>
                      <a:pt x="245" y="0"/>
                    </a:lnTo>
                    <a:lnTo>
                      <a:pt x="0" y="0"/>
                    </a:lnTo>
                    <a:lnTo>
                      <a:pt x="0" y="156"/>
                    </a:lnTo>
                    <a:lnTo>
                      <a:pt x="245"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27" name="Google Shape;127;p2"/>
              <p:cNvSpPr/>
              <p:nvPr/>
            </p:nvSpPr>
            <p:spPr>
              <a:xfrm>
                <a:off x="1592" y="892"/>
                <a:ext cx="246" cy="51"/>
              </a:xfrm>
              <a:custGeom>
                <a:rect b="b" l="l" r="r" t="t"/>
                <a:pathLst>
                  <a:path extrusionOk="0" h="50" w="245">
                    <a:moveTo>
                      <a:pt x="245" y="50"/>
                    </a:moveTo>
                    <a:lnTo>
                      <a:pt x="245" y="0"/>
                    </a:lnTo>
                    <a:lnTo>
                      <a:pt x="0" y="0"/>
                    </a:lnTo>
                    <a:lnTo>
                      <a:pt x="0" y="50"/>
                    </a:lnTo>
                    <a:lnTo>
                      <a:pt x="245"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28" name="Google Shape;128;p2"/>
              <p:cNvSpPr/>
              <p:nvPr/>
            </p:nvSpPr>
            <p:spPr>
              <a:xfrm>
                <a:off x="1592" y="998"/>
                <a:ext cx="246" cy="51"/>
              </a:xfrm>
              <a:custGeom>
                <a:rect b="b" l="l" r="r" t="t"/>
                <a:pathLst>
                  <a:path extrusionOk="0" h="50" w="245">
                    <a:moveTo>
                      <a:pt x="245" y="50"/>
                    </a:moveTo>
                    <a:lnTo>
                      <a:pt x="245" y="0"/>
                    </a:lnTo>
                    <a:lnTo>
                      <a:pt x="0" y="0"/>
                    </a:lnTo>
                    <a:lnTo>
                      <a:pt x="0" y="50"/>
                    </a:lnTo>
                    <a:lnTo>
                      <a:pt x="245" y="50"/>
                    </a:lnTo>
                    <a:close/>
                  </a:path>
                </a:pathLst>
              </a:custGeom>
              <a:solidFill>
                <a:srgbClr val="1D93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29" name="Google Shape;129;p2"/>
              <p:cNvSpPr/>
              <p:nvPr/>
            </p:nvSpPr>
            <p:spPr>
              <a:xfrm>
                <a:off x="1592" y="892"/>
                <a:ext cx="246" cy="157"/>
              </a:xfrm>
              <a:custGeom>
                <a:rect b="b" l="l" r="r" t="t"/>
                <a:pathLst>
                  <a:path extrusionOk="0" h="156" w="245">
                    <a:moveTo>
                      <a:pt x="245" y="156"/>
                    </a:moveTo>
                    <a:lnTo>
                      <a:pt x="245" y="0"/>
                    </a:lnTo>
                    <a:lnTo>
                      <a:pt x="0" y="0"/>
                    </a:lnTo>
                    <a:lnTo>
                      <a:pt x="0" y="156"/>
                    </a:lnTo>
                    <a:lnTo>
                      <a:pt x="245"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pic>
          <p:nvPicPr>
            <p:cNvPr id="130" name="Google Shape;130;p2"/>
            <p:cNvPicPr preferRelativeResize="0"/>
            <p:nvPr/>
          </p:nvPicPr>
          <p:blipFill rotWithShape="1">
            <a:blip r:embed="rId3">
              <a:alphaModFix/>
            </a:blip>
            <a:srcRect b="0" l="0" r="0" t="0"/>
            <a:stretch/>
          </p:blipFill>
          <p:spPr>
            <a:xfrm>
              <a:off x="3122677" y="5298398"/>
              <a:ext cx="168034" cy="109359"/>
            </a:xfrm>
            <a:prstGeom prst="rect">
              <a:avLst/>
            </a:prstGeom>
            <a:noFill/>
            <a:ln>
              <a:noFill/>
            </a:ln>
          </p:spPr>
        </p:pic>
        <p:grpSp>
          <p:nvGrpSpPr>
            <p:cNvPr id="131" name="Google Shape;131;p2"/>
            <p:cNvGrpSpPr/>
            <p:nvPr/>
          </p:nvGrpSpPr>
          <p:grpSpPr>
            <a:xfrm>
              <a:off x="1422513" y="5298398"/>
              <a:ext cx="163489" cy="106268"/>
              <a:chOff x="7877798" y="2333052"/>
              <a:chExt cx="253806" cy="164973"/>
            </a:xfrm>
          </p:grpSpPr>
          <p:sp>
            <p:nvSpPr>
              <p:cNvPr id="132" name="Google Shape;132;p2"/>
              <p:cNvSpPr/>
              <p:nvPr/>
            </p:nvSpPr>
            <p:spPr>
              <a:xfrm>
                <a:off x="7877798" y="2333052"/>
                <a:ext cx="253806" cy="74026"/>
              </a:xfrm>
              <a:custGeom>
                <a:rect b="b" l="l" r="r" t="t"/>
                <a:pathLst>
                  <a:path extrusionOk="0" h="72" w="238">
                    <a:moveTo>
                      <a:pt x="238" y="72"/>
                    </a:moveTo>
                    <a:lnTo>
                      <a:pt x="0" y="72"/>
                    </a:lnTo>
                    <a:lnTo>
                      <a:pt x="0" y="0"/>
                    </a:lnTo>
                    <a:lnTo>
                      <a:pt x="238" y="0"/>
                    </a:lnTo>
                    <a:lnTo>
                      <a:pt x="238" y="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33" name="Google Shape;133;p2"/>
              <p:cNvSpPr/>
              <p:nvPr/>
            </p:nvSpPr>
            <p:spPr>
              <a:xfrm>
                <a:off x="7879912" y="2411308"/>
                <a:ext cx="251692" cy="86717"/>
              </a:xfrm>
              <a:custGeom>
                <a:rect b="b" l="l" r="r" t="t"/>
                <a:pathLst>
                  <a:path extrusionOk="0" h="84" w="238">
                    <a:moveTo>
                      <a:pt x="238" y="84"/>
                    </a:moveTo>
                    <a:lnTo>
                      <a:pt x="238" y="0"/>
                    </a:lnTo>
                    <a:lnTo>
                      <a:pt x="0" y="0"/>
                    </a:lnTo>
                    <a:lnTo>
                      <a:pt x="0" y="84"/>
                    </a:lnTo>
                    <a:lnTo>
                      <a:pt x="238" y="84"/>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34" name="Google Shape;134;p2"/>
            <p:cNvGrpSpPr/>
            <p:nvPr/>
          </p:nvGrpSpPr>
          <p:grpSpPr>
            <a:xfrm>
              <a:off x="2274076" y="5298398"/>
              <a:ext cx="164978" cy="109010"/>
              <a:chOff x="4188" y="2157"/>
              <a:chExt cx="238" cy="162"/>
            </a:xfrm>
          </p:grpSpPr>
          <p:sp>
            <p:nvSpPr>
              <p:cNvPr id="135" name="Google Shape;135;p2"/>
              <p:cNvSpPr/>
              <p:nvPr/>
            </p:nvSpPr>
            <p:spPr>
              <a:xfrm>
                <a:off x="4188" y="2157"/>
                <a:ext cx="238" cy="158"/>
              </a:xfrm>
              <a:custGeom>
                <a:rect b="b" l="l" r="r" t="t"/>
                <a:pathLst>
                  <a:path extrusionOk="0" h="151" w="238">
                    <a:moveTo>
                      <a:pt x="0" y="0"/>
                    </a:moveTo>
                    <a:lnTo>
                      <a:pt x="238" y="0"/>
                    </a:lnTo>
                    <a:lnTo>
                      <a:pt x="238" y="151"/>
                    </a:lnTo>
                    <a:lnTo>
                      <a:pt x="0" y="151"/>
                    </a:lnTo>
                    <a:lnTo>
                      <a:pt x="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36" name="Google Shape;136;p2"/>
              <p:cNvSpPr/>
              <p:nvPr/>
            </p:nvSpPr>
            <p:spPr>
              <a:xfrm>
                <a:off x="4188" y="2157"/>
                <a:ext cx="238" cy="59"/>
              </a:xfrm>
              <a:custGeom>
                <a:rect b="b" l="l" r="r" t="t"/>
                <a:pathLst>
                  <a:path extrusionOk="0" h="56" w="238">
                    <a:moveTo>
                      <a:pt x="0" y="0"/>
                    </a:moveTo>
                    <a:lnTo>
                      <a:pt x="238" y="0"/>
                    </a:lnTo>
                    <a:lnTo>
                      <a:pt x="238" y="56"/>
                    </a:lnTo>
                    <a:lnTo>
                      <a:pt x="0" y="56"/>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37" name="Google Shape;137;p2"/>
              <p:cNvSpPr/>
              <p:nvPr/>
            </p:nvSpPr>
            <p:spPr>
              <a:xfrm>
                <a:off x="4188" y="2260"/>
                <a:ext cx="238" cy="59"/>
              </a:xfrm>
              <a:custGeom>
                <a:rect b="b" l="l" r="r" t="t"/>
                <a:pathLst>
                  <a:path extrusionOk="0" h="55" w="238">
                    <a:moveTo>
                      <a:pt x="0" y="0"/>
                    </a:moveTo>
                    <a:lnTo>
                      <a:pt x="238" y="0"/>
                    </a:lnTo>
                    <a:lnTo>
                      <a:pt x="238" y="55"/>
                    </a:lnTo>
                    <a:lnTo>
                      <a:pt x="0" y="55"/>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38" name="Google Shape;138;p2"/>
              <p:cNvSpPr/>
              <p:nvPr/>
            </p:nvSpPr>
            <p:spPr>
              <a:xfrm>
                <a:off x="4218" y="2185"/>
                <a:ext cx="41" cy="47"/>
              </a:xfrm>
              <a:custGeom>
                <a:rect b="b" l="l" r="r" t="t"/>
                <a:pathLst>
                  <a:path extrusionOk="0" h="45" w="42">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39" name="Google Shape;139;p2"/>
              <p:cNvSpPr/>
              <p:nvPr/>
            </p:nvSpPr>
            <p:spPr>
              <a:xfrm>
                <a:off x="4218" y="2185"/>
                <a:ext cx="41" cy="47"/>
              </a:xfrm>
              <a:custGeom>
                <a:rect b="b" l="l" r="r" t="t"/>
                <a:pathLst>
                  <a:path extrusionOk="0" h="45" w="42">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cap="flat" cmpd="sng" w="9525">
                <a:solidFill>
                  <a:srgbClr val="FF19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0" name="Google Shape;140;p2"/>
              <p:cNvSpPr/>
              <p:nvPr/>
            </p:nvSpPr>
            <p:spPr>
              <a:xfrm>
                <a:off x="4218" y="2179"/>
                <a:ext cx="41" cy="12"/>
              </a:xfrm>
              <a:custGeom>
                <a:rect b="b" l="l" r="r" t="t"/>
                <a:pathLst>
                  <a:path extrusionOk="0" h="12" w="4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1" name="Google Shape;141;p2"/>
              <p:cNvSpPr/>
              <p:nvPr/>
            </p:nvSpPr>
            <p:spPr>
              <a:xfrm>
                <a:off x="4224" y="2195"/>
                <a:ext cx="29" cy="36"/>
              </a:xfrm>
              <a:custGeom>
                <a:rect b="b" l="l" r="r" t="t"/>
                <a:pathLst>
                  <a:path extrusionOk="0" h="34" w="30">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2" name="Google Shape;142;p2"/>
              <p:cNvSpPr/>
              <p:nvPr/>
            </p:nvSpPr>
            <p:spPr>
              <a:xfrm>
                <a:off x="4224" y="2216"/>
                <a:ext cx="29" cy="6"/>
              </a:xfrm>
              <a:custGeom>
                <a:rect b="b" l="l" r="r" t="t"/>
                <a:pathLst>
                  <a:path extrusionOk="0" h="6" w="30">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3" name="Google Shape;143;p2"/>
              <p:cNvSpPr/>
              <p:nvPr/>
            </p:nvSpPr>
            <p:spPr>
              <a:xfrm>
                <a:off x="4224" y="2222"/>
                <a:ext cx="29" cy="2"/>
              </a:xfrm>
              <a:custGeom>
                <a:rect b="b" l="l" r="r" t="t"/>
                <a:pathLst>
                  <a:path extrusionOk="0" h="1" w="30">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4" name="Google Shape;144;p2"/>
              <p:cNvSpPr/>
              <p:nvPr/>
            </p:nvSpPr>
            <p:spPr>
              <a:xfrm>
                <a:off x="4235" y="2191"/>
                <a:ext cx="6" cy="6"/>
              </a:xfrm>
              <a:custGeom>
                <a:rect b="b" l="l" r="r" t="t"/>
                <a:pathLst>
                  <a:path extrusionOk="0" h="5" w="6">
                    <a:moveTo>
                      <a:pt x="6" y="0"/>
                    </a:moveTo>
                    <a:lnTo>
                      <a:pt x="6" y="0"/>
                    </a:lnTo>
                    <a:lnTo>
                      <a:pt x="0" y="0"/>
                    </a:lnTo>
                    <a:lnTo>
                      <a:pt x="6" y="5"/>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5" name="Google Shape;145;p2"/>
              <p:cNvSpPr/>
              <p:nvPr/>
            </p:nvSpPr>
            <p:spPr>
              <a:xfrm>
                <a:off x="4241" y="2185"/>
                <a:ext cx="6" cy="2"/>
              </a:xfrm>
              <a:custGeom>
                <a:rect b="b" l="l" r="r" t="t"/>
                <a:pathLst>
                  <a:path extrusionOk="0" h="1" w="6">
                    <a:moveTo>
                      <a:pt x="6" y="0"/>
                    </a:moveTo>
                    <a:lnTo>
                      <a:pt x="6" y="0"/>
                    </a:lnTo>
                    <a:lnTo>
                      <a:pt x="0" y="0"/>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6" name="Google Shape;146;p2"/>
              <p:cNvSpPr/>
              <p:nvPr/>
            </p:nvSpPr>
            <p:spPr>
              <a:xfrm>
                <a:off x="4229" y="2185"/>
                <a:ext cx="6" cy="2"/>
              </a:xfrm>
              <a:custGeom>
                <a:rect b="b" l="l" r="r" t="t"/>
                <a:pathLst>
                  <a:path extrusionOk="0" h="1" w="6">
                    <a:moveTo>
                      <a:pt x="6" y="0"/>
                    </a:moveTo>
                    <a:lnTo>
                      <a:pt x="6" y="0"/>
                    </a:lnTo>
                    <a:lnTo>
                      <a:pt x="0" y="0"/>
                    </a:lnTo>
                    <a:lnTo>
                      <a:pt x="6"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47" name="Google Shape;147;p2"/>
              <p:cNvSpPr/>
              <p:nvPr/>
            </p:nvSpPr>
            <p:spPr>
              <a:xfrm>
                <a:off x="4188" y="2157"/>
                <a:ext cx="238" cy="162"/>
              </a:xfrm>
              <a:custGeom>
                <a:rect b="b" l="l" r="r" t="t"/>
                <a:pathLst>
                  <a:path extrusionOk="0" h="156" w="238">
                    <a:moveTo>
                      <a:pt x="238" y="0"/>
                    </a:moveTo>
                    <a:lnTo>
                      <a:pt x="0" y="0"/>
                    </a:lnTo>
                    <a:lnTo>
                      <a:pt x="0" y="156"/>
                    </a:lnTo>
                    <a:lnTo>
                      <a:pt x="238" y="156"/>
                    </a:lnTo>
                    <a:lnTo>
                      <a:pt x="238" y="0"/>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pic>
          <p:nvPicPr>
            <p:cNvPr id="148" name="Google Shape;148;p2"/>
            <p:cNvPicPr preferRelativeResize="0"/>
            <p:nvPr/>
          </p:nvPicPr>
          <p:blipFill rotWithShape="1">
            <a:blip r:embed="rId4">
              <a:alphaModFix/>
            </a:blip>
            <a:srcRect b="0" l="0" r="0" t="0"/>
            <a:stretch/>
          </p:blipFill>
          <p:spPr>
            <a:xfrm>
              <a:off x="369889" y="5298398"/>
              <a:ext cx="159887" cy="104250"/>
            </a:xfrm>
            <a:prstGeom prst="rect">
              <a:avLst/>
            </a:prstGeom>
            <a:noFill/>
            <a:ln cap="flat" cmpd="sng" w="9525">
              <a:solidFill>
                <a:schemeClr val="dk1"/>
              </a:solidFill>
              <a:prstDash val="solid"/>
              <a:miter lim="800000"/>
              <a:headEnd len="sm" w="sm" type="none"/>
              <a:tailEnd len="sm" w="sm" type="none"/>
            </a:ln>
          </p:spPr>
        </p:pic>
        <p:grpSp>
          <p:nvGrpSpPr>
            <p:cNvPr id="149" name="Google Shape;149;p2"/>
            <p:cNvGrpSpPr/>
            <p:nvPr/>
          </p:nvGrpSpPr>
          <p:grpSpPr>
            <a:xfrm>
              <a:off x="1847017" y="5298398"/>
              <a:ext cx="166365" cy="106293"/>
              <a:chOff x="4187" y="2402"/>
              <a:chExt cx="240" cy="161"/>
            </a:xfrm>
          </p:grpSpPr>
          <p:sp>
            <p:nvSpPr>
              <p:cNvPr id="150" name="Google Shape;150;p2"/>
              <p:cNvSpPr/>
              <p:nvPr/>
            </p:nvSpPr>
            <p:spPr>
              <a:xfrm>
                <a:off x="4234" y="2402"/>
                <a:ext cx="191" cy="161"/>
              </a:xfrm>
              <a:custGeom>
                <a:rect b="b" l="l" r="r" t="t"/>
                <a:pathLst>
                  <a:path extrusionOk="0" h="156" w="191">
                    <a:moveTo>
                      <a:pt x="191" y="156"/>
                    </a:moveTo>
                    <a:lnTo>
                      <a:pt x="191" y="0"/>
                    </a:lnTo>
                    <a:lnTo>
                      <a:pt x="0" y="0"/>
                    </a:lnTo>
                    <a:lnTo>
                      <a:pt x="0" y="156"/>
                    </a:lnTo>
                    <a:lnTo>
                      <a:pt x="191" y="156"/>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51" name="Google Shape;151;p2"/>
              <p:cNvSpPr/>
              <p:nvPr/>
            </p:nvSpPr>
            <p:spPr>
              <a:xfrm>
                <a:off x="4187" y="2402"/>
                <a:ext cx="77" cy="161"/>
              </a:xfrm>
              <a:custGeom>
                <a:rect b="b" l="l" r="r" t="t"/>
                <a:pathLst>
                  <a:path extrusionOk="0" h="156" w="77">
                    <a:moveTo>
                      <a:pt x="77" y="156"/>
                    </a:moveTo>
                    <a:lnTo>
                      <a:pt x="77" y="0"/>
                    </a:lnTo>
                    <a:lnTo>
                      <a:pt x="0" y="0"/>
                    </a:lnTo>
                    <a:lnTo>
                      <a:pt x="0" y="156"/>
                    </a:lnTo>
                    <a:lnTo>
                      <a:pt x="77" y="156"/>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52" name="Google Shape;152;p2"/>
              <p:cNvSpPr/>
              <p:nvPr/>
            </p:nvSpPr>
            <p:spPr>
              <a:xfrm>
                <a:off x="4348" y="2402"/>
                <a:ext cx="79" cy="161"/>
              </a:xfrm>
              <a:custGeom>
                <a:rect b="b" l="l" r="r" t="t"/>
                <a:pathLst>
                  <a:path extrusionOk="0" h="156" w="78">
                    <a:moveTo>
                      <a:pt x="78" y="156"/>
                    </a:moveTo>
                    <a:lnTo>
                      <a:pt x="78" y="0"/>
                    </a:lnTo>
                    <a:lnTo>
                      <a:pt x="0" y="0"/>
                    </a:lnTo>
                    <a:lnTo>
                      <a:pt x="0" y="156"/>
                    </a:lnTo>
                    <a:lnTo>
                      <a:pt x="78"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53" name="Google Shape;153;p2"/>
              <p:cNvSpPr/>
              <p:nvPr/>
            </p:nvSpPr>
            <p:spPr>
              <a:xfrm>
                <a:off x="4187" y="2402"/>
                <a:ext cx="238" cy="161"/>
              </a:xfrm>
              <a:custGeom>
                <a:rect b="b" l="l" r="r" t="t"/>
                <a:pathLst>
                  <a:path extrusionOk="0" h="151" w="244">
                    <a:moveTo>
                      <a:pt x="244" y="151"/>
                    </a:moveTo>
                    <a:lnTo>
                      <a:pt x="244" y="0"/>
                    </a:lnTo>
                    <a:lnTo>
                      <a:pt x="0" y="0"/>
                    </a:lnTo>
                    <a:lnTo>
                      <a:pt x="0" y="151"/>
                    </a:lnTo>
                    <a:lnTo>
                      <a:pt x="244" y="15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54" name="Google Shape;154;p2"/>
            <p:cNvGrpSpPr/>
            <p:nvPr/>
          </p:nvGrpSpPr>
          <p:grpSpPr>
            <a:xfrm>
              <a:off x="790121" y="5298398"/>
              <a:ext cx="160549" cy="102873"/>
              <a:chOff x="4214" y="2064"/>
              <a:chExt cx="242" cy="157"/>
            </a:xfrm>
          </p:grpSpPr>
          <p:sp>
            <p:nvSpPr>
              <p:cNvPr id="155" name="Google Shape;155;p2"/>
              <p:cNvSpPr/>
              <p:nvPr/>
            </p:nvSpPr>
            <p:spPr>
              <a:xfrm>
                <a:off x="4214" y="2064"/>
                <a:ext cx="242" cy="157"/>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56" name="Google Shape;156;p2"/>
              <p:cNvSpPr/>
              <p:nvPr/>
            </p:nvSpPr>
            <p:spPr>
              <a:xfrm>
                <a:off x="4214" y="2064"/>
                <a:ext cx="242" cy="53"/>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57" name="Google Shape;157;p2"/>
              <p:cNvSpPr/>
              <p:nvPr/>
            </p:nvSpPr>
            <p:spPr>
              <a:xfrm>
                <a:off x="4214" y="2117"/>
                <a:ext cx="242" cy="51"/>
              </a:xfrm>
              <a:prstGeom prst="rect">
                <a:avLst/>
              </a:prstGeom>
              <a:solidFill>
                <a:srgbClr val="51DC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58" name="Google Shape;158;p2"/>
              <p:cNvSpPr/>
              <p:nvPr/>
            </p:nvSpPr>
            <p:spPr>
              <a:xfrm>
                <a:off x="4214" y="2168"/>
                <a:ext cx="242" cy="53"/>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59" name="Google Shape;159;p2"/>
            <p:cNvGrpSpPr/>
            <p:nvPr/>
          </p:nvGrpSpPr>
          <p:grpSpPr>
            <a:xfrm>
              <a:off x="1854256" y="5092835"/>
              <a:ext cx="163609" cy="106293"/>
              <a:chOff x="1116" y="1646"/>
              <a:chExt cx="245" cy="151"/>
            </a:xfrm>
          </p:grpSpPr>
          <p:sp>
            <p:nvSpPr>
              <p:cNvPr id="160" name="Google Shape;160;p2"/>
              <p:cNvSpPr/>
              <p:nvPr/>
            </p:nvSpPr>
            <p:spPr>
              <a:xfrm>
                <a:off x="1116" y="1646"/>
                <a:ext cx="245" cy="151"/>
              </a:xfrm>
              <a:custGeom>
                <a:rect b="b" l="l" r="r" t="t"/>
                <a:pathLst>
                  <a:path extrusionOk="0" h="151" w="244">
                    <a:moveTo>
                      <a:pt x="244" y="151"/>
                    </a:moveTo>
                    <a:lnTo>
                      <a:pt x="244" y="0"/>
                    </a:lnTo>
                    <a:lnTo>
                      <a:pt x="0" y="0"/>
                    </a:lnTo>
                    <a:lnTo>
                      <a:pt x="0" y="151"/>
                    </a:lnTo>
                    <a:lnTo>
                      <a:pt x="244" y="1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61" name="Google Shape;161;p2"/>
              <p:cNvSpPr/>
              <p:nvPr/>
            </p:nvSpPr>
            <p:spPr>
              <a:xfrm>
                <a:off x="1116" y="1646"/>
                <a:ext cx="245" cy="151"/>
              </a:xfrm>
              <a:custGeom>
                <a:rect b="b" l="l" r="r" t="t"/>
                <a:pathLst>
                  <a:path extrusionOk="0" h="151" w="244">
                    <a:moveTo>
                      <a:pt x="244" y="151"/>
                    </a:moveTo>
                    <a:lnTo>
                      <a:pt x="244" y="0"/>
                    </a:lnTo>
                    <a:lnTo>
                      <a:pt x="0" y="0"/>
                    </a:lnTo>
                    <a:lnTo>
                      <a:pt x="0" y="151"/>
                    </a:lnTo>
                    <a:lnTo>
                      <a:pt x="244" y="151"/>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62" name="Google Shape;162;p2"/>
              <p:cNvSpPr/>
              <p:nvPr/>
            </p:nvSpPr>
            <p:spPr>
              <a:xfrm>
                <a:off x="1116" y="1646"/>
                <a:ext cx="245" cy="151"/>
              </a:xfrm>
              <a:custGeom>
                <a:rect b="b" l="l" r="r" t="t"/>
                <a:pathLst>
                  <a:path extrusionOk="0" h="151" w="244">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63" name="Google Shape;163;p2"/>
            <p:cNvGrpSpPr/>
            <p:nvPr/>
          </p:nvGrpSpPr>
          <p:grpSpPr>
            <a:xfrm>
              <a:off x="3341609" y="5092835"/>
              <a:ext cx="163288" cy="104917"/>
              <a:chOff x="1117" y="2897"/>
              <a:chExt cx="243" cy="157"/>
            </a:xfrm>
          </p:grpSpPr>
          <p:sp>
            <p:nvSpPr>
              <p:cNvPr id="164" name="Google Shape;164;p2"/>
              <p:cNvSpPr/>
              <p:nvPr/>
            </p:nvSpPr>
            <p:spPr>
              <a:xfrm>
                <a:off x="1117" y="2897"/>
                <a:ext cx="243" cy="157"/>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65" name="Google Shape;165;p2"/>
              <p:cNvSpPr/>
              <p:nvPr/>
            </p:nvSpPr>
            <p:spPr>
              <a:xfrm>
                <a:off x="1117" y="2897"/>
                <a:ext cx="77" cy="157"/>
              </a:xfrm>
              <a:custGeom>
                <a:rect b="b" l="l" r="r" t="t"/>
                <a:pathLst>
                  <a:path extrusionOk="0" h="156" w="77">
                    <a:moveTo>
                      <a:pt x="77" y="156"/>
                    </a:moveTo>
                    <a:lnTo>
                      <a:pt x="77" y="0"/>
                    </a:lnTo>
                    <a:lnTo>
                      <a:pt x="0" y="0"/>
                    </a:lnTo>
                    <a:lnTo>
                      <a:pt x="0" y="156"/>
                    </a:lnTo>
                    <a:lnTo>
                      <a:pt x="77" y="156"/>
                    </a:lnTo>
                    <a:close/>
                  </a:path>
                </a:pathLst>
              </a:custGeom>
              <a:solidFill>
                <a:srgbClr val="0088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66" name="Google Shape;166;p2"/>
              <p:cNvSpPr/>
              <p:nvPr/>
            </p:nvSpPr>
            <p:spPr>
              <a:xfrm>
                <a:off x="1277" y="2897"/>
                <a:ext cx="83" cy="157"/>
              </a:xfrm>
              <a:custGeom>
                <a:rect b="b" l="l" r="r" t="t"/>
                <a:pathLst>
                  <a:path extrusionOk="0" h="156" w="84">
                    <a:moveTo>
                      <a:pt x="84" y="156"/>
                    </a:moveTo>
                    <a:lnTo>
                      <a:pt x="84" y="0"/>
                    </a:lnTo>
                    <a:lnTo>
                      <a:pt x="0" y="0"/>
                    </a:lnTo>
                    <a:lnTo>
                      <a:pt x="0" y="156"/>
                    </a:lnTo>
                    <a:lnTo>
                      <a:pt x="8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67" name="Google Shape;167;p2"/>
              <p:cNvSpPr/>
              <p:nvPr/>
            </p:nvSpPr>
            <p:spPr>
              <a:xfrm>
                <a:off x="1117" y="2897"/>
                <a:ext cx="243"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68" name="Google Shape;168;p2"/>
            <p:cNvGrpSpPr/>
            <p:nvPr/>
          </p:nvGrpSpPr>
          <p:grpSpPr>
            <a:xfrm>
              <a:off x="3130146" y="5092835"/>
              <a:ext cx="163288" cy="104917"/>
              <a:chOff x="1118" y="2646"/>
              <a:chExt cx="243" cy="157"/>
            </a:xfrm>
          </p:grpSpPr>
          <p:sp>
            <p:nvSpPr>
              <p:cNvPr id="169" name="Google Shape;169;p2"/>
              <p:cNvSpPr/>
              <p:nvPr/>
            </p:nvSpPr>
            <p:spPr>
              <a:xfrm>
                <a:off x="1118" y="2646"/>
                <a:ext cx="243" cy="157"/>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70" name="Google Shape;170;p2"/>
              <p:cNvSpPr/>
              <p:nvPr/>
            </p:nvSpPr>
            <p:spPr>
              <a:xfrm>
                <a:off x="1118" y="2646"/>
                <a:ext cx="77" cy="157"/>
              </a:xfrm>
              <a:custGeom>
                <a:rect b="b" l="l" r="r" t="t"/>
                <a:pathLst>
                  <a:path extrusionOk="0" h="156" w="77">
                    <a:moveTo>
                      <a:pt x="77" y="156"/>
                    </a:moveTo>
                    <a:lnTo>
                      <a:pt x="77" y="0"/>
                    </a:lnTo>
                    <a:lnTo>
                      <a:pt x="0" y="0"/>
                    </a:lnTo>
                    <a:lnTo>
                      <a:pt x="0" y="156"/>
                    </a:lnTo>
                    <a:lnTo>
                      <a:pt x="77" y="156"/>
                    </a:lnTo>
                    <a:close/>
                  </a:path>
                </a:pathLst>
              </a:custGeom>
              <a:solidFill>
                <a:srgbClr val="00883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71" name="Google Shape;171;p2"/>
              <p:cNvSpPr/>
              <p:nvPr/>
            </p:nvSpPr>
            <p:spPr>
              <a:xfrm>
                <a:off x="1278" y="2646"/>
                <a:ext cx="83" cy="157"/>
              </a:xfrm>
              <a:custGeom>
                <a:rect b="b" l="l" r="r" t="t"/>
                <a:pathLst>
                  <a:path extrusionOk="0" h="156" w="84">
                    <a:moveTo>
                      <a:pt x="84" y="156"/>
                    </a:moveTo>
                    <a:lnTo>
                      <a:pt x="84" y="0"/>
                    </a:lnTo>
                    <a:lnTo>
                      <a:pt x="0" y="0"/>
                    </a:lnTo>
                    <a:lnTo>
                      <a:pt x="0" y="156"/>
                    </a:lnTo>
                    <a:lnTo>
                      <a:pt x="84" y="156"/>
                    </a:lnTo>
                    <a:close/>
                  </a:path>
                </a:pathLst>
              </a:custGeom>
              <a:solidFill>
                <a:srgbClr val="FF7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72" name="Google Shape;172;p2"/>
              <p:cNvSpPr/>
              <p:nvPr/>
            </p:nvSpPr>
            <p:spPr>
              <a:xfrm>
                <a:off x="1118" y="2646"/>
                <a:ext cx="243"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73" name="Google Shape;173;p2"/>
            <p:cNvGrpSpPr/>
            <p:nvPr/>
          </p:nvGrpSpPr>
          <p:grpSpPr>
            <a:xfrm>
              <a:off x="2277513" y="5092835"/>
              <a:ext cx="163288" cy="104596"/>
              <a:chOff x="1117" y="2143"/>
              <a:chExt cx="243" cy="155"/>
            </a:xfrm>
          </p:grpSpPr>
          <p:sp>
            <p:nvSpPr>
              <p:cNvPr id="174" name="Google Shape;174;p2"/>
              <p:cNvSpPr/>
              <p:nvPr/>
            </p:nvSpPr>
            <p:spPr>
              <a:xfrm>
                <a:off x="1117" y="2143"/>
                <a:ext cx="243" cy="155"/>
              </a:xfrm>
              <a:custGeom>
                <a:rect b="b" l="l" r="r" t="t"/>
                <a:pathLst>
                  <a:path extrusionOk="0" h="156" w="244">
                    <a:moveTo>
                      <a:pt x="244" y="156"/>
                    </a:moveTo>
                    <a:lnTo>
                      <a:pt x="244" y="0"/>
                    </a:lnTo>
                    <a:lnTo>
                      <a:pt x="0" y="0"/>
                    </a:lnTo>
                    <a:lnTo>
                      <a:pt x="0" y="156"/>
                    </a:lnTo>
                    <a:lnTo>
                      <a:pt x="24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75" name="Google Shape;175;p2"/>
              <p:cNvSpPr/>
              <p:nvPr/>
            </p:nvSpPr>
            <p:spPr>
              <a:xfrm>
                <a:off x="1117" y="2143"/>
                <a:ext cx="243" cy="50"/>
              </a:xfrm>
              <a:custGeom>
                <a:rect b="b" l="l" r="r" t="t"/>
                <a:pathLst>
                  <a:path extrusionOk="0" h="50" w="244">
                    <a:moveTo>
                      <a:pt x="244" y="50"/>
                    </a:moveTo>
                    <a:lnTo>
                      <a:pt x="244" y="0"/>
                    </a:lnTo>
                    <a:lnTo>
                      <a:pt x="0" y="0"/>
                    </a:lnTo>
                    <a:lnTo>
                      <a:pt x="0" y="50"/>
                    </a:lnTo>
                    <a:lnTo>
                      <a:pt x="244" y="5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76" name="Google Shape;176;p2"/>
              <p:cNvSpPr/>
              <p:nvPr/>
            </p:nvSpPr>
            <p:spPr>
              <a:xfrm>
                <a:off x="1117" y="2248"/>
                <a:ext cx="243" cy="50"/>
              </a:xfrm>
              <a:custGeom>
                <a:rect b="b" l="l" r="r" t="t"/>
                <a:pathLst>
                  <a:path extrusionOk="0" h="50" w="244">
                    <a:moveTo>
                      <a:pt x="244" y="50"/>
                    </a:moveTo>
                    <a:lnTo>
                      <a:pt x="244" y="0"/>
                    </a:lnTo>
                    <a:lnTo>
                      <a:pt x="0" y="0"/>
                    </a:lnTo>
                    <a:lnTo>
                      <a:pt x="0" y="50"/>
                    </a:lnTo>
                    <a:lnTo>
                      <a:pt x="244" y="50"/>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77" name="Google Shape;177;p2"/>
              <p:cNvSpPr/>
              <p:nvPr/>
            </p:nvSpPr>
            <p:spPr>
              <a:xfrm>
                <a:off x="1117" y="2143"/>
                <a:ext cx="243"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78" name="Google Shape;178;p2"/>
            <p:cNvGrpSpPr/>
            <p:nvPr/>
          </p:nvGrpSpPr>
          <p:grpSpPr>
            <a:xfrm>
              <a:off x="2066045" y="5092835"/>
              <a:ext cx="163288" cy="104596"/>
              <a:chOff x="1117" y="1892"/>
              <a:chExt cx="243" cy="155"/>
            </a:xfrm>
          </p:grpSpPr>
          <p:sp>
            <p:nvSpPr>
              <p:cNvPr id="179" name="Google Shape;179;p2"/>
              <p:cNvSpPr/>
              <p:nvPr/>
            </p:nvSpPr>
            <p:spPr>
              <a:xfrm>
                <a:off x="1117" y="1892"/>
                <a:ext cx="243" cy="155"/>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80" name="Google Shape;180;p2"/>
              <p:cNvSpPr/>
              <p:nvPr/>
            </p:nvSpPr>
            <p:spPr>
              <a:xfrm>
                <a:off x="1117" y="1892"/>
                <a:ext cx="77" cy="155"/>
              </a:xfrm>
              <a:custGeom>
                <a:rect b="b" l="l" r="r" t="t"/>
                <a:pathLst>
                  <a:path extrusionOk="0" h="156" w="77">
                    <a:moveTo>
                      <a:pt x="77" y="156"/>
                    </a:moveTo>
                    <a:lnTo>
                      <a:pt x="77" y="0"/>
                    </a:lnTo>
                    <a:lnTo>
                      <a:pt x="0" y="0"/>
                    </a:lnTo>
                    <a:lnTo>
                      <a:pt x="0" y="156"/>
                    </a:lnTo>
                    <a:lnTo>
                      <a:pt x="77" y="156"/>
                    </a:lnTo>
                    <a:close/>
                  </a:path>
                </a:pathLst>
              </a:custGeom>
              <a:solidFill>
                <a:srgbClr val="0C41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81" name="Google Shape;181;p2"/>
              <p:cNvSpPr/>
              <p:nvPr/>
            </p:nvSpPr>
            <p:spPr>
              <a:xfrm>
                <a:off x="1277" y="1892"/>
                <a:ext cx="83" cy="155"/>
              </a:xfrm>
              <a:custGeom>
                <a:rect b="b" l="l" r="r" t="t"/>
                <a:pathLst>
                  <a:path extrusionOk="0" h="156" w="84">
                    <a:moveTo>
                      <a:pt x="84" y="156"/>
                    </a:moveTo>
                    <a:lnTo>
                      <a:pt x="84" y="0"/>
                    </a:lnTo>
                    <a:lnTo>
                      <a:pt x="0" y="0"/>
                    </a:lnTo>
                    <a:lnTo>
                      <a:pt x="0" y="156"/>
                    </a:lnTo>
                    <a:lnTo>
                      <a:pt x="84" y="156"/>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82" name="Google Shape;182;p2"/>
              <p:cNvSpPr/>
              <p:nvPr/>
            </p:nvSpPr>
            <p:spPr>
              <a:xfrm>
                <a:off x="1117" y="1892"/>
                <a:ext cx="243"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83" name="Google Shape;183;p2"/>
            <p:cNvGrpSpPr/>
            <p:nvPr/>
          </p:nvGrpSpPr>
          <p:grpSpPr>
            <a:xfrm>
              <a:off x="1431114" y="5092835"/>
              <a:ext cx="163489" cy="106268"/>
              <a:chOff x="7106991" y="2034190"/>
              <a:chExt cx="255683" cy="163929"/>
            </a:xfrm>
          </p:grpSpPr>
          <p:sp>
            <p:nvSpPr>
              <p:cNvPr id="184" name="Google Shape;184;p2"/>
              <p:cNvSpPr/>
              <p:nvPr/>
            </p:nvSpPr>
            <p:spPr>
              <a:xfrm>
                <a:off x="7106991" y="2034190"/>
                <a:ext cx="255683" cy="163929"/>
              </a:xfrm>
              <a:custGeom>
                <a:rect b="b" l="l" r="r" t="t"/>
                <a:pathLst>
                  <a:path extrusionOk="0" h="151" w="244">
                    <a:moveTo>
                      <a:pt x="244" y="151"/>
                    </a:moveTo>
                    <a:lnTo>
                      <a:pt x="244" y="0"/>
                    </a:lnTo>
                    <a:lnTo>
                      <a:pt x="0" y="0"/>
                    </a:lnTo>
                    <a:lnTo>
                      <a:pt x="0" y="151"/>
                    </a:lnTo>
                    <a:lnTo>
                      <a:pt x="244"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85" name="Google Shape;185;p2"/>
              <p:cNvSpPr/>
              <p:nvPr/>
            </p:nvSpPr>
            <p:spPr>
              <a:xfrm>
                <a:off x="7106991" y="2034190"/>
                <a:ext cx="255683" cy="161827"/>
              </a:xfrm>
              <a:custGeom>
                <a:rect b="b" l="l" r="r" t="t"/>
                <a:pathLst>
                  <a:path extrusionOk="0" h="151" w="244">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86" name="Google Shape;186;p2"/>
            <p:cNvGrpSpPr/>
            <p:nvPr/>
          </p:nvGrpSpPr>
          <p:grpSpPr>
            <a:xfrm>
              <a:off x="581678" y="5092835"/>
              <a:ext cx="163489" cy="110355"/>
              <a:chOff x="6341261" y="2034186"/>
              <a:chExt cx="254095" cy="170190"/>
            </a:xfrm>
          </p:grpSpPr>
          <p:sp>
            <p:nvSpPr>
              <p:cNvPr id="187" name="Google Shape;187;p2"/>
              <p:cNvSpPr/>
              <p:nvPr/>
            </p:nvSpPr>
            <p:spPr>
              <a:xfrm>
                <a:off x="6341261" y="2034186"/>
                <a:ext cx="254095" cy="170190"/>
              </a:xfrm>
              <a:custGeom>
                <a:rect b="b" l="l" r="r" t="t"/>
                <a:pathLst>
                  <a:path extrusionOk="0" h="151" w="244">
                    <a:moveTo>
                      <a:pt x="244" y="151"/>
                    </a:moveTo>
                    <a:lnTo>
                      <a:pt x="244" y="0"/>
                    </a:lnTo>
                    <a:lnTo>
                      <a:pt x="0" y="0"/>
                    </a:lnTo>
                    <a:lnTo>
                      <a:pt x="0" y="151"/>
                    </a:lnTo>
                    <a:lnTo>
                      <a:pt x="244" y="151"/>
                    </a:lnTo>
                    <a:close/>
                  </a:path>
                </a:pathLst>
              </a:custGeom>
              <a:solidFill>
                <a:srgbClr val="FFE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88" name="Google Shape;188;p2"/>
              <p:cNvSpPr/>
              <p:nvPr/>
            </p:nvSpPr>
            <p:spPr>
              <a:xfrm>
                <a:off x="6341261" y="2034186"/>
                <a:ext cx="80463" cy="170190"/>
              </a:xfrm>
              <a:custGeom>
                <a:rect b="b" l="l" r="r" t="t"/>
                <a:pathLst>
                  <a:path extrusionOk="0" h="151" w="77">
                    <a:moveTo>
                      <a:pt x="77" y="151"/>
                    </a:moveTo>
                    <a:lnTo>
                      <a:pt x="77" y="0"/>
                    </a:lnTo>
                    <a:lnTo>
                      <a:pt x="0" y="0"/>
                    </a:lnTo>
                    <a:lnTo>
                      <a:pt x="0" y="151"/>
                    </a:lnTo>
                    <a:lnTo>
                      <a:pt x="77" y="15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89" name="Google Shape;189;p2"/>
              <p:cNvSpPr/>
              <p:nvPr/>
            </p:nvSpPr>
            <p:spPr>
              <a:xfrm>
                <a:off x="6508541" y="2034186"/>
                <a:ext cx="86815" cy="170190"/>
              </a:xfrm>
              <a:custGeom>
                <a:rect b="b" l="l" r="r" t="t"/>
                <a:pathLst>
                  <a:path extrusionOk="0" h="151" w="84">
                    <a:moveTo>
                      <a:pt x="84" y="151"/>
                    </a:moveTo>
                    <a:lnTo>
                      <a:pt x="84" y="0"/>
                    </a:lnTo>
                    <a:lnTo>
                      <a:pt x="0" y="0"/>
                    </a:lnTo>
                    <a:lnTo>
                      <a:pt x="0" y="151"/>
                    </a:lnTo>
                    <a:lnTo>
                      <a:pt x="84" y="1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90" name="Google Shape;190;p2"/>
            <p:cNvGrpSpPr/>
            <p:nvPr/>
          </p:nvGrpSpPr>
          <p:grpSpPr>
            <a:xfrm>
              <a:off x="369889" y="5092835"/>
              <a:ext cx="163609" cy="106293"/>
              <a:chOff x="529" y="1166"/>
              <a:chExt cx="245" cy="157"/>
            </a:xfrm>
          </p:grpSpPr>
          <p:sp>
            <p:nvSpPr>
              <p:cNvPr id="191" name="Google Shape;191;p2"/>
              <p:cNvSpPr/>
              <p:nvPr/>
            </p:nvSpPr>
            <p:spPr>
              <a:xfrm>
                <a:off x="529" y="1166"/>
                <a:ext cx="245" cy="151"/>
              </a:xfrm>
              <a:custGeom>
                <a:rect b="b" l="l" r="r" t="t"/>
                <a:pathLst>
                  <a:path extrusionOk="0" h="151" w="244">
                    <a:moveTo>
                      <a:pt x="244" y="151"/>
                    </a:moveTo>
                    <a:lnTo>
                      <a:pt x="244" y="0"/>
                    </a:lnTo>
                    <a:lnTo>
                      <a:pt x="0" y="0"/>
                    </a:lnTo>
                    <a:lnTo>
                      <a:pt x="0" y="151"/>
                    </a:lnTo>
                    <a:lnTo>
                      <a:pt x="244" y="15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92" name="Google Shape;192;p2"/>
              <p:cNvSpPr/>
              <p:nvPr/>
            </p:nvSpPr>
            <p:spPr>
              <a:xfrm>
                <a:off x="529" y="1166"/>
                <a:ext cx="245" cy="50"/>
              </a:xfrm>
              <a:custGeom>
                <a:rect b="b" l="l" r="r" t="t"/>
                <a:pathLst>
                  <a:path extrusionOk="0" h="50" w="244">
                    <a:moveTo>
                      <a:pt x="244" y="50"/>
                    </a:moveTo>
                    <a:lnTo>
                      <a:pt x="244" y="0"/>
                    </a:lnTo>
                    <a:lnTo>
                      <a:pt x="0" y="0"/>
                    </a:lnTo>
                    <a:lnTo>
                      <a:pt x="0" y="50"/>
                    </a:lnTo>
                    <a:lnTo>
                      <a:pt x="244"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93" name="Google Shape;193;p2"/>
              <p:cNvSpPr/>
              <p:nvPr/>
            </p:nvSpPr>
            <p:spPr>
              <a:xfrm>
                <a:off x="529" y="1273"/>
                <a:ext cx="245" cy="50"/>
              </a:xfrm>
              <a:custGeom>
                <a:rect b="b" l="l" r="r" t="t"/>
                <a:pathLst>
                  <a:path extrusionOk="0" h="51" w="244">
                    <a:moveTo>
                      <a:pt x="244" y="51"/>
                    </a:moveTo>
                    <a:lnTo>
                      <a:pt x="244" y="0"/>
                    </a:lnTo>
                    <a:lnTo>
                      <a:pt x="0" y="0"/>
                    </a:lnTo>
                    <a:lnTo>
                      <a:pt x="0" y="51"/>
                    </a:lnTo>
                    <a:lnTo>
                      <a:pt x="244" y="51"/>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94" name="Google Shape;194;p2"/>
              <p:cNvSpPr/>
              <p:nvPr/>
            </p:nvSpPr>
            <p:spPr>
              <a:xfrm>
                <a:off x="529" y="1166"/>
                <a:ext cx="245" cy="155"/>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195" name="Google Shape;195;p2"/>
            <p:cNvGrpSpPr/>
            <p:nvPr/>
          </p:nvGrpSpPr>
          <p:grpSpPr>
            <a:xfrm>
              <a:off x="2488981" y="5092835"/>
              <a:ext cx="164632" cy="106293"/>
              <a:chOff x="1117" y="2394"/>
              <a:chExt cx="245" cy="157"/>
            </a:xfrm>
          </p:grpSpPr>
          <p:sp>
            <p:nvSpPr>
              <p:cNvPr id="196" name="Google Shape;196;p2"/>
              <p:cNvSpPr/>
              <p:nvPr/>
            </p:nvSpPr>
            <p:spPr>
              <a:xfrm>
                <a:off x="1117" y="2394"/>
                <a:ext cx="245" cy="157"/>
              </a:xfrm>
              <a:custGeom>
                <a:rect b="b" l="l" r="r" t="t"/>
                <a:pathLst>
                  <a:path extrusionOk="0" h="157" w="244">
                    <a:moveTo>
                      <a:pt x="244" y="157"/>
                    </a:moveTo>
                    <a:lnTo>
                      <a:pt x="0" y="157"/>
                    </a:lnTo>
                    <a:lnTo>
                      <a:pt x="0" y="0"/>
                    </a:lnTo>
                    <a:lnTo>
                      <a:pt x="244" y="0"/>
                    </a:lnTo>
                    <a:lnTo>
                      <a:pt x="244"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97" name="Google Shape;197;p2"/>
              <p:cNvSpPr/>
              <p:nvPr/>
            </p:nvSpPr>
            <p:spPr>
              <a:xfrm>
                <a:off x="1117" y="2394"/>
                <a:ext cx="34" cy="34"/>
              </a:xfrm>
              <a:custGeom>
                <a:rect b="b" l="l" r="r" t="t"/>
                <a:pathLst>
                  <a:path extrusionOk="0" h="34" w="35">
                    <a:moveTo>
                      <a:pt x="35" y="34"/>
                    </a:moveTo>
                    <a:lnTo>
                      <a:pt x="0" y="34"/>
                    </a:lnTo>
                    <a:lnTo>
                      <a:pt x="0" y="0"/>
                    </a:lnTo>
                    <a:lnTo>
                      <a:pt x="35" y="0"/>
                    </a:lnTo>
                    <a:lnTo>
                      <a:pt x="35" y="34"/>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98" name="Google Shape;198;p2"/>
              <p:cNvSpPr/>
              <p:nvPr/>
            </p:nvSpPr>
            <p:spPr>
              <a:xfrm>
                <a:off x="1117" y="2444"/>
                <a:ext cx="34" cy="34"/>
              </a:xfrm>
              <a:custGeom>
                <a:rect b="b" l="l" r="r" t="t"/>
                <a:pathLst>
                  <a:path extrusionOk="0" h="33" w="35">
                    <a:moveTo>
                      <a:pt x="35" y="33"/>
                    </a:moveTo>
                    <a:lnTo>
                      <a:pt x="0" y="33"/>
                    </a:lnTo>
                    <a:lnTo>
                      <a:pt x="0" y="0"/>
                    </a:lnTo>
                    <a:lnTo>
                      <a:pt x="35" y="0"/>
                    </a:lnTo>
                    <a:lnTo>
                      <a:pt x="35" y="33"/>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199" name="Google Shape;199;p2"/>
              <p:cNvSpPr/>
              <p:nvPr/>
            </p:nvSpPr>
            <p:spPr>
              <a:xfrm>
                <a:off x="1175" y="2394"/>
                <a:ext cx="22" cy="34"/>
              </a:xfrm>
              <a:custGeom>
                <a:rect b="b" l="l" r="r" t="t"/>
                <a:pathLst>
                  <a:path extrusionOk="0" h="34" w="36">
                    <a:moveTo>
                      <a:pt x="36" y="34"/>
                    </a:moveTo>
                    <a:lnTo>
                      <a:pt x="0" y="34"/>
                    </a:lnTo>
                    <a:lnTo>
                      <a:pt x="0" y="0"/>
                    </a:lnTo>
                    <a:lnTo>
                      <a:pt x="36" y="0"/>
                    </a:lnTo>
                    <a:lnTo>
                      <a:pt x="36" y="34"/>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0" name="Google Shape;200;p2"/>
              <p:cNvSpPr/>
              <p:nvPr/>
            </p:nvSpPr>
            <p:spPr>
              <a:xfrm>
                <a:off x="1175" y="2444"/>
                <a:ext cx="22" cy="34"/>
              </a:xfrm>
              <a:custGeom>
                <a:rect b="b" l="l" r="r" t="t"/>
                <a:pathLst>
                  <a:path extrusionOk="0" h="33" w="36">
                    <a:moveTo>
                      <a:pt x="36" y="33"/>
                    </a:moveTo>
                    <a:lnTo>
                      <a:pt x="0" y="33"/>
                    </a:lnTo>
                    <a:lnTo>
                      <a:pt x="0" y="0"/>
                    </a:lnTo>
                    <a:lnTo>
                      <a:pt x="36" y="0"/>
                    </a:lnTo>
                    <a:lnTo>
                      <a:pt x="36" y="33"/>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1" name="Google Shape;201;p2"/>
              <p:cNvSpPr/>
              <p:nvPr/>
            </p:nvSpPr>
            <p:spPr>
              <a:xfrm>
                <a:off x="1117" y="2501"/>
                <a:ext cx="245" cy="16"/>
              </a:xfrm>
              <a:custGeom>
                <a:rect b="b" l="l" r="r" t="t"/>
                <a:pathLst>
                  <a:path extrusionOk="0" h="17" w="244">
                    <a:moveTo>
                      <a:pt x="244" y="0"/>
                    </a:moveTo>
                    <a:lnTo>
                      <a:pt x="0" y="0"/>
                    </a:lnTo>
                    <a:lnTo>
                      <a:pt x="0" y="17"/>
                    </a:lnTo>
                    <a:lnTo>
                      <a:pt x="244" y="17"/>
                    </a:lnTo>
                    <a:lnTo>
                      <a:pt x="244"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2" name="Google Shape;202;p2"/>
              <p:cNvSpPr/>
              <p:nvPr/>
            </p:nvSpPr>
            <p:spPr>
              <a:xfrm>
                <a:off x="1117" y="2535"/>
                <a:ext cx="245" cy="16"/>
              </a:xfrm>
              <a:custGeom>
                <a:rect b="b" l="l" r="r" t="t"/>
                <a:pathLst>
                  <a:path extrusionOk="0" h="17" w="244">
                    <a:moveTo>
                      <a:pt x="244" y="0"/>
                    </a:moveTo>
                    <a:lnTo>
                      <a:pt x="0" y="0"/>
                    </a:lnTo>
                    <a:lnTo>
                      <a:pt x="0" y="17"/>
                    </a:lnTo>
                    <a:lnTo>
                      <a:pt x="244" y="17"/>
                    </a:lnTo>
                    <a:lnTo>
                      <a:pt x="244"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3" name="Google Shape;203;p2"/>
              <p:cNvSpPr/>
              <p:nvPr/>
            </p:nvSpPr>
            <p:spPr>
              <a:xfrm>
                <a:off x="1212" y="2428"/>
                <a:ext cx="150" cy="18"/>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4" name="Google Shape;204;p2"/>
              <p:cNvSpPr/>
              <p:nvPr/>
            </p:nvSpPr>
            <p:spPr>
              <a:xfrm>
                <a:off x="1212" y="2394"/>
                <a:ext cx="150" cy="16"/>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5" name="Google Shape;205;p2"/>
              <p:cNvSpPr/>
              <p:nvPr/>
            </p:nvSpPr>
            <p:spPr>
              <a:xfrm>
                <a:off x="1212" y="2460"/>
                <a:ext cx="150" cy="18"/>
              </a:xfrm>
              <a:custGeom>
                <a:rect b="b" l="l" r="r" t="t"/>
                <a:pathLst>
                  <a:path extrusionOk="0" h="17" w="149">
                    <a:moveTo>
                      <a:pt x="149" y="0"/>
                    </a:moveTo>
                    <a:lnTo>
                      <a:pt x="0" y="0"/>
                    </a:lnTo>
                    <a:lnTo>
                      <a:pt x="0" y="17"/>
                    </a:lnTo>
                    <a:lnTo>
                      <a:pt x="149" y="17"/>
                    </a:lnTo>
                    <a:lnTo>
                      <a:pt x="149" y="0"/>
                    </a:lnTo>
                    <a:close/>
                  </a:path>
                </a:pathLst>
              </a:custGeom>
              <a:solidFill>
                <a:srgbClr val="34AAC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6" name="Google Shape;206;p2"/>
              <p:cNvSpPr/>
              <p:nvPr/>
            </p:nvSpPr>
            <p:spPr>
              <a:xfrm>
                <a:off x="1117" y="2394"/>
                <a:ext cx="245" cy="157"/>
              </a:xfrm>
              <a:custGeom>
                <a:rect b="b" l="l" r="r" t="t"/>
                <a:pathLst>
                  <a:path extrusionOk="0" h="157" w="244">
                    <a:moveTo>
                      <a:pt x="244" y="157"/>
                    </a:moveTo>
                    <a:lnTo>
                      <a:pt x="244" y="0"/>
                    </a:lnTo>
                    <a:lnTo>
                      <a:pt x="0" y="0"/>
                    </a:lnTo>
                    <a:lnTo>
                      <a:pt x="0" y="157"/>
                    </a:lnTo>
                    <a:lnTo>
                      <a:pt x="244"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207" name="Google Shape;207;p2"/>
            <p:cNvGrpSpPr/>
            <p:nvPr/>
          </p:nvGrpSpPr>
          <p:grpSpPr>
            <a:xfrm>
              <a:off x="1004798" y="5092835"/>
              <a:ext cx="164978" cy="104898"/>
              <a:chOff x="4187" y="1590"/>
              <a:chExt cx="238" cy="162"/>
            </a:xfrm>
          </p:grpSpPr>
          <p:sp>
            <p:nvSpPr>
              <p:cNvPr id="208" name="Google Shape;208;p2"/>
              <p:cNvSpPr/>
              <p:nvPr/>
            </p:nvSpPr>
            <p:spPr>
              <a:xfrm>
                <a:off x="4187" y="1590"/>
                <a:ext cx="238" cy="53"/>
              </a:xfrm>
              <a:custGeom>
                <a:rect b="b" l="l" r="r" t="t"/>
                <a:pathLst>
                  <a:path extrusionOk="0" h="50" w="244">
                    <a:moveTo>
                      <a:pt x="0" y="0"/>
                    </a:moveTo>
                    <a:lnTo>
                      <a:pt x="244" y="0"/>
                    </a:lnTo>
                    <a:lnTo>
                      <a:pt x="244" y="50"/>
                    </a:lnTo>
                    <a:lnTo>
                      <a:pt x="0" y="50"/>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09" name="Google Shape;209;p2"/>
              <p:cNvSpPr/>
              <p:nvPr/>
            </p:nvSpPr>
            <p:spPr>
              <a:xfrm>
                <a:off x="4187" y="1695"/>
                <a:ext cx="238" cy="57"/>
              </a:xfrm>
              <a:custGeom>
                <a:rect b="b" l="l" r="r" t="t"/>
                <a:pathLst>
                  <a:path extrusionOk="0" h="55" w="244">
                    <a:moveTo>
                      <a:pt x="0" y="0"/>
                    </a:moveTo>
                    <a:lnTo>
                      <a:pt x="244" y="0"/>
                    </a:lnTo>
                    <a:lnTo>
                      <a:pt x="244" y="55"/>
                    </a:lnTo>
                    <a:lnTo>
                      <a:pt x="0" y="55"/>
                    </a:lnTo>
                    <a:lnTo>
                      <a:pt x="0" y="0"/>
                    </a:lnTo>
                    <a:close/>
                  </a:path>
                </a:pathLst>
              </a:custGeom>
              <a:solidFill>
                <a:srgbClr val="1C0A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0" name="Google Shape;210;p2"/>
              <p:cNvSpPr/>
              <p:nvPr/>
            </p:nvSpPr>
            <p:spPr>
              <a:xfrm>
                <a:off x="4187" y="1643"/>
                <a:ext cx="238" cy="57"/>
              </a:xfrm>
              <a:custGeom>
                <a:rect b="b" l="l" r="r" t="t"/>
                <a:pathLst>
                  <a:path extrusionOk="0" h="56" w="244">
                    <a:moveTo>
                      <a:pt x="0" y="0"/>
                    </a:moveTo>
                    <a:lnTo>
                      <a:pt x="244" y="0"/>
                    </a:lnTo>
                    <a:lnTo>
                      <a:pt x="244" y="56"/>
                    </a:lnTo>
                    <a:lnTo>
                      <a:pt x="0" y="56"/>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1" name="Google Shape;211;p2"/>
              <p:cNvSpPr/>
              <p:nvPr/>
            </p:nvSpPr>
            <p:spPr>
              <a:xfrm>
                <a:off x="4267" y="1643"/>
                <a:ext cx="69" cy="63"/>
              </a:xfrm>
              <a:custGeom>
                <a:rect b="b" l="l" r="r" t="t"/>
                <a:pathLst>
                  <a:path extrusionOk="0" h="62" w="71">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2" name="Google Shape;212;p2"/>
              <p:cNvSpPr/>
              <p:nvPr/>
            </p:nvSpPr>
            <p:spPr>
              <a:xfrm>
                <a:off x="4267" y="1643"/>
                <a:ext cx="69" cy="63"/>
              </a:xfrm>
              <a:custGeom>
                <a:rect b="b" l="l" r="r" t="t"/>
                <a:pathLst>
                  <a:path extrusionOk="0" h="62" w="71">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cap="flat" cmpd="sng" w="9525">
                <a:solidFill>
                  <a:srgbClr val="FB0F0C"/>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3" name="Google Shape;213;p2"/>
              <p:cNvSpPr/>
              <p:nvPr/>
            </p:nvSpPr>
            <p:spPr>
              <a:xfrm>
                <a:off x="4267" y="1643"/>
                <a:ext cx="69" cy="63"/>
              </a:xfrm>
              <a:custGeom>
                <a:rect b="b" l="l" r="r" t="t"/>
                <a:pathLst>
                  <a:path extrusionOk="0" h="62" w="71">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4" name="Google Shape;214;p2"/>
              <p:cNvSpPr/>
              <p:nvPr/>
            </p:nvSpPr>
            <p:spPr>
              <a:xfrm>
                <a:off x="4256" y="1607"/>
                <a:ext cx="92" cy="36"/>
              </a:xfrm>
              <a:custGeom>
                <a:rect b="b" l="l" r="r" t="t"/>
                <a:pathLst>
                  <a:path extrusionOk="0" h="33" w="95">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5" name="Google Shape;215;p2"/>
              <p:cNvSpPr/>
              <p:nvPr/>
            </p:nvSpPr>
            <p:spPr>
              <a:xfrm>
                <a:off x="4256" y="1607"/>
                <a:ext cx="92" cy="36"/>
              </a:xfrm>
              <a:custGeom>
                <a:rect b="b" l="l" r="r" t="t"/>
                <a:pathLst>
                  <a:path extrusionOk="0" h="33" w="95">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6" name="Google Shape;216;p2"/>
              <p:cNvSpPr/>
              <p:nvPr/>
            </p:nvSpPr>
            <p:spPr>
              <a:xfrm>
                <a:off x="4273" y="1607"/>
                <a:ext cx="24" cy="29"/>
              </a:xfrm>
              <a:custGeom>
                <a:rect b="b" l="l" r="r" t="t"/>
                <a:pathLst>
                  <a:path extrusionOk="0" h="28" w="24">
                    <a:moveTo>
                      <a:pt x="18" y="5"/>
                    </a:moveTo>
                    <a:lnTo>
                      <a:pt x="12" y="0"/>
                    </a:lnTo>
                    <a:lnTo>
                      <a:pt x="0" y="5"/>
                    </a:lnTo>
                    <a:lnTo>
                      <a:pt x="6" y="28"/>
                    </a:lnTo>
                    <a:lnTo>
                      <a:pt x="18" y="28"/>
                    </a:lnTo>
                    <a:lnTo>
                      <a:pt x="24" y="28"/>
                    </a:lnTo>
                    <a:lnTo>
                      <a:pt x="18" y="5"/>
                    </a:lnTo>
                    <a:close/>
                  </a:path>
                </a:pathLst>
              </a:custGeom>
              <a:solidFill>
                <a:srgbClr val="1606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7" name="Google Shape;217;p2"/>
              <p:cNvSpPr/>
              <p:nvPr/>
            </p:nvSpPr>
            <p:spPr>
              <a:xfrm>
                <a:off x="4273" y="1607"/>
                <a:ext cx="24" cy="29"/>
              </a:xfrm>
              <a:custGeom>
                <a:rect b="b" l="l" r="r" t="t"/>
                <a:pathLst>
                  <a:path extrusionOk="0" h="28" w="24">
                    <a:moveTo>
                      <a:pt x="18" y="5"/>
                    </a:moveTo>
                    <a:lnTo>
                      <a:pt x="12" y="0"/>
                    </a:lnTo>
                    <a:lnTo>
                      <a:pt x="0" y="5"/>
                    </a:lnTo>
                    <a:lnTo>
                      <a:pt x="6" y="28"/>
                    </a:lnTo>
                    <a:lnTo>
                      <a:pt x="18" y="28"/>
                    </a:lnTo>
                    <a:lnTo>
                      <a:pt x="24" y="28"/>
                    </a:lnTo>
                    <a:lnTo>
                      <a:pt x="18" y="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8" name="Google Shape;218;p2"/>
              <p:cNvSpPr/>
              <p:nvPr/>
            </p:nvSpPr>
            <p:spPr>
              <a:xfrm>
                <a:off x="4315" y="1607"/>
                <a:ext cx="18" cy="29"/>
              </a:xfrm>
              <a:custGeom>
                <a:rect b="b" l="l" r="r" t="t"/>
                <a:pathLst>
                  <a:path extrusionOk="0" h="28" w="18">
                    <a:moveTo>
                      <a:pt x="0" y="5"/>
                    </a:moveTo>
                    <a:lnTo>
                      <a:pt x="12" y="0"/>
                    </a:lnTo>
                    <a:lnTo>
                      <a:pt x="18" y="5"/>
                    </a:lnTo>
                    <a:lnTo>
                      <a:pt x="12" y="28"/>
                    </a:lnTo>
                    <a:lnTo>
                      <a:pt x="6" y="28"/>
                    </a:lnTo>
                    <a:lnTo>
                      <a:pt x="0" y="28"/>
                    </a:lnTo>
                    <a:lnTo>
                      <a:pt x="0" y="5"/>
                    </a:lnTo>
                    <a:close/>
                  </a:path>
                </a:pathLst>
              </a:custGeom>
              <a:solidFill>
                <a:srgbClr val="1606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19" name="Google Shape;219;p2"/>
              <p:cNvSpPr/>
              <p:nvPr/>
            </p:nvSpPr>
            <p:spPr>
              <a:xfrm>
                <a:off x="4315" y="1607"/>
                <a:ext cx="18" cy="29"/>
              </a:xfrm>
              <a:custGeom>
                <a:rect b="b" l="l" r="r" t="t"/>
                <a:pathLst>
                  <a:path extrusionOk="0" h="28" w="18">
                    <a:moveTo>
                      <a:pt x="0" y="5"/>
                    </a:moveTo>
                    <a:lnTo>
                      <a:pt x="12" y="0"/>
                    </a:lnTo>
                    <a:lnTo>
                      <a:pt x="18" y="5"/>
                    </a:lnTo>
                    <a:lnTo>
                      <a:pt x="12" y="28"/>
                    </a:lnTo>
                    <a:lnTo>
                      <a:pt x="6" y="28"/>
                    </a:lnTo>
                    <a:lnTo>
                      <a:pt x="0" y="28"/>
                    </a:lnTo>
                    <a:lnTo>
                      <a:pt x="0" y="5"/>
                    </a:lnTo>
                  </a:path>
                </a:pathLst>
              </a:custGeom>
              <a:noFill/>
              <a:ln cap="flat" cmpd="sng" w="9525">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0" name="Google Shape;220;p2"/>
              <p:cNvSpPr/>
              <p:nvPr/>
            </p:nvSpPr>
            <p:spPr>
              <a:xfrm>
                <a:off x="4261" y="1617"/>
                <a:ext cx="12" cy="6"/>
              </a:xfrm>
              <a:custGeom>
                <a:rect b="b" l="l" r="r" t="t"/>
                <a:pathLst>
                  <a:path extrusionOk="0" h="5" w="12">
                    <a:moveTo>
                      <a:pt x="0" y="5"/>
                    </a:moveTo>
                    <a:lnTo>
                      <a:pt x="6" y="5"/>
                    </a:lnTo>
                    <a:lnTo>
                      <a:pt x="12" y="5"/>
                    </a:lnTo>
                    <a:lnTo>
                      <a:pt x="12" y="0"/>
                    </a:lnTo>
                    <a:lnTo>
                      <a:pt x="6" y="0"/>
                    </a:lnTo>
                    <a:lnTo>
                      <a:pt x="0" y="5"/>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1" name="Google Shape;221;p2"/>
              <p:cNvSpPr/>
              <p:nvPr/>
            </p:nvSpPr>
            <p:spPr>
              <a:xfrm>
                <a:off x="4267" y="1630"/>
                <a:ext cx="12" cy="6"/>
              </a:xfrm>
              <a:custGeom>
                <a:rect b="b" l="l" r="r" t="t"/>
                <a:pathLst>
                  <a:path extrusionOk="0" h="6" w="12">
                    <a:moveTo>
                      <a:pt x="0" y="6"/>
                    </a:moveTo>
                    <a:lnTo>
                      <a:pt x="0" y="6"/>
                    </a:lnTo>
                    <a:lnTo>
                      <a:pt x="6" y="6"/>
                    </a:lnTo>
                    <a:lnTo>
                      <a:pt x="12" y="0"/>
                    </a:lnTo>
                    <a:lnTo>
                      <a:pt x="6" y="0"/>
                    </a:lnTo>
                    <a:lnTo>
                      <a:pt x="6" y="6"/>
                    </a:lnTo>
                    <a:lnTo>
                      <a:pt x="0" y="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2" name="Google Shape;222;p2"/>
              <p:cNvSpPr/>
              <p:nvPr/>
            </p:nvSpPr>
            <p:spPr>
              <a:xfrm>
                <a:off x="4273" y="1613"/>
                <a:ext cx="18" cy="13"/>
              </a:xfrm>
              <a:custGeom>
                <a:rect b="b" l="l" r="r" t="t"/>
                <a:pathLst>
                  <a:path extrusionOk="0" h="11" w="18">
                    <a:moveTo>
                      <a:pt x="18" y="0"/>
                    </a:moveTo>
                    <a:lnTo>
                      <a:pt x="12" y="0"/>
                    </a:lnTo>
                    <a:lnTo>
                      <a:pt x="6" y="0"/>
                    </a:lnTo>
                    <a:lnTo>
                      <a:pt x="0" y="6"/>
                    </a:lnTo>
                    <a:lnTo>
                      <a:pt x="6" y="11"/>
                    </a:lnTo>
                    <a:lnTo>
                      <a:pt x="12" y="6"/>
                    </a:lnTo>
                    <a:lnTo>
                      <a:pt x="18" y="6"/>
                    </a:lnTo>
                    <a:lnTo>
                      <a:pt x="18"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3" name="Google Shape;223;p2"/>
              <p:cNvSpPr/>
              <p:nvPr/>
            </p:nvSpPr>
            <p:spPr>
              <a:xfrm>
                <a:off x="4279" y="1626"/>
                <a:ext cx="18" cy="4"/>
              </a:xfrm>
              <a:custGeom>
                <a:rect b="b" l="l" r="r" t="t"/>
                <a:pathLst>
                  <a:path extrusionOk="0" h="6" w="18">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4" name="Google Shape;224;p2"/>
              <p:cNvSpPr/>
              <p:nvPr/>
            </p:nvSpPr>
            <p:spPr>
              <a:xfrm>
                <a:off x="4332" y="1613"/>
                <a:ext cx="10" cy="13"/>
              </a:xfrm>
              <a:custGeom>
                <a:rect b="b" l="l" r="r" t="t"/>
                <a:pathLst>
                  <a:path extrusionOk="0" h="11" w="11">
                    <a:moveTo>
                      <a:pt x="5" y="0"/>
                    </a:moveTo>
                    <a:lnTo>
                      <a:pt x="5" y="6"/>
                    </a:lnTo>
                    <a:lnTo>
                      <a:pt x="0" y="6"/>
                    </a:lnTo>
                    <a:lnTo>
                      <a:pt x="5" y="11"/>
                    </a:lnTo>
                    <a:lnTo>
                      <a:pt x="11" y="11"/>
                    </a:lnTo>
                    <a:lnTo>
                      <a:pt x="11" y="6"/>
                    </a:lnTo>
                    <a:lnTo>
                      <a:pt x="5" y="0"/>
                    </a:lnTo>
                    <a:close/>
                  </a:path>
                </a:pathLst>
              </a:custGeom>
              <a:solidFill>
                <a:srgbClr val="F7F61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5" name="Google Shape;225;p2"/>
              <p:cNvSpPr/>
              <p:nvPr/>
            </p:nvSpPr>
            <p:spPr>
              <a:xfrm>
                <a:off x="4326" y="1626"/>
                <a:ext cx="16" cy="11"/>
              </a:xfrm>
              <a:custGeom>
                <a:rect b="b" l="l" r="r" t="t"/>
                <a:pathLst>
                  <a:path extrusionOk="0" h="12" w="17">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6" name="Google Shape;226;p2"/>
              <p:cNvSpPr/>
              <p:nvPr/>
            </p:nvSpPr>
            <p:spPr>
              <a:xfrm>
                <a:off x="4326" y="1626"/>
                <a:ext cx="16" cy="11"/>
              </a:xfrm>
              <a:custGeom>
                <a:rect b="b" l="l" r="r" t="t"/>
                <a:pathLst>
                  <a:path extrusionOk="0" h="12" w="17">
                    <a:moveTo>
                      <a:pt x="0" y="0"/>
                    </a:moveTo>
                    <a:lnTo>
                      <a:pt x="6" y="0"/>
                    </a:lnTo>
                    <a:lnTo>
                      <a:pt x="11" y="6"/>
                    </a:lnTo>
                    <a:lnTo>
                      <a:pt x="17" y="6"/>
                    </a:lnTo>
                    <a:lnTo>
                      <a:pt x="11" y="12"/>
                    </a:lnTo>
                    <a:lnTo>
                      <a:pt x="6" y="12"/>
                    </a:lnTo>
                    <a:lnTo>
                      <a:pt x="0" y="6"/>
                    </a:lnTo>
                    <a:lnTo>
                      <a:pt x="0"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7" name="Google Shape;227;p2"/>
              <p:cNvSpPr/>
              <p:nvPr/>
            </p:nvSpPr>
            <p:spPr>
              <a:xfrm>
                <a:off x="4332" y="1630"/>
                <a:ext cx="10" cy="6"/>
              </a:xfrm>
              <a:custGeom>
                <a:rect b="b" l="l" r="r" t="t"/>
                <a:pathLst>
                  <a:path extrusionOk="0" h="6" w="11">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8" name="Google Shape;228;p2"/>
              <p:cNvSpPr/>
              <p:nvPr/>
            </p:nvSpPr>
            <p:spPr>
              <a:xfrm>
                <a:off x="4315" y="1617"/>
                <a:ext cx="12" cy="13"/>
              </a:xfrm>
              <a:custGeom>
                <a:rect b="b" l="l" r="r" t="t"/>
                <a:pathLst>
                  <a:path extrusionOk="0" h="11" w="12">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29" name="Google Shape;229;p2"/>
              <p:cNvSpPr/>
              <p:nvPr/>
            </p:nvSpPr>
            <p:spPr>
              <a:xfrm>
                <a:off x="4315" y="1617"/>
                <a:ext cx="6" cy="2"/>
              </a:xfrm>
              <a:custGeom>
                <a:rect b="b" l="l" r="r" t="t"/>
                <a:pathLst>
                  <a:path extrusionOk="0" h="1" w="6">
                    <a:moveTo>
                      <a:pt x="6" y="0"/>
                    </a:moveTo>
                    <a:lnTo>
                      <a:pt x="6" y="0"/>
                    </a:lnTo>
                    <a:lnTo>
                      <a:pt x="0" y="0"/>
                    </a:lnTo>
                    <a:lnTo>
                      <a:pt x="6"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0" name="Google Shape;230;p2"/>
              <p:cNvSpPr/>
              <p:nvPr/>
            </p:nvSpPr>
            <p:spPr>
              <a:xfrm>
                <a:off x="4315" y="1617"/>
                <a:ext cx="6" cy="6"/>
              </a:xfrm>
              <a:custGeom>
                <a:rect b="b" l="l" r="r" t="t"/>
                <a:pathLst>
                  <a:path extrusionOk="0" h="5" w="6">
                    <a:moveTo>
                      <a:pt x="6" y="0"/>
                    </a:moveTo>
                    <a:lnTo>
                      <a:pt x="0" y="0"/>
                    </a:lnTo>
                    <a:lnTo>
                      <a:pt x="6" y="5"/>
                    </a:lnTo>
                    <a:lnTo>
                      <a:pt x="6" y="0"/>
                    </a:lnTo>
                    <a:lnTo>
                      <a:pt x="6" y="5"/>
                    </a:lnTo>
                    <a:lnTo>
                      <a:pt x="6" y="0"/>
                    </a:lnTo>
                    <a:close/>
                  </a:path>
                </a:pathLst>
              </a:custGeom>
              <a:solidFill>
                <a:srgbClr val="FB0F0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1" name="Google Shape;231;p2"/>
              <p:cNvSpPr/>
              <p:nvPr/>
            </p:nvSpPr>
            <p:spPr>
              <a:xfrm>
                <a:off x="4303" y="1626"/>
                <a:ext cx="6" cy="0"/>
              </a:xfrm>
              <a:custGeom>
                <a:rect b="b" l="l" r="r" t="t"/>
                <a:pathLst>
                  <a:path extrusionOk="0" h="1" w="6">
                    <a:moveTo>
                      <a:pt x="0" y="0"/>
                    </a:moveTo>
                    <a:lnTo>
                      <a:pt x="0" y="0"/>
                    </a:lnTo>
                    <a:lnTo>
                      <a:pt x="6" y="0"/>
                    </a:ln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2" name="Google Shape;232;p2"/>
              <p:cNvSpPr/>
              <p:nvPr/>
            </p:nvSpPr>
            <p:spPr>
              <a:xfrm>
                <a:off x="4297" y="1617"/>
                <a:ext cx="6" cy="2"/>
              </a:xfrm>
              <a:custGeom>
                <a:rect b="b" l="l" r="r" t="t"/>
                <a:pathLst>
                  <a:path extrusionOk="0" h="1" w="6">
                    <a:moveTo>
                      <a:pt x="0" y="0"/>
                    </a:moveTo>
                    <a:lnTo>
                      <a:pt x="0" y="0"/>
                    </a:lnTo>
                    <a:lnTo>
                      <a:pt x="6" y="0"/>
                    </a:ln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3" name="Google Shape;233;p2"/>
              <p:cNvSpPr/>
              <p:nvPr/>
            </p:nvSpPr>
            <p:spPr>
              <a:xfrm>
                <a:off x="4309" y="1617"/>
                <a:ext cx="2" cy="2"/>
              </a:xfrm>
              <a:custGeom>
                <a:rect b="b" l="l" r="r" t="t"/>
                <a:pathLst>
                  <a:path extrusionOk="0" h="1" w="1">
                    <a:moveTo>
                      <a:pt x="0" y="0"/>
                    </a:moveTo>
                    <a:lnTo>
                      <a:pt x="0" y="0"/>
                    </a:lnTo>
                    <a:close/>
                  </a:path>
                </a:pathLst>
              </a:custGeom>
              <a:solidFill>
                <a:srgbClr val="FCCF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4" name="Google Shape;234;p2"/>
              <p:cNvSpPr/>
              <p:nvPr/>
            </p:nvSpPr>
            <p:spPr>
              <a:xfrm>
                <a:off x="4187" y="1590"/>
                <a:ext cx="238" cy="162"/>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235" name="Google Shape;235;p2"/>
            <p:cNvGrpSpPr/>
            <p:nvPr/>
          </p:nvGrpSpPr>
          <p:grpSpPr>
            <a:xfrm>
              <a:off x="2701793" y="5092835"/>
              <a:ext cx="164978" cy="104897"/>
              <a:chOff x="4184" y="1339"/>
              <a:chExt cx="238" cy="162"/>
            </a:xfrm>
          </p:grpSpPr>
          <p:sp>
            <p:nvSpPr>
              <p:cNvPr id="236" name="Google Shape;236;p2"/>
              <p:cNvSpPr/>
              <p:nvPr/>
            </p:nvSpPr>
            <p:spPr>
              <a:xfrm>
                <a:off x="4184" y="1339"/>
                <a:ext cx="238" cy="162"/>
              </a:xfrm>
              <a:custGeom>
                <a:rect b="b" l="l" r="r" t="t"/>
                <a:pathLst>
                  <a:path extrusionOk="0" h="156" w="244">
                    <a:moveTo>
                      <a:pt x="244" y="156"/>
                    </a:moveTo>
                    <a:lnTo>
                      <a:pt x="244" y="0"/>
                    </a:lnTo>
                    <a:lnTo>
                      <a:pt x="0" y="0"/>
                    </a:lnTo>
                    <a:lnTo>
                      <a:pt x="0" y="156"/>
                    </a:lnTo>
                    <a:lnTo>
                      <a:pt x="244" y="1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7" name="Google Shape;237;p2"/>
              <p:cNvSpPr/>
              <p:nvPr/>
            </p:nvSpPr>
            <p:spPr>
              <a:xfrm>
                <a:off x="4184" y="1339"/>
                <a:ext cx="238" cy="53"/>
              </a:xfrm>
              <a:custGeom>
                <a:rect b="b" l="l" r="r" t="t"/>
                <a:pathLst>
                  <a:path extrusionOk="0" h="50" w="244">
                    <a:moveTo>
                      <a:pt x="244" y="50"/>
                    </a:moveTo>
                    <a:lnTo>
                      <a:pt x="244" y="0"/>
                    </a:lnTo>
                    <a:lnTo>
                      <a:pt x="0" y="0"/>
                    </a:lnTo>
                    <a:lnTo>
                      <a:pt x="0" y="50"/>
                    </a:lnTo>
                    <a:lnTo>
                      <a:pt x="244" y="50"/>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8" name="Google Shape;238;p2"/>
              <p:cNvSpPr/>
              <p:nvPr/>
            </p:nvSpPr>
            <p:spPr>
              <a:xfrm>
                <a:off x="4184" y="1448"/>
                <a:ext cx="238" cy="53"/>
              </a:xfrm>
              <a:custGeom>
                <a:rect b="b" l="l" r="r" t="t"/>
                <a:pathLst>
                  <a:path extrusionOk="0" h="50" w="244">
                    <a:moveTo>
                      <a:pt x="244" y="50"/>
                    </a:moveTo>
                    <a:lnTo>
                      <a:pt x="244" y="0"/>
                    </a:lnTo>
                    <a:lnTo>
                      <a:pt x="0" y="0"/>
                    </a:lnTo>
                    <a:lnTo>
                      <a:pt x="0" y="50"/>
                    </a:lnTo>
                    <a:lnTo>
                      <a:pt x="244" y="50"/>
                    </a:lnTo>
                    <a:close/>
                  </a:path>
                </a:pathLst>
              </a:custGeom>
              <a:solidFill>
                <a:srgbClr val="409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39" name="Google Shape;239;p2"/>
              <p:cNvSpPr/>
              <p:nvPr/>
            </p:nvSpPr>
            <p:spPr>
              <a:xfrm>
                <a:off x="4184" y="1339"/>
                <a:ext cx="238" cy="162"/>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240" name="Google Shape;240;p2"/>
            <p:cNvGrpSpPr/>
            <p:nvPr/>
          </p:nvGrpSpPr>
          <p:grpSpPr>
            <a:xfrm>
              <a:off x="1217956" y="5092835"/>
              <a:ext cx="164978" cy="104922"/>
              <a:chOff x="528" y="1773"/>
              <a:chExt cx="246" cy="156"/>
            </a:xfrm>
          </p:grpSpPr>
          <p:sp>
            <p:nvSpPr>
              <p:cNvPr id="241" name="Google Shape;241;p2"/>
              <p:cNvSpPr/>
              <p:nvPr/>
            </p:nvSpPr>
            <p:spPr>
              <a:xfrm>
                <a:off x="528" y="1773"/>
                <a:ext cx="246" cy="156"/>
              </a:xfrm>
              <a:custGeom>
                <a:rect b="b" l="l" r="r" t="t"/>
                <a:pathLst>
                  <a:path extrusionOk="0" h="157" w="244">
                    <a:moveTo>
                      <a:pt x="244" y="157"/>
                    </a:moveTo>
                    <a:lnTo>
                      <a:pt x="244" y="0"/>
                    </a:lnTo>
                    <a:lnTo>
                      <a:pt x="0" y="0"/>
                    </a:lnTo>
                    <a:lnTo>
                      <a:pt x="0" y="157"/>
                    </a:lnTo>
                    <a:lnTo>
                      <a:pt x="244" y="15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42" name="Google Shape;242;p2"/>
              <p:cNvSpPr/>
              <p:nvPr/>
            </p:nvSpPr>
            <p:spPr>
              <a:xfrm>
                <a:off x="528" y="1850"/>
                <a:ext cx="246" cy="79"/>
              </a:xfrm>
              <a:custGeom>
                <a:rect b="b" l="l" r="r" t="t"/>
                <a:pathLst>
                  <a:path extrusionOk="0" h="79" w="238">
                    <a:moveTo>
                      <a:pt x="238" y="79"/>
                    </a:moveTo>
                    <a:lnTo>
                      <a:pt x="238" y="0"/>
                    </a:lnTo>
                    <a:lnTo>
                      <a:pt x="0" y="0"/>
                    </a:lnTo>
                    <a:lnTo>
                      <a:pt x="0" y="79"/>
                    </a:lnTo>
                    <a:lnTo>
                      <a:pt x="238" y="79"/>
                    </a:lnTo>
                    <a:close/>
                  </a:path>
                </a:pathLst>
              </a:cu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43" name="Google Shape;243;p2"/>
              <p:cNvSpPr/>
              <p:nvPr/>
            </p:nvSpPr>
            <p:spPr>
              <a:xfrm>
                <a:off x="528" y="1773"/>
                <a:ext cx="120" cy="156"/>
              </a:xfrm>
              <a:custGeom>
                <a:rect b="b" l="l" r="r" t="t"/>
                <a:pathLst>
                  <a:path extrusionOk="0" h="157" w="119">
                    <a:moveTo>
                      <a:pt x="0" y="0"/>
                    </a:moveTo>
                    <a:lnTo>
                      <a:pt x="0" y="157"/>
                    </a:lnTo>
                    <a:lnTo>
                      <a:pt x="119" y="78"/>
                    </a:lnTo>
                    <a:lnTo>
                      <a:pt x="0" y="0"/>
                    </a:lnTo>
                    <a:close/>
                  </a:path>
                </a:pathLst>
              </a:custGeom>
              <a:solidFill>
                <a:srgbClr val="1A0C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44" name="Google Shape;244;p2"/>
              <p:cNvSpPr/>
              <p:nvPr/>
            </p:nvSpPr>
            <p:spPr>
              <a:xfrm>
                <a:off x="528" y="1773"/>
                <a:ext cx="246" cy="156"/>
              </a:xfrm>
              <a:custGeom>
                <a:rect b="b" l="l" r="r" t="t"/>
                <a:pathLst>
                  <a:path extrusionOk="0" h="157" w="244">
                    <a:moveTo>
                      <a:pt x="244" y="157"/>
                    </a:moveTo>
                    <a:lnTo>
                      <a:pt x="244" y="0"/>
                    </a:lnTo>
                    <a:lnTo>
                      <a:pt x="0" y="0"/>
                    </a:lnTo>
                    <a:lnTo>
                      <a:pt x="0" y="157"/>
                    </a:lnTo>
                    <a:lnTo>
                      <a:pt x="244" y="157"/>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nvGrpSpPr>
            <p:cNvPr id="245" name="Google Shape;245;p2"/>
            <p:cNvGrpSpPr/>
            <p:nvPr/>
          </p:nvGrpSpPr>
          <p:grpSpPr>
            <a:xfrm>
              <a:off x="793347" y="5092835"/>
              <a:ext cx="163271" cy="105273"/>
              <a:chOff x="528" y="1164"/>
              <a:chExt cx="237" cy="157"/>
            </a:xfrm>
          </p:grpSpPr>
          <p:sp>
            <p:nvSpPr>
              <p:cNvPr id="246" name="Google Shape;246;p2"/>
              <p:cNvSpPr/>
              <p:nvPr/>
            </p:nvSpPr>
            <p:spPr>
              <a:xfrm>
                <a:off x="528" y="1164"/>
                <a:ext cx="237" cy="156"/>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Arial"/>
                  <a:ea typeface="Arial"/>
                  <a:cs typeface="Arial"/>
                  <a:sym typeface="Arial"/>
                </a:endParaRPr>
              </a:p>
            </p:txBody>
          </p:sp>
          <p:sp>
            <p:nvSpPr>
              <p:cNvPr id="247" name="Google Shape;247;p2"/>
              <p:cNvSpPr/>
              <p:nvPr/>
            </p:nvSpPr>
            <p:spPr>
              <a:xfrm>
                <a:off x="528" y="1164"/>
                <a:ext cx="237" cy="53"/>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Arial"/>
                  <a:ea typeface="Arial"/>
                  <a:cs typeface="Arial"/>
                  <a:sym typeface="Arial"/>
                </a:endParaRPr>
              </a:p>
            </p:txBody>
          </p:sp>
          <p:sp>
            <p:nvSpPr>
              <p:cNvPr id="248" name="Google Shape;248;p2"/>
              <p:cNvSpPr/>
              <p:nvPr/>
            </p:nvSpPr>
            <p:spPr>
              <a:xfrm>
                <a:off x="528" y="1217"/>
                <a:ext cx="237" cy="55"/>
              </a:xfrm>
              <a:prstGeom prst="rect">
                <a:avLst/>
              </a:prstGeom>
              <a:solidFill>
                <a:srgbClr val="00FF00"/>
              </a:solidFill>
              <a:ln cap="flat" cmpd="sng" w="9525">
                <a:solidFill>
                  <a:srgbClr val="00123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Arial"/>
                  <a:ea typeface="Arial"/>
                  <a:cs typeface="Arial"/>
                  <a:sym typeface="Arial"/>
                </a:endParaRPr>
              </a:p>
            </p:txBody>
          </p:sp>
          <p:sp>
            <p:nvSpPr>
              <p:cNvPr id="249" name="Google Shape;249;p2"/>
              <p:cNvSpPr/>
              <p:nvPr/>
            </p:nvSpPr>
            <p:spPr>
              <a:xfrm>
                <a:off x="528" y="1266"/>
                <a:ext cx="237" cy="55"/>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Arial"/>
                  <a:ea typeface="Arial"/>
                  <a:cs typeface="Arial"/>
                  <a:sym typeface="Arial"/>
                </a:endParaRPr>
              </a:p>
            </p:txBody>
          </p:sp>
        </p:grpSp>
        <p:pic>
          <p:nvPicPr>
            <p:cNvPr id="250" name="Google Shape;250;p2"/>
            <p:cNvPicPr preferRelativeResize="0"/>
            <p:nvPr/>
          </p:nvPicPr>
          <p:blipFill rotWithShape="1">
            <a:blip r:embed="rId5">
              <a:alphaModFix/>
            </a:blip>
            <a:srcRect b="0" l="0" r="0" t="0"/>
            <a:stretch/>
          </p:blipFill>
          <p:spPr>
            <a:xfrm>
              <a:off x="2914951" y="5092835"/>
              <a:ext cx="167015" cy="109359"/>
            </a:xfrm>
            <a:prstGeom prst="rect">
              <a:avLst/>
            </a:prstGeom>
            <a:noFill/>
            <a:ln>
              <a:noFill/>
            </a:ln>
          </p:spPr>
        </p:pic>
        <p:grpSp>
          <p:nvGrpSpPr>
            <p:cNvPr id="251" name="Google Shape;251;p2"/>
            <p:cNvGrpSpPr/>
            <p:nvPr/>
          </p:nvGrpSpPr>
          <p:grpSpPr>
            <a:xfrm>
              <a:off x="1642783" y="5092835"/>
              <a:ext cx="163293" cy="104605"/>
              <a:chOff x="5555" y="2058"/>
              <a:chExt cx="245" cy="157"/>
            </a:xfrm>
          </p:grpSpPr>
          <p:sp>
            <p:nvSpPr>
              <p:cNvPr id="252" name="Google Shape;252;p2"/>
              <p:cNvSpPr/>
              <p:nvPr/>
            </p:nvSpPr>
            <p:spPr>
              <a:xfrm>
                <a:off x="5555" y="2058"/>
                <a:ext cx="245" cy="157"/>
              </a:xfrm>
              <a:custGeom>
                <a:rect b="b" l="l" r="r" t="t"/>
                <a:pathLst>
                  <a:path extrusionOk="0" h="156" w="244">
                    <a:moveTo>
                      <a:pt x="0" y="0"/>
                    </a:moveTo>
                    <a:lnTo>
                      <a:pt x="0" y="156"/>
                    </a:lnTo>
                    <a:lnTo>
                      <a:pt x="244" y="156"/>
                    </a:lnTo>
                    <a:lnTo>
                      <a:pt x="244" y="0"/>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53" name="Google Shape;253;p2"/>
              <p:cNvSpPr/>
              <p:nvPr/>
            </p:nvSpPr>
            <p:spPr>
              <a:xfrm>
                <a:off x="5555" y="2162"/>
                <a:ext cx="245" cy="53"/>
              </a:xfrm>
              <a:custGeom>
                <a:rect b="b" l="l" r="r" t="t"/>
                <a:pathLst>
                  <a:path extrusionOk="0" h="45" w="244">
                    <a:moveTo>
                      <a:pt x="0" y="0"/>
                    </a:moveTo>
                    <a:lnTo>
                      <a:pt x="0" y="45"/>
                    </a:lnTo>
                    <a:lnTo>
                      <a:pt x="244" y="45"/>
                    </a:lnTo>
                    <a:lnTo>
                      <a:pt x="244" y="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54" name="Google Shape;254;p2"/>
              <p:cNvSpPr/>
              <p:nvPr/>
            </p:nvSpPr>
            <p:spPr>
              <a:xfrm>
                <a:off x="5555" y="2060"/>
                <a:ext cx="245" cy="55"/>
              </a:xfrm>
              <a:custGeom>
                <a:rect b="b" l="l" r="r" t="t"/>
                <a:pathLst>
                  <a:path extrusionOk="0" h="50" w="244">
                    <a:moveTo>
                      <a:pt x="0" y="0"/>
                    </a:moveTo>
                    <a:lnTo>
                      <a:pt x="0" y="50"/>
                    </a:lnTo>
                    <a:lnTo>
                      <a:pt x="244" y="50"/>
                    </a:lnTo>
                    <a:lnTo>
                      <a:pt x="244" y="0"/>
                    </a:lnTo>
                    <a:lnTo>
                      <a:pt x="0" y="0"/>
                    </a:lnTo>
                    <a:close/>
                  </a:path>
                </a:pathLst>
              </a:custGeom>
              <a:solidFill>
                <a:srgbClr val="0000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sp>
            <p:nvSpPr>
              <p:cNvPr id="255" name="Google Shape;255;p2"/>
              <p:cNvSpPr/>
              <p:nvPr/>
            </p:nvSpPr>
            <p:spPr>
              <a:xfrm>
                <a:off x="5555" y="2058"/>
                <a:ext cx="245" cy="157"/>
              </a:xfrm>
              <a:custGeom>
                <a:rect b="b" l="l" r="r" t="t"/>
                <a:pathLst>
                  <a:path extrusionOk="0" h="156" w="244">
                    <a:moveTo>
                      <a:pt x="244" y="156"/>
                    </a:moveTo>
                    <a:lnTo>
                      <a:pt x="244" y="0"/>
                    </a:lnTo>
                    <a:lnTo>
                      <a:pt x="0" y="0"/>
                    </a:lnTo>
                    <a:lnTo>
                      <a:pt x="0" y="156"/>
                    </a:lnTo>
                    <a:lnTo>
                      <a:pt x="244" y="156"/>
                    </a:lnTo>
                  </a:path>
                </a:pathLst>
              </a:custGeom>
              <a:noFill/>
              <a:ln cap="flat" cmpd="sng" w="9525">
                <a:solidFill>
                  <a:srgbClr val="0000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1108">
                  <a:solidFill>
                    <a:schemeClr val="lt1"/>
                  </a:solidFill>
                  <a:latin typeface="Tahoma"/>
                  <a:ea typeface="Tahoma"/>
                  <a:cs typeface="Tahoma"/>
                  <a:sym typeface="Tahoma"/>
                </a:endParaRPr>
              </a:p>
            </p:txBody>
          </p:sp>
        </p:grpSp>
      </p:grpSp>
      <p:sp>
        <p:nvSpPr>
          <p:cNvPr id="256" name="Google Shape;256;p2"/>
          <p:cNvSpPr/>
          <p:nvPr/>
        </p:nvSpPr>
        <p:spPr>
          <a:xfrm>
            <a:off x="10852843" y="6598214"/>
            <a:ext cx="1134139" cy="244549"/>
          </a:xfrm>
          <a:prstGeom prst="rect">
            <a:avLst/>
          </a:prstGeom>
          <a:solidFill>
            <a:srgbClr val="F1F1F1"/>
          </a:solidFill>
          <a:ln>
            <a:noFill/>
          </a:ln>
        </p:spPr>
        <p:txBody>
          <a:bodyPr anchorCtr="0" anchor="t" bIns="44300" lIns="44300" spcFirstLastPara="1" rIns="44300" wrap="square" tIns="44300">
            <a:noAutofit/>
          </a:bodyPr>
          <a:lstStyle/>
          <a:p>
            <a:pPr indent="0" lvl="0" marL="0" marR="0" rtl="0" algn="l">
              <a:lnSpc>
                <a:spcPct val="100000"/>
              </a:lnSpc>
              <a:spcBef>
                <a:spcPts val="0"/>
              </a:spcBef>
              <a:spcAft>
                <a:spcPts val="0"/>
              </a:spcAft>
              <a:buClr>
                <a:schemeClr val="lt1"/>
              </a:buClr>
              <a:buSzPts val="1108"/>
              <a:buFont typeface="Tahoma"/>
              <a:buNone/>
            </a:pPr>
            <a:r>
              <a:t/>
            </a:r>
            <a:endParaRPr b="1" i="0" sz="1108" u="none" cap="none" strike="noStrike">
              <a:solidFill>
                <a:schemeClr val="lt1"/>
              </a:solidFill>
              <a:latin typeface="Tahoma"/>
              <a:ea typeface="Tahoma"/>
              <a:cs typeface="Tahoma"/>
              <a:sym typeface="Tahoma"/>
            </a:endParaRPr>
          </a:p>
        </p:txBody>
      </p:sp>
      <p:pic>
        <p:nvPicPr>
          <p:cNvPr descr="EUMETSATLogo_hor_noTagline_solid_CMYK UPDATED version.png" id="257" name="Google Shape;257;p2"/>
          <p:cNvPicPr preferRelativeResize="0"/>
          <p:nvPr/>
        </p:nvPicPr>
        <p:blipFill rotWithShape="1">
          <a:blip r:embed="rId6">
            <a:alphaModFix/>
          </a:blip>
          <a:srcRect b="0" l="0" r="0" t="0"/>
          <a:stretch/>
        </p:blipFill>
        <p:spPr>
          <a:xfrm>
            <a:off x="8835298" y="553831"/>
            <a:ext cx="2614613" cy="482600"/>
          </a:xfrm>
          <a:prstGeom prst="rect">
            <a:avLst/>
          </a:prstGeom>
          <a:noFill/>
          <a:ln>
            <a:noFill/>
          </a:ln>
        </p:spPr>
      </p:pic>
      <p:pic>
        <p:nvPicPr>
          <p:cNvPr descr="msg.png" id="258" name="Google Shape;258;p2"/>
          <p:cNvPicPr preferRelativeResize="0"/>
          <p:nvPr/>
        </p:nvPicPr>
        <p:blipFill rotWithShape="1">
          <a:blip r:embed="rId7">
            <a:alphaModFix/>
          </a:blip>
          <a:srcRect b="0" l="0" r="0" t="0"/>
          <a:stretch/>
        </p:blipFill>
        <p:spPr>
          <a:xfrm>
            <a:off x="932150" y="5108992"/>
            <a:ext cx="1095942" cy="1106347"/>
          </a:xfrm>
          <a:prstGeom prst="rect">
            <a:avLst/>
          </a:prstGeom>
          <a:noFill/>
          <a:ln>
            <a:noFill/>
          </a:ln>
        </p:spPr>
      </p:pic>
      <p:pic>
        <p:nvPicPr>
          <p:cNvPr descr="msg.png" id="259" name="Google Shape;259;p2"/>
          <p:cNvPicPr preferRelativeResize="0"/>
          <p:nvPr/>
        </p:nvPicPr>
        <p:blipFill rotWithShape="1">
          <a:blip r:embed="rId8">
            <a:alphaModFix/>
          </a:blip>
          <a:srcRect b="0" l="0" r="0" t="0"/>
          <a:stretch/>
        </p:blipFill>
        <p:spPr>
          <a:xfrm>
            <a:off x="1948701" y="5244217"/>
            <a:ext cx="1095942" cy="1106347"/>
          </a:xfrm>
          <a:prstGeom prst="rect">
            <a:avLst/>
          </a:prstGeom>
          <a:noFill/>
          <a:ln>
            <a:noFill/>
          </a:ln>
        </p:spPr>
      </p:pic>
      <p:pic>
        <p:nvPicPr>
          <p:cNvPr descr="msg.png" id="260" name="Google Shape;260;p2"/>
          <p:cNvPicPr preferRelativeResize="0"/>
          <p:nvPr/>
        </p:nvPicPr>
        <p:blipFill rotWithShape="1">
          <a:blip r:embed="rId9">
            <a:alphaModFix/>
          </a:blip>
          <a:srcRect b="0" l="0" r="0" t="0"/>
          <a:stretch/>
        </p:blipFill>
        <p:spPr>
          <a:xfrm>
            <a:off x="2970656" y="4939417"/>
            <a:ext cx="1095942" cy="1106347"/>
          </a:xfrm>
          <a:prstGeom prst="rect">
            <a:avLst/>
          </a:prstGeom>
          <a:noFill/>
          <a:ln>
            <a:noFill/>
          </a:ln>
        </p:spPr>
      </p:pic>
      <p:pic>
        <p:nvPicPr>
          <p:cNvPr descr="jason-big.png" id="261" name="Google Shape;261;p2"/>
          <p:cNvPicPr preferRelativeResize="0"/>
          <p:nvPr/>
        </p:nvPicPr>
        <p:blipFill rotWithShape="1">
          <a:blip r:embed="rId10">
            <a:alphaModFix/>
          </a:blip>
          <a:srcRect b="0" l="0" r="0" t="0"/>
          <a:stretch/>
        </p:blipFill>
        <p:spPr>
          <a:xfrm rot="445958">
            <a:off x="2919287" y="3156926"/>
            <a:ext cx="1191409" cy="850181"/>
          </a:xfrm>
          <a:prstGeom prst="rect">
            <a:avLst/>
          </a:prstGeom>
          <a:noFill/>
          <a:ln>
            <a:noFill/>
          </a:ln>
        </p:spPr>
      </p:pic>
      <p:sp>
        <p:nvSpPr>
          <p:cNvPr id="262" name="Google Shape;262;p2"/>
          <p:cNvSpPr/>
          <p:nvPr/>
        </p:nvSpPr>
        <p:spPr>
          <a:xfrm>
            <a:off x="2314237" y="1608858"/>
            <a:ext cx="1558951" cy="1558951"/>
          </a:xfrm>
          <a:prstGeom prst="ellipse">
            <a:avLst/>
          </a:prstGeom>
          <a:gradFill>
            <a:gsLst>
              <a:gs pos="0">
                <a:srgbClr val="FFC000">
                  <a:alpha val="42745"/>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263" name="Google Shape;263;p2"/>
          <p:cNvPicPr preferRelativeResize="0"/>
          <p:nvPr/>
        </p:nvPicPr>
        <p:blipFill rotWithShape="1">
          <a:blip r:embed="rId11">
            <a:alphaModFix/>
          </a:blip>
          <a:srcRect b="0" l="0" r="0" t="0"/>
          <a:stretch/>
        </p:blipFill>
        <p:spPr>
          <a:xfrm rot="-1286163">
            <a:off x="2737293" y="1966704"/>
            <a:ext cx="968240" cy="727054"/>
          </a:xfrm>
          <a:prstGeom prst="rect">
            <a:avLst/>
          </a:prstGeom>
          <a:noFill/>
          <a:ln>
            <a:noFill/>
          </a:ln>
        </p:spPr>
      </p:pic>
      <p:sp>
        <p:nvSpPr>
          <p:cNvPr id="264" name="Google Shape;264;p2"/>
          <p:cNvSpPr/>
          <p:nvPr/>
        </p:nvSpPr>
        <p:spPr>
          <a:xfrm>
            <a:off x="160257" y="447025"/>
            <a:ext cx="1998280" cy="1998280"/>
          </a:xfrm>
          <a:prstGeom prst="ellipse">
            <a:avLst/>
          </a:prstGeom>
          <a:gradFill>
            <a:gsLst>
              <a:gs pos="0">
                <a:srgbClr val="FFC000">
                  <a:alpha val="58823"/>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265" name="Google Shape;265;p2"/>
          <p:cNvPicPr preferRelativeResize="0"/>
          <p:nvPr/>
        </p:nvPicPr>
        <p:blipFill rotWithShape="1">
          <a:blip r:embed="rId12">
            <a:alphaModFix/>
          </a:blip>
          <a:srcRect b="0" l="0" r="0" t="0"/>
          <a:stretch/>
        </p:blipFill>
        <p:spPr>
          <a:xfrm rot="-1286163">
            <a:off x="1270996" y="3937937"/>
            <a:ext cx="1768882" cy="1328258"/>
          </a:xfrm>
          <a:prstGeom prst="rect">
            <a:avLst/>
          </a:prstGeom>
          <a:noFill/>
          <a:ln>
            <a:noFill/>
          </a:ln>
        </p:spPr>
      </p:pic>
      <p:pic>
        <p:nvPicPr>
          <p:cNvPr descr="sentinel3.png" id="266" name="Google Shape;266;p2"/>
          <p:cNvPicPr preferRelativeResize="0"/>
          <p:nvPr/>
        </p:nvPicPr>
        <p:blipFill rotWithShape="1">
          <a:blip r:embed="rId13">
            <a:alphaModFix/>
          </a:blip>
          <a:srcRect b="0" l="5997" r="25073" t="2705"/>
          <a:stretch/>
        </p:blipFill>
        <p:spPr>
          <a:xfrm>
            <a:off x="667857" y="1145124"/>
            <a:ext cx="843209" cy="669798"/>
          </a:xfrm>
          <a:prstGeom prst="rect">
            <a:avLst/>
          </a:prstGeom>
          <a:noFill/>
          <a:ln>
            <a:noFill/>
          </a:ln>
        </p:spPr>
      </p:pic>
      <p:sp>
        <p:nvSpPr>
          <p:cNvPr id="267" name="Google Shape;267;p2"/>
          <p:cNvSpPr/>
          <p:nvPr/>
        </p:nvSpPr>
        <p:spPr>
          <a:xfrm>
            <a:off x="228845" y="2573024"/>
            <a:ext cx="1998280" cy="1998280"/>
          </a:xfrm>
          <a:prstGeom prst="ellipse">
            <a:avLst/>
          </a:prstGeom>
          <a:gradFill>
            <a:gsLst>
              <a:gs pos="0">
                <a:srgbClr val="FFC000">
                  <a:alpha val="58823"/>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sentinel3.png" id="268" name="Google Shape;268;p2"/>
          <p:cNvPicPr preferRelativeResize="0"/>
          <p:nvPr/>
        </p:nvPicPr>
        <p:blipFill rotWithShape="1">
          <a:blip r:embed="rId14">
            <a:alphaModFix/>
          </a:blip>
          <a:srcRect b="0" l="5997" r="25073" t="2705"/>
          <a:stretch/>
        </p:blipFill>
        <p:spPr>
          <a:xfrm>
            <a:off x="523299" y="3178572"/>
            <a:ext cx="1409372" cy="1119526"/>
          </a:xfrm>
          <a:prstGeom prst="rect">
            <a:avLst/>
          </a:prstGeom>
          <a:noFill/>
          <a:ln>
            <a:noFill/>
          </a:ln>
        </p:spPr>
      </p:pic>
      <p:sp>
        <p:nvSpPr>
          <p:cNvPr id="269" name="Google Shape;269;p2"/>
          <p:cNvSpPr/>
          <p:nvPr/>
        </p:nvSpPr>
        <p:spPr>
          <a:xfrm>
            <a:off x="3697435" y="1918079"/>
            <a:ext cx="1558951" cy="1558951"/>
          </a:xfrm>
          <a:prstGeom prst="ellipse">
            <a:avLst/>
          </a:prstGeom>
          <a:gradFill>
            <a:gsLst>
              <a:gs pos="0">
                <a:srgbClr val="1D7266">
                  <a:alpha val="47843"/>
                </a:srgbClr>
              </a:gs>
              <a:gs pos="5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jason-big.png" id="270" name="Google Shape;270;p2"/>
          <p:cNvPicPr preferRelativeResize="0"/>
          <p:nvPr/>
        </p:nvPicPr>
        <p:blipFill rotWithShape="1">
          <a:blip r:embed="rId15">
            <a:alphaModFix/>
          </a:blip>
          <a:srcRect b="0" l="0" r="0" t="0"/>
          <a:stretch/>
        </p:blipFill>
        <p:spPr>
          <a:xfrm rot="445958">
            <a:off x="4079004" y="2466463"/>
            <a:ext cx="795814" cy="567887"/>
          </a:xfrm>
          <a:prstGeom prst="rect">
            <a:avLst/>
          </a:prstGeom>
          <a:noFill/>
          <a:ln>
            <a:noFill/>
          </a:ln>
        </p:spPr>
      </p:pic>
      <p:sp>
        <p:nvSpPr>
          <p:cNvPr id="271" name="Google Shape;271;p2"/>
          <p:cNvSpPr/>
          <p:nvPr/>
        </p:nvSpPr>
        <p:spPr>
          <a:xfrm>
            <a:off x="5546139" y="3626136"/>
            <a:ext cx="1558951" cy="1558951"/>
          </a:xfrm>
          <a:prstGeom prst="ellipse">
            <a:avLst/>
          </a:prstGeom>
          <a:gradFill>
            <a:gsLst>
              <a:gs pos="0">
                <a:srgbClr val="00B5E2">
                  <a:alpha val="42745"/>
                </a:srgbClr>
              </a:gs>
              <a:gs pos="5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sg.png" id="272" name="Google Shape;272;p2"/>
          <p:cNvPicPr preferRelativeResize="0"/>
          <p:nvPr/>
        </p:nvPicPr>
        <p:blipFill rotWithShape="1">
          <a:blip r:embed="rId16">
            <a:alphaModFix/>
          </a:blip>
          <a:srcRect b="0" l="0" r="0" t="0"/>
          <a:stretch/>
        </p:blipFill>
        <p:spPr>
          <a:xfrm rot="-2509837">
            <a:off x="5949465" y="4025891"/>
            <a:ext cx="752301" cy="759443"/>
          </a:xfrm>
          <a:prstGeom prst="rect">
            <a:avLst/>
          </a:prstGeom>
          <a:noFill/>
          <a:ln>
            <a:noFill/>
          </a:ln>
        </p:spPr>
      </p:pic>
      <p:sp>
        <p:nvSpPr>
          <p:cNvPr id="273" name="Google Shape;273;p2"/>
          <p:cNvSpPr/>
          <p:nvPr/>
        </p:nvSpPr>
        <p:spPr>
          <a:xfrm>
            <a:off x="427125" y="1786399"/>
            <a:ext cx="1558951" cy="1417228"/>
          </a:xfrm>
          <a:prstGeom prst="ellipse">
            <a:avLst/>
          </a:prstGeom>
          <a:gradFill>
            <a:gsLst>
              <a:gs pos="0">
                <a:srgbClr val="FFC000">
                  <a:alpha val="42745"/>
                </a:srgbClr>
              </a:gs>
              <a:gs pos="67000">
                <a:srgbClr val="FFFFFF">
                  <a:alpha val="0"/>
                </a:srgbClr>
              </a:gs>
              <a:gs pos="100000">
                <a:srgbClr val="FFFFFF">
                  <a:alpha val="0"/>
                </a:srgbClr>
              </a:gs>
            </a:gsLst>
            <a:path path="circle">
              <a:fillToRect b="50%" l="50%" r="50%" t="50%"/>
            </a:path>
            <a:tileRect/>
          </a:gra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descr="metop.png" id="274" name="Google Shape;274;p2"/>
          <p:cNvPicPr preferRelativeResize="0"/>
          <p:nvPr/>
        </p:nvPicPr>
        <p:blipFill rotWithShape="1">
          <a:blip r:embed="rId17">
            <a:alphaModFix/>
          </a:blip>
          <a:srcRect b="0" l="0" r="0" t="0"/>
          <a:stretch/>
        </p:blipFill>
        <p:spPr>
          <a:xfrm rot="-1286163">
            <a:off x="729832" y="1901522"/>
            <a:ext cx="1280557" cy="961574"/>
          </a:xfrm>
          <a:prstGeom prst="rect">
            <a:avLst/>
          </a:prstGeom>
          <a:noFill/>
          <a:ln>
            <a:noFill/>
          </a:ln>
        </p:spPr>
      </p:pic>
      <p:sp>
        <p:nvSpPr>
          <p:cNvPr id="275" name="Google Shape;275;p2"/>
          <p:cNvSpPr/>
          <p:nvPr/>
        </p:nvSpPr>
        <p:spPr>
          <a:xfrm>
            <a:off x="228845" y="6598213"/>
            <a:ext cx="353547" cy="244549"/>
          </a:xfrm>
          <a:prstGeom prst="rect">
            <a:avLst/>
          </a:prstGeom>
          <a:solidFill>
            <a:srgbClr val="F2F2F2"/>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1"/>
        </a:solidFill>
      </p:bgPr>
    </p:bg>
    <p:spTree>
      <p:nvGrpSpPr>
        <p:cNvPr id="333" name="Shape 333"/>
        <p:cNvGrpSpPr/>
        <p:nvPr/>
      </p:nvGrpSpPr>
      <p:grpSpPr>
        <a:xfrm>
          <a:off x="0" y="0"/>
          <a:ext cx="0" cy="0"/>
          <a:chOff x="0" y="0"/>
          <a:chExt cx="0" cy="0"/>
        </a:xfrm>
      </p:grpSpPr>
      <p:sp>
        <p:nvSpPr>
          <p:cNvPr id="334" name="Google Shape;334;p12"/>
          <p:cNvSpPr/>
          <p:nvPr/>
        </p:nvSpPr>
        <p:spPr>
          <a:xfrm>
            <a:off x="145053" y="-8719"/>
            <a:ext cx="11901894" cy="647425"/>
          </a:xfrm>
          <a:prstGeom prst="rect">
            <a:avLst/>
          </a:prstGeom>
          <a:solidFill>
            <a:srgbClr val="D6D2C4">
              <a:alpha val="40000"/>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35" name="Google Shape;335;p12"/>
          <p:cNvSpPr/>
          <p:nvPr/>
        </p:nvSpPr>
        <p:spPr>
          <a:xfrm>
            <a:off x="145054" y="-8719"/>
            <a:ext cx="647425"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36" name="Google Shape;336;p12"/>
          <p:cNvSpPr txBox="1"/>
          <p:nvPr>
            <p:ph type="title"/>
          </p:nvPr>
        </p:nvSpPr>
        <p:spPr>
          <a:xfrm>
            <a:off x="792480" y="1"/>
            <a:ext cx="11254467" cy="640079"/>
          </a:xfrm>
          <a:prstGeom prst="rect">
            <a:avLst/>
          </a:prstGeom>
          <a:noFill/>
          <a:ln>
            <a:noFill/>
          </a:ln>
        </p:spPr>
        <p:txBody>
          <a:bodyPr anchorCtr="0" anchor="ctr" bIns="36000" lIns="0" spcFirstLastPara="1" rIns="36000" wrap="square" tIns="36000">
            <a:norm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12"/>
          <p:cNvSpPr txBox="1"/>
          <p:nvPr>
            <p:ph idx="1" type="body"/>
          </p:nvPr>
        </p:nvSpPr>
        <p:spPr>
          <a:xfrm>
            <a:off x="145053" y="1139429"/>
            <a:ext cx="11627339" cy="526267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2"/>
              </a:buClr>
              <a:buSzPts val="3200"/>
              <a:buChar char="•"/>
              <a:defRPr sz="3200"/>
            </a:lvl1pPr>
            <a:lvl2pPr indent="-406400" lvl="1" marL="914400" algn="l">
              <a:spcBef>
                <a:spcPts val="560"/>
              </a:spcBef>
              <a:spcAft>
                <a:spcPts val="0"/>
              </a:spcAft>
              <a:buClr>
                <a:schemeClr val="dk2"/>
              </a:buClr>
              <a:buSzPts val="2800"/>
              <a:buChar char="•"/>
              <a:defRPr sz="2800"/>
            </a:lvl2pPr>
            <a:lvl3pPr indent="-381000" lvl="2" marL="1371600" algn="l">
              <a:spcBef>
                <a:spcPts val="480"/>
              </a:spcBef>
              <a:spcAft>
                <a:spcPts val="0"/>
              </a:spcAft>
              <a:buClr>
                <a:schemeClr val="dk2"/>
              </a:buClr>
              <a:buSzPts val="2400"/>
              <a:buChar char="•"/>
              <a:defRPr sz="2400"/>
            </a:lvl3pPr>
            <a:lvl4pPr indent="-355600" lvl="3" marL="1828800" algn="l">
              <a:spcBef>
                <a:spcPts val="400"/>
              </a:spcBef>
              <a:spcAft>
                <a:spcPts val="0"/>
              </a:spcAft>
              <a:buClr>
                <a:schemeClr val="dk2"/>
              </a:buClr>
              <a:buSzPts val="2000"/>
              <a:buChar char="•"/>
              <a:defRPr sz="2000"/>
            </a:lvl4pPr>
            <a:lvl5pPr indent="-342900" lvl="4" marL="2286000" algn="l">
              <a:spcBef>
                <a:spcPts val="360"/>
              </a:spcBef>
              <a:spcAft>
                <a:spcPts val="0"/>
              </a:spcAft>
              <a:buClr>
                <a:schemeClr val="dk2"/>
              </a:buClr>
              <a:buSzPts val="1800"/>
              <a:buChar char="•"/>
              <a:defRPr sz="1800"/>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pic>
        <p:nvPicPr>
          <p:cNvPr id="338" name="Google Shape;338;p12"/>
          <p:cNvPicPr preferRelativeResize="0"/>
          <p:nvPr/>
        </p:nvPicPr>
        <p:blipFill rotWithShape="1">
          <a:blip r:embed="rId2">
            <a:alphaModFix/>
          </a:blip>
          <a:srcRect b="0" l="0" r="74091" t="0"/>
          <a:stretch/>
        </p:blipFill>
        <p:spPr>
          <a:xfrm>
            <a:off x="207400" y="83805"/>
            <a:ext cx="485747" cy="4826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dk1"/>
        </a:solidFill>
      </p:bgPr>
    </p:bg>
    <p:spTree>
      <p:nvGrpSpPr>
        <p:cNvPr id="339" name="Shape 339"/>
        <p:cNvGrpSpPr/>
        <p:nvPr/>
      </p:nvGrpSpPr>
      <p:grpSpPr>
        <a:xfrm>
          <a:off x="0" y="0"/>
          <a:ext cx="0" cy="0"/>
          <a:chOff x="0" y="0"/>
          <a:chExt cx="0" cy="0"/>
        </a:xfrm>
      </p:grpSpPr>
      <p:sp>
        <p:nvSpPr>
          <p:cNvPr id="340" name="Google Shape;340;p13"/>
          <p:cNvSpPr/>
          <p:nvPr/>
        </p:nvSpPr>
        <p:spPr>
          <a:xfrm>
            <a:off x="145053" y="-8719"/>
            <a:ext cx="11901894" cy="647425"/>
          </a:xfrm>
          <a:prstGeom prst="rect">
            <a:avLst/>
          </a:prstGeom>
          <a:solidFill>
            <a:srgbClr val="D6D2C4">
              <a:alpha val="40000"/>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41" name="Google Shape;341;p13"/>
          <p:cNvPicPr preferRelativeResize="0"/>
          <p:nvPr/>
        </p:nvPicPr>
        <p:blipFill rotWithShape="1">
          <a:blip r:embed="rId2">
            <a:alphaModFix/>
          </a:blip>
          <a:srcRect b="35710" l="6413" r="31087" t="28964"/>
          <a:stretch/>
        </p:blipFill>
        <p:spPr>
          <a:xfrm>
            <a:off x="-42530" y="-42530"/>
            <a:ext cx="12227442" cy="6911163"/>
          </a:xfrm>
          <a:prstGeom prst="rect">
            <a:avLst/>
          </a:prstGeom>
          <a:noFill/>
          <a:ln>
            <a:noFill/>
          </a:ln>
        </p:spPr>
      </p:pic>
      <p:sp>
        <p:nvSpPr>
          <p:cNvPr id="342" name="Google Shape;342;p13"/>
          <p:cNvSpPr txBox="1"/>
          <p:nvPr>
            <p:ph type="title"/>
          </p:nvPr>
        </p:nvSpPr>
        <p:spPr>
          <a:xfrm>
            <a:off x="792480" y="1"/>
            <a:ext cx="11399520" cy="640079"/>
          </a:xfrm>
          <a:prstGeom prst="rect">
            <a:avLst/>
          </a:prstGeom>
          <a:noFill/>
          <a:ln>
            <a:noFill/>
          </a:ln>
        </p:spPr>
        <p:txBody>
          <a:bodyPr anchorCtr="0" anchor="ctr" bIns="36000" lIns="0" spcFirstLastPara="1" rIns="36000" wrap="square" tIns="360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13"/>
          <p:cNvSpPr txBox="1"/>
          <p:nvPr>
            <p:ph idx="1" type="body"/>
          </p:nvPr>
        </p:nvSpPr>
        <p:spPr>
          <a:xfrm>
            <a:off x="145053" y="1139429"/>
            <a:ext cx="11627339" cy="526267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2"/>
              </a:buClr>
              <a:buSzPts val="3200"/>
              <a:buChar char="•"/>
              <a:defRPr sz="3200"/>
            </a:lvl1pPr>
            <a:lvl2pPr indent="-406400" lvl="1" marL="914400" algn="l">
              <a:spcBef>
                <a:spcPts val="560"/>
              </a:spcBef>
              <a:spcAft>
                <a:spcPts val="0"/>
              </a:spcAft>
              <a:buClr>
                <a:schemeClr val="dk2"/>
              </a:buClr>
              <a:buSzPts val="2800"/>
              <a:buChar char="•"/>
              <a:defRPr sz="2800"/>
            </a:lvl2pPr>
            <a:lvl3pPr indent="-381000" lvl="2" marL="1371600" algn="l">
              <a:spcBef>
                <a:spcPts val="480"/>
              </a:spcBef>
              <a:spcAft>
                <a:spcPts val="0"/>
              </a:spcAft>
              <a:buClr>
                <a:schemeClr val="dk2"/>
              </a:buClr>
              <a:buSzPts val="2400"/>
              <a:buChar char="•"/>
              <a:defRPr sz="2400"/>
            </a:lvl3pPr>
            <a:lvl4pPr indent="-355600" lvl="3" marL="1828800" algn="l">
              <a:spcBef>
                <a:spcPts val="400"/>
              </a:spcBef>
              <a:spcAft>
                <a:spcPts val="0"/>
              </a:spcAft>
              <a:buClr>
                <a:schemeClr val="dk2"/>
              </a:buClr>
              <a:buSzPts val="2000"/>
              <a:buChar char="•"/>
              <a:defRPr sz="2000"/>
            </a:lvl4pPr>
            <a:lvl5pPr indent="-342900" lvl="4" marL="2286000" algn="l">
              <a:spcBef>
                <a:spcPts val="360"/>
              </a:spcBef>
              <a:spcAft>
                <a:spcPts val="0"/>
              </a:spcAft>
              <a:buClr>
                <a:schemeClr val="dk2"/>
              </a:buClr>
              <a:buSzPts val="1800"/>
              <a:buChar char="•"/>
              <a:defRPr sz="1800"/>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sp>
        <p:nvSpPr>
          <p:cNvPr id="344" name="Google Shape;344;p13"/>
          <p:cNvSpPr/>
          <p:nvPr/>
        </p:nvSpPr>
        <p:spPr>
          <a:xfrm>
            <a:off x="145054" y="-8719"/>
            <a:ext cx="647425"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45" name="Google Shape;345;p13"/>
          <p:cNvPicPr preferRelativeResize="0"/>
          <p:nvPr/>
        </p:nvPicPr>
        <p:blipFill rotWithShape="1">
          <a:blip r:embed="rId3">
            <a:alphaModFix/>
          </a:blip>
          <a:srcRect b="0" l="0" r="74091" t="0"/>
          <a:stretch/>
        </p:blipFill>
        <p:spPr>
          <a:xfrm>
            <a:off x="207400" y="83805"/>
            <a:ext cx="485747" cy="48263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dk1"/>
        </a:solidFill>
      </p:bgPr>
    </p:bg>
    <p:spTree>
      <p:nvGrpSpPr>
        <p:cNvPr id="346" name="Shape 346"/>
        <p:cNvGrpSpPr/>
        <p:nvPr/>
      </p:nvGrpSpPr>
      <p:grpSpPr>
        <a:xfrm>
          <a:off x="0" y="0"/>
          <a:ext cx="0" cy="0"/>
          <a:chOff x="0" y="0"/>
          <a:chExt cx="0" cy="0"/>
        </a:xfrm>
      </p:grpSpPr>
      <p:sp>
        <p:nvSpPr>
          <p:cNvPr id="347" name="Google Shape;347;p14"/>
          <p:cNvSpPr/>
          <p:nvPr/>
        </p:nvSpPr>
        <p:spPr>
          <a:xfrm>
            <a:off x="314311" y="-1679944"/>
            <a:ext cx="11288822" cy="11288822"/>
          </a:xfrm>
          <a:prstGeom prst="rect">
            <a:avLst/>
          </a:prstGeom>
          <a:blipFill rotWithShape="1">
            <a:blip r:embed="rId2">
              <a:alphaModFix amt="30000"/>
            </a:blip>
            <a:stretch>
              <a:fillRect b="0" l="0" r="0" t="0"/>
            </a:stretch>
          </a:blip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48" name="Google Shape;348;p14"/>
          <p:cNvSpPr/>
          <p:nvPr/>
        </p:nvSpPr>
        <p:spPr>
          <a:xfrm>
            <a:off x="145053" y="-8719"/>
            <a:ext cx="11901894"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49" name="Google Shape;349;p14"/>
          <p:cNvSpPr txBox="1"/>
          <p:nvPr>
            <p:ph type="title"/>
          </p:nvPr>
        </p:nvSpPr>
        <p:spPr>
          <a:xfrm>
            <a:off x="792480" y="1"/>
            <a:ext cx="11399520" cy="640079"/>
          </a:xfrm>
          <a:prstGeom prst="rect">
            <a:avLst/>
          </a:prstGeom>
          <a:noFill/>
          <a:ln>
            <a:noFill/>
          </a:ln>
        </p:spPr>
        <p:txBody>
          <a:bodyPr anchorCtr="0" anchor="ctr" bIns="36000" lIns="0" spcFirstLastPara="1" rIns="36000" wrap="square" tIns="36000">
            <a:norm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14"/>
          <p:cNvSpPr txBox="1"/>
          <p:nvPr>
            <p:ph idx="1" type="body"/>
          </p:nvPr>
        </p:nvSpPr>
        <p:spPr>
          <a:xfrm>
            <a:off x="145053" y="1139429"/>
            <a:ext cx="11627339" cy="526267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2"/>
              </a:buClr>
              <a:buSzPts val="3200"/>
              <a:buChar char="•"/>
              <a:defRPr sz="3200"/>
            </a:lvl1pPr>
            <a:lvl2pPr indent="-406400" lvl="1" marL="914400" algn="l">
              <a:spcBef>
                <a:spcPts val="560"/>
              </a:spcBef>
              <a:spcAft>
                <a:spcPts val="0"/>
              </a:spcAft>
              <a:buClr>
                <a:schemeClr val="dk2"/>
              </a:buClr>
              <a:buSzPts val="2800"/>
              <a:buChar char="•"/>
              <a:defRPr sz="2800"/>
            </a:lvl2pPr>
            <a:lvl3pPr indent="-381000" lvl="2" marL="1371600" algn="l">
              <a:spcBef>
                <a:spcPts val="480"/>
              </a:spcBef>
              <a:spcAft>
                <a:spcPts val="0"/>
              </a:spcAft>
              <a:buClr>
                <a:schemeClr val="dk2"/>
              </a:buClr>
              <a:buSzPts val="2400"/>
              <a:buChar char="•"/>
              <a:defRPr sz="2400"/>
            </a:lvl3pPr>
            <a:lvl4pPr indent="-355600" lvl="3" marL="1828800" algn="l">
              <a:spcBef>
                <a:spcPts val="400"/>
              </a:spcBef>
              <a:spcAft>
                <a:spcPts val="0"/>
              </a:spcAft>
              <a:buClr>
                <a:schemeClr val="dk2"/>
              </a:buClr>
              <a:buSzPts val="2000"/>
              <a:buChar char="•"/>
              <a:defRPr sz="2000"/>
            </a:lvl4pPr>
            <a:lvl5pPr indent="-342900" lvl="4" marL="2286000" algn="l">
              <a:spcBef>
                <a:spcPts val="360"/>
              </a:spcBef>
              <a:spcAft>
                <a:spcPts val="0"/>
              </a:spcAft>
              <a:buClr>
                <a:schemeClr val="dk2"/>
              </a:buClr>
              <a:buSzPts val="1800"/>
              <a:buChar char="•"/>
              <a:defRPr sz="1800"/>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sp>
        <p:nvSpPr>
          <p:cNvPr id="351" name="Google Shape;351;p14"/>
          <p:cNvSpPr/>
          <p:nvPr/>
        </p:nvSpPr>
        <p:spPr>
          <a:xfrm>
            <a:off x="145054" y="-8719"/>
            <a:ext cx="647425" cy="647425"/>
          </a:xfrm>
          <a:prstGeom prst="rect">
            <a:avLst/>
          </a:pr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52" name="Google Shape;352;p14"/>
          <p:cNvPicPr preferRelativeResize="0"/>
          <p:nvPr/>
        </p:nvPicPr>
        <p:blipFill rotWithShape="1">
          <a:blip r:embed="rId3">
            <a:alphaModFix/>
          </a:blip>
          <a:srcRect b="0" l="0" r="74091" t="0"/>
          <a:stretch/>
        </p:blipFill>
        <p:spPr>
          <a:xfrm>
            <a:off x="207400" y="83805"/>
            <a:ext cx="485747" cy="48263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solidFill>
          <a:schemeClr val="dk1"/>
        </a:solidFill>
      </p:bgPr>
    </p:bg>
    <p:spTree>
      <p:nvGrpSpPr>
        <p:cNvPr id="353" name="Shape 353"/>
        <p:cNvGrpSpPr/>
        <p:nvPr/>
      </p:nvGrpSpPr>
      <p:grpSpPr>
        <a:xfrm>
          <a:off x="0" y="0"/>
          <a:ext cx="0" cy="0"/>
          <a:chOff x="0" y="0"/>
          <a:chExt cx="0" cy="0"/>
        </a:xfrm>
      </p:grpSpPr>
      <p:sp>
        <p:nvSpPr>
          <p:cNvPr id="354" name="Google Shape;354;p15"/>
          <p:cNvSpPr/>
          <p:nvPr/>
        </p:nvSpPr>
        <p:spPr>
          <a:xfrm>
            <a:off x="0" y="1139429"/>
            <a:ext cx="8183418" cy="5447472"/>
          </a:xfrm>
          <a:prstGeom prst="rect">
            <a:avLst/>
          </a:pr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55" name="Google Shape;355;p15"/>
          <p:cNvPicPr preferRelativeResize="0"/>
          <p:nvPr/>
        </p:nvPicPr>
        <p:blipFill rotWithShape="1">
          <a:blip r:embed="rId2">
            <a:alphaModFix/>
          </a:blip>
          <a:srcRect b="3434" l="0" r="0" t="12525"/>
          <a:stretch/>
        </p:blipFill>
        <p:spPr>
          <a:xfrm>
            <a:off x="0" y="858982"/>
            <a:ext cx="12192000" cy="5763491"/>
          </a:xfrm>
          <a:prstGeom prst="rect">
            <a:avLst/>
          </a:prstGeom>
          <a:noFill/>
          <a:ln>
            <a:noFill/>
          </a:ln>
        </p:spPr>
      </p:pic>
      <p:sp>
        <p:nvSpPr>
          <p:cNvPr id="356" name="Google Shape;356;p15"/>
          <p:cNvSpPr/>
          <p:nvPr/>
        </p:nvSpPr>
        <p:spPr>
          <a:xfrm>
            <a:off x="145054" y="-8719"/>
            <a:ext cx="647425"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57" name="Google Shape;357;p15"/>
          <p:cNvSpPr txBox="1"/>
          <p:nvPr>
            <p:ph type="title"/>
          </p:nvPr>
        </p:nvSpPr>
        <p:spPr>
          <a:xfrm>
            <a:off x="792480" y="1"/>
            <a:ext cx="11254467" cy="640079"/>
          </a:xfrm>
          <a:prstGeom prst="rect">
            <a:avLst/>
          </a:prstGeom>
          <a:noFill/>
          <a:ln>
            <a:noFill/>
          </a:ln>
        </p:spPr>
        <p:txBody>
          <a:bodyPr anchorCtr="0" anchor="ctr" bIns="36000" lIns="0" spcFirstLastPara="1" rIns="36000" wrap="square" tIns="36000">
            <a:norm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15"/>
          <p:cNvSpPr txBox="1"/>
          <p:nvPr>
            <p:ph idx="1" type="body"/>
          </p:nvPr>
        </p:nvSpPr>
        <p:spPr>
          <a:xfrm>
            <a:off x="6308436" y="1237673"/>
            <a:ext cx="5463956" cy="5164431"/>
          </a:xfrm>
          <a:prstGeom prst="rect">
            <a:avLst/>
          </a:prstGeom>
          <a:noFill/>
          <a:ln>
            <a:noFill/>
          </a:ln>
        </p:spPr>
        <p:txBody>
          <a:bodyPr anchorCtr="0" anchor="ctr" bIns="45700" lIns="91425" spcFirstLastPara="1" rIns="91425" wrap="square" tIns="45700">
            <a:normAutofit/>
          </a:bodyPr>
          <a:lstStyle>
            <a:lvl1pPr indent="-228600" lvl="0" marL="457200" algn="l">
              <a:spcBef>
                <a:spcPts val="640"/>
              </a:spcBef>
              <a:spcAft>
                <a:spcPts val="0"/>
              </a:spcAft>
              <a:buClr>
                <a:schemeClr val="dk2"/>
              </a:buClr>
              <a:buSzPts val="3200"/>
              <a:buNone/>
              <a:defRPr sz="3200"/>
            </a:lvl1pPr>
            <a:lvl2pPr indent="-228600" lvl="1" marL="914400" algn="l">
              <a:spcBef>
                <a:spcPts val="560"/>
              </a:spcBef>
              <a:spcAft>
                <a:spcPts val="0"/>
              </a:spcAft>
              <a:buClr>
                <a:schemeClr val="dk2"/>
              </a:buClr>
              <a:buSzPts val="2800"/>
              <a:buNone/>
              <a:defRPr sz="2800"/>
            </a:lvl2pPr>
            <a:lvl3pPr indent="-228600" lvl="2" marL="1371600" algn="l">
              <a:spcBef>
                <a:spcPts val="480"/>
              </a:spcBef>
              <a:spcAft>
                <a:spcPts val="0"/>
              </a:spcAft>
              <a:buClr>
                <a:schemeClr val="dk2"/>
              </a:buClr>
              <a:buSzPts val="2400"/>
              <a:buNone/>
              <a:defRPr sz="2400"/>
            </a:lvl3pPr>
            <a:lvl4pPr indent="-228600" lvl="3" marL="1828800" algn="l">
              <a:spcBef>
                <a:spcPts val="400"/>
              </a:spcBef>
              <a:spcAft>
                <a:spcPts val="0"/>
              </a:spcAft>
              <a:buClr>
                <a:schemeClr val="dk2"/>
              </a:buClr>
              <a:buSzPts val="2000"/>
              <a:buNone/>
              <a:defRPr sz="2000"/>
            </a:lvl4pPr>
            <a:lvl5pPr indent="-228600" lvl="4" marL="2286000" algn="l">
              <a:spcBef>
                <a:spcPts val="360"/>
              </a:spcBef>
              <a:spcAft>
                <a:spcPts val="0"/>
              </a:spcAft>
              <a:buClr>
                <a:schemeClr val="dk2"/>
              </a:buClr>
              <a:buSzPts val="1800"/>
              <a:buNone/>
              <a:defRPr sz="1800"/>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pic>
        <p:nvPicPr>
          <p:cNvPr id="359" name="Google Shape;359;p15"/>
          <p:cNvPicPr preferRelativeResize="0"/>
          <p:nvPr/>
        </p:nvPicPr>
        <p:blipFill rotWithShape="1">
          <a:blip r:embed="rId3">
            <a:alphaModFix/>
          </a:blip>
          <a:srcRect b="0" l="0" r="74091" t="0"/>
          <a:stretch/>
        </p:blipFill>
        <p:spPr>
          <a:xfrm>
            <a:off x="207400" y="83805"/>
            <a:ext cx="485747" cy="482634"/>
          </a:xfrm>
          <a:prstGeom prst="rect">
            <a:avLst/>
          </a:prstGeom>
          <a:noFill/>
          <a:ln>
            <a:noFill/>
          </a:ln>
        </p:spPr>
      </p:pic>
      <p:pic>
        <p:nvPicPr>
          <p:cNvPr id="360" name="Google Shape;360;p15"/>
          <p:cNvPicPr preferRelativeResize="0"/>
          <p:nvPr/>
        </p:nvPicPr>
        <p:blipFill rotWithShape="1">
          <a:blip r:embed="rId4">
            <a:alphaModFix/>
          </a:blip>
          <a:srcRect b="0" l="0" r="0" t="0"/>
          <a:stretch/>
        </p:blipFill>
        <p:spPr>
          <a:xfrm>
            <a:off x="693147" y="2427580"/>
            <a:ext cx="2640047" cy="263591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276" name="Shape 276"/>
        <p:cNvGrpSpPr/>
        <p:nvPr/>
      </p:nvGrpSpPr>
      <p:grpSpPr>
        <a:xfrm>
          <a:off x="0" y="0"/>
          <a:ext cx="0" cy="0"/>
          <a:chOff x="0" y="0"/>
          <a:chExt cx="0" cy="0"/>
        </a:xfrm>
      </p:grpSpPr>
      <p:sp>
        <p:nvSpPr>
          <p:cNvPr id="277" name="Google Shape;277;p3"/>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3"/>
          <p:cNvSpPr txBox="1"/>
          <p:nvPr>
            <p:ph idx="1" type="body"/>
          </p:nvPr>
        </p:nvSpPr>
        <p:spPr>
          <a:xfrm>
            <a:off x="328248" y="1237127"/>
            <a:ext cx="11627339" cy="5262675"/>
          </a:xfrm>
          <a:prstGeom prst="rect">
            <a:avLst/>
          </a:prstGeom>
          <a:noFill/>
          <a:ln>
            <a:noFill/>
          </a:ln>
        </p:spPr>
        <p:txBody>
          <a:bodyPr anchorCtr="0" anchor="t" bIns="45700" lIns="91425" spcFirstLastPara="1" rIns="91425" wrap="square" tIns="45700">
            <a:normAutofit/>
          </a:bodyPr>
          <a:lstStyle>
            <a:lvl1pPr indent="-509968" lvl="0" marL="457200" algn="l">
              <a:spcBef>
                <a:spcPts val="0"/>
              </a:spcBef>
              <a:spcAft>
                <a:spcPts val="0"/>
              </a:spcAft>
              <a:buClr>
                <a:schemeClr val="dk2"/>
              </a:buClr>
              <a:buSzPts val="4431"/>
              <a:buChar char="•"/>
              <a:defRPr/>
            </a:lvl1pPr>
            <a:lvl2pPr indent="-478726" lvl="1" marL="914400" algn="l">
              <a:spcBef>
                <a:spcPts val="788"/>
              </a:spcBef>
              <a:spcAft>
                <a:spcPts val="0"/>
              </a:spcAft>
              <a:buClr>
                <a:schemeClr val="dk2"/>
              </a:buClr>
              <a:buSzPts val="3939"/>
              <a:buChar char="•"/>
              <a:defRPr/>
            </a:lvl2pPr>
            <a:lvl3pPr indent="-447420" lvl="2" marL="1371600" algn="l">
              <a:spcBef>
                <a:spcPts val="689"/>
              </a:spcBef>
              <a:spcAft>
                <a:spcPts val="0"/>
              </a:spcAft>
              <a:buClr>
                <a:schemeClr val="dk2"/>
              </a:buClr>
              <a:buSzPts val="3446"/>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9" name="Shape 279"/>
        <p:cNvGrpSpPr/>
        <p:nvPr/>
      </p:nvGrpSpPr>
      <p:grpSpPr>
        <a:xfrm>
          <a:off x="0" y="0"/>
          <a:ext cx="0" cy="0"/>
          <a:chOff x="0" y="0"/>
          <a:chExt cx="0" cy="0"/>
        </a:xfrm>
      </p:grpSpPr>
      <p:sp>
        <p:nvSpPr>
          <p:cNvPr id="280" name="Google Shape;280;p4"/>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1"/>
        </a:solidFill>
      </p:bgPr>
    </p:bg>
    <p:spTree>
      <p:nvGrpSpPr>
        <p:cNvPr id="291" name="Shape 291"/>
        <p:cNvGrpSpPr/>
        <p:nvPr/>
      </p:nvGrpSpPr>
      <p:grpSpPr>
        <a:xfrm>
          <a:off x="0" y="0"/>
          <a:ext cx="0" cy="0"/>
          <a:chOff x="0" y="0"/>
          <a:chExt cx="0" cy="0"/>
        </a:xfrm>
      </p:grpSpPr>
      <p:sp>
        <p:nvSpPr>
          <p:cNvPr id="292" name="Google Shape;292;p6"/>
          <p:cNvSpPr/>
          <p:nvPr/>
        </p:nvSpPr>
        <p:spPr>
          <a:xfrm>
            <a:off x="147782" y="-8719"/>
            <a:ext cx="11896436" cy="647425"/>
          </a:xfrm>
          <a:prstGeom prst="rect">
            <a:avLst/>
          </a:prstGeom>
          <a:solidFill>
            <a:srgbClr val="00205B"/>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293" name="Google Shape;293;p6"/>
          <p:cNvSpPr/>
          <p:nvPr/>
        </p:nvSpPr>
        <p:spPr>
          <a:xfrm>
            <a:off x="145054" y="-8719"/>
            <a:ext cx="647425" cy="647425"/>
          </a:xfrm>
          <a:prstGeom prst="rect">
            <a:avLst/>
          </a:pr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294" name="Google Shape;294;p6"/>
          <p:cNvSpPr txBox="1"/>
          <p:nvPr>
            <p:ph type="title"/>
          </p:nvPr>
        </p:nvSpPr>
        <p:spPr>
          <a:xfrm>
            <a:off x="792480" y="1"/>
            <a:ext cx="11399520" cy="640079"/>
          </a:xfrm>
          <a:prstGeom prst="rect">
            <a:avLst/>
          </a:prstGeom>
          <a:noFill/>
          <a:ln>
            <a:noFill/>
          </a:ln>
        </p:spPr>
        <p:txBody>
          <a:bodyPr anchorCtr="0" anchor="ctr" bIns="36000" lIns="0" spcFirstLastPara="1" rIns="36000" wrap="square" tIns="36000">
            <a:norm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6"/>
          <p:cNvSpPr txBox="1"/>
          <p:nvPr>
            <p:ph idx="1" type="body"/>
          </p:nvPr>
        </p:nvSpPr>
        <p:spPr>
          <a:xfrm>
            <a:off x="145053" y="1139429"/>
            <a:ext cx="11627339" cy="526267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2"/>
              </a:buClr>
              <a:buSzPts val="3200"/>
              <a:buChar char="•"/>
              <a:defRPr sz="3200"/>
            </a:lvl1pPr>
            <a:lvl2pPr indent="-406400" lvl="1" marL="914400" algn="l">
              <a:spcBef>
                <a:spcPts val="560"/>
              </a:spcBef>
              <a:spcAft>
                <a:spcPts val="0"/>
              </a:spcAft>
              <a:buClr>
                <a:schemeClr val="dk2"/>
              </a:buClr>
              <a:buSzPts val="2800"/>
              <a:buChar char="•"/>
              <a:defRPr sz="2800"/>
            </a:lvl2pPr>
            <a:lvl3pPr indent="-381000" lvl="2" marL="1371600" algn="l">
              <a:spcBef>
                <a:spcPts val="480"/>
              </a:spcBef>
              <a:spcAft>
                <a:spcPts val="0"/>
              </a:spcAft>
              <a:buClr>
                <a:schemeClr val="dk2"/>
              </a:buClr>
              <a:buSzPts val="2400"/>
              <a:buChar char="•"/>
              <a:defRPr sz="2400"/>
            </a:lvl3pPr>
            <a:lvl4pPr indent="-355600" lvl="3" marL="1828800" algn="l">
              <a:spcBef>
                <a:spcPts val="400"/>
              </a:spcBef>
              <a:spcAft>
                <a:spcPts val="0"/>
              </a:spcAft>
              <a:buClr>
                <a:schemeClr val="dk2"/>
              </a:buClr>
              <a:buSzPts val="2000"/>
              <a:buChar char="•"/>
              <a:defRPr sz="2000"/>
            </a:lvl4pPr>
            <a:lvl5pPr indent="-342900" lvl="4" marL="2286000" algn="l">
              <a:spcBef>
                <a:spcPts val="360"/>
              </a:spcBef>
              <a:spcAft>
                <a:spcPts val="0"/>
              </a:spcAft>
              <a:buClr>
                <a:schemeClr val="dk2"/>
              </a:buClr>
              <a:buSzPts val="1800"/>
              <a:buChar char="•"/>
              <a:defRPr sz="1800"/>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pic>
        <p:nvPicPr>
          <p:cNvPr id="296" name="Google Shape;296;p6"/>
          <p:cNvPicPr preferRelativeResize="0"/>
          <p:nvPr/>
        </p:nvPicPr>
        <p:blipFill rotWithShape="1">
          <a:blip r:embed="rId2">
            <a:alphaModFix/>
          </a:blip>
          <a:srcRect b="0" l="0" r="74091" t="0"/>
          <a:stretch/>
        </p:blipFill>
        <p:spPr>
          <a:xfrm>
            <a:off x="207400" y="83805"/>
            <a:ext cx="485747" cy="4826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lags">
  <p:cSld name="Title - Flags">
    <p:bg>
      <p:bgPr>
        <a:solidFill>
          <a:schemeClr val="dk1"/>
        </a:solidFill>
      </p:bgPr>
    </p:bg>
    <p:spTree>
      <p:nvGrpSpPr>
        <p:cNvPr id="297" name="Shape 297"/>
        <p:cNvGrpSpPr/>
        <p:nvPr/>
      </p:nvGrpSpPr>
      <p:grpSpPr>
        <a:xfrm>
          <a:off x="0" y="0"/>
          <a:ext cx="0" cy="0"/>
          <a:chOff x="0" y="0"/>
          <a:chExt cx="0" cy="0"/>
        </a:xfrm>
      </p:grpSpPr>
      <p:pic>
        <p:nvPicPr>
          <p:cNvPr id="298" name="Google Shape;298;p7"/>
          <p:cNvPicPr preferRelativeResize="0"/>
          <p:nvPr/>
        </p:nvPicPr>
        <p:blipFill rotWithShape="1">
          <a:blip r:embed="rId2">
            <a:alphaModFix/>
          </a:blip>
          <a:srcRect b="0" l="0" r="0" t="0"/>
          <a:stretch/>
        </p:blipFill>
        <p:spPr>
          <a:xfrm>
            <a:off x="2683379" y="1254271"/>
            <a:ext cx="9393251" cy="5322841"/>
          </a:xfrm>
          <a:prstGeom prst="rect">
            <a:avLst/>
          </a:prstGeom>
          <a:noFill/>
          <a:ln>
            <a:noFill/>
          </a:ln>
        </p:spPr>
      </p:pic>
      <p:sp>
        <p:nvSpPr>
          <p:cNvPr id="299" name="Google Shape;299;p7"/>
          <p:cNvSpPr/>
          <p:nvPr/>
        </p:nvSpPr>
        <p:spPr>
          <a:xfrm>
            <a:off x="36945" y="1154545"/>
            <a:ext cx="3306619" cy="5375564"/>
          </a:xfrm>
          <a:custGeom>
            <a:rect b="b" l="l" r="r" t="t"/>
            <a:pathLst>
              <a:path extrusionOk="0" h="5375564" w="3306619">
                <a:moveTo>
                  <a:pt x="46182" y="0"/>
                </a:moveTo>
                <a:lnTo>
                  <a:pt x="3306619" y="0"/>
                </a:lnTo>
                <a:lnTo>
                  <a:pt x="2050473" y="5375564"/>
                </a:lnTo>
                <a:lnTo>
                  <a:pt x="0" y="5375564"/>
                </a:lnTo>
                <a:lnTo>
                  <a:pt x="46182" y="0"/>
                </a:lnTo>
                <a:close/>
              </a:path>
            </a:pathLst>
          </a:cu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00" name="Google Shape;300;p7"/>
          <p:cNvPicPr preferRelativeResize="0"/>
          <p:nvPr/>
        </p:nvPicPr>
        <p:blipFill rotWithShape="1">
          <a:blip r:embed="rId3">
            <a:alphaModFix/>
          </a:blip>
          <a:srcRect b="3838" l="0" r="0" t="0"/>
          <a:stretch/>
        </p:blipFill>
        <p:spPr>
          <a:xfrm>
            <a:off x="-1" y="-1"/>
            <a:ext cx="12192001" cy="6594765"/>
          </a:xfrm>
          <a:prstGeom prst="rect">
            <a:avLst/>
          </a:prstGeom>
          <a:noFill/>
          <a:ln>
            <a:noFill/>
          </a:ln>
        </p:spPr>
      </p:pic>
      <p:sp>
        <p:nvSpPr>
          <p:cNvPr id="301" name="Google Shape;301;p7"/>
          <p:cNvSpPr/>
          <p:nvPr/>
        </p:nvSpPr>
        <p:spPr>
          <a:xfrm>
            <a:off x="145054" y="-8719"/>
            <a:ext cx="2107258"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302" name="Google Shape;302;p7"/>
          <p:cNvCxnSpPr/>
          <p:nvPr/>
        </p:nvCxnSpPr>
        <p:spPr>
          <a:xfrm>
            <a:off x="145054" y="638706"/>
            <a:ext cx="12046946" cy="0"/>
          </a:xfrm>
          <a:prstGeom prst="straightConnector1">
            <a:avLst/>
          </a:prstGeom>
          <a:solidFill>
            <a:schemeClr val="lt2"/>
          </a:solidFill>
          <a:ln cap="flat" cmpd="sng" w="9525">
            <a:solidFill>
              <a:schemeClr val="dk2">
                <a:alpha val="20000"/>
              </a:schemeClr>
            </a:solidFill>
            <a:prstDash val="solid"/>
            <a:round/>
            <a:headEnd len="sm" w="sm" type="none"/>
            <a:tailEnd len="sm" w="sm" type="none"/>
          </a:ln>
        </p:spPr>
      </p:cxnSp>
      <p:pic>
        <p:nvPicPr>
          <p:cNvPr id="303" name="Google Shape;303;p7"/>
          <p:cNvPicPr preferRelativeResize="0"/>
          <p:nvPr/>
        </p:nvPicPr>
        <p:blipFill rotWithShape="1">
          <a:blip r:embed="rId4">
            <a:alphaModFix/>
          </a:blip>
          <a:srcRect b="0" l="0" r="-88" t="0"/>
          <a:stretch/>
        </p:blipFill>
        <p:spPr>
          <a:xfrm>
            <a:off x="371032" y="114424"/>
            <a:ext cx="1703214" cy="4380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ast Building">
  <p:cSld name="Title - East Building">
    <p:bg>
      <p:bgPr>
        <a:solidFill>
          <a:schemeClr val="dk1"/>
        </a:solidFill>
      </p:bgPr>
    </p:bg>
    <p:spTree>
      <p:nvGrpSpPr>
        <p:cNvPr id="304" name="Shape 304"/>
        <p:cNvGrpSpPr/>
        <p:nvPr/>
      </p:nvGrpSpPr>
      <p:grpSpPr>
        <a:xfrm>
          <a:off x="0" y="0"/>
          <a:ext cx="0" cy="0"/>
          <a:chOff x="0" y="0"/>
          <a:chExt cx="0" cy="0"/>
        </a:xfrm>
      </p:grpSpPr>
      <p:pic>
        <p:nvPicPr>
          <p:cNvPr id="305" name="Google Shape;305;p8"/>
          <p:cNvPicPr preferRelativeResize="0"/>
          <p:nvPr/>
        </p:nvPicPr>
        <p:blipFill rotWithShape="1">
          <a:blip r:embed="rId2">
            <a:alphaModFix/>
          </a:blip>
          <a:srcRect b="0" l="0" r="0" t="0"/>
          <a:stretch/>
        </p:blipFill>
        <p:spPr>
          <a:xfrm>
            <a:off x="70692" y="1240251"/>
            <a:ext cx="9407212" cy="5330752"/>
          </a:xfrm>
          <a:prstGeom prst="rect">
            <a:avLst/>
          </a:prstGeom>
          <a:noFill/>
          <a:ln>
            <a:noFill/>
          </a:ln>
        </p:spPr>
      </p:pic>
      <p:sp>
        <p:nvSpPr>
          <p:cNvPr id="306" name="Google Shape;306;p8"/>
          <p:cNvSpPr/>
          <p:nvPr/>
        </p:nvSpPr>
        <p:spPr>
          <a:xfrm flipH="1">
            <a:off x="8871770" y="1154545"/>
            <a:ext cx="3306619" cy="5375564"/>
          </a:xfrm>
          <a:custGeom>
            <a:rect b="b" l="l" r="r" t="t"/>
            <a:pathLst>
              <a:path extrusionOk="0" h="5375564" w="3306619">
                <a:moveTo>
                  <a:pt x="46182" y="0"/>
                </a:moveTo>
                <a:lnTo>
                  <a:pt x="3306619" y="0"/>
                </a:lnTo>
                <a:lnTo>
                  <a:pt x="2050473" y="5375564"/>
                </a:lnTo>
                <a:lnTo>
                  <a:pt x="0" y="5375564"/>
                </a:lnTo>
                <a:lnTo>
                  <a:pt x="46182" y="0"/>
                </a:lnTo>
                <a:close/>
              </a:path>
            </a:pathLst>
          </a:cu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07" name="Google Shape;307;p8"/>
          <p:cNvPicPr preferRelativeResize="0"/>
          <p:nvPr/>
        </p:nvPicPr>
        <p:blipFill rotWithShape="1">
          <a:blip r:embed="rId3">
            <a:alphaModFix/>
          </a:blip>
          <a:srcRect b="3838" l="0" r="0" t="0"/>
          <a:stretch/>
        </p:blipFill>
        <p:spPr>
          <a:xfrm flipH="1">
            <a:off x="0" y="0"/>
            <a:ext cx="12192000" cy="6594765"/>
          </a:xfrm>
          <a:prstGeom prst="rect">
            <a:avLst/>
          </a:prstGeom>
          <a:noFill/>
          <a:ln>
            <a:noFill/>
          </a:ln>
        </p:spPr>
      </p:pic>
      <p:sp>
        <p:nvSpPr>
          <p:cNvPr id="308" name="Google Shape;308;p8"/>
          <p:cNvSpPr/>
          <p:nvPr/>
        </p:nvSpPr>
        <p:spPr>
          <a:xfrm>
            <a:off x="145054" y="-8719"/>
            <a:ext cx="2107258"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309" name="Google Shape;309;p8"/>
          <p:cNvCxnSpPr/>
          <p:nvPr/>
        </p:nvCxnSpPr>
        <p:spPr>
          <a:xfrm>
            <a:off x="145054" y="638706"/>
            <a:ext cx="12046946" cy="0"/>
          </a:xfrm>
          <a:prstGeom prst="straightConnector1">
            <a:avLst/>
          </a:prstGeom>
          <a:solidFill>
            <a:schemeClr val="lt2"/>
          </a:solidFill>
          <a:ln cap="flat" cmpd="sng" w="9525">
            <a:solidFill>
              <a:schemeClr val="dk2">
                <a:alpha val="20000"/>
              </a:schemeClr>
            </a:solidFill>
            <a:prstDash val="solid"/>
            <a:round/>
            <a:headEnd len="sm" w="sm" type="none"/>
            <a:tailEnd len="sm" w="sm" type="none"/>
          </a:ln>
        </p:spPr>
      </p:cxnSp>
      <p:pic>
        <p:nvPicPr>
          <p:cNvPr id="310" name="Google Shape;310;p8"/>
          <p:cNvPicPr preferRelativeResize="0"/>
          <p:nvPr/>
        </p:nvPicPr>
        <p:blipFill rotWithShape="1">
          <a:blip r:embed="rId4">
            <a:alphaModFix/>
          </a:blip>
          <a:srcRect b="0" l="0" r="-88" t="0"/>
          <a:stretch/>
        </p:blipFill>
        <p:spPr>
          <a:xfrm>
            <a:off x="371032" y="114424"/>
            <a:ext cx="1703214" cy="4380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HQ">
  <p:cSld name="Title - HQ">
    <p:bg>
      <p:bgPr>
        <a:solidFill>
          <a:schemeClr val="dk1"/>
        </a:solidFill>
      </p:bgPr>
    </p:bg>
    <p:spTree>
      <p:nvGrpSpPr>
        <p:cNvPr id="311" name="Shape 311"/>
        <p:cNvGrpSpPr/>
        <p:nvPr/>
      </p:nvGrpSpPr>
      <p:grpSpPr>
        <a:xfrm>
          <a:off x="0" y="0"/>
          <a:ext cx="0" cy="0"/>
          <a:chOff x="0" y="0"/>
          <a:chExt cx="0" cy="0"/>
        </a:xfrm>
      </p:grpSpPr>
      <p:pic>
        <p:nvPicPr>
          <p:cNvPr id="312" name="Google Shape;312;p9"/>
          <p:cNvPicPr preferRelativeResize="0"/>
          <p:nvPr/>
        </p:nvPicPr>
        <p:blipFill rotWithShape="1">
          <a:blip r:embed="rId2">
            <a:alphaModFix/>
          </a:blip>
          <a:srcRect b="0" l="0" r="0" t="0"/>
          <a:stretch/>
        </p:blipFill>
        <p:spPr>
          <a:xfrm>
            <a:off x="2630402" y="1183478"/>
            <a:ext cx="9486293" cy="5375565"/>
          </a:xfrm>
          <a:prstGeom prst="rect">
            <a:avLst/>
          </a:prstGeom>
          <a:noFill/>
          <a:ln>
            <a:noFill/>
          </a:ln>
        </p:spPr>
      </p:pic>
      <p:sp>
        <p:nvSpPr>
          <p:cNvPr id="313" name="Google Shape;313;p9"/>
          <p:cNvSpPr/>
          <p:nvPr/>
        </p:nvSpPr>
        <p:spPr>
          <a:xfrm>
            <a:off x="36945" y="1154545"/>
            <a:ext cx="3306619" cy="5375564"/>
          </a:xfrm>
          <a:custGeom>
            <a:rect b="b" l="l" r="r" t="t"/>
            <a:pathLst>
              <a:path extrusionOk="0" h="5375564" w="3306619">
                <a:moveTo>
                  <a:pt x="46182" y="0"/>
                </a:moveTo>
                <a:lnTo>
                  <a:pt x="3306619" y="0"/>
                </a:lnTo>
                <a:lnTo>
                  <a:pt x="2050473" y="5375564"/>
                </a:lnTo>
                <a:lnTo>
                  <a:pt x="0" y="5375564"/>
                </a:lnTo>
                <a:lnTo>
                  <a:pt x="46182" y="0"/>
                </a:lnTo>
                <a:close/>
              </a:path>
            </a:pathLst>
          </a:cu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14" name="Google Shape;314;p9"/>
          <p:cNvPicPr preferRelativeResize="0"/>
          <p:nvPr/>
        </p:nvPicPr>
        <p:blipFill rotWithShape="1">
          <a:blip r:embed="rId3">
            <a:alphaModFix/>
          </a:blip>
          <a:srcRect b="3838" l="0" r="0" t="0"/>
          <a:stretch/>
        </p:blipFill>
        <p:spPr>
          <a:xfrm>
            <a:off x="-1" y="-8718"/>
            <a:ext cx="12192001" cy="6594765"/>
          </a:xfrm>
          <a:prstGeom prst="rect">
            <a:avLst/>
          </a:prstGeom>
          <a:noFill/>
          <a:ln>
            <a:noFill/>
          </a:ln>
        </p:spPr>
      </p:pic>
      <p:sp>
        <p:nvSpPr>
          <p:cNvPr id="315" name="Google Shape;315;p9"/>
          <p:cNvSpPr/>
          <p:nvPr/>
        </p:nvSpPr>
        <p:spPr>
          <a:xfrm>
            <a:off x="145054" y="-8719"/>
            <a:ext cx="2107258"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316" name="Google Shape;316;p9"/>
          <p:cNvCxnSpPr/>
          <p:nvPr/>
        </p:nvCxnSpPr>
        <p:spPr>
          <a:xfrm>
            <a:off x="145054" y="638706"/>
            <a:ext cx="12046946" cy="0"/>
          </a:xfrm>
          <a:prstGeom prst="straightConnector1">
            <a:avLst/>
          </a:prstGeom>
          <a:solidFill>
            <a:schemeClr val="lt2"/>
          </a:solidFill>
          <a:ln cap="flat" cmpd="sng" w="9525">
            <a:solidFill>
              <a:schemeClr val="dk2">
                <a:alpha val="20000"/>
              </a:schemeClr>
            </a:solidFill>
            <a:prstDash val="solid"/>
            <a:round/>
            <a:headEnd len="sm" w="sm" type="none"/>
            <a:tailEnd len="sm" w="sm" type="none"/>
          </a:ln>
        </p:spPr>
      </p:cxnSp>
      <p:pic>
        <p:nvPicPr>
          <p:cNvPr id="317" name="Google Shape;317;p9"/>
          <p:cNvPicPr preferRelativeResize="0"/>
          <p:nvPr/>
        </p:nvPicPr>
        <p:blipFill rotWithShape="1">
          <a:blip r:embed="rId4">
            <a:alphaModFix/>
          </a:blip>
          <a:srcRect b="0" l="0" r="-88" t="0"/>
          <a:stretch/>
        </p:blipFill>
        <p:spPr>
          <a:xfrm>
            <a:off x="371032" y="114424"/>
            <a:ext cx="1703214" cy="4380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Earth">
  <p:cSld name="Title - Earth">
    <p:bg>
      <p:bgPr>
        <a:solidFill>
          <a:schemeClr val="dk1"/>
        </a:solidFill>
      </p:bgPr>
    </p:bg>
    <p:spTree>
      <p:nvGrpSpPr>
        <p:cNvPr id="318" name="Shape 318"/>
        <p:cNvGrpSpPr/>
        <p:nvPr/>
      </p:nvGrpSpPr>
      <p:grpSpPr>
        <a:xfrm>
          <a:off x="0" y="0"/>
          <a:ext cx="0" cy="0"/>
          <a:chOff x="0" y="0"/>
          <a:chExt cx="0" cy="0"/>
        </a:xfrm>
      </p:grpSpPr>
      <p:pic>
        <p:nvPicPr>
          <p:cNvPr id="319" name="Google Shape;319;p10"/>
          <p:cNvPicPr preferRelativeResize="0"/>
          <p:nvPr/>
        </p:nvPicPr>
        <p:blipFill rotWithShape="1">
          <a:blip r:embed="rId2">
            <a:alphaModFix/>
          </a:blip>
          <a:srcRect b="0" l="0" r="0" t="0"/>
          <a:stretch/>
        </p:blipFill>
        <p:spPr>
          <a:xfrm>
            <a:off x="112719" y="1240117"/>
            <a:ext cx="9335282" cy="5289992"/>
          </a:xfrm>
          <a:prstGeom prst="rect">
            <a:avLst/>
          </a:prstGeom>
          <a:noFill/>
          <a:ln>
            <a:noFill/>
          </a:ln>
        </p:spPr>
      </p:pic>
      <p:sp>
        <p:nvSpPr>
          <p:cNvPr id="320" name="Google Shape;320;p10"/>
          <p:cNvSpPr/>
          <p:nvPr/>
        </p:nvSpPr>
        <p:spPr>
          <a:xfrm flipH="1">
            <a:off x="8871770" y="1154545"/>
            <a:ext cx="3306619" cy="5375564"/>
          </a:xfrm>
          <a:custGeom>
            <a:rect b="b" l="l" r="r" t="t"/>
            <a:pathLst>
              <a:path extrusionOk="0" h="5375564" w="3306619">
                <a:moveTo>
                  <a:pt x="46182" y="0"/>
                </a:moveTo>
                <a:lnTo>
                  <a:pt x="3306619" y="0"/>
                </a:lnTo>
                <a:lnTo>
                  <a:pt x="2050473" y="5375564"/>
                </a:lnTo>
                <a:lnTo>
                  <a:pt x="0" y="5375564"/>
                </a:lnTo>
                <a:lnTo>
                  <a:pt x="46182" y="0"/>
                </a:lnTo>
                <a:close/>
              </a:path>
            </a:pathLst>
          </a:cu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21" name="Google Shape;321;p10"/>
          <p:cNvPicPr preferRelativeResize="0"/>
          <p:nvPr/>
        </p:nvPicPr>
        <p:blipFill rotWithShape="1">
          <a:blip r:embed="rId3">
            <a:alphaModFix/>
          </a:blip>
          <a:srcRect b="3838" l="0" r="0" t="0"/>
          <a:stretch/>
        </p:blipFill>
        <p:spPr>
          <a:xfrm flipH="1">
            <a:off x="0" y="0"/>
            <a:ext cx="12192000" cy="6594765"/>
          </a:xfrm>
          <a:prstGeom prst="rect">
            <a:avLst/>
          </a:prstGeom>
          <a:noFill/>
          <a:ln>
            <a:noFill/>
          </a:ln>
        </p:spPr>
      </p:pic>
      <p:sp>
        <p:nvSpPr>
          <p:cNvPr id="322" name="Google Shape;322;p10"/>
          <p:cNvSpPr/>
          <p:nvPr/>
        </p:nvSpPr>
        <p:spPr>
          <a:xfrm>
            <a:off x="145054" y="-8719"/>
            <a:ext cx="2107258"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323" name="Google Shape;323;p10"/>
          <p:cNvCxnSpPr/>
          <p:nvPr/>
        </p:nvCxnSpPr>
        <p:spPr>
          <a:xfrm>
            <a:off x="145054" y="638706"/>
            <a:ext cx="12046946" cy="0"/>
          </a:xfrm>
          <a:prstGeom prst="straightConnector1">
            <a:avLst/>
          </a:prstGeom>
          <a:solidFill>
            <a:schemeClr val="lt2"/>
          </a:solidFill>
          <a:ln cap="flat" cmpd="sng" w="9525">
            <a:solidFill>
              <a:schemeClr val="dk2">
                <a:alpha val="20000"/>
              </a:schemeClr>
            </a:solidFill>
            <a:prstDash val="solid"/>
            <a:round/>
            <a:headEnd len="sm" w="sm" type="none"/>
            <a:tailEnd len="sm" w="sm" type="none"/>
          </a:ln>
        </p:spPr>
      </p:cxnSp>
      <p:pic>
        <p:nvPicPr>
          <p:cNvPr id="324" name="Google Shape;324;p10"/>
          <p:cNvPicPr preferRelativeResize="0"/>
          <p:nvPr/>
        </p:nvPicPr>
        <p:blipFill rotWithShape="1">
          <a:blip r:embed="rId4">
            <a:alphaModFix/>
          </a:blip>
          <a:srcRect b="0" l="0" r="-88" t="0"/>
          <a:stretch/>
        </p:blipFill>
        <p:spPr>
          <a:xfrm>
            <a:off x="371032" y="114424"/>
            <a:ext cx="1703214" cy="4380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dk1"/>
        </a:solidFill>
      </p:bgPr>
    </p:bg>
    <p:spTree>
      <p:nvGrpSpPr>
        <p:cNvPr id="325" name="Shape 325"/>
        <p:cNvGrpSpPr/>
        <p:nvPr/>
      </p:nvGrpSpPr>
      <p:grpSpPr>
        <a:xfrm>
          <a:off x="0" y="0"/>
          <a:ext cx="0" cy="0"/>
          <a:chOff x="0" y="0"/>
          <a:chExt cx="0" cy="0"/>
        </a:xfrm>
      </p:grpSpPr>
      <p:sp>
        <p:nvSpPr>
          <p:cNvPr id="326" name="Google Shape;326;p11"/>
          <p:cNvSpPr/>
          <p:nvPr/>
        </p:nvSpPr>
        <p:spPr>
          <a:xfrm>
            <a:off x="0" y="1139429"/>
            <a:ext cx="8183418" cy="5447472"/>
          </a:xfrm>
          <a:prstGeom prst="rect">
            <a:avLst/>
          </a:prstGeom>
          <a:solidFill>
            <a:schemeClr val="accen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327" name="Google Shape;327;p11"/>
          <p:cNvPicPr preferRelativeResize="0"/>
          <p:nvPr/>
        </p:nvPicPr>
        <p:blipFill rotWithShape="1">
          <a:blip r:embed="rId2">
            <a:alphaModFix/>
          </a:blip>
          <a:srcRect b="3164" l="0" r="0" t="12794"/>
          <a:stretch/>
        </p:blipFill>
        <p:spPr>
          <a:xfrm>
            <a:off x="0" y="877455"/>
            <a:ext cx="12192000" cy="5763490"/>
          </a:xfrm>
          <a:prstGeom prst="rect">
            <a:avLst/>
          </a:prstGeom>
          <a:noFill/>
          <a:ln>
            <a:noFill/>
          </a:ln>
        </p:spPr>
      </p:pic>
      <p:sp>
        <p:nvSpPr>
          <p:cNvPr id="328" name="Google Shape;328;p11"/>
          <p:cNvSpPr/>
          <p:nvPr/>
        </p:nvSpPr>
        <p:spPr>
          <a:xfrm>
            <a:off x="145054" y="-8719"/>
            <a:ext cx="647425" cy="647425"/>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29" name="Google Shape;329;p11"/>
          <p:cNvSpPr txBox="1"/>
          <p:nvPr>
            <p:ph type="title"/>
          </p:nvPr>
        </p:nvSpPr>
        <p:spPr>
          <a:xfrm>
            <a:off x="792480" y="1"/>
            <a:ext cx="11254467" cy="640079"/>
          </a:xfrm>
          <a:prstGeom prst="rect">
            <a:avLst/>
          </a:prstGeom>
          <a:noFill/>
          <a:ln>
            <a:noFill/>
          </a:ln>
        </p:spPr>
        <p:txBody>
          <a:bodyPr anchorCtr="0" anchor="ctr" bIns="36000" lIns="0" spcFirstLastPara="1" rIns="36000" wrap="square" tIns="36000">
            <a:norm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11"/>
          <p:cNvSpPr txBox="1"/>
          <p:nvPr>
            <p:ph idx="1" type="body"/>
          </p:nvPr>
        </p:nvSpPr>
        <p:spPr>
          <a:xfrm>
            <a:off x="6308436" y="1237673"/>
            <a:ext cx="5463956" cy="5164431"/>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2"/>
              </a:buClr>
              <a:buSzPts val="3200"/>
              <a:buChar char="•"/>
              <a:defRPr sz="3200"/>
            </a:lvl1pPr>
            <a:lvl2pPr indent="-406400" lvl="1" marL="914400" algn="l">
              <a:spcBef>
                <a:spcPts val="560"/>
              </a:spcBef>
              <a:spcAft>
                <a:spcPts val="0"/>
              </a:spcAft>
              <a:buClr>
                <a:schemeClr val="dk2"/>
              </a:buClr>
              <a:buSzPts val="2800"/>
              <a:buChar char="•"/>
              <a:defRPr sz="2800"/>
            </a:lvl2pPr>
            <a:lvl3pPr indent="-381000" lvl="2" marL="1371600" algn="l">
              <a:spcBef>
                <a:spcPts val="480"/>
              </a:spcBef>
              <a:spcAft>
                <a:spcPts val="0"/>
              </a:spcAft>
              <a:buClr>
                <a:schemeClr val="dk2"/>
              </a:buClr>
              <a:buSzPts val="2400"/>
              <a:buChar char="•"/>
              <a:defRPr sz="2400"/>
            </a:lvl3pPr>
            <a:lvl4pPr indent="-355600" lvl="3" marL="1828800" algn="l">
              <a:spcBef>
                <a:spcPts val="400"/>
              </a:spcBef>
              <a:spcAft>
                <a:spcPts val="0"/>
              </a:spcAft>
              <a:buClr>
                <a:schemeClr val="dk2"/>
              </a:buClr>
              <a:buSzPts val="2000"/>
              <a:buChar char="•"/>
              <a:defRPr sz="2000"/>
            </a:lvl4pPr>
            <a:lvl5pPr indent="-342900" lvl="4" marL="2286000" algn="l">
              <a:spcBef>
                <a:spcPts val="360"/>
              </a:spcBef>
              <a:spcAft>
                <a:spcPts val="0"/>
              </a:spcAft>
              <a:buClr>
                <a:schemeClr val="dk2"/>
              </a:buClr>
              <a:buSzPts val="1800"/>
              <a:buChar char="•"/>
              <a:defRPr sz="1800"/>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pic>
        <p:nvPicPr>
          <p:cNvPr id="331" name="Google Shape;331;p11"/>
          <p:cNvPicPr preferRelativeResize="0"/>
          <p:nvPr/>
        </p:nvPicPr>
        <p:blipFill rotWithShape="1">
          <a:blip r:embed="rId3">
            <a:alphaModFix/>
          </a:blip>
          <a:srcRect b="0" l="0" r="74091" t="0"/>
          <a:stretch/>
        </p:blipFill>
        <p:spPr>
          <a:xfrm>
            <a:off x="207400" y="83805"/>
            <a:ext cx="485747" cy="482634"/>
          </a:xfrm>
          <a:prstGeom prst="rect">
            <a:avLst/>
          </a:prstGeom>
          <a:noFill/>
          <a:ln>
            <a:noFill/>
          </a:ln>
        </p:spPr>
      </p:pic>
      <p:pic>
        <p:nvPicPr>
          <p:cNvPr id="332" name="Google Shape;332;p11"/>
          <p:cNvPicPr preferRelativeResize="0"/>
          <p:nvPr/>
        </p:nvPicPr>
        <p:blipFill rotWithShape="1">
          <a:blip r:embed="rId4">
            <a:alphaModFix/>
          </a:blip>
          <a:srcRect b="0" l="0" r="0" t="0"/>
          <a:stretch/>
        </p:blipFill>
        <p:spPr>
          <a:xfrm>
            <a:off x="638778" y="3061592"/>
            <a:ext cx="1245440" cy="124349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13.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3446"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1" i="0" sz="3446"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1" i="0" sz="3446"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1" i="0" sz="3446"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1" i="0" sz="3446"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9pPr>
          </a:lstStyle>
          <a:p/>
        </p:txBody>
      </p:sp>
      <p:sp>
        <p:nvSpPr>
          <p:cNvPr id="11" name="Google Shape;11;p1"/>
          <p:cNvSpPr txBox="1"/>
          <p:nvPr>
            <p:ph idx="1" type="body"/>
          </p:nvPr>
        </p:nvSpPr>
        <p:spPr>
          <a:xfrm>
            <a:off x="328248" y="1290111"/>
            <a:ext cx="11627339" cy="5262675"/>
          </a:xfrm>
          <a:prstGeom prst="rect">
            <a:avLst/>
          </a:prstGeom>
          <a:noFill/>
          <a:ln>
            <a:noFill/>
          </a:ln>
        </p:spPr>
        <p:txBody>
          <a:bodyPr anchorCtr="0" anchor="t" bIns="45700" lIns="91425" spcFirstLastPara="1" rIns="91425" wrap="square" tIns="45700">
            <a:noAutofit/>
          </a:bodyPr>
          <a:lstStyle>
            <a:lvl1pPr indent="-509968" lvl="0" marL="457200" marR="0" rtl="0" algn="l">
              <a:spcBef>
                <a:spcPts val="886"/>
              </a:spcBef>
              <a:spcAft>
                <a:spcPts val="0"/>
              </a:spcAft>
              <a:buClr>
                <a:schemeClr val="dk2"/>
              </a:buClr>
              <a:buSzPts val="4431"/>
              <a:buFont typeface="Arial"/>
              <a:buChar char="•"/>
              <a:defRPr b="0" i="0" sz="4431" u="none" cap="none" strike="noStrike">
                <a:solidFill>
                  <a:schemeClr val="dk2"/>
                </a:solidFill>
                <a:latin typeface="Arial"/>
                <a:ea typeface="Arial"/>
                <a:cs typeface="Arial"/>
                <a:sym typeface="Arial"/>
              </a:defRPr>
            </a:lvl1pPr>
            <a:lvl2pPr indent="-478726" lvl="1" marL="914400" marR="0" rtl="0" algn="l">
              <a:spcBef>
                <a:spcPts val="788"/>
              </a:spcBef>
              <a:spcAft>
                <a:spcPts val="0"/>
              </a:spcAft>
              <a:buClr>
                <a:schemeClr val="dk2"/>
              </a:buClr>
              <a:buSzPts val="3939"/>
              <a:buFont typeface="Arial"/>
              <a:buChar char="•"/>
              <a:defRPr b="0" i="0" sz="3939" u="none" cap="none" strike="noStrike">
                <a:solidFill>
                  <a:schemeClr val="dk2"/>
                </a:solidFill>
                <a:latin typeface="Arial"/>
                <a:ea typeface="Arial"/>
                <a:cs typeface="Arial"/>
                <a:sym typeface="Arial"/>
              </a:defRPr>
            </a:lvl2pPr>
            <a:lvl3pPr indent="-447420" lvl="2" marL="1371600" marR="0" rtl="0" algn="l">
              <a:spcBef>
                <a:spcPts val="689"/>
              </a:spcBef>
              <a:spcAft>
                <a:spcPts val="0"/>
              </a:spcAft>
              <a:buClr>
                <a:schemeClr val="dk2"/>
              </a:buClr>
              <a:buSzPts val="3446"/>
              <a:buFont typeface="Arial"/>
              <a:buChar char="•"/>
              <a:defRPr b="0" i="0" sz="3446" u="none" cap="none" strike="noStrike">
                <a:solidFill>
                  <a:schemeClr val="dk2"/>
                </a:solidFill>
                <a:latin typeface="Arial"/>
                <a:ea typeface="Arial"/>
                <a:cs typeface="Arial"/>
                <a:sym typeface="Arial"/>
              </a:defRPr>
            </a:lvl3pPr>
            <a:lvl4pPr indent="-416179" lvl="3" marL="1828800" marR="0" rtl="0" algn="l">
              <a:spcBef>
                <a:spcPts val="591"/>
              </a:spcBef>
              <a:spcAft>
                <a:spcPts val="0"/>
              </a:spcAft>
              <a:buClr>
                <a:schemeClr val="dk2"/>
              </a:buClr>
              <a:buSzPts val="2954"/>
              <a:buFont typeface="Arial"/>
              <a:buChar char="•"/>
              <a:defRPr b="0" i="0" sz="2954" u="none" cap="none" strike="noStrike">
                <a:solidFill>
                  <a:schemeClr val="dk2"/>
                </a:solidFill>
                <a:latin typeface="Arial"/>
                <a:ea typeface="Arial"/>
                <a:cs typeface="Arial"/>
                <a:sym typeface="Arial"/>
              </a:defRPr>
            </a:lvl4pPr>
            <a:lvl5pPr indent="-384936" lvl="4" marL="2286000" marR="0" rtl="0" algn="l">
              <a:spcBef>
                <a:spcPts val="492"/>
              </a:spcBef>
              <a:spcAft>
                <a:spcPts val="0"/>
              </a:spcAft>
              <a:buClr>
                <a:schemeClr val="dk2"/>
              </a:buClr>
              <a:buSzPts val="2462"/>
              <a:buFont typeface="Arial"/>
              <a:buChar char="•"/>
              <a:defRPr b="0" i="0" sz="2462" u="none" cap="none" strike="noStrike">
                <a:solidFill>
                  <a:schemeClr val="dk2"/>
                </a:solidFill>
                <a:latin typeface="Arial"/>
                <a:ea typeface="Arial"/>
                <a:cs typeface="Arial"/>
                <a:sym typeface="Arial"/>
              </a:defRPr>
            </a:lvl5pPr>
            <a:lvl6pPr indent="-228600" lvl="5" marL="27432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6pPr>
            <a:lvl7pPr indent="-228600" lvl="6" marL="32004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7pPr>
            <a:lvl8pPr indent="-228600" lvl="7" marL="36576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8pPr>
            <a:lvl9pPr indent="-228600" lvl="8" marL="41148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9pPr>
          </a:lstStyle>
          <a:p/>
        </p:txBody>
      </p:sp>
      <p:sp>
        <p:nvSpPr>
          <p:cNvPr id="12" name="Google Shape;12;p1" title="[DM_E_CONFID]"/>
          <p:cNvSpPr/>
          <p:nvPr/>
        </p:nvSpPr>
        <p:spPr>
          <a:xfrm>
            <a:off x="4736126" y="6649210"/>
            <a:ext cx="3113648" cy="15158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0" i="0" sz="985" u="none" cap="none" strike="noStrike">
              <a:solidFill>
                <a:srgbClr val="00B5E2"/>
              </a:solidFill>
              <a:latin typeface="Arial"/>
              <a:ea typeface="Arial"/>
              <a:cs typeface="Arial"/>
              <a:sym typeface="Arial"/>
            </a:endParaRPr>
          </a:p>
        </p:txBody>
      </p:sp>
      <p:sp>
        <p:nvSpPr>
          <p:cNvPr id="13" name="Google Shape;13;p1" title="[DM_E_DOC_NO], v[DM_E_VER_NO], [DM_E_ISS_DATE]"/>
          <p:cNvSpPr/>
          <p:nvPr/>
        </p:nvSpPr>
        <p:spPr>
          <a:xfrm>
            <a:off x="665872" y="6649210"/>
            <a:ext cx="3395003" cy="1515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985" u="none" cap="none" strike="noStrike">
                <a:solidFill>
                  <a:srgbClr val="00B5E2"/>
                </a:solidFill>
                <a:latin typeface="Arial"/>
                <a:ea typeface="Arial"/>
                <a:cs typeface="Arial"/>
                <a:sym typeface="Arial"/>
              </a:rPr>
              <a:t>EUM/RSP/VWG/21/1247001, v1 Draft, 28 September 2021</a:t>
            </a:r>
            <a:endParaRPr b="0" i="0" sz="985" u="none" cap="none" strike="noStrike">
              <a:solidFill>
                <a:srgbClr val="00B5E2"/>
              </a:solidFill>
              <a:latin typeface="Arial"/>
              <a:ea typeface="Arial"/>
              <a:cs typeface="Arial"/>
              <a:sym typeface="Arial"/>
            </a:endParaRPr>
          </a:p>
        </p:txBody>
      </p:sp>
      <p:sp>
        <p:nvSpPr>
          <p:cNvPr id="14" name="Google Shape;14;p1"/>
          <p:cNvSpPr/>
          <p:nvPr/>
        </p:nvSpPr>
        <p:spPr>
          <a:xfrm>
            <a:off x="218080" y="6593586"/>
            <a:ext cx="359394" cy="2628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GB" sz="1108" u="none" cap="none" strike="noStrike">
                <a:solidFill>
                  <a:srgbClr val="00B5E2"/>
                </a:solidFill>
                <a:latin typeface="Arial"/>
                <a:ea typeface="Arial"/>
                <a:cs typeface="Arial"/>
                <a:sym typeface="Arial"/>
              </a:rPr>
              <a:t>‹#›</a:t>
            </a:fld>
            <a:endParaRPr b="1" sz="1108">
              <a:solidFill>
                <a:schemeClr val="lt1"/>
              </a:solidFill>
              <a:latin typeface="Tahoma"/>
              <a:ea typeface="Tahoma"/>
              <a:cs typeface="Tahoma"/>
              <a:sym typeface="Tahoma"/>
            </a:endParaRPr>
          </a:p>
        </p:txBody>
      </p:sp>
      <p:pic>
        <p:nvPicPr>
          <p:cNvPr id="15" name="Google Shape;15;p1"/>
          <p:cNvPicPr preferRelativeResize="0"/>
          <p:nvPr/>
        </p:nvPicPr>
        <p:blipFill rotWithShape="1">
          <a:blip r:embed="rId2">
            <a:alphaModFix/>
          </a:blip>
          <a:srcRect b="0" l="0" r="0" t="0"/>
          <a:stretch/>
        </p:blipFill>
        <p:spPr>
          <a:xfrm>
            <a:off x="11147550" y="6650388"/>
            <a:ext cx="808037" cy="1492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1" name="Shape 281"/>
        <p:cNvGrpSpPr/>
        <p:nvPr/>
      </p:nvGrpSpPr>
      <p:grpSpPr>
        <a:xfrm>
          <a:off x="0" y="0"/>
          <a:ext cx="0" cy="0"/>
          <a:chOff x="0" y="0"/>
          <a:chExt cx="0" cy="0"/>
        </a:xfrm>
      </p:grpSpPr>
      <p:sp>
        <p:nvSpPr>
          <p:cNvPr id="282" name="Google Shape;282;p5"/>
          <p:cNvSpPr txBox="1"/>
          <p:nvPr>
            <p:ph type="title"/>
          </p:nvPr>
        </p:nvSpPr>
        <p:spPr>
          <a:xfrm>
            <a:off x="792479" y="4"/>
            <a:ext cx="11399521" cy="600764"/>
          </a:xfrm>
          <a:prstGeom prst="rect">
            <a:avLst/>
          </a:prstGeom>
          <a:noFill/>
          <a:ln>
            <a:noFill/>
          </a:ln>
        </p:spPr>
        <p:txBody>
          <a:bodyPr anchorCtr="0" anchor="ctr" bIns="36000" lIns="0" spcFirstLastPara="1" rIns="36000" wrap="square" tIns="36000">
            <a:normAutofit/>
          </a:bodyPr>
          <a:lstStyle>
            <a:lvl1pPr lvl="0" marR="0" rtl="0" algn="l">
              <a:spcBef>
                <a:spcPts val="0"/>
              </a:spcBef>
              <a:spcAft>
                <a:spcPts val="0"/>
              </a:spcAft>
              <a:buSzPts val="1400"/>
              <a:buNone/>
              <a:defRPr b="0" i="0" sz="3200" u="none" cap="none" strike="noStrike">
                <a:solidFill>
                  <a:schemeClr val="lt1"/>
                </a:solidFill>
                <a:latin typeface="Dosis"/>
                <a:ea typeface="Dosis"/>
                <a:cs typeface="Dosis"/>
                <a:sym typeface="Dosis"/>
              </a:defRPr>
            </a:lvl1pPr>
            <a:lvl2pPr lvl="1" marR="0" rtl="0" algn="l">
              <a:spcBef>
                <a:spcPts val="0"/>
              </a:spcBef>
              <a:spcAft>
                <a:spcPts val="0"/>
              </a:spcAft>
              <a:buSzPts val="1400"/>
              <a:buNone/>
              <a:defRPr b="1" i="0" sz="3446"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1" i="0" sz="3446"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1" i="0" sz="3446"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1" i="0" sz="3446"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1" i="0" sz="3446" u="none" cap="none" strike="noStrike">
                <a:solidFill>
                  <a:schemeClr val="lt1"/>
                </a:solidFill>
                <a:latin typeface="Century Gothic"/>
                <a:ea typeface="Century Gothic"/>
                <a:cs typeface="Century Gothic"/>
                <a:sym typeface="Century Gothic"/>
              </a:defRPr>
            </a:lvl9pPr>
          </a:lstStyle>
          <a:p/>
        </p:txBody>
      </p:sp>
      <p:sp>
        <p:nvSpPr>
          <p:cNvPr id="283" name="Google Shape;283;p5"/>
          <p:cNvSpPr txBox="1"/>
          <p:nvPr>
            <p:ph idx="1" type="body"/>
          </p:nvPr>
        </p:nvSpPr>
        <p:spPr>
          <a:xfrm>
            <a:off x="145054" y="1139429"/>
            <a:ext cx="11627339" cy="5262675"/>
          </a:xfrm>
          <a:prstGeom prst="rect">
            <a:avLst/>
          </a:prstGeom>
          <a:noFill/>
          <a:ln>
            <a:noFill/>
          </a:ln>
        </p:spPr>
        <p:txBody>
          <a:bodyPr anchorCtr="0" anchor="t" bIns="45700" lIns="91425" spcFirstLastPara="1" rIns="91425" wrap="square" tIns="45700">
            <a:normAutofit/>
          </a:bodyPr>
          <a:lstStyle>
            <a:lvl1pPr indent="-509968" lvl="0" marL="457200" marR="0" rtl="0" algn="l">
              <a:spcBef>
                <a:spcPts val="886"/>
              </a:spcBef>
              <a:spcAft>
                <a:spcPts val="0"/>
              </a:spcAft>
              <a:buClr>
                <a:schemeClr val="dk2"/>
              </a:buClr>
              <a:buSzPts val="4431"/>
              <a:buFont typeface="Arial"/>
              <a:buChar char="•"/>
              <a:defRPr b="0" i="0" sz="4431" u="none" cap="none" strike="noStrike">
                <a:solidFill>
                  <a:schemeClr val="dk2"/>
                </a:solidFill>
                <a:latin typeface="Roboto"/>
                <a:ea typeface="Roboto"/>
                <a:cs typeface="Roboto"/>
                <a:sym typeface="Roboto"/>
              </a:defRPr>
            </a:lvl1pPr>
            <a:lvl2pPr indent="-478726" lvl="1" marL="914400" marR="0" rtl="0" algn="l">
              <a:spcBef>
                <a:spcPts val="788"/>
              </a:spcBef>
              <a:spcAft>
                <a:spcPts val="0"/>
              </a:spcAft>
              <a:buClr>
                <a:schemeClr val="dk2"/>
              </a:buClr>
              <a:buSzPts val="3939"/>
              <a:buFont typeface="Arial"/>
              <a:buChar char="•"/>
              <a:defRPr b="0" i="0" sz="3939" u="none" cap="none" strike="noStrike">
                <a:solidFill>
                  <a:schemeClr val="dk2"/>
                </a:solidFill>
                <a:latin typeface="Roboto"/>
                <a:ea typeface="Roboto"/>
                <a:cs typeface="Roboto"/>
                <a:sym typeface="Roboto"/>
              </a:defRPr>
            </a:lvl2pPr>
            <a:lvl3pPr indent="-447420" lvl="2" marL="1371600" marR="0" rtl="0" algn="l">
              <a:spcBef>
                <a:spcPts val="689"/>
              </a:spcBef>
              <a:spcAft>
                <a:spcPts val="0"/>
              </a:spcAft>
              <a:buClr>
                <a:schemeClr val="dk2"/>
              </a:buClr>
              <a:buSzPts val="3446"/>
              <a:buFont typeface="Arial"/>
              <a:buChar char="•"/>
              <a:defRPr b="0" i="0" sz="3446" u="none" cap="none" strike="noStrike">
                <a:solidFill>
                  <a:schemeClr val="dk2"/>
                </a:solidFill>
                <a:latin typeface="Roboto"/>
                <a:ea typeface="Roboto"/>
                <a:cs typeface="Roboto"/>
                <a:sym typeface="Roboto"/>
              </a:defRPr>
            </a:lvl3pPr>
            <a:lvl4pPr indent="-416179" lvl="3" marL="1828800" marR="0" rtl="0" algn="l">
              <a:spcBef>
                <a:spcPts val="591"/>
              </a:spcBef>
              <a:spcAft>
                <a:spcPts val="0"/>
              </a:spcAft>
              <a:buClr>
                <a:schemeClr val="dk2"/>
              </a:buClr>
              <a:buSzPts val="2954"/>
              <a:buFont typeface="Arial"/>
              <a:buChar char="•"/>
              <a:defRPr b="0" i="0" sz="2954" u="none" cap="none" strike="noStrike">
                <a:solidFill>
                  <a:schemeClr val="dk2"/>
                </a:solidFill>
                <a:latin typeface="Roboto"/>
                <a:ea typeface="Roboto"/>
                <a:cs typeface="Roboto"/>
                <a:sym typeface="Roboto"/>
              </a:defRPr>
            </a:lvl4pPr>
            <a:lvl5pPr indent="-384936" lvl="4" marL="2286000" marR="0" rtl="0" algn="l">
              <a:spcBef>
                <a:spcPts val="492"/>
              </a:spcBef>
              <a:spcAft>
                <a:spcPts val="0"/>
              </a:spcAft>
              <a:buClr>
                <a:schemeClr val="dk2"/>
              </a:buClr>
              <a:buSzPts val="2462"/>
              <a:buFont typeface="Arial"/>
              <a:buChar char="•"/>
              <a:defRPr b="0" i="0" sz="2462" u="none" cap="none" strike="noStrike">
                <a:solidFill>
                  <a:schemeClr val="dk2"/>
                </a:solidFill>
                <a:latin typeface="Roboto"/>
                <a:ea typeface="Roboto"/>
                <a:cs typeface="Roboto"/>
                <a:sym typeface="Roboto"/>
              </a:defRPr>
            </a:lvl5pPr>
            <a:lvl6pPr indent="-228600" lvl="5" marL="27432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6pPr>
            <a:lvl7pPr indent="-228600" lvl="6" marL="32004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7pPr>
            <a:lvl8pPr indent="-228600" lvl="7" marL="36576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8pPr>
            <a:lvl9pPr indent="-228600" lvl="8" marL="4114800" marR="0" rtl="0" algn="l">
              <a:spcBef>
                <a:spcPts val="591"/>
              </a:spcBef>
              <a:spcAft>
                <a:spcPts val="0"/>
              </a:spcAft>
              <a:buSzPts val="1400"/>
              <a:buNone/>
              <a:defRPr b="0" i="0" sz="2954" u="none" cap="none" strike="noStrike">
                <a:solidFill>
                  <a:schemeClr val="dk2"/>
                </a:solidFill>
                <a:latin typeface="Tahoma"/>
                <a:ea typeface="Tahoma"/>
                <a:cs typeface="Tahoma"/>
                <a:sym typeface="Tahoma"/>
              </a:defRPr>
            </a:lvl9pPr>
          </a:lstStyle>
          <a:p/>
        </p:txBody>
      </p:sp>
      <p:cxnSp>
        <p:nvCxnSpPr>
          <p:cNvPr id="284" name="Google Shape;284;p5"/>
          <p:cNvCxnSpPr/>
          <p:nvPr/>
        </p:nvCxnSpPr>
        <p:spPr>
          <a:xfrm>
            <a:off x="145054" y="638706"/>
            <a:ext cx="12046946" cy="0"/>
          </a:xfrm>
          <a:prstGeom prst="straightConnector1">
            <a:avLst/>
          </a:prstGeom>
          <a:solidFill>
            <a:schemeClr val="lt2"/>
          </a:solidFill>
          <a:ln cap="flat" cmpd="sng" w="9525">
            <a:solidFill>
              <a:schemeClr val="dk2">
                <a:alpha val="20000"/>
              </a:schemeClr>
            </a:solidFill>
            <a:prstDash val="solid"/>
            <a:round/>
            <a:headEnd len="sm" w="sm" type="none"/>
            <a:tailEnd len="sm" w="sm" type="none"/>
          </a:ln>
        </p:spPr>
      </p:cxnSp>
      <p:sp>
        <p:nvSpPr>
          <p:cNvPr id="285" name="Google Shape;285;p5"/>
          <p:cNvSpPr txBox="1"/>
          <p:nvPr/>
        </p:nvSpPr>
        <p:spPr>
          <a:xfrm>
            <a:off x="10901866" y="641568"/>
            <a:ext cx="1226619"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lang="en-GB" sz="1000">
                <a:solidFill>
                  <a:schemeClr val="lt1"/>
                </a:solidFill>
                <a:latin typeface="Roboto"/>
                <a:ea typeface="Roboto"/>
                <a:cs typeface="Roboto"/>
                <a:sym typeface="Roboto"/>
              </a:rPr>
              <a:t>www.eumetsat.int</a:t>
            </a:r>
            <a:endParaRPr/>
          </a:p>
        </p:txBody>
      </p:sp>
      <p:sp>
        <p:nvSpPr>
          <p:cNvPr id="286" name="Google Shape;286;p5" title="[DM_E_CONFID]"/>
          <p:cNvSpPr/>
          <p:nvPr/>
        </p:nvSpPr>
        <p:spPr>
          <a:xfrm>
            <a:off x="4576120" y="6649210"/>
            <a:ext cx="3113648" cy="15388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b="0" sz="1000">
              <a:solidFill>
                <a:srgbClr val="00B5E2"/>
              </a:solidFill>
              <a:latin typeface="Roboto"/>
              <a:ea typeface="Roboto"/>
              <a:cs typeface="Roboto"/>
              <a:sym typeface="Roboto"/>
            </a:endParaRPr>
          </a:p>
        </p:txBody>
      </p:sp>
      <p:sp>
        <p:nvSpPr>
          <p:cNvPr id="287" name="Google Shape;287;p5" title="[DM_E_DOC_NO], v[DM_E_VER_NO], [DM_E_ISS_DATE]"/>
          <p:cNvSpPr/>
          <p:nvPr/>
        </p:nvSpPr>
        <p:spPr>
          <a:xfrm>
            <a:off x="161047" y="6648056"/>
            <a:ext cx="4628617" cy="15388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lang="en-GB" sz="1000">
                <a:solidFill>
                  <a:srgbClr val="00B5E2"/>
                </a:solidFill>
                <a:latin typeface="Roboto"/>
                <a:ea typeface="Roboto"/>
                <a:cs typeface="Roboto"/>
                <a:sym typeface="Roboto"/>
              </a:rPr>
              <a:t>EUM/SCIR/VWG/22/1283800, v1 Draft, 10 February 2022</a:t>
            </a:r>
            <a:endParaRPr b="0" sz="1000">
              <a:solidFill>
                <a:srgbClr val="00B5E2"/>
              </a:solidFill>
              <a:latin typeface="Roboto"/>
              <a:ea typeface="Roboto"/>
              <a:cs typeface="Roboto"/>
              <a:sym typeface="Roboto"/>
            </a:endParaRPr>
          </a:p>
        </p:txBody>
      </p:sp>
      <p:sp>
        <p:nvSpPr>
          <p:cNvPr id="288" name="Google Shape;288;p5"/>
          <p:cNvSpPr/>
          <p:nvPr/>
        </p:nvSpPr>
        <p:spPr>
          <a:xfrm>
            <a:off x="11519350" y="6593586"/>
            <a:ext cx="609135" cy="26282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GB" sz="1050">
                <a:solidFill>
                  <a:srgbClr val="00B5E2"/>
                </a:solidFill>
                <a:latin typeface="Roboto"/>
                <a:ea typeface="Roboto"/>
                <a:cs typeface="Roboto"/>
                <a:sym typeface="Roboto"/>
              </a:rPr>
              <a:t>‹#›</a:t>
            </a:fld>
            <a:endParaRPr b="1" sz="1050">
              <a:solidFill>
                <a:schemeClr val="lt1"/>
              </a:solidFill>
              <a:latin typeface="Roboto"/>
              <a:ea typeface="Roboto"/>
              <a:cs typeface="Roboto"/>
              <a:sym typeface="Roboto"/>
            </a:endParaRPr>
          </a:p>
        </p:txBody>
      </p:sp>
      <p:sp>
        <p:nvSpPr>
          <p:cNvPr id="289" name="Google Shape;28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sz="1200">
                <a:solidFill>
                  <a:schemeClr val="dk1"/>
                </a:solidFill>
                <a:latin typeface="Tahoma"/>
                <a:ea typeface="Tahoma"/>
                <a:cs typeface="Tahoma"/>
                <a:sym typeface="Tahoma"/>
              </a:defRPr>
            </a:lvl1pPr>
            <a:lvl2pPr lvl="1"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2pPr>
            <a:lvl3pPr lvl="2"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3pPr>
            <a:lvl4pPr lvl="3"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4pPr>
            <a:lvl5pPr lvl="4"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5pPr>
            <a:lvl6pPr lvl="5"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6pPr>
            <a:lvl7pPr lvl="6"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7pPr>
            <a:lvl8pPr lvl="7"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8pPr>
            <a:lvl9pPr lvl="8" marR="0" rtl="0" algn="l">
              <a:spcBef>
                <a:spcPts val="0"/>
              </a:spcBef>
              <a:spcAft>
                <a:spcPts val="0"/>
              </a:spcAft>
              <a:buSzPts val="1400"/>
              <a:buNone/>
              <a:defRPr b="1" i="0" sz="900" u="none" cap="none" strike="noStrike">
                <a:solidFill>
                  <a:schemeClr val="lt1"/>
                </a:solidFill>
                <a:latin typeface="Tahoma"/>
                <a:ea typeface="Tahoma"/>
                <a:cs typeface="Tahoma"/>
                <a:sym typeface="Tahoma"/>
              </a:defRPr>
            </a:lvl9pPr>
          </a:lstStyle>
          <a:p/>
        </p:txBody>
      </p:sp>
      <p:sp>
        <p:nvSpPr>
          <p:cNvPr id="290" name="Google Shape;29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1" sz="1200">
                <a:solidFill>
                  <a:schemeClr val="dk1"/>
                </a:solidFill>
                <a:latin typeface="Tahoma"/>
                <a:ea typeface="Tahoma"/>
                <a:cs typeface="Tahoma"/>
                <a:sym typeface="Tahoma"/>
              </a:defRPr>
            </a:lvl1pPr>
            <a:lvl2pPr indent="0" lvl="1" marL="0" marR="0" rtl="0" algn="r">
              <a:spcBef>
                <a:spcPts val="0"/>
              </a:spcBef>
              <a:spcAft>
                <a:spcPts val="0"/>
              </a:spcAft>
              <a:buNone/>
              <a:defRPr b="1" sz="1200">
                <a:solidFill>
                  <a:schemeClr val="dk1"/>
                </a:solidFill>
                <a:latin typeface="Tahoma"/>
                <a:ea typeface="Tahoma"/>
                <a:cs typeface="Tahoma"/>
                <a:sym typeface="Tahoma"/>
              </a:defRPr>
            </a:lvl2pPr>
            <a:lvl3pPr indent="0" lvl="2" marL="0" marR="0" rtl="0" algn="r">
              <a:spcBef>
                <a:spcPts val="0"/>
              </a:spcBef>
              <a:spcAft>
                <a:spcPts val="0"/>
              </a:spcAft>
              <a:buNone/>
              <a:defRPr b="1" sz="1200">
                <a:solidFill>
                  <a:schemeClr val="dk1"/>
                </a:solidFill>
                <a:latin typeface="Tahoma"/>
                <a:ea typeface="Tahoma"/>
                <a:cs typeface="Tahoma"/>
                <a:sym typeface="Tahoma"/>
              </a:defRPr>
            </a:lvl3pPr>
            <a:lvl4pPr indent="0" lvl="3" marL="0" marR="0" rtl="0" algn="r">
              <a:spcBef>
                <a:spcPts val="0"/>
              </a:spcBef>
              <a:spcAft>
                <a:spcPts val="0"/>
              </a:spcAft>
              <a:buNone/>
              <a:defRPr b="1" sz="1200">
                <a:solidFill>
                  <a:schemeClr val="dk1"/>
                </a:solidFill>
                <a:latin typeface="Tahoma"/>
                <a:ea typeface="Tahoma"/>
                <a:cs typeface="Tahoma"/>
                <a:sym typeface="Tahoma"/>
              </a:defRPr>
            </a:lvl4pPr>
            <a:lvl5pPr indent="0" lvl="4" marL="0" marR="0" rtl="0" algn="r">
              <a:spcBef>
                <a:spcPts val="0"/>
              </a:spcBef>
              <a:spcAft>
                <a:spcPts val="0"/>
              </a:spcAft>
              <a:buNone/>
              <a:defRPr b="1" sz="1200">
                <a:solidFill>
                  <a:schemeClr val="dk1"/>
                </a:solidFill>
                <a:latin typeface="Tahoma"/>
                <a:ea typeface="Tahoma"/>
                <a:cs typeface="Tahoma"/>
                <a:sym typeface="Tahoma"/>
              </a:defRPr>
            </a:lvl5pPr>
            <a:lvl6pPr indent="0" lvl="5" marL="0" marR="0" rtl="0" algn="r">
              <a:spcBef>
                <a:spcPts val="0"/>
              </a:spcBef>
              <a:spcAft>
                <a:spcPts val="0"/>
              </a:spcAft>
              <a:buNone/>
              <a:defRPr b="1" sz="1200">
                <a:solidFill>
                  <a:schemeClr val="dk1"/>
                </a:solidFill>
                <a:latin typeface="Tahoma"/>
                <a:ea typeface="Tahoma"/>
                <a:cs typeface="Tahoma"/>
                <a:sym typeface="Tahoma"/>
              </a:defRPr>
            </a:lvl6pPr>
            <a:lvl7pPr indent="0" lvl="6" marL="0" marR="0" rtl="0" algn="r">
              <a:spcBef>
                <a:spcPts val="0"/>
              </a:spcBef>
              <a:spcAft>
                <a:spcPts val="0"/>
              </a:spcAft>
              <a:buNone/>
              <a:defRPr b="1" sz="1200">
                <a:solidFill>
                  <a:schemeClr val="dk1"/>
                </a:solidFill>
                <a:latin typeface="Tahoma"/>
                <a:ea typeface="Tahoma"/>
                <a:cs typeface="Tahoma"/>
                <a:sym typeface="Tahoma"/>
              </a:defRPr>
            </a:lvl7pPr>
            <a:lvl8pPr indent="0" lvl="7" marL="0" marR="0" rtl="0" algn="r">
              <a:spcBef>
                <a:spcPts val="0"/>
              </a:spcBef>
              <a:spcAft>
                <a:spcPts val="0"/>
              </a:spcAft>
              <a:buNone/>
              <a:defRPr b="1" sz="1200">
                <a:solidFill>
                  <a:schemeClr val="dk1"/>
                </a:solidFill>
                <a:latin typeface="Tahoma"/>
                <a:ea typeface="Tahoma"/>
                <a:cs typeface="Tahoma"/>
                <a:sym typeface="Tahoma"/>
              </a:defRPr>
            </a:lvl8pPr>
            <a:lvl9pPr indent="0" lvl="8" marL="0" marR="0" rtl="0" algn="r">
              <a:spcBef>
                <a:spcPts val="0"/>
              </a:spcBef>
              <a:spcAft>
                <a:spcPts val="0"/>
              </a:spcAft>
              <a:buNone/>
              <a:defRPr b="1" sz="1200">
                <a:solidFill>
                  <a:schemeClr val="dk1"/>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sftp.eumetsat.int/public/folder/UsCVknVOOkSyCdgpMimJNQ/User-Materials/EPS-SGUP/UP-Webinar-MWSubmm-October2021/UserPreparationWebinar_MWS_MWI_ICI.zi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46.png"/><Relationship Id="rId9" Type="http://schemas.openxmlformats.org/officeDocument/2006/relationships/image" Target="../media/image74.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41.png"/><Relationship Id="rId8" Type="http://schemas.openxmlformats.org/officeDocument/2006/relationships/image" Target="../media/image4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50.jpg"/><Relationship Id="rId5" Type="http://schemas.openxmlformats.org/officeDocument/2006/relationships/image" Target="../media/image52.png"/><Relationship Id="rId6"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75.png"/><Relationship Id="rId7" Type="http://schemas.openxmlformats.org/officeDocument/2006/relationships/image" Target="../media/image59.png"/></Relationships>
</file>

<file path=ppt/slides/_rels/slide18.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72.jp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8.jpg"/><Relationship Id="rId4" Type="http://schemas.openxmlformats.org/officeDocument/2006/relationships/image" Target="../media/image62.png"/><Relationship Id="rId9" Type="http://schemas.openxmlformats.org/officeDocument/2006/relationships/image" Target="../media/image73.jpg"/><Relationship Id="rId5" Type="http://schemas.openxmlformats.org/officeDocument/2006/relationships/image" Target="../media/image63.png"/><Relationship Id="rId6" Type="http://schemas.openxmlformats.org/officeDocument/2006/relationships/image" Target="../media/image65.jpg"/><Relationship Id="rId7" Type="http://schemas.openxmlformats.org/officeDocument/2006/relationships/image" Target="../media/image64.jpg"/><Relationship Id="rId8" Type="http://schemas.openxmlformats.org/officeDocument/2006/relationships/image" Target="../media/image6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4.png"/><Relationship Id="rId4" Type="http://schemas.openxmlformats.org/officeDocument/2006/relationships/image" Target="../media/image77.png"/><Relationship Id="rId9" Type="http://schemas.openxmlformats.org/officeDocument/2006/relationships/image" Target="../media/image76.jp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8.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2.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1.png"/><Relationship Id="rId4" Type="http://schemas.openxmlformats.org/officeDocument/2006/relationships/image" Target="../media/image89.png"/><Relationship Id="rId5" Type="http://schemas.openxmlformats.org/officeDocument/2006/relationships/image" Target="../media/image85.png"/><Relationship Id="rId6" Type="http://schemas.openxmlformats.org/officeDocument/2006/relationships/image" Target="../media/image88.png"/><Relationship Id="rId7"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esa.int/ESA_Multimedia/Images/2021/03/Arctic_Weather_Satellite_microwave_radiometer" TargetMode="External"/><Relationship Id="rId4" Type="http://schemas.openxmlformats.org/officeDocument/2006/relationships/hyperlink" Target="https://www.esa.int/ESA_Multimedia/Images/2021/03/Arctic_Weather_Satellite_microwave_radiometer" TargetMode="External"/><Relationship Id="rId5"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0.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hyperlink" Target="https://directory.eoportal.org/web/eoportal/" TargetMode="External"/><Relationship Id="rId5" Type="http://schemas.openxmlformats.org/officeDocument/2006/relationships/image" Target="../media/image43.png"/><Relationship Id="rId6" Type="http://schemas.openxmlformats.org/officeDocument/2006/relationships/image" Target="../media/image37.png"/><Relationship Id="rId7" Type="http://schemas.openxmlformats.org/officeDocument/2006/relationships/hyperlink" Target="http://www.eumetsat.int/website/home/Satellites/" TargetMode="External"/><Relationship Id="rId8"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6"/>
          <p:cNvSpPr txBox="1"/>
          <p:nvPr/>
        </p:nvSpPr>
        <p:spPr>
          <a:xfrm>
            <a:off x="6073140" y="2681207"/>
            <a:ext cx="5976991" cy="1326913"/>
          </a:xfrm>
          <a:prstGeom prst="rect">
            <a:avLst/>
          </a:prstGeom>
          <a:noFill/>
          <a:ln>
            <a:noFill/>
          </a:ln>
        </p:spPr>
        <p:txBody>
          <a:bodyPr anchorCtr="0" anchor="t" bIns="45700" lIns="91425" spcFirstLastPara="1" rIns="91425" wrap="square" tIns="45700">
            <a:noAutofit/>
          </a:bodyPr>
          <a:lstStyle/>
          <a:p>
            <a:pPr indent="0" lvl="0" marL="0" marR="0" rtl="0" algn="r">
              <a:lnSpc>
                <a:spcPct val="170000"/>
              </a:lnSpc>
              <a:spcBef>
                <a:spcPts val="0"/>
              </a:spcBef>
              <a:spcAft>
                <a:spcPts val="0"/>
              </a:spcAft>
              <a:buClr>
                <a:schemeClr val="lt1"/>
              </a:buClr>
              <a:buSzPts val="2000"/>
              <a:buFont typeface="Arial"/>
              <a:buNone/>
            </a:pPr>
            <a:r>
              <a:rPr b="0" i="1" lang="en-GB" sz="2000" cap="none">
                <a:solidFill>
                  <a:schemeClr val="lt1"/>
                </a:solidFill>
                <a:latin typeface="Arial"/>
                <a:ea typeface="Arial"/>
                <a:cs typeface="Arial"/>
                <a:sym typeface="Arial"/>
              </a:rPr>
              <a:t>Tim Hewison, Vinia Mattioli, </a:t>
            </a:r>
            <a:br>
              <a:rPr b="0" i="1" lang="en-GB" sz="2000" cap="none">
                <a:solidFill>
                  <a:schemeClr val="lt1"/>
                </a:solidFill>
                <a:latin typeface="Arial"/>
                <a:ea typeface="Arial"/>
                <a:cs typeface="Arial"/>
                <a:sym typeface="Arial"/>
              </a:rPr>
            </a:br>
            <a:r>
              <a:rPr b="0" i="1" lang="en-GB" sz="2000" cap="none">
                <a:solidFill>
                  <a:schemeClr val="lt1"/>
                </a:solidFill>
                <a:latin typeface="Arial"/>
                <a:ea typeface="Arial"/>
                <a:cs typeface="Arial"/>
                <a:sym typeface="Arial"/>
              </a:rPr>
              <a:t>Christophe Accadia, Jörg Ackermann</a:t>
            </a:r>
            <a:endParaRPr/>
          </a:p>
          <a:p>
            <a:pPr indent="0" lvl="0" marL="0" marR="0" rtl="0" algn="r">
              <a:lnSpc>
                <a:spcPct val="170000"/>
              </a:lnSpc>
              <a:spcBef>
                <a:spcPts val="400"/>
              </a:spcBef>
              <a:spcAft>
                <a:spcPts val="0"/>
              </a:spcAft>
              <a:buClr>
                <a:schemeClr val="lt1"/>
              </a:buClr>
              <a:buSzPts val="2000"/>
              <a:buFont typeface="Arial"/>
              <a:buNone/>
            </a:pPr>
            <a:r>
              <a:rPr b="0" lang="en-GB" sz="2000" cap="none">
                <a:solidFill>
                  <a:schemeClr val="lt1"/>
                </a:solidFill>
                <a:latin typeface="Arial"/>
                <a:ea typeface="Arial"/>
                <a:cs typeface="Arial"/>
                <a:sym typeface="Arial"/>
              </a:rPr>
              <a:t>GSICS Microwave Sub-Group Workshop</a:t>
            </a:r>
            <a:endParaRPr/>
          </a:p>
          <a:p>
            <a:pPr indent="0" lvl="0" marL="0" marR="0" rtl="0" algn="r">
              <a:lnSpc>
                <a:spcPct val="170000"/>
              </a:lnSpc>
              <a:spcBef>
                <a:spcPts val="400"/>
              </a:spcBef>
              <a:spcAft>
                <a:spcPts val="0"/>
              </a:spcAft>
              <a:buClr>
                <a:schemeClr val="lt1"/>
              </a:buClr>
              <a:buSzPts val="2000"/>
              <a:buFont typeface="Arial"/>
              <a:buNone/>
            </a:pPr>
            <a:r>
              <a:rPr b="0" lang="en-GB" sz="2000" cap="none">
                <a:solidFill>
                  <a:schemeClr val="lt1"/>
                </a:solidFill>
                <a:latin typeface="Arial"/>
                <a:ea typeface="Arial"/>
                <a:cs typeface="Arial"/>
                <a:sym typeface="Arial"/>
              </a:rPr>
              <a:t>2022-03-01</a:t>
            </a:r>
            <a:endParaRPr/>
          </a:p>
          <a:p>
            <a:pPr indent="0" lvl="0" marL="0" marR="0" rtl="0" algn="r">
              <a:lnSpc>
                <a:spcPct val="170000"/>
              </a:lnSpc>
              <a:spcBef>
                <a:spcPts val="400"/>
              </a:spcBef>
              <a:spcAft>
                <a:spcPts val="0"/>
              </a:spcAft>
              <a:buClr>
                <a:schemeClr val="lt1"/>
              </a:buClr>
              <a:buSzPts val="2000"/>
              <a:buFont typeface="Arial"/>
              <a:buNone/>
            </a:pPr>
            <a:r>
              <a:rPr b="0" i="1" lang="en-GB" sz="2000" cap="none">
                <a:solidFill>
                  <a:schemeClr val="lt1"/>
                </a:solidFill>
                <a:latin typeface="Arial"/>
                <a:ea typeface="Arial"/>
                <a:cs typeface="Arial"/>
                <a:sym typeface="Arial"/>
              </a:rPr>
              <a:t>Input from </a:t>
            </a:r>
            <a:r>
              <a:rPr b="0" i="1" lang="en-GB" sz="2000" u="sng" cap="none">
                <a:solidFill>
                  <a:schemeClr val="hlink"/>
                </a:solidFill>
                <a:latin typeface="Tahoma"/>
                <a:ea typeface="Tahoma"/>
                <a:cs typeface="Tahoma"/>
                <a:sym typeface="Tahoma"/>
                <a:hlinkClick r:id="rId3"/>
              </a:rPr>
              <a:t>User Preparation Webinar on EPS-SG Microwave Sounding &amp; Imaging and Sub-mm Imaging missions (MWS, MWI, ICI) (October 2021)</a:t>
            </a:r>
            <a:endParaRPr/>
          </a:p>
          <a:p>
            <a:pPr indent="0" lvl="0" marL="0" marR="0" rtl="0" algn="r">
              <a:lnSpc>
                <a:spcPct val="170000"/>
              </a:lnSpc>
              <a:spcBef>
                <a:spcPts val="400"/>
              </a:spcBef>
              <a:spcAft>
                <a:spcPts val="0"/>
              </a:spcAft>
              <a:buClr>
                <a:srgbClr val="00205B"/>
              </a:buClr>
              <a:buSzPts val="2000"/>
              <a:buFont typeface="Tahoma"/>
              <a:buNone/>
            </a:pPr>
            <a:r>
              <a:t/>
            </a:r>
            <a:endParaRPr b="0" sz="2000" cap="none">
              <a:solidFill>
                <a:schemeClr val="lt1"/>
              </a:solidFill>
              <a:latin typeface="Arial"/>
              <a:ea typeface="Arial"/>
              <a:cs typeface="Arial"/>
              <a:sym typeface="Arial"/>
            </a:endParaRPr>
          </a:p>
        </p:txBody>
      </p:sp>
      <p:sp>
        <p:nvSpPr>
          <p:cNvPr id="367" name="Google Shape;367;p16" title="[DM_DOCNAME]"/>
          <p:cNvSpPr txBox="1"/>
          <p:nvPr/>
        </p:nvSpPr>
        <p:spPr>
          <a:xfrm>
            <a:off x="3159138" y="1491607"/>
            <a:ext cx="8755200" cy="105011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b="1" lang="en-GB" sz="2800">
                <a:solidFill>
                  <a:schemeClr val="lt1"/>
                </a:solidFill>
                <a:latin typeface="Arial"/>
                <a:ea typeface="Arial"/>
                <a:cs typeface="Arial"/>
                <a:sym typeface="Arial"/>
              </a:rPr>
              <a:t>Past, Current, and Future of </a:t>
            </a:r>
            <a:br>
              <a:rPr b="1" lang="en-GB" sz="2800">
                <a:solidFill>
                  <a:schemeClr val="lt1"/>
                </a:solidFill>
                <a:latin typeface="Arial"/>
                <a:ea typeface="Arial"/>
                <a:cs typeface="Arial"/>
                <a:sym typeface="Arial"/>
              </a:rPr>
            </a:br>
            <a:r>
              <a:rPr b="1" lang="en-GB" sz="2800">
                <a:solidFill>
                  <a:schemeClr val="lt1"/>
                </a:solidFill>
                <a:latin typeface="Arial"/>
                <a:ea typeface="Arial"/>
                <a:cs typeface="Arial"/>
                <a:sym typeface="Arial"/>
              </a:rPr>
              <a:t>EUMETSAT Microwave Radiometers</a:t>
            </a:r>
            <a:endParaRPr b="1" sz="280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5"/>
          <p:cNvSpPr/>
          <p:nvPr/>
        </p:nvSpPr>
        <p:spPr>
          <a:xfrm>
            <a:off x="0" y="1019908"/>
            <a:ext cx="12192000" cy="5524015"/>
          </a:xfrm>
          <a:prstGeom prst="rect">
            <a:avLst/>
          </a:prstGeom>
          <a:solidFill>
            <a:srgbClr val="D3DEFF"/>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471" name="Google Shape;471;p25"/>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latin typeface="Arial"/>
                <a:ea typeface="Arial"/>
                <a:cs typeface="Arial"/>
                <a:sym typeface="Arial"/>
              </a:rPr>
              <a:t>Outline</a:t>
            </a:r>
            <a:endParaRPr/>
          </a:p>
        </p:txBody>
      </p:sp>
      <p:sp>
        <p:nvSpPr>
          <p:cNvPr id="472" name="Google Shape;472;p25"/>
          <p:cNvSpPr txBox="1"/>
          <p:nvPr>
            <p:ph idx="1" type="body"/>
          </p:nvPr>
        </p:nvSpPr>
        <p:spPr>
          <a:xfrm>
            <a:off x="358139" y="1083628"/>
            <a:ext cx="11449547" cy="5391150"/>
          </a:xfrm>
          <a:prstGeom prst="rect">
            <a:avLst/>
          </a:prstGeom>
          <a:noFill/>
          <a:ln>
            <a:noFill/>
          </a:ln>
        </p:spPr>
        <p:txBody>
          <a:bodyPr anchorCtr="0" anchor="t" bIns="45700" lIns="91425" spcFirstLastPara="1" rIns="91425" wrap="square" tIns="45700">
            <a:normAutofit/>
          </a:bodyPr>
          <a:lstStyle/>
          <a:p>
            <a:pPr indent="-742950" lvl="0" marL="742950" rtl="0" algn="l">
              <a:spcBef>
                <a:spcPts val="0"/>
              </a:spcBef>
              <a:spcAft>
                <a:spcPts val="0"/>
              </a:spcAft>
              <a:buClr>
                <a:schemeClr val="dk2"/>
              </a:buClr>
              <a:buSzPts val="4400"/>
              <a:buFont typeface="Century Gothic"/>
              <a:buAutoNum type="arabicPeriod"/>
            </a:pPr>
            <a:r>
              <a:rPr lang="en-GB">
                <a:latin typeface="Arial"/>
                <a:ea typeface="Arial"/>
                <a:cs typeface="Arial"/>
                <a:sym typeface="Arial"/>
              </a:rPr>
              <a:t>MWS: Microwave Sounder of EPS-SG</a:t>
            </a:r>
            <a:r>
              <a:rPr lang="en-GB"/>
              <a:t> </a:t>
            </a:r>
            <a:endParaRPr/>
          </a:p>
          <a:p>
            <a:pPr indent="-742950" lvl="0" marL="742950" rtl="0" algn="l">
              <a:spcBef>
                <a:spcPts val="0"/>
              </a:spcBef>
              <a:spcAft>
                <a:spcPts val="0"/>
              </a:spcAft>
              <a:buClr>
                <a:srgbClr val="FF0000"/>
              </a:buClr>
              <a:buSzPts val="4400"/>
              <a:buFont typeface="Century Gothic"/>
              <a:buAutoNum type="arabicPeriod"/>
            </a:pPr>
            <a:r>
              <a:rPr lang="en-GB">
                <a:solidFill>
                  <a:srgbClr val="FF0000"/>
                </a:solidFill>
              </a:rPr>
              <a:t>MWI: Microwave Imager of EPS-SG</a:t>
            </a:r>
            <a:endParaRPr/>
          </a:p>
          <a:p>
            <a:pPr indent="-742950" lvl="0" marL="742950" rtl="0" algn="l">
              <a:spcBef>
                <a:spcPts val="0"/>
              </a:spcBef>
              <a:spcAft>
                <a:spcPts val="0"/>
              </a:spcAft>
              <a:buClr>
                <a:srgbClr val="FF0000"/>
              </a:buClr>
              <a:buSzPts val="4400"/>
              <a:buFont typeface="Century Gothic"/>
              <a:buAutoNum type="arabicPeriod"/>
            </a:pPr>
            <a:r>
              <a:rPr lang="en-GB">
                <a:solidFill>
                  <a:srgbClr val="FF0000"/>
                </a:solidFill>
              </a:rPr>
              <a:t>ICI: Ice Cloud Imager of EPS-SG</a:t>
            </a:r>
            <a:endParaRPr/>
          </a:p>
          <a:p>
            <a:pPr indent="-742950" lvl="0" marL="742950" rtl="0" algn="l">
              <a:spcBef>
                <a:spcPts val="0"/>
              </a:spcBef>
              <a:spcAft>
                <a:spcPts val="0"/>
              </a:spcAft>
              <a:buClr>
                <a:schemeClr val="dk2"/>
              </a:buClr>
              <a:buSzPts val="4400"/>
              <a:buFont typeface="Century Gothic"/>
              <a:buAutoNum type="arabicPeriod"/>
            </a:pPr>
            <a:r>
              <a:rPr lang="en-GB"/>
              <a:t>AWS: Arctic Weather Satellite</a:t>
            </a:r>
            <a:endParaRPr/>
          </a:p>
          <a:p>
            <a:pPr indent="-461581" lvl="0" marL="742950" rtl="0" algn="l">
              <a:spcBef>
                <a:spcPts val="0"/>
              </a:spcBef>
              <a:spcAft>
                <a:spcPts val="0"/>
              </a:spcAft>
              <a:buClr>
                <a:schemeClr val="dk2"/>
              </a:buClr>
              <a:buSzPts val="4431"/>
              <a:buFont typeface="Century Gothic"/>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6"/>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EPS-SG Microwave Imaging Missions Objectives</a:t>
            </a:r>
            <a:endParaRPr/>
          </a:p>
        </p:txBody>
      </p:sp>
      <p:sp>
        <p:nvSpPr>
          <p:cNvPr id="479" name="Google Shape;479;p26"/>
          <p:cNvSpPr txBox="1"/>
          <p:nvPr>
            <p:ph idx="1" type="body"/>
          </p:nvPr>
        </p:nvSpPr>
        <p:spPr>
          <a:xfrm>
            <a:off x="2036378" y="1082761"/>
            <a:ext cx="9916998" cy="3647152"/>
          </a:xfrm>
          <a:prstGeom prst="rect">
            <a:avLst/>
          </a:prstGeom>
          <a:noFill/>
          <a:ln>
            <a:noFill/>
          </a:ln>
        </p:spPr>
        <p:txBody>
          <a:bodyPr anchorCtr="0" anchor="t" bIns="45700" lIns="91425" spcFirstLastPara="1" rIns="91425" wrap="square" tIns="45700">
            <a:spAutoFit/>
          </a:bodyPr>
          <a:lstStyle/>
          <a:p>
            <a:pPr indent="-285750" lvl="0" marL="285750" rtl="0" algn="just">
              <a:spcBef>
                <a:spcPts val="0"/>
              </a:spcBef>
              <a:spcAft>
                <a:spcPts val="0"/>
              </a:spcAft>
              <a:buClr>
                <a:schemeClr val="dk1"/>
              </a:buClr>
              <a:buSzPts val="1800"/>
              <a:buFont typeface="Arial"/>
              <a:buChar char="•"/>
            </a:pPr>
            <a:r>
              <a:rPr b="1" lang="en-GB" sz="1800">
                <a:solidFill>
                  <a:schemeClr val="dk1"/>
                </a:solidFill>
                <a:latin typeface="Tahoma"/>
                <a:ea typeface="Tahoma"/>
                <a:cs typeface="Tahoma"/>
                <a:sym typeface="Tahoma"/>
              </a:rPr>
              <a:t>Provision of cloud and precipitation products</a:t>
            </a:r>
            <a:endParaRPr/>
          </a:p>
          <a:p>
            <a:pPr indent="-285750" lvl="0" marL="285750" rtl="0" algn="just">
              <a:spcBef>
                <a:spcPts val="1800"/>
              </a:spcBef>
              <a:spcAft>
                <a:spcPts val="0"/>
              </a:spcAft>
              <a:buClr>
                <a:schemeClr val="dk1"/>
              </a:buClr>
              <a:buSzPts val="1800"/>
              <a:buFont typeface="Arial"/>
              <a:buChar char="•"/>
            </a:pPr>
            <a:r>
              <a:rPr b="1" lang="en-GB" sz="1800">
                <a:solidFill>
                  <a:schemeClr val="dk1"/>
                </a:solidFill>
                <a:latin typeface="Tahoma"/>
                <a:ea typeface="Tahoma"/>
                <a:cs typeface="Tahoma"/>
                <a:sym typeface="Tahoma"/>
              </a:rPr>
              <a:t>Support Numerical Weather Prediction at regional and global scales</a:t>
            </a:r>
            <a:endParaRPr b="1" sz="1800">
              <a:solidFill>
                <a:schemeClr val="dk1"/>
              </a:solidFill>
              <a:latin typeface="Tahoma"/>
              <a:ea typeface="Tahoma"/>
              <a:cs typeface="Tahoma"/>
              <a:sym typeface="Tahoma"/>
            </a:endParaRPr>
          </a:p>
          <a:p>
            <a:pPr indent="-285750" lvl="0" marL="285750" rtl="0" algn="just">
              <a:spcBef>
                <a:spcPts val="1800"/>
              </a:spcBef>
              <a:spcAft>
                <a:spcPts val="0"/>
              </a:spcAft>
              <a:buClr>
                <a:schemeClr val="dk1"/>
              </a:buClr>
              <a:buSzPts val="1800"/>
              <a:buChar char="•"/>
            </a:pPr>
            <a:r>
              <a:rPr b="1" lang="en-GB" sz="1800">
                <a:solidFill>
                  <a:schemeClr val="dk1"/>
                </a:solidFill>
                <a:latin typeface="Tahoma"/>
                <a:ea typeface="Tahoma"/>
                <a:cs typeface="Tahoma"/>
                <a:sym typeface="Tahoma"/>
              </a:rPr>
              <a:t>Nowcasting and very short-range forecasting at regional scales</a:t>
            </a:r>
            <a:endParaRPr/>
          </a:p>
          <a:p>
            <a:pPr indent="-171450" lvl="0" marL="285750" rtl="0" algn="l">
              <a:spcBef>
                <a:spcPts val="600"/>
              </a:spcBef>
              <a:spcAft>
                <a:spcPts val="0"/>
              </a:spcAft>
              <a:buClr>
                <a:schemeClr val="dk2"/>
              </a:buClr>
              <a:buSzPts val="1800"/>
              <a:buNone/>
            </a:pPr>
            <a:r>
              <a:t/>
            </a:r>
            <a:endParaRPr b="1" sz="1800">
              <a:solidFill>
                <a:schemeClr val="dk1"/>
              </a:solidFill>
              <a:latin typeface="Tahoma"/>
              <a:ea typeface="Tahoma"/>
              <a:cs typeface="Tahoma"/>
              <a:sym typeface="Tahoma"/>
            </a:endParaRPr>
          </a:p>
          <a:p>
            <a:pPr indent="-285750" lvl="0" marL="285750" rtl="0" algn="l">
              <a:spcBef>
                <a:spcPts val="0"/>
              </a:spcBef>
              <a:spcAft>
                <a:spcPts val="0"/>
              </a:spcAft>
              <a:buClr>
                <a:schemeClr val="dk1"/>
              </a:buClr>
              <a:buSzPts val="1800"/>
              <a:buChar char="•"/>
            </a:pPr>
            <a:r>
              <a:rPr b="1" lang="en-GB" sz="1800">
                <a:solidFill>
                  <a:schemeClr val="dk1"/>
                </a:solidFill>
                <a:latin typeface="Tahoma"/>
                <a:ea typeface="Tahoma"/>
                <a:cs typeface="Tahoma"/>
                <a:sym typeface="Tahoma"/>
              </a:rPr>
              <a:t>Support observations of sea ice parameters and snow cover, snow water equivalent, sea surface wind.</a:t>
            </a:r>
            <a:endParaRPr/>
          </a:p>
          <a:p>
            <a:pPr indent="-171450" lvl="0" marL="285750" rtl="0" algn="l">
              <a:spcBef>
                <a:spcPts val="0"/>
              </a:spcBef>
              <a:spcAft>
                <a:spcPts val="0"/>
              </a:spcAft>
              <a:buClr>
                <a:schemeClr val="dk2"/>
              </a:buClr>
              <a:buSzPts val="1800"/>
              <a:buNone/>
            </a:pPr>
            <a:r>
              <a:t/>
            </a:r>
            <a:endParaRPr b="1" sz="1800">
              <a:solidFill>
                <a:schemeClr val="dk1"/>
              </a:solidFill>
              <a:latin typeface="Tahoma"/>
              <a:ea typeface="Tahoma"/>
              <a:cs typeface="Tahoma"/>
              <a:sym typeface="Tahoma"/>
            </a:endParaRPr>
          </a:p>
          <a:p>
            <a:pPr indent="-285750" lvl="0" marL="285750" rtl="0" algn="l">
              <a:spcBef>
                <a:spcPts val="0"/>
              </a:spcBef>
              <a:spcAft>
                <a:spcPts val="0"/>
              </a:spcAft>
              <a:buClr>
                <a:schemeClr val="dk1"/>
              </a:buClr>
              <a:buSzPts val="1800"/>
              <a:buFont typeface="Arial"/>
              <a:buChar char="•"/>
            </a:pPr>
            <a:r>
              <a:rPr b="1" lang="en-GB" sz="1800">
                <a:solidFill>
                  <a:schemeClr val="dk1"/>
                </a:solidFill>
                <a:latin typeface="Tahoma"/>
                <a:ea typeface="Tahoma"/>
                <a:cs typeface="Tahoma"/>
                <a:sym typeface="Tahoma"/>
              </a:rPr>
              <a:t>Continuity of measurements of key microwave imager channels as observed by SSM/I, TMI, SSMIS, AMSR-E, GMI, in support of long-term climate records</a:t>
            </a:r>
            <a:endParaRPr/>
          </a:p>
          <a:p>
            <a:pPr indent="-171450" lvl="0" marL="285750" rtl="0" algn="l">
              <a:spcBef>
                <a:spcPts val="0"/>
              </a:spcBef>
              <a:spcAft>
                <a:spcPts val="0"/>
              </a:spcAft>
              <a:buClr>
                <a:schemeClr val="dk2"/>
              </a:buClr>
              <a:buSzPts val="1800"/>
              <a:buFont typeface="Arial"/>
              <a:buNone/>
            </a:pPr>
            <a:r>
              <a:t/>
            </a:r>
            <a:endParaRPr b="1" sz="1800">
              <a:solidFill>
                <a:schemeClr val="dk1"/>
              </a:solidFill>
              <a:latin typeface="Tahoma"/>
              <a:ea typeface="Tahoma"/>
              <a:cs typeface="Tahoma"/>
              <a:sym typeface="Tahoma"/>
            </a:endParaRPr>
          </a:p>
          <a:p>
            <a:pPr indent="-208562" lvl="0" marL="310162" rtl="0" algn="l">
              <a:spcBef>
                <a:spcPts val="0"/>
              </a:spcBef>
              <a:spcAft>
                <a:spcPts val="0"/>
              </a:spcAft>
              <a:buClr>
                <a:schemeClr val="dk2"/>
              </a:buClr>
              <a:buSzPts val="1600"/>
              <a:buNone/>
            </a:pPr>
            <a:r>
              <a:t/>
            </a:r>
            <a:endParaRPr sz="1600">
              <a:solidFill>
                <a:schemeClr val="dk1"/>
              </a:solidFill>
            </a:endParaRPr>
          </a:p>
        </p:txBody>
      </p:sp>
      <p:sp>
        <p:nvSpPr>
          <p:cNvPr id="480" name="Google Shape;480;p26"/>
          <p:cNvSpPr/>
          <p:nvPr/>
        </p:nvSpPr>
        <p:spPr>
          <a:xfrm>
            <a:off x="120316" y="1738275"/>
            <a:ext cx="1786689"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rgbClr val="FF0000"/>
                </a:solidFill>
                <a:latin typeface="Tahoma"/>
                <a:ea typeface="Tahoma"/>
                <a:cs typeface="Tahoma"/>
                <a:sym typeface="Tahoma"/>
              </a:rPr>
              <a:t>MicroWave </a:t>
            </a:r>
            <a:endParaRPr/>
          </a:p>
          <a:p>
            <a:pPr indent="0" lvl="0" marL="0" marR="0" rtl="0" algn="l">
              <a:spcBef>
                <a:spcPts val="0"/>
              </a:spcBef>
              <a:spcAft>
                <a:spcPts val="0"/>
              </a:spcAft>
              <a:buNone/>
            </a:pPr>
            <a:r>
              <a:rPr b="1" lang="en-GB" sz="1800">
                <a:solidFill>
                  <a:srgbClr val="FF0000"/>
                </a:solidFill>
                <a:latin typeface="Tahoma"/>
                <a:ea typeface="Tahoma"/>
                <a:cs typeface="Tahoma"/>
                <a:sym typeface="Tahoma"/>
              </a:rPr>
              <a:t>Imager (MWI)</a:t>
            </a:r>
            <a:endParaRPr b="1" sz="1800">
              <a:solidFill>
                <a:srgbClr val="FF0000"/>
              </a:solidFill>
              <a:latin typeface="Tahoma"/>
              <a:ea typeface="Tahoma"/>
              <a:cs typeface="Tahoma"/>
              <a:sym typeface="Tahoma"/>
            </a:endParaRPr>
          </a:p>
        </p:txBody>
      </p:sp>
      <p:sp>
        <p:nvSpPr>
          <p:cNvPr id="481" name="Google Shape;481;p26"/>
          <p:cNvSpPr/>
          <p:nvPr/>
        </p:nvSpPr>
        <p:spPr>
          <a:xfrm>
            <a:off x="207327" y="4866531"/>
            <a:ext cx="1344746"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rgbClr val="5D93FF"/>
                </a:solidFill>
                <a:latin typeface="Tahoma"/>
                <a:ea typeface="Tahoma"/>
                <a:cs typeface="Tahoma"/>
                <a:sym typeface="Tahoma"/>
              </a:rPr>
              <a:t>Ice Cloud Imager</a:t>
            </a:r>
            <a:endParaRPr/>
          </a:p>
          <a:p>
            <a:pPr indent="0" lvl="0" marL="0" marR="0" rtl="0" algn="l">
              <a:spcBef>
                <a:spcPts val="0"/>
              </a:spcBef>
              <a:spcAft>
                <a:spcPts val="0"/>
              </a:spcAft>
              <a:buNone/>
            </a:pPr>
            <a:r>
              <a:rPr b="1" lang="en-GB" sz="1800">
                <a:solidFill>
                  <a:srgbClr val="5D93FF"/>
                </a:solidFill>
                <a:latin typeface="Tahoma"/>
                <a:ea typeface="Tahoma"/>
                <a:cs typeface="Tahoma"/>
                <a:sym typeface="Tahoma"/>
              </a:rPr>
              <a:t>(ICI)</a:t>
            </a:r>
            <a:endParaRPr b="1" sz="1800">
              <a:solidFill>
                <a:srgbClr val="5D93FF"/>
              </a:solidFill>
              <a:latin typeface="Tahoma"/>
              <a:ea typeface="Tahoma"/>
              <a:cs typeface="Tahoma"/>
              <a:sym typeface="Tahoma"/>
            </a:endParaRPr>
          </a:p>
        </p:txBody>
      </p:sp>
      <p:sp>
        <p:nvSpPr>
          <p:cNvPr id="482" name="Google Shape;482;p26"/>
          <p:cNvSpPr/>
          <p:nvPr/>
        </p:nvSpPr>
        <p:spPr>
          <a:xfrm>
            <a:off x="1907005" y="4410915"/>
            <a:ext cx="10034696" cy="2031325"/>
          </a:xfrm>
          <a:prstGeom prst="rect">
            <a:avLst/>
          </a:prstGeom>
          <a:noFill/>
          <a:ln cap="flat" cmpd="sng" w="31750">
            <a:solidFill>
              <a:srgbClr val="5D93FF"/>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Tahoma"/>
                <a:ea typeface="Tahoma"/>
                <a:cs typeface="Tahoma"/>
                <a:sym typeface="Tahoma"/>
              </a:rPr>
              <a:t>Provision of ice cloud products for climate monitoring</a:t>
            </a:r>
            <a:endParaRPr/>
          </a:p>
          <a:p>
            <a:pPr indent="-171450" lvl="0" marL="285750" marR="0" rtl="0" algn="l">
              <a:spcBef>
                <a:spcPts val="0"/>
              </a:spcBef>
              <a:spcAft>
                <a:spcPts val="0"/>
              </a:spcAft>
              <a:buClr>
                <a:schemeClr val="lt1"/>
              </a:buClr>
              <a:buSzPts val="1800"/>
              <a:buFont typeface="Arial"/>
              <a:buNone/>
            </a:pPr>
            <a:r>
              <a:t/>
            </a:r>
            <a:endParaRPr b="1" sz="1800">
              <a:solidFill>
                <a:schemeClr val="dk1"/>
              </a:solidFill>
              <a:latin typeface="Tahoma"/>
              <a:ea typeface="Tahoma"/>
              <a:cs typeface="Tahoma"/>
              <a:sym typeface="Tahoma"/>
            </a:endParaRPr>
          </a:p>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Tahoma"/>
                <a:ea typeface="Tahoma"/>
                <a:cs typeface="Tahoma"/>
                <a:sym typeface="Tahoma"/>
              </a:rPr>
              <a:t>Support the validation of ice clouds models and the parameterisation of ice clouds in weather and climate models</a:t>
            </a:r>
            <a:endParaRPr/>
          </a:p>
          <a:p>
            <a:pPr indent="-171450" lvl="0" marL="285750" marR="0" rtl="0" algn="l">
              <a:spcBef>
                <a:spcPts val="0"/>
              </a:spcBef>
              <a:spcAft>
                <a:spcPts val="0"/>
              </a:spcAft>
              <a:buClr>
                <a:schemeClr val="lt1"/>
              </a:buClr>
              <a:buSzPts val="1800"/>
              <a:buFont typeface="Arial"/>
              <a:buNone/>
            </a:pPr>
            <a:r>
              <a:t/>
            </a:r>
            <a:endParaRPr b="1" sz="1800">
              <a:solidFill>
                <a:schemeClr val="dk1"/>
              </a:solidFill>
              <a:latin typeface="Tahoma"/>
              <a:ea typeface="Tahoma"/>
              <a:cs typeface="Tahoma"/>
              <a:sym typeface="Tahoma"/>
            </a:endParaRPr>
          </a:p>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Tahoma"/>
                <a:ea typeface="Tahoma"/>
                <a:cs typeface="Tahoma"/>
                <a:sym typeface="Tahoma"/>
              </a:rPr>
              <a:t>Fill observational gap: provide information on non-precipitating ice that are not covered either in the optical/thermal IR or in the mm-wave range</a:t>
            </a:r>
            <a:endParaRPr b="1" sz="1800">
              <a:solidFill>
                <a:schemeClr val="dk1"/>
              </a:solidFill>
              <a:latin typeface="Tahoma"/>
              <a:ea typeface="Tahoma"/>
              <a:cs typeface="Tahoma"/>
              <a:sym typeface="Tahoma"/>
            </a:endParaRPr>
          </a:p>
        </p:txBody>
      </p:sp>
      <p:sp>
        <p:nvSpPr>
          <p:cNvPr id="483" name="Google Shape;483;p26"/>
          <p:cNvSpPr/>
          <p:nvPr/>
        </p:nvSpPr>
        <p:spPr>
          <a:xfrm>
            <a:off x="1907005" y="1060951"/>
            <a:ext cx="10034696" cy="3239830"/>
          </a:xfrm>
          <a:prstGeom prst="rect">
            <a:avLst/>
          </a:prstGeom>
          <a:noFill/>
          <a:ln cap="flat" cmpd="sng" w="28575">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7"/>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Background and heritage of MWI and ICI</a:t>
            </a:r>
            <a:endParaRPr/>
          </a:p>
        </p:txBody>
      </p:sp>
      <p:sp>
        <p:nvSpPr>
          <p:cNvPr id="490" name="Google Shape;490;p27"/>
          <p:cNvSpPr txBox="1"/>
          <p:nvPr/>
        </p:nvSpPr>
        <p:spPr>
          <a:xfrm>
            <a:off x="127287" y="852282"/>
            <a:ext cx="11857122"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900">
              <a:solidFill>
                <a:schemeClr val="dk1"/>
              </a:solidFill>
              <a:latin typeface="Tahoma"/>
              <a:ea typeface="Tahoma"/>
              <a:cs typeface="Tahoma"/>
              <a:sym typeface="Tahoma"/>
            </a:endParaRPr>
          </a:p>
          <a:p>
            <a:pPr indent="0" lvl="0" marL="0" marR="0" rtl="0" algn="just">
              <a:spcBef>
                <a:spcPts val="0"/>
              </a:spcBef>
              <a:spcAft>
                <a:spcPts val="0"/>
              </a:spcAft>
              <a:buNone/>
            </a:pPr>
            <a:r>
              <a:rPr b="0" lang="en-GB" sz="1200">
                <a:solidFill>
                  <a:schemeClr val="dk1"/>
                </a:solidFill>
                <a:latin typeface="Tahoma"/>
                <a:ea typeface="Tahoma"/>
                <a:cs typeface="Tahoma"/>
                <a:sym typeface="Tahoma"/>
              </a:rPr>
              <a:t>Key microwave channels (10.65, 18.7/19.35, 23.8/22.235, 31.4/37.0, and 85.5/89.0 GHz) data are well suited for estimates of precipitation rate, column water vapour, and cloud liquid water, as well as surface parameters such as ocean surface wind speed, sea ice extent and concentration, snow cover, soil moisture, and land surface emissivity.</a:t>
            </a:r>
            <a:endParaRPr/>
          </a:p>
          <a:p>
            <a:pPr indent="0" lvl="0" marL="0" marR="0" rtl="0" algn="just">
              <a:spcBef>
                <a:spcPts val="0"/>
              </a:spcBef>
              <a:spcAft>
                <a:spcPts val="0"/>
              </a:spcAft>
              <a:buNone/>
            </a:pPr>
            <a:r>
              <a:t/>
            </a:r>
            <a:endParaRPr b="0" sz="1200">
              <a:solidFill>
                <a:schemeClr val="dk1"/>
              </a:solidFill>
              <a:latin typeface="Tahoma"/>
              <a:ea typeface="Tahoma"/>
              <a:cs typeface="Tahoma"/>
              <a:sym typeface="Tahoma"/>
            </a:endParaRPr>
          </a:p>
          <a:p>
            <a:pPr indent="0" lvl="0" marL="0" marR="0" rtl="0" algn="just">
              <a:spcBef>
                <a:spcPts val="0"/>
              </a:spcBef>
              <a:spcAft>
                <a:spcPts val="0"/>
              </a:spcAft>
              <a:buNone/>
            </a:pPr>
            <a:r>
              <a:rPr b="0" lang="en-GB" sz="1200">
                <a:solidFill>
                  <a:schemeClr val="dk1"/>
                </a:solidFill>
                <a:latin typeface="Tahoma"/>
                <a:ea typeface="Tahoma"/>
                <a:cs typeface="Tahoma"/>
                <a:sym typeface="Tahoma"/>
              </a:rPr>
              <a:t>MWI has a long heritage form instruments such as DSMP Special Sensor Microwave–Imager (SSM/I) and Special Sensor Microwave-Imager/Sounder (SSMIS), TRMM Microwave Imager (TMI), Advanced Microwave Scanning Radiometer for EOS (AMSR-E), GCOM-W Advanced Microwave Scanning Radiometer–2 (AMSR 2), GPM Microwave Imager (GMI).</a:t>
            </a:r>
            <a:endParaRPr b="0" sz="1200">
              <a:solidFill>
                <a:schemeClr val="dk1"/>
              </a:solidFill>
              <a:latin typeface="Tahoma"/>
              <a:ea typeface="Tahoma"/>
              <a:cs typeface="Tahoma"/>
              <a:sym typeface="Tahoma"/>
            </a:endParaRPr>
          </a:p>
          <a:p>
            <a:pPr indent="0" lvl="0" marL="0" marR="0" rtl="0" algn="just">
              <a:spcBef>
                <a:spcPts val="0"/>
              </a:spcBef>
              <a:spcAft>
                <a:spcPts val="0"/>
              </a:spcAft>
              <a:buNone/>
            </a:pPr>
            <a:r>
              <a:t/>
            </a:r>
            <a:endParaRPr b="0" sz="1200">
              <a:solidFill>
                <a:schemeClr val="dk1"/>
              </a:solidFill>
              <a:latin typeface="Tahoma"/>
              <a:ea typeface="Tahoma"/>
              <a:cs typeface="Tahoma"/>
              <a:sym typeface="Tahoma"/>
            </a:endParaRPr>
          </a:p>
          <a:p>
            <a:pPr indent="0" lvl="0" marL="0" marR="0" rtl="0" algn="just">
              <a:spcBef>
                <a:spcPts val="0"/>
              </a:spcBef>
              <a:spcAft>
                <a:spcPts val="0"/>
              </a:spcAft>
              <a:buNone/>
            </a:pPr>
            <a:r>
              <a:rPr b="0" lang="en-GB" sz="1200">
                <a:solidFill>
                  <a:schemeClr val="dk1"/>
                </a:solidFill>
                <a:latin typeface="Tahoma"/>
                <a:ea typeface="Tahoma"/>
                <a:cs typeface="Tahoma"/>
                <a:sym typeface="Tahoma"/>
              </a:rPr>
              <a:t>Continuous long-term record of high-quality global satellite microwave observations in support of long-term climate records, which now extends over 30 years.</a:t>
            </a:r>
            <a:endParaRPr b="0" sz="1200">
              <a:solidFill>
                <a:schemeClr val="dk1"/>
              </a:solidFill>
              <a:latin typeface="Tahoma"/>
              <a:ea typeface="Tahoma"/>
              <a:cs typeface="Tahoma"/>
              <a:sym typeface="Tahoma"/>
            </a:endParaRPr>
          </a:p>
          <a:p>
            <a:pPr indent="0" lvl="0" marL="0" marR="0" rtl="0" algn="l">
              <a:spcBef>
                <a:spcPts val="0"/>
              </a:spcBef>
              <a:spcAft>
                <a:spcPts val="0"/>
              </a:spcAft>
              <a:buNone/>
            </a:pPr>
            <a:r>
              <a:t/>
            </a:r>
            <a:endParaRPr b="1" sz="900">
              <a:solidFill>
                <a:schemeClr val="dk2"/>
              </a:solidFill>
              <a:latin typeface="Tahoma"/>
              <a:ea typeface="Tahoma"/>
              <a:cs typeface="Tahoma"/>
              <a:sym typeface="Tahoma"/>
            </a:endParaRPr>
          </a:p>
        </p:txBody>
      </p:sp>
      <p:grpSp>
        <p:nvGrpSpPr>
          <p:cNvPr id="491" name="Google Shape;491;p27"/>
          <p:cNvGrpSpPr/>
          <p:nvPr/>
        </p:nvGrpSpPr>
        <p:grpSpPr>
          <a:xfrm>
            <a:off x="1651963" y="2607628"/>
            <a:ext cx="10177022" cy="4104202"/>
            <a:chOff x="1651963" y="2481508"/>
            <a:chExt cx="10177022" cy="4104202"/>
          </a:xfrm>
        </p:grpSpPr>
        <p:pic>
          <p:nvPicPr>
            <p:cNvPr id="492" name="Google Shape;492;p27"/>
            <p:cNvPicPr preferRelativeResize="0"/>
            <p:nvPr/>
          </p:nvPicPr>
          <p:blipFill rotWithShape="1">
            <a:blip r:embed="rId3">
              <a:alphaModFix/>
            </a:blip>
            <a:srcRect b="0" l="14474" r="-1959" t="0"/>
            <a:stretch/>
          </p:blipFill>
          <p:spPr>
            <a:xfrm>
              <a:off x="1872776" y="2781002"/>
              <a:ext cx="9288000" cy="3406942"/>
            </a:xfrm>
            <a:prstGeom prst="rect">
              <a:avLst/>
            </a:prstGeom>
            <a:noFill/>
            <a:ln>
              <a:noFill/>
            </a:ln>
          </p:spPr>
        </p:pic>
        <p:sp>
          <p:nvSpPr>
            <p:cNvPr id="493" name="Google Shape;493;p27"/>
            <p:cNvSpPr/>
            <p:nvPr/>
          </p:nvSpPr>
          <p:spPr>
            <a:xfrm>
              <a:off x="7533771" y="5340198"/>
              <a:ext cx="223894" cy="290246"/>
            </a:xfrm>
            <a:prstGeom prst="rightArrow">
              <a:avLst>
                <a:gd fmla="val 50000" name="adj1"/>
                <a:gd fmla="val 48415" name="adj2"/>
              </a:avLst>
            </a:prstGeom>
            <a:solidFill>
              <a:srgbClr val="4B99A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494" name="Google Shape;494;p27"/>
            <p:cNvSpPr/>
            <p:nvPr/>
          </p:nvSpPr>
          <p:spPr>
            <a:xfrm>
              <a:off x="2189140" y="5360003"/>
              <a:ext cx="5349814" cy="253222"/>
            </a:xfrm>
            <a:prstGeom prst="rect">
              <a:avLst/>
            </a:prstGeom>
            <a:solidFill>
              <a:srgbClr val="4B99A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rPr b="1" lang="en-GB" sz="900">
                  <a:solidFill>
                    <a:schemeClr val="lt1"/>
                  </a:solidFill>
                  <a:latin typeface="Tahoma"/>
                  <a:ea typeface="Tahoma"/>
                  <a:cs typeface="Tahoma"/>
                  <a:sym typeface="Tahoma"/>
                </a:rPr>
                <a:t> DOD (USA) DSMP SSM/I  / </a:t>
              </a:r>
              <a:r>
                <a:rPr b="1" i="0" lang="en-GB" sz="900" u="none" cap="none" strike="noStrike">
                  <a:solidFill>
                    <a:schemeClr val="lt1"/>
                  </a:solidFill>
                  <a:latin typeface="Tahoma"/>
                  <a:ea typeface="Tahoma"/>
                  <a:cs typeface="Tahoma"/>
                  <a:sym typeface="Tahoma"/>
                </a:rPr>
                <a:t>SSMIS	</a:t>
              </a:r>
              <a:r>
                <a:rPr b="1" lang="en-GB" sz="900">
                  <a:solidFill>
                    <a:schemeClr val="lt1"/>
                  </a:solidFill>
                  <a:latin typeface="Tahoma"/>
                  <a:ea typeface="Tahoma"/>
                  <a:cs typeface="Tahoma"/>
                  <a:sym typeface="Tahoma"/>
                </a:rPr>
                <a:t>	                       	</a:t>
              </a:r>
              <a:r>
                <a:rPr b="1" i="0" lang="en-GB" sz="900" u="none" cap="none" strike="noStrike">
                  <a:solidFill>
                    <a:schemeClr val="lt1"/>
                  </a:solidFill>
                  <a:latin typeface="Tahoma"/>
                  <a:ea typeface="Tahoma"/>
                  <a:cs typeface="Tahoma"/>
                  <a:sym typeface="Tahoma"/>
                </a:rPr>
                <a:t>F17/F18</a:t>
              </a:r>
              <a:endParaRPr b="1" i="0" sz="900" u="none" cap="none" strike="noStrike">
                <a:solidFill>
                  <a:schemeClr val="lt1"/>
                </a:solidFill>
                <a:latin typeface="Tahoma"/>
                <a:ea typeface="Tahoma"/>
                <a:cs typeface="Tahoma"/>
                <a:sym typeface="Tahoma"/>
              </a:endParaRPr>
            </a:p>
          </p:txBody>
        </p:sp>
        <p:sp>
          <p:nvSpPr>
            <p:cNvPr id="495" name="Google Shape;495;p27"/>
            <p:cNvSpPr/>
            <p:nvPr/>
          </p:nvSpPr>
          <p:spPr>
            <a:xfrm>
              <a:off x="4518025" y="4970195"/>
              <a:ext cx="2844366" cy="252000"/>
            </a:xfrm>
            <a:prstGeom prst="rect">
              <a:avLst/>
            </a:prstGeom>
            <a:solidFill>
              <a:srgbClr val="4B99A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rPr b="1" lang="en-GB" sz="900">
                  <a:solidFill>
                    <a:schemeClr val="lt1"/>
                  </a:solidFill>
                  <a:latin typeface="Tahoma"/>
                  <a:ea typeface="Tahoma"/>
                  <a:cs typeface="Tahoma"/>
                  <a:sym typeface="Tahoma"/>
                </a:rPr>
                <a:t> DOD (USA) WindSat</a:t>
              </a:r>
              <a:r>
                <a:rPr b="1" i="0" lang="en-GB" sz="900" u="none" cap="none" strike="noStrike">
                  <a:solidFill>
                    <a:schemeClr val="lt1"/>
                  </a:solidFill>
                  <a:latin typeface="Tahoma"/>
                  <a:ea typeface="Tahoma"/>
                  <a:cs typeface="Tahoma"/>
                  <a:sym typeface="Tahoma"/>
                </a:rPr>
                <a:t>			</a:t>
              </a:r>
              <a:endParaRPr b="1" i="0" sz="900" u="none" cap="none" strike="noStrike">
                <a:solidFill>
                  <a:schemeClr val="lt1"/>
                </a:solidFill>
                <a:latin typeface="Tahoma"/>
                <a:ea typeface="Tahoma"/>
                <a:cs typeface="Tahoma"/>
                <a:sym typeface="Tahoma"/>
              </a:endParaRPr>
            </a:p>
          </p:txBody>
        </p:sp>
        <p:sp>
          <p:nvSpPr>
            <p:cNvPr id="496" name="Google Shape;496;p27"/>
            <p:cNvSpPr/>
            <p:nvPr/>
          </p:nvSpPr>
          <p:spPr>
            <a:xfrm>
              <a:off x="8075785" y="2992350"/>
              <a:ext cx="2692478" cy="540000"/>
            </a:xfrm>
            <a:prstGeom prst="rightArrow">
              <a:avLst>
                <a:gd fmla="val 50000" name="adj1"/>
                <a:gd fmla="val 50000" name="adj2"/>
              </a:avLst>
            </a:prstGeom>
            <a:solidFill>
              <a:srgbClr val="0070C0"/>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497" name="Google Shape;497;p27"/>
            <p:cNvSpPr txBox="1"/>
            <p:nvPr/>
          </p:nvSpPr>
          <p:spPr>
            <a:xfrm>
              <a:off x="8258981" y="3149366"/>
              <a:ext cx="1946367" cy="25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lt1"/>
                  </a:solidFill>
                  <a:latin typeface="Tahoma"/>
                  <a:ea typeface="Tahoma"/>
                  <a:cs typeface="Tahoma"/>
                  <a:sym typeface="Tahoma"/>
                </a:rPr>
                <a:t>EUMETSAT/ ESA  MWI and ICI</a:t>
              </a:r>
              <a:endParaRPr/>
            </a:p>
          </p:txBody>
        </p:sp>
        <p:sp>
          <p:nvSpPr>
            <p:cNvPr id="498" name="Google Shape;498;p27"/>
            <p:cNvSpPr/>
            <p:nvPr/>
          </p:nvSpPr>
          <p:spPr>
            <a:xfrm>
              <a:off x="7538954" y="4147032"/>
              <a:ext cx="236755" cy="243961"/>
            </a:xfrm>
            <a:prstGeom prst="rightArrow">
              <a:avLst>
                <a:gd fmla="val 50000" name="adj1"/>
                <a:gd fmla="val 50000" name="adj2"/>
              </a:avLst>
            </a:prstGeom>
            <a:solidFill>
              <a:srgbClr val="A8448B"/>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499" name="Google Shape;499;p27"/>
            <p:cNvSpPr/>
            <p:nvPr/>
          </p:nvSpPr>
          <p:spPr>
            <a:xfrm>
              <a:off x="4028212" y="4154594"/>
              <a:ext cx="3499541" cy="252000"/>
            </a:xfrm>
            <a:prstGeom prst="rect">
              <a:avLst/>
            </a:prstGeom>
            <a:solidFill>
              <a:srgbClr val="A8448B"/>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rPr b="1" lang="en-GB" sz="900">
                  <a:solidFill>
                    <a:schemeClr val="lt1"/>
                  </a:solidFill>
                  <a:latin typeface="Tahoma"/>
                  <a:ea typeface="Tahoma"/>
                  <a:cs typeface="Tahoma"/>
                  <a:sym typeface="Tahoma"/>
                </a:rPr>
                <a:t> NASA/JAXA  </a:t>
              </a:r>
              <a:r>
                <a:rPr b="1" i="0" lang="en-GB" sz="900" u="none" cap="none" strike="noStrike">
                  <a:solidFill>
                    <a:schemeClr val="lt1"/>
                  </a:solidFill>
                  <a:latin typeface="Tahoma"/>
                  <a:ea typeface="Tahoma"/>
                  <a:cs typeface="Tahoma"/>
                  <a:sym typeface="Tahoma"/>
                </a:rPr>
                <a:t>TMI  / GMI</a:t>
              </a:r>
              <a:endParaRPr b="1" i="0" sz="900" u="none" cap="none" strike="noStrike">
                <a:solidFill>
                  <a:schemeClr val="lt1"/>
                </a:solidFill>
                <a:latin typeface="Tahoma"/>
                <a:ea typeface="Tahoma"/>
                <a:cs typeface="Tahoma"/>
                <a:sym typeface="Tahoma"/>
              </a:endParaRPr>
            </a:p>
          </p:txBody>
        </p:sp>
        <p:sp>
          <p:nvSpPr>
            <p:cNvPr id="500" name="Google Shape;500;p27"/>
            <p:cNvSpPr/>
            <p:nvPr/>
          </p:nvSpPr>
          <p:spPr>
            <a:xfrm>
              <a:off x="4442757" y="4557927"/>
              <a:ext cx="3096197" cy="252000"/>
            </a:xfrm>
            <a:prstGeom prst="rect">
              <a:avLst/>
            </a:prstGeom>
            <a:solidFill>
              <a:srgbClr val="CC0000"/>
            </a:solidFill>
            <a:ln>
              <a:noFill/>
            </a:ln>
          </p:spPr>
          <p:txBody>
            <a:bodyPr anchorCtr="0" anchor="t" bIns="36000" lIns="36000" spcFirstLastPara="1" rIns="36000" wrap="square" tIns="36000">
              <a:noAutofit/>
            </a:bodyPr>
            <a:lstStyle/>
            <a:p>
              <a:pPr indent="0" lvl="0" marL="0" marR="0" rtl="0" algn="l">
                <a:spcBef>
                  <a:spcPts val="0"/>
                </a:spcBef>
                <a:spcAft>
                  <a:spcPts val="0"/>
                </a:spcAft>
                <a:buNone/>
              </a:pPr>
              <a:r>
                <a:rPr b="1" lang="en-GB" sz="900">
                  <a:solidFill>
                    <a:schemeClr val="lt1"/>
                  </a:solidFill>
                  <a:latin typeface="Tahoma"/>
                  <a:ea typeface="Tahoma"/>
                  <a:cs typeface="Tahoma"/>
                  <a:sym typeface="Tahoma"/>
                </a:rPr>
                <a:t> JAXA (Japan)  AMSR-E / GCOM-W </a:t>
              </a:r>
              <a:r>
                <a:rPr b="1" i="0" lang="en-GB" sz="900" u="none" cap="none" strike="noStrike">
                  <a:solidFill>
                    <a:schemeClr val="lt1"/>
                  </a:solidFill>
                  <a:latin typeface="Tahoma"/>
                  <a:ea typeface="Tahoma"/>
                  <a:cs typeface="Tahoma"/>
                  <a:sym typeface="Tahoma"/>
                </a:rPr>
                <a:t>AMSR 2 		</a:t>
              </a:r>
              <a:endParaRPr b="1" i="0" sz="900" u="none" cap="none" strike="noStrike">
                <a:solidFill>
                  <a:schemeClr val="lt1"/>
                </a:solidFill>
                <a:latin typeface="Tahoma"/>
                <a:ea typeface="Tahoma"/>
                <a:cs typeface="Tahoma"/>
                <a:sym typeface="Tahoma"/>
              </a:endParaRPr>
            </a:p>
          </p:txBody>
        </p:sp>
        <p:sp>
          <p:nvSpPr>
            <p:cNvPr id="501" name="Google Shape;501;p27"/>
            <p:cNvSpPr/>
            <p:nvPr/>
          </p:nvSpPr>
          <p:spPr>
            <a:xfrm>
              <a:off x="7535612" y="4553246"/>
              <a:ext cx="228067" cy="250264"/>
            </a:xfrm>
            <a:prstGeom prst="rightArrow">
              <a:avLst>
                <a:gd fmla="val 50000" name="adj1"/>
                <a:gd fmla="val 50000" name="adj2"/>
              </a:avLst>
            </a:prstGeom>
            <a:solidFill>
              <a:srgbClr val="C00000"/>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02" name="Google Shape;502;p27"/>
            <p:cNvSpPr/>
            <p:nvPr/>
          </p:nvSpPr>
          <p:spPr>
            <a:xfrm>
              <a:off x="8780923" y="3783707"/>
              <a:ext cx="451242" cy="283301"/>
            </a:xfrm>
            <a:prstGeom prst="rightArrow">
              <a:avLst>
                <a:gd fmla="val 50000" name="adj1"/>
                <a:gd fmla="val 48415" name="adj2"/>
              </a:avLst>
            </a:prstGeom>
            <a:solidFill>
              <a:srgbClr val="99C22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03" name="Google Shape;503;p27"/>
            <p:cNvSpPr/>
            <p:nvPr/>
          </p:nvSpPr>
          <p:spPr>
            <a:xfrm>
              <a:off x="5354053" y="3794738"/>
              <a:ext cx="3675647" cy="262416"/>
            </a:xfrm>
            <a:prstGeom prst="rect">
              <a:avLst/>
            </a:prstGeom>
            <a:solidFill>
              <a:srgbClr val="99C22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rPr b="1" lang="en-GB" sz="900">
                  <a:solidFill>
                    <a:schemeClr val="lt1"/>
                  </a:solidFill>
                  <a:latin typeface="Tahoma"/>
                  <a:ea typeface="Tahoma"/>
                  <a:cs typeface="Tahoma"/>
                  <a:sym typeface="Tahoma"/>
                </a:rPr>
                <a:t> CMA (China)</a:t>
              </a:r>
              <a:r>
                <a:rPr b="1" i="0" lang="en-GB" sz="900" u="none" cap="none" strike="noStrike">
                  <a:solidFill>
                    <a:schemeClr val="lt1"/>
                  </a:solidFill>
                  <a:latin typeface="Tahoma"/>
                  <a:ea typeface="Tahoma"/>
                  <a:cs typeface="Tahoma"/>
                  <a:sym typeface="Tahoma"/>
                </a:rPr>
                <a:t>	</a:t>
              </a:r>
              <a:r>
                <a:rPr b="1" lang="en-GB" sz="900">
                  <a:solidFill>
                    <a:schemeClr val="lt1"/>
                  </a:solidFill>
                  <a:latin typeface="Tahoma"/>
                  <a:ea typeface="Tahoma"/>
                  <a:cs typeface="Tahoma"/>
                  <a:sym typeface="Tahoma"/>
                </a:rPr>
                <a:t>Feng-Yun-3  MWRI</a:t>
              </a:r>
              <a:endParaRPr b="1" i="0" sz="900" u="none" cap="none" strike="noStrike">
                <a:solidFill>
                  <a:schemeClr val="lt1"/>
                </a:solidFill>
                <a:latin typeface="Tahoma"/>
                <a:ea typeface="Tahoma"/>
                <a:cs typeface="Tahoma"/>
                <a:sym typeface="Tahoma"/>
              </a:endParaRPr>
            </a:p>
          </p:txBody>
        </p:sp>
        <p:sp>
          <p:nvSpPr>
            <p:cNvPr id="504" name="Google Shape;504;p27"/>
            <p:cNvSpPr/>
            <p:nvPr/>
          </p:nvSpPr>
          <p:spPr>
            <a:xfrm>
              <a:off x="9331541" y="3443876"/>
              <a:ext cx="227548" cy="338831"/>
            </a:xfrm>
            <a:prstGeom prst="rightArrow">
              <a:avLst>
                <a:gd fmla="val 50000" name="adj1"/>
                <a:gd fmla="val 72209" name="adj2"/>
              </a:avLst>
            </a:prstGeom>
            <a:solidFill>
              <a:srgbClr val="DEA900"/>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05" name="Google Shape;505;p27"/>
            <p:cNvSpPr/>
            <p:nvPr/>
          </p:nvSpPr>
          <p:spPr>
            <a:xfrm>
              <a:off x="6370721" y="3476667"/>
              <a:ext cx="2977816" cy="252000"/>
            </a:xfrm>
            <a:prstGeom prst="rect">
              <a:avLst/>
            </a:prstGeom>
            <a:solidFill>
              <a:srgbClr val="DEA900"/>
            </a:solidFill>
            <a:ln>
              <a:noFill/>
            </a:ln>
          </p:spPr>
          <p:txBody>
            <a:bodyPr anchorCtr="0" anchor="t" bIns="36000" lIns="36000" spcFirstLastPara="1" rIns="36000" wrap="square" tIns="36000">
              <a:noAutofit/>
            </a:bodyPr>
            <a:lstStyle/>
            <a:p>
              <a:pPr indent="0" lvl="0" marL="0" marR="0" rtl="0" algn="l">
                <a:spcBef>
                  <a:spcPts val="0"/>
                </a:spcBef>
                <a:spcAft>
                  <a:spcPts val="0"/>
                </a:spcAft>
                <a:buNone/>
              </a:pPr>
              <a:r>
                <a:rPr b="1" lang="en-GB" sz="900">
                  <a:solidFill>
                    <a:schemeClr val="lt1"/>
                  </a:solidFill>
                  <a:latin typeface="Tahoma"/>
                  <a:ea typeface="Tahoma"/>
                  <a:cs typeface="Tahoma"/>
                  <a:sym typeface="Tahoma"/>
                </a:rPr>
                <a:t> </a:t>
              </a:r>
              <a:r>
                <a:rPr b="0" lang="en-GB" sz="900">
                  <a:solidFill>
                    <a:schemeClr val="lt1"/>
                  </a:solidFill>
                  <a:latin typeface="Tahoma"/>
                  <a:ea typeface="Tahoma"/>
                  <a:cs typeface="Tahoma"/>
                  <a:sym typeface="Tahoma"/>
                </a:rPr>
                <a:t>RosHydroMet/Roscosmos (Russia) </a:t>
              </a:r>
              <a:r>
                <a:rPr b="0" lang="en-GB" sz="800">
                  <a:solidFill>
                    <a:schemeClr val="lt1"/>
                  </a:solidFill>
                  <a:latin typeface="Tahoma"/>
                  <a:ea typeface="Tahoma"/>
                  <a:cs typeface="Tahoma"/>
                  <a:sym typeface="Tahoma"/>
                </a:rPr>
                <a:t>Meteor-M N2 MTVZA-GY</a:t>
              </a:r>
              <a:endParaRPr b="0" i="0" sz="800" u="none" cap="none" strike="noStrike">
                <a:solidFill>
                  <a:schemeClr val="lt1"/>
                </a:solidFill>
                <a:latin typeface="Tahoma"/>
                <a:ea typeface="Tahoma"/>
                <a:cs typeface="Tahoma"/>
                <a:sym typeface="Tahoma"/>
              </a:endParaRPr>
            </a:p>
          </p:txBody>
        </p:sp>
        <p:sp>
          <p:nvSpPr>
            <p:cNvPr id="506" name="Google Shape;506;p27"/>
            <p:cNvSpPr/>
            <p:nvPr/>
          </p:nvSpPr>
          <p:spPr>
            <a:xfrm>
              <a:off x="7856622" y="4439495"/>
              <a:ext cx="1375544" cy="504000"/>
            </a:xfrm>
            <a:prstGeom prst="rightArrow">
              <a:avLst>
                <a:gd fmla="val 50000" name="adj1"/>
                <a:gd fmla="val 50000" name="adj2"/>
              </a:avLst>
            </a:prstGeom>
            <a:solidFill>
              <a:srgbClr val="CC0000"/>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07" name="Google Shape;507;p27"/>
            <p:cNvSpPr txBox="1"/>
            <p:nvPr/>
          </p:nvSpPr>
          <p:spPr>
            <a:xfrm>
              <a:off x="7856621" y="4569722"/>
              <a:ext cx="2027861"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lt1"/>
                  </a:solidFill>
                  <a:latin typeface="Tahoma"/>
                  <a:ea typeface="Tahoma"/>
                  <a:cs typeface="Tahoma"/>
                  <a:sym typeface="Tahoma"/>
                </a:rPr>
                <a:t>GOSAT-GW AMSR3 </a:t>
              </a:r>
              <a:endParaRPr/>
            </a:p>
          </p:txBody>
        </p:sp>
        <p:sp>
          <p:nvSpPr>
            <p:cNvPr id="508" name="Google Shape;508;p27"/>
            <p:cNvSpPr/>
            <p:nvPr/>
          </p:nvSpPr>
          <p:spPr>
            <a:xfrm>
              <a:off x="8652806" y="2629090"/>
              <a:ext cx="1184327" cy="539514"/>
            </a:xfrm>
            <a:prstGeom prst="rightArrow">
              <a:avLst>
                <a:gd fmla="val 50000" name="adj1"/>
                <a:gd fmla="val 50000" name="adj2"/>
              </a:avLst>
            </a:prstGeom>
            <a:solidFill>
              <a:srgbClr val="0070C0"/>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09" name="Google Shape;509;p27"/>
            <p:cNvSpPr txBox="1"/>
            <p:nvPr/>
          </p:nvSpPr>
          <p:spPr>
            <a:xfrm>
              <a:off x="8714237" y="2767319"/>
              <a:ext cx="1035856" cy="25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lt1"/>
                  </a:solidFill>
                  <a:latin typeface="Tahoma"/>
                  <a:ea typeface="Tahoma"/>
                  <a:cs typeface="Tahoma"/>
                  <a:sym typeface="Tahoma"/>
                </a:rPr>
                <a:t>ESA  CIMR</a:t>
              </a:r>
              <a:endParaRPr/>
            </a:p>
          </p:txBody>
        </p:sp>
        <p:cxnSp>
          <p:nvCxnSpPr>
            <p:cNvPr id="510" name="Google Shape;510;p27"/>
            <p:cNvCxnSpPr/>
            <p:nvPr/>
          </p:nvCxnSpPr>
          <p:spPr>
            <a:xfrm>
              <a:off x="7517564" y="2711122"/>
              <a:ext cx="10189" cy="3015917"/>
            </a:xfrm>
            <a:prstGeom prst="straightConnector1">
              <a:avLst/>
            </a:prstGeom>
            <a:solidFill>
              <a:schemeClr val="lt2"/>
            </a:solidFill>
            <a:ln cap="flat" cmpd="sng" w="15875">
              <a:solidFill>
                <a:schemeClr val="dk1"/>
              </a:solidFill>
              <a:prstDash val="dash"/>
              <a:round/>
              <a:headEnd len="sm" w="sm" type="none"/>
              <a:tailEnd len="sm" w="sm" type="none"/>
            </a:ln>
          </p:spPr>
        </p:cxnSp>
        <p:sp>
          <p:nvSpPr>
            <p:cNvPr id="511" name="Google Shape;511;p27"/>
            <p:cNvSpPr txBox="1"/>
            <p:nvPr/>
          </p:nvSpPr>
          <p:spPr>
            <a:xfrm>
              <a:off x="7304060" y="2481508"/>
              <a:ext cx="51007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rgbClr val="001234"/>
                  </a:solidFill>
                  <a:latin typeface="Tahoma"/>
                  <a:ea typeface="Tahoma"/>
                  <a:cs typeface="Tahoma"/>
                  <a:sym typeface="Tahoma"/>
                </a:rPr>
                <a:t>today</a:t>
              </a:r>
              <a:endParaRPr/>
            </a:p>
          </p:txBody>
        </p:sp>
        <p:pic>
          <p:nvPicPr>
            <p:cNvPr descr="File:Global Precipitation Measurement spacecraft model.png - Wikimedia  Commons" id="512" name="Google Shape;512;p27"/>
            <p:cNvPicPr preferRelativeResize="0"/>
            <p:nvPr/>
          </p:nvPicPr>
          <p:blipFill rotWithShape="1">
            <a:blip r:embed="rId4">
              <a:alphaModFix/>
            </a:blip>
            <a:srcRect b="0" l="0" r="0" t="0"/>
            <a:stretch/>
          </p:blipFill>
          <p:spPr>
            <a:xfrm>
              <a:off x="3419426" y="4035129"/>
              <a:ext cx="556293" cy="490929"/>
            </a:xfrm>
            <a:prstGeom prst="rect">
              <a:avLst/>
            </a:prstGeom>
            <a:noFill/>
            <a:ln>
              <a:noFill/>
            </a:ln>
          </p:spPr>
        </p:pic>
        <p:pic>
          <p:nvPicPr>
            <p:cNvPr descr="Tropical Rainfall Measuring Mission – Wikipedia" id="513" name="Google Shape;513;p27"/>
            <p:cNvPicPr preferRelativeResize="0"/>
            <p:nvPr/>
          </p:nvPicPr>
          <p:blipFill rotWithShape="1">
            <a:blip r:embed="rId5">
              <a:alphaModFix/>
            </a:blip>
            <a:srcRect b="0" l="0" r="0" t="0"/>
            <a:stretch/>
          </p:blipFill>
          <p:spPr>
            <a:xfrm>
              <a:off x="2798590" y="3925357"/>
              <a:ext cx="594590" cy="563341"/>
            </a:xfrm>
            <a:prstGeom prst="rect">
              <a:avLst/>
            </a:prstGeom>
            <a:noFill/>
            <a:ln>
              <a:noFill/>
            </a:ln>
          </p:spPr>
        </p:pic>
        <p:pic>
          <p:nvPicPr>
            <p:cNvPr descr="GCOM-W (Shizuku) - Gunter&amp;#39;s Space Page" id="514" name="Google Shape;514;p27"/>
            <p:cNvPicPr preferRelativeResize="0"/>
            <p:nvPr/>
          </p:nvPicPr>
          <p:blipFill rotWithShape="1">
            <a:blip r:embed="rId6">
              <a:alphaModFix/>
            </a:blip>
            <a:srcRect b="0" l="0" r="0" t="0"/>
            <a:stretch/>
          </p:blipFill>
          <p:spPr>
            <a:xfrm>
              <a:off x="3826349" y="4520356"/>
              <a:ext cx="523466" cy="367735"/>
            </a:xfrm>
            <a:prstGeom prst="rect">
              <a:avLst/>
            </a:prstGeom>
            <a:noFill/>
            <a:ln>
              <a:noFill/>
            </a:ln>
          </p:spPr>
        </p:pic>
        <p:pic>
          <p:nvPicPr>
            <p:cNvPr id="515" name="Google Shape;515;p27"/>
            <p:cNvPicPr preferRelativeResize="0"/>
            <p:nvPr/>
          </p:nvPicPr>
          <p:blipFill rotWithShape="1">
            <a:blip r:embed="rId7">
              <a:alphaModFix/>
            </a:blip>
            <a:srcRect b="0" l="0" r="0" t="0"/>
            <a:stretch/>
          </p:blipFill>
          <p:spPr>
            <a:xfrm>
              <a:off x="1651963" y="5123153"/>
              <a:ext cx="382003" cy="576298"/>
            </a:xfrm>
            <a:prstGeom prst="rect">
              <a:avLst/>
            </a:prstGeom>
            <a:noFill/>
            <a:ln>
              <a:noFill/>
            </a:ln>
          </p:spPr>
        </p:pic>
        <p:pic>
          <p:nvPicPr>
            <p:cNvPr descr="Fengyun-3D – Spacecraft &amp;amp; Satellites" id="516" name="Google Shape;516;p27"/>
            <p:cNvPicPr preferRelativeResize="0"/>
            <p:nvPr/>
          </p:nvPicPr>
          <p:blipFill rotWithShape="1">
            <a:blip r:embed="rId8">
              <a:alphaModFix/>
            </a:blip>
            <a:srcRect b="0" l="0" r="0" t="0"/>
            <a:stretch/>
          </p:blipFill>
          <p:spPr>
            <a:xfrm>
              <a:off x="4635961" y="3595880"/>
              <a:ext cx="614143" cy="438536"/>
            </a:xfrm>
            <a:prstGeom prst="rect">
              <a:avLst/>
            </a:prstGeom>
            <a:noFill/>
            <a:ln>
              <a:noFill/>
            </a:ln>
          </p:spPr>
        </p:pic>
        <p:pic>
          <p:nvPicPr>
            <p:cNvPr descr="Receiving Russian&amp;#39;s Satellite Weather Image, From Space! | by Handiko  Gesang | Medium" id="517" name="Google Shape;517;p27"/>
            <p:cNvPicPr preferRelativeResize="0"/>
            <p:nvPr/>
          </p:nvPicPr>
          <p:blipFill rotWithShape="1">
            <a:blip r:embed="rId9">
              <a:alphaModFix/>
            </a:blip>
            <a:srcRect b="0" l="0" r="0" t="0"/>
            <a:stretch/>
          </p:blipFill>
          <p:spPr>
            <a:xfrm>
              <a:off x="5536151" y="3285829"/>
              <a:ext cx="748389" cy="467743"/>
            </a:xfrm>
            <a:prstGeom prst="rect">
              <a:avLst/>
            </a:prstGeom>
            <a:noFill/>
            <a:ln>
              <a:noFill/>
            </a:ln>
          </p:spPr>
        </p:pic>
        <p:pic>
          <p:nvPicPr>
            <p:cNvPr id="518" name="Google Shape;518;p27"/>
            <p:cNvPicPr preferRelativeResize="0"/>
            <p:nvPr/>
          </p:nvPicPr>
          <p:blipFill rotWithShape="1">
            <a:blip r:embed="rId10">
              <a:alphaModFix/>
            </a:blip>
            <a:srcRect b="0" l="0" r="0" t="0"/>
            <a:stretch/>
          </p:blipFill>
          <p:spPr>
            <a:xfrm>
              <a:off x="10826449" y="2992350"/>
              <a:ext cx="1002536" cy="462465"/>
            </a:xfrm>
            <a:prstGeom prst="rect">
              <a:avLst/>
            </a:prstGeom>
            <a:noFill/>
            <a:ln>
              <a:noFill/>
            </a:ln>
          </p:spPr>
        </p:pic>
        <p:pic>
          <p:nvPicPr>
            <p:cNvPr id="519" name="Google Shape;519;p27"/>
            <p:cNvPicPr preferRelativeResize="0"/>
            <p:nvPr/>
          </p:nvPicPr>
          <p:blipFill rotWithShape="1">
            <a:blip r:embed="rId11">
              <a:alphaModFix/>
            </a:blip>
            <a:srcRect b="0" l="0" r="0" t="0"/>
            <a:stretch/>
          </p:blipFill>
          <p:spPr>
            <a:xfrm>
              <a:off x="9951693" y="2659644"/>
              <a:ext cx="336827" cy="376789"/>
            </a:xfrm>
            <a:prstGeom prst="rect">
              <a:avLst/>
            </a:prstGeom>
            <a:noFill/>
            <a:ln>
              <a:noFill/>
            </a:ln>
          </p:spPr>
        </p:pic>
        <p:sp>
          <p:nvSpPr>
            <p:cNvPr id="520" name="Google Shape;520;p27"/>
            <p:cNvSpPr/>
            <p:nvPr/>
          </p:nvSpPr>
          <p:spPr>
            <a:xfrm>
              <a:off x="9260025" y="3713220"/>
              <a:ext cx="2247668" cy="2573627"/>
            </a:xfrm>
            <a:prstGeom prst="ellipse">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21" name="Google Shape;521;p27"/>
            <p:cNvSpPr/>
            <p:nvPr/>
          </p:nvSpPr>
          <p:spPr>
            <a:xfrm>
              <a:off x="9232165" y="5293901"/>
              <a:ext cx="652317" cy="505327"/>
            </a:xfrm>
            <a:prstGeom prst="rect">
              <a:avLst/>
            </a:prstGeom>
            <a:solidFill>
              <a:schemeClr val="lt1"/>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22" name="Google Shape;522;p27"/>
            <p:cNvSpPr txBox="1"/>
            <p:nvPr/>
          </p:nvSpPr>
          <p:spPr>
            <a:xfrm>
              <a:off x="3221755" y="6170212"/>
              <a:ext cx="3882794"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1"/>
                  </a:solidFill>
                  <a:latin typeface="Tahoma"/>
                  <a:ea typeface="Tahoma"/>
                  <a:cs typeface="Tahoma"/>
                  <a:sym typeface="Tahoma"/>
                </a:rPr>
                <a:t>Current and future passive microwave coverage</a:t>
              </a:r>
              <a:endParaRPr/>
            </a:p>
            <a:p>
              <a:pPr indent="0" lvl="0" marL="0" marR="0" rtl="0" algn="l">
                <a:spcBef>
                  <a:spcPts val="0"/>
                </a:spcBef>
                <a:spcAft>
                  <a:spcPts val="0"/>
                </a:spcAft>
                <a:buNone/>
              </a:pPr>
              <a:r>
                <a:t/>
              </a:r>
              <a:endParaRPr b="1" sz="900">
                <a:solidFill>
                  <a:schemeClr val="dk2"/>
                </a:solidFill>
                <a:latin typeface="Tahoma"/>
                <a:ea typeface="Tahoma"/>
                <a:cs typeface="Tahoma"/>
                <a:sym typeface="Tahom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8"/>
          <p:cNvSpPr txBox="1"/>
          <p:nvPr>
            <p:ph type="title"/>
          </p:nvPr>
        </p:nvSpPr>
        <p:spPr>
          <a:xfrm>
            <a:off x="-161925" y="-37377"/>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Sub-mm channels for ice cloud observations</a:t>
            </a:r>
            <a:endParaRPr/>
          </a:p>
        </p:txBody>
      </p:sp>
      <p:pic>
        <p:nvPicPr>
          <p:cNvPr id="529" name="Google Shape;529;p28"/>
          <p:cNvPicPr preferRelativeResize="0"/>
          <p:nvPr/>
        </p:nvPicPr>
        <p:blipFill rotWithShape="1">
          <a:blip r:embed="rId3">
            <a:alphaModFix/>
          </a:blip>
          <a:srcRect b="0" l="0" r="0" t="0"/>
          <a:stretch/>
        </p:blipFill>
        <p:spPr>
          <a:xfrm>
            <a:off x="8251789" y="4754934"/>
            <a:ext cx="3459756" cy="2064569"/>
          </a:xfrm>
          <a:prstGeom prst="rect">
            <a:avLst/>
          </a:prstGeom>
          <a:noFill/>
          <a:ln>
            <a:noFill/>
          </a:ln>
        </p:spPr>
      </p:pic>
      <p:sp>
        <p:nvSpPr>
          <p:cNvPr id="530" name="Google Shape;530;p28"/>
          <p:cNvSpPr txBox="1"/>
          <p:nvPr/>
        </p:nvSpPr>
        <p:spPr>
          <a:xfrm>
            <a:off x="506574" y="5862728"/>
            <a:ext cx="6668330"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dk1"/>
                </a:solidFill>
                <a:latin typeface="Tahoma"/>
                <a:ea typeface="Tahoma"/>
                <a:cs typeface="Tahoma"/>
                <a:sym typeface="Tahoma"/>
              </a:rPr>
              <a:t>*: Buehler, S. A., Jiménez, C., Evans, K. F., Eriksson, P., Rydberg, B., Heymsfield, A. J., Stubenrauch, C. J., Lohmann, U., Emde, C., John, V. O., Sreerekha, T. R., and Davis, C. P., 2007: A concept for a satellite mission to measure cloud ice water path, ice particle size, and cloud altitude”, </a:t>
            </a:r>
            <a:r>
              <a:rPr b="1" i="1" lang="en-GB" sz="900">
                <a:solidFill>
                  <a:schemeClr val="dk1"/>
                </a:solidFill>
                <a:latin typeface="Tahoma"/>
                <a:ea typeface="Tahoma"/>
                <a:cs typeface="Tahoma"/>
                <a:sym typeface="Tahoma"/>
              </a:rPr>
              <a:t>Q. J. Roy. Meteorol. Soc</a:t>
            </a:r>
            <a:r>
              <a:rPr b="1" lang="en-GB" sz="900">
                <a:solidFill>
                  <a:schemeClr val="dk1"/>
                </a:solidFill>
                <a:latin typeface="Tahoma"/>
                <a:ea typeface="Tahoma"/>
                <a:cs typeface="Tahoma"/>
                <a:sym typeface="Tahoma"/>
              </a:rPr>
              <a:t>., 133, 109–128.</a:t>
            </a:r>
            <a:endParaRPr b="1" sz="900">
              <a:solidFill>
                <a:schemeClr val="dk1"/>
              </a:solidFill>
              <a:latin typeface="Tahoma"/>
              <a:ea typeface="Tahoma"/>
              <a:cs typeface="Tahoma"/>
              <a:sym typeface="Tahoma"/>
            </a:endParaRPr>
          </a:p>
        </p:txBody>
      </p:sp>
      <p:sp>
        <p:nvSpPr>
          <p:cNvPr id="531" name="Google Shape;531;p28"/>
          <p:cNvSpPr/>
          <p:nvPr/>
        </p:nvSpPr>
        <p:spPr>
          <a:xfrm>
            <a:off x="313844" y="2388496"/>
            <a:ext cx="7378641"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GB" sz="1600">
                <a:solidFill>
                  <a:schemeClr val="dk1"/>
                </a:solidFill>
                <a:latin typeface="Tahoma"/>
                <a:ea typeface="Tahoma"/>
                <a:cs typeface="Tahoma"/>
                <a:sym typeface="Tahoma"/>
              </a:rPr>
              <a:t>Sensitivity of measurements at different frequencies to particle size *</a:t>
            </a:r>
            <a:endParaRPr b="1" sz="1600">
              <a:solidFill>
                <a:schemeClr val="dk1"/>
              </a:solidFill>
              <a:latin typeface="Tahoma"/>
              <a:ea typeface="Tahoma"/>
              <a:cs typeface="Tahoma"/>
              <a:sym typeface="Tahoma"/>
            </a:endParaRPr>
          </a:p>
        </p:txBody>
      </p:sp>
      <p:grpSp>
        <p:nvGrpSpPr>
          <p:cNvPr id="532" name="Google Shape;532;p28"/>
          <p:cNvGrpSpPr/>
          <p:nvPr/>
        </p:nvGrpSpPr>
        <p:grpSpPr>
          <a:xfrm>
            <a:off x="-32382" y="2887580"/>
            <a:ext cx="7631908" cy="2748863"/>
            <a:chOff x="-202272" y="2159314"/>
            <a:chExt cx="8398961" cy="3200401"/>
          </a:xfrm>
        </p:grpSpPr>
        <p:pic>
          <p:nvPicPr>
            <p:cNvPr descr="Immagine correlata" id="533" name="Google Shape;533;p28"/>
            <p:cNvPicPr preferRelativeResize="0"/>
            <p:nvPr/>
          </p:nvPicPr>
          <p:blipFill rotWithShape="1">
            <a:blip r:embed="rId4">
              <a:alphaModFix/>
            </a:blip>
            <a:srcRect b="0" l="0" r="0" t="0"/>
            <a:stretch/>
          </p:blipFill>
          <p:spPr>
            <a:xfrm>
              <a:off x="905054" y="2292100"/>
              <a:ext cx="5690481" cy="3067615"/>
            </a:xfrm>
            <a:prstGeom prst="rect">
              <a:avLst/>
            </a:prstGeom>
            <a:noFill/>
            <a:ln>
              <a:noFill/>
            </a:ln>
          </p:spPr>
        </p:pic>
        <p:sp>
          <p:nvSpPr>
            <p:cNvPr id="534" name="Google Shape;534;p28"/>
            <p:cNvSpPr/>
            <p:nvPr/>
          </p:nvSpPr>
          <p:spPr>
            <a:xfrm>
              <a:off x="748622" y="2159314"/>
              <a:ext cx="6055592" cy="528918"/>
            </a:xfrm>
            <a:prstGeom prst="rect">
              <a:avLst/>
            </a:prstGeom>
            <a:no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35" name="Google Shape;535;p28"/>
            <p:cNvSpPr/>
            <p:nvPr/>
          </p:nvSpPr>
          <p:spPr>
            <a:xfrm>
              <a:off x="748622" y="2423774"/>
              <a:ext cx="6055592" cy="1530596"/>
            </a:xfrm>
            <a:prstGeom prst="rect">
              <a:avLst/>
            </a:prstGeom>
            <a:noFill/>
            <a:ln cap="flat" cmpd="sng" w="25400">
              <a:solidFill>
                <a:srgbClr val="001234"/>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36" name="Google Shape;536;p28"/>
            <p:cNvSpPr/>
            <p:nvPr/>
          </p:nvSpPr>
          <p:spPr>
            <a:xfrm>
              <a:off x="748617" y="3817787"/>
              <a:ext cx="6055592" cy="1174375"/>
            </a:xfrm>
            <a:prstGeom prst="rect">
              <a:avLst/>
            </a:prstGeom>
            <a:noFill/>
            <a:ln cap="flat" cmpd="sng" w="25400">
              <a:solidFill>
                <a:srgbClr val="C0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37" name="Google Shape;537;p28"/>
            <p:cNvSpPr/>
            <p:nvPr/>
          </p:nvSpPr>
          <p:spPr>
            <a:xfrm>
              <a:off x="748052" y="4920445"/>
              <a:ext cx="6055592" cy="333934"/>
            </a:xfrm>
            <a:prstGeom prst="rect">
              <a:avLst/>
            </a:prstGeom>
            <a:noFill/>
            <a:ln cap="flat" cmpd="sng" w="25400">
              <a:solidFill>
                <a:srgbClr val="0B60FF"/>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38" name="Google Shape;538;p28"/>
            <p:cNvSpPr txBox="1"/>
            <p:nvPr/>
          </p:nvSpPr>
          <p:spPr>
            <a:xfrm>
              <a:off x="-200937" y="3066721"/>
              <a:ext cx="806553" cy="2687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rgbClr val="001234"/>
                  </a:solidFill>
                  <a:latin typeface="Tahoma"/>
                  <a:ea typeface="Tahoma"/>
                  <a:cs typeface="Tahoma"/>
                  <a:sym typeface="Tahoma"/>
                </a:rPr>
                <a:t>Cloud Ice</a:t>
              </a:r>
              <a:endParaRPr b="1" sz="900">
                <a:solidFill>
                  <a:srgbClr val="001234"/>
                </a:solidFill>
                <a:latin typeface="Tahoma"/>
                <a:ea typeface="Tahoma"/>
                <a:cs typeface="Tahoma"/>
                <a:sym typeface="Tahoma"/>
              </a:endParaRPr>
            </a:p>
          </p:txBody>
        </p:sp>
        <p:sp>
          <p:nvSpPr>
            <p:cNvPr id="539" name="Google Shape;539;p28"/>
            <p:cNvSpPr txBox="1"/>
            <p:nvPr/>
          </p:nvSpPr>
          <p:spPr>
            <a:xfrm>
              <a:off x="-200937" y="4251458"/>
              <a:ext cx="9685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rgbClr val="C00000"/>
                  </a:solidFill>
                  <a:latin typeface="Tahoma"/>
                  <a:ea typeface="Tahoma"/>
                  <a:cs typeface="Tahoma"/>
                  <a:sym typeface="Tahoma"/>
                </a:rPr>
                <a:t>Cloud Liquid/</a:t>
              </a:r>
              <a:endParaRPr/>
            </a:p>
            <a:p>
              <a:pPr indent="0" lvl="0" marL="0" marR="0" rtl="0" algn="l">
                <a:spcBef>
                  <a:spcPts val="0"/>
                </a:spcBef>
                <a:spcAft>
                  <a:spcPts val="0"/>
                </a:spcAft>
                <a:buNone/>
              </a:pPr>
              <a:r>
                <a:rPr b="1" lang="en-GB" sz="900">
                  <a:solidFill>
                    <a:srgbClr val="C00000"/>
                  </a:solidFill>
                  <a:latin typeface="Tahoma"/>
                  <a:ea typeface="Tahoma"/>
                  <a:cs typeface="Tahoma"/>
                  <a:sym typeface="Tahoma"/>
                </a:rPr>
                <a:t>Mixed phase</a:t>
              </a:r>
              <a:endParaRPr b="1" sz="900">
                <a:solidFill>
                  <a:srgbClr val="C00000"/>
                </a:solidFill>
                <a:latin typeface="Tahoma"/>
                <a:ea typeface="Tahoma"/>
                <a:cs typeface="Tahoma"/>
                <a:sym typeface="Tahoma"/>
              </a:endParaRPr>
            </a:p>
          </p:txBody>
        </p:sp>
        <p:sp>
          <p:nvSpPr>
            <p:cNvPr id="540" name="Google Shape;540;p28"/>
            <p:cNvSpPr txBox="1"/>
            <p:nvPr/>
          </p:nvSpPr>
          <p:spPr>
            <a:xfrm>
              <a:off x="-202272" y="4898697"/>
              <a:ext cx="92685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dk1"/>
                  </a:solidFill>
                  <a:latin typeface="Tahoma"/>
                  <a:ea typeface="Tahoma"/>
                  <a:cs typeface="Tahoma"/>
                  <a:sym typeface="Tahoma"/>
                </a:rPr>
                <a:t>Precipitation</a:t>
              </a:r>
              <a:endParaRPr b="1" sz="900">
                <a:solidFill>
                  <a:schemeClr val="dk1"/>
                </a:solidFill>
                <a:latin typeface="Tahoma"/>
                <a:ea typeface="Tahoma"/>
                <a:cs typeface="Tahoma"/>
                <a:sym typeface="Tahoma"/>
              </a:endParaRPr>
            </a:p>
          </p:txBody>
        </p:sp>
        <p:sp>
          <p:nvSpPr>
            <p:cNvPr id="541" name="Google Shape;541;p28"/>
            <p:cNvSpPr txBox="1"/>
            <p:nvPr/>
          </p:nvSpPr>
          <p:spPr>
            <a:xfrm>
              <a:off x="6847855" y="2374659"/>
              <a:ext cx="9188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accent1"/>
                  </a:solidFill>
                  <a:latin typeface="Tahoma"/>
                  <a:ea typeface="Tahoma"/>
                  <a:cs typeface="Tahoma"/>
                  <a:sym typeface="Tahoma"/>
                </a:rPr>
                <a:t>VIS/IR</a:t>
              </a:r>
              <a:endParaRPr b="1" sz="1600">
                <a:solidFill>
                  <a:schemeClr val="accent1"/>
                </a:solidFill>
                <a:latin typeface="Tahoma"/>
                <a:ea typeface="Tahoma"/>
                <a:cs typeface="Tahoma"/>
                <a:sym typeface="Tahoma"/>
              </a:endParaRPr>
            </a:p>
          </p:txBody>
        </p:sp>
        <p:sp>
          <p:nvSpPr>
            <p:cNvPr id="542" name="Google Shape;542;p28"/>
            <p:cNvSpPr txBox="1"/>
            <p:nvPr/>
          </p:nvSpPr>
          <p:spPr>
            <a:xfrm>
              <a:off x="6847855" y="3050615"/>
              <a:ext cx="105509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001234"/>
                  </a:solidFill>
                  <a:latin typeface="Tahoma"/>
                  <a:ea typeface="Tahoma"/>
                  <a:cs typeface="Tahoma"/>
                  <a:sym typeface="Tahoma"/>
                </a:rPr>
                <a:t>Sub-mm</a:t>
              </a:r>
              <a:endParaRPr b="1" sz="1600">
                <a:solidFill>
                  <a:srgbClr val="001234"/>
                </a:solidFill>
                <a:latin typeface="Tahoma"/>
                <a:ea typeface="Tahoma"/>
                <a:cs typeface="Tahoma"/>
                <a:sym typeface="Tahoma"/>
              </a:endParaRPr>
            </a:p>
          </p:txBody>
        </p:sp>
        <p:sp>
          <p:nvSpPr>
            <p:cNvPr id="543" name="Google Shape;543;p28"/>
            <p:cNvSpPr txBox="1"/>
            <p:nvPr/>
          </p:nvSpPr>
          <p:spPr>
            <a:xfrm>
              <a:off x="6846639" y="4017589"/>
              <a:ext cx="13500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C00000"/>
                  </a:solidFill>
                  <a:latin typeface="Tahoma"/>
                  <a:ea typeface="Tahoma"/>
                  <a:cs typeface="Tahoma"/>
                  <a:sym typeface="Tahoma"/>
                </a:rPr>
                <a:t>Millimeter/</a:t>
              </a:r>
              <a:endParaRPr/>
            </a:p>
            <a:p>
              <a:pPr indent="0" lvl="0" marL="0" marR="0" rtl="0" algn="l">
                <a:spcBef>
                  <a:spcPts val="0"/>
                </a:spcBef>
                <a:spcAft>
                  <a:spcPts val="0"/>
                </a:spcAft>
                <a:buNone/>
              </a:pPr>
              <a:r>
                <a:rPr b="1" lang="en-GB" sz="1600">
                  <a:solidFill>
                    <a:srgbClr val="C00000"/>
                  </a:solidFill>
                  <a:latin typeface="Tahoma"/>
                  <a:ea typeface="Tahoma"/>
                  <a:cs typeface="Tahoma"/>
                  <a:sym typeface="Tahoma"/>
                </a:rPr>
                <a:t>Microwave</a:t>
              </a:r>
              <a:endParaRPr b="1" sz="1600">
                <a:solidFill>
                  <a:srgbClr val="C00000"/>
                </a:solidFill>
                <a:latin typeface="Tahoma"/>
                <a:ea typeface="Tahoma"/>
                <a:cs typeface="Tahoma"/>
                <a:sym typeface="Tahoma"/>
              </a:endParaRPr>
            </a:p>
          </p:txBody>
        </p:sp>
        <p:sp>
          <p:nvSpPr>
            <p:cNvPr id="544" name="Google Shape;544;p28"/>
            <p:cNvSpPr txBox="1"/>
            <p:nvPr/>
          </p:nvSpPr>
          <p:spPr>
            <a:xfrm>
              <a:off x="6846639" y="4902837"/>
              <a:ext cx="130195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0B60FF"/>
                  </a:solidFill>
                  <a:latin typeface="Tahoma"/>
                  <a:ea typeface="Tahoma"/>
                  <a:cs typeface="Tahoma"/>
                  <a:sym typeface="Tahoma"/>
                </a:rPr>
                <a:t>Microwave</a:t>
              </a:r>
              <a:endParaRPr b="1" sz="1600">
                <a:solidFill>
                  <a:srgbClr val="0B60FF"/>
                </a:solidFill>
                <a:latin typeface="Tahoma"/>
                <a:ea typeface="Tahoma"/>
                <a:cs typeface="Tahoma"/>
                <a:sym typeface="Tahoma"/>
              </a:endParaRPr>
            </a:p>
          </p:txBody>
        </p:sp>
      </p:grpSp>
      <p:sp>
        <p:nvSpPr>
          <p:cNvPr id="545" name="Google Shape;545;p28"/>
          <p:cNvSpPr/>
          <p:nvPr/>
        </p:nvSpPr>
        <p:spPr>
          <a:xfrm>
            <a:off x="7073816" y="2407619"/>
            <a:ext cx="704850" cy="364344"/>
          </a:xfrm>
          <a:prstGeom prst="rightArrow">
            <a:avLst>
              <a:gd fmla="val 50000" name="adj1"/>
              <a:gd fmla="val 50000" name="adj2"/>
            </a:avLst>
          </a:prstGeom>
          <a:solidFill>
            <a:schemeClr val="lt2"/>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pic>
        <p:nvPicPr>
          <p:cNvPr id="546" name="Google Shape;546;p28"/>
          <p:cNvPicPr preferRelativeResize="0"/>
          <p:nvPr/>
        </p:nvPicPr>
        <p:blipFill rotWithShape="1">
          <a:blip r:embed="rId5">
            <a:alphaModFix/>
          </a:blip>
          <a:srcRect b="0" l="0" r="0" t="0"/>
          <a:stretch/>
        </p:blipFill>
        <p:spPr>
          <a:xfrm>
            <a:off x="8126443" y="2267500"/>
            <a:ext cx="206431" cy="1140999"/>
          </a:xfrm>
          <a:prstGeom prst="rect">
            <a:avLst/>
          </a:prstGeom>
          <a:noFill/>
          <a:ln>
            <a:noFill/>
          </a:ln>
        </p:spPr>
      </p:pic>
      <p:pic>
        <p:nvPicPr>
          <p:cNvPr id="547" name="Google Shape;547;p28"/>
          <p:cNvPicPr preferRelativeResize="0"/>
          <p:nvPr/>
        </p:nvPicPr>
        <p:blipFill rotWithShape="1">
          <a:blip r:embed="rId6">
            <a:alphaModFix/>
          </a:blip>
          <a:srcRect b="0" l="0" r="0" t="0"/>
          <a:stretch/>
        </p:blipFill>
        <p:spPr>
          <a:xfrm>
            <a:off x="8518261" y="1940083"/>
            <a:ext cx="3435787" cy="2756505"/>
          </a:xfrm>
          <a:prstGeom prst="rect">
            <a:avLst/>
          </a:prstGeom>
          <a:noFill/>
          <a:ln>
            <a:noFill/>
          </a:ln>
        </p:spPr>
      </p:pic>
      <p:sp>
        <p:nvSpPr>
          <p:cNvPr id="548" name="Google Shape;548;p28"/>
          <p:cNvSpPr/>
          <p:nvPr/>
        </p:nvSpPr>
        <p:spPr>
          <a:xfrm>
            <a:off x="-9331" y="988355"/>
            <a:ext cx="11899345" cy="1169551"/>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0" lang="en-GB" sz="1400">
                <a:solidFill>
                  <a:schemeClr val="dk1"/>
                </a:solidFill>
                <a:latin typeface="Tahoma"/>
                <a:ea typeface="Tahoma"/>
                <a:cs typeface="Tahoma"/>
                <a:sym typeface="Tahoma"/>
              </a:rPr>
              <a:t>ICI is the first operational radiometer of this type designed with the objective of remote sensing of cloud ice. ICI will open up the sub-millimetre region for NWP and climate monitoring. Measurements by other instruments at such wavelengths already exist, mainly by limb sounding instruments such as Aura MLS, Odin/SMR and SMILES or demonstrational cubesat missions (ICECUBE). Pioneering airborne instruments were MIR (Millimeter-wave Imaging Radiometer), CoSSIR (Compact Scanning Submillimeter Imaging Radiometer) and more recently ISMAR (International SubMillimetre Airborne Radiometer).</a:t>
            </a:r>
            <a:endParaRPr b="0" sz="1400">
              <a:solidFill>
                <a:schemeClr val="dk1"/>
              </a:solidFill>
              <a:latin typeface="Tahoma"/>
              <a:ea typeface="Tahoma"/>
              <a:cs typeface="Tahoma"/>
              <a:sym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29"/>
          <p:cNvPicPr preferRelativeResize="0"/>
          <p:nvPr/>
        </p:nvPicPr>
        <p:blipFill rotWithShape="1">
          <a:blip r:embed="rId3">
            <a:alphaModFix/>
          </a:blip>
          <a:srcRect b="5796" l="0" r="0" t="8040"/>
          <a:stretch/>
        </p:blipFill>
        <p:spPr>
          <a:xfrm>
            <a:off x="3447126" y="1045362"/>
            <a:ext cx="8729703" cy="5812637"/>
          </a:xfrm>
          <a:prstGeom prst="rect">
            <a:avLst/>
          </a:prstGeom>
          <a:noFill/>
          <a:ln>
            <a:noFill/>
          </a:ln>
        </p:spPr>
      </p:pic>
      <p:sp>
        <p:nvSpPr>
          <p:cNvPr id="554" name="Google Shape;554;p29"/>
          <p:cNvSpPr/>
          <p:nvPr/>
        </p:nvSpPr>
        <p:spPr>
          <a:xfrm>
            <a:off x="5490172" y="3763363"/>
            <a:ext cx="126142" cy="1762226"/>
          </a:xfrm>
          <a:prstGeom prst="rect">
            <a:avLst/>
          </a:prstGeom>
          <a:noFill/>
          <a:ln cap="flat" cmpd="sng" w="53975">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55" name="Google Shape;555;p29"/>
          <p:cNvSpPr txBox="1"/>
          <p:nvPr/>
        </p:nvSpPr>
        <p:spPr>
          <a:xfrm>
            <a:off x="306050" y="1438934"/>
            <a:ext cx="2605600" cy="707886"/>
          </a:xfrm>
          <a:prstGeom prst="rect">
            <a:avLst/>
          </a:prstGeom>
          <a:noFill/>
          <a:ln cap="flat" cmpd="sng" w="571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Tahoma"/>
                <a:ea typeface="Tahoma"/>
                <a:cs typeface="Tahoma"/>
                <a:sym typeface="Tahoma"/>
              </a:rPr>
              <a:t>Imaging channels</a:t>
            </a:r>
            <a:endParaRPr/>
          </a:p>
          <a:p>
            <a:pPr indent="0" lvl="0" marL="0" marR="0" rtl="0" algn="l">
              <a:spcBef>
                <a:spcPts val="0"/>
              </a:spcBef>
              <a:spcAft>
                <a:spcPts val="0"/>
              </a:spcAft>
              <a:buNone/>
            </a:pPr>
            <a:r>
              <a:rPr b="1" lang="en-GB" sz="2000">
                <a:solidFill>
                  <a:schemeClr val="dk1"/>
                </a:solidFill>
                <a:latin typeface="Tahoma"/>
                <a:ea typeface="Tahoma"/>
                <a:cs typeface="Tahoma"/>
                <a:sym typeface="Tahoma"/>
              </a:rPr>
              <a:t>in the “windows”</a:t>
            </a:r>
            <a:endParaRPr b="1" sz="2000">
              <a:solidFill>
                <a:schemeClr val="dk1"/>
              </a:solidFill>
              <a:latin typeface="Tahoma"/>
              <a:ea typeface="Tahoma"/>
              <a:cs typeface="Tahoma"/>
              <a:sym typeface="Tahoma"/>
            </a:endParaRPr>
          </a:p>
        </p:txBody>
      </p:sp>
      <p:sp>
        <p:nvSpPr>
          <p:cNvPr id="556" name="Google Shape;556;p29"/>
          <p:cNvSpPr/>
          <p:nvPr/>
        </p:nvSpPr>
        <p:spPr>
          <a:xfrm>
            <a:off x="4643111" y="3763363"/>
            <a:ext cx="183188" cy="1762226"/>
          </a:xfrm>
          <a:prstGeom prst="rect">
            <a:avLst/>
          </a:prstGeom>
          <a:noFill/>
          <a:ln cap="flat" cmpd="sng" w="53975">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57" name="Google Shape;557;p29"/>
          <p:cNvSpPr/>
          <p:nvPr/>
        </p:nvSpPr>
        <p:spPr>
          <a:xfrm>
            <a:off x="5196038" y="3763363"/>
            <a:ext cx="110946" cy="1762226"/>
          </a:xfrm>
          <a:prstGeom prst="rect">
            <a:avLst/>
          </a:prstGeom>
          <a:noFill/>
          <a:ln cap="flat" cmpd="sng" w="53975">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58" name="Google Shape;558;p29"/>
          <p:cNvSpPr/>
          <p:nvPr/>
        </p:nvSpPr>
        <p:spPr>
          <a:xfrm>
            <a:off x="4880267" y="2836763"/>
            <a:ext cx="232387" cy="1860243"/>
          </a:xfrm>
          <a:prstGeom prst="rect">
            <a:avLst/>
          </a:prstGeom>
          <a:noFill/>
          <a:ln cap="flat" cmpd="sng" w="53975">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59" name="Google Shape;559;p29"/>
          <p:cNvSpPr txBox="1"/>
          <p:nvPr/>
        </p:nvSpPr>
        <p:spPr>
          <a:xfrm>
            <a:off x="306049" y="2515998"/>
            <a:ext cx="2605601" cy="1015663"/>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Tahoma"/>
                <a:ea typeface="Tahoma"/>
                <a:cs typeface="Tahoma"/>
                <a:sym typeface="Tahoma"/>
              </a:rPr>
              <a:t>Temperature sounding in the </a:t>
            </a:r>
            <a:endParaRPr/>
          </a:p>
          <a:p>
            <a:pPr indent="0" lvl="0" marL="0" marR="0" rtl="0" algn="l">
              <a:spcBef>
                <a:spcPts val="0"/>
              </a:spcBef>
              <a:spcAft>
                <a:spcPts val="0"/>
              </a:spcAft>
              <a:buNone/>
            </a:pPr>
            <a:r>
              <a:rPr b="1" lang="en-GB" sz="2000">
                <a:solidFill>
                  <a:schemeClr val="dk1"/>
                </a:solidFill>
                <a:latin typeface="Tahoma"/>
                <a:ea typeface="Tahoma"/>
                <a:cs typeface="Tahoma"/>
                <a:sym typeface="Tahoma"/>
              </a:rPr>
              <a:t>60-118 GHz line</a:t>
            </a:r>
            <a:endParaRPr/>
          </a:p>
        </p:txBody>
      </p:sp>
      <p:sp>
        <p:nvSpPr>
          <p:cNvPr id="560" name="Google Shape;560;p29"/>
          <p:cNvSpPr/>
          <p:nvPr/>
        </p:nvSpPr>
        <p:spPr>
          <a:xfrm>
            <a:off x="5697507" y="2675138"/>
            <a:ext cx="276540" cy="2101649"/>
          </a:xfrm>
          <a:prstGeom prst="rect">
            <a:avLst/>
          </a:prstGeom>
          <a:noFill/>
          <a:ln cap="flat" cmpd="sng" w="53975">
            <a:solidFill>
              <a:srgbClr val="00B0F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61" name="Google Shape;561;p29"/>
          <p:cNvSpPr txBox="1"/>
          <p:nvPr/>
        </p:nvSpPr>
        <p:spPr>
          <a:xfrm>
            <a:off x="306048" y="3900839"/>
            <a:ext cx="2605601" cy="707886"/>
          </a:xfrm>
          <a:prstGeom prst="rect">
            <a:avLst/>
          </a:prstGeom>
          <a:noFill/>
          <a:ln cap="flat" cmpd="sng" w="57150">
            <a:solidFill>
              <a:srgbClr val="00B0F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Tahoma"/>
                <a:ea typeface="Tahoma"/>
                <a:cs typeface="Tahoma"/>
                <a:sym typeface="Tahoma"/>
              </a:rPr>
              <a:t>Humidity sounding in the 183 GHz line</a:t>
            </a:r>
            <a:endParaRPr/>
          </a:p>
        </p:txBody>
      </p:sp>
      <p:sp>
        <p:nvSpPr>
          <p:cNvPr id="562" name="Google Shape;562;p29"/>
          <p:cNvSpPr txBox="1"/>
          <p:nvPr/>
        </p:nvSpPr>
        <p:spPr>
          <a:xfrm>
            <a:off x="306046" y="4940893"/>
            <a:ext cx="2677768" cy="646331"/>
          </a:xfrm>
          <a:prstGeom prst="rect">
            <a:avLst/>
          </a:prstGeom>
          <a:noFill/>
          <a:ln cap="flat" cmpd="sng" w="50800">
            <a:solidFill>
              <a:srgbClr val="99C2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Tahoma"/>
                <a:ea typeface="Tahoma"/>
                <a:cs typeface="Tahoma"/>
                <a:sym typeface="Tahoma"/>
              </a:rPr>
              <a:t>..and beyond: Ice Cloud Imager (ICI)</a:t>
            </a:r>
            <a:endParaRPr b="1" sz="1800">
              <a:solidFill>
                <a:schemeClr val="dk1"/>
              </a:solidFill>
              <a:latin typeface="Tahoma"/>
              <a:ea typeface="Tahoma"/>
              <a:cs typeface="Tahoma"/>
              <a:sym typeface="Tahoma"/>
            </a:endParaRPr>
          </a:p>
        </p:txBody>
      </p:sp>
      <p:sp>
        <p:nvSpPr>
          <p:cNvPr id="563" name="Google Shape;563;p29"/>
          <p:cNvSpPr/>
          <p:nvPr/>
        </p:nvSpPr>
        <p:spPr>
          <a:xfrm>
            <a:off x="6122786" y="3880091"/>
            <a:ext cx="134900" cy="1528770"/>
          </a:xfrm>
          <a:prstGeom prst="rect">
            <a:avLst/>
          </a:prstGeom>
          <a:noFill/>
          <a:ln cap="flat" cmpd="sng" w="53975">
            <a:solidFill>
              <a:srgbClr val="99C22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64" name="Google Shape;564;p29"/>
          <p:cNvSpPr/>
          <p:nvPr/>
        </p:nvSpPr>
        <p:spPr>
          <a:xfrm>
            <a:off x="6718634" y="2675138"/>
            <a:ext cx="225981" cy="1757583"/>
          </a:xfrm>
          <a:prstGeom prst="rect">
            <a:avLst/>
          </a:prstGeom>
          <a:noFill/>
          <a:ln cap="flat" cmpd="sng" w="53975">
            <a:solidFill>
              <a:srgbClr val="99C22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65" name="Google Shape;565;p29"/>
          <p:cNvSpPr/>
          <p:nvPr/>
        </p:nvSpPr>
        <p:spPr>
          <a:xfrm>
            <a:off x="7548504" y="2181261"/>
            <a:ext cx="192430" cy="1937801"/>
          </a:xfrm>
          <a:prstGeom prst="rect">
            <a:avLst/>
          </a:prstGeom>
          <a:noFill/>
          <a:ln cap="flat" cmpd="sng" w="53975">
            <a:solidFill>
              <a:srgbClr val="99C22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66" name="Google Shape;566;p29"/>
          <p:cNvSpPr/>
          <p:nvPr/>
        </p:nvSpPr>
        <p:spPr>
          <a:xfrm>
            <a:off x="9166652" y="3227649"/>
            <a:ext cx="120096" cy="2384833"/>
          </a:xfrm>
          <a:prstGeom prst="rect">
            <a:avLst/>
          </a:prstGeom>
          <a:noFill/>
          <a:ln cap="flat" cmpd="sng" w="53975">
            <a:solidFill>
              <a:srgbClr val="99C22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567" name="Google Shape;567;p29"/>
          <p:cNvSpPr/>
          <p:nvPr/>
        </p:nvSpPr>
        <p:spPr>
          <a:xfrm>
            <a:off x="433818" y="202840"/>
            <a:ext cx="1065227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3200">
                <a:solidFill>
                  <a:schemeClr val="lt1"/>
                </a:solidFill>
                <a:latin typeface="Tahoma"/>
                <a:ea typeface="Tahoma"/>
                <a:cs typeface="Tahoma"/>
                <a:sym typeface="Tahoma"/>
              </a:rPr>
              <a:t>Main channels of EPS-SG MWI and ICI in spectrum</a:t>
            </a:r>
            <a:endParaRPr b="1" sz="3200">
              <a:solidFill>
                <a:schemeClr val="lt1"/>
              </a:solidFill>
              <a:latin typeface="Tahoma"/>
              <a:ea typeface="Tahoma"/>
              <a:cs typeface="Tahoma"/>
              <a:sym typeface="Tahoma"/>
            </a:endParaRPr>
          </a:p>
        </p:txBody>
      </p:sp>
      <p:sp>
        <p:nvSpPr>
          <p:cNvPr id="568" name="Google Shape;568;p29"/>
          <p:cNvSpPr/>
          <p:nvPr/>
        </p:nvSpPr>
        <p:spPr>
          <a:xfrm flipH="1">
            <a:off x="5310557" y="2836763"/>
            <a:ext cx="177851" cy="1885198"/>
          </a:xfrm>
          <a:prstGeom prst="rect">
            <a:avLst/>
          </a:prstGeom>
          <a:noFill/>
          <a:ln cap="flat" cmpd="sng" w="53975">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30"/>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MWI channel performance requirements</a:t>
            </a:r>
            <a:endParaRPr/>
          </a:p>
        </p:txBody>
      </p:sp>
      <p:graphicFrame>
        <p:nvGraphicFramePr>
          <p:cNvPr id="575" name="Google Shape;575;p30"/>
          <p:cNvGraphicFramePr/>
          <p:nvPr/>
        </p:nvGraphicFramePr>
        <p:xfrm>
          <a:off x="4831436" y="1211244"/>
          <a:ext cx="3000000" cy="3000000"/>
        </p:xfrm>
        <a:graphic>
          <a:graphicData uri="http://schemas.openxmlformats.org/drawingml/2006/table">
            <a:tbl>
              <a:tblPr>
                <a:noFill/>
                <a:tableStyleId>{2672417C-344E-4789-A3E9-A86E07B8D4BF}</a:tableStyleId>
              </a:tblPr>
              <a:tblGrid>
                <a:gridCol w="1298325"/>
                <a:gridCol w="1424475"/>
                <a:gridCol w="1168100"/>
                <a:gridCol w="662975"/>
                <a:gridCol w="1220775"/>
                <a:gridCol w="1080350"/>
              </a:tblGrid>
              <a:tr h="810425">
                <a:tc>
                  <a:txBody>
                    <a:bodyPr/>
                    <a:lstStyle/>
                    <a:p>
                      <a:pPr indent="0" lvl="0" marL="0" marR="0" rtl="0" algn="ctr">
                        <a:spcBef>
                          <a:spcPts val="0"/>
                        </a:spcBef>
                        <a:spcAft>
                          <a:spcPts val="0"/>
                        </a:spcAft>
                        <a:buNone/>
                      </a:pPr>
                      <a:r>
                        <a:rPr b="1" lang="en-GB" sz="1100">
                          <a:latin typeface="Tahoma"/>
                          <a:ea typeface="Tahoma"/>
                          <a:cs typeface="Tahoma"/>
                          <a:sym typeface="Tahoma"/>
                        </a:rPr>
                        <a:t>Channel</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100">
                          <a:latin typeface="Tahoma"/>
                          <a:ea typeface="Tahoma"/>
                          <a:cs typeface="Tahoma"/>
                          <a:sym typeface="Tahoma"/>
                        </a:rPr>
                        <a:t>Frequency (GHz)</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100">
                          <a:latin typeface="Tahoma"/>
                          <a:ea typeface="Tahoma"/>
                          <a:cs typeface="Tahoma"/>
                          <a:sym typeface="Tahoma"/>
                        </a:rPr>
                        <a:t>Bandwidth (MHz)</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100">
                          <a:latin typeface="Tahoma"/>
                          <a:ea typeface="Tahoma"/>
                          <a:cs typeface="Tahoma"/>
                          <a:sym typeface="Tahoma"/>
                        </a:rPr>
                        <a:t>NEΔT (K)</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100">
                          <a:latin typeface="Tahoma"/>
                          <a:ea typeface="Tahoma"/>
                          <a:cs typeface="Tahoma"/>
                          <a:sym typeface="Tahoma"/>
                        </a:rPr>
                        <a:t>Polarisation</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100">
                          <a:latin typeface="Tahoma"/>
                          <a:ea typeface="Tahoma"/>
                          <a:cs typeface="Tahoma"/>
                          <a:sym typeface="Tahoma"/>
                        </a:rPr>
                        <a:t>Footprint Size 3dB (km)</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18.7</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200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0.8</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50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MWI-2</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23.8</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0.7</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50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MWI-3</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31.4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200</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0.9</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30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50.3</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180</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30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52.70</a:t>
                      </a:r>
                      <a:endParaRPr sz="1100">
                        <a:latin typeface="Tahoma"/>
                        <a:ea typeface="Tahoma"/>
                        <a:cs typeface="Tahoma"/>
                        <a:sym typeface="Tahoma"/>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180</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30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MWI-6</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53.24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30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MWI-7</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53.750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30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MWI-8</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89.0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4000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1.1</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100">
                          <a:latin typeface="Tahoma"/>
                          <a:ea typeface="Tahoma"/>
                          <a:cs typeface="Tahoma"/>
                          <a:sym typeface="Tahoma"/>
                        </a:rPr>
                        <a:t>V, H</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MWI-9</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118.7503±3.20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1.3</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118.7503±2.10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1.3</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MWI-11</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118.7503±1.40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1.3</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MWI-12</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118.7503±1.20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1.3</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MWI-13</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165.5±0.75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2x1350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1.2</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183.31±7.0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2x2000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1.3</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183.31±6.1</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2x1500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1.2</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MWI-16</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183.31±4.9</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2x1500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1.2</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MWI-17</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183.31±3.4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2x1500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1.2</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216375">
                <a:tc>
                  <a:txBody>
                    <a:bodyPr/>
                    <a:lstStyle/>
                    <a:p>
                      <a:pPr indent="-228600" lvl="0" marL="457200" marR="228600" rtl="0" algn="ctr">
                        <a:spcBef>
                          <a:spcPts val="0"/>
                        </a:spcBef>
                        <a:spcAft>
                          <a:spcPts val="0"/>
                        </a:spcAft>
                        <a:buNone/>
                      </a:pPr>
                      <a:r>
                        <a:rPr lang="en-GB" sz="1100">
                          <a:latin typeface="Tahoma"/>
                          <a:ea typeface="Tahoma"/>
                          <a:cs typeface="Tahoma"/>
                          <a:sym typeface="Tahoma"/>
                        </a:rPr>
                        <a:t>MWI-18</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183.31±2.0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2x1500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100">
                          <a:latin typeface="Tahoma"/>
                          <a:ea typeface="Tahoma"/>
                          <a:cs typeface="Tahoma"/>
                          <a:sym typeface="Tahoma"/>
                        </a:rPr>
                        <a:t>1.3</a:t>
                      </a:r>
                      <a:endParaRPr sz="1100">
                        <a:latin typeface="Tahoma"/>
                        <a:ea typeface="Tahoma"/>
                        <a:cs typeface="Tahoma"/>
                        <a:sym typeface="Tahoma"/>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V</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228600" lvl="0" marL="457200" marR="228600" rtl="0" algn="ctr">
                        <a:spcBef>
                          <a:spcPts val="0"/>
                        </a:spcBef>
                        <a:spcAft>
                          <a:spcPts val="0"/>
                        </a:spcAft>
                        <a:buNone/>
                      </a:pPr>
                      <a:r>
                        <a:rPr lang="en-GB" sz="1100">
                          <a:latin typeface="Tahoma"/>
                          <a:ea typeface="Tahoma"/>
                          <a:cs typeface="Tahoma"/>
                          <a:sym typeface="Tahoma"/>
                        </a:rPr>
                        <a:t>10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bl>
          </a:graphicData>
        </a:graphic>
      </p:graphicFrame>
      <p:sp>
        <p:nvSpPr>
          <p:cNvPr id="576" name="Google Shape;576;p30"/>
          <p:cNvSpPr txBox="1"/>
          <p:nvPr/>
        </p:nvSpPr>
        <p:spPr>
          <a:xfrm>
            <a:off x="285401" y="1211244"/>
            <a:ext cx="4033935" cy="4647426"/>
          </a:xfrm>
          <a:prstGeom prst="rect">
            <a:avLst/>
          </a:prstGeom>
          <a:noFill/>
          <a:ln>
            <a:noFill/>
          </a:ln>
        </p:spPr>
        <p:txBody>
          <a:bodyPr anchorCtr="0" anchor="t" bIns="45700" lIns="91425" spcFirstLastPara="1" rIns="91425" wrap="square" tIns="45700">
            <a:spAutoFit/>
          </a:bodyPr>
          <a:lstStyle/>
          <a:p>
            <a:pPr indent="-88900" lvl="0" marL="0" marR="0" rtl="0" algn="l">
              <a:spcBef>
                <a:spcPts val="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Continuity of key microwave imager channels for weather forecast (e.g. SSM/I, AMSR-E, GMI) for precipitation over sea, total column water vapour, cloud liquid water and surface parameters</a:t>
            </a:r>
            <a:endParaRPr b="1" sz="1400">
              <a:solidFill>
                <a:schemeClr val="dk1"/>
              </a:solidFill>
              <a:latin typeface="Tahoma"/>
              <a:ea typeface="Tahoma"/>
              <a:cs typeface="Tahoma"/>
              <a:sym typeface="Tahoma"/>
            </a:endParaRPr>
          </a:p>
          <a:p>
            <a:pPr indent="0" lvl="0" marL="0" marR="0" rtl="0" algn="l">
              <a:spcBef>
                <a:spcPts val="600"/>
              </a:spcBef>
              <a:spcAft>
                <a:spcPts val="0"/>
              </a:spcAft>
              <a:buClr>
                <a:schemeClr val="lt1"/>
              </a:buClr>
              <a:buSzPts val="1400"/>
              <a:buFont typeface="Arial"/>
              <a:buNone/>
            </a:pPr>
            <a:r>
              <a:t/>
            </a:r>
            <a:endParaRPr b="1" sz="1400">
              <a:solidFill>
                <a:schemeClr val="dk1"/>
              </a:solidFill>
              <a:latin typeface="Tahoma"/>
              <a:ea typeface="Tahoma"/>
              <a:cs typeface="Tahoma"/>
              <a:sym typeface="Tahoma"/>
            </a:endParaRPr>
          </a:p>
          <a:p>
            <a:pPr indent="-88900" lvl="0" marL="0" marR="0" rtl="0" algn="l">
              <a:spcBef>
                <a:spcPts val="60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All MWI channels up to 89 GHz measured with both vertical (V) and horizontal (H) polarisations.</a:t>
            </a:r>
            <a:endParaRPr/>
          </a:p>
          <a:p>
            <a:pPr indent="0" lvl="0" marL="0" marR="0" rtl="0" algn="l">
              <a:spcBef>
                <a:spcPts val="600"/>
              </a:spcBef>
              <a:spcAft>
                <a:spcPts val="0"/>
              </a:spcAft>
              <a:buClr>
                <a:schemeClr val="lt1"/>
              </a:buClr>
              <a:buSzPts val="1400"/>
              <a:buFont typeface="Arial"/>
              <a:buNone/>
            </a:pPr>
            <a:r>
              <a:t/>
            </a:r>
            <a:endParaRPr b="1" sz="1400">
              <a:solidFill>
                <a:schemeClr val="dk1"/>
              </a:solidFill>
              <a:latin typeface="Tahoma"/>
              <a:ea typeface="Tahoma"/>
              <a:cs typeface="Tahoma"/>
              <a:sym typeface="Tahoma"/>
            </a:endParaRPr>
          </a:p>
          <a:p>
            <a:pPr indent="-88900" lvl="0" marL="0" marR="0" rtl="0" algn="l">
              <a:spcBef>
                <a:spcPts val="60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Innovative set of channels in the oxygen absorption band near 50–60 GHz and 118 GHz. Precipitation over sea and land including light precipitation and snowfall</a:t>
            </a:r>
            <a:endParaRPr/>
          </a:p>
          <a:p>
            <a:pPr indent="0" lvl="0" marL="0" marR="0" rtl="0" algn="l">
              <a:spcBef>
                <a:spcPts val="600"/>
              </a:spcBef>
              <a:spcAft>
                <a:spcPts val="0"/>
              </a:spcAft>
              <a:buNone/>
            </a:pPr>
            <a:r>
              <a:t/>
            </a:r>
            <a:endParaRPr b="1" sz="1400">
              <a:solidFill>
                <a:schemeClr val="dk1"/>
              </a:solidFill>
              <a:latin typeface="Tahoma"/>
              <a:ea typeface="Tahoma"/>
              <a:cs typeface="Tahoma"/>
              <a:sym typeface="Tahoma"/>
            </a:endParaRPr>
          </a:p>
          <a:p>
            <a:pPr indent="-88900" lvl="0" marL="0" marR="0" rtl="0" algn="l">
              <a:spcBef>
                <a:spcPts val="60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Channels MWI-13 to MWI-18 provide information on water vapour profiles and snowfall. Less sensitive to surface, more usable globally and enabling cloud slicing.</a:t>
            </a:r>
            <a:endParaRPr b="1" sz="1400">
              <a:solidFill>
                <a:schemeClr val="dk1"/>
              </a:solidFill>
              <a:latin typeface="Tahoma"/>
              <a:ea typeface="Tahoma"/>
              <a:cs typeface="Tahoma"/>
              <a:sym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31"/>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ICI channel performance requirements</a:t>
            </a:r>
            <a:endParaRPr/>
          </a:p>
        </p:txBody>
      </p:sp>
      <p:graphicFrame>
        <p:nvGraphicFramePr>
          <p:cNvPr id="583" name="Google Shape;583;p31"/>
          <p:cNvGraphicFramePr/>
          <p:nvPr/>
        </p:nvGraphicFramePr>
        <p:xfrm>
          <a:off x="4971472" y="1307057"/>
          <a:ext cx="3000000" cy="3000000"/>
        </p:xfrm>
        <a:graphic>
          <a:graphicData uri="http://schemas.openxmlformats.org/drawingml/2006/table">
            <a:tbl>
              <a:tblPr>
                <a:noFill/>
                <a:tableStyleId>{2672417C-344E-4789-A3E9-A86E07B8D4BF}</a:tableStyleId>
              </a:tblPr>
              <a:tblGrid>
                <a:gridCol w="1080775"/>
                <a:gridCol w="1341375"/>
                <a:gridCol w="1081350"/>
                <a:gridCol w="704600"/>
                <a:gridCol w="1126775"/>
                <a:gridCol w="1296025"/>
              </a:tblGrid>
              <a:tr h="708075">
                <a:tc>
                  <a:txBody>
                    <a:bodyPr/>
                    <a:lstStyle/>
                    <a:p>
                      <a:pPr indent="0" lvl="0" marL="0" marR="0" rtl="0" algn="ctr">
                        <a:spcBef>
                          <a:spcPts val="0"/>
                        </a:spcBef>
                        <a:spcAft>
                          <a:spcPts val="0"/>
                        </a:spcAft>
                        <a:buNone/>
                      </a:pPr>
                      <a:r>
                        <a:rPr b="1" lang="en-GB" sz="1200">
                          <a:latin typeface="Tahoma"/>
                          <a:ea typeface="Tahoma"/>
                          <a:cs typeface="Tahoma"/>
                          <a:sym typeface="Tahoma"/>
                        </a:rPr>
                        <a:t>Channel</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200">
                          <a:latin typeface="Tahoma"/>
                          <a:ea typeface="Tahoma"/>
                          <a:cs typeface="Tahoma"/>
                          <a:sym typeface="Tahoma"/>
                        </a:rPr>
                        <a:t>Frequency</a:t>
                      </a:r>
                      <a:br>
                        <a:rPr b="1" lang="en-GB" sz="1200">
                          <a:latin typeface="Tahoma"/>
                          <a:ea typeface="Tahoma"/>
                          <a:cs typeface="Tahoma"/>
                          <a:sym typeface="Tahoma"/>
                        </a:rPr>
                      </a:br>
                      <a:r>
                        <a:rPr b="1" lang="en-GB" sz="1200">
                          <a:latin typeface="Tahoma"/>
                          <a:ea typeface="Tahoma"/>
                          <a:cs typeface="Tahoma"/>
                          <a:sym typeface="Tahoma"/>
                        </a:rPr>
                        <a:t>(GHz)</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200">
                          <a:latin typeface="Tahoma"/>
                          <a:ea typeface="Tahoma"/>
                          <a:cs typeface="Tahoma"/>
                          <a:sym typeface="Tahoma"/>
                        </a:rPr>
                        <a:t>Bandwidth</a:t>
                      </a:r>
                      <a:br>
                        <a:rPr b="1" lang="en-GB" sz="1200">
                          <a:latin typeface="Tahoma"/>
                          <a:ea typeface="Tahoma"/>
                          <a:cs typeface="Tahoma"/>
                          <a:sym typeface="Tahoma"/>
                        </a:rPr>
                      </a:br>
                      <a:r>
                        <a:rPr b="1" lang="en-GB" sz="1200">
                          <a:latin typeface="Tahoma"/>
                          <a:ea typeface="Tahoma"/>
                          <a:cs typeface="Tahoma"/>
                          <a:sym typeface="Tahoma"/>
                        </a:rPr>
                        <a:t>(MHz)</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200">
                          <a:latin typeface="Tahoma"/>
                          <a:ea typeface="Tahoma"/>
                          <a:cs typeface="Tahoma"/>
                          <a:sym typeface="Tahoma"/>
                        </a:rPr>
                        <a:t>NEΔT</a:t>
                      </a:r>
                      <a:br>
                        <a:rPr b="1" lang="en-GB" sz="1200">
                          <a:latin typeface="Tahoma"/>
                          <a:ea typeface="Tahoma"/>
                          <a:cs typeface="Tahoma"/>
                          <a:sym typeface="Tahoma"/>
                        </a:rPr>
                      </a:br>
                      <a:r>
                        <a:rPr b="1" lang="en-GB" sz="1200">
                          <a:latin typeface="Tahoma"/>
                          <a:ea typeface="Tahoma"/>
                          <a:cs typeface="Tahoma"/>
                          <a:sym typeface="Tahoma"/>
                        </a:rPr>
                        <a:t>(K)</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200">
                          <a:latin typeface="Tahoma"/>
                          <a:ea typeface="Tahoma"/>
                          <a:cs typeface="Tahoma"/>
                          <a:sym typeface="Tahoma"/>
                        </a:rPr>
                        <a:t>Polarisation</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lang="en-GB" sz="1200">
                          <a:latin typeface="Tahoma"/>
                          <a:ea typeface="Tahoma"/>
                          <a:cs typeface="Tahoma"/>
                          <a:sym typeface="Tahoma"/>
                        </a:rPr>
                        <a:t>Footprint Size 3dB (km)</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ICI-1</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183.31±7.0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2x2000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0.8</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ICI-2</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183.31±3.4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2x1500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0.8</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ICI-3</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183.31±2.0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2x1500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0.8</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200">
                          <a:latin typeface="Tahoma"/>
                          <a:ea typeface="Tahoma"/>
                          <a:cs typeface="Tahoma"/>
                          <a:sym typeface="Tahoma"/>
                        </a:rPr>
                        <a:t>243.2±2.5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200">
                          <a:latin typeface="Tahoma"/>
                          <a:ea typeface="Tahoma"/>
                          <a:cs typeface="Tahoma"/>
                          <a:sym typeface="Tahoma"/>
                        </a:rPr>
                        <a:t>2x3000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200">
                          <a:latin typeface="Tahoma"/>
                          <a:ea typeface="Tahoma"/>
                          <a:cs typeface="Tahoma"/>
                          <a:sym typeface="Tahoma"/>
                        </a:rPr>
                        <a:t>0.7</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200">
                          <a:latin typeface="Tahoma"/>
                          <a:ea typeface="Tahoma"/>
                          <a:cs typeface="Tahoma"/>
                          <a:sym typeface="Tahoma"/>
                        </a:rPr>
                        <a:t>V, H</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325.15±9.5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2x3000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1.2</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ICI-6</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325.15±3.5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2x2400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1.3</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ICI-7</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325.15±1.5</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2x1600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1.5</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ICI-8</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448±7.2</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2x3000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1.4</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ICI-9</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448±3.0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2x2000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ICI-10</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448±1.4</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2x1200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2.0</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r h="354025">
                <a:tc>
                  <a:txBody>
                    <a:bodyPr/>
                    <a:lstStyle/>
                    <a:p>
                      <a:pPr indent="0" lvl="0" marL="0" marR="0" rtl="0" algn="ctr">
                        <a:spcBef>
                          <a:spcPts val="0"/>
                        </a:spcBef>
                        <a:spcAft>
                          <a:spcPts val="0"/>
                        </a:spcAft>
                        <a:buNone/>
                      </a:pPr>
                      <a:r>
                        <a:rPr lang="en-GB" sz="1200">
                          <a:latin typeface="Tahoma"/>
                          <a:ea typeface="Tahoma"/>
                          <a:cs typeface="Tahoma"/>
                          <a:sym typeface="Tahoma"/>
                        </a:rPr>
                        <a:t>ICI-11</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664±4.2</a:t>
                      </a:r>
                      <a:endParaRPr/>
                    </a:p>
                  </a:txBody>
                  <a:tcPr marT="0" marB="0" marR="17775" marL="17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2x5000</a:t>
                      </a:r>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V, H</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c>
                  <a:txBody>
                    <a:bodyPr/>
                    <a:lstStyle/>
                    <a:p>
                      <a:pPr indent="0" lvl="0" marL="0" marR="0" rtl="0" algn="ctr">
                        <a:spcBef>
                          <a:spcPts val="0"/>
                        </a:spcBef>
                        <a:spcAft>
                          <a:spcPts val="0"/>
                        </a:spcAft>
                        <a:buNone/>
                      </a:pPr>
                      <a:r>
                        <a:rPr lang="en-GB" sz="1200">
                          <a:latin typeface="Tahoma"/>
                          <a:ea typeface="Tahoma"/>
                          <a:cs typeface="Tahoma"/>
                          <a:sym typeface="Tahoma"/>
                        </a:rPr>
                        <a:t>16</a:t>
                      </a:r>
                      <a:endParaRPr sz="1200">
                        <a:latin typeface="Tahoma"/>
                        <a:ea typeface="Tahoma"/>
                        <a:cs typeface="Tahoma"/>
                        <a:sym typeface="Tahoma"/>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AF2ED"/>
                    </a:solidFill>
                  </a:tcPr>
                </a:tc>
              </a:tr>
            </a:tbl>
          </a:graphicData>
        </a:graphic>
      </p:graphicFrame>
      <p:sp>
        <p:nvSpPr>
          <p:cNvPr id="584" name="Google Shape;584;p31"/>
          <p:cNvSpPr txBox="1"/>
          <p:nvPr/>
        </p:nvSpPr>
        <p:spPr>
          <a:xfrm>
            <a:off x="238543" y="1157091"/>
            <a:ext cx="4213139" cy="5970865"/>
          </a:xfrm>
          <a:prstGeom prst="rect">
            <a:avLst/>
          </a:prstGeom>
          <a:noFill/>
          <a:ln>
            <a:noFill/>
          </a:ln>
        </p:spPr>
        <p:txBody>
          <a:bodyPr anchorCtr="0" anchor="t" bIns="45700" lIns="91425" spcFirstLastPara="1" rIns="91425" wrap="square" tIns="45700">
            <a:spAutoFit/>
          </a:bodyPr>
          <a:lstStyle/>
          <a:p>
            <a:pPr indent="-101600" lvl="0" marL="0" marR="0" rtl="0" algn="l">
              <a:spcBef>
                <a:spcPts val="0"/>
              </a:spcBef>
              <a:spcAft>
                <a:spcPts val="0"/>
              </a:spcAft>
              <a:buClr>
                <a:schemeClr val="dk1"/>
              </a:buClr>
              <a:buSzPts val="1600"/>
              <a:buFont typeface="Arial"/>
              <a:buChar char="•"/>
            </a:pPr>
            <a:r>
              <a:rPr b="1" lang="en-GB" sz="1600">
                <a:solidFill>
                  <a:schemeClr val="dk1"/>
                </a:solidFill>
                <a:latin typeface="Tahoma"/>
                <a:ea typeface="Tahoma"/>
                <a:cs typeface="Tahoma"/>
                <a:sym typeface="Tahoma"/>
              </a:rPr>
              <a:t>In support of a synergetic use of MWI and ICI both instruments carry common spectral channels at 183 GHz.</a:t>
            </a:r>
            <a:endParaRPr/>
          </a:p>
          <a:p>
            <a:pPr indent="0" lvl="0" marL="0" marR="0" rtl="0" algn="l">
              <a:spcBef>
                <a:spcPts val="600"/>
              </a:spcBef>
              <a:spcAft>
                <a:spcPts val="0"/>
              </a:spcAft>
              <a:buClr>
                <a:schemeClr val="lt1"/>
              </a:buClr>
              <a:buSzPts val="1600"/>
              <a:buFont typeface="Arial"/>
              <a:buNone/>
            </a:pPr>
            <a:r>
              <a:t/>
            </a:r>
            <a:endParaRPr b="1" sz="1600">
              <a:solidFill>
                <a:schemeClr val="dk1"/>
              </a:solidFill>
              <a:latin typeface="Tahoma"/>
              <a:ea typeface="Tahoma"/>
              <a:cs typeface="Tahoma"/>
              <a:sym typeface="Tahoma"/>
            </a:endParaRPr>
          </a:p>
          <a:p>
            <a:pPr indent="-101600" lvl="0" marL="0" marR="0" rtl="0" algn="l">
              <a:spcBef>
                <a:spcPts val="600"/>
              </a:spcBef>
              <a:spcAft>
                <a:spcPts val="0"/>
              </a:spcAft>
              <a:buClr>
                <a:schemeClr val="dk1"/>
              </a:buClr>
              <a:buSzPts val="1600"/>
              <a:buFont typeface="Arial"/>
              <a:buChar char="•"/>
            </a:pPr>
            <a:r>
              <a:rPr b="1" lang="en-GB" sz="1600">
                <a:solidFill>
                  <a:schemeClr val="dk1"/>
                </a:solidFill>
                <a:latin typeface="Tahoma"/>
                <a:ea typeface="Tahoma"/>
                <a:cs typeface="Tahoma"/>
                <a:sym typeface="Tahoma"/>
              </a:rPr>
              <a:t>Set of channels providing information  related to total vertical column of cloud ice and ice particles size</a:t>
            </a:r>
            <a:endParaRPr/>
          </a:p>
          <a:p>
            <a:pPr indent="0" lvl="0" marL="0" marR="0" rtl="0" algn="l">
              <a:spcBef>
                <a:spcPts val="600"/>
              </a:spcBef>
              <a:spcAft>
                <a:spcPts val="0"/>
              </a:spcAft>
              <a:buClr>
                <a:schemeClr val="lt1"/>
              </a:buClr>
              <a:buSzPts val="1600"/>
              <a:buFont typeface="Arial"/>
              <a:buNone/>
            </a:pPr>
            <a:r>
              <a:t/>
            </a:r>
            <a:endParaRPr b="1" sz="1600">
              <a:solidFill>
                <a:schemeClr val="dk1"/>
              </a:solidFill>
              <a:latin typeface="Tahoma"/>
              <a:ea typeface="Tahoma"/>
              <a:cs typeface="Tahoma"/>
              <a:sym typeface="Tahoma"/>
            </a:endParaRPr>
          </a:p>
          <a:p>
            <a:pPr indent="-101600" lvl="0" marL="0" marR="0" rtl="0" algn="l">
              <a:spcBef>
                <a:spcPts val="600"/>
              </a:spcBef>
              <a:spcAft>
                <a:spcPts val="0"/>
              </a:spcAft>
              <a:buClr>
                <a:schemeClr val="dk1"/>
              </a:buClr>
              <a:buSzPts val="1600"/>
              <a:buFont typeface="Arial"/>
              <a:buChar char="•"/>
            </a:pPr>
            <a:r>
              <a:rPr b="1" lang="en-GB" sz="1600">
                <a:solidFill>
                  <a:schemeClr val="dk1"/>
                </a:solidFill>
                <a:latin typeface="Tahoma"/>
                <a:ea typeface="Tahoma"/>
                <a:cs typeface="Tahoma"/>
                <a:sym typeface="Tahoma"/>
              </a:rPr>
              <a:t>Use of channels around weak absorption lines (around 325.15 GHz and 448 GHz) allows performing cloud slicing</a:t>
            </a:r>
            <a:endParaRPr/>
          </a:p>
          <a:p>
            <a:pPr indent="0" lvl="0" marL="0" marR="0" rtl="0" algn="l">
              <a:spcBef>
                <a:spcPts val="600"/>
              </a:spcBef>
              <a:spcAft>
                <a:spcPts val="0"/>
              </a:spcAft>
              <a:buClr>
                <a:schemeClr val="lt1"/>
              </a:buClr>
              <a:buSzPts val="1600"/>
              <a:buFont typeface="Arial"/>
              <a:buNone/>
            </a:pPr>
            <a:r>
              <a:t/>
            </a:r>
            <a:endParaRPr b="1" sz="1600">
              <a:solidFill>
                <a:schemeClr val="dk1"/>
              </a:solidFill>
              <a:latin typeface="Tahoma"/>
              <a:ea typeface="Tahoma"/>
              <a:cs typeface="Tahoma"/>
              <a:sym typeface="Tahoma"/>
            </a:endParaRPr>
          </a:p>
          <a:p>
            <a:pPr indent="-101600" lvl="0" marL="0" marR="0" rtl="0" algn="l">
              <a:spcBef>
                <a:spcPts val="600"/>
              </a:spcBef>
              <a:spcAft>
                <a:spcPts val="0"/>
              </a:spcAft>
              <a:buClr>
                <a:srgbClr val="002569"/>
              </a:buClr>
              <a:buSzPts val="1600"/>
              <a:buFont typeface="Arial"/>
              <a:buChar char="•"/>
            </a:pPr>
            <a:r>
              <a:rPr b="1" lang="en-GB" sz="1600">
                <a:solidFill>
                  <a:srgbClr val="002569"/>
                </a:solidFill>
                <a:latin typeface="Tahoma"/>
                <a:ea typeface="Tahoma"/>
                <a:cs typeface="Tahoma"/>
                <a:sym typeface="Tahoma"/>
              </a:rPr>
              <a:t>ICI-4 and ICI-11 measure both V and H polarisation providing information on ice hydrometeors habits and orientation</a:t>
            </a:r>
            <a:endParaRPr b="1" sz="1600">
              <a:solidFill>
                <a:schemeClr val="dk1"/>
              </a:solidFill>
              <a:latin typeface="Tahoma"/>
              <a:ea typeface="Tahoma"/>
              <a:cs typeface="Tahoma"/>
              <a:sym typeface="Tahoma"/>
            </a:endParaRPr>
          </a:p>
          <a:p>
            <a:pPr indent="0" lvl="0" marL="0" marR="0" rtl="0" algn="l">
              <a:spcBef>
                <a:spcPts val="600"/>
              </a:spcBef>
              <a:spcAft>
                <a:spcPts val="0"/>
              </a:spcAft>
              <a:buNone/>
            </a:pPr>
            <a:r>
              <a:t/>
            </a:r>
            <a:endParaRPr b="1" sz="1400">
              <a:solidFill>
                <a:schemeClr val="dk1"/>
              </a:solidFill>
              <a:latin typeface="Tahoma"/>
              <a:ea typeface="Tahoma"/>
              <a:cs typeface="Tahoma"/>
              <a:sym typeface="Tahoma"/>
            </a:endParaRPr>
          </a:p>
          <a:p>
            <a:pPr indent="0" lvl="0" marL="0" marR="0" rtl="0" algn="l">
              <a:spcBef>
                <a:spcPts val="600"/>
              </a:spcBef>
              <a:spcAft>
                <a:spcPts val="0"/>
              </a:spcAft>
              <a:buClr>
                <a:schemeClr val="lt1"/>
              </a:buClr>
              <a:buSzPts val="1600"/>
              <a:buFont typeface="Arial"/>
              <a:buNone/>
            </a:pPr>
            <a:r>
              <a:t/>
            </a:r>
            <a:endParaRPr b="1" sz="1600">
              <a:solidFill>
                <a:schemeClr val="dk1"/>
              </a:solidFill>
              <a:latin typeface="Tahoma"/>
              <a:ea typeface="Tahoma"/>
              <a:cs typeface="Tahoma"/>
              <a:sym typeface="Tahoma"/>
            </a:endParaRPr>
          </a:p>
          <a:p>
            <a:pPr indent="0" lvl="0" marL="0" marR="0" rtl="0" algn="l">
              <a:spcBef>
                <a:spcPts val="600"/>
              </a:spcBef>
              <a:spcAft>
                <a:spcPts val="0"/>
              </a:spcAft>
              <a:buClr>
                <a:schemeClr val="lt1"/>
              </a:buClr>
              <a:buSzPts val="1600"/>
              <a:buFont typeface="Arial"/>
              <a:buNone/>
            </a:pPr>
            <a:r>
              <a:t/>
            </a:r>
            <a:endParaRPr b="1" sz="1600">
              <a:solidFill>
                <a:schemeClr val="dk1"/>
              </a:solidFill>
              <a:latin typeface="Tahoma"/>
              <a:ea typeface="Tahoma"/>
              <a:cs typeface="Tahoma"/>
              <a:sym typeface="Tahoma"/>
            </a:endParaRPr>
          </a:p>
          <a:p>
            <a:pPr indent="0" lvl="0" marL="0" marR="0" rtl="0" algn="l">
              <a:spcBef>
                <a:spcPts val="600"/>
              </a:spcBef>
              <a:spcAft>
                <a:spcPts val="0"/>
              </a:spcAft>
              <a:buClr>
                <a:schemeClr val="lt1"/>
              </a:buClr>
              <a:buSzPts val="1400"/>
              <a:buFont typeface="Arial"/>
              <a:buNone/>
            </a:pPr>
            <a:r>
              <a:t/>
            </a:r>
            <a:endParaRPr b="1" sz="1400">
              <a:solidFill>
                <a:schemeClr val="dk1"/>
              </a:solidFill>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32"/>
          <p:cNvPicPr preferRelativeResize="0"/>
          <p:nvPr/>
        </p:nvPicPr>
        <p:blipFill rotWithShape="1">
          <a:blip r:embed="rId3">
            <a:alphaModFix/>
          </a:blip>
          <a:srcRect b="0" l="0" r="0" t="0"/>
          <a:stretch/>
        </p:blipFill>
        <p:spPr>
          <a:xfrm>
            <a:off x="8776530" y="3808530"/>
            <a:ext cx="2946240" cy="2682510"/>
          </a:xfrm>
          <a:prstGeom prst="rect">
            <a:avLst/>
          </a:prstGeom>
          <a:noFill/>
          <a:ln>
            <a:noFill/>
          </a:ln>
        </p:spPr>
      </p:pic>
      <p:sp>
        <p:nvSpPr>
          <p:cNvPr id="591" name="Google Shape;591;p32"/>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MWI Instrument description</a:t>
            </a:r>
            <a:endParaRPr/>
          </a:p>
        </p:txBody>
      </p:sp>
      <p:pic>
        <p:nvPicPr>
          <p:cNvPr id="592" name="Google Shape;592;p32"/>
          <p:cNvPicPr preferRelativeResize="0"/>
          <p:nvPr/>
        </p:nvPicPr>
        <p:blipFill rotWithShape="1">
          <a:blip r:embed="rId4">
            <a:alphaModFix/>
          </a:blip>
          <a:srcRect b="2093" l="0" r="0" t="0"/>
          <a:stretch/>
        </p:blipFill>
        <p:spPr>
          <a:xfrm>
            <a:off x="5507172" y="1020219"/>
            <a:ext cx="3364319" cy="5458788"/>
          </a:xfrm>
          <a:prstGeom prst="rect">
            <a:avLst/>
          </a:prstGeom>
          <a:noFill/>
          <a:ln>
            <a:noFill/>
          </a:ln>
        </p:spPr>
      </p:pic>
      <p:pic>
        <p:nvPicPr>
          <p:cNvPr id="593" name="Google Shape;593;p32"/>
          <p:cNvPicPr preferRelativeResize="0"/>
          <p:nvPr/>
        </p:nvPicPr>
        <p:blipFill rotWithShape="1">
          <a:blip r:embed="rId5">
            <a:alphaModFix/>
          </a:blip>
          <a:srcRect b="0" l="0" r="0" t="0"/>
          <a:stretch/>
        </p:blipFill>
        <p:spPr>
          <a:xfrm>
            <a:off x="3210861" y="1020218"/>
            <a:ext cx="2143125" cy="838200"/>
          </a:xfrm>
          <a:prstGeom prst="rect">
            <a:avLst/>
          </a:prstGeom>
          <a:noFill/>
          <a:ln>
            <a:noFill/>
          </a:ln>
        </p:spPr>
      </p:pic>
      <p:pic>
        <p:nvPicPr>
          <p:cNvPr id="594" name="Google Shape;594;p32"/>
          <p:cNvPicPr preferRelativeResize="0"/>
          <p:nvPr/>
        </p:nvPicPr>
        <p:blipFill rotWithShape="1">
          <a:blip r:embed="rId6">
            <a:alphaModFix/>
          </a:blip>
          <a:srcRect b="34079" l="0" r="0" t="-1"/>
          <a:stretch/>
        </p:blipFill>
        <p:spPr>
          <a:xfrm>
            <a:off x="359582" y="1048347"/>
            <a:ext cx="1990725" cy="540000"/>
          </a:xfrm>
          <a:prstGeom prst="rect">
            <a:avLst/>
          </a:prstGeom>
          <a:noFill/>
          <a:ln>
            <a:noFill/>
          </a:ln>
        </p:spPr>
      </p:pic>
      <p:sp>
        <p:nvSpPr>
          <p:cNvPr id="595" name="Google Shape;595;p32"/>
          <p:cNvSpPr/>
          <p:nvPr/>
        </p:nvSpPr>
        <p:spPr>
          <a:xfrm>
            <a:off x="67995" y="1858418"/>
            <a:ext cx="5362584" cy="35394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GB" sz="1200">
                <a:solidFill>
                  <a:srgbClr val="005386"/>
                </a:solidFill>
                <a:latin typeface="Tahoma"/>
                <a:ea typeface="Tahoma"/>
                <a:cs typeface="Tahoma"/>
                <a:sym typeface="Tahoma"/>
              </a:rPr>
              <a:t>MWI is composed of one rotating part and one fixed part.</a:t>
            </a:r>
            <a:endParaRPr/>
          </a:p>
          <a:p>
            <a:pPr indent="0" lvl="0" marL="0" marR="0" rtl="0" algn="l">
              <a:spcBef>
                <a:spcPts val="0"/>
              </a:spcBef>
              <a:spcAft>
                <a:spcPts val="0"/>
              </a:spcAft>
              <a:buNone/>
            </a:pPr>
            <a:r>
              <a:t/>
            </a:r>
            <a:endParaRPr b="0" sz="800">
              <a:solidFill>
                <a:srgbClr val="005386"/>
              </a:solidFill>
              <a:latin typeface="Tahoma"/>
              <a:ea typeface="Tahoma"/>
              <a:cs typeface="Tahoma"/>
              <a:sym typeface="Tahoma"/>
            </a:endParaRPr>
          </a:p>
          <a:p>
            <a:pPr indent="-171450" lvl="0" marL="171450" marR="0" rtl="0" algn="l">
              <a:spcBef>
                <a:spcPts val="0"/>
              </a:spcBef>
              <a:spcAft>
                <a:spcPts val="0"/>
              </a:spcAft>
              <a:buClr>
                <a:srgbClr val="005386"/>
              </a:buClr>
              <a:buSzPts val="1200"/>
              <a:buFont typeface="Noto Sans Symbols"/>
              <a:buChar char="▪"/>
            </a:pPr>
            <a:r>
              <a:rPr b="0" lang="en-GB" sz="1200">
                <a:solidFill>
                  <a:srgbClr val="005386"/>
                </a:solidFill>
                <a:latin typeface="Tahoma"/>
                <a:ea typeface="Tahoma"/>
                <a:cs typeface="Tahoma"/>
                <a:sym typeface="Tahoma"/>
              </a:rPr>
              <a:t>The rotating part includes the main reflector antenna, the feed assembly, the receivers and the control and data processing unit (CDPU), which acquires the measurement data and performs the thermal control of the rotating part.</a:t>
            </a:r>
            <a:endParaRPr b="0" sz="1200">
              <a:solidFill>
                <a:srgbClr val="005386"/>
              </a:solidFill>
              <a:latin typeface="Tahoma"/>
              <a:ea typeface="Tahoma"/>
              <a:cs typeface="Tahoma"/>
              <a:sym typeface="Tahoma"/>
            </a:endParaRPr>
          </a:p>
          <a:p>
            <a:pPr indent="-171450" lvl="0" marL="171450" marR="0" rtl="0" algn="l">
              <a:spcBef>
                <a:spcPts val="0"/>
              </a:spcBef>
              <a:spcAft>
                <a:spcPts val="0"/>
              </a:spcAft>
              <a:buClr>
                <a:srgbClr val="005386"/>
              </a:buClr>
              <a:buSzPts val="1200"/>
              <a:buFont typeface="Noto Sans Symbols"/>
              <a:buChar char="▪"/>
            </a:pPr>
            <a:r>
              <a:rPr b="0" lang="en-GB" sz="1200">
                <a:solidFill>
                  <a:srgbClr val="005386"/>
                </a:solidFill>
                <a:latin typeface="Tahoma"/>
                <a:ea typeface="Tahoma"/>
                <a:cs typeface="Tahoma"/>
                <a:sym typeface="Tahoma"/>
              </a:rPr>
              <a:t>The fixed part contains the hot calibration target, the reflector antenna for viewing the cold-sky, the instrument control unit (ICU) responsible for the instrument control and interface with the platform.</a:t>
            </a:r>
            <a:endParaRPr/>
          </a:p>
          <a:p>
            <a:pPr indent="-171450" lvl="0" marL="171450" marR="0" rtl="0" algn="l">
              <a:spcBef>
                <a:spcPts val="0"/>
              </a:spcBef>
              <a:spcAft>
                <a:spcPts val="0"/>
              </a:spcAft>
              <a:buClr>
                <a:srgbClr val="005386"/>
              </a:buClr>
              <a:buSzPts val="1200"/>
              <a:buFont typeface="Noto Sans Symbols"/>
              <a:buChar char="▪"/>
            </a:pPr>
            <a:r>
              <a:rPr b="0" lang="en-GB" sz="1200">
                <a:solidFill>
                  <a:srgbClr val="005386"/>
                </a:solidFill>
                <a:latin typeface="Tahoma"/>
                <a:ea typeface="Tahoma"/>
                <a:cs typeface="Tahoma"/>
                <a:sym typeface="Tahoma"/>
              </a:rPr>
              <a:t>A tubular structural design minimizes the sun intrusions inside the instrument cavity. </a:t>
            </a:r>
            <a:endParaRPr/>
          </a:p>
          <a:p>
            <a:pPr indent="0" lvl="0" marL="0" marR="0" rtl="0" algn="l">
              <a:spcBef>
                <a:spcPts val="0"/>
              </a:spcBef>
              <a:spcAft>
                <a:spcPts val="0"/>
              </a:spcAft>
              <a:buNone/>
            </a:pPr>
            <a:r>
              <a:t/>
            </a:r>
            <a:endParaRPr b="0" sz="1200">
              <a:solidFill>
                <a:schemeClr val="lt1"/>
              </a:solidFill>
              <a:latin typeface="Calibri"/>
              <a:ea typeface="Calibri"/>
              <a:cs typeface="Calibri"/>
              <a:sym typeface="Calibri"/>
            </a:endParaRPr>
          </a:p>
          <a:p>
            <a:pPr indent="0" lvl="0" marL="0" marR="0" rtl="0" algn="l">
              <a:spcBef>
                <a:spcPts val="0"/>
              </a:spcBef>
              <a:spcAft>
                <a:spcPts val="0"/>
              </a:spcAft>
              <a:buNone/>
            </a:pPr>
            <a:r>
              <a:rPr b="0" lang="en-GB" sz="1200">
                <a:solidFill>
                  <a:srgbClr val="005386"/>
                </a:solidFill>
                <a:latin typeface="Tahoma"/>
                <a:ea typeface="Tahoma"/>
                <a:cs typeface="Tahoma"/>
                <a:sym typeface="Tahoma"/>
              </a:rPr>
              <a:t>Antenna: offset parabolic reflector with feed cluster of 7 horns</a:t>
            </a:r>
            <a:endParaRPr/>
          </a:p>
          <a:p>
            <a:pPr indent="0" lvl="0" marL="0" marR="0" rtl="0" algn="l">
              <a:spcBef>
                <a:spcPts val="0"/>
              </a:spcBef>
              <a:spcAft>
                <a:spcPts val="0"/>
              </a:spcAft>
              <a:buNone/>
            </a:pPr>
            <a:r>
              <a:t/>
            </a:r>
            <a:endParaRPr b="0" sz="1200">
              <a:solidFill>
                <a:srgbClr val="005386"/>
              </a:solidFill>
              <a:latin typeface="Tahoma"/>
              <a:ea typeface="Tahoma"/>
              <a:cs typeface="Tahoma"/>
              <a:sym typeface="Tahoma"/>
            </a:endParaRPr>
          </a:p>
          <a:p>
            <a:pPr indent="0" lvl="0" marL="0" marR="0" rtl="0" algn="l">
              <a:spcBef>
                <a:spcPts val="0"/>
              </a:spcBef>
              <a:spcAft>
                <a:spcPts val="0"/>
              </a:spcAft>
              <a:buNone/>
            </a:pPr>
            <a:r>
              <a:rPr b="0" lang="en-GB" sz="1200">
                <a:solidFill>
                  <a:srgbClr val="005386"/>
                </a:solidFill>
                <a:latin typeface="Tahoma"/>
                <a:ea typeface="Tahoma"/>
                <a:cs typeface="Tahoma"/>
                <a:sym typeface="Tahoma"/>
              </a:rPr>
              <a:t>Receivers:</a:t>
            </a:r>
            <a:endParaRPr/>
          </a:p>
          <a:p>
            <a:pPr indent="0" lvl="0" marL="0" marR="0" rtl="0" algn="l">
              <a:spcBef>
                <a:spcPts val="0"/>
              </a:spcBef>
              <a:spcAft>
                <a:spcPts val="0"/>
              </a:spcAft>
              <a:buNone/>
            </a:pPr>
            <a:r>
              <a:rPr b="0" lang="en-GB" sz="1200">
                <a:solidFill>
                  <a:srgbClr val="005386"/>
                </a:solidFill>
                <a:latin typeface="Tahoma"/>
                <a:ea typeface="Tahoma"/>
                <a:cs typeface="Tahoma"/>
                <a:sym typeface="Tahoma"/>
              </a:rPr>
              <a:t>-  direct detection at 23.8/31.4 and 89 GHz; heterodyne detection for other       frequencies.</a:t>
            </a:r>
            <a:endParaRPr/>
          </a:p>
          <a:p>
            <a:pPr indent="-171450" lvl="0" marL="171450" marR="0" rtl="0" algn="l">
              <a:spcBef>
                <a:spcPts val="0"/>
              </a:spcBef>
              <a:spcAft>
                <a:spcPts val="0"/>
              </a:spcAft>
              <a:buClr>
                <a:srgbClr val="005386"/>
              </a:buClr>
              <a:buSzPts val="1200"/>
              <a:buFont typeface="Tahoma"/>
              <a:buChar char="-"/>
            </a:pPr>
            <a:r>
              <a:rPr b="0" lang="en-GB" sz="1200">
                <a:solidFill>
                  <a:srgbClr val="005386"/>
                </a:solidFill>
                <a:latin typeface="Tahoma"/>
                <a:ea typeface="Tahoma"/>
                <a:cs typeface="Tahoma"/>
                <a:sym typeface="Tahoma"/>
              </a:rPr>
              <a:t>internal noise diodes for lower frequencies MWI-1 to MWI-3.</a:t>
            </a:r>
            <a:endParaRPr b="0" sz="1200">
              <a:solidFill>
                <a:srgbClr val="005386"/>
              </a:solidFill>
              <a:latin typeface="Tahoma"/>
              <a:ea typeface="Tahoma"/>
              <a:cs typeface="Tahoma"/>
              <a:sym typeface="Tahoma"/>
            </a:endParaRPr>
          </a:p>
          <a:p>
            <a:pPr indent="-171450" lvl="0" marL="171450" marR="0" rtl="0" algn="l">
              <a:spcBef>
                <a:spcPts val="0"/>
              </a:spcBef>
              <a:spcAft>
                <a:spcPts val="0"/>
              </a:spcAft>
              <a:buClr>
                <a:srgbClr val="005386"/>
              </a:buClr>
              <a:buSzPts val="1200"/>
              <a:buFont typeface="Tahoma"/>
              <a:buChar char="-"/>
            </a:pPr>
            <a:r>
              <a:rPr b="0" lang="en-GB" sz="1200">
                <a:solidFill>
                  <a:srgbClr val="005386"/>
                </a:solidFill>
                <a:latin typeface="Tahoma"/>
                <a:ea typeface="Tahoma"/>
                <a:cs typeface="Tahoma"/>
                <a:sym typeface="Tahoma"/>
              </a:rPr>
              <a:t>RFI mitigation filter on MWI-1</a:t>
            </a:r>
            <a:endParaRPr/>
          </a:p>
        </p:txBody>
      </p:sp>
      <p:pic>
        <p:nvPicPr>
          <p:cNvPr id="596" name="Google Shape;596;p32"/>
          <p:cNvPicPr preferRelativeResize="0"/>
          <p:nvPr/>
        </p:nvPicPr>
        <p:blipFill rotWithShape="1">
          <a:blip r:embed="rId7">
            <a:alphaModFix/>
          </a:blip>
          <a:srcRect b="0" l="0" r="0" t="0"/>
          <a:stretch/>
        </p:blipFill>
        <p:spPr>
          <a:xfrm>
            <a:off x="8776530" y="1371989"/>
            <a:ext cx="3107166" cy="2311429"/>
          </a:xfrm>
          <a:prstGeom prst="rect">
            <a:avLst/>
          </a:prstGeom>
          <a:noFill/>
          <a:ln>
            <a:noFill/>
          </a:ln>
        </p:spPr>
      </p:pic>
      <p:sp>
        <p:nvSpPr>
          <p:cNvPr id="597" name="Google Shape;597;p32"/>
          <p:cNvSpPr/>
          <p:nvPr/>
        </p:nvSpPr>
        <p:spPr>
          <a:xfrm>
            <a:off x="2762997" y="5494122"/>
            <a:ext cx="4953000" cy="9848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Few data:</a:t>
            </a:r>
            <a:endParaRPr/>
          </a:p>
          <a:p>
            <a:pPr indent="-88900" lvl="0" marL="0" marR="0" rtl="0" algn="l">
              <a:spcBef>
                <a:spcPts val="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 mass: 250 kg</a:t>
            </a:r>
            <a:endParaRPr/>
          </a:p>
          <a:p>
            <a:pPr indent="-88900" lvl="0" marL="0" marR="0" rtl="0" algn="l">
              <a:spcBef>
                <a:spcPts val="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 height: 1.8 m</a:t>
            </a:r>
            <a:endParaRPr/>
          </a:p>
          <a:p>
            <a:pPr indent="-88900" lvl="0" marL="0" marR="0" rtl="0" algn="l">
              <a:spcBef>
                <a:spcPts val="0"/>
              </a:spcBef>
              <a:spcAft>
                <a:spcPts val="0"/>
              </a:spcAft>
              <a:buClr>
                <a:schemeClr val="dk1"/>
              </a:buClr>
              <a:buSzPts val="1400"/>
              <a:buFont typeface="Arial"/>
              <a:buChar char="•"/>
            </a:pPr>
            <a:r>
              <a:rPr b="1" lang="en-GB" sz="1400">
                <a:solidFill>
                  <a:schemeClr val="dk1"/>
                </a:solidFill>
                <a:latin typeface="Tahoma"/>
                <a:ea typeface="Tahoma"/>
                <a:cs typeface="Tahoma"/>
                <a:sym typeface="Tahoma"/>
              </a:rPr>
              <a:t> reflector diameter: 80 cm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3"/>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ICI Instrument description</a:t>
            </a:r>
            <a:endParaRPr/>
          </a:p>
        </p:txBody>
      </p:sp>
      <p:cxnSp>
        <p:nvCxnSpPr>
          <p:cNvPr id="604" name="Google Shape;604;p33"/>
          <p:cNvCxnSpPr/>
          <p:nvPr/>
        </p:nvCxnSpPr>
        <p:spPr>
          <a:xfrm>
            <a:off x="2517569" y="1430977"/>
            <a:ext cx="237600" cy="12600"/>
          </a:xfrm>
          <a:prstGeom prst="bentConnector3">
            <a:avLst>
              <a:gd fmla="val 50000" name="adj1"/>
            </a:avLst>
          </a:prstGeom>
          <a:solidFill>
            <a:schemeClr val="lt2"/>
          </a:solidFill>
          <a:ln>
            <a:noFill/>
          </a:ln>
        </p:spPr>
      </p:cxnSp>
      <p:pic>
        <p:nvPicPr>
          <p:cNvPr descr="C:\Users\ae056186\Desktop\P1290339.JPG" id="605" name="Google Shape;605;p33"/>
          <p:cNvPicPr preferRelativeResize="0"/>
          <p:nvPr/>
        </p:nvPicPr>
        <p:blipFill rotWithShape="1">
          <a:blip r:embed="rId3">
            <a:alphaModFix/>
          </a:blip>
          <a:srcRect b="26446" l="21167" r="19302" t="17940"/>
          <a:stretch/>
        </p:blipFill>
        <p:spPr>
          <a:xfrm>
            <a:off x="8058903" y="1087628"/>
            <a:ext cx="3651176" cy="2558200"/>
          </a:xfrm>
          <a:prstGeom prst="rect">
            <a:avLst/>
          </a:prstGeom>
          <a:noFill/>
          <a:ln>
            <a:noFill/>
          </a:ln>
        </p:spPr>
      </p:pic>
      <p:pic>
        <p:nvPicPr>
          <p:cNvPr descr="cid:image003.png@01D44062.209ED5C0" id="606" name="Google Shape;606;p33"/>
          <p:cNvPicPr preferRelativeResize="0"/>
          <p:nvPr/>
        </p:nvPicPr>
        <p:blipFill rotWithShape="1">
          <a:blip r:embed="rId4">
            <a:alphaModFix/>
          </a:blip>
          <a:srcRect b="0" l="0" r="0" t="0"/>
          <a:stretch/>
        </p:blipFill>
        <p:spPr>
          <a:xfrm>
            <a:off x="589038" y="3697244"/>
            <a:ext cx="4622705" cy="3012057"/>
          </a:xfrm>
          <a:prstGeom prst="rect">
            <a:avLst/>
          </a:prstGeom>
          <a:noFill/>
          <a:ln>
            <a:noFill/>
          </a:ln>
        </p:spPr>
      </p:pic>
      <p:pic>
        <p:nvPicPr>
          <p:cNvPr id="607" name="Google Shape;607;p33"/>
          <p:cNvPicPr preferRelativeResize="0"/>
          <p:nvPr/>
        </p:nvPicPr>
        <p:blipFill rotWithShape="1">
          <a:blip r:embed="rId5">
            <a:alphaModFix/>
          </a:blip>
          <a:srcRect b="0" l="0" r="0" t="0"/>
          <a:stretch/>
        </p:blipFill>
        <p:spPr>
          <a:xfrm>
            <a:off x="7312237" y="3937878"/>
            <a:ext cx="4533240" cy="2920121"/>
          </a:xfrm>
          <a:prstGeom prst="rect">
            <a:avLst/>
          </a:prstGeom>
          <a:noFill/>
          <a:ln>
            <a:noFill/>
          </a:ln>
        </p:spPr>
      </p:pic>
      <p:pic>
        <p:nvPicPr>
          <p:cNvPr descr="\\Brjcasa-fs001\PROG\METOP-ICI\B140000_INSTRUMENT\PICTURES\EQM\SCMA\IMG_4361.JPG" id="608" name="Google Shape;608;p33"/>
          <p:cNvPicPr preferRelativeResize="0"/>
          <p:nvPr/>
        </p:nvPicPr>
        <p:blipFill rotWithShape="1">
          <a:blip r:embed="rId6">
            <a:alphaModFix/>
          </a:blip>
          <a:srcRect b="0" l="11102" r="11521" t="0"/>
          <a:stretch/>
        </p:blipFill>
        <p:spPr>
          <a:xfrm>
            <a:off x="6303920" y="5504704"/>
            <a:ext cx="1288467" cy="1248881"/>
          </a:xfrm>
          <a:prstGeom prst="rect">
            <a:avLst/>
          </a:prstGeom>
          <a:noFill/>
          <a:ln>
            <a:noFill/>
          </a:ln>
        </p:spPr>
      </p:pic>
      <p:pic>
        <p:nvPicPr>
          <p:cNvPr id="609" name="Google Shape;609;p33"/>
          <p:cNvPicPr preferRelativeResize="0"/>
          <p:nvPr/>
        </p:nvPicPr>
        <p:blipFill rotWithShape="1">
          <a:blip r:embed="rId7">
            <a:alphaModFix/>
          </a:blip>
          <a:srcRect b="0" l="0" r="0" t="0"/>
          <a:stretch/>
        </p:blipFill>
        <p:spPr>
          <a:xfrm>
            <a:off x="5087968" y="4519833"/>
            <a:ext cx="1158224" cy="868668"/>
          </a:xfrm>
          <a:prstGeom prst="rect">
            <a:avLst/>
          </a:prstGeom>
          <a:noFill/>
          <a:ln>
            <a:noFill/>
          </a:ln>
        </p:spPr>
      </p:pic>
      <p:pic>
        <p:nvPicPr>
          <p:cNvPr descr="C:\Users\ae056186\Desktop\IMG_20190215_090619.jpg" id="610" name="Google Shape;610;p33"/>
          <p:cNvPicPr preferRelativeResize="0"/>
          <p:nvPr/>
        </p:nvPicPr>
        <p:blipFill rotWithShape="1">
          <a:blip r:embed="rId8">
            <a:alphaModFix/>
          </a:blip>
          <a:srcRect b="25932" l="25569" r="6915" t="15320"/>
          <a:stretch/>
        </p:blipFill>
        <p:spPr>
          <a:xfrm>
            <a:off x="10305269" y="3787715"/>
            <a:ext cx="879394" cy="573892"/>
          </a:xfrm>
          <a:prstGeom prst="rect">
            <a:avLst/>
          </a:prstGeom>
          <a:noFill/>
          <a:ln>
            <a:noFill/>
          </a:ln>
        </p:spPr>
      </p:pic>
      <p:pic>
        <p:nvPicPr>
          <p:cNvPr descr="\\brjcasa-fs001\PROG\METOP-ICI\B140000_INSTRUMENT\PRODUCT_ASSURANCE\0100_FOTOS\20190312_MIP EQM BE DRB\IMG_20190312_114111996.jpg" id="611" name="Google Shape;611;p33"/>
          <p:cNvPicPr preferRelativeResize="0"/>
          <p:nvPr/>
        </p:nvPicPr>
        <p:blipFill rotWithShape="1">
          <a:blip r:embed="rId9">
            <a:alphaModFix/>
          </a:blip>
          <a:srcRect b="19301" l="4397" r="2482" t="17875"/>
          <a:stretch/>
        </p:blipFill>
        <p:spPr>
          <a:xfrm>
            <a:off x="242762" y="5827712"/>
            <a:ext cx="1490530" cy="754182"/>
          </a:xfrm>
          <a:prstGeom prst="rect">
            <a:avLst/>
          </a:prstGeom>
          <a:noFill/>
          <a:ln>
            <a:noFill/>
          </a:ln>
        </p:spPr>
      </p:pic>
      <p:sp>
        <p:nvSpPr>
          <p:cNvPr id="612" name="Google Shape;612;p33"/>
          <p:cNvSpPr/>
          <p:nvPr/>
        </p:nvSpPr>
        <p:spPr>
          <a:xfrm>
            <a:off x="5724777" y="2482225"/>
            <a:ext cx="2249905"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200">
                <a:solidFill>
                  <a:schemeClr val="dk1"/>
                </a:solidFill>
                <a:latin typeface="Tahoma"/>
                <a:ea typeface="Tahoma"/>
                <a:cs typeface="Tahoma"/>
                <a:sym typeface="Tahoma"/>
              </a:rPr>
              <a:t>Few data:</a:t>
            </a:r>
            <a:endParaRPr/>
          </a:p>
          <a:p>
            <a:pPr indent="-76200" lvl="0" marL="0" marR="0" rtl="0" algn="l">
              <a:spcBef>
                <a:spcPts val="0"/>
              </a:spcBef>
              <a:spcAft>
                <a:spcPts val="0"/>
              </a:spcAft>
              <a:buClr>
                <a:schemeClr val="dk1"/>
              </a:buClr>
              <a:buSzPts val="1200"/>
              <a:buFont typeface="Arial"/>
              <a:buChar char="•"/>
            </a:pPr>
            <a:r>
              <a:rPr b="1" lang="en-GB" sz="1200">
                <a:solidFill>
                  <a:schemeClr val="dk1"/>
                </a:solidFill>
                <a:latin typeface="Tahoma"/>
                <a:ea typeface="Tahoma"/>
                <a:cs typeface="Tahoma"/>
                <a:sym typeface="Tahoma"/>
              </a:rPr>
              <a:t> mass: 175 kg</a:t>
            </a:r>
            <a:endParaRPr b="1" sz="1200">
              <a:solidFill>
                <a:schemeClr val="dk1"/>
              </a:solidFill>
              <a:latin typeface="Tahoma"/>
              <a:ea typeface="Tahoma"/>
              <a:cs typeface="Tahoma"/>
              <a:sym typeface="Tahoma"/>
            </a:endParaRPr>
          </a:p>
          <a:p>
            <a:pPr indent="-76200" lvl="0" marL="0" marR="0" rtl="0" algn="l">
              <a:spcBef>
                <a:spcPts val="0"/>
              </a:spcBef>
              <a:spcAft>
                <a:spcPts val="0"/>
              </a:spcAft>
              <a:buClr>
                <a:schemeClr val="dk1"/>
              </a:buClr>
              <a:buSzPts val="1200"/>
              <a:buFont typeface="Arial"/>
              <a:buChar char="•"/>
            </a:pPr>
            <a:r>
              <a:rPr b="1" lang="en-GB" sz="1200">
                <a:solidFill>
                  <a:schemeClr val="dk1"/>
                </a:solidFill>
                <a:latin typeface="Tahoma"/>
                <a:ea typeface="Tahoma"/>
                <a:cs typeface="Tahoma"/>
                <a:sym typeface="Tahoma"/>
              </a:rPr>
              <a:t> height: 0.7 m</a:t>
            </a:r>
            <a:endParaRPr/>
          </a:p>
          <a:p>
            <a:pPr indent="-76200" lvl="0" marL="0" marR="0" rtl="0" algn="l">
              <a:spcBef>
                <a:spcPts val="0"/>
              </a:spcBef>
              <a:spcAft>
                <a:spcPts val="0"/>
              </a:spcAft>
              <a:buClr>
                <a:schemeClr val="dk1"/>
              </a:buClr>
              <a:buSzPts val="1200"/>
              <a:buFont typeface="Arial"/>
              <a:buChar char="•"/>
            </a:pPr>
            <a:r>
              <a:rPr b="1" lang="en-GB" sz="1200">
                <a:solidFill>
                  <a:schemeClr val="dk1"/>
                </a:solidFill>
                <a:latin typeface="Tahoma"/>
                <a:ea typeface="Tahoma"/>
                <a:cs typeface="Tahoma"/>
                <a:sym typeface="Tahoma"/>
              </a:rPr>
              <a:t> reflector diameter: 30 cm</a:t>
            </a:r>
            <a:endParaRPr/>
          </a:p>
        </p:txBody>
      </p:sp>
      <p:pic>
        <p:nvPicPr>
          <p:cNvPr descr="\\brjcasa-fs001\PROG\METOP-ICI\B140000_INSTRUMENT\PRODUCT_ASSURANCE\0100_FOTOS\20190306_FE EQM MIP- final instration\IMG_20190306_131214271.jpg" id="613" name="Google Shape;613;p33"/>
          <p:cNvPicPr preferRelativeResize="0"/>
          <p:nvPr/>
        </p:nvPicPr>
        <p:blipFill rotWithShape="1">
          <a:blip r:embed="rId10">
            <a:alphaModFix/>
          </a:blip>
          <a:srcRect b="0" l="0" r="0" t="0"/>
          <a:stretch/>
        </p:blipFill>
        <p:spPr>
          <a:xfrm>
            <a:off x="4978385" y="3329193"/>
            <a:ext cx="1377389" cy="1033042"/>
          </a:xfrm>
          <a:prstGeom prst="rect">
            <a:avLst/>
          </a:prstGeom>
          <a:noFill/>
          <a:ln>
            <a:noFill/>
          </a:ln>
        </p:spPr>
      </p:pic>
      <p:sp>
        <p:nvSpPr>
          <p:cNvPr id="614" name="Google Shape;614;p33"/>
          <p:cNvSpPr/>
          <p:nvPr/>
        </p:nvSpPr>
        <p:spPr>
          <a:xfrm>
            <a:off x="89609" y="1117625"/>
            <a:ext cx="7640679" cy="1938992"/>
          </a:xfrm>
          <a:prstGeom prst="rect">
            <a:avLst/>
          </a:prstGeom>
          <a:noFill/>
          <a:ln>
            <a:noFill/>
          </a:ln>
        </p:spPr>
        <p:txBody>
          <a:bodyPr anchorCtr="0" anchor="t" bIns="45700" lIns="91425" spcFirstLastPara="1" rIns="91425" wrap="square" tIns="45700">
            <a:noAutofit/>
          </a:bodyPr>
          <a:lstStyle/>
          <a:p>
            <a:pPr indent="-171450" lvl="0" marL="171450" marR="0" rtl="0" algn="l">
              <a:spcBef>
                <a:spcPts val="0"/>
              </a:spcBef>
              <a:spcAft>
                <a:spcPts val="0"/>
              </a:spcAft>
              <a:buClr>
                <a:srgbClr val="005386"/>
              </a:buClr>
              <a:buSzPts val="1200"/>
              <a:buFont typeface="Noto Sans Symbols"/>
              <a:buChar char="▪"/>
            </a:pPr>
            <a:r>
              <a:rPr b="0" lang="en-GB" sz="1200">
                <a:solidFill>
                  <a:srgbClr val="005386"/>
                </a:solidFill>
                <a:latin typeface="Tahoma"/>
                <a:ea typeface="Tahoma"/>
                <a:cs typeface="Tahoma"/>
                <a:sym typeface="Tahoma"/>
              </a:rPr>
              <a:t>ICI consists of a fixed and a rotating part. A scan mechanism assembly interfaces between both parts. </a:t>
            </a:r>
            <a:endParaRPr b="0" sz="1200">
              <a:solidFill>
                <a:srgbClr val="005386"/>
              </a:solidFill>
              <a:latin typeface="Tahoma"/>
              <a:ea typeface="Tahoma"/>
              <a:cs typeface="Tahoma"/>
              <a:sym typeface="Tahoma"/>
            </a:endParaRPr>
          </a:p>
          <a:p>
            <a:pPr indent="0" lvl="0" marL="0" marR="0" rtl="0" algn="l">
              <a:spcBef>
                <a:spcPts val="0"/>
              </a:spcBef>
              <a:spcAft>
                <a:spcPts val="0"/>
              </a:spcAft>
              <a:buNone/>
            </a:pPr>
            <a:r>
              <a:rPr b="0" lang="en-GB" sz="1200">
                <a:solidFill>
                  <a:srgbClr val="005386"/>
                </a:solidFill>
                <a:latin typeface="Tahoma"/>
                <a:ea typeface="Tahoma"/>
                <a:cs typeface="Tahoma"/>
                <a:sym typeface="Tahoma"/>
              </a:rPr>
              <a:t>    - The rotating part includes the main reflector antenna, the feed assembly, the receivers and the CDPU.</a:t>
            </a:r>
            <a:endParaRPr b="0" sz="1200">
              <a:solidFill>
                <a:srgbClr val="005386"/>
              </a:solidFill>
              <a:latin typeface="Tahoma"/>
              <a:ea typeface="Tahoma"/>
              <a:cs typeface="Tahoma"/>
              <a:sym typeface="Tahoma"/>
            </a:endParaRPr>
          </a:p>
          <a:p>
            <a:pPr indent="0" lvl="0" marL="0" marR="0" rtl="0" algn="l">
              <a:spcBef>
                <a:spcPts val="0"/>
              </a:spcBef>
              <a:spcAft>
                <a:spcPts val="0"/>
              </a:spcAft>
              <a:buNone/>
            </a:pPr>
            <a:r>
              <a:rPr b="0" lang="en-GB" sz="1200">
                <a:solidFill>
                  <a:srgbClr val="005386"/>
                </a:solidFill>
                <a:latin typeface="Tahoma"/>
                <a:ea typeface="Tahoma"/>
                <a:cs typeface="Tahoma"/>
                <a:sym typeface="Tahoma"/>
              </a:rPr>
              <a:t>    - The fixed part contains the hot calibration target, the cold-sky reflector, the ICU.</a:t>
            </a:r>
            <a:endParaRPr/>
          </a:p>
          <a:p>
            <a:pPr indent="0" lvl="0" marL="0" marR="0" rtl="0" algn="l">
              <a:spcBef>
                <a:spcPts val="0"/>
              </a:spcBef>
              <a:spcAft>
                <a:spcPts val="0"/>
              </a:spcAft>
              <a:buNone/>
            </a:pPr>
            <a:r>
              <a:t/>
            </a:r>
            <a:endParaRPr b="0" sz="1200">
              <a:solidFill>
                <a:srgbClr val="005386"/>
              </a:solidFill>
              <a:latin typeface="Tahoma"/>
              <a:ea typeface="Tahoma"/>
              <a:cs typeface="Tahoma"/>
              <a:sym typeface="Tahoma"/>
            </a:endParaRPr>
          </a:p>
          <a:p>
            <a:pPr indent="-171450" lvl="0" marL="171450" marR="0" rtl="0" algn="l">
              <a:spcBef>
                <a:spcPts val="0"/>
              </a:spcBef>
              <a:spcAft>
                <a:spcPts val="0"/>
              </a:spcAft>
              <a:buClr>
                <a:srgbClr val="005386"/>
              </a:buClr>
              <a:buSzPts val="1200"/>
              <a:buFont typeface="Noto Sans Symbols"/>
              <a:buChar char="▪"/>
            </a:pPr>
            <a:r>
              <a:rPr b="0" lang="en-GB" sz="1200">
                <a:solidFill>
                  <a:srgbClr val="005386"/>
                </a:solidFill>
                <a:latin typeface="Tahoma"/>
                <a:ea typeface="Tahoma"/>
                <a:cs typeface="Tahoma"/>
                <a:sym typeface="Tahoma"/>
              </a:rPr>
              <a:t>Feed cluster made of 2 rows of 7 horns (4 and 3 per raw). Implementation of a different horn/receiver per polarization.</a:t>
            </a:r>
            <a:endParaRPr/>
          </a:p>
          <a:p>
            <a:pPr indent="-95250" lvl="0" marL="171450" marR="0" rtl="0" algn="l">
              <a:spcBef>
                <a:spcPts val="0"/>
              </a:spcBef>
              <a:spcAft>
                <a:spcPts val="0"/>
              </a:spcAft>
              <a:buClr>
                <a:schemeClr val="lt1"/>
              </a:buClr>
              <a:buSzPts val="1200"/>
              <a:buFont typeface="Noto Sans Symbols"/>
              <a:buNone/>
            </a:pPr>
            <a:r>
              <a:t/>
            </a:r>
            <a:endParaRPr b="0" sz="1200">
              <a:solidFill>
                <a:schemeClr val="lt1"/>
              </a:solidFill>
              <a:latin typeface="Calibri"/>
              <a:ea typeface="Calibri"/>
              <a:cs typeface="Calibri"/>
              <a:sym typeface="Calibri"/>
            </a:endParaRPr>
          </a:p>
          <a:p>
            <a:pPr indent="-171450" lvl="0" marL="171450" marR="0" rtl="0" algn="l">
              <a:spcBef>
                <a:spcPts val="0"/>
              </a:spcBef>
              <a:spcAft>
                <a:spcPts val="0"/>
              </a:spcAft>
              <a:buClr>
                <a:srgbClr val="005386"/>
              </a:buClr>
              <a:buSzPts val="1200"/>
              <a:buFont typeface="Noto Sans Symbols"/>
              <a:buChar char="▪"/>
            </a:pPr>
            <a:r>
              <a:rPr b="0" lang="en-GB" sz="1200">
                <a:solidFill>
                  <a:srgbClr val="005386"/>
                </a:solidFill>
                <a:latin typeface="Tahoma"/>
                <a:ea typeface="Tahoma"/>
                <a:cs typeface="Tahoma"/>
                <a:sym typeface="Tahoma"/>
              </a:rPr>
              <a:t>Receivers technologies: heterodyne detection, double side band mixer.</a:t>
            </a:r>
            <a:endParaRPr b="0" sz="1200">
              <a:solidFill>
                <a:srgbClr val="005386"/>
              </a:solidFill>
              <a:latin typeface="Tahoma"/>
              <a:ea typeface="Tahoma"/>
              <a:cs typeface="Tahoma"/>
              <a:sym typeface="Tahoma"/>
            </a:endParaRPr>
          </a:p>
          <a:p>
            <a:pPr indent="0" lvl="0" marL="0" marR="0" rtl="0" algn="l">
              <a:spcBef>
                <a:spcPts val="0"/>
              </a:spcBef>
              <a:spcAft>
                <a:spcPts val="0"/>
              </a:spcAft>
              <a:buNone/>
            </a:pPr>
            <a:r>
              <a:t/>
            </a:r>
            <a:endParaRPr b="0" sz="1200">
              <a:solidFill>
                <a:srgbClr val="005386"/>
              </a:solidFill>
              <a:latin typeface="Tahoma"/>
              <a:ea typeface="Tahoma"/>
              <a:cs typeface="Tahoma"/>
              <a:sym typeface="Tahoma"/>
            </a:endParaRPr>
          </a:p>
          <a:p>
            <a:pPr indent="0" lvl="0" marL="0" marR="0" rtl="0" algn="l">
              <a:spcBef>
                <a:spcPts val="0"/>
              </a:spcBef>
              <a:spcAft>
                <a:spcPts val="0"/>
              </a:spcAft>
              <a:buNone/>
            </a:pPr>
            <a:r>
              <a:t/>
            </a:r>
            <a:endParaRPr b="0" sz="1200">
              <a:solidFill>
                <a:srgbClr val="005386"/>
              </a:solidFill>
              <a:latin typeface="Tahoma"/>
              <a:ea typeface="Tahoma"/>
              <a:cs typeface="Tahoma"/>
              <a:sym typeface="Tahoma"/>
            </a:endParaRPr>
          </a:p>
        </p:txBody>
      </p:sp>
      <p:sp>
        <p:nvSpPr>
          <p:cNvPr id="615" name="Google Shape;615;p33"/>
          <p:cNvSpPr txBox="1"/>
          <p:nvPr/>
        </p:nvSpPr>
        <p:spPr>
          <a:xfrm>
            <a:off x="348916" y="3540562"/>
            <a:ext cx="363753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1"/>
                </a:solidFill>
                <a:latin typeface="Tahoma"/>
                <a:ea typeface="Tahoma"/>
                <a:cs typeface="Tahoma"/>
                <a:sym typeface="Tahoma"/>
              </a:rPr>
              <a:t>ICI rotating part showing the main elements</a:t>
            </a:r>
            <a:endParaRPr b="1" sz="1200">
              <a:solidFill>
                <a:schemeClr val="dk1"/>
              </a:solidFill>
              <a:latin typeface="Tahoma"/>
              <a:ea typeface="Tahoma"/>
              <a:cs typeface="Tahoma"/>
              <a:sym typeface="Tahoma"/>
            </a:endParaRPr>
          </a:p>
        </p:txBody>
      </p:sp>
      <p:sp>
        <p:nvSpPr>
          <p:cNvPr id="616" name="Google Shape;616;p33"/>
          <p:cNvSpPr txBox="1"/>
          <p:nvPr/>
        </p:nvSpPr>
        <p:spPr>
          <a:xfrm>
            <a:off x="7779196" y="3810978"/>
            <a:ext cx="122982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1"/>
                </a:solidFill>
                <a:latin typeface="Tahoma"/>
                <a:ea typeface="Tahoma"/>
                <a:cs typeface="Tahoma"/>
                <a:sym typeface="Tahoma"/>
              </a:rPr>
              <a:t>ICI fixed part</a:t>
            </a:r>
            <a:endParaRPr b="1" sz="1200">
              <a:solidFill>
                <a:schemeClr val="dk1"/>
              </a:solidFill>
              <a:latin typeface="Tahoma"/>
              <a:ea typeface="Tahoma"/>
              <a:cs typeface="Tahoma"/>
              <a:sym typeface="Tahoma"/>
            </a:endParaRPr>
          </a:p>
        </p:txBody>
      </p:sp>
      <p:pic>
        <p:nvPicPr>
          <p:cNvPr id="617" name="Google Shape;617;p33"/>
          <p:cNvPicPr preferRelativeResize="0"/>
          <p:nvPr/>
        </p:nvPicPr>
        <p:blipFill rotWithShape="1">
          <a:blip r:embed="rId11">
            <a:alphaModFix/>
          </a:blip>
          <a:srcRect b="0" l="0" r="0" t="0"/>
          <a:stretch/>
        </p:blipFill>
        <p:spPr>
          <a:xfrm>
            <a:off x="4197600" y="4111689"/>
            <a:ext cx="788801" cy="6586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4"/>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Calibration approach </a:t>
            </a:r>
            <a:endParaRPr/>
          </a:p>
        </p:txBody>
      </p:sp>
      <p:pic>
        <p:nvPicPr>
          <p:cNvPr id="624" name="Google Shape;624;p34"/>
          <p:cNvPicPr preferRelativeResize="0"/>
          <p:nvPr/>
        </p:nvPicPr>
        <p:blipFill rotWithShape="1">
          <a:blip r:embed="rId3">
            <a:alphaModFix/>
          </a:blip>
          <a:srcRect b="0" l="0" r="0" t="0"/>
          <a:stretch/>
        </p:blipFill>
        <p:spPr>
          <a:xfrm>
            <a:off x="2598367" y="2062470"/>
            <a:ext cx="942975" cy="847725"/>
          </a:xfrm>
          <a:prstGeom prst="rect">
            <a:avLst/>
          </a:prstGeom>
          <a:noFill/>
          <a:ln>
            <a:noFill/>
          </a:ln>
        </p:spPr>
      </p:pic>
      <p:pic>
        <p:nvPicPr>
          <p:cNvPr id="625" name="Google Shape;625;p34"/>
          <p:cNvPicPr preferRelativeResize="0"/>
          <p:nvPr/>
        </p:nvPicPr>
        <p:blipFill rotWithShape="1">
          <a:blip r:embed="rId4">
            <a:alphaModFix/>
          </a:blip>
          <a:srcRect b="0" l="0" r="0" t="0"/>
          <a:stretch/>
        </p:blipFill>
        <p:spPr>
          <a:xfrm>
            <a:off x="72077" y="1338565"/>
            <a:ext cx="665359" cy="665359"/>
          </a:xfrm>
          <a:prstGeom prst="rect">
            <a:avLst/>
          </a:prstGeom>
          <a:noFill/>
          <a:ln>
            <a:noFill/>
          </a:ln>
        </p:spPr>
      </p:pic>
      <p:sp>
        <p:nvSpPr>
          <p:cNvPr id="626" name="Google Shape;626;p34"/>
          <p:cNvSpPr/>
          <p:nvPr/>
        </p:nvSpPr>
        <p:spPr>
          <a:xfrm rot="8181767">
            <a:off x="2416897" y="2747279"/>
            <a:ext cx="454333" cy="222607"/>
          </a:xfrm>
          <a:prstGeom prst="rightArrow">
            <a:avLst>
              <a:gd fmla="val 50000" name="adj1"/>
              <a:gd fmla="val 50000" name="adj2"/>
            </a:avLst>
          </a:prstGeom>
          <a:solidFill>
            <a:srgbClr val="FF0000"/>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627" name="Google Shape;627;p34"/>
          <p:cNvSpPr/>
          <p:nvPr/>
        </p:nvSpPr>
        <p:spPr>
          <a:xfrm rot="6141849">
            <a:off x="1295199" y="1913527"/>
            <a:ext cx="898382" cy="222607"/>
          </a:xfrm>
          <a:prstGeom prst="rightArrow">
            <a:avLst>
              <a:gd fmla="val 50000" name="adj1"/>
              <a:gd fmla="val 50000" name="adj2"/>
            </a:avLst>
          </a:prstGeom>
          <a:solidFill>
            <a:srgbClr val="0B60FF"/>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628" name="Google Shape;628;p34"/>
          <p:cNvSpPr/>
          <p:nvPr/>
        </p:nvSpPr>
        <p:spPr>
          <a:xfrm rot="2056126">
            <a:off x="663754" y="2118669"/>
            <a:ext cx="804195" cy="140317"/>
          </a:xfrm>
          <a:prstGeom prst="rightArrow">
            <a:avLst>
              <a:gd fmla="val 50000" name="adj1"/>
              <a:gd fmla="val 50000" name="adj2"/>
            </a:avLst>
          </a:prstGeom>
          <a:solidFill>
            <a:srgbClr val="FFFF00"/>
          </a:solidFill>
          <a:ln cap="flat" cmpd="sng" w="9525">
            <a:solidFill>
              <a:srgbClr val="0B60FF"/>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629" name="Google Shape;629;p34"/>
          <p:cNvCxnSpPr/>
          <p:nvPr/>
        </p:nvCxnSpPr>
        <p:spPr>
          <a:xfrm>
            <a:off x="988898" y="1949071"/>
            <a:ext cx="175491" cy="491075"/>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630" name="Google Shape;630;p34"/>
          <p:cNvCxnSpPr/>
          <p:nvPr/>
        </p:nvCxnSpPr>
        <p:spPr>
          <a:xfrm flipH="1">
            <a:off x="814494" y="2158987"/>
            <a:ext cx="450774" cy="118749"/>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sp>
        <p:nvSpPr>
          <p:cNvPr id="631" name="Google Shape;631;p34"/>
          <p:cNvSpPr txBox="1"/>
          <p:nvPr/>
        </p:nvSpPr>
        <p:spPr>
          <a:xfrm>
            <a:off x="18283" y="1970083"/>
            <a:ext cx="7889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dk2"/>
                </a:solidFill>
                <a:latin typeface="Tahoma"/>
                <a:ea typeface="Tahoma"/>
                <a:cs typeface="Tahoma"/>
                <a:sym typeface="Tahoma"/>
              </a:rPr>
              <a:t>Moon</a:t>
            </a:r>
            <a:endParaRPr/>
          </a:p>
          <a:p>
            <a:pPr indent="0" lvl="0" marL="0" marR="0" rtl="0" algn="l">
              <a:spcBef>
                <a:spcPts val="0"/>
              </a:spcBef>
              <a:spcAft>
                <a:spcPts val="0"/>
              </a:spcAft>
              <a:buNone/>
            </a:pPr>
            <a:r>
              <a:rPr b="1" lang="en-GB" sz="900">
                <a:solidFill>
                  <a:schemeClr val="dk2"/>
                </a:solidFill>
                <a:latin typeface="Tahoma"/>
                <a:ea typeface="Tahoma"/>
                <a:cs typeface="Tahoma"/>
                <a:sym typeface="Tahoma"/>
              </a:rPr>
              <a:t>Correction</a:t>
            </a:r>
            <a:endParaRPr b="1" sz="900">
              <a:solidFill>
                <a:schemeClr val="dk2"/>
              </a:solidFill>
              <a:latin typeface="Tahoma"/>
              <a:ea typeface="Tahoma"/>
              <a:cs typeface="Tahoma"/>
              <a:sym typeface="Tahoma"/>
            </a:endParaRPr>
          </a:p>
        </p:txBody>
      </p:sp>
      <p:sp>
        <p:nvSpPr>
          <p:cNvPr id="632" name="Google Shape;632;p34"/>
          <p:cNvSpPr txBox="1"/>
          <p:nvPr/>
        </p:nvSpPr>
        <p:spPr>
          <a:xfrm>
            <a:off x="964622" y="1240598"/>
            <a:ext cx="235673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Tahoma"/>
                <a:ea typeface="Tahoma"/>
                <a:cs typeface="Tahoma"/>
                <a:sym typeface="Tahoma"/>
              </a:rPr>
              <a:t>Cosmic MW Background</a:t>
            </a:r>
            <a:endParaRPr b="1" sz="1400">
              <a:solidFill>
                <a:schemeClr val="dk2"/>
              </a:solidFill>
              <a:latin typeface="Tahoma"/>
              <a:ea typeface="Tahoma"/>
              <a:cs typeface="Tahoma"/>
              <a:sym typeface="Tahoma"/>
            </a:endParaRPr>
          </a:p>
        </p:txBody>
      </p:sp>
      <p:sp>
        <p:nvSpPr>
          <p:cNvPr id="633" name="Google Shape;633;p34"/>
          <p:cNvSpPr txBox="1"/>
          <p:nvPr/>
        </p:nvSpPr>
        <p:spPr>
          <a:xfrm>
            <a:off x="2356348" y="1866996"/>
            <a:ext cx="273664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Tahoma"/>
                <a:ea typeface="Tahoma"/>
                <a:cs typeface="Tahoma"/>
                <a:sym typeface="Tahoma"/>
              </a:rPr>
              <a:t>On-Board Calibration Target</a:t>
            </a:r>
            <a:endParaRPr b="1" sz="1400">
              <a:solidFill>
                <a:schemeClr val="dk2"/>
              </a:solidFill>
              <a:latin typeface="Tahoma"/>
              <a:ea typeface="Tahoma"/>
              <a:cs typeface="Tahoma"/>
              <a:sym typeface="Tahoma"/>
            </a:endParaRPr>
          </a:p>
        </p:txBody>
      </p:sp>
      <p:sp>
        <p:nvSpPr>
          <p:cNvPr id="634" name="Google Shape;634;p34"/>
          <p:cNvSpPr txBox="1"/>
          <p:nvPr/>
        </p:nvSpPr>
        <p:spPr>
          <a:xfrm>
            <a:off x="1568004" y="5582526"/>
            <a:ext cx="242566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Tahoma"/>
                <a:ea typeface="Tahoma"/>
                <a:cs typeface="Tahoma"/>
                <a:sym typeface="Tahoma"/>
              </a:rPr>
              <a:t>Earth scene counts C</a:t>
            </a:r>
            <a:r>
              <a:rPr b="1" baseline="-25000" lang="en-GB" sz="1600">
                <a:solidFill>
                  <a:schemeClr val="dk2"/>
                </a:solidFill>
                <a:latin typeface="Tahoma"/>
                <a:ea typeface="Tahoma"/>
                <a:cs typeface="Tahoma"/>
                <a:sym typeface="Tahoma"/>
              </a:rPr>
              <a:t>S</a:t>
            </a:r>
            <a:endParaRPr b="1" baseline="-25000" sz="1600">
              <a:solidFill>
                <a:schemeClr val="dk2"/>
              </a:solidFill>
              <a:latin typeface="Tahoma"/>
              <a:ea typeface="Tahoma"/>
              <a:cs typeface="Tahoma"/>
              <a:sym typeface="Tahoma"/>
            </a:endParaRPr>
          </a:p>
        </p:txBody>
      </p:sp>
      <p:pic>
        <p:nvPicPr>
          <p:cNvPr id="635" name="Google Shape;635;p34"/>
          <p:cNvPicPr preferRelativeResize="0"/>
          <p:nvPr/>
        </p:nvPicPr>
        <p:blipFill rotWithShape="1">
          <a:blip r:embed="rId5">
            <a:alphaModFix/>
          </a:blip>
          <a:srcRect b="2079" l="2086" r="1629" t="4161"/>
          <a:stretch/>
        </p:blipFill>
        <p:spPr>
          <a:xfrm>
            <a:off x="5860532" y="2433953"/>
            <a:ext cx="3897746" cy="2697019"/>
          </a:xfrm>
          <a:prstGeom prst="rect">
            <a:avLst/>
          </a:prstGeom>
          <a:noFill/>
          <a:ln>
            <a:noFill/>
          </a:ln>
        </p:spPr>
      </p:pic>
      <p:sp>
        <p:nvSpPr>
          <p:cNvPr id="636" name="Google Shape;636;p34"/>
          <p:cNvSpPr txBox="1"/>
          <p:nvPr/>
        </p:nvSpPr>
        <p:spPr>
          <a:xfrm>
            <a:off x="6187784" y="5591239"/>
            <a:ext cx="305564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Tahoma"/>
                <a:ea typeface="Tahoma"/>
                <a:cs typeface="Tahoma"/>
                <a:sym typeface="Tahoma"/>
              </a:rPr>
              <a:t>Antenna scene radiances R</a:t>
            </a:r>
            <a:r>
              <a:rPr b="1" baseline="-25000" lang="en-GB" sz="1600">
                <a:solidFill>
                  <a:schemeClr val="dk2"/>
                </a:solidFill>
                <a:latin typeface="Tahoma"/>
                <a:ea typeface="Tahoma"/>
                <a:cs typeface="Tahoma"/>
                <a:sym typeface="Tahoma"/>
              </a:rPr>
              <a:t>S</a:t>
            </a:r>
            <a:endParaRPr b="1" baseline="-25000" sz="1600">
              <a:solidFill>
                <a:schemeClr val="dk2"/>
              </a:solidFill>
              <a:latin typeface="Tahoma"/>
              <a:ea typeface="Tahoma"/>
              <a:cs typeface="Tahoma"/>
              <a:sym typeface="Tahoma"/>
            </a:endParaRPr>
          </a:p>
        </p:txBody>
      </p:sp>
      <p:sp>
        <p:nvSpPr>
          <p:cNvPr id="637" name="Google Shape;637;p34"/>
          <p:cNvSpPr txBox="1"/>
          <p:nvPr/>
        </p:nvSpPr>
        <p:spPr>
          <a:xfrm>
            <a:off x="10346115" y="5582526"/>
            <a:ext cx="16674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Tahoma"/>
                <a:ea typeface="Tahoma"/>
                <a:cs typeface="Tahoma"/>
                <a:sym typeface="Tahoma"/>
              </a:rPr>
              <a:t>TOA radiances</a:t>
            </a:r>
            <a:endParaRPr b="1" baseline="-25000" sz="1600">
              <a:solidFill>
                <a:schemeClr val="dk2"/>
              </a:solidFill>
              <a:latin typeface="Tahoma"/>
              <a:ea typeface="Tahoma"/>
              <a:cs typeface="Tahoma"/>
              <a:sym typeface="Tahoma"/>
            </a:endParaRPr>
          </a:p>
        </p:txBody>
      </p:sp>
      <p:cxnSp>
        <p:nvCxnSpPr>
          <p:cNvPr id="638" name="Google Shape;638;p34"/>
          <p:cNvCxnSpPr/>
          <p:nvPr/>
        </p:nvCxnSpPr>
        <p:spPr>
          <a:xfrm flipH="1" rot="10800000">
            <a:off x="4020222" y="5758262"/>
            <a:ext cx="2200423" cy="2"/>
          </a:xfrm>
          <a:prstGeom prst="straightConnector1">
            <a:avLst/>
          </a:prstGeom>
          <a:noFill/>
          <a:ln cap="flat" cmpd="sng" w="25400">
            <a:solidFill>
              <a:schemeClr val="accent4"/>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639" name="Google Shape;639;p34"/>
          <p:cNvCxnSpPr/>
          <p:nvPr/>
        </p:nvCxnSpPr>
        <p:spPr>
          <a:xfrm>
            <a:off x="9251521" y="5751803"/>
            <a:ext cx="921186" cy="1487"/>
          </a:xfrm>
          <a:prstGeom prst="straightConnector1">
            <a:avLst/>
          </a:prstGeom>
          <a:noFill/>
          <a:ln cap="flat" cmpd="sng" w="25400">
            <a:solidFill>
              <a:schemeClr val="accent4"/>
            </a:solidFill>
            <a:prstDash val="solid"/>
            <a:round/>
            <a:headEnd len="sm" w="sm" type="none"/>
            <a:tailEnd len="med" w="med" type="triangle"/>
          </a:ln>
          <a:effectLst>
            <a:outerShdw blurRad="40000" rotWithShape="0" dir="5400000" dist="20000">
              <a:srgbClr val="000000">
                <a:alpha val="37647"/>
              </a:srgbClr>
            </a:outerShdw>
          </a:effectLst>
        </p:spPr>
      </p:cxnSp>
      <p:sp>
        <p:nvSpPr>
          <p:cNvPr id="640" name="Google Shape;640;p34"/>
          <p:cNvSpPr txBox="1"/>
          <p:nvPr/>
        </p:nvSpPr>
        <p:spPr>
          <a:xfrm>
            <a:off x="6323351" y="5912988"/>
            <a:ext cx="26003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Tahoma"/>
                <a:ea typeface="Tahoma"/>
                <a:cs typeface="Tahoma"/>
                <a:sym typeface="Tahoma"/>
              </a:rPr>
              <a:t>Calculation of gain, offset </a:t>
            </a:r>
            <a:endParaRPr/>
          </a:p>
          <a:p>
            <a:pPr indent="0" lvl="0" marL="0" marR="0" rtl="0" algn="l">
              <a:spcBef>
                <a:spcPts val="0"/>
              </a:spcBef>
              <a:spcAft>
                <a:spcPts val="0"/>
              </a:spcAft>
              <a:buNone/>
            </a:pPr>
            <a:r>
              <a:rPr b="1" lang="en-GB" sz="1400">
                <a:solidFill>
                  <a:schemeClr val="dk2"/>
                </a:solidFill>
                <a:latin typeface="Tahoma"/>
                <a:ea typeface="Tahoma"/>
                <a:cs typeface="Tahoma"/>
                <a:sym typeface="Tahoma"/>
              </a:rPr>
              <a:t>and non-linear parameters</a:t>
            </a:r>
            <a:endParaRPr b="1" sz="1400">
              <a:solidFill>
                <a:schemeClr val="dk2"/>
              </a:solidFill>
              <a:latin typeface="Tahoma"/>
              <a:ea typeface="Tahoma"/>
              <a:cs typeface="Tahoma"/>
              <a:sym typeface="Tahoma"/>
            </a:endParaRPr>
          </a:p>
        </p:txBody>
      </p:sp>
      <p:sp>
        <p:nvSpPr>
          <p:cNvPr id="641" name="Google Shape;641;p34"/>
          <p:cNvSpPr txBox="1"/>
          <p:nvPr/>
        </p:nvSpPr>
        <p:spPr>
          <a:xfrm>
            <a:off x="10254866" y="5913152"/>
            <a:ext cx="2044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2"/>
                </a:solidFill>
                <a:latin typeface="Tahoma"/>
                <a:ea typeface="Tahoma"/>
                <a:cs typeface="Tahoma"/>
                <a:sym typeface="Tahoma"/>
              </a:rPr>
              <a:t>MR Spillover and losses </a:t>
            </a:r>
            <a:endParaRPr/>
          </a:p>
          <a:p>
            <a:pPr indent="0" lvl="0" marL="0" marR="0" rtl="0" algn="l">
              <a:spcBef>
                <a:spcPts val="0"/>
              </a:spcBef>
              <a:spcAft>
                <a:spcPts val="0"/>
              </a:spcAft>
              <a:buNone/>
            </a:pPr>
            <a:r>
              <a:rPr b="1" lang="en-GB" sz="1200">
                <a:solidFill>
                  <a:schemeClr val="dk2"/>
                </a:solidFill>
                <a:latin typeface="Tahoma"/>
                <a:ea typeface="Tahoma"/>
                <a:cs typeface="Tahoma"/>
                <a:sym typeface="Tahoma"/>
              </a:rPr>
              <a:t>Cross-polarization</a:t>
            </a:r>
            <a:endParaRPr b="1" sz="1200">
              <a:solidFill>
                <a:schemeClr val="dk2"/>
              </a:solidFill>
              <a:latin typeface="Tahoma"/>
              <a:ea typeface="Tahoma"/>
              <a:cs typeface="Tahoma"/>
              <a:sym typeface="Tahoma"/>
            </a:endParaRPr>
          </a:p>
          <a:p>
            <a:pPr indent="0" lvl="0" marL="0" marR="0" rtl="0" algn="l">
              <a:spcBef>
                <a:spcPts val="0"/>
              </a:spcBef>
              <a:spcAft>
                <a:spcPts val="0"/>
              </a:spcAft>
              <a:buNone/>
            </a:pPr>
            <a:r>
              <a:rPr b="1" lang="en-GB" sz="1200">
                <a:solidFill>
                  <a:schemeClr val="dk2"/>
                </a:solidFill>
                <a:latin typeface="Tahoma"/>
                <a:ea typeface="Tahoma"/>
                <a:cs typeface="Tahoma"/>
                <a:sym typeface="Tahoma"/>
              </a:rPr>
              <a:t>Near/Far sidelobe</a:t>
            </a:r>
            <a:endParaRPr b="1" sz="1200">
              <a:solidFill>
                <a:schemeClr val="dk2"/>
              </a:solidFill>
              <a:latin typeface="Tahoma"/>
              <a:ea typeface="Tahoma"/>
              <a:cs typeface="Tahoma"/>
              <a:sym typeface="Tahoma"/>
            </a:endParaRPr>
          </a:p>
        </p:txBody>
      </p:sp>
      <p:sp>
        <p:nvSpPr>
          <p:cNvPr id="642" name="Google Shape;642;p34"/>
          <p:cNvSpPr txBox="1"/>
          <p:nvPr/>
        </p:nvSpPr>
        <p:spPr>
          <a:xfrm>
            <a:off x="4254429" y="5811902"/>
            <a:ext cx="165141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Tahoma"/>
                <a:ea typeface="Tahoma"/>
                <a:cs typeface="Tahoma"/>
                <a:sym typeface="Tahoma"/>
              </a:rPr>
              <a:t>CALIBRATION</a:t>
            </a:r>
            <a:endParaRPr b="1" baseline="-25000" sz="1600">
              <a:solidFill>
                <a:schemeClr val="dk2"/>
              </a:solidFill>
              <a:latin typeface="Tahoma"/>
              <a:ea typeface="Tahoma"/>
              <a:cs typeface="Tahoma"/>
              <a:sym typeface="Tahoma"/>
            </a:endParaRPr>
          </a:p>
        </p:txBody>
      </p:sp>
      <p:sp>
        <p:nvSpPr>
          <p:cNvPr id="643" name="Google Shape;643;p34"/>
          <p:cNvSpPr txBox="1"/>
          <p:nvPr/>
        </p:nvSpPr>
        <p:spPr>
          <a:xfrm>
            <a:off x="9361816" y="5816202"/>
            <a:ext cx="59663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2"/>
                </a:solidFill>
                <a:latin typeface="Tahoma"/>
                <a:ea typeface="Tahoma"/>
                <a:cs typeface="Tahoma"/>
                <a:sym typeface="Tahoma"/>
              </a:rPr>
              <a:t>APC</a:t>
            </a:r>
            <a:endParaRPr b="1" baseline="-25000" sz="1600">
              <a:solidFill>
                <a:schemeClr val="dk2"/>
              </a:solidFill>
              <a:latin typeface="Tahoma"/>
              <a:ea typeface="Tahoma"/>
              <a:cs typeface="Tahoma"/>
              <a:sym typeface="Tahoma"/>
            </a:endParaRPr>
          </a:p>
        </p:txBody>
      </p:sp>
      <p:sp>
        <p:nvSpPr>
          <p:cNvPr id="644" name="Google Shape;644;p34"/>
          <p:cNvSpPr/>
          <p:nvPr/>
        </p:nvSpPr>
        <p:spPr>
          <a:xfrm>
            <a:off x="3260338" y="1139705"/>
            <a:ext cx="94231" cy="521060"/>
          </a:xfrm>
          <a:prstGeom prst="leftBrace">
            <a:avLst>
              <a:gd fmla="val 8333" name="adj1"/>
              <a:gd fmla="val 50000" name="adj2"/>
            </a:avLst>
          </a:prstGeom>
          <a:noFill/>
          <a:ln cap="flat" cmpd="sng" w="25400">
            <a:solidFill>
              <a:schemeClr val="accent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645" name="Google Shape;645;p34"/>
          <p:cNvSpPr txBox="1"/>
          <p:nvPr/>
        </p:nvSpPr>
        <p:spPr>
          <a:xfrm>
            <a:off x="3321357" y="1160990"/>
            <a:ext cx="325121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2"/>
                </a:solidFill>
                <a:latin typeface="Tahoma"/>
                <a:ea typeface="Tahoma"/>
                <a:cs typeface="Tahoma"/>
                <a:sym typeface="Tahoma"/>
              </a:rPr>
              <a:t>C</a:t>
            </a:r>
            <a:r>
              <a:rPr b="1" baseline="-25000" lang="en-GB" sz="1200">
                <a:solidFill>
                  <a:schemeClr val="dk2"/>
                </a:solidFill>
                <a:latin typeface="Tahoma"/>
                <a:ea typeface="Tahoma"/>
                <a:cs typeface="Tahoma"/>
                <a:sym typeface="Tahoma"/>
              </a:rPr>
              <a:t>C</a:t>
            </a:r>
            <a:r>
              <a:rPr b="1" lang="en-GB" sz="1200">
                <a:solidFill>
                  <a:schemeClr val="dk2"/>
                </a:solidFill>
                <a:latin typeface="Tahoma"/>
                <a:ea typeface="Tahoma"/>
                <a:cs typeface="Tahoma"/>
                <a:sym typeface="Tahoma"/>
              </a:rPr>
              <a:t> = Smoothed cold counts</a:t>
            </a:r>
            <a:endParaRPr b="1" sz="1200">
              <a:solidFill>
                <a:schemeClr val="dk2"/>
              </a:solidFill>
              <a:latin typeface="Tahoma"/>
              <a:ea typeface="Tahoma"/>
              <a:cs typeface="Tahoma"/>
              <a:sym typeface="Tahoma"/>
            </a:endParaRPr>
          </a:p>
          <a:p>
            <a:pPr indent="0" lvl="0" marL="0" marR="0" rtl="0" algn="l">
              <a:spcBef>
                <a:spcPts val="0"/>
              </a:spcBef>
              <a:spcAft>
                <a:spcPts val="0"/>
              </a:spcAft>
              <a:buNone/>
            </a:pPr>
            <a:r>
              <a:rPr b="1" lang="en-GB" sz="1200">
                <a:solidFill>
                  <a:schemeClr val="dk2"/>
                </a:solidFill>
                <a:latin typeface="Tahoma"/>
                <a:ea typeface="Tahoma"/>
                <a:cs typeface="Tahoma"/>
                <a:sym typeface="Tahoma"/>
              </a:rPr>
              <a:t>R</a:t>
            </a:r>
            <a:r>
              <a:rPr b="1" baseline="-25000" lang="en-GB" sz="1200">
                <a:solidFill>
                  <a:schemeClr val="dk2"/>
                </a:solidFill>
                <a:latin typeface="Tahoma"/>
                <a:ea typeface="Tahoma"/>
                <a:cs typeface="Tahoma"/>
                <a:sym typeface="Tahoma"/>
              </a:rPr>
              <a:t>C</a:t>
            </a:r>
            <a:r>
              <a:rPr b="1" lang="en-GB" sz="1200">
                <a:solidFill>
                  <a:schemeClr val="dk2"/>
                </a:solidFill>
                <a:latin typeface="Tahoma"/>
                <a:ea typeface="Tahoma"/>
                <a:cs typeface="Tahoma"/>
                <a:sym typeface="Tahoma"/>
              </a:rPr>
              <a:t> = smoothed effective cold radiances</a:t>
            </a:r>
            <a:endParaRPr b="1" sz="1200">
              <a:solidFill>
                <a:schemeClr val="dk2"/>
              </a:solidFill>
              <a:latin typeface="Tahoma"/>
              <a:ea typeface="Tahoma"/>
              <a:cs typeface="Tahoma"/>
              <a:sym typeface="Tahoma"/>
            </a:endParaRPr>
          </a:p>
        </p:txBody>
      </p:sp>
      <p:sp>
        <p:nvSpPr>
          <p:cNvPr id="646" name="Google Shape;646;p34"/>
          <p:cNvSpPr/>
          <p:nvPr/>
        </p:nvSpPr>
        <p:spPr>
          <a:xfrm>
            <a:off x="5079294" y="1744358"/>
            <a:ext cx="94231" cy="521060"/>
          </a:xfrm>
          <a:prstGeom prst="leftBrace">
            <a:avLst>
              <a:gd fmla="val 8333" name="adj1"/>
              <a:gd fmla="val 50000" name="adj2"/>
            </a:avLst>
          </a:prstGeom>
          <a:noFill/>
          <a:ln cap="flat" cmpd="sng" w="25400">
            <a:solidFill>
              <a:schemeClr val="accent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647" name="Google Shape;647;p34"/>
          <p:cNvSpPr txBox="1"/>
          <p:nvPr/>
        </p:nvSpPr>
        <p:spPr>
          <a:xfrm>
            <a:off x="5140313" y="1765707"/>
            <a:ext cx="33169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chemeClr val="dk2"/>
                </a:solidFill>
                <a:latin typeface="Tahoma"/>
                <a:ea typeface="Tahoma"/>
                <a:cs typeface="Tahoma"/>
                <a:sym typeface="Tahoma"/>
              </a:rPr>
              <a:t>C</a:t>
            </a:r>
            <a:r>
              <a:rPr b="1" baseline="-25000" lang="en-GB" sz="1200">
                <a:solidFill>
                  <a:schemeClr val="dk2"/>
                </a:solidFill>
                <a:latin typeface="Tahoma"/>
                <a:ea typeface="Tahoma"/>
                <a:cs typeface="Tahoma"/>
                <a:sym typeface="Tahoma"/>
              </a:rPr>
              <a:t>h</a:t>
            </a:r>
            <a:r>
              <a:rPr b="1" lang="en-GB" sz="1200">
                <a:solidFill>
                  <a:schemeClr val="dk2"/>
                </a:solidFill>
                <a:latin typeface="Tahoma"/>
                <a:ea typeface="Tahoma"/>
                <a:cs typeface="Tahoma"/>
                <a:sym typeface="Tahoma"/>
              </a:rPr>
              <a:t> = Smoothed hot counts</a:t>
            </a:r>
            <a:endParaRPr b="1" sz="1200">
              <a:solidFill>
                <a:schemeClr val="dk2"/>
              </a:solidFill>
              <a:latin typeface="Tahoma"/>
              <a:ea typeface="Tahoma"/>
              <a:cs typeface="Tahoma"/>
              <a:sym typeface="Tahoma"/>
            </a:endParaRPr>
          </a:p>
          <a:p>
            <a:pPr indent="0" lvl="0" marL="0" marR="0" rtl="0" algn="l">
              <a:spcBef>
                <a:spcPts val="0"/>
              </a:spcBef>
              <a:spcAft>
                <a:spcPts val="0"/>
              </a:spcAft>
              <a:buNone/>
            </a:pPr>
            <a:r>
              <a:rPr b="1" lang="en-GB" sz="1200">
                <a:solidFill>
                  <a:schemeClr val="dk2"/>
                </a:solidFill>
                <a:latin typeface="Tahoma"/>
                <a:ea typeface="Tahoma"/>
                <a:cs typeface="Tahoma"/>
                <a:sym typeface="Tahoma"/>
              </a:rPr>
              <a:t>R</a:t>
            </a:r>
            <a:r>
              <a:rPr b="1" baseline="-25000" lang="en-GB" sz="1200">
                <a:solidFill>
                  <a:schemeClr val="dk2"/>
                </a:solidFill>
                <a:latin typeface="Tahoma"/>
                <a:ea typeface="Tahoma"/>
                <a:cs typeface="Tahoma"/>
                <a:sym typeface="Tahoma"/>
              </a:rPr>
              <a:t>h</a:t>
            </a:r>
            <a:r>
              <a:rPr b="1" lang="en-GB" sz="1200">
                <a:solidFill>
                  <a:schemeClr val="dk2"/>
                </a:solidFill>
                <a:latin typeface="Tahoma"/>
                <a:ea typeface="Tahoma"/>
                <a:cs typeface="Tahoma"/>
                <a:sym typeface="Tahoma"/>
              </a:rPr>
              <a:t> = smoothed effective OBCT radiances</a:t>
            </a:r>
            <a:endParaRPr b="1" sz="1200">
              <a:solidFill>
                <a:schemeClr val="dk2"/>
              </a:solidFill>
              <a:latin typeface="Tahoma"/>
              <a:ea typeface="Tahoma"/>
              <a:cs typeface="Tahoma"/>
              <a:sym typeface="Tahoma"/>
            </a:endParaRPr>
          </a:p>
        </p:txBody>
      </p:sp>
      <p:pic>
        <p:nvPicPr>
          <p:cNvPr id="648" name="Google Shape;648;p34"/>
          <p:cNvPicPr preferRelativeResize="0"/>
          <p:nvPr/>
        </p:nvPicPr>
        <p:blipFill rotWithShape="1">
          <a:blip r:embed="rId6">
            <a:alphaModFix/>
          </a:blip>
          <a:srcRect b="0" l="0" r="0" t="0"/>
          <a:stretch/>
        </p:blipFill>
        <p:spPr>
          <a:xfrm>
            <a:off x="2622558" y="3935718"/>
            <a:ext cx="928145" cy="928145"/>
          </a:xfrm>
          <a:prstGeom prst="rect">
            <a:avLst/>
          </a:prstGeom>
          <a:noFill/>
          <a:ln>
            <a:noFill/>
          </a:ln>
        </p:spPr>
      </p:pic>
      <p:pic>
        <p:nvPicPr>
          <p:cNvPr id="649" name="Google Shape;649;p34"/>
          <p:cNvPicPr preferRelativeResize="0"/>
          <p:nvPr/>
        </p:nvPicPr>
        <p:blipFill rotWithShape="1">
          <a:blip r:embed="rId7">
            <a:alphaModFix/>
          </a:blip>
          <a:srcRect b="0" l="0" r="0" t="0"/>
          <a:stretch/>
        </p:blipFill>
        <p:spPr>
          <a:xfrm>
            <a:off x="2051868" y="4965163"/>
            <a:ext cx="755425" cy="755425"/>
          </a:xfrm>
          <a:prstGeom prst="rect">
            <a:avLst/>
          </a:prstGeom>
          <a:noFill/>
          <a:ln>
            <a:noFill/>
          </a:ln>
        </p:spPr>
      </p:pic>
      <p:sp>
        <p:nvSpPr>
          <p:cNvPr id="650" name="Google Shape;650;p34"/>
          <p:cNvSpPr/>
          <p:nvPr/>
        </p:nvSpPr>
        <p:spPr>
          <a:xfrm rot="-7931689">
            <a:off x="1914465" y="4917116"/>
            <a:ext cx="563873" cy="147406"/>
          </a:xfrm>
          <a:prstGeom prst="rightArrow">
            <a:avLst>
              <a:gd fmla="val 50000" name="adj1"/>
              <a:gd fmla="val 50000" name="adj2"/>
            </a:avLst>
          </a:prstGeom>
          <a:solidFill>
            <a:srgbClr val="FFFF00"/>
          </a:solidFill>
          <a:ln cap="flat" cmpd="sng" w="9525">
            <a:solidFill>
              <a:srgbClr val="0B60FF"/>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651" name="Google Shape;651;p34"/>
          <p:cNvSpPr/>
          <p:nvPr/>
        </p:nvSpPr>
        <p:spPr>
          <a:xfrm rot="7889577">
            <a:off x="2371512" y="4864075"/>
            <a:ext cx="642009" cy="160105"/>
          </a:xfrm>
          <a:prstGeom prst="rightArrow">
            <a:avLst>
              <a:gd fmla="val 50000" name="adj1"/>
              <a:gd fmla="val 50000" name="adj2"/>
            </a:avLst>
          </a:prstGeom>
          <a:solidFill>
            <a:srgbClr val="FFFF00"/>
          </a:solidFill>
          <a:ln cap="flat" cmpd="sng" w="9525">
            <a:solidFill>
              <a:srgbClr val="0B60FF"/>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652" name="Google Shape;652;p34"/>
          <p:cNvSpPr txBox="1"/>
          <p:nvPr/>
        </p:nvSpPr>
        <p:spPr>
          <a:xfrm>
            <a:off x="2846664" y="4772119"/>
            <a:ext cx="70403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dk2"/>
                </a:solidFill>
                <a:latin typeface="Tahoma"/>
                <a:ea typeface="Tahoma"/>
                <a:cs typeface="Tahoma"/>
                <a:sym typeface="Tahoma"/>
              </a:rPr>
              <a:t>Sun glint</a:t>
            </a:r>
            <a:endParaRPr b="1" sz="900">
              <a:solidFill>
                <a:schemeClr val="dk2"/>
              </a:solidFill>
              <a:latin typeface="Tahoma"/>
              <a:ea typeface="Tahoma"/>
              <a:cs typeface="Tahoma"/>
              <a:sym typeface="Tahoma"/>
            </a:endParaRPr>
          </a:p>
          <a:p>
            <a:pPr indent="0" lvl="0" marL="0" marR="0" rtl="0" algn="l">
              <a:spcBef>
                <a:spcPts val="0"/>
              </a:spcBef>
              <a:spcAft>
                <a:spcPts val="0"/>
              </a:spcAft>
              <a:buNone/>
            </a:pPr>
            <a:r>
              <a:rPr b="1" lang="en-GB" sz="900">
                <a:solidFill>
                  <a:schemeClr val="dk2"/>
                </a:solidFill>
                <a:latin typeface="Tahoma"/>
                <a:ea typeface="Tahoma"/>
                <a:cs typeface="Tahoma"/>
                <a:sym typeface="Tahoma"/>
              </a:rPr>
              <a:t>flagging</a:t>
            </a:r>
            <a:endParaRPr b="1" sz="900">
              <a:solidFill>
                <a:schemeClr val="dk2"/>
              </a:solidFill>
              <a:latin typeface="Tahoma"/>
              <a:ea typeface="Tahoma"/>
              <a:cs typeface="Tahoma"/>
              <a:sym typeface="Tahoma"/>
            </a:endParaRPr>
          </a:p>
        </p:txBody>
      </p:sp>
      <p:pic>
        <p:nvPicPr>
          <p:cNvPr id="653" name="Google Shape;653;p34"/>
          <p:cNvPicPr preferRelativeResize="0"/>
          <p:nvPr/>
        </p:nvPicPr>
        <p:blipFill rotWithShape="1">
          <a:blip r:embed="rId8">
            <a:alphaModFix/>
          </a:blip>
          <a:srcRect b="0" l="0" r="0" t="0"/>
          <a:stretch/>
        </p:blipFill>
        <p:spPr>
          <a:xfrm>
            <a:off x="65448" y="5179353"/>
            <a:ext cx="485234" cy="485234"/>
          </a:xfrm>
          <a:prstGeom prst="rect">
            <a:avLst/>
          </a:prstGeom>
          <a:noFill/>
          <a:ln>
            <a:noFill/>
          </a:ln>
        </p:spPr>
      </p:pic>
      <p:sp>
        <p:nvSpPr>
          <p:cNvPr id="654" name="Google Shape;654;p34"/>
          <p:cNvSpPr txBox="1"/>
          <p:nvPr/>
        </p:nvSpPr>
        <p:spPr>
          <a:xfrm>
            <a:off x="0" y="5683342"/>
            <a:ext cx="11737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dk2"/>
                </a:solidFill>
                <a:latin typeface="Tahoma"/>
                <a:ea typeface="Tahoma"/>
                <a:cs typeface="Tahoma"/>
                <a:sym typeface="Tahoma"/>
              </a:rPr>
              <a:t>RFI correction</a:t>
            </a:r>
            <a:endParaRPr b="1" sz="900">
              <a:solidFill>
                <a:schemeClr val="dk2"/>
              </a:solidFill>
              <a:latin typeface="Tahoma"/>
              <a:ea typeface="Tahoma"/>
              <a:cs typeface="Tahoma"/>
              <a:sym typeface="Tahoma"/>
            </a:endParaRPr>
          </a:p>
          <a:p>
            <a:pPr indent="0" lvl="0" marL="0" marR="0" rtl="0" algn="l">
              <a:spcBef>
                <a:spcPts val="0"/>
              </a:spcBef>
              <a:spcAft>
                <a:spcPts val="0"/>
              </a:spcAft>
              <a:buNone/>
            </a:pPr>
            <a:r>
              <a:rPr b="1" lang="en-GB" sz="900">
                <a:solidFill>
                  <a:schemeClr val="dk2"/>
                </a:solidFill>
                <a:latin typeface="Tahoma"/>
                <a:ea typeface="Tahoma"/>
                <a:cs typeface="Tahoma"/>
                <a:sym typeface="Tahoma"/>
              </a:rPr>
              <a:t>at MWI 18.7 GHz</a:t>
            </a:r>
            <a:endParaRPr b="1" sz="900">
              <a:solidFill>
                <a:schemeClr val="dk2"/>
              </a:solidFill>
              <a:latin typeface="Tahoma"/>
              <a:ea typeface="Tahoma"/>
              <a:cs typeface="Tahoma"/>
              <a:sym typeface="Tahoma"/>
            </a:endParaRPr>
          </a:p>
        </p:txBody>
      </p:sp>
      <p:sp>
        <p:nvSpPr>
          <p:cNvPr id="655" name="Google Shape;655;p34"/>
          <p:cNvSpPr/>
          <p:nvPr/>
        </p:nvSpPr>
        <p:spPr>
          <a:xfrm rot="-2696379">
            <a:off x="192792" y="4896164"/>
            <a:ext cx="701142" cy="137996"/>
          </a:xfrm>
          <a:prstGeom prst="rightArrow">
            <a:avLst>
              <a:gd fmla="val 50000" name="adj1"/>
              <a:gd fmla="val 50000" name="adj2"/>
            </a:avLst>
          </a:prstGeom>
          <a:solidFill>
            <a:srgbClr val="FFFF00"/>
          </a:solidFill>
          <a:ln cap="flat" cmpd="sng" w="9525">
            <a:solidFill>
              <a:srgbClr val="0B60FF"/>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656" name="Google Shape;656;p34"/>
          <p:cNvCxnSpPr/>
          <p:nvPr/>
        </p:nvCxnSpPr>
        <p:spPr>
          <a:xfrm flipH="1">
            <a:off x="333640" y="4840587"/>
            <a:ext cx="450774" cy="118749"/>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pic>
        <p:nvPicPr>
          <p:cNvPr id="657" name="Google Shape;657;p34"/>
          <p:cNvPicPr preferRelativeResize="0"/>
          <p:nvPr/>
        </p:nvPicPr>
        <p:blipFill rotWithShape="1">
          <a:blip r:embed="rId9">
            <a:alphaModFix/>
          </a:blip>
          <a:srcRect b="5586" l="3700" r="8608" t="5711"/>
          <a:stretch/>
        </p:blipFill>
        <p:spPr>
          <a:xfrm>
            <a:off x="9185839" y="2572705"/>
            <a:ext cx="3006161" cy="2280654"/>
          </a:xfrm>
          <a:prstGeom prst="rect">
            <a:avLst/>
          </a:prstGeom>
          <a:noFill/>
          <a:ln>
            <a:noFill/>
          </a:ln>
        </p:spPr>
      </p:pic>
      <p:cxnSp>
        <p:nvCxnSpPr>
          <p:cNvPr id="658" name="Google Shape;658;p34"/>
          <p:cNvCxnSpPr/>
          <p:nvPr/>
        </p:nvCxnSpPr>
        <p:spPr>
          <a:xfrm>
            <a:off x="486313" y="4683279"/>
            <a:ext cx="175491" cy="491075"/>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sp>
        <p:nvSpPr>
          <p:cNvPr id="659" name="Google Shape;659;p34"/>
          <p:cNvSpPr txBox="1"/>
          <p:nvPr/>
        </p:nvSpPr>
        <p:spPr>
          <a:xfrm>
            <a:off x="9361816" y="2509793"/>
            <a:ext cx="2651743"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chemeClr val="dk2"/>
                </a:solidFill>
                <a:latin typeface="Tahoma"/>
                <a:ea typeface="Tahoma"/>
                <a:cs typeface="Tahoma"/>
                <a:sym typeface="Tahoma"/>
              </a:rPr>
              <a:t>MWI simulated antenna pattern at 89 GHz</a:t>
            </a:r>
            <a:endParaRPr/>
          </a:p>
        </p:txBody>
      </p:sp>
      <p:grpSp>
        <p:nvGrpSpPr>
          <p:cNvPr id="660" name="Google Shape;660;p34"/>
          <p:cNvGrpSpPr/>
          <p:nvPr/>
        </p:nvGrpSpPr>
        <p:grpSpPr>
          <a:xfrm>
            <a:off x="2980351" y="2073496"/>
            <a:ext cx="3214236" cy="3297759"/>
            <a:chOff x="2815690" y="3123444"/>
            <a:chExt cx="3377326" cy="3390828"/>
          </a:xfrm>
        </p:grpSpPr>
        <p:sp>
          <p:nvSpPr>
            <p:cNvPr id="661" name="Google Shape;661;p34"/>
            <p:cNvSpPr/>
            <p:nvPr/>
          </p:nvSpPr>
          <p:spPr>
            <a:xfrm>
              <a:off x="3259923" y="3595625"/>
              <a:ext cx="2507505" cy="2483920"/>
            </a:xfrm>
            <a:prstGeom prst="ellipse">
              <a:avLst/>
            </a:prstGeom>
            <a:solidFill>
              <a:srgbClr val="F2F2F2"/>
            </a:solidFill>
            <a:ln cap="flat" cmpd="sng" w="25400">
              <a:solidFill>
                <a:srgbClr val="140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lt1"/>
                </a:solidFill>
                <a:latin typeface="Tahoma"/>
                <a:ea typeface="Tahoma"/>
                <a:cs typeface="Tahoma"/>
                <a:sym typeface="Tahoma"/>
              </a:endParaRPr>
            </a:p>
          </p:txBody>
        </p:sp>
        <p:sp>
          <p:nvSpPr>
            <p:cNvPr id="662" name="Google Shape;662;p34"/>
            <p:cNvSpPr/>
            <p:nvPr/>
          </p:nvSpPr>
          <p:spPr>
            <a:xfrm rot="-7191899">
              <a:off x="3255768" y="3588555"/>
              <a:ext cx="2497171" cy="2460606"/>
            </a:xfrm>
            <a:prstGeom prst="pie">
              <a:avLst>
                <a:gd fmla="val 8505102" name="adj1"/>
                <a:gd fmla="val 17036907" name="adj2"/>
              </a:avLst>
            </a:prstGeom>
            <a:gradFill>
              <a:gsLst>
                <a:gs pos="0">
                  <a:srgbClr val="C69C9B">
                    <a:alpha val="4705"/>
                  </a:srgbClr>
                </a:gs>
                <a:gs pos="2000">
                  <a:srgbClr val="99C221"/>
                </a:gs>
                <a:gs pos="27439">
                  <a:srgbClr val="A3CC90"/>
                </a:gs>
                <a:gs pos="50000">
                  <a:srgbClr val="00B050"/>
                </a:gs>
                <a:gs pos="92035">
                  <a:srgbClr val="92D050"/>
                </a:gs>
                <a:gs pos="100000">
                  <a:srgbClr val="92D050"/>
                </a:gs>
              </a:gsLst>
              <a:lin ang="16200000" scaled="0"/>
            </a:gradFill>
            <a:ln cap="flat" cmpd="sng" w="9525">
              <a:solidFill>
                <a:schemeClr val="accent6">
                  <a:alpha val="1960"/>
                </a:schemeClr>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sp>
          <p:nvSpPr>
            <p:cNvPr id="663" name="Google Shape;663;p34"/>
            <p:cNvSpPr/>
            <p:nvPr/>
          </p:nvSpPr>
          <p:spPr>
            <a:xfrm>
              <a:off x="3243264" y="3613006"/>
              <a:ext cx="2550476" cy="2466539"/>
            </a:xfrm>
            <a:prstGeom prst="pie">
              <a:avLst>
                <a:gd fmla="val 11953320" name="adj1"/>
                <a:gd fmla="val 12901348" name="adj2"/>
              </a:avLst>
            </a:prstGeom>
            <a:gradFill>
              <a:gsLst>
                <a:gs pos="0">
                  <a:srgbClr val="0070C0"/>
                </a:gs>
                <a:gs pos="2000">
                  <a:srgbClr val="0070C0"/>
                </a:gs>
                <a:gs pos="21248">
                  <a:srgbClr val="0070C0"/>
                </a:gs>
                <a:gs pos="50000">
                  <a:srgbClr val="0070C0"/>
                </a:gs>
                <a:gs pos="56637">
                  <a:srgbClr val="0070C0"/>
                </a:gs>
                <a:gs pos="100000">
                  <a:srgbClr val="0070C0"/>
                </a:gs>
              </a:gsLst>
              <a:lin ang="16200000" scaled="0"/>
            </a:gradFill>
            <a:ln cap="flat" cmpd="sng" w="9525">
              <a:solidFill>
                <a:schemeClr val="accent6">
                  <a:alpha val="1960"/>
                </a:schemeClr>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sp>
          <p:nvSpPr>
            <p:cNvPr id="664" name="Google Shape;664;p34"/>
            <p:cNvSpPr/>
            <p:nvPr/>
          </p:nvSpPr>
          <p:spPr>
            <a:xfrm rot="-6182598">
              <a:off x="3263435" y="3588791"/>
              <a:ext cx="2492380" cy="2522185"/>
            </a:xfrm>
            <a:prstGeom prst="pie">
              <a:avLst>
                <a:gd fmla="val 19996970" name="adj1"/>
                <a:gd fmla="val 20989007" name="adj2"/>
              </a:avLst>
            </a:prstGeom>
            <a:gradFill>
              <a:gsLst>
                <a:gs pos="0">
                  <a:srgbClr val="0070C0"/>
                </a:gs>
                <a:gs pos="2000">
                  <a:srgbClr val="C00000"/>
                </a:gs>
                <a:gs pos="21248">
                  <a:srgbClr val="C00000"/>
                </a:gs>
                <a:gs pos="50000">
                  <a:srgbClr val="C00000"/>
                </a:gs>
                <a:gs pos="56637">
                  <a:srgbClr val="C00000"/>
                </a:gs>
                <a:gs pos="77876">
                  <a:srgbClr val="C00000"/>
                </a:gs>
                <a:gs pos="100000">
                  <a:srgbClr val="C00000"/>
                </a:gs>
              </a:gsLst>
              <a:lin ang="16200000" scaled="0"/>
            </a:gradFill>
            <a:ln cap="flat" cmpd="sng" w="9525">
              <a:solidFill>
                <a:schemeClr val="accent6">
                  <a:alpha val="1960"/>
                </a:schemeClr>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sp>
          <p:nvSpPr>
            <p:cNvPr id="665" name="Google Shape;665;p34"/>
            <p:cNvSpPr txBox="1"/>
            <p:nvPr/>
          </p:nvSpPr>
          <p:spPr>
            <a:xfrm>
              <a:off x="3668105" y="3783850"/>
              <a:ext cx="54989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50">
                  <a:solidFill>
                    <a:schemeClr val="lt1"/>
                  </a:solidFill>
                  <a:latin typeface="Tahoma"/>
                  <a:ea typeface="Tahoma"/>
                  <a:cs typeface="Tahoma"/>
                  <a:sym typeface="Tahoma"/>
                </a:rPr>
                <a:t>HOT</a:t>
              </a:r>
              <a:endParaRPr b="1" sz="1050">
                <a:solidFill>
                  <a:schemeClr val="lt1"/>
                </a:solidFill>
                <a:latin typeface="Tahoma"/>
                <a:ea typeface="Tahoma"/>
                <a:cs typeface="Tahoma"/>
                <a:sym typeface="Tahoma"/>
              </a:endParaRPr>
            </a:p>
          </p:txBody>
        </p:sp>
        <p:sp>
          <p:nvSpPr>
            <p:cNvPr id="666" name="Google Shape;666;p34"/>
            <p:cNvSpPr txBox="1"/>
            <p:nvPr/>
          </p:nvSpPr>
          <p:spPr>
            <a:xfrm>
              <a:off x="3320038" y="4267486"/>
              <a:ext cx="57856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50">
                  <a:solidFill>
                    <a:schemeClr val="lt1"/>
                  </a:solidFill>
                  <a:latin typeface="Tahoma"/>
                  <a:ea typeface="Tahoma"/>
                  <a:cs typeface="Tahoma"/>
                  <a:sym typeface="Tahoma"/>
                </a:rPr>
                <a:t>COLD</a:t>
              </a:r>
              <a:endParaRPr b="1" sz="1050">
                <a:solidFill>
                  <a:schemeClr val="lt1"/>
                </a:solidFill>
                <a:latin typeface="Tahoma"/>
                <a:ea typeface="Tahoma"/>
                <a:cs typeface="Tahoma"/>
                <a:sym typeface="Tahoma"/>
              </a:endParaRPr>
            </a:p>
          </p:txBody>
        </p:sp>
        <p:sp>
          <p:nvSpPr>
            <p:cNvPr id="667" name="Google Shape;667;p34"/>
            <p:cNvSpPr txBox="1"/>
            <p:nvPr/>
          </p:nvSpPr>
          <p:spPr>
            <a:xfrm>
              <a:off x="4060571" y="5270879"/>
              <a:ext cx="91585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lt1"/>
                  </a:solidFill>
                  <a:latin typeface="Tahoma"/>
                  <a:ea typeface="Tahoma"/>
                  <a:cs typeface="Tahoma"/>
                  <a:sym typeface="Tahoma"/>
                </a:rPr>
                <a:t>EARTH</a:t>
              </a:r>
              <a:endParaRPr b="1" sz="1600">
                <a:solidFill>
                  <a:schemeClr val="lt1"/>
                </a:solidFill>
                <a:latin typeface="Tahoma"/>
                <a:ea typeface="Tahoma"/>
                <a:cs typeface="Tahoma"/>
                <a:sym typeface="Tahoma"/>
              </a:endParaRPr>
            </a:p>
          </p:txBody>
        </p:sp>
        <p:sp>
          <p:nvSpPr>
            <p:cNvPr id="668" name="Google Shape;668;p34"/>
            <p:cNvSpPr/>
            <p:nvPr/>
          </p:nvSpPr>
          <p:spPr>
            <a:xfrm rot="-5400000">
              <a:off x="4219651" y="4538472"/>
              <a:ext cx="517712" cy="541163"/>
            </a:xfrm>
            <a:prstGeom prst="arc">
              <a:avLst>
                <a:gd fmla="val 8121845" name="adj1"/>
                <a:gd fmla="val 3352047" name="adj2"/>
              </a:avLst>
            </a:prstGeom>
            <a:noFill/>
            <a:ln cap="rnd" cmpd="sng" w="15875">
              <a:solidFill>
                <a:schemeClr val="dk1"/>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cxnSp>
          <p:nvCxnSpPr>
            <p:cNvPr id="669" name="Google Shape;669;p34"/>
            <p:cNvCxnSpPr/>
            <p:nvPr/>
          </p:nvCxnSpPr>
          <p:spPr>
            <a:xfrm flipH="1" rot="10800000">
              <a:off x="3308196" y="4833057"/>
              <a:ext cx="1180516" cy="324239"/>
            </a:xfrm>
            <a:prstGeom prst="straightConnector1">
              <a:avLst/>
            </a:prstGeom>
            <a:solidFill>
              <a:schemeClr val="lt2"/>
            </a:solidFill>
            <a:ln cap="flat" cmpd="sng" w="22225">
              <a:solidFill>
                <a:srgbClr val="140C00"/>
              </a:solidFill>
              <a:prstDash val="solid"/>
              <a:round/>
              <a:headEnd len="sm" w="sm" type="none"/>
              <a:tailEnd len="sm" w="sm" type="none"/>
            </a:ln>
          </p:spPr>
        </p:cxnSp>
        <p:cxnSp>
          <p:nvCxnSpPr>
            <p:cNvPr id="670" name="Google Shape;670;p34"/>
            <p:cNvCxnSpPr/>
            <p:nvPr/>
          </p:nvCxnSpPr>
          <p:spPr>
            <a:xfrm>
              <a:off x="4493335" y="4836072"/>
              <a:ext cx="1182408" cy="454593"/>
            </a:xfrm>
            <a:prstGeom prst="straightConnector1">
              <a:avLst/>
            </a:prstGeom>
            <a:solidFill>
              <a:schemeClr val="lt2"/>
            </a:solidFill>
            <a:ln cap="flat" cmpd="sng" w="22225">
              <a:solidFill>
                <a:srgbClr val="140C00"/>
              </a:solidFill>
              <a:prstDash val="solid"/>
              <a:round/>
              <a:headEnd len="sm" w="sm" type="none"/>
              <a:tailEnd len="sm" w="sm" type="none"/>
            </a:ln>
          </p:spPr>
        </p:cxnSp>
      </p:grpSp>
      <p:sp>
        <p:nvSpPr>
          <p:cNvPr id="671" name="Google Shape;671;p34"/>
          <p:cNvSpPr txBox="1"/>
          <p:nvPr/>
        </p:nvSpPr>
        <p:spPr>
          <a:xfrm>
            <a:off x="4457101" y="2838176"/>
            <a:ext cx="1159292" cy="4462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Tahoma"/>
                <a:ea typeface="Tahoma"/>
                <a:cs typeface="Tahoma"/>
                <a:sym typeface="Tahoma"/>
              </a:rPr>
              <a:t>    ICI </a:t>
            </a:r>
            <a:endParaRPr b="1" sz="1400">
              <a:solidFill>
                <a:schemeClr val="dk2"/>
              </a:solidFill>
              <a:latin typeface="Tahoma"/>
              <a:ea typeface="Tahoma"/>
              <a:cs typeface="Tahoma"/>
              <a:sym typeface="Tahoma"/>
            </a:endParaRPr>
          </a:p>
          <a:p>
            <a:pPr indent="0" lvl="0" marL="0" marR="0" rtl="0" algn="l">
              <a:spcBef>
                <a:spcPts val="0"/>
              </a:spcBef>
              <a:spcAft>
                <a:spcPts val="0"/>
              </a:spcAft>
              <a:buNone/>
            </a:pPr>
            <a:r>
              <a:rPr b="1" lang="en-GB" sz="900">
                <a:solidFill>
                  <a:schemeClr val="dk2"/>
                </a:solidFill>
                <a:latin typeface="Tahoma"/>
                <a:ea typeface="Tahoma"/>
                <a:cs typeface="Tahoma"/>
                <a:sym typeface="Tahoma"/>
              </a:rPr>
              <a:t>seen from zenith</a:t>
            </a:r>
            <a:endParaRPr b="1" sz="900">
              <a:solidFill>
                <a:schemeClr val="dk2"/>
              </a:solidFill>
              <a:latin typeface="Tahoma"/>
              <a:ea typeface="Tahoma"/>
              <a:cs typeface="Tahoma"/>
              <a:sym typeface="Tahoma"/>
            </a:endParaRPr>
          </a:p>
        </p:txBody>
      </p:sp>
      <p:grpSp>
        <p:nvGrpSpPr>
          <p:cNvPr id="672" name="Google Shape;672;p34"/>
          <p:cNvGrpSpPr/>
          <p:nvPr/>
        </p:nvGrpSpPr>
        <p:grpSpPr>
          <a:xfrm>
            <a:off x="-180848" y="2022040"/>
            <a:ext cx="3226811" cy="3333269"/>
            <a:chOff x="5264922" y="1065136"/>
            <a:chExt cx="3377326" cy="3390828"/>
          </a:xfrm>
        </p:grpSpPr>
        <p:sp>
          <p:nvSpPr>
            <p:cNvPr id="673" name="Google Shape;673;p34"/>
            <p:cNvSpPr/>
            <p:nvPr/>
          </p:nvSpPr>
          <p:spPr>
            <a:xfrm>
              <a:off x="5709155" y="1537317"/>
              <a:ext cx="2507505" cy="2483920"/>
            </a:xfrm>
            <a:prstGeom prst="ellipse">
              <a:avLst/>
            </a:prstGeom>
            <a:solidFill>
              <a:srgbClr val="F2F2F2"/>
            </a:solidFill>
            <a:ln cap="flat" cmpd="sng" w="25400">
              <a:solidFill>
                <a:srgbClr val="140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lt1"/>
                </a:solidFill>
                <a:latin typeface="Tahoma"/>
                <a:ea typeface="Tahoma"/>
                <a:cs typeface="Tahoma"/>
                <a:sym typeface="Tahoma"/>
              </a:endParaRPr>
            </a:p>
          </p:txBody>
        </p:sp>
        <p:sp>
          <p:nvSpPr>
            <p:cNvPr id="674" name="Google Shape;674;p34"/>
            <p:cNvSpPr/>
            <p:nvPr/>
          </p:nvSpPr>
          <p:spPr>
            <a:xfrm rot="-7191899">
              <a:off x="5705000" y="1530247"/>
              <a:ext cx="2497171" cy="2460606"/>
            </a:xfrm>
            <a:prstGeom prst="pie">
              <a:avLst>
                <a:gd fmla="val 8505102" name="adj1"/>
                <a:gd fmla="val 17036907" name="adj2"/>
              </a:avLst>
            </a:prstGeom>
            <a:gradFill>
              <a:gsLst>
                <a:gs pos="0">
                  <a:srgbClr val="C69C9B">
                    <a:alpha val="4705"/>
                  </a:srgbClr>
                </a:gs>
                <a:gs pos="2000">
                  <a:srgbClr val="99C221"/>
                </a:gs>
                <a:gs pos="27439">
                  <a:srgbClr val="A3CC90"/>
                </a:gs>
                <a:gs pos="50000">
                  <a:srgbClr val="00B050"/>
                </a:gs>
                <a:gs pos="92035">
                  <a:srgbClr val="92D050"/>
                </a:gs>
                <a:gs pos="100000">
                  <a:srgbClr val="92D050"/>
                </a:gs>
              </a:gsLst>
              <a:lin ang="16200000" scaled="0"/>
            </a:gradFill>
            <a:ln cap="flat" cmpd="sng" w="9525">
              <a:solidFill>
                <a:schemeClr val="accent6">
                  <a:alpha val="1960"/>
                </a:schemeClr>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sp>
          <p:nvSpPr>
            <p:cNvPr id="675" name="Google Shape;675;p34"/>
            <p:cNvSpPr/>
            <p:nvPr/>
          </p:nvSpPr>
          <p:spPr>
            <a:xfrm>
              <a:off x="5662706" y="1535908"/>
              <a:ext cx="2550476" cy="2472200"/>
            </a:xfrm>
            <a:prstGeom prst="pie">
              <a:avLst>
                <a:gd fmla="val 15498055" name="adj1"/>
                <a:gd fmla="val 17579511" name="adj2"/>
              </a:avLst>
            </a:prstGeom>
            <a:gradFill>
              <a:gsLst>
                <a:gs pos="0">
                  <a:srgbClr val="0070C0"/>
                </a:gs>
                <a:gs pos="2000">
                  <a:srgbClr val="0070C0"/>
                </a:gs>
                <a:gs pos="21248">
                  <a:srgbClr val="0070C0"/>
                </a:gs>
                <a:gs pos="50000">
                  <a:srgbClr val="0070C0"/>
                </a:gs>
                <a:gs pos="56637">
                  <a:srgbClr val="0070C0"/>
                </a:gs>
                <a:gs pos="100000">
                  <a:srgbClr val="0070C0"/>
                </a:gs>
              </a:gsLst>
              <a:lin ang="16200000" scaled="0"/>
            </a:gradFill>
            <a:ln cap="flat" cmpd="sng" w="9525">
              <a:solidFill>
                <a:schemeClr val="accent6">
                  <a:alpha val="1960"/>
                </a:schemeClr>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sp>
          <p:nvSpPr>
            <p:cNvPr id="676" name="Google Shape;676;p34"/>
            <p:cNvSpPr/>
            <p:nvPr/>
          </p:nvSpPr>
          <p:spPr>
            <a:xfrm rot="-6182598">
              <a:off x="5688692" y="1518184"/>
              <a:ext cx="2492380" cy="2522185"/>
            </a:xfrm>
            <a:prstGeom prst="pie">
              <a:avLst>
                <a:gd fmla="val 3170433" name="adj1"/>
                <a:gd fmla="val 4766383" name="adj2"/>
              </a:avLst>
            </a:prstGeom>
            <a:gradFill>
              <a:gsLst>
                <a:gs pos="0">
                  <a:srgbClr val="0070C0"/>
                </a:gs>
                <a:gs pos="2000">
                  <a:srgbClr val="C00000"/>
                </a:gs>
                <a:gs pos="21248">
                  <a:srgbClr val="C00000"/>
                </a:gs>
                <a:gs pos="50000">
                  <a:srgbClr val="C00000"/>
                </a:gs>
                <a:gs pos="56637">
                  <a:srgbClr val="C00000"/>
                </a:gs>
                <a:gs pos="77876">
                  <a:srgbClr val="C00000"/>
                </a:gs>
                <a:gs pos="100000">
                  <a:srgbClr val="C00000"/>
                </a:gs>
              </a:gsLst>
              <a:lin ang="16200000" scaled="0"/>
            </a:gradFill>
            <a:ln cap="flat" cmpd="sng" w="9525">
              <a:solidFill>
                <a:schemeClr val="accent6">
                  <a:alpha val="1960"/>
                </a:schemeClr>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sp>
          <p:nvSpPr>
            <p:cNvPr id="677" name="Google Shape;677;p34"/>
            <p:cNvSpPr txBox="1"/>
            <p:nvPr/>
          </p:nvSpPr>
          <p:spPr>
            <a:xfrm>
              <a:off x="7487128" y="2038261"/>
              <a:ext cx="54989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50">
                  <a:solidFill>
                    <a:schemeClr val="lt1"/>
                  </a:solidFill>
                  <a:latin typeface="Tahoma"/>
                  <a:ea typeface="Tahoma"/>
                  <a:cs typeface="Tahoma"/>
                  <a:sym typeface="Tahoma"/>
                </a:rPr>
                <a:t>HOT</a:t>
              </a:r>
              <a:endParaRPr b="1" sz="1050">
                <a:solidFill>
                  <a:schemeClr val="lt1"/>
                </a:solidFill>
                <a:latin typeface="Tahoma"/>
                <a:ea typeface="Tahoma"/>
                <a:cs typeface="Tahoma"/>
                <a:sym typeface="Tahoma"/>
              </a:endParaRPr>
            </a:p>
          </p:txBody>
        </p:sp>
        <p:sp>
          <p:nvSpPr>
            <p:cNvPr id="678" name="Google Shape;678;p34"/>
            <p:cNvSpPr txBox="1"/>
            <p:nvPr/>
          </p:nvSpPr>
          <p:spPr>
            <a:xfrm>
              <a:off x="6776864" y="1716155"/>
              <a:ext cx="57856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50">
                  <a:solidFill>
                    <a:schemeClr val="lt1"/>
                  </a:solidFill>
                  <a:latin typeface="Tahoma"/>
                  <a:ea typeface="Tahoma"/>
                  <a:cs typeface="Tahoma"/>
                  <a:sym typeface="Tahoma"/>
                </a:rPr>
                <a:t>COLD</a:t>
              </a:r>
              <a:endParaRPr b="1" sz="1050">
                <a:solidFill>
                  <a:schemeClr val="lt1"/>
                </a:solidFill>
                <a:latin typeface="Tahoma"/>
                <a:ea typeface="Tahoma"/>
                <a:cs typeface="Tahoma"/>
                <a:sym typeface="Tahoma"/>
              </a:endParaRPr>
            </a:p>
          </p:txBody>
        </p:sp>
        <p:sp>
          <p:nvSpPr>
            <p:cNvPr id="679" name="Google Shape;679;p34"/>
            <p:cNvSpPr txBox="1"/>
            <p:nvPr/>
          </p:nvSpPr>
          <p:spPr>
            <a:xfrm>
              <a:off x="6509803" y="3212571"/>
              <a:ext cx="91585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lt1"/>
                  </a:solidFill>
                  <a:latin typeface="Tahoma"/>
                  <a:ea typeface="Tahoma"/>
                  <a:cs typeface="Tahoma"/>
                  <a:sym typeface="Tahoma"/>
                </a:rPr>
                <a:t>EARTH</a:t>
              </a:r>
              <a:endParaRPr b="1" sz="1600">
                <a:solidFill>
                  <a:schemeClr val="lt1"/>
                </a:solidFill>
                <a:latin typeface="Tahoma"/>
                <a:ea typeface="Tahoma"/>
                <a:cs typeface="Tahoma"/>
                <a:sym typeface="Tahoma"/>
              </a:endParaRPr>
            </a:p>
          </p:txBody>
        </p:sp>
        <p:sp>
          <p:nvSpPr>
            <p:cNvPr id="680" name="Google Shape;680;p34"/>
            <p:cNvSpPr/>
            <p:nvPr/>
          </p:nvSpPr>
          <p:spPr>
            <a:xfrm rot="-5400000">
              <a:off x="6668883" y="2480164"/>
              <a:ext cx="517712" cy="541163"/>
            </a:xfrm>
            <a:prstGeom prst="arc">
              <a:avLst>
                <a:gd fmla="val 8121845" name="adj1"/>
                <a:gd fmla="val 3352047" name="adj2"/>
              </a:avLst>
            </a:prstGeom>
            <a:noFill/>
            <a:ln cap="rnd" cmpd="sng" w="15875">
              <a:solidFill>
                <a:schemeClr val="dk1"/>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900">
                <a:solidFill>
                  <a:schemeClr val="dk1"/>
                </a:solidFill>
                <a:latin typeface="Tahoma"/>
                <a:ea typeface="Tahoma"/>
                <a:cs typeface="Tahoma"/>
                <a:sym typeface="Tahoma"/>
              </a:endParaRPr>
            </a:p>
          </p:txBody>
        </p:sp>
        <p:cxnSp>
          <p:nvCxnSpPr>
            <p:cNvPr id="681" name="Google Shape;681;p34"/>
            <p:cNvCxnSpPr/>
            <p:nvPr/>
          </p:nvCxnSpPr>
          <p:spPr>
            <a:xfrm flipH="1" rot="10800000">
              <a:off x="5757428" y="2774749"/>
              <a:ext cx="1180516" cy="324239"/>
            </a:xfrm>
            <a:prstGeom prst="straightConnector1">
              <a:avLst/>
            </a:prstGeom>
            <a:solidFill>
              <a:schemeClr val="lt2"/>
            </a:solidFill>
            <a:ln cap="flat" cmpd="sng" w="22225">
              <a:solidFill>
                <a:srgbClr val="140C00"/>
              </a:solidFill>
              <a:prstDash val="solid"/>
              <a:round/>
              <a:headEnd len="sm" w="sm" type="none"/>
              <a:tailEnd len="sm" w="sm" type="none"/>
            </a:ln>
          </p:spPr>
        </p:cxnSp>
        <p:cxnSp>
          <p:nvCxnSpPr>
            <p:cNvPr id="682" name="Google Shape;682;p34"/>
            <p:cNvCxnSpPr/>
            <p:nvPr/>
          </p:nvCxnSpPr>
          <p:spPr>
            <a:xfrm>
              <a:off x="6942567" y="2777764"/>
              <a:ext cx="1182408" cy="454593"/>
            </a:xfrm>
            <a:prstGeom prst="straightConnector1">
              <a:avLst/>
            </a:prstGeom>
            <a:solidFill>
              <a:schemeClr val="lt2"/>
            </a:solidFill>
            <a:ln cap="flat" cmpd="sng" w="22225">
              <a:solidFill>
                <a:srgbClr val="140C00"/>
              </a:solidFill>
              <a:prstDash val="solid"/>
              <a:round/>
              <a:headEnd len="sm" w="sm" type="none"/>
              <a:tailEnd len="sm" w="sm" type="none"/>
            </a:ln>
          </p:spPr>
        </p:cxnSp>
      </p:grpSp>
      <p:sp>
        <p:nvSpPr>
          <p:cNvPr id="683" name="Google Shape;683;p34"/>
          <p:cNvSpPr txBox="1"/>
          <p:nvPr/>
        </p:nvSpPr>
        <p:spPr>
          <a:xfrm>
            <a:off x="297919" y="3046943"/>
            <a:ext cx="1187301" cy="44627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Tahoma"/>
                <a:ea typeface="Tahoma"/>
                <a:cs typeface="Tahoma"/>
                <a:sym typeface="Tahoma"/>
              </a:rPr>
              <a:t>MWI</a:t>
            </a:r>
            <a:endParaRPr b="1" sz="1400">
              <a:solidFill>
                <a:schemeClr val="dk2"/>
              </a:solidFill>
              <a:latin typeface="Tahoma"/>
              <a:ea typeface="Tahoma"/>
              <a:cs typeface="Tahoma"/>
              <a:sym typeface="Tahoma"/>
            </a:endParaRPr>
          </a:p>
          <a:p>
            <a:pPr indent="0" lvl="0" marL="0" marR="0" rtl="0" algn="l">
              <a:spcBef>
                <a:spcPts val="0"/>
              </a:spcBef>
              <a:spcAft>
                <a:spcPts val="0"/>
              </a:spcAft>
              <a:buNone/>
            </a:pPr>
            <a:r>
              <a:rPr b="1" lang="en-GB" sz="900">
                <a:solidFill>
                  <a:schemeClr val="dk2"/>
                </a:solidFill>
                <a:latin typeface="Tahoma"/>
                <a:ea typeface="Tahoma"/>
                <a:cs typeface="Tahoma"/>
                <a:sym typeface="Tahoma"/>
              </a:rPr>
              <a:t>seen from zenith</a:t>
            </a:r>
            <a:endParaRPr b="1" sz="900">
              <a:solidFill>
                <a:schemeClr val="dk2"/>
              </a:solidFill>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7"/>
          <p:cNvSpPr/>
          <p:nvPr/>
        </p:nvSpPr>
        <p:spPr>
          <a:xfrm>
            <a:off x="0" y="1019908"/>
            <a:ext cx="12192000" cy="5524015"/>
          </a:xfrm>
          <a:prstGeom prst="rect">
            <a:avLst/>
          </a:prstGeom>
          <a:solidFill>
            <a:srgbClr val="D3DEFF"/>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373" name="Google Shape;373;p17"/>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latin typeface="Arial"/>
                <a:ea typeface="Arial"/>
                <a:cs typeface="Arial"/>
                <a:sym typeface="Arial"/>
              </a:rPr>
              <a:t>Outline</a:t>
            </a:r>
            <a:endParaRPr/>
          </a:p>
        </p:txBody>
      </p:sp>
      <p:sp>
        <p:nvSpPr>
          <p:cNvPr id="374" name="Google Shape;374;p17"/>
          <p:cNvSpPr txBox="1"/>
          <p:nvPr>
            <p:ph idx="1" type="body"/>
          </p:nvPr>
        </p:nvSpPr>
        <p:spPr>
          <a:xfrm>
            <a:off x="358139" y="1083628"/>
            <a:ext cx="11449547" cy="5391150"/>
          </a:xfrm>
          <a:prstGeom prst="rect">
            <a:avLst/>
          </a:prstGeom>
          <a:noFill/>
          <a:ln>
            <a:noFill/>
          </a:ln>
        </p:spPr>
        <p:txBody>
          <a:bodyPr anchorCtr="0" anchor="t" bIns="45700" lIns="91425" spcFirstLastPara="1" rIns="91425" wrap="square" tIns="45700">
            <a:normAutofit/>
          </a:bodyPr>
          <a:lstStyle/>
          <a:p>
            <a:pPr indent="-742950" lvl="0" marL="742950" rtl="0" algn="l">
              <a:spcBef>
                <a:spcPts val="0"/>
              </a:spcBef>
              <a:spcAft>
                <a:spcPts val="0"/>
              </a:spcAft>
              <a:buClr>
                <a:srgbClr val="FF0000"/>
              </a:buClr>
              <a:buSzPts val="4400"/>
              <a:buFont typeface="Century Gothic"/>
              <a:buAutoNum type="arabicPeriod"/>
            </a:pPr>
            <a:r>
              <a:rPr lang="en-GB">
                <a:solidFill>
                  <a:srgbClr val="FF0000"/>
                </a:solidFill>
                <a:latin typeface="Arial"/>
                <a:ea typeface="Arial"/>
                <a:cs typeface="Arial"/>
                <a:sym typeface="Arial"/>
              </a:rPr>
              <a:t>MWS: Microwave Sounder of EPS-SG</a:t>
            </a:r>
            <a:r>
              <a:rPr lang="en-GB">
                <a:solidFill>
                  <a:srgbClr val="FF0000"/>
                </a:solidFill>
              </a:rPr>
              <a:t> </a:t>
            </a:r>
            <a:endParaRPr/>
          </a:p>
          <a:p>
            <a:pPr indent="-742950" lvl="0" marL="742950" rtl="0" algn="l">
              <a:spcBef>
                <a:spcPts val="0"/>
              </a:spcBef>
              <a:spcAft>
                <a:spcPts val="0"/>
              </a:spcAft>
              <a:buClr>
                <a:schemeClr val="dk2"/>
              </a:buClr>
              <a:buSzPts val="4400"/>
              <a:buFont typeface="Century Gothic"/>
              <a:buAutoNum type="arabicPeriod"/>
            </a:pPr>
            <a:r>
              <a:rPr lang="en-GB"/>
              <a:t>MWI: Microwave Imager of EPS-SG</a:t>
            </a:r>
            <a:endParaRPr/>
          </a:p>
          <a:p>
            <a:pPr indent="-742950" lvl="0" marL="742950" rtl="0" algn="l">
              <a:spcBef>
                <a:spcPts val="0"/>
              </a:spcBef>
              <a:spcAft>
                <a:spcPts val="0"/>
              </a:spcAft>
              <a:buClr>
                <a:schemeClr val="dk2"/>
              </a:buClr>
              <a:buSzPts val="4400"/>
              <a:buFont typeface="Century Gothic"/>
              <a:buAutoNum type="arabicPeriod"/>
            </a:pPr>
            <a:r>
              <a:rPr lang="en-GB"/>
              <a:t>ICI: Ice Cloud Imager of EPS-SG</a:t>
            </a:r>
            <a:endParaRPr/>
          </a:p>
          <a:p>
            <a:pPr indent="-742950" lvl="0" marL="742950" rtl="0" algn="l">
              <a:spcBef>
                <a:spcPts val="0"/>
              </a:spcBef>
              <a:spcAft>
                <a:spcPts val="0"/>
              </a:spcAft>
              <a:buClr>
                <a:schemeClr val="dk2"/>
              </a:buClr>
              <a:buSzPts val="4400"/>
              <a:buFont typeface="Century Gothic"/>
              <a:buAutoNum type="arabicPeriod"/>
            </a:pPr>
            <a:r>
              <a:rPr lang="en-GB"/>
              <a:t>AWS: Arctic Weather Satellite</a:t>
            </a:r>
            <a:endParaRPr/>
          </a:p>
          <a:p>
            <a:pPr indent="-461581" lvl="0" marL="742950" rtl="0" algn="l">
              <a:spcBef>
                <a:spcPts val="0"/>
              </a:spcBef>
              <a:spcAft>
                <a:spcPts val="0"/>
              </a:spcAft>
              <a:buClr>
                <a:schemeClr val="dk2"/>
              </a:buClr>
              <a:buSzPts val="4431"/>
              <a:buFont typeface="Century Gothic"/>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35"/>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MWI and ICI scanning characteristics</a:t>
            </a:r>
            <a:endParaRPr/>
          </a:p>
        </p:txBody>
      </p:sp>
      <p:sp>
        <p:nvSpPr>
          <p:cNvPr id="689" name="Google Shape;689;p35"/>
          <p:cNvSpPr/>
          <p:nvPr/>
        </p:nvSpPr>
        <p:spPr>
          <a:xfrm>
            <a:off x="34967" y="1008186"/>
            <a:ext cx="11935359"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Conically scanning </a:t>
            </a:r>
            <a:r>
              <a:rPr b="1" lang="en-GB" sz="1600">
                <a:solidFill>
                  <a:schemeClr val="dk2"/>
                </a:solidFill>
                <a:latin typeface="Tahoma"/>
                <a:ea typeface="Tahoma"/>
                <a:cs typeface="Tahoma"/>
                <a:sym typeface="Tahoma"/>
              </a:rPr>
              <a:t>at </a:t>
            </a:r>
            <a:r>
              <a:rPr b="1" lang="en-GB" sz="1600">
                <a:solidFill>
                  <a:schemeClr val="dk1"/>
                </a:solidFill>
                <a:latin typeface="Tahoma"/>
                <a:ea typeface="Tahoma"/>
                <a:cs typeface="Tahoma"/>
                <a:sym typeface="Tahoma"/>
              </a:rPr>
              <a:t>45 rpm </a:t>
            </a:r>
            <a:r>
              <a:rPr b="1" lang="en-GB" sz="1600">
                <a:solidFill>
                  <a:srgbClr val="002060"/>
                </a:solidFill>
                <a:latin typeface="Tahoma"/>
                <a:ea typeface="Tahoma"/>
                <a:cs typeface="Tahoma"/>
                <a:sym typeface="Tahoma"/>
              </a:rPr>
              <a:t>(about 1.3333 seconds). </a:t>
            </a:r>
            <a:r>
              <a:rPr b="1" lang="en-GB" sz="1600">
                <a:solidFill>
                  <a:schemeClr val="dk1"/>
                </a:solidFill>
                <a:latin typeface="Tahoma"/>
                <a:ea typeface="Tahoma"/>
                <a:cs typeface="Tahoma"/>
                <a:sym typeface="Tahoma"/>
              </a:rPr>
              <a:t>Incidence angles within 53°±2°. Observations acquired ± 65° in azimuth in the fore view (about 1700 km swath). </a:t>
            </a:r>
            <a:endParaRPr/>
          </a:p>
          <a:p>
            <a:pPr indent="0" lvl="0" marL="0" marR="0" rtl="0" algn="l">
              <a:spcBef>
                <a:spcPts val="0"/>
              </a:spcBef>
              <a:spcAft>
                <a:spcPts val="0"/>
              </a:spcAft>
              <a:buNone/>
            </a:pPr>
            <a:r>
              <a:t/>
            </a:r>
            <a:endParaRPr b="1" sz="800">
              <a:solidFill>
                <a:schemeClr val="dk1"/>
              </a:solidFill>
              <a:latin typeface="Tahoma"/>
              <a:ea typeface="Tahoma"/>
              <a:cs typeface="Tahoma"/>
              <a:sym typeface="Tahoma"/>
            </a:endParaRPr>
          </a:p>
          <a:p>
            <a:pPr indent="0" lvl="0" marL="0" marR="0" rtl="0" algn="l">
              <a:spcBef>
                <a:spcPts val="0"/>
              </a:spcBef>
              <a:spcAft>
                <a:spcPts val="0"/>
              </a:spcAft>
              <a:buNone/>
            </a:pPr>
            <a:r>
              <a:rPr b="1" lang="en-GB" sz="1600">
                <a:solidFill>
                  <a:srgbClr val="0B60FF"/>
                </a:solidFill>
                <a:latin typeface="Tahoma"/>
                <a:ea typeface="Tahoma"/>
                <a:cs typeface="Tahoma"/>
                <a:sym typeface="Tahoma"/>
              </a:rPr>
              <a:t>ICI: </a:t>
            </a:r>
            <a:r>
              <a:rPr b="1" lang="en-GB" sz="1600">
                <a:solidFill>
                  <a:schemeClr val="dk1"/>
                </a:solidFill>
                <a:latin typeface="Tahoma"/>
                <a:ea typeface="Tahoma"/>
                <a:cs typeface="Tahoma"/>
                <a:sym typeface="Tahoma"/>
              </a:rPr>
              <a:t>conically scanning </a:t>
            </a:r>
            <a:r>
              <a:rPr b="1" lang="en-GB" sz="1600">
                <a:solidFill>
                  <a:srgbClr val="0B60FF"/>
                </a:solidFill>
                <a:latin typeface="Tahoma"/>
                <a:ea typeface="Tahoma"/>
                <a:cs typeface="Tahoma"/>
                <a:sym typeface="Tahoma"/>
              </a:rPr>
              <a:t>counterclockwise, </a:t>
            </a:r>
            <a:r>
              <a:rPr b="1" lang="en-GB" sz="1600">
                <a:solidFill>
                  <a:srgbClr val="FF0000"/>
                </a:solidFill>
                <a:latin typeface="Tahoma"/>
                <a:ea typeface="Tahoma"/>
                <a:cs typeface="Tahoma"/>
                <a:sym typeface="Tahoma"/>
              </a:rPr>
              <a:t>MWI: </a:t>
            </a:r>
            <a:r>
              <a:rPr b="1" lang="en-GB" sz="1600">
                <a:solidFill>
                  <a:schemeClr val="dk1"/>
                </a:solidFill>
                <a:latin typeface="Tahoma"/>
                <a:ea typeface="Tahoma"/>
                <a:cs typeface="Tahoma"/>
                <a:sym typeface="Tahoma"/>
              </a:rPr>
              <a:t>conically scanning </a:t>
            </a:r>
            <a:r>
              <a:rPr b="1" lang="en-GB" sz="1600">
                <a:solidFill>
                  <a:srgbClr val="FF0000"/>
                </a:solidFill>
                <a:latin typeface="Tahoma"/>
                <a:ea typeface="Tahoma"/>
                <a:cs typeface="Tahoma"/>
                <a:sym typeface="Tahoma"/>
              </a:rPr>
              <a:t>clockwise</a:t>
            </a:r>
            <a:r>
              <a:rPr b="1" lang="en-GB" sz="1600">
                <a:solidFill>
                  <a:srgbClr val="0B60FF"/>
                </a:solidFill>
                <a:latin typeface="Tahoma"/>
                <a:ea typeface="Tahoma"/>
                <a:cs typeface="Tahoma"/>
                <a:sym typeface="Tahoma"/>
              </a:rPr>
              <a:t> </a:t>
            </a:r>
            <a:r>
              <a:rPr b="1" lang="en-GB" sz="1600">
                <a:solidFill>
                  <a:schemeClr val="dk1"/>
                </a:solidFill>
                <a:latin typeface="Tahoma"/>
                <a:ea typeface="Tahoma"/>
                <a:cs typeface="Tahoma"/>
                <a:sym typeface="Tahoma"/>
              </a:rPr>
              <a:t>(as seen from zenith) and are not synchronized.</a:t>
            </a:r>
            <a:endParaRPr b="1" sz="1600">
              <a:solidFill>
                <a:schemeClr val="dk1"/>
              </a:solidFill>
              <a:latin typeface="Tahoma"/>
              <a:ea typeface="Tahoma"/>
              <a:cs typeface="Tahoma"/>
              <a:sym typeface="Tahoma"/>
            </a:endParaRPr>
          </a:p>
        </p:txBody>
      </p:sp>
      <p:pic>
        <p:nvPicPr>
          <p:cNvPr id="690" name="Google Shape;690;p35"/>
          <p:cNvPicPr preferRelativeResize="0"/>
          <p:nvPr/>
        </p:nvPicPr>
        <p:blipFill rotWithShape="1">
          <a:blip r:embed="rId3">
            <a:alphaModFix/>
          </a:blip>
          <a:srcRect b="0" l="0" r="0" t="0"/>
          <a:stretch/>
        </p:blipFill>
        <p:spPr>
          <a:xfrm>
            <a:off x="5124204" y="2236803"/>
            <a:ext cx="7067796" cy="3935693"/>
          </a:xfrm>
          <a:prstGeom prst="rect">
            <a:avLst/>
          </a:prstGeom>
          <a:noFill/>
          <a:ln>
            <a:noFill/>
          </a:ln>
        </p:spPr>
      </p:pic>
      <p:sp>
        <p:nvSpPr>
          <p:cNvPr id="691" name="Google Shape;691;p35"/>
          <p:cNvSpPr txBox="1"/>
          <p:nvPr/>
        </p:nvSpPr>
        <p:spPr>
          <a:xfrm>
            <a:off x="8658102" y="5504954"/>
            <a:ext cx="15263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rgbClr val="0B60FF"/>
                </a:solidFill>
                <a:latin typeface="Tahoma"/>
                <a:ea typeface="Tahoma"/>
                <a:cs typeface="Tahoma"/>
                <a:sym typeface="Tahoma"/>
              </a:rPr>
              <a:t>Ice Cloud Imager</a:t>
            </a:r>
            <a:endParaRPr/>
          </a:p>
        </p:txBody>
      </p:sp>
      <p:sp>
        <p:nvSpPr>
          <p:cNvPr id="692" name="Google Shape;692;p35"/>
          <p:cNvSpPr txBox="1"/>
          <p:nvPr/>
        </p:nvSpPr>
        <p:spPr>
          <a:xfrm>
            <a:off x="9474529" y="3487001"/>
            <a:ext cx="163378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rgbClr val="FF0000"/>
                </a:solidFill>
                <a:latin typeface="Tahoma"/>
                <a:ea typeface="Tahoma"/>
                <a:cs typeface="Tahoma"/>
                <a:sym typeface="Tahoma"/>
              </a:rPr>
              <a:t>Microwave Imager</a:t>
            </a:r>
            <a:endParaRPr/>
          </a:p>
        </p:txBody>
      </p:sp>
      <p:cxnSp>
        <p:nvCxnSpPr>
          <p:cNvPr id="693" name="Google Shape;693;p35"/>
          <p:cNvCxnSpPr>
            <a:stCxn id="694" idx="4"/>
          </p:cNvCxnSpPr>
          <p:nvPr/>
        </p:nvCxnSpPr>
        <p:spPr>
          <a:xfrm>
            <a:off x="2552359" y="3302458"/>
            <a:ext cx="1061400" cy="1024500"/>
          </a:xfrm>
          <a:prstGeom prst="straightConnector1">
            <a:avLst/>
          </a:prstGeom>
          <a:solidFill>
            <a:schemeClr val="lt2"/>
          </a:solidFill>
          <a:ln>
            <a:noFill/>
          </a:ln>
        </p:spPr>
      </p:cxnSp>
      <p:pic>
        <p:nvPicPr>
          <p:cNvPr id="695" name="Google Shape;695;p35"/>
          <p:cNvPicPr preferRelativeResize="0"/>
          <p:nvPr/>
        </p:nvPicPr>
        <p:blipFill rotWithShape="1">
          <a:blip r:embed="rId4">
            <a:alphaModFix/>
          </a:blip>
          <a:srcRect b="0" l="0" r="0" t="0"/>
          <a:stretch/>
        </p:blipFill>
        <p:spPr>
          <a:xfrm>
            <a:off x="125865" y="2624198"/>
            <a:ext cx="4886325" cy="2667000"/>
          </a:xfrm>
          <a:prstGeom prst="rect">
            <a:avLst/>
          </a:prstGeom>
          <a:noFill/>
          <a:ln>
            <a:noFill/>
          </a:ln>
        </p:spPr>
      </p:pic>
      <p:grpSp>
        <p:nvGrpSpPr>
          <p:cNvPr id="696" name="Google Shape;696;p35"/>
          <p:cNvGrpSpPr/>
          <p:nvPr/>
        </p:nvGrpSpPr>
        <p:grpSpPr>
          <a:xfrm>
            <a:off x="2345924" y="3169144"/>
            <a:ext cx="412869" cy="136566"/>
            <a:chOff x="8212335" y="2997200"/>
            <a:chExt cx="412869" cy="136566"/>
          </a:xfrm>
        </p:grpSpPr>
        <p:sp>
          <p:nvSpPr>
            <p:cNvPr id="694" name="Google Shape;694;p35"/>
            <p:cNvSpPr/>
            <p:nvPr/>
          </p:nvSpPr>
          <p:spPr>
            <a:xfrm>
              <a:off x="8212335" y="2997200"/>
              <a:ext cx="412869" cy="133314"/>
            </a:xfrm>
            <a:prstGeom prst="ellipse">
              <a:avLst/>
            </a:prstGeom>
            <a:noFill/>
            <a:ln cap="sq" cmpd="sng" w="28575">
              <a:solidFill>
                <a:srgbClr val="0B60FF"/>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697" name="Google Shape;697;p35"/>
            <p:cNvCxnSpPr/>
            <p:nvPr/>
          </p:nvCxnSpPr>
          <p:spPr>
            <a:xfrm flipH="1" rot="10800000">
              <a:off x="8409457" y="3130515"/>
              <a:ext cx="90024" cy="3251"/>
            </a:xfrm>
            <a:prstGeom prst="straightConnector1">
              <a:avLst/>
            </a:prstGeom>
            <a:solidFill>
              <a:schemeClr val="lt2"/>
            </a:solidFill>
            <a:ln cap="flat" cmpd="sng" w="34925">
              <a:solidFill>
                <a:srgbClr val="0B60FF"/>
              </a:solidFill>
              <a:prstDash val="solid"/>
              <a:round/>
              <a:headEnd len="sm" w="sm" type="none"/>
              <a:tailEnd len="med" w="med" type="triangle"/>
            </a:ln>
          </p:spPr>
        </p:cxnSp>
      </p:grpSp>
      <p:grpSp>
        <p:nvGrpSpPr>
          <p:cNvPr id="698" name="Google Shape;698;p35"/>
          <p:cNvGrpSpPr/>
          <p:nvPr/>
        </p:nvGrpSpPr>
        <p:grpSpPr>
          <a:xfrm>
            <a:off x="2339639" y="2972994"/>
            <a:ext cx="419154" cy="145021"/>
            <a:chOff x="8206050" y="2783236"/>
            <a:chExt cx="403761" cy="120673"/>
          </a:xfrm>
        </p:grpSpPr>
        <p:sp>
          <p:nvSpPr>
            <p:cNvPr id="699" name="Google Shape;699;p35"/>
            <p:cNvSpPr/>
            <p:nvPr/>
          </p:nvSpPr>
          <p:spPr>
            <a:xfrm>
              <a:off x="8206050" y="2783236"/>
              <a:ext cx="403761" cy="115217"/>
            </a:xfrm>
            <a:prstGeom prst="ellipse">
              <a:avLst/>
            </a:prstGeom>
            <a:noFill/>
            <a:ln cap="sq" cmpd="sng" w="28575">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cxnSp>
          <p:nvCxnSpPr>
            <p:cNvPr id="700" name="Google Shape;700;p35"/>
            <p:cNvCxnSpPr/>
            <p:nvPr/>
          </p:nvCxnSpPr>
          <p:spPr>
            <a:xfrm flipH="1">
              <a:off x="8339646" y="2898453"/>
              <a:ext cx="136567" cy="5456"/>
            </a:xfrm>
            <a:prstGeom prst="straightConnector1">
              <a:avLst/>
            </a:prstGeom>
            <a:solidFill>
              <a:schemeClr val="lt2"/>
            </a:solidFill>
            <a:ln cap="flat" cmpd="sng" w="34925">
              <a:solidFill>
                <a:srgbClr val="FF0000"/>
              </a:solidFill>
              <a:prstDash val="solid"/>
              <a:round/>
              <a:headEnd len="sm" w="sm" type="none"/>
              <a:tailEnd len="med" w="med" type="triangle"/>
            </a:ln>
          </p:spPr>
        </p:cxnSp>
      </p:grpSp>
      <p:sp>
        <p:nvSpPr>
          <p:cNvPr id="701" name="Google Shape;701;p35"/>
          <p:cNvSpPr txBox="1"/>
          <p:nvPr/>
        </p:nvSpPr>
        <p:spPr>
          <a:xfrm>
            <a:off x="1893454" y="2964747"/>
            <a:ext cx="46198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rgbClr val="FF0000"/>
                </a:solidFill>
                <a:latin typeface="Tahoma"/>
                <a:ea typeface="Tahoma"/>
                <a:cs typeface="Tahoma"/>
                <a:sym typeface="Tahoma"/>
              </a:rPr>
              <a:t>MWI</a:t>
            </a:r>
            <a:endParaRPr/>
          </a:p>
        </p:txBody>
      </p:sp>
      <p:sp>
        <p:nvSpPr>
          <p:cNvPr id="702" name="Google Shape;702;p35"/>
          <p:cNvSpPr txBox="1"/>
          <p:nvPr/>
        </p:nvSpPr>
        <p:spPr>
          <a:xfrm>
            <a:off x="1921720" y="3162240"/>
            <a:ext cx="37382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900">
                <a:solidFill>
                  <a:srgbClr val="0B60FF"/>
                </a:solidFill>
                <a:latin typeface="Tahoma"/>
                <a:ea typeface="Tahoma"/>
                <a:cs typeface="Tahoma"/>
                <a:sym typeface="Tahoma"/>
              </a:rPr>
              <a:t>ICI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36"/>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MWI Swath - about 1400 samples per scan</a:t>
            </a:r>
            <a:endParaRPr/>
          </a:p>
        </p:txBody>
      </p:sp>
      <p:pic>
        <p:nvPicPr>
          <p:cNvPr descr="image002" id="709" name="Google Shape;709;p36"/>
          <p:cNvPicPr preferRelativeResize="0"/>
          <p:nvPr/>
        </p:nvPicPr>
        <p:blipFill rotWithShape="1">
          <a:blip r:embed="rId3">
            <a:alphaModFix/>
          </a:blip>
          <a:srcRect b="12848" l="0" r="0" t="-12973"/>
          <a:stretch/>
        </p:blipFill>
        <p:spPr>
          <a:xfrm>
            <a:off x="4545956" y="2175991"/>
            <a:ext cx="7393323" cy="4086992"/>
          </a:xfrm>
          <a:prstGeom prst="rect">
            <a:avLst/>
          </a:prstGeom>
          <a:noFill/>
          <a:ln>
            <a:noFill/>
          </a:ln>
        </p:spPr>
      </p:pic>
      <p:sp>
        <p:nvSpPr>
          <p:cNvPr id="710" name="Google Shape;710;p36"/>
          <p:cNvSpPr txBox="1"/>
          <p:nvPr/>
        </p:nvSpPr>
        <p:spPr>
          <a:xfrm>
            <a:off x="250371" y="1208314"/>
            <a:ext cx="11831038"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2"/>
                </a:solidFill>
                <a:latin typeface="Tahoma"/>
                <a:ea typeface="Tahoma"/>
                <a:cs typeface="Tahoma"/>
                <a:sym typeface="Tahoma"/>
              </a:rPr>
              <a:t>MWI footprint: </a:t>
            </a:r>
            <a:r>
              <a:rPr b="1" lang="en-GB" sz="1400">
                <a:solidFill>
                  <a:schemeClr val="dk1"/>
                </a:solidFill>
                <a:latin typeface="Tahoma"/>
                <a:ea typeface="Tahoma"/>
                <a:cs typeface="Tahoma"/>
                <a:sym typeface="Tahoma"/>
              </a:rPr>
              <a:t>MWI-1/2 (18.7 / 23.8 GHz): 50 km (59km x 36km); </a:t>
            </a:r>
            <a:r>
              <a:rPr b="1" lang="en-GB" sz="1400">
                <a:solidFill>
                  <a:schemeClr val="lt1"/>
                </a:solidFill>
                <a:latin typeface="Tahoma"/>
                <a:ea typeface="Tahoma"/>
                <a:cs typeface="Tahoma"/>
                <a:sym typeface="Tahoma"/>
              </a:rPr>
              <a:t> </a:t>
            </a:r>
            <a:r>
              <a:rPr b="1" lang="en-GB" sz="1400">
                <a:solidFill>
                  <a:schemeClr val="dk1"/>
                </a:solidFill>
                <a:latin typeface="Tahoma"/>
                <a:ea typeface="Tahoma"/>
                <a:cs typeface="Tahoma"/>
                <a:sym typeface="Tahoma"/>
              </a:rPr>
              <a:t>MWI-3/7 (31.4 / 50-54 GHz): 30 km (36km x 22km);  MWI-8-18 (89/118/165.5/183 GHz): 10km (12km x 7km)</a:t>
            </a:r>
            <a:endParaRPr/>
          </a:p>
          <a:p>
            <a:pPr indent="0" lvl="0" marL="0" marR="0" rtl="0" algn="l">
              <a:spcBef>
                <a:spcPts val="0"/>
              </a:spcBef>
              <a:spcAft>
                <a:spcPts val="0"/>
              </a:spcAft>
              <a:buNone/>
            </a:pPr>
            <a:r>
              <a:t/>
            </a:r>
            <a:endParaRPr b="1" sz="1400">
              <a:solidFill>
                <a:schemeClr val="dk2"/>
              </a:solidFill>
              <a:latin typeface="Tahoma"/>
              <a:ea typeface="Tahoma"/>
              <a:cs typeface="Tahoma"/>
              <a:sym typeface="Tahoma"/>
            </a:endParaRPr>
          </a:p>
          <a:p>
            <a:pPr indent="0" lvl="0" marL="0" marR="0" rtl="0" algn="l">
              <a:spcBef>
                <a:spcPts val="0"/>
              </a:spcBef>
              <a:spcAft>
                <a:spcPts val="0"/>
              </a:spcAft>
              <a:buNone/>
            </a:pPr>
            <a:r>
              <a:rPr b="1" lang="en-GB" sz="1400">
                <a:solidFill>
                  <a:schemeClr val="dk1"/>
                </a:solidFill>
                <a:latin typeface="Tahoma"/>
                <a:ea typeface="Tahoma"/>
                <a:cs typeface="Tahoma"/>
                <a:sym typeface="Tahoma"/>
              </a:rPr>
              <a:t>The number of samples is 1394 for all the channels. The sampling time is about 0.394 ms.  </a:t>
            </a:r>
            <a:r>
              <a:rPr b="1" lang="en-GB" sz="1400">
                <a:solidFill>
                  <a:srgbClr val="002060"/>
                </a:solidFill>
                <a:latin typeface="Tahoma"/>
                <a:ea typeface="Tahoma"/>
                <a:cs typeface="Tahoma"/>
                <a:sym typeface="Tahoma"/>
              </a:rPr>
              <a:t>The oversampling factor is about 20 for MWI-1 and MWI-2, about 10 at MWI-3 to MWI-7, and 3-5 for MWI-8 to MWI-18. </a:t>
            </a:r>
            <a:endParaRPr/>
          </a:p>
          <a:p>
            <a:pPr indent="0" lvl="0" marL="0" marR="0" rtl="0" algn="l">
              <a:spcBef>
                <a:spcPts val="0"/>
              </a:spcBef>
              <a:spcAft>
                <a:spcPts val="0"/>
              </a:spcAft>
              <a:buNone/>
            </a:pPr>
            <a:r>
              <a:t/>
            </a:r>
            <a:endParaRPr b="1" sz="1400">
              <a:solidFill>
                <a:srgbClr val="002060"/>
              </a:solidFill>
              <a:latin typeface="Tahoma"/>
              <a:ea typeface="Tahoma"/>
              <a:cs typeface="Tahoma"/>
              <a:sym typeface="Tahoma"/>
            </a:endParaRPr>
          </a:p>
          <a:p>
            <a:pPr indent="0" lvl="0" marL="0" marR="0" rtl="0" algn="l">
              <a:spcBef>
                <a:spcPts val="0"/>
              </a:spcBef>
              <a:spcAft>
                <a:spcPts val="0"/>
              </a:spcAft>
              <a:buNone/>
            </a:pPr>
            <a:r>
              <a:rPr b="1" lang="en-GB" sz="1400">
                <a:solidFill>
                  <a:srgbClr val="002060"/>
                </a:solidFill>
                <a:latin typeface="Tahoma"/>
                <a:ea typeface="Tahoma"/>
                <a:cs typeface="Tahoma"/>
                <a:sym typeface="Tahoma"/>
              </a:rPr>
              <a:t>The distance along-track between subsequent scans will be about 9 km. Footprints overlap along-track requirement is </a:t>
            </a:r>
            <a:r>
              <a:rPr b="1" lang="en-GB" sz="1400">
                <a:solidFill>
                  <a:schemeClr val="dk1"/>
                </a:solidFill>
                <a:latin typeface="Tahoma"/>
                <a:ea typeface="Tahoma"/>
                <a:cs typeface="Tahoma"/>
                <a:sym typeface="Tahoma"/>
              </a:rPr>
              <a:t>20%. </a:t>
            </a:r>
            <a:endParaRPr b="1" sz="1400">
              <a:solidFill>
                <a:schemeClr val="dk2"/>
              </a:solidFill>
              <a:latin typeface="Tahoma"/>
              <a:ea typeface="Tahoma"/>
              <a:cs typeface="Tahoma"/>
              <a:sym typeface="Tahoma"/>
            </a:endParaRPr>
          </a:p>
        </p:txBody>
      </p:sp>
      <p:sp>
        <p:nvSpPr>
          <p:cNvPr id="711" name="Google Shape;711;p36"/>
          <p:cNvSpPr/>
          <p:nvPr/>
        </p:nvSpPr>
        <p:spPr>
          <a:xfrm>
            <a:off x="432521" y="5774465"/>
            <a:ext cx="4341355"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GB" sz="1400">
                <a:solidFill>
                  <a:srgbClr val="0B60FF"/>
                </a:solidFill>
                <a:latin typeface="Tahoma"/>
                <a:ea typeface="Tahoma"/>
                <a:cs typeface="Tahoma"/>
                <a:sym typeface="Tahoma"/>
              </a:rPr>
              <a:t>Instantaneous, relative positions of -3-dB footprints on the geoid for MWI channels.</a:t>
            </a:r>
            <a:endParaRPr b="1" sz="1400">
              <a:solidFill>
                <a:srgbClr val="0B60FF"/>
              </a:solidFill>
              <a:latin typeface="Tahoma"/>
              <a:ea typeface="Tahoma"/>
              <a:cs typeface="Tahoma"/>
              <a:sym typeface="Tahoma"/>
            </a:endParaRPr>
          </a:p>
        </p:txBody>
      </p:sp>
      <p:sp>
        <p:nvSpPr>
          <p:cNvPr id="712" name="Google Shape;712;p36"/>
          <p:cNvSpPr/>
          <p:nvPr/>
        </p:nvSpPr>
        <p:spPr>
          <a:xfrm>
            <a:off x="5181600" y="6038116"/>
            <a:ext cx="602949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GB" sz="1400">
                <a:solidFill>
                  <a:srgbClr val="0B60FF"/>
                </a:solidFill>
                <a:latin typeface="Tahoma"/>
                <a:ea typeface="Tahoma"/>
                <a:cs typeface="Tahoma"/>
                <a:sym typeface="Tahoma"/>
              </a:rPr>
              <a:t>Relative positions of -3-dB footprints on geoid for MWI channels of a complete scan.</a:t>
            </a:r>
            <a:endParaRPr b="1" sz="1400">
              <a:solidFill>
                <a:srgbClr val="0B60FF"/>
              </a:solidFill>
              <a:latin typeface="Tahoma"/>
              <a:ea typeface="Tahoma"/>
              <a:cs typeface="Tahoma"/>
              <a:sym typeface="Tahoma"/>
            </a:endParaRPr>
          </a:p>
        </p:txBody>
      </p:sp>
      <p:grpSp>
        <p:nvGrpSpPr>
          <p:cNvPr id="713" name="Google Shape;713;p36"/>
          <p:cNvGrpSpPr/>
          <p:nvPr/>
        </p:nvGrpSpPr>
        <p:grpSpPr>
          <a:xfrm>
            <a:off x="36527" y="2965702"/>
            <a:ext cx="4884253" cy="2765457"/>
            <a:chOff x="-71621" y="3036394"/>
            <a:chExt cx="4441180" cy="2522500"/>
          </a:xfrm>
        </p:grpSpPr>
        <p:pic>
          <p:nvPicPr>
            <p:cNvPr id="714" name="Google Shape;714;p36"/>
            <p:cNvPicPr preferRelativeResize="0"/>
            <p:nvPr/>
          </p:nvPicPr>
          <p:blipFill rotWithShape="1">
            <a:blip r:embed="rId4">
              <a:alphaModFix/>
            </a:blip>
            <a:srcRect b="0" l="0" r="0" t="0"/>
            <a:stretch/>
          </p:blipFill>
          <p:spPr>
            <a:xfrm>
              <a:off x="-71621" y="3036394"/>
              <a:ext cx="4441180" cy="2522500"/>
            </a:xfrm>
            <a:prstGeom prst="rect">
              <a:avLst/>
            </a:prstGeom>
            <a:noFill/>
            <a:ln>
              <a:noFill/>
            </a:ln>
          </p:spPr>
        </p:pic>
        <p:cxnSp>
          <p:nvCxnSpPr>
            <p:cNvPr id="715" name="Google Shape;715;p36"/>
            <p:cNvCxnSpPr/>
            <p:nvPr/>
          </p:nvCxnSpPr>
          <p:spPr>
            <a:xfrm>
              <a:off x="2044670" y="4485956"/>
              <a:ext cx="40477" cy="225301"/>
            </a:xfrm>
            <a:prstGeom prst="straightConnector1">
              <a:avLst/>
            </a:prstGeom>
            <a:solidFill>
              <a:schemeClr val="lt2"/>
            </a:solidFill>
            <a:ln cap="flat" cmpd="sng" w="9525">
              <a:solidFill>
                <a:srgbClr val="001234"/>
              </a:solidFill>
              <a:prstDash val="solid"/>
              <a:round/>
              <a:headEnd len="med" w="med" type="triangle"/>
              <a:tailEnd len="med" w="med" type="triangle"/>
            </a:ln>
          </p:spPr>
        </p:cxnSp>
        <p:cxnSp>
          <p:nvCxnSpPr>
            <p:cNvPr id="716" name="Google Shape;716;p36"/>
            <p:cNvCxnSpPr/>
            <p:nvPr/>
          </p:nvCxnSpPr>
          <p:spPr>
            <a:xfrm>
              <a:off x="3038983" y="3625795"/>
              <a:ext cx="75074" cy="664369"/>
            </a:xfrm>
            <a:prstGeom prst="straightConnector1">
              <a:avLst/>
            </a:prstGeom>
            <a:solidFill>
              <a:schemeClr val="lt2"/>
            </a:solidFill>
            <a:ln cap="flat" cmpd="sng" w="9525">
              <a:solidFill>
                <a:srgbClr val="001234"/>
              </a:solidFill>
              <a:prstDash val="solid"/>
              <a:round/>
              <a:headEnd len="med" w="med" type="triangle"/>
              <a:tailEnd len="med" w="med" type="triangle"/>
            </a:ln>
          </p:spPr>
        </p:cxnSp>
        <p:cxnSp>
          <p:nvCxnSpPr>
            <p:cNvPr id="717" name="Google Shape;717;p36"/>
            <p:cNvCxnSpPr/>
            <p:nvPr/>
          </p:nvCxnSpPr>
          <p:spPr>
            <a:xfrm>
              <a:off x="690836" y="4130620"/>
              <a:ext cx="266238" cy="1066800"/>
            </a:xfrm>
            <a:prstGeom prst="straightConnector1">
              <a:avLst/>
            </a:prstGeom>
            <a:solidFill>
              <a:schemeClr val="lt2"/>
            </a:solidFill>
            <a:ln cap="flat" cmpd="sng" w="9525">
              <a:solidFill>
                <a:srgbClr val="001234"/>
              </a:solidFill>
              <a:prstDash val="solid"/>
              <a:round/>
              <a:headEnd len="med" w="med" type="triangle"/>
              <a:tailEnd len="med" w="med" type="triangle"/>
            </a:ln>
          </p:spPr>
        </p:cxnSp>
        <p:sp>
          <p:nvSpPr>
            <p:cNvPr id="718" name="Google Shape;718;p36"/>
            <p:cNvSpPr txBox="1"/>
            <p:nvPr/>
          </p:nvSpPr>
          <p:spPr>
            <a:xfrm>
              <a:off x="841315" y="4240121"/>
              <a:ext cx="866099" cy="1965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
                  <a:solidFill>
                    <a:schemeClr val="dk1"/>
                  </a:solidFill>
                  <a:latin typeface="Tahoma"/>
                  <a:ea typeface="Tahoma"/>
                  <a:cs typeface="Tahoma"/>
                  <a:sym typeface="Tahoma"/>
                </a:rPr>
                <a:t>59 km x 36 km</a:t>
              </a:r>
              <a:endParaRPr b="1" sz="800">
                <a:solidFill>
                  <a:schemeClr val="dk1"/>
                </a:solidFill>
                <a:latin typeface="Tahoma"/>
                <a:ea typeface="Tahoma"/>
                <a:cs typeface="Tahoma"/>
                <a:sym typeface="Tahoma"/>
              </a:endParaRPr>
            </a:p>
          </p:txBody>
        </p:sp>
        <p:sp>
          <p:nvSpPr>
            <p:cNvPr id="719" name="Google Shape;719;p36"/>
            <p:cNvSpPr txBox="1"/>
            <p:nvPr/>
          </p:nvSpPr>
          <p:spPr>
            <a:xfrm>
              <a:off x="3114057" y="4036405"/>
              <a:ext cx="866099" cy="1965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
                  <a:solidFill>
                    <a:schemeClr val="dk1"/>
                  </a:solidFill>
                  <a:latin typeface="Tahoma"/>
                  <a:ea typeface="Tahoma"/>
                  <a:cs typeface="Tahoma"/>
                  <a:sym typeface="Tahoma"/>
                </a:rPr>
                <a:t>36 km x 22 km</a:t>
              </a:r>
              <a:endParaRPr b="1" sz="800">
                <a:solidFill>
                  <a:schemeClr val="dk1"/>
                </a:solidFill>
                <a:latin typeface="Tahoma"/>
                <a:ea typeface="Tahoma"/>
                <a:cs typeface="Tahoma"/>
                <a:sym typeface="Tahoma"/>
              </a:endParaRPr>
            </a:p>
          </p:txBody>
        </p:sp>
        <p:sp>
          <p:nvSpPr>
            <p:cNvPr id="720" name="Google Shape;720;p36"/>
            <p:cNvSpPr txBox="1"/>
            <p:nvPr/>
          </p:nvSpPr>
          <p:spPr>
            <a:xfrm>
              <a:off x="2096019" y="4485956"/>
              <a:ext cx="806337" cy="1965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
                  <a:solidFill>
                    <a:schemeClr val="dk1"/>
                  </a:solidFill>
                  <a:latin typeface="Tahoma"/>
                  <a:ea typeface="Tahoma"/>
                  <a:cs typeface="Tahoma"/>
                  <a:sym typeface="Tahoma"/>
                </a:rPr>
                <a:t>12 km x 7 km</a:t>
              </a:r>
              <a:endParaRPr b="1" sz="800">
                <a:solidFill>
                  <a:schemeClr val="dk1"/>
                </a:solidFill>
                <a:latin typeface="Tahoma"/>
                <a:ea typeface="Tahoma"/>
                <a:cs typeface="Tahoma"/>
                <a:sym typeface="Tahoma"/>
              </a:endParaRPr>
            </a:p>
          </p:txBody>
        </p:sp>
        <p:cxnSp>
          <p:nvCxnSpPr>
            <p:cNvPr id="721" name="Google Shape;721;p36"/>
            <p:cNvCxnSpPr/>
            <p:nvPr/>
          </p:nvCxnSpPr>
          <p:spPr>
            <a:xfrm flipH="1" rot="10800000">
              <a:off x="626781" y="4609318"/>
              <a:ext cx="362737" cy="100653"/>
            </a:xfrm>
            <a:prstGeom prst="straightConnector1">
              <a:avLst/>
            </a:prstGeom>
            <a:solidFill>
              <a:schemeClr val="lt2"/>
            </a:solidFill>
            <a:ln cap="flat" cmpd="sng" w="9525">
              <a:solidFill>
                <a:srgbClr val="001234"/>
              </a:solidFill>
              <a:prstDash val="solid"/>
              <a:round/>
              <a:headEnd len="med" w="med" type="triangle"/>
              <a:tailEnd len="med" w="med" type="triangle"/>
            </a:ln>
          </p:spPr>
        </p:cxnSp>
        <p:cxnSp>
          <p:nvCxnSpPr>
            <p:cNvPr id="722" name="Google Shape;722;p36"/>
            <p:cNvCxnSpPr/>
            <p:nvPr/>
          </p:nvCxnSpPr>
          <p:spPr>
            <a:xfrm flipH="1">
              <a:off x="2012226" y="4587563"/>
              <a:ext cx="96257" cy="29474"/>
            </a:xfrm>
            <a:prstGeom prst="straightConnector1">
              <a:avLst/>
            </a:prstGeom>
            <a:solidFill>
              <a:schemeClr val="lt2"/>
            </a:solidFill>
            <a:ln cap="flat" cmpd="sng" w="9525">
              <a:solidFill>
                <a:srgbClr val="001234"/>
              </a:solidFill>
              <a:prstDash val="solid"/>
              <a:round/>
              <a:headEnd len="med" w="med" type="triangle"/>
              <a:tailEnd len="med" w="med" type="triangle"/>
            </a:ln>
          </p:spPr>
        </p:cxnSp>
        <p:cxnSp>
          <p:nvCxnSpPr>
            <p:cNvPr id="723" name="Google Shape;723;p36"/>
            <p:cNvCxnSpPr/>
            <p:nvPr/>
          </p:nvCxnSpPr>
          <p:spPr>
            <a:xfrm flipH="1" rot="10800000">
              <a:off x="2967599" y="3963098"/>
              <a:ext cx="225039" cy="41932"/>
            </a:xfrm>
            <a:prstGeom prst="straightConnector1">
              <a:avLst/>
            </a:prstGeom>
            <a:solidFill>
              <a:schemeClr val="lt2"/>
            </a:solidFill>
            <a:ln cap="flat" cmpd="sng" w="9525">
              <a:solidFill>
                <a:srgbClr val="001234"/>
              </a:solidFill>
              <a:prstDash val="solid"/>
              <a:round/>
              <a:headEnd len="med" w="med" type="triangle"/>
              <a:tailEnd len="med" w="med" type="triangle"/>
            </a:ln>
          </p:spPr>
        </p:cxn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37"/>
          <p:cNvSpPr txBox="1"/>
          <p:nvPr>
            <p:ph type="title"/>
          </p:nvPr>
        </p:nvSpPr>
        <p:spPr>
          <a:xfrm>
            <a:off x="2" y="4"/>
            <a:ext cx="12191998" cy="1008182"/>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ICI Swath - about 800 samples per scan</a:t>
            </a:r>
            <a:endParaRPr/>
          </a:p>
        </p:txBody>
      </p:sp>
      <p:pic>
        <p:nvPicPr>
          <p:cNvPr descr="image004" id="730" name="Google Shape;730;p37"/>
          <p:cNvPicPr preferRelativeResize="0"/>
          <p:nvPr/>
        </p:nvPicPr>
        <p:blipFill rotWithShape="1">
          <a:blip r:embed="rId3">
            <a:alphaModFix/>
          </a:blip>
          <a:srcRect b="14898" l="0" r="0" t="1"/>
          <a:stretch/>
        </p:blipFill>
        <p:spPr>
          <a:xfrm>
            <a:off x="5091871" y="2836676"/>
            <a:ext cx="7100129" cy="3151621"/>
          </a:xfrm>
          <a:prstGeom prst="rect">
            <a:avLst/>
          </a:prstGeom>
          <a:noFill/>
          <a:ln>
            <a:noFill/>
          </a:ln>
        </p:spPr>
      </p:pic>
      <p:sp>
        <p:nvSpPr>
          <p:cNvPr id="731" name="Google Shape;731;p37"/>
          <p:cNvSpPr/>
          <p:nvPr/>
        </p:nvSpPr>
        <p:spPr>
          <a:xfrm>
            <a:off x="5735782" y="5914618"/>
            <a:ext cx="602949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GB" sz="1400">
                <a:solidFill>
                  <a:srgbClr val="0B60FF"/>
                </a:solidFill>
                <a:latin typeface="Tahoma"/>
                <a:ea typeface="Tahoma"/>
                <a:cs typeface="Tahoma"/>
                <a:sym typeface="Tahoma"/>
              </a:rPr>
              <a:t>Relative positions of -3-dB footprints on geoid for ICI channels of a complete scan.</a:t>
            </a:r>
            <a:endParaRPr b="1" sz="1400">
              <a:solidFill>
                <a:srgbClr val="0B60FF"/>
              </a:solidFill>
              <a:latin typeface="Tahoma"/>
              <a:ea typeface="Tahoma"/>
              <a:cs typeface="Tahoma"/>
              <a:sym typeface="Tahoma"/>
            </a:endParaRPr>
          </a:p>
        </p:txBody>
      </p:sp>
      <p:sp>
        <p:nvSpPr>
          <p:cNvPr id="732" name="Google Shape;732;p37"/>
          <p:cNvSpPr/>
          <p:nvPr/>
        </p:nvSpPr>
        <p:spPr>
          <a:xfrm>
            <a:off x="540987" y="5914618"/>
            <a:ext cx="4341355"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GB" sz="1400">
                <a:solidFill>
                  <a:srgbClr val="0B60FF"/>
                </a:solidFill>
                <a:latin typeface="Tahoma"/>
                <a:ea typeface="Tahoma"/>
                <a:cs typeface="Tahoma"/>
                <a:sym typeface="Tahoma"/>
              </a:rPr>
              <a:t>Instantaneous, relative positions of -3-dB footprints on the geoid for ICI channels.</a:t>
            </a:r>
            <a:endParaRPr b="1" sz="1400">
              <a:solidFill>
                <a:srgbClr val="0B60FF"/>
              </a:solidFill>
              <a:latin typeface="Tahoma"/>
              <a:ea typeface="Tahoma"/>
              <a:cs typeface="Tahoma"/>
              <a:sym typeface="Tahoma"/>
            </a:endParaRPr>
          </a:p>
        </p:txBody>
      </p:sp>
      <p:grpSp>
        <p:nvGrpSpPr>
          <p:cNvPr id="733" name="Google Shape;733;p37"/>
          <p:cNvGrpSpPr/>
          <p:nvPr/>
        </p:nvGrpSpPr>
        <p:grpSpPr>
          <a:xfrm>
            <a:off x="2" y="2514601"/>
            <a:ext cx="5344313" cy="3326730"/>
            <a:chOff x="800057" y="2484150"/>
            <a:chExt cx="4503132" cy="2602934"/>
          </a:xfrm>
        </p:grpSpPr>
        <p:pic>
          <p:nvPicPr>
            <p:cNvPr id="734" name="Google Shape;734;p37"/>
            <p:cNvPicPr preferRelativeResize="0"/>
            <p:nvPr/>
          </p:nvPicPr>
          <p:blipFill rotWithShape="1">
            <a:blip r:embed="rId4">
              <a:alphaModFix/>
            </a:blip>
            <a:srcRect b="0" l="0" r="0" t="0"/>
            <a:stretch/>
          </p:blipFill>
          <p:spPr>
            <a:xfrm>
              <a:off x="800057" y="2484150"/>
              <a:ext cx="4503132" cy="2602934"/>
            </a:xfrm>
            <a:prstGeom prst="rect">
              <a:avLst/>
            </a:prstGeom>
            <a:noFill/>
            <a:ln>
              <a:noFill/>
            </a:ln>
          </p:spPr>
        </p:pic>
        <p:cxnSp>
          <p:nvCxnSpPr>
            <p:cNvPr id="735" name="Google Shape;735;p37"/>
            <p:cNvCxnSpPr/>
            <p:nvPr/>
          </p:nvCxnSpPr>
          <p:spPr>
            <a:xfrm>
              <a:off x="2693529" y="2999198"/>
              <a:ext cx="190021" cy="357126"/>
            </a:xfrm>
            <a:prstGeom prst="straightConnector1">
              <a:avLst/>
            </a:prstGeom>
            <a:solidFill>
              <a:schemeClr val="lt2"/>
            </a:solidFill>
            <a:ln cap="flat" cmpd="sng" w="9525">
              <a:solidFill>
                <a:srgbClr val="001234"/>
              </a:solidFill>
              <a:prstDash val="solid"/>
              <a:round/>
              <a:headEnd len="med" w="med" type="triangle"/>
              <a:tailEnd len="med" w="med" type="triangle"/>
            </a:ln>
          </p:spPr>
        </p:cxnSp>
        <p:sp>
          <p:nvSpPr>
            <p:cNvPr id="736" name="Google Shape;736;p37"/>
            <p:cNvSpPr txBox="1"/>
            <p:nvPr/>
          </p:nvSpPr>
          <p:spPr>
            <a:xfrm>
              <a:off x="2681071" y="3544735"/>
              <a:ext cx="1238318" cy="1685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800">
                  <a:solidFill>
                    <a:schemeClr val="dk1"/>
                  </a:solidFill>
                  <a:latin typeface="Tahoma"/>
                  <a:ea typeface="Tahoma"/>
                  <a:cs typeface="Tahoma"/>
                  <a:sym typeface="Tahoma"/>
                </a:rPr>
                <a:t>20 km x 12 km</a:t>
              </a:r>
              <a:endParaRPr b="1" sz="800">
                <a:solidFill>
                  <a:schemeClr val="dk1"/>
                </a:solidFill>
                <a:latin typeface="Tahoma"/>
                <a:ea typeface="Tahoma"/>
                <a:cs typeface="Tahoma"/>
                <a:sym typeface="Tahoma"/>
              </a:endParaRPr>
            </a:p>
          </p:txBody>
        </p:sp>
        <p:cxnSp>
          <p:nvCxnSpPr>
            <p:cNvPr id="737" name="Google Shape;737;p37"/>
            <p:cNvCxnSpPr/>
            <p:nvPr/>
          </p:nvCxnSpPr>
          <p:spPr>
            <a:xfrm flipH="1" rot="10800000">
              <a:off x="2681071" y="3111769"/>
              <a:ext cx="214935" cy="131984"/>
            </a:xfrm>
            <a:prstGeom prst="straightConnector1">
              <a:avLst/>
            </a:prstGeom>
            <a:solidFill>
              <a:schemeClr val="lt2"/>
            </a:solidFill>
            <a:ln cap="flat" cmpd="sng" w="9525">
              <a:solidFill>
                <a:srgbClr val="001234"/>
              </a:solidFill>
              <a:prstDash val="solid"/>
              <a:round/>
              <a:headEnd len="med" w="med" type="triangle"/>
              <a:tailEnd len="med" w="med" type="triangle"/>
            </a:ln>
          </p:spPr>
        </p:cxnSp>
      </p:grpSp>
      <p:sp>
        <p:nvSpPr>
          <p:cNvPr id="738" name="Google Shape;738;p37"/>
          <p:cNvSpPr txBox="1"/>
          <p:nvPr/>
        </p:nvSpPr>
        <p:spPr>
          <a:xfrm>
            <a:off x="-58190" y="1108694"/>
            <a:ext cx="12361025" cy="16794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1600">
                <a:solidFill>
                  <a:srgbClr val="002060"/>
                </a:solidFill>
                <a:latin typeface="Tahoma"/>
                <a:ea typeface="Tahoma"/>
                <a:cs typeface="Tahoma"/>
                <a:sym typeface="Tahoma"/>
              </a:rPr>
              <a:t>ICI footprint: 16 km requirement (ICI-1 to ICI-11): about 20 km along-track and about 12 km across-track for the footprints (at -3 dB). </a:t>
            </a:r>
            <a:endParaRPr/>
          </a:p>
          <a:p>
            <a:pPr indent="0" lvl="0" marL="0" marR="0" rtl="0" algn="l">
              <a:spcBef>
                <a:spcPts val="0"/>
              </a:spcBef>
              <a:spcAft>
                <a:spcPts val="0"/>
              </a:spcAft>
              <a:buNone/>
            </a:pPr>
            <a:r>
              <a:t/>
            </a:r>
            <a:endParaRPr b="0" sz="1600">
              <a:solidFill>
                <a:schemeClr val="dk1"/>
              </a:solidFill>
              <a:latin typeface="Tahoma"/>
              <a:ea typeface="Tahoma"/>
              <a:cs typeface="Tahoma"/>
              <a:sym typeface="Tahoma"/>
            </a:endParaRPr>
          </a:p>
          <a:p>
            <a:pPr indent="0" lvl="0" marL="0" marR="0" rtl="0" algn="l">
              <a:spcBef>
                <a:spcPts val="0"/>
              </a:spcBef>
              <a:spcAft>
                <a:spcPts val="0"/>
              </a:spcAft>
              <a:buNone/>
            </a:pPr>
            <a:r>
              <a:rPr b="0" lang="en-GB" sz="1600">
                <a:solidFill>
                  <a:schemeClr val="dk1"/>
                </a:solidFill>
                <a:latin typeface="Tahoma"/>
                <a:ea typeface="Tahoma"/>
                <a:cs typeface="Tahoma"/>
                <a:sym typeface="Tahoma"/>
              </a:rPr>
              <a:t>The number of samples is  782 for all the channels. The sampling time is about 0.663 ms. </a:t>
            </a:r>
            <a:r>
              <a:rPr b="0" lang="en-GB" sz="1600">
                <a:solidFill>
                  <a:srgbClr val="002060"/>
                </a:solidFill>
                <a:latin typeface="Tahoma"/>
                <a:ea typeface="Tahoma"/>
                <a:cs typeface="Tahoma"/>
                <a:sym typeface="Tahoma"/>
              </a:rPr>
              <a:t>The oversampling factor is about 3-4. </a:t>
            </a:r>
            <a:endParaRPr/>
          </a:p>
          <a:p>
            <a:pPr indent="0" lvl="0" marL="0" marR="0" rtl="0" algn="l">
              <a:spcBef>
                <a:spcPts val="0"/>
              </a:spcBef>
              <a:spcAft>
                <a:spcPts val="0"/>
              </a:spcAft>
              <a:buNone/>
            </a:pPr>
            <a:r>
              <a:t/>
            </a:r>
            <a:endParaRPr b="0" sz="1600">
              <a:solidFill>
                <a:srgbClr val="002060"/>
              </a:solidFill>
              <a:latin typeface="Tahoma"/>
              <a:ea typeface="Tahoma"/>
              <a:cs typeface="Tahoma"/>
              <a:sym typeface="Tahoma"/>
            </a:endParaRPr>
          </a:p>
          <a:p>
            <a:pPr indent="0" lvl="0" marL="0" marR="0" rtl="0" algn="l">
              <a:spcBef>
                <a:spcPts val="0"/>
              </a:spcBef>
              <a:spcAft>
                <a:spcPts val="0"/>
              </a:spcAft>
              <a:buNone/>
            </a:pPr>
            <a:r>
              <a:rPr b="0" lang="en-GB" sz="1600">
                <a:solidFill>
                  <a:srgbClr val="002060"/>
                </a:solidFill>
                <a:latin typeface="Tahoma"/>
                <a:ea typeface="Tahoma"/>
                <a:cs typeface="Tahoma"/>
                <a:sym typeface="Tahoma"/>
              </a:rPr>
              <a:t>The distance along-track between subsequent scans will be about 9 km. Footprints overlap along-track requirement is 40%. </a:t>
            </a:r>
            <a:endParaRPr/>
          </a:p>
          <a:p>
            <a:pPr indent="0" lvl="0" marL="0" marR="0" rtl="0" algn="l">
              <a:lnSpc>
                <a:spcPct val="170000"/>
              </a:lnSpc>
              <a:spcBef>
                <a:spcPts val="0"/>
              </a:spcBef>
              <a:spcAft>
                <a:spcPts val="0"/>
              </a:spcAft>
              <a:buNone/>
            </a:pPr>
            <a:r>
              <a:t/>
            </a:r>
            <a:endParaRPr b="1" sz="1600">
              <a:solidFill>
                <a:srgbClr val="CC0000"/>
              </a:solidFill>
              <a:latin typeface="Tahoma"/>
              <a:ea typeface="Tahoma"/>
              <a:cs typeface="Tahoma"/>
              <a:sym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38"/>
          <p:cNvSpPr/>
          <p:nvPr/>
        </p:nvSpPr>
        <p:spPr>
          <a:xfrm>
            <a:off x="0" y="1019908"/>
            <a:ext cx="12192000" cy="5524015"/>
          </a:xfrm>
          <a:prstGeom prst="rect">
            <a:avLst/>
          </a:prstGeom>
          <a:solidFill>
            <a:srgbClr val="D3DEFF"/>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744" name="Google Shape;744;p38"/>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latin typeface="Arial"/>
                <a:ea typeface="Arial"/>
                <a:cs typeface="Arial"/>
                <a:sym typeface="Arial"/>
              </a:rPr>
              <a:t>Outline</a:t>
            </a:r>
            <a:endParaRPr/>
          </a:p>
        </p:txBody>
      </p:sp>
      <p:sp>
        <p:nvSpPr>
          <p:cNvPr id="745" name="Google Shape;745;p38"/>
          <p:cNvSpPr txBox="1"/>
          <p:nvPr>
            <p:ph idx="1" type="body"/>
          </p:nvPr>
        </p:nvSpPr>
        <p:spPr>
          <a:xfrm>
            <a:off x="358139" y="1083628"/>
            <a:ext cx="11449547" cy="5391150"/>
          </a:xfrm>
          <a:prstGeom prst="rect">
            <a:avLst/>
          </a:prstGeom>
          <a:noFill/>
          <a:ln>
            <a:noFill/>
          </a:ln>
        </p:spPr>
        <p:txBody>
          <a:bodyPr anchorCtr="0" anchor="t" bIns="45700" lIns="91425" spcFirstLastPara="1" rIns="91425" wrap="square" tIns="45700">
            <a:normAutofit/>
          </a:bodyPr>
          <a:lstStyle/>
          <a:p>
            <a:pPr indent="-742950" lvl="0" marL="742950" rtl="0" algn="l">
              <a:spcBef>
                <a:spcPts val="0"/>
              </a:spcBef>
              <a:spcAft>
                <a:spcPts val="0"/>
              </a:spcAft>
              <a:buClr>
                <a:schemeClr val="dk2"/>
              </a:buClr>
              <a:buSzPts val="4400"/>
              <a:buFont typeface="Century Gothic"/>
              <a:buAutoNum type="arabicPeriod"/>
            </a:pPr>
            <a:r>
              <a:rPr lang="en-GB">
                <a:latin typeface="Arial"/>
                <a:ea typeface="Arial"/>
                <a:cs typeface="Arial"/>
                <a:sym typeface="Arial"/>
              </a:rPr>
              <a:t>MWS: Microwave Sounder of EPS-SG</a:t>
            </a:r>
            <a:r>
              <a:rPr lang="en-GB"/>
              <a:t> </a:t>
            </a:r>
            <a:endParaRPr/>
          </a:p>
          <a:p>
            <a:pPr indent="-742950" lvl="0" marL="742950" rtl="0" algn="l">
              <a:spcBef>
                <a:spcPts val="0"/>
              </a:spcBef>
              <a:spcAft>
                <a:spcPts val="0"/>
              </a:spcAft>
              <a:buClr>
                <a:schemeClr val="dk2"/>
              </a:buClr>
              <a:buSzPts val="4400"/>
              <a:buFont typeface="Century Gothic"/>
              <a:buAutoNum type="arabicPeriod"/>
            </a:pPr>
            <a:r>
              <a:rPr lang="en-GB"/>
              <a:t>MWI: Microwave Imager of EPS-SG</a:t>
            </a:r>
            <a:endParaRPr/>
          </a:p>
          <a:p>
            <a:pPr indent="-742950" lvl="0" marL="742950" rtl="0" algn="l">
              <a:spcBef>
                <a:spcPts val="0"/>
              </a:spcBef>
              <a:spcAft>
                <a:spcPts val="0"/>
              </a:spcAft>
              <a:buClr>
                <a:schemeClr val="dk2"/>
              </a:buClr>
              <a:buSzPts val="4400"/>
              <a:buFont typeface="Century Gothic"/>
              <a:buAutoNum type="arabicPeriod"/>
            </a:pPr>
            <a:r>
              <a:rPr lang="en-GB"/>
              <a:t>ICI: Ice Cloud Imager of EPS-SG</a:t>
            </a:r>
            <a:endParaRPr/>
          </a:p>
          <a:p>
            <a:pPr indent="-742950" lvl="0" marL="742950" rtl="0" algn="l">
              <a:spcBef>
                <a:spcPts val="0"/>
              </a:spcBef>
              <a:spcAft>
                <a:spcPts val="0"/>
              </a:spcAft>
              <a:buClr>
                <a:srgbClr val="FF0000"/>
              </a:buClr>
              <a:buSzPts val="4400"/>
              <a:buFont typeface="Century Gothic"/>
              <a:buAutoNum type="arabicPeriod"/>
            </a:pPr>
            <a:r>
              <a:rPr lang="en-GB">
                <a:solidFill>
                  <a:srgbClr val="FF0000"/>
                </a:solidFill>
              </a:rPr>
              <a:t>AWS: Arctic Weather Satellite</a:t>
            </a:r>
            <a:endParaRPr>
              <a:solidFill>
                <a:srgbClr val="FF0000"/>
              </a:solidFill>
            </a:endParaRPr>
          </a:p>
          <a:p>
            <a:pPr indent="-461581" lvl="0" marL="742950" rtl="0" algn="l">
              <a:spcBef>
                <a:spcPts val="0"/>
              </a:spcBef>
              <a:spcAft>
                <a:spcPts val="0"/>
              </a:spcAft>
              <a:buClr>
                <a:schemeClr val="dk2"/>
              </a:buClr>
              <a:buSzPts val="4431"/>
              <a:buFont typeface="Century Gothic"/>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39"/>
          <p:cNvPicPr preferRelativeResize="0"/>
          <p:nvPr/>
        </p:nvPicPr>
        <p:blipFill rotWithShape="1">
          <a:blip r:embed="rId3">
            <a:alphaModFix/>
          </a:blip>
          <a:srcRect b="0" l="0" r="0" t="0"/>
          <a:stretch/>
        </p:blipFill>
        <p:spPr>
          <a:xfrm>
            <a:off x="10258292" y="3827947"/>
            <a:ext cx="1541714" cy="2876397"/>
          </a:xfrm>
          <a:prstGeom prst="rect">
            <a:avLst/>
          </a:prstGeom>
          <a:noFill/>
          <a:ln>
            <a:noFill/>
          </a:ln>
        </p:spPr>
      </p:pic>
      <p:sp>
        <p:nvSpPr>
          <p:cNvPr id="751" name="Google Shape;751;p39"/>
          <p:cNvSpPr txBox="1"/>
          <p:nvPr>
            <p:ph type="title"/>
          </p:nvPr>
        </p:nvSpPr>
        <p:spPr>
          <a:xfrm>
            <a:off x="792480" y="-26275"/>
            <a:ext cx="11399520" cy="640079"/>
          </a:xfrm>
          <a:prstGeom prst="rect">
            <a:avLst/>
          </a:prstGeom>
          <a:noFill/>
          <a:ln>
            <a:noFill/>
          </a:ln>
        </p:spPr>
        <p:txBody>
          <a:bodyPr anchorCtr="0" anchor="ctr" bIns="36000" lIns="0" spcFirstLastPara="1" rIns="36000" wrap="square" tIns="36000">
            <a:normAutofit/>
          </a:bodyPr>
          <a:lstStyle/>
          <a:p>
            <a:pPr indent="0" lvl="0" marL="221544" rtl="0" algn="l">
              <a:spcBef>
                <a:spcPts val="0"/>
              </a:spcBef>
              <a:spcAft>
                <a:spcPts val="0"/>
              </a:spcAft>
              <a:buNone/>
            </a:pPr>
            <a:r>
              <a:rPr lang="en-GB"/>
              <a:t>Arctic Weather Satellite*</a:t>
            </a:r>
            <a:endParaRPr/>
          </a:p>
        </p:txBody>
      </p:sp>
      <p:sp>
        <p:nvSpPr>
          <p:cNvPr id="752" name="Google Shape;752;p39"/>
          <p:cNvSpPr txBox="1"/>
          <p:nvPr>
            <p:ph idx="1" type="body"/>
          </p:nvPr>
        </p:nvSpPr>
        <p:spPr>
          <a:xfrm>
            <a:off x="160452" y="729085"/>
            <a:ext cx="7268788" cy="3984437"/>
          </a:xfrm>
          <a:prstGeom prst="rect">
            <a:avLst/>
          </a:prstGeom>
          <a:noFill/>
          <a:ln>
            <a:noFill/>
          </a:ln>
        </p:spPr>
        <p:txBody>
          <a:bodyPr anchorCtr="0" anchor="t" bIns="45700" lIns="91425" spcFirstLastPara="1" rIns="91425" wrap="square" tIns="45700">
            <a:normAutofit/>
          </a:bodyPr>
          <a:lstStyle/>
          <a:p>
            <a:pPr indent="-328254" lvl="0" marL="328254" rtl="0" algn="l">
              <a:spcBef>
                <a:spcPts val="0"/>
              </a:spcBef>
              <a:spcAft>
                <a:spcPts val="0"/>
              </a:spcAft>
              <a:buClr>
                <a:schemeClr val="dk2"/>
              </a:buClr>
              <a:buSzPts val="2500"/>
              <a:buChar char="•"/>
            </a:pPr>
            <a:r>
              <a:rPr b="1" lang="en-GB" sz="2500"/>
              <a:t>Spacecraft-</a:t>
            </a:r>
            <a:r>
              <a:rPr lang="en-GB" sz="2500"/>
              <a:t> three axis stabilised Small Satellite:</a:t>
            </a:r>
            <a:endParaRPr/>
          </a:p>
          <a:p>
            <a:pPr indent="-351700" lvl="1" marL="914422" rtl="0" algn="l">
              <a:spcBef>
                <a:spcPts val="480"/>
              </a:spcBef>
              <a:spcAft>
                <a:spcPts val="0"/>
              </a:spcAft>
              <a:buClr>
                <a:schemeClr val="dk2"/>
              </a:buClr>
              <a:buSzPts val="2400"/>
              <a:buChar char="•"/>
            </a:pPr>
            <a:r>
              <a:rPr lang="en-GB" sz="2400"/>
              <a:t>135 kg ( MWS on EPS-SG ca.150 kg) </a:t>
            </a:r>
            <a:endParaRPr/>
          </a:p>
          <a:p>
            <a:pPr indent="-351700" lvl="1" marL="914422" rtl="0" algn="l">
              <a:spcBef>
                <a:spcPts val="480"/>
              </a:spcBef>
              <a:spcAft>
                <a:spcPts val="0"/>
              </a:spcAft>
              <a:buClr>
                <a:schemeClr val="dk2"/>
              </a:buClr>
              <a:buSzPts val="2400"/>
              <a:buChar char="•"/>
            </a:pPr>
            <a:r>
              <a:rPr lang="en-GB" sz="2400"/>
              <a:t>130W (MWS alone ca.120W)</a:t>
            </a:r>
            <a:endParaRPr/>
          </a:p>
          <a:p>
            <a:pPr indent="-351700" lvl="1" marL="914422" rtl="0" algn="l">
              <a:spcBef>
                <a:spcPts val="480"/>
              </a:spcBef>
              <a:spcAft>
                <a:spcPts val="0"/>
              </a:spcAft>
              <a:buClr>
                <a:schemeClr val="dk2"/>
              </a:buClr>
              <a:buSzPts val="2400"/>
              <a:buChar char="•"/>
            </a:pPr>
            <a:r>
              <a:rPr lang="en-GB" sz="2400"/>
              <a:t>1x 0.5 x 0.7m (MWS 1x1.4x0.5 m)</a:t>
            </a:r>
            <a:endParaRPr/>
          </a:p>
          <a:p>
            <a:pPr indent="-351700" lvl="1" marL="914422" rtl="0" algn="l">
              <a:spcBef>
                <a:spcPts val="480"/>
              </a:spcBef>
              <a:spcAft>
                <a:spcPts val="0"/>
              </a:spcAft>
              <a:buClr>
                <a:schemeClr val="dk2"/>
              </a:buClr>
              <a:buSzPts val="2400"/>
              <a:buChar char="•"/>
            </a:pPr>
            <a:r>
              <a:rPr lang="en-GB" sz="2400"/>
              <a:t>Sun-synchronous orbit ~600km</a:t>
            </a:r>
            <a:endParaRPr/>
          </a:p>
          <a:p>
            <a:pPr indent="-351700" lvl="1" marL="914422" rtl="0" algn="l">
              <a:spcBef>
                <a:spcPts val="480"/>
              </a:spcBef>
              <a:spcAft>
                <a:spcPts val="0"/>
              </a:spcAft>
              <a:buClr>
                <a:schemeClr val="dk2"/>
              </a:buClr>
              <a:buSzPts val="2400"/>
              <a:buChar char="•"/>
            </a:pPr>
            <a:r>
              <a:rPr lang="en-GB" sz="2400"/>
              <a:t>Electric Propulsion</a:t>
            </a:r>
            <a:endParaRPr/>
          </a:p>
          <a:p>
            <a:pPr indent="-351700" lvl="1" marL="914422" rtl="0" algn="l">
              <a:spcBef>
                <a:spcPts val="480"/>
              </a:spcBef>
              <a:spcAft>
                <a:spcPts val="0"/>
              </a:spcAft>
              <a:buClr>
                <a:schemeClr val="dk2"/>
              </a:buClr>
              <a:buSzPts val="2400"/>
              <a:buChar char="•"/>
            </a:pPr>
            <a:r>
              <a:rPr lang="en-GB" sz="2400"/>
              <a:t>Launch: 2024</a:t>
            </a:r>
            <a:endParaRPr/>
          </a:p>
          <a:p>
            <a:pPr indent="-351700" lvl="1" marL="914422" rtl="0" algn="l">
              <a:spcBef>
                <a:spcPts val="480"/>
              </a:spcBef>
              <a:spcAft>
                <a:spcPts val="0"/>
              </a:spcAft>
              <a:buClr>
                <a:schemeClr val="dk2"/>
              </a:buClr>
              <a:buSzPts val="2400"/>
              <a:buChar char="•"/>
            </a:pPr>
            <a:r>
              <a:rPr lang="en-GB" sz="2400"/>
              <a:t>Satellite lifetime: 5 years</a:t>
            </a:r>
            <a:endParaRPr/>
          </a:p>
          <a:p>
            <a:pPr indent="-199300" lvl="1" marL="914422" rtl="0" algn="l">
              <a:spcBef>
                <a:spcPts val="480"/>
              </a:spcBef>
              <a:spcAft>
                <a:spcPts val="0"/>
              </a:spcAft>
              <a:buClr>
                <a:schemeClr val="dk2"/>
              </a:buClr>
              <a:buSzPts val="2400"/>
              <a:buNone/>
            </a:pPr>
            <a:r>
              <a:t/>
            </a:r>
            <a:endParaRPr sz="2400"/>
          </a:p>
          <a:p>
            <a:pPr indent="0" lvl="1" marL="562722" rtl="0" algn="l">
              <a:spcBef>
                <a:spcPts val="500"/>
              </a:spcBef>
              <a:spcAft>
                <a:spcPts val="0"/>
              </a:spcAft>
              <a:buClr>
                <a:schemeClr val="dk2"/>
              </a:buClr>
              <a:buSzPts val="2500"/>
              <a:buNone/>
            </a:pPr>
            <a:r>
              <a:t/>
            </a:r>
            <a:endParaRPr sz="2500"/>
          </a:p>
        </p:txBody>
      </p:sp>
      <p:pic>
        <p:nvPicPr>
          <p:cNvPr id="753" name="Google Shape;753;p39"/>
          <p:cNvPicPr preferRelativeResize="0"/>
          <p:nvPr/>
        </p:nvPicPr>
        <p:blipFill rotWithShape="1">
          <a:blip r:embed="rId4">
            <a:alphaModFix/>
          </a:blip>
          <a:srcRect b="0" l="0" r="0" t="0"/>
          <a:stretch/>
        </p:blipFill>
        <p:spPr>
          <a:xfrm>
            <a:off x="7720709" y="734676"/>
            <a:ext cx="4261083" cy="2954258"/>
          </a:xfrm>
          <a:prstGeom prst="rect">
            <a:avLst/>
          </a:prstGeom>
          <a:noFill/>
          <a:ln>
            <a:noFill/>
          </a:ln>
        </p:spPr>
      </p:pic>
      <p:pic>
        <p:nvPicPr>
          <p:cNvPr id="754" name="Google Shape;754;p39"/>
          <p:cNvPicPr preferRelativeResize="0"/>
          <p:nvPr/>
        </p:nvPicPr>
        <p:blipFill rotWithShape="1">
          <a:blip r:embed="rId5">
            <a:alphaModFix/>
          </a:blip>
          <a:srcRect b="0" l="0" r="0" t="0"/>
          <a:stretch/>
        </p:blipFill>
        <p:spPr>
          <a:xfrm>
            <a:off x="4068968" y="4755791"/>
            <a:ext cx="2047863" cy="1945810"/>
          </a:xfrm>
          <a:prstGeom prst="rect">
            <a:avLst/>
          </a:prstGeom>
          <a:noFill/>
          <a:ln>
            <a:noFill/>
          </a:ln>
        </p:spPr>
      </p:pic>
      <p:pic>
        <p:nvPicPr>
          <p:cNvPr id="755" name="Google Shape;755;p39"/>
          <p:cNvPicPr preferRelativeResize="0"/>
          <p:nvPr/>
        </p:nvPicPr>
        <p:blipFill rotWithShape="1">
          <a:blip r:embed="rId6">
            <a:alphaModFix/>
          </a:blip>
          <a:srcRect b="0" l="0" r="0" t="0"/>
          <a:stretch/>
        </p:blipFill>
        <p:spPr>
          <a:xfrm>
            <a:off x="7543966" y="4606317"/>
            <a:ext cx="2484876" cy="1704791"/>
          </a:xfrm>
          <a:prstGeom prst="rect">
            <a:avLst/>
          </a:prstGeom>
          <a:noFill/>
          <a:ln cap="flat" cmpd="sng" w="9525">
            <a:solidFill>
              <a:schemeClr val="lt1"/>
            </a:solidFill>
            <a:prstDash val="solid"/>
            <a:round/>
            <a:headEnd len="sm" w="sm" type="none"/>
            <a:tailEnd len="sm" w="sm" type="none"/>
          </a:ln>
        </p:spPr>
      </p:pic>
      <p:sp>
        <p:nvSpPr>
          <p:cNvPr id="756" name="Google Shape;756;p39"/>
          <p:cNvSpPr/>
          <p:nvPr/>
        </p:nvSpPr>
        <p:spPr>
          <a:xfrm>
            <a:off x="6250841" y="5320592"/>
            <a:ext cx="935242" cy="378297"/>
          </a:xfrm>
          <a:prstGeom prst="leftRightArrow">
            <a:avLst>
              <a:gd fmla="val 50000" name="adj1"/>
              <a:gd fmla="val 50000" name="adj2"/>
            </a:avLst>
          </a:prstGeom>
          <a:solidFill>
            <a:schemeClr val="lt2"/>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rgbClr val="00205B"/>
              </a:solidFill>
              <a:latin typeface="Tahoma"/>
              <a:ea typeface="Tahoma"/>
              <a:cs typeface="Tahoma"/>
              <a:sym typeface="Tahoma"/>
            </a:endParaRPr>
          </a:p>
        </p:txBody>
      </p:sp>
      <p:pic>
        <p:nvPicPr>
          <p:cNvPr id="757" name="Google Shape;757;p39"/>
          <p:cNvPicPr preferRelativeResize="0"/>
          <p:nvPr/>
        </p:nvPicPr>
        <p:blipFill rotWithShape="1">
          <a:blip r:embed="rId7">
            <a:alphaModFix/>
          </a:blip>
          <a:srcRect b="0" l="0" r="0" t="0"/>
          <a:stretch/>
        </p:blipFill>
        <p:spPr>
          <a:xfrm>
            <a:off x="9702899" y="5801709"/>
            <a:ext cx="287373" cy="610667"/>
          </a:xfrm>
          <a:prstGeom prst="rect">
            <a:avLst/>
          </a:prstGeom>
          <a:noFill/>
          <a:ln>
            <a:noFill/>
          </a:ln>
        </p:spPr>
      </p:pic>
      <p:cxnSp>
        <p:nvCxnSpPr>
          <p:cNvPr id="758" name="Google Shape;758;p39"/>
          <p:cNvCxnSpPr/>
          <p:nvPr/>
        </p:nvCxnSpPr>
        <p:spPr>
          <a:xfrm>
            <a:off x="10028842" y="4606316"/>
            <a:ext cx="880896" cy="903425"/>
          </a:xfrm>
          <a:prstGeom prst="straightConnector1">
            <a:avLst/>
          </a:prstGeom>
          <a:noFill/>
          <a:ln cap="flat" cmpd="sng" w="9525">
            <a:solidFill>
              <a:schemeClr val="lt1"/>
            </a:solidFill>
            <a:prstDash val="solid"/>
            <a:round/>
            <a:headEnd len="sm" w="sm" type="none"/>
            <a:tailEnd len="sm" w="sm" type="none"/>
          </a:ln>
        </p:spPr>
      </p:cxnSp>
      <p:cxnSp>
        <p:nvCxnSpPr>
          <p:cNvPr id="759" name="Google Shape;759;p39"/>
          <p:cNvCxnSpPr/>
          <p:nvPr/>
        </p:nvCxnSpPr>
        <p:spPr>
          <a:xfrm flipH="1" rot="10800000">
            <a:off x="9970918" y="5801710"/>
            <a:ext cx="1058231" cy="509398"/>
          </a:xfrm>
          <a:prstGeom prst="straightConnector1">
            <a:avLst/>
          </a:prstGeom>
          <a:noFill/>
          <a:ln cap="flat" cmpd="sng" w="9525">
            <a:solidFill>
              <a:schemeClr val="lt1"/>
            </a:solidFill>
            <a:prstDash val="solid"/>
            <a:round/>
            <a:headEnd len="sm" w="sm" type="none"/>
            <a:tailEnd len="sm" w="sm" type="none"/>
          </a:ln>
        </p:spPr>
      </p:cxnSp>
      <p:grpSp>
        <p:nvGrpSpPr>
          <p:cNvPr id="760" name="Google Shape;760;p39"/>
          <p:cNvGrpSpPr/>
          <p:nvPr/>
        </p:nvGrpSpPr>
        <p:grpSpPr>
          <a:xfrm>
            <a:off x="7543966" y="4565364"/>
            <a:ext cx="3204059" cy="1847013"/>
            <a:chOff x="7543966" y="4565364"/>
            <a:chExt cx="3204059" cy="1847013"/>
          </a:xfrm>
        </p:grpSpPr>
        <p:sp>
          <p:nvSpPr>
            <p:cNvPr id="761" name="Google Shape;761;p39"/>
            <p:cNvSpPr/>
            <p:nvPr/>
          </p:nvSpPr>
          <p:spPr>
            <a:xfrm rot="5400000">
              <a:off x="9485402" y="5149754"/>
              <a:ext cx="1806061" cy="719185"/>
            </a:xfrm>
            <a:prstGeom prst="trapezoid">
              <a:avLst>
                <a:gd fmla="val 105728" name="adj"/>
              </a:avLst>
            </a:prstGeom>
            <a:solidFill>
              <a:srgbClr val="FFDBCB">
                <a:alpha val="66666"/>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rgbClr val="00205B"/>
                </a:solidFill>
                <a:latin typeface="Tahoma"/>
                <a:ea typeface="Tahoma"/>
                <a:cs typeface="Tahoma"/>
                <a:sym typeface="Tahoma"/>
              </a:endParaRPr>
            </a:p>
          </p:txBody>
        </p:sp>
        <p:sp>
          <p:nvSpPr>
            <p:cNvPr id="762" name="Google Shape;762;p39"/>
            <p:cNvSpPr/>
            <p:nvPr/>
          </p:nvSpPr>
          <p:spPr>
            <a:xfrm>
              <a:off x="7543966" y="4565364"/>
              <a:ext cx="2484874" cy="1745744"/>
            </a:xfrm>
            <a:prstGeom prst="rect">
              <a:avLst/>
            </a:prstGeom>
            <a:solidFill>
              <a:srgbClr val="FFDBCB">
                <a:alpha val="10980"/>
              </a:srgbClr>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rgbClr val="00205B"/>
                </a:solidFill>
                <a:latin typeface="Tahoma"/>
                <a:ea typeface="Tahoma"/>
                <a:cs typeface="Tahoma"/>
                <a:sym typeface="Tahoma"/>
              </a:endParaRPr>
            </a:p>
          </p:txBody>
        </p:sp>
      </p:grpSp>
      <p:sp>
        <p:nvSpPr>
          <p:cNvPr id="763" name="Google Shape;763;p39"/>
          <p:cNvSpPr txBox="1"/>
          <p:nvPr/>
        </p:nvSpPr>
        <p:spPr>
          <a:xfrm>
            <a:off x="101208" y="4833691"/>
            <a:ext cx="4099755" cy="1756680"/>
          </a:xfrm>
          <a:prstGeom prst="rect">
            <a:avLst/>
          </a:prstGeom>
          <a:noFill/>
          <a:ln cap="flat" cmpd="sng" w="9525">
            <a:solidFill>
              <a:schemeClr val="dk2"/>
            </a:solidFill>
            <a:prstDash val="solid"/>
            <a:miter lim="800000"/>
            <a:headEnd len="sm" w="sm" type="none"/>
            <a:tailEnd len="sm" w="sm" type="none"/>
          </a:ln>
        </p:spPr>
        <p:txBody>
          <a:bodyPr anchorCtr="0" anchor="t" bIns="45700" lIns="91425" spcFirstLastPara="1" rIns="91425" wrap="square" tIns="45700">
            <a:normAutofit fontScale="92500" lnSpcReduction="10000"/>
          </a:bodyPr>
          <a:lstStyle/>
          <a:p>
            <a:pPr indent="0" lvl="0" marL="0" marR="0" rtl="0" algn="l">
              <a:lnSpc>
                <a:spcPct val="100000"/>
              </a:lnSpc>
              <a:spcBef>
                <a:spcPts val="0"/>
              </a:spcBef>
              <a:spcAft>
                <a:spcPts val="0"/>
              </a:spcAft>
              <a:buClr>
                <a:srgbClr val="38484E"/>
              </a:buClr>
              <a:buSzPct val="100000"/>
              <a:buFont typeface="Arial"/>
              <a:buNone/>
            </a:pPr>
            <a:r>
              <a:rPr b="1" i="0" lang="en-GB" sz="2600" u="none" cap="none" strike="noStrike">
                <a:solidFill>
                  <a:srgbClr val="38484E"/>
                </a:solidFill>
                <a:latin typeface="Roboto"/>
                <a:ea typeface="Roboto"/>
                <a:cs typeface="Roboto"/>
                <a:sym typeface="Roboto"/>
              </a:rPr>
              <a:t>New space approach:</a:t>
            </a:r>
            <a:endParaRPr/>
          </a:p>
          <a:p>
            <a:pPr indent="-328254" lvl="0" marL="328254" marR="0" rtl="0" algn="l">
              <a:lnSpc>
                <a:spcPct val="100000"/>
              </a:lnSpc>
              <a:spcBef>
                <a:spcPts val="370"/>
              </a:spcBef>
              <a:spcAft>
                <a:spcPts val="0"/>
              </a:spcAft>
              <a:buClr>
                <a:srgbClr val="38484E"/>
              </a:buClr>
              <a:buSzPct val="100000"/>
              <a:buFont typeface="Arial"/>
              <a:buChar char="•"/>
            </a:pPr>
            <a:r>
              <a:rPr b="0" i="0" lang="en-GB" sz="2000" u="none" cap="none" strike="noStrike">
                <a:solidFill>
                  <a:srgbClr val="38484E"/>
                </a:solidFill>
                <a:latin typeface="Roboto"/>
                <a:ea typeface="Roboto"/>
                <a:cs typeface="Roboto"/>
                <a:sym typeface="Roboto"/>
              </a:rPr>
              <a:t>COTS components</a:t>
            </a:r>
            <a:endParaRPr/>
          </a:p>
          <a:p>
            <a:pPr indent="-328254" lvl="0" marL="328254" marR="0" rtl="0" algn="l">
              <a:lnSpc>
                <a:spcPct val="100000"/>
              </a:lnSpc>
              <a:spcBef>
                <a:spcPts val="370"/>
              </a:spcBef>
              <a:spcAft>
                <a:spcPts val="0"/>
              </a:spcAft>
              <a:buClr>
                <a:srgbClr val="38484E"/>
              </a:buClr>
              <a:buSzPct val="100000"/>
              <a:buFont typeface="Arial"/>
              <a:buChar char="•"/>
            </a:pPr>
            <a:r>
              <a:rPr b="0" i="0" lang="en-GB" sz="2000" u="none" cap="none" strike="noStrike">
                <a:solidFill>
                  <a:srgbClr val="38484E"/>
                </a:solidFill>
                <a:latin typeface="Roboto"/>
                <a:ea typeface="Roboto"/>
                <a:cs typeface="Roboto"/>
                <a:sym typeface="Roboto"/>
              </a:rPr>
              <a:t>Almost no redundancy</a:t>
            </a:r>
            <a:endParaRPr/>
          </a:p>
          <a:p>
            <a:pPr indent="-210779" lvl="0" marL="328254" marR="0" rtl="0" algn="l">
              <a:lnSpc>
                <a:spcPct val="100000"/>
              </a:lnSpc>
              <a:spcBef>
                <a:spcPts val="370"/>
              </a:spcBef>
              <a:spcAft>
                <a:spcPts val="0"/>
              </a:spcAft>
              <a:buClr>
                <a:schemeClr val="dk2"/>
              </a:buClr>
              <a:buSzPct val="100000"/>
              <a:buFont typeface="Arial"/>
              <a:buNone/>
            </a:pPr>
            <a:r>
              <a:t/>
            </a:r>
            <a:endParaRPr b="0" sz="2000">
              <a:solidFill>
                <a:srgbClr val="38484E"/>
              </a:solidFill>
              <a:latin typeface="Roboto"/>
              <a:ea typeface="Roboto"/>
              <a:cs typeface="Roboto"/>
              <a:sym typeface="Roboto"/>
            </a:endParaRPr>
          </a:p>
          <a:p>
            <a:pPr indent="0" lvl="0" marL="0" marR="0" rtl="0" algn="l">
              <a:lnSpc>
                <a:spcPct val="100000"/>
              </a:lnSpc>
              <a:spcBef>
                <a:spcPts val="370"/>
              </a:spcBef>
              <a:spcAft>
                <a:spcPts val="0"/>
              </a:spcAft>
              <a:buClr>
                <a:srgbClr val="38484E"/>
              </a:buClr>
              <a:buSzPct val="100000"/>
              <a:buFont typeface="Arial"/>
              <a:buNone/>
            </a:pPr>
            <a:r>
              <a:rPr b="0" i="0" lang="en-GB" sz="2000" u="none" cap="none" strike="noStrike">
                <a:solidFill>
                  <a:srgbClr val="38484E"/>
                </a:solidFill>
                <a:latin typeface="Roboto"/>
                <a:ea typeface="Roboto"/>
                <a:cs typeface="Roboto"/>
                <a:sym typeface="Roboto"/>
              </a:rPr>
              <a:t>* To</a:t>
            </a:r>
            <a:r>
              <a:rPr b="0" i="0" lang="en-GB" sz="2000" u="none" cap="none" strike="noStrike">
                <a:solidFill>
                  <a:srgbClr val="38484E"/>
                </a:solidFill>
                <a:latin typeface="Roboto"/>
                <a:ea typeface="Roboto"/>
                <a:cs typeface="Roboto"/>
                <a:sym typeface="Roboto"/>
              </a:rPr>
              <a:t> be renamed</a:t>
            </a:r>
            <a:endParaRPr b="0" i="0" sz="2000" u="none" cap="none" strike="noStrike">
              <a:solidFill>
                <a:srgbClr val="38484E"/>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40"/>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l">
              <a:spcBef>
                <a:spcPts val="0"/>
              </a:spcBef>
              <a:spcAft>
                <a:spcPts val="0"/>
              </a:spcAft>
              <a:buNone/>
            </a:pPr>
            <a:r>
              <a:rPr lang="en-GB"/>
              <a:t>AWS Microwave Sounder</a:t>
            </a:r>
            <a:endParaRPr/>
          </a:p>
        </p:txBody>
      </p:sp>
      <p:sp>
        <p:nvSpPr>
          <p:cNvPr id="769" name="Google Shape;769;p40"/>
          <p:cNvSpPr txBox="1"/>
          <p:nvPr>
            <p:ph idx="1" type="body"/>
          </p:nvPr>
        </p:nvSpPr>
        <p:spPr>
          <a:xfrm>
            <a:off x="328249" y="1237127"/>
            <a:ext cx="5826062" cy="5262675"/>
          </a:xfrm>
          <a:prstGeom prst="rect">
            <a:avLst/>
          </a:prstGeom>
          <a:noFill/>
          <a:ln>
            <a:noFill/>
          </a:ln>
        </p:spPr>
        <p:txBody>
          <a:bodyPr anchorCtr="0" anchor="t" bIns="45700" lIns="91425" spcFirstLastPara="1" rIns="91425" wrap="square" tIns="45700">
            <a:normAutofit fontScale="92500"/>
          </a:bodyPr>
          <a:lstStyle/>
          <a:p>
            <a:pPr indent="-310168" lvl="0" marL="310162" rtl="0" algn="l">
              <a:spcBef>
                <a:spcPts val="0"/>
              </a:spcBef>
              <a:spcAft>
                <a:spcPts val="0"/>
              </a:spcAft>
              <a:buClr>
                <a:schemeClr val="dk2"/>
              </a:buClr>
              <a:buSzPct val="100000"/>
              <a:buChar char="•"/>
            </a:pPr>
            <a:r>
              <a:rPr lang="en-GB" sz="2892"/>
              <a:t>Passive Microwave Radiometer</a:t>
            </a:r>
            <a:endParaRPr/>
          </a:p>
          <a:p>
            <a:pPr indent="-351700" lvl="1" marL="914422" rtl="0" algn="l">
              <a:spcBef>
                <a:spcPts val="444"/>
              </a:spcBef>
              <a:spcAft>
                <a:spcPts val="0"/>
              </a:spcAft>
              <a:buClr>
                <a:schemeClr val="dk2"/>
              </a:buClr>
              <a:buSzPct val="100000"/>
              <a:buChar char="•"/>
            </a:pPr>
            <a:r>
              <a:rPr lang="en-GB" sz="2400"/>
              <a:t>19 channels to retrieve temperature and water vapour profiles </a:t>
            </a:r>
            <a:endParaRPr sz="2400"/>
          </a:p>
          <a:p>
            <a:pPr indent="-351700" lvl="1" marL="914422" rtl="0" algn="l">
              <a:spcBef>
                <a:spcPts val="444"/>
              </a:spcBef>
              <a:spcAft>
                <a:spcPts val="0"/>
              </a:spcAft>
              <a:buClr>
                <a:srgbClr val="001B4E"/>
              </a:buClr>
              <a:buSzPct val="100000"/>
              <a:buChar char="•"/>
            </a:pPr>
            <a:r>
              <a:rPr i="1" lang="en-GB" sz="2400">
                <a:solidFill>
                  <a:srgbClr val="001B4E"/>
                </a:solidFill>
              </a:rPr>
              <a:t>Requirements derived from MWS on EPS-SG</a:t>
            </a:r>
            <a:endParaRPr/>
          </a:p>
          <a:p>
            <a:pPr indent="-310193" lvl="0" marL="310162" rtl="0" algn="l">
              <a:spcBef>
                <a:spcPts val="0"/>
              </a:spcBef>
              <a:spcAft>
                <a:spcPts val="0"/>
              </a:spcAft>
              <a:buClr>
                <a:schemeClr val="dk2"/>
              </a:buClr>
              <a:buSzPct val="100000"/>
              <a:buChar char="•"/>
            </a:pPr>
            <a:r>
              <a:rPr lang="en-GB" sz="2900"/>
              <a:t>Cross-track scanner</a:t>
            </a:r>
            <a:endParaRPr/>
          </a:p>
          <a:p>
            <a:pPr indent="-310193" lvl="0" marL="310162" rtl="0" algn="l">
              <a:spcBef>
                <a:spcPts val="0"/>
              </a:spcBef>
              <a:spcAft>
                <a:spcPts val="0"/>
              </a:spcAft>
              <a:buClr>
                <a:schemeClr val="dk2"/>
              </a:buClr>
              <a:buSzPct val="100000"/>
              <a:buChar char="•"/>
            </a:pPr>
            <a:r>
              <a:rPr lang="en-GB" sz="2900"/>
              <a:t>Rotating antenna 45rpm</a:t>
            </a:r>
            <a:endParaRPr/>
          </a:p>
          <a:p>
            <a:pPr indent="-310193" lvl="0" marL="310162" rtl="0" algn="l">
              <a:spcBef>
                <a:spcPts val="0"/>
              </a:spcBef>
              <a:spcAft>
                <a:spcPts val="0"/>
              </a:spcAft>
              <a:buClr>
                <a:schemeClr val="dk2"/>
              </a:buClr>
              <a:buSzPct val="100000"/>
              <a:buChar char="•"/>
            </a:pPr>
            <a:r>
              <a:rPr lang="en-GB" sz="2900"/>
              <a:t>4 Feedhorns</a:t>
            </a:r>
            <a:endParaRPr sz="2900"/>
          </a:p>
          <a:p>
            <a:pPr indent="-351700" lvl="1" marL="914422" rtl="0" algn="l">
              <a:spcBef>
                <a:spcPts val="444"/>
              </a:spcBef>
              <a:spcAft>
                <a:spcPts val="0"/>
              </a:spcAft>
              <a:buClr>
                <a:schemeClr val="dk2"/>
              </a:buClr>
              <a:buSzPct val="100000"/>
              <a:buChar char="•"/>
            </a:pPr>
            <a:r>
              <a:rPr lang="en-GB" sz="2400"/>
              <a:t>Different pointing</a:t>
            </a:r>
            <a:endParaRPr/>
          </a:p>
          <a:p>
            <a:pPr indent="-351700" lvl="1" marL="914422" rtl="0" algn="l">
              <a:spcBef>
                <a:spcPts val="444"/>
              </a:spcBef>
              <a:spcAft>
                <a:spcPts val="0"/>
              </a:spcAft>
              <a:buClr>
                <a:schemeClr val="dk2"/>
              </a:buClr>
              <a:buSzPct val="100000"/>
              <a:buChar char="•"/>
            </a:pPr>
            <a:r>
              <a:rPr lang="en-GB" sz="2400"/>
              <a:t>Corrected in processing</a:t>
            </a:r>
            <a:endParaRPr sz="2400"/>
          </a:p>
          <a:p>
            <a:pPr indent="-310193" lvl="0" marL="310162" rtl="0" algn="l">
              <a:spcBef>
                <a:spcPts val="0"/>
              </a:spcBef>
              <a:spcAft>
                <a:spcPts val="0"/>
              </a:spcAft>
              <a:buClr>
                <a:schemeClr val="dk2"/>
              </a:buClr>
              <a:buSzPct val="100000"/>
              <a:buChar char="•"/>
            </a:pPr>
            <a:r>
              <a:rPr lang="en-GB" sz="2900"/>
              <a:t>Calibration:</a:t>
            </a:r>
            <a:endParaRPr/>
          </a:p>
          <a:p>
            <a:pPr indent="-351700" lvl="1" marL="914422" rtl="0" algn="l">
              <a:spcBef>
                <a:spcPts val="444"/>
              </a:spcBef>
              <a:spcAft>
                <a:spcPts val="0"/>
              </a:spcAft>
              <a:buClr>
                <a:schemeClr val="dk2"/>
              </a:buClr>
              <a:buSzPct val="100000"/>
              <a:buChar char="•"/>
            </a:pPr>
            <a:r>
              <a:rPr lang="en-GB" sz="2400"/>
              <a:t>Onboard blackbody</a:t>
            </a:r>
            <a:endParaRPr/>
          </a:p>
          <a:p>
            <a:pPr indent="-351700" lvl="1" marL="914422" rtl="0" algn="l">
              <a:spcBef>
                <a:spcPts val="444"/>
              </a:spcBef>
              <a:spcAft>
                <a:spcPts val="0"/>
              </a:spcAft>
              <a:buClr>
                <a:schemeClr val="dk2"/>
              </a:buClr>
              <a:buSzPct val="100000"/>
              <a:buChar char="•"/>
            </a:pPr>
            <a:r>
              <a:rPr lang="en-GB" sz="2400"/>
              <a:t>Deep Space</a:t>
            </a:r>
            <a:endParaRPr/>
          </a:p>
        </p:txBody>
      </p:sp>
      <p:sp>
        <p:nvSpPr>
          <p:cNvPr id="770" name="Google Shape;770;p40"/>
          <p:cNvSpPr/>
          <p:nvPr/>
        </p:nvSpPr>
        <p:spPr>
          <a:xfrm>
            <a:off x="6935594" y="4295894"/>
            <a:ext cx="5024515" cy="58477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b="0" i="0" lang="en-GB" sz="1600" u="sng" cap="none" strike="noStrike">
                <a:solidFill>
                  <a:schemeClr val="hlink"/>
                </a:solidFill>
                <a:latin typeface="Arial"/>
                <a:ea typeface="Arial"/>
                <a:cs typeface="Arial"/>
                <a:sym typeface="Arial"/>
                <a:hlinkClick r:id="rId3"/>
              </a:rPr>
              <a:t>Arctic Weather Satellite microwave radiometer</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rPr b="0" lang="en-GB" sz="1600">
                <a:solidFill>
                  <a:schemeClr val="dk1"/>
                </a:solidFill>
                <a:latin typeface="Arial"/>
                <a:ea typeface="Arial"/>
                <a:cs typeface="Arial"/>
                <a:sym typeface="Arial"/>
              </a:rPr>
              <a:t>Courtesy of ESA</a:t>
            </a:r>
            <a:endParaRPr b="0" i="0" sz="1600" u="none" cap="none" strike="noStrike">
              <a:solidFill>
                <a:schemeClr val="dk1"/>
              </a:solidFill>
              <a:latin typeface="Arial"/>
              <a:ea typeface="Arial"/>
              <a:cs typeface="Arial"/>
              <a:sym typeface="Arial"/>
            </a:endParaRPr>
          </a:p>
        </p:txBody>
      </p:sp>
      <p:pic>
        <p:nvPicPr>
          <p:cNvPr descr="Arctic Weather Satellite microwave radiometer" id="771" name="Google Shape;771;p40">
            <a:hlinkClick r:id="rId4"/>
          </p:cNvPr>
          <p:cNvPicPr preferRelativeResize="0"/>
          <p:nvPr/>
        </p:nvPicPr>
        <p:blipFill rotWithShape="1">
          <a:blip r:embed="rId5">
            <a:alphaModFix/>
          </a:blip>
          <a:srcRect b="0" l="0" r="0" t="0"/>
          <a:stretch/>
        </p:blipFill>
        <p:spPr>
          <a:xfrm>
            <a:off x="6502284" y="1019908"/>
            <a:ext cx="5457825" cy="30575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1"/>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l">
              <a:spcBef>
                <a:spcPts val="0"/>
              </a:spcBef>
              <a:spcAft>
                <a:spcPts val="0"/>
              </a:spcAft>
              <a:buNone/>
            </a:pPr>
            <a:r>
              <a:rPr lang="en-GB"/>
              <a:t>AWS Microwave Radiometer Channels</a:t>
            </a:r>
            <a:endParaRPr/>
          </a:p>
        </p:txBody>
      </p:sp>
      <p:graphicFrame>
        <p:nvGraphicFramePr>
          <p:cNvPr id="777" name="Google Shape;777;p41"/>
          <p:cNvGraphicFramePr/>
          <p:nvPr/>
        </p:nvGraphicFramePr>
        <p:xfrm>
          <a:off x="457200" y="1236662"/>
          <a:ext cx="3000000" cy="3000000"/>
        </p:xfrm>
        <a:graphic>
          <a:graphicData uri="http://schemas.openxmlformats.org/drawingml/2006/table">
            <a:tbl>
              <a:tblPr>
                <a:noFill/>
                <a:tableStyleId>{2672417C-344E-4789-A3E9-A86E07B8D4BF}</a:tableStyleId>
              </a:tblPr>
              <a:tblGrid>
                <a:gridCol w="1299075"/>
                <a:gridCol w="1602750"/>
                <a:gridCol w="1670250"/>
                <a:gridCol w="944775"/>
                <a:gridCol w="1484650"/>
                <a:gridCol w="4082800"/>
              </a:tblGrid>
              <a:tr h="469475">
                <a:tc>
                  <a:txBody>
                    <a:bodyPr/>
                    <a:lstStyle/>
                    <a:p>
                      <a:pPr indent="0" lvl="0" marL="0" marR="0" rtl="0" algn="l">
                        <a:spcBef>
                          <a:spcPts val="0"/>
                        </a:spcBef>
                        <a:spcAft>
                          <a:spcPts val="0"/>
                        </a:spcAft>
                        <a:buNone/>
                      </a:pPr>
                      <a:r>
                        <a:rPr b="1" lang="en-GB" sz="1400"/>
                        <a:t>Channel</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8E8E4"/>
                    </a:solidFill>
                  </a:tcPr>
                </a:tc>
                <a:tc>
                  <a:txBody>
                    <a:bodyPr/>
                    <a:lstStyle/>
                    <a:p>
                      <a:pPr indent="0" lvl="0" marL="0" marR="0" rtl="0" algn="l">
                        <a:spcBef>
                          <a:spcPts val="0"/>
                        </a:spcBef>
                        <a:spcAft>
                          <a:spcPts val="0"/>
                        </a:spcAft>
                        <a:buNone/>
                      </a:pPr>
                      <a:r>
                        <a:rPr b="1" lang="en-GB" sz="1400"/>
                        <a:t>Frequency (GHz)</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6F6F5"/>
                    </a:solidFill>
                  </a:tcPr>
                </a:tc>
                <a:tc>
                  <a:txBody>
                    <a:bodyPr/>
                    <a:lstStyle/>
                    <a:p>
                      <a:pPr indent="0" lvl="0" marL="0" marR="0" rtl="0" algn="l">
                        <a:spcBef>
                          <a:spcPts val="0"/>
                        </a:spcBef>
                        <a:spcAft>
                          <a:spcPts val="0"/>
                        </a:spcAft>
                        <a:buNone/>
                      </a:pPr>
                      <a:r>
                        <a:rPr b="1" lang="en-GB" sz="1400"/>
                        <a:t>Bandwidth (MHz)</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8E8E4"/>
                    </a:solidFill>
                  </a:tcPr>
                </a:tc>
                <a:tc>
                  <a:txBody>
                    <a:bodyPr/>
                    <a:lstStyle/>
                    <a:p>
                      <a:pPr indent="0" lvl="0" marL="0" marR="0" rtl="0" algn="l">
                        <a:spcBef>
                          <a:spcPts val="0"/>
                        </a:spcBef>
                        <a:spcAft>
                          <a:spcPts val="0"/>
                        </a:spcAft>
                        <a:buNone/>
                      </a:pPr>
                      <a:r>
                        <a:rPr b="1" lang="en-GB" sz="1400"/>
                        <a:t>NEdT (K)</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6F6F5"/>
                    </a:solidFill>
                  </a:tcPr>
                </a:tc>
                <a:tc>
                  <a:txBody>
                    <a:bodyPr/>
                    <a:lstStyle/>
                    <a:p>
                      <a:pPr indent="0" lvl="0" marL="0" marR="0" rtl="0" algn="l">
                        <a:spcBef>
                          <a:spcPts val="0"/>
                        </a:spcBef>
                        <a:spcAft>
                          <a:spcPts val="0"/>
                        </a:spcAft>
                        <a:buNone/>
                      </a:pPr>
                      <a:r>
                        <a:rPr b="1" lang="en-GB" sz="1400"/>
                        <a:t>Footprint (km)</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8E8E4"/>
                    </a:solidFill>
                  </a:tcPr>
                </a:tc>
                <a:tc>
                  <a:txBody>
                    <a:bodyPr/>
                    <a:lstStyle/>
                    <a:p>
                      <a:pPr indent="0" lvl="0" marL="0" marR="0" rtl="0" algn="l">
                        <a:spcBef>
                          <a:spcPts val="0"/>
                        </a:spcBef>
                        <a:spcAft>
                          <a:spcPts val="0"/>
                        </a:spcAft>
                        <a:buNone/>
                      </a:pPr>
                      <a:r>
                        <a:rPr b="1" lang="en-GB" sz="1400"/>
                        <a:t>Utilisation</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6F6F5"/>
                    </a:solidFill>
                  </a:tcPr>
                </a:tc>
              </a:tr>
              <a:tr h="214050">
                <a:tc>
                  <a:txBody>
                    <a:bodyPr/>
                    <a:lstStyle/>
                    <a:p>
                      <a:pPr indent="0" lvl="0" marL="0" marR="0" rtl="0" algn="l">
                        <a:spcBef>
                          <a:spcPts val="0"/>
                        </a:spcBef>
                        <a:spcAft>
                          <a:spcPts val="0"/>
                        </a:spcAft>
                        <a:buNone/>
                      </a:pPr>
                      <a:r>
                        <a:rPr b="1" lang="en-GB" sz="1400"/>
                        <a:t>11</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50.3</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180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&lt;0.6</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12</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52.8</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400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13</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53.246</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300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14</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53.596</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370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15</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54.4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400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16</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54.94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400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17</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55.5</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330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&lt;0.5</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18</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57.290344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330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&lt;0.6</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 40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c>
                  <a:txBody>
                    <a:bodyPr/>
                    <a:lstStyle/>
                    <a:p>
                      <a:pPr indent="0" lvl="0" marL="0" marR="0" rtl="0" algn="l">
                        <a:spcBef>
                          <a:spcPts val="0"/>
                        </a:spcBef>
                        <a:spcAft>
                          <a:spcPts val="0"/>
                        </a:spcAft>
                        <a:buNone/>
                      </a:pPr>
                      <a:r>
                        <a:rPr lang="en-GB" sz="1400"/>
                        <a:t>Temperature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C8C4"/>
                    </a:solidFill>
                  </a:tcPr>
                </a:tc>
              </a:tr>
              <a:tr h="214050">
                <a:tc>
                  <a:txBody>
                    <a:bodyPr/>
                    <a:lstStyle/>
                    <a:p>
                      <a:pPr indent="0" lvl="0" marL="0" marR="0" rtl="0" algn="l">
                        <a:spcBef>
                          <a:spcPts val="0"/>
                        </a:spcBef>
                        <a:spcAft>
                          <a:spcPts val="0"/>
                        </a:spcAft>
                        <a:buNone/>
                      </a:pPr>
                      <a:r>
                        <a:rPr b="1" lang="en-GB" sz="1400"/>
                        <a:t>21</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8E8E4"/>
                    </a:solidFill>
                  </a:tcPr>
                </a:tc>
                <a:tc>
                  <a:txBody>
                    <a:bodyPr/>
                    <a:lstStyle/>
                    <a:p>
                      <a:pPr indent="0" lvl="0" marL="0" marR="0" rtl="0" algn="l">
                        <a:spcBef>
                          <a:spcPts val="0"/>
                        </a:spcBef>
                        <a:spcAft>
                          <a:spcPts val="0"/>
                        </a:spcAft>
                        <a:buNone/>
                      </a:pPr>
                      <a:r>
                        <a:rPr lang="en-GB" sz="1400"/>
                        <a:t>89</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6F6F5"/>
                    </a:solidFill>
                  </a:tcPr>
                </a:tc>
                <a:tc>
                  <a:txBody>
                    <a:bodyPr/>
                    <a:lstStyle/>
                    <a:p>
                      <a:pPr indent="0" lvl="0" marL="0" marR="0" rtl="0" algn="l">
                        <a:spcBef>
                          <a:spcPts val="0"/>
                        </a:spcBef>
                        <a:spcAft>
                          <a:spcPts val="0"/>
                        </a:spcAft>
                        <a:buNone/>
                      </a:pPr>
                      <a:r>
                        <a:rPr lang="en-GB" sz="1400"/>
                        <a:t>4000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8E8E4"/>
                    </a:solidFill>
                  </a:tcPr>
                </a:tc>
                <a:tc>
                  <a:txBody>
                    <a:bodyPr/>
                    <a:lstStyle/>
                    <a:p>
                      <a:pPr indent="0" lvl="0" marL="0" marR="0" rtl="0" algn="l">
                        <a:spcBef>
                          <a:spcPts val="0"/>
                        </a:spcBef>
                        <a:spcAft>
                          <a:spcPts val="0"/>
                        </a:spcAft>
                        <a:buNone/>
                      </a:pPr>
                      <a:r>
                        <a:rPr lang="en-GB" sz="1400"/>
                        <a:t>&lt;0.3</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6F6F5"/>
                    </a:solidFill>
                  </a:tcPr>
                </a:tc>
                <a:tc>
                  <a:txBody>
                    <a:bodyPr/>
                    <a:lstStyle/>
                    <a:p>
                      <a:pPr indent="0" lvl="0" marL="0" marR="0" rtl="0" algn="l">
                        <a:spcBef>
                          <a:spcPts val="0"/>
                        </a:spcBef>
                        <a:spcAft>
                          <a:spcPts val="0"/>
                        </a:spcAft>
                        <a:buNone/>
                      </a:pPr>
                      <a:r>
                        <a:rPr lang="en-GB" sz="1400"/>
                        <a:t>≤ 20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8E8E4"/>
                    </a:solidFill>
                  </a:tcPr>
                </a:tc>
                <a:tc>
                  <a:txBody>
                    <a:bodyPr/>
                    <a:lstStyle/>
                    <a:p>
                      <a:pPr indent="0" lvl="0" marL="0" marR="0" rtl="0" algn="l">
                        <a:spcBef>
                          <a:spcPts val="0"/>
                        </a:spcBef>
                        <a:spcAft>
                          <a:spcPts val="0"/>
                        </a:spcAft>
                        <a:buNone/>
                      </a:pPr>
                      <a:r>
                        <a:rPr lang="en-GB" sz="1400"/>
                        <a:t>Window and Cloud detection</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6F6F5"/>
                    </a:solidFill>
                  </a:tcPr>
                </a:tc>
              </a:tr>
              <a:tr h="214050">
                <a:tc>
                  <a:txBody>
                    <a:bodyPr/>
                    <a:lstStyle/>
                    <a:p>
                      <a:pPr indent="0" lvl="0" marL="0" marR="0" rtl="0" algn="l">
                        <a:spcBef>
                          <a:spcPts val="0"/>
                        </a:spcBef>
                        <a:spcAft>
                          <a:spcPts val="0"/>
                        </a:spcAft>
                        <a:buNone/>
                      </a:pPr>
                      <a:r>
                        <a:rPr b="1" lang="en-GB" sz="1400"/>
                        <a:t>31</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165.5</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2800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&lt;0.6</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Window/humidity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r>
              <a:tr h="214050">
                <a:tc>
                  <a:txBody>
                    <a:bodyPr/>
                    <a:lstStyle/>
                    <a:p>
                      <a:pPr indent="0" lvl="0" marL="0" marR="0" rtl="0" algn="l">
                        <a:spcBef>
                          <a:spcPts val="0"/>
                        </a:spcBef>
                        <a:spcAft>
                          <a:spcPts val="0"/>
                        </a:spcAft>
                        <a:buNone/>
                      </a:pPr>
                      <a:r>
                        <a:rPr b="1" lang="en-GB" sz="1400"/>
                        <a:t>32</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176.311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2000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&lt;0.7</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Humidity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r>
              <a:tr h="214050">
                <a:tc>
                  <a:txBody>
                    <a:bodyPr/>
                    <a:lstStyle/>
                    <a:p>
                      <a:pPr indent="0" lvl="0" marL="0" marR="0" rtl="0" algn="l">
                        <a:spcBef>
                          <a:spcPts val="0"/>
                        </a:spcBef>
                        <a:spcAft>
                          <a:spcPts val="0"/>
                        </a:spcAft>
                        <a:buNone/>
                      </a:pPr>
                      <a:r>
                        <a:rPr b="1" lang="en-GB" sz="1400"/>
                        <a:t>33</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178.811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2000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&lt;0.7</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Humidity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r>
              <a:tr h="148600">
                <a:tc>
                  <a:txBody>
                    <a:bodyPr/>
                    <a:lstStyle/>
                    <a:p>
                      <a:pPr indent="0" lvl="0" marL="0" marR="0" rtl="0" algn="l">
                        <a:spcBef>
                          <a:spcPts val="0"/>
                        </a:spcBef>
                        <a:spcAft>
                          <a:spcPts val="0"/>
                        </a:spcAft>
                        <a:buNone/>
                      </a:pPr>
                      <a:r>
                        <a:rPr b="1" lang="en-GB" sz="1400"/>
                        <a:t>34</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180.311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1000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&lt;1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Humidity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r>
              <a:tr h="148600">
                <a:tc>
                  <a:txBody>
                    <a:bodyPr/>
                    <a:lstStyle/>
                    <a:p>
                      <a:pPr indent="0" lvl="0" marL="0" marR="0" rtl="0" algn="l">
                        <a:spcBef>
                          <a:spcPts val="0"/>
                        </a:spcBef>
                        <a:spcAft>
                          <a:spcPts val="0"/>
                        </a:spcAft>
                        <a:buNone/>
                      </a:pPr>
                      <a:r>
                        <a:rPr b="1" lang="en-GB" sz="1400"/>
                        <a:t>35</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181.511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1000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&lt;1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Humidity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r>
              <a:tr h="214050">
                <a:tc>
                  <a:txBody>
                    <a:bodyPr/>
                    <a:lstStyle/>
                    <a:p>
                      <a:pPr indent="0" lvl="0" marL="0" marR="0" rtl="0" algn="l">
                        <a:spcBef>
                          <a:spcPts val="0"/>
                        </a:spcBef>
                        <a:spcAft>
                          <a:spcPts val="0"/>
                        </a:spcAft>
                        <a:buNone/>
                      </a:pPr>
                      <a:r>
                        <a:rPr b="1" lang="en-GB" sz="1400"/>
                        <a:t>36</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182.311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500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&lt;1.3</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c>
                  <a:txBody>
                    <a:bodyPr/>
                    <a:lstStyle/>
                    <a:p>
                      <a:pPr indent="0" lvl="0" marL="0" marR="0" rtl="0" algn="l">
                        <a:spcBef>
                          <a:spcPts val="0"/>
                        </a:spcBef>
                        <a:spcAft>
                          <a:spcPts val="0"/>
                        </a:spcAft>
                        <a:buNone/>
                      </a:pPr>
                      <a:r>
                        <a:rPr lang="en-GB" sz="1400"/>
                        <a:t>Humidity sounding</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AEC9FF"/>
                    </a:solidFill>
                  </a:tcPr>
                </a:tc>
              </a:tr>
              <a:tr h="214050">
                <a:tc>
                  <a:txBody>
                    <a:bodyPr/>
                    <a:lstStyle/>
                    <a:p>
                      <a:pPr indent="0" lvl="0" marL="0" marR="0" rtl="0" algn="l">
                        <a:spcBef>
                          <a:spcPts val="0"/>
                        </a:spcBef>
                        <a:spcAft>
                          <a:spcPts val="0"/>
                        </a:spcAft>
                        <a:buNone/>
                      </a:pPr>
                      <a:r>
                        <a:rPr b="1" lang="en-GB" sz="1400"/>
                        <a:t>41</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325.15±1.2</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800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&lt;1.7</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Humidity sounding/cloud detection</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r>
              <a:tr h="214050">
                <a:tc>
                  <a:txBody>
                    <a:bodyPr/>
                    <a:lstStyle/>
                    <a:p>
                      <a:pPr indent="0" lvl="0" marL="0" marR="0" rtl="0" algn="l">
                        <a:spcBef>
                          <a:spcPts val="0"/>
                        </a:spcBef>
                        <a:spcAft>
                          <a:spcPts val="0"/>
                        </a:spcAft>
                        <a:buNone/>
                      </a:pPr>
                      <a:r>
                        <a:rPr b="1" lang="en-GB" sz="1400"/>
                        <a:t>42</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325.15±2.4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1200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&lt;1.4</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Humidity sounding/cloud detection</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r>
              <a:tr h="214050">
                <a:tc>
                  <a:txBody>
                    <a:bodyPr/>
                    <a:lstStyle/>
                    <a:p>
                      <a:pPr indent="0" lvl="0" marL="0" marR="0" rtl="0" algn="l">
                        <a:spcBef>
                          <a:spcPts val="0"/>
                        </a:spcBef>
                        <a:spcAft>
                          <a:spcPts val="0"/>
                        </a:spcAft>
                        <a:buNone/>
                      </a:pPr>
                      <a:r>
                        <a:rPr b="1" lang="en-GB" sz="1400"/>
                        <a:t>43</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325.15±4.1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1800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&lt;1.2</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Humidity sounding/cloud detection</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r>
              <a:tr h="214050">
                <a:tc>
                  <a:txBody>
                    <a:bodyPr/>
                    <a:lstStyle/>
                    <a:p>
                      <a:pPr indent="0" lvl="0" marL="0" marR="0" rtl="0" algn="l">
                        <a:spcBef>
                          <a:spcPts val="0"/>
                        </a:spcBef>
                        <a:spcAft>
                          <a:spcPts val="0"/>
                        </a:spcAft>
                        <a:buNone/>
                      </a:pPr>
                      <a:r>
                        <a:rPr b="1" lang="en-GB" sz="1400"/>
                        <a:t>44</a:t>
                      </a:r>
                      <a:endParaRPr sz="1400"/>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325.15±6.6</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2800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&lt;1</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 10</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c>
                  <a:txBody>
                    <a:bodyPr/>
                    <a:lstStyle/>
                    <a:p>
                      <a:pPr indent="0" lvl="0" marL="0" marR="0" rtl="0" algn="l">
                        <a:spcBef>
                          <a:spcPts val="0"/>
                        </a:spcBef>
                        <a:spcAft>
                          <a:spcPts val="0"/>
                        </a:spcAft>
                        <a:buNone/>
                      </a:pPr>
                      <a:r>
                        <a:rPr lang="en-GB" sz="1400"/>
                        <a:t>Humidity sounding/cloud detection</a:t>
                      </a:r>
                      <a:endParaRPr/>
                    </a:p>
                  </a:txBody>
                  <a:tcPr marT="8875" marB="8875" marR="17725" marL="17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2ED"/>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42"/>
          <p:cNvSpPr/>
          <p:nvPr/>
        </p:nvSpPr>
        <p:spPr>
          <a:xfrm>
            <a:off x="0" y="1019908"/>
            <a:ext cx="12192000" cy="5524015"/>
          </a:xfrm>
          <a:prstGeom prst="rect">
            <a:avLst/>
          </a:prstGeom>
          <a:solidFill>
            <a:srgbClr val="D3DEFF"/>
          </a:solidFill>
          <a:ln>
            <a:noFill/>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783" name="Google Shape;783;p42"/>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t/>
            </a:r>
            <a:endParaRPr/>
          </a:p>
        </p:txBody>
      </p:sp>
      <p:sp>
        <p:nvSpPr>
          <p:cNvPr id="784" name="Google Shape;784;p42"/>
          <p:cNvSpPr txBox="1"/>
          <p:nvPr>
            <p:ph idx="1" type="body"/>
          </p:nvPr>
        </p:nvSpPr>
        <p:spPr>
          <a:xfrm>
            <a:off x="358139" y="1083628"/>
            <a:ext cx="11449547" cy="5391150"/>
          </a:xfrm>
          <a:prstGeom prst="rect">
            <a:avLst/>
          </a:prstGeom>
          <a:noFill/>
          <a:ln>
            <a:noFill/>
          </a:ln>
        </p:spPr>
        <p:txBody>
          <a:bodyPr anchorCtr="0" anchor="t" bIns="45700" lIns="91425" spcFirstLastPara="1" rIns="91425" wrap="square" tIns="45700">
            <a:normAutofit/>
          </a:bodyPr>
          <a:lstStyle/>
          <a:p>
            <a:pPr indent="-461581" lvl="0" marL="742950" rtl="0" algn="l">
              <a:spcBef>
                <a:spcPts val="0"/>
              </a:spcBef>
              <a:spcAft>
                <a:spcPts val="0"/>
              </a:spcAft>
              <a:buClr>
                <a:schemeClr val="dk2"/>
              </a:buClr>
              <a:buSzPts val="4431"/>
              <a:buFont typeface="Century Gothic"/>
              <a:buNone/>
            </a:pPr>
            <a:r>
              <a:t/>
            </a:r>
            <a:endParaRPr>
              <a:latin typeface="Arial"/>
              <a:ea typeface="Arial"/>
              <a:cs typeface="Arial"/>
              <a:sym typeface="Arial"/>
            </a:endParaRPr>
          </a:p>
          <a:p>
            <a:pPr indent="-461581" lvl="0" marL="742950" rtl="0" algn="l">
              <a:spcBef>
                <a:spcPts val="0"/>
              </a:spcBef>
              <a:spcAft>
                <a:spcPts val="0"/>
              </a:spcAft>
              <a:buClr>
                <a:schemeClr val="dk2"/>
              </a:buClr>
              <a:buSzPts val="4431"/>
              <a:buFont typeface="Century Gothic"/>
              <a:buNone/>
            </a:pPr>
            <a:r>
              <a:t/>
            </a:r>
            <a:endParaRPr>
              <a:latin typeface="Arial"/>
              <a:ea typeface="Arial"/>
              <a:cs typeface="Arial"/>
              <a:sym typeface="Arial"/>
            </a:endParaRPr>
          </a:p>
          <a:p>
            <a:pPr indent="-461581" lvl="0" marL="742950" rtl="0" algn="l">
              <a:spcBef>
                <a:spcPts val="0"/>
              </a:spcBef>
              <a:spcAft>
                <a:spcPts val="0"/>
              </a:spcAft>
              <a:buClr>
                <a:schemeClr val="dk2"/>
              </a:buClr>
              <a:buSzPts val="4431"/>
              <a:buFont typeface="Century Gothic"/>
              <a:buNone/>
            </a:pPr>
            <a:r>
              <a:t/>
            </a:r>
            <a:endParaRPr>
              <a:latin typeface="Arial"/>
              <a:ea typeface="Arial"/>
              <a:cs typeface="Arial"/>
              <a:sym typeface="Arial"/>
            </a:endParaRPr>
          </a:p>
          <a:p>
            <a:pPr indent="0" lvl="0" marL="0" rtl="0" algn="ctr">
              <a:spcBef>
                <a:spcPts val="0"/>
              </a:spcBef>
              <a:spcAft>
                <a:spcPts val="0"/>
              </a:spcAft>
              <a:buClr>
                <a:schemeClr val="dk2"/>
              </a:buClr>
              <a:buSzPts val="4400"/>
              <a:buNone/>
            </a:pPr>
            <a:r>
              <a:rPr lang="en-GB">
                <a:latin typeface="Arial"/>
                <a:ea typeface="Arial"/>
                <a:cs typeface="Arial"/>
                <a:sym typeface="Arial"/>
              </a:rPr>
              <a:t>Thank You</a:t>
            </a:r>
            <a:endParaRPr/>
          </a:p>
          <a:p>
            <a:pPr indent="0" lvl="0" marL="0" rtl="0" algn="ctr">
              <a:spcBef>
                <a:spcPts val="0"/>
              </a:spcBef>
              <a:spcAft>
                <a:spcPts val="0"/>
              </a:spcAft>
              <a:buClr>
                <a:schemeClr val="dk2"/>
              </a:buClr>
              <a:buSzPts val="4431"/>
              <a:buNone/>
            </a:pPr>
            <a:r>
              <a:t/>
            </a:r>
            <a:endParaRPr>
              <a:latin typeface="Arial"/>
              <a:ea typeface="Arial"/>
              <a:cs typeface="Arial"/>
              <a:sym typeface="Arial"/>
            </a:endParaRPr>
          </a:p>
          <a:p>
            <a:pPr indent="0" lvl="0" marL="0" rtl="0" algn="ctr">
              <a:spcBef>
                <a:spcPts val="0"/>
              </a:spcBef>
              <a:spcAft>
                <a:spcPts val="0"/>
              </a:spcAft>
              <a:buClr>
                <a:schemeClr val="dk2"/>
              </a:buClr>
              <a:buSzPts val="4400"/>
              <a:buNone/>
            </a:pPr>
            <a:r>
              <a:rPr lang="en-GB">
                <a:latin typeface="Arial"/>
                <a:ea typeface="Arial"/>
                <a:cs typeface="Arial"/>
                <a:sym typeface="Arial"/>
              </a:rPr>
              <a:t>Any 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18"/>
          <p:cNvPicPr preferRelativeResize="0"/>
          <p:nvPr/>
        </p:nvPicPr>
        <p:blipFill rotWithShape="1">
          <a:blip r:embed="rId3">
            <a:alphaModFix/>
          </a:blip>
          <a:srcRect b="38901" l="29373" r="37411" t="7302"/>
          <a:stretch/>
        </p:blipFill>
        <p:spPr>
          <a:xfrm rot="10800000">
            <a:off x="-1561148" y="-323850"/>
            <a:ext cx="7158834" cy="6523540"/>
          </a:xfrm>
          <a:prstGeom prst="rect">
            <a:avLst/>
          </a:prstGeom>
          <a:noFill/>
          <a:ln>
            <a:noFill/>
          </a:ln>
        </p:spPr>
      </p:pic>
      <p:pic>
        <p:nvPicPr>
          <p:cNvPr id="380" name="Google Shape;380;p18"/>
          <p:cNvPicPr preferRelativeResize="0"/>
          <p:nvPr/>
        </p:nvPicPr>
        <p:blipFill rotWithShape="1">
          <a:blip r:embed="rId4">
            <a:alphaModFix/>
          </a:blip>
          <a:srcRect b="0" l="0" r="0" t="0"/>
          <a:stretch/>
        </p:blipFill>
        <p:spPr>
          <a:xfrm>
            <a:off x="168639" y="834662"/>
            <a:ext cx="1577250" cy="547955"/>
          </a:xfrm>
          <a:prstGeom prst="rect">
            <a:avLst/>
          </a:prstGeom>
          <a:noFill/>
          <a:ln>
            <a:noFill/>
          </a:ln>
        </p:spPr>
      </p:pic>
      <p:sp>
        <p:nvSpPr>
          <p:cNvPr id="381" name="Google Shape;381;p18"/>
          <p:cNvSpPr txBox="1"/>
          <p:nvPr/>
        </p:nvSpPr>
        <p:spPr>
          <a:xfrm>
            <a:off x="2404189" y="4968118"/>
            <a:ext cx="184903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METimage</a:t>
            </a:r>
            <a:br>
              <a:rPr b="1" lang="en-GB" sz="1800">
                <a:solidFill>
                  <a:schemeClr val="dk1"/>
                </a:solidFill>
                <a:latin typeface="Tahoma"/>
                <a:ea typeface="Tahoma"/>
                <a:cs typeface="Tahoma"/>
                <a:sym typeface="Tahoma"/>
              </a:rPr>
            </a:br>
            <a:r>
              <a:rPr b="1" lang="en-GB" sz="1200">
                <a:solidFill>
                  <a:schemeClr val="dk1"/>
                </a:solidFill>
                <a:latin typeface="Arial"/>
                <a:ea typeface="Arial"/>
                <a:cs typeface="Arial"/>
                <a:sym typeface="Arial"/>
              </a:rPr>
              <a:t>Visible-Infrared Imager</a:t>
            </a:r>
            <a:endParaRPr b="1" sz="1200">
              <a:solidFill>
                <a:schemeClr val="dk1"/>
              </a:solidFill>
              <a:latin typeface="Tahoma"/>
              <a:ea typeface="Tahoma"/>
              <a:cs typeface="Tahoma"/>
              <a:sym typeface="Tahoma"/>
            </a:endParaRPr>
          </a:p>
        </p:txBody>
      </p:sp>
      <p:sp>
        <p:nvSpPr>
          <p:cNvPr id="382" name="Google Shape;382;p18"/>
          <p:cNvSpPr txBox="1"/>
          <p:nvPr/>
        </p:nvSpPr>
        <p:spPr>
          <a:xfrm>
            <a:off x="3227141" y="4251128"/>
            <a:ext cx="245612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Copernicus Sentinel-5</a:t>
            </a:r>
            <a:br>
              <a:rPr b="1" lang="en-GB" sz="1800">
                <a:solidFill>
                  <a:schemeClr val="dk1"/>
                </a:solidFill>
                <a:latin typeface="Tahoma"/>
                <a:ea typeface="Tahoma"/>
                <a:cs typeface="Tahoma"/>
                <a:sym typeface="Tahoma"/>
              </a:rPr>
            </a:br>
            <a:r>
              <a:rPr b="1" lang="en-GB" sz="1200">
                <a:solidFill>
                  <a:schemeClr val="dk1"/>
                </a:solidFill>
                <a:latin typeface="Arial"/>
                <a:ea typeface="Arial"/>
                <a:cs typeface="Arial"/>
                <a:sym typeface="Arial"/>
              </a:rPr>
              <a:t>UV-VIS-NIR-SWIR Sounder</a:t>
            </a:r>
            <a:endParaRPr b="1" sz="1200">
              <a:solidFill>
                <a:schemeClr val="dk1"/>
              </a:solidFill>
              <a:latin typeface="Tahoma"/>
              <a:ea typeface="Tahoma"/>
              <a:cs typeface="Tahoma"/>
              <a:sym typeface="Tahoma"/>
            </a:endParaRPr>
          </a:p>
        </p:txBody>
      </p:sp>
      <p:sp>
        <p:nvSpPr>
          <p:cNvPr id="383" name="Google Shape;383;p18"/>
          <p:cNvSpPr txBox="1"/>
          <p:nvPr/>
        </p:nvSpPr>
        <p:spPr>
          <a:xfrm>
            <a:off x="4091250" y="3696420"/>
            <a:ext cx="168347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MWS</a:t>
            </a:r>
            <a:br>
              <a:rPr b="1" lang="en-GB" sz="1800">
                <a:solidFill>
                  <a:schemeClr val="dk1"/>
                </a:solidFill>
                <a:latin typeface="Tahoma"/>
                <a:ea typeface="Tahoma"/>
                <a:cs typeface="Tahoma"/>
                <a:sym typeface="Tahoma"/>
              </a:rPr>
            </a:br>
            <a:r>
              <a:rPr b="1" lang="en-GB" sz="1200">
                <a:solidFill>
                  <a:schemeClr val="dk1"/>
                </a:solidFill>
                <a:latin typeface="Arial"/>
                <a:ea typeface="Arial"/>
                <a:cs typeface="Arial"/>
                <a:sym typeface="Arial"/>
              </a:rPr>
              <a:t>Microwave Sounder</a:t>
            </a:r>
            <a:r>
              <a:rPr b="1" lang="en-GB" sz="1200">
                <a:solidFill>
                  <a:schemeClr val="dk1"/>
                </a:solidFill>
                <a:latin typeface="Tahoma"/>
                <a:ea typeface="Tahoma"/>
                <a:cs typeface="Tahoma"/>
                <a:sym typeface="Tahoma"/>
              </a:rPr>
              <a:t> </a:t>
            </a:r>
            <a:endParaRPr/>
          </a:p>
        </p:txBody>
      </p:sp>
      <p:sp>
        <p:nvSpPr>
          <p:cNvPr id="384" name="Google Shape;384;p18"/>
          <p:cNvSpPr txBox="1"/>
          <p:nvPr/>
        </p:nvSpPr>
        <p:spPr>
          <a:xfrm>
            <a:off x="60423" y="2810853"/>
            <a:ext cx="155523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Tahoma"/>
                <a:ea typeface="Tahoma"/>
                <a:cs typeface="Tahoma"/>
                <a:sym typeface="Tahoma"/>
              </a:rPr>
              <a:t>Radio Occultation</a:t>
            </a:r>
            <a:endParaRPr/>
          </a:p>
          <a:p>
            <a:pPr indent="0" lvl="0" marL="0" marR="0" rtl="0" algn="ctr">
              <a:spcBef>
                <a:spcPts val="0"/>
              </a:spcBef>
              <a:spcAft>
                <a:spcPts val="0"/>
              </a:spcAft>
              <a:buNone/>
            </a:pPr>
            <a:r>
              <a:rPr b="1" lang="en-GB" sz="1600">
                <a:solidFill>
                  <a:schemeClr val="dk1"/>
                </a:solidFill>
                <a:latin typeface="Tahoma"/>
                <a:ea typeface="Tahoma"/>
                <a:cs typeface="Tahoma"/>
                <a:sym typeface="Tahoma"/>
              </a:rPr>
              <a:t>RO</a:t>
            </a:r>
            <a:endParaRPr/>
          </a:p>
        </p:txBody>
      </p:sp>
      <p:sp>
        <p:nvSpPr>
          <p:cNvPr id="385" name="Google Shape;385;p18"/>
          <p:cNvSpPr txBox="1"/>
          <p:nvPr/>
        </p:nvSpPr>
        <p:spPr>
          <a:xfrm>
            <a:off x="1416014" y="5829466"/>
            <a:ext cx="357412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IASI-NG</a:t>
            </a:r>
            <a:br>
              <a:rPr b="1" lang="en-GB" sz="1800">
                <a:solidFill>
                  <a:schemeClr val="dk1"/>
                </a:solidFill>
                <a:latin typeface="Tahoma"/>
                <a:ea typeface="Tahoma"/>
                <a:cs typeface="Tahoma"/>
                <a:sym typeface="Tahoma"/>
              </a:rPr>
            </a:br>
            <a:r>
              <a:rPr b="1" lang="en-GB" sz="1200">
                <a:solidFill>
                  <a:schemeClr val="dk1"/>
                </a:solidFill>
                <a:latin typeface="Arial"/>
                <a:ea typeface="Arial"/>
                <a:cs typeface="Arial"/>
                <a:sym typeface="Arial"/>
              </a:rPr>
              <a:t>Infrared Atmospheric Sounding Interferometer</a:t>
            </a:r>
            <a:br>
              <a:rPr b="1" lang="en-GB" sz="1200">
                <a:solidFill>
                  <a:schemeClr val="dk1"/>
                </a:solidFill>
                <a:latin typeface="Arial"/>
                <a:ea typeface="Arial"/>
                <a:cs typeface="Arial"/>
                <a:sym typeface="Arial"/>
              </a:rPr>
            </a:br>
            <a:r>
              <a:rPr b="1" lang="en-GB" sz="1200">
                <a:solidFill>
                  <a:schemeClr val="dk1"/>
                </a:solidFill>
                <a:latin typeface="Arial"/>
                <a:ea typeface="Arial"/>
                <a:cs typeface="Arial"/>
                <a:sym typeface="Arial"/>
              </a:rPr>
              <a:t>– New Generation</a:t>
            </a:r>
            <a:endParaRPr b="1" sz="1200">
              <a:solidFill>
                <a:schemeClr val="dk1"/>
              </a:solidFill>
              <a:latin typeface="Tahoma"/>
              <a:ea typeface="Tahoma"/>
              <a:cs typeface="Tahoma"/>
              <a:sym typeface="Tahoma"/>
            </a:endParaRPr>
          </a:p>
        </p:txBody>
      </p:sp>
      <p:sp>
        <p:nvSpPr>
          <p:cNvPr id="386" name="Google Shape;386;p18"/>
          <p:cNvSpPr txBox="1"/>
          <p:nvPr/>
        </p:nvSpPr>
        <p:spPr>
          <a:xfrm>
            <a:off x="5204156" y="2800239"/>
            <a:ext cx="210538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Tahoma"/>
                <a:ea typeface="Tahoma"/>
                <a:cs typeface="Tahoma"/>
                <a:sym typeface="Tahoma"/>
              </a:rPr>
              <a:t>3MI</a:t>
            </a:r>
            <a:endParaRPr/>
          </a:p>
          <a:p>
            <a:pPr indent="0" lvl="0" marL="0" marR="0" rtl="0" algn="l">
              <a:spcBef>
                <a:spcPts val="0"/>
              </a:spcBef>
              <a:spcAft>
                <a:spcPts val="0"/>
              </a:spcAft>
              <a:buNone/>
            </a:pPr>
            <a:r>
              <a:rPr b="1" lang="en-GB" sz="1200">
                <a:solidFill>
                  <a:schemeClr val="dk1"/>
                </a:solidFill>
                <a:latin typeface="Arial"/>
                <a:ea typeface="Arial"/>
                <a:cs typeface="Arial"/>
                <a:sym typeface="Arial"/>
              </a:rPr>
              <a:t>Multi-viewing,</a:t>
            </a:r>
            <a:endParaRPr/>
          </a:p>
          <a:p>
            <a:pPr indent="0" lvl="0" marL="0" marR="0" rtl="0" algn="l">
              <a:spcBef>
                <a:spcPts val="0"/>
              </a:spcBef>
              <a:spcAft>
                <a:spcPts val="0"/>
              </a:spcAft>
              <a:buNone/>
            </a:pPr>
            <a:r>
              <a:rPr b="1" lang="en-GB" sz="1200">
                <a:solidFill>
                  <a:schemeClr val="dk1"/>
                </a:solidFill>
                <a:latin typeface="Arial"/>
                <a:ea typeface="Arial"/>
                <a:cs typeface="Arial"/>
                <a:sym typeface="Arial"/>
              </a:rPr>
              <a:t>	-channel,</a:t>
            </a:r>
            <a:endParaRPr/>
          </a:p>
          <a:p>
            <a:pPr indent="0" lvl="0" marL="0" marR="0" rtl="0" algn="l">
              <a:spcBef>
                <a:spcPts val="0"/>
              </a:spcBef>
              <a:spcAft>
                <a:spcPts val="0"/>
              </a:spcAft>
              <a:buNone/>
            </a:pPr>
            <a:r>
              <a:rPr b="1" lang="en-GB" sz="1200">
                <a:solidFill>
                  <a:schemeClr val="dk1"/>
                </a:solidFill>
                <a:latin typeface="Arial"/>
                <a:ea typeface="Arial"/>
                <a:cs typeface="Arial"/>
                <a:sym typeface="Arial"/>
              </a:rPr>
              <a:t>	-polarisation Imager</a:t>
            </a:r>
            <a:r>
              <a:rPr b="1" lang="en-GB" sz="1200">
                <a:solidFill>
                  <a:schemeClr val="dk1"/>
                </a:solidFill>
                <a:latin typeface="Tahoma"/>
                <a:ea typeface="Tahoma"/>
                <a:cs typeface="Tahoma"/>
                <a:sym typeface="Tahoma"/>
              </a:rPr>
              <a:t> </a:t>
            </a:r>
            <a:endParaRPr/>
          </a:p>
        </p:txBody>
      </p:sp>
      <p:cxnSp>
        <p:nvCxnSpPr>
          <p:cNvPr id="387" name="Google Shape;387;p18"/>
          <p:cNvCxnSpPr/>
          <p:nvPr/>
        </p:nvCxnSpPr>
        <p:spPr>
          <a:xfrm rot="10800000">
            <a:off x="4643870" y="2494011"/>
            <a:ext cx="592997" cy="468061"/>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388" name="Google Shape;388;p18"/>
          <p:cNvCxnSpPr/>
          <p:nvPr/>
        </p:nvCxnSpPr>
        <p:spPr>
          <a:xfrm rot="10800000">
            <a:off x="3876841" y="3207354"/>
            <a:ext cx="592997" cy="468061"/>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389" name="Google Shape;389;p18"/>
          <p:cNvCxnSpPr/>
          <p:nvPr/>
        </p:nvCxnSpPr>
        <p:spPr>
          <a:xfrm rot="10800000">
            <a:off x="3170471" y="3761917"/>
            <a:ext cx="592997" cy="468061"/>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390" name="Google Shape;390;p18"/>
          <p:cNvCxnSpPr/>
          <p:nvPr/>
        </p:nvCxnSpPr>
        <p:spPr>
          <a:xfrm rot="10800000">
            <a:off x="2268496" y="4463109"/>
            <a:ext cx="592997" cy="468061"/>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391" name="Google Shape;391;p18"/>
          <p:cNvCxnSpPr/>
          <p:nvPr/>
        </p:nvCxnSpPr>
        <p:spPr>
          <a:xfrm flipH="1">
            <a:off x="838040" y="3323645"/>
            <a:ext cx="7951" cy="519557"/>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sp>
        <p:nvSpPr>
          <p:cNvPr id="392" name="Google Shape;392;p18"/>
          <p:cNvSpPr txBox="1"/>
          <p:nvPr/>
        </p:nvSpPr>
        <p:spPr>
          <a:xfrm flipH="1">
            <a:off x="281314" y="1594542"/>
            <a:ext cx="203714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5D93FF"/>
                </a:solidFill>
                <a:latin typeface="Tahoma"/>
                <a:ea typeface="Tahoma"/>
                <a:cs typeface="Tahoma"/>
                <a:sym typeface="Tahoma"/>
              </a:rPr>
              <a:t>Metop-SG A</a:t>
            </a:r>
            <a:endParaRPr/>
          </a:p>
        </p:txBody>
      </p:sp>
      <p:sp>
        <p:nvSpPr>
          <p:cNvPr id="393" name="Google Shape;393;p18"/>
          <p:cNvSpPr txBox="1"/>
          <p:nvPr/>
        </p:nvSpPr>
        <p:spPr>
          <a:xfrm>
            <a:off x="8039581" y="1045913"/>
            <a:ext cx="4121321" cy="2677656"/>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4025" lvl="0" marL="541338" marR="0" rtl="0" algn="l">
              <a:spcBef>
                <a:spcPts val="0"/>
              </a:spcBef>
              <a:spcAft>
                <a:spcPts val="0"/>
              </a:spcAft>
              <a:buNone/>
            </a:pPr>
            <a:r>
              <a:rPr b="0" lang="en-GB" sz="1400">
                <a:solidFill>
                  <a:schemeClr val="dk1"/>
                </a:solidFill>
                <a:latin typeface="Tahoma"/>
                <a:ea typeface="Tahoma"/>
                <a:cs typeface="Tahoma"/>
                <a:sym typeface="Tahoma"/>
              </a:rPr>
              <a:t>Two-satellite configuration Metop-SG-A and –B</a:t>
            </a:r>
            <a:endParaRPr/>
          </a:p>
          <a:p>
            <a:pPr indent="-454025" lvl="0" marL="541338" marR="0" rtl="0" algn="l">
              <a:spcBef>
                <a:spcPts val="0"/>
              </a:spcBef>
              <a:spcAft>
                <a:spcPts val="0"/>
              </a:spcAft>
              <a:buNone/>
            </a:pPr>
            <a:r>
              <a:rPr b="0" lang="en-GB" sz="1400">
                <a:solidFill>
                  <a:schemeClr val="dk1"/>
                </a:solidFill>
                <a:latin typeface="Tahoma"/>
                <a:ea typeface="Tahoma"/>
                <a:cs typeface="Tahoma"/>
                <a:sym typeface="Tahoma"/>
              </a:rPr>
              <a:t>in the same orbital plane (Metop-like):</a:t>
            </a:r>
            <a:endParaRPr b="0" sz="1400">
              <a:solidFill>
                <a:schemeClr val="dk1"/>
              </a:solidFill>
              <a:latin typeface="Tahoma"/>
              <a:ea typeface="Tahoma"/>
              <a:cs typeface="Tahoma"/>
              <a:sym typeface="Tahoma"/>
            </a:endParaRPr>
          </a:p>
          <a:p>
            <a:pPr indent="-454025" lvl="0" marL="541338" marR="0" rtl="0" algn="l">
              <a:spcBef>
                <a:spcPts val="0"/>
              </a:spcBef>
              <a:spcAft>
                <a:spcPts val="0"/>
              </a:spcAft>
              <a:buNone/>
            </a:pPr>
            <a:r>
              <a:t/>
            </a:r>
            <a:endParaRPr b="0" sz="1400">
              <a:solidFill>
                <a:schemeClr val="dk1"/>
              </a:solidFill>
              <a:latin typeface="Tahoma"/>
              <a:ea typeface="Tahoma"/>
              <a:cs typeface="Tahoma"/>
              <a:sym typeface="Tahoma"/>
            </a:endParaRPr>
          </a:p>
          <a:p>
            <a:pPr indent="-454025" lvl="0" marL="541338" marR="0" rtl="0" algn="l">
              <a:spcBef>
                <a:spcPts val="0"/>
              </a:spcBef>
              <a:spcAft>
                <a:spcPts val="0"/>
              </a:spcAft>
              <a:buNone/>
            </a:pPr>
            <a:r>
              <a:rPr b="0" lang="en-GB" sz="1400">
                <a:solidFill>
                  <a:schemeClr val="dk1"/>
                </a:solidFill>
                <a:latin typeface="Tahoma"/>
                <a:ea typeface="Tahoma"/>
                <a:cs typeface="Tahoma"/>
                <a:sym typeface="Tahoma"/>
              </a:rPr>
              <a:t>		🡪 Sun synchronous (~98° inclination)</a:t>
            </a:r>
            <a:br>
              <a:rPr b="0" lang="en-GB" sz="1400">
                <a:solidFill>
                  <a:schemeClr val="dk1"/>
                </a:solidFill>
                <a:latin typeface="Tahoma"/>
                <a:ea typeface="Tahoma"/>
                <a:cs typeface="Tahoma"/>
                <a:sym typeface="Tahoma"/>
              </a:rPr>
            </a:br>
            <a:r>
              <a:rPr b="0" lang="en-GB" sz="1400">
                <a:solidFill>
                  <a:schemeClr val="dk1"/>
                </a:solidFill>
                <a:latin typeface="Tahoma"/>
                <a:ea typeface="Tahoma"/>
                <a:cs typeface="Tahoma"/>
                <a:sym typeface="Tahoma"/>
              </a:rPr>
              <a:t>🡪 low earth orbit at 835 km mean altitude</a:t>
            </a:r>
            <a:br>
              <a:rPr b="0" lang="en-GB" sz="1400">
                <a:solidFill>
                  <a:schemeClr val="dk1"/>
                </a:solidFill>
                <a:latin typeface="Tahoma"/>
                <a:ea typeface="Tahoma"/>
                <a:cs typeface="Tahoma"/>
                <a:sym typeface="Tahoma"/>
              </a:rPr>
            </a:br>
            <a:r>
              <a:rPr b="0" lang="en-GB" sz="1400">
                <a:solidFill>
                  <a:schemeClr val="dk1"/>
                </a:solidFill>
                <a:latin typeface="Tahoma"/>
                <a:ea typeface="Tahoma"/>
                <a:cs typeface="Tahoma"/>
                <a:sym typeface="Tahoma"/>
              </a:rPr>
              <a:t>🡪 09:30 (descending node) Equatorial </a:t>
            </a:r>
            <a:endParaRPr/>
          </a:p>
          <a:p>
            <a:pPr indent="-454025" lvl="0" marL="541338" marR="0" rtl="0" algn="l">
              <a:spcBef>
                <a:spcPts val="0"/>
              </a:spcBef>
              <a:spcAft>
                <a:spcPts val="0"/>
              </a:spcAft>
              <a:buNone/>
            </a:pPr>
            <a:r>
              <a:rPr b="0" lang="en-GB" sz="1400">
                <a:solidFill>
                  <a:schemeClr val="dk1"/>
                </a:solidFill>
                <a:latin typeface="Tahoma"/>
                <a:ea typeface="Tahoma"/>
                <a:cs typeface="Tahoma"/>
                <a:sym typeface="Tahoma"/>
              </a:rPr>
              <a:t>			Crossing Time</a:t>
            </a:r>
            <a:endParaRPr b="0" sz="1400">
              <a:solidFill>
                <a:schemeClr val="dk1"/>
              </a:solidFill>
              <a:latin typeface="Tahoma"/>
              <a:ea typeface="Tahoma"/>
              <a:cs typeface="Tahoma"/>
              <a:sym typeface="Tahoma"/>
            </a:endParaRPr>
          </a:p>
          <a:p>
            <a:pPr indent="-454025" lvl="0" marL="541338" marR="0" rtl="0" algn="l">
              <a:spcBef>
                <a:spcPts val="0"/>
              </a:spcBef>
              <a:spcAft>
                <a:spcPts val="0"/>
              </a:spcAft>
              <a:buNone/>
            </a:pPr>
            <a:r>
              <a:t/>
            </a:r>
            <a:endParaRPr b="0" sz="1400">
              <a:solidFill>
                <a:schemeClr val="dk1"/>
              </a:solidFill>
              <a:latin typeface="Tahoma"/>
              <a:ea typeface="Tahoma"/>
              <a:cs typeface="Tahoma"/>
              <a:sym typeface="Tahoma"/>
            </a:endParaRPr>
          </a:p>
          <a:p>
            <a:pPr indent="-454025" lvl="1" marL="541338" marR="0" rtl="0" algn="l">
              <a:spcBef>
                <a:spcPts val="0"/>
              </a:spcBef>
              <a:spcAft>
                <a:spcPts val="0"/>
              </a:spcAft>
              <a:buNone/>
            </a:pPr>
            <a:r>
              <a:rPr b="0" i="0" lang="en-GB" sz="1400" u="none" cap="none" strike="noStrike">
                <a:solidFill>
                  <a:schemeClr val="dk1"/>
                </a:solidFill>
                <a:latin typeface="Tahoma"/>
                <a:ea typeface="Tahoma"/>
                <a:cs typeface="Tahoma"/>
                <a:sym typeface="Tahoma"/>
              </a:rPr>
              <a:t>Intended launch dates:</a:t>
            </a:r>
            <a:endParaRPr b="0" i="0" sz="1400" u="none" cap="none" strike="noStrike">
              <a:solidFill>
                <a:schemeClr val="dk1"/>
              </a:solidFill>
              <a:latin typeface="Tahoma"/>
              <a:ea typeface="Tahoma"/>
              <a:cs typeface="Tahoma"/>
              <a:sym typeface="Tahoma"/>
            </a:endParaRPr>
          </a:p>
          <a:p>
            <a:pPr indent="-454025" lvl="2" marL="541338" marR="0" rtl="0" algn="l">
              <a:spcBef>
                <a:spcPts val="0"/>
              </a:spcBef>
              <a:spcAft>
                <a:spcPts val="0"/>
              </a:spcAft>
              <a:buNone/>
            </a:pPr>
            <a:r>
              <a:rPr b="0" i="0" lang="en-GB" sz="1400" u="none" cap="none" strike="noStrike">
                <a:solidFill>
                  <a:schemeClr val="dk1"/>
                </a:solidFill>
                <a:latin typeface="Tahoma"/>
                <a:ea typeface="Tahoma"/>
                <a:cs typeface="Tahoma"/>
                <a:sym typeface="Tahoma"/>
              </a:rPr>
              <a:t>2024 	Metop-SG A1	2025 Metop-SG B1</a:t>
            </a:r>
            <a:endParaRPr/>
          </a:p>
          <a:p>
            <a:pPr indent="-454025" lvl="2" marL="541338" marR="0" rtl="0" algn="l">
              <a:spcBef>
                <a:spcPts val="0"/>
              </a:spcBef>
              <a:spcAft>
                <a:spcPts val="0"/>
              </a:spcAft>
              <a:buNone/>
            </a:pPr>
            <a:r>
              <a:rPr b="0" i="0" lang="en-GB" sz="1400" u="none" cap="none" strike="noStrike">
                <a:solidFill>
                  <a:schemeClr val="dk1"/>
                </a:solidFill>
                <a:latin typeface="Tahoma"/>
                <a:ea typeface="Tahoma"/>
                <a:cs typeface="Tahoma"/>
                <a:sym typeface="Tahoma"/>
              </a:rPr>
              <a:t>2031 	Metop-SG A2	2032 Metop-SG B2</a:t>
            </a:r>
            <a:endParaRPr b="0" i="0" sz="1400" u="none" cap="none" strike="noStrike">
              <a:solidFill>
                <a:schemeClr val="dk1"/>
              </a:solidFill>
              <a:latin typeface="Tahoma"/>
              <a:ea typeface="Tahoma"/>
              <a:cs typeface="Tahoma"/>
              <a:sym typeface="Tahoma"/>
            </a:endParaRPr>
          </a:p>
          <a:p>
            <a:pPr indent="-454025" lvl="2" marL="541338" marR="0" rtl="0" algn="l">
              <a:spcBef>
                <a:spcPts val="0"/>
              </a:spcBef>
              <a:spcAft>
                <a:spcPts val="0"/>
              </a:spcAft>
              <a:buNone/>
            </a:pPr>
            <a:r>
              <a:rPr b="0" i="0" lang="en-GB" sz="1400" u="none" cap="none" strike="noStrike">
                <a:solidFill>
                  <a:schemeClr val="dk1"/>
                </a:solidFill>
                <a:latin typeface="Tahoma"/>
                <a:ea typeface="Tahoma"/>
                <a:cs typeface="Tahoma"/>
                <a:sym typeface="Tahoma"/>
              </a:rPr>
              <a:t>2038	Metop-SG A3	2039 Metop-SG B3</a:t>
            </a:r>
            <a:endParaRPr b="0" i="0" sz="1400" u="none" cap="none" strike="noStrike">
              <a:solidFill>
                <a:schemeClr val="dk1"/>
              </a:solidFill>
              <a:latin typeface="Tahoma"/>
              <a:ea typeface="Tahoma"/>
              <a:cs typeface="Tahoma"/>
              <a:sym typeface="Tahoma"/>
            </a:endParaRPr>
          </a:p>
        </p:txBody>
      </p:sp>
      <p:cxnSp>
        <p:nvCxnSpPr>
          <p:cNvPr id="394" name="Google Shape;394;p18"/>
          <p:cNvCxnSpPr/>
          <p:nvPr/>
        </p:nvCxnSpPr>
        <p:spPr>
          <a:xfrm rot="10800000">
            <a:off x="1319158" y="5306162"/>
            <a:ext cx="592997" cy="468061"/>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sp>
        <p:nvSpPr>
          <p:cNvPr id="395" name="Google Shape;395;p18"/>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EPS-SG Satellites and Instrumentation</a:t>
            </a:r>
            <a:endParaRPr/>
          </a:p>
        </p:txBody>
      </p:sp>
      <p:pic>
        <p:nvPicPr>
          <p:cNvPr descr="http://www.eumetsat.int/groups/ops/documents/image/tn_sat_eps-sg.gif" id="396" name="Google Shape;396;p18"/>
          <p:cNvPicPr preferRelativeResize="0"/>
          <p:nvPr/>
        </p:nvPicPr>
        <p:blipFill rotWithShape="1">
          <a:blip r:embed="rId5">
            <a:alphaModFix/>
          </a:blip>
          <a:srcRect b="0" l="0" r="0" t="0"/>
          <a:stretch/>
        </p:blipFill>
        <p:spPr>
          <a:xfrm>
            <a:off x="5597686" y="1108639"/>
            <a:ext cx="1203506" cy="1203506"/>
          </a:xfrm>
          <a:prstGeom prst="rect">
            <a:avLst/>
          </a:prstGeom>
          <a:noFill/>
          <a:ln>
            <a:noFill/>
          </a:ln>
        </p:spPr>
      </p:pic>
      <p:pic>
        <p:nvPicPr>
          <p:cNvPr id="397" name="Google Shape;397;p18"/>
          <p:cNvPicPr preferRelativeResize="0"/>
          <p:nvPr/>
        </p:nvPicPr>
        <p:blipFill rotWithShape="1">
          <a:blip r:embed="rId6">
            <a:alphaModFix/>
          </a:blip>
          <a:srcRect b="1747" l="19018" r="22322" t="10635"/>
          <a:stretch/>
        </p:blipFill>
        <p:spPr>
          <a:xfrm rot="10800000">
            <a:off x="7137504" y="3277344"/>
            <a:ext cx="3425644" cy="2878166"/>
          </a:xfrm>
          <a:prstGeom prst="rect">
            <a:avLst/>
          </a:prstGeom>
          <a:noFill/>
          <a:ln>
            <a:noFill/>
          </a:ln>
        </p:spPr>
      </p:pic>
      <p:sp>
        <p:nvSpPr>
          <p:cNvPr id="398" name="Google Shape;398;p18"/>
          <p:cNvSpPr txBox="1"/>
          <p:nvPr/>
        </p:nvSpPr>
        <p:spPr>
          <a:xfrm flipH="1">
            <a:off x="9081668" y="3723569"/>
            <a:ext cx="203714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5D93FF"/>
                </a:solidFill>
                <a:latin typeface="Tahoma"/>
                <a:ea typeface="Tahoma"/>
                <a:cs typeface="Tahoma"/>
                <a:sym typeface="Tahoma"/>
              </a:rPr>
              <a:t>Metop-SG B</a:t>
            </a:r>
            <a:endParaRPr/>
          </a:p>
        </p:txBody>
      </p:sp>
      <p:sp>
        <p:nvSpPr>
          <p:cNvPr id="399" name="Google Shape;399;p18"/>
          <p:cNvSpPr/>
          <p:nvPr/>
        </p:nvSpPr>
        <p:spPr>
          <a:xfrm>
            <a:off x="9470906" y="4283117"/>
            <a:ext cx="1215397"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GB" sz="1600">
                <a:solidFill>
                  <a:schemeClr val="dk1"/>
                </a:solidFill>
                <a:latin typeface="Arial"/>
                <a:ea typeface="Arial"/>
                <a:cs typeface="Arial"/>
                <a:sym typeface="Arial"/>
              </a:rPr>
              <a:t>SCA</a:t>
            </a:r>
            <a:br>
              <a:rPr b="1" lang="en-GB" sz="900">
                <a:solidFill>
                  <a:schemeClr val="dk1"/>
                </a:solidFill>
                <a:latin typeface="Arial"/>
                <a:ea typeface="Arial"/>
                <a:cs typeface="Arial"/>
                <a:sym typeface="Arial"/>
              </a:rPr>
            </a:br>
            <a:r>
              <a:rPr b="1" lang="en-GB" sz="1200">
                <a:solidFill>
                  <a:schemeClr val="dk1"/>
                </a:solidFill>
                <a:latin typeface="Arial"/>
                <a:ea typeface="Arial"/>
                <a:cs typeface="Arial"/>
                <a:sym typeface="Arial"/>
              </a:rPr>
              <a:t>Scatterometer</a:t>
            </a:r>
            <a:endParaRPr b="1" sz="1200">
              <a:solidFill>
                <a:schemeClr val="dk1"/>
              </a:solidFill>
              <a:latin typeface="Arial"/>
              <a:ea typeface="Arial"/>
              <a:cs typeface="Arial"/>
              <a:sym typeface="Arial"/>
            </a:endParaRPr>
          </a:p>
        </p:txBody>
      </p:sp>
      <p:sp>
        <p:nvSpPr>
          <p:cNvPr id="400" name="Google Shape;400;p18"/>
          <p:cNvSpPr/>
          <p:nvPr/>
        </p:nvSpPr>
        <p:spPr>
          <a:xfrm>
            <a:off x="9223563" y="5971976"/>
            <a:ext cx="2484976"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600">
                <a:solidFill>
                  <a:schemeClr val="dk1"/>
                </a:solidFill>
                <a:latin typeface="Arial"/>
                <a:ea typeface="Arial"/>
                <a:cs typeface="Arial"/>
                <a:sym typeface="Arial"/>
              </a:rPr>
              <a:t>ICI</a:t>
            </a:r>
            <a:br>
              <a:rPr b="1" lang="en-GB" sz="900">
                <a:solidFill>
                  <a:schemeClr val="dk1"/>
                </a:solidFill>
                <a:latin typeface="Arial"/>
                <a:ea typeface="Arial"/>
                <a:cs typeface="Arial"/>
                <a:sym typeface="Arial"/>
              </a:rPr>
            </a:br>
            <a:r>
              <a:rPr b="1" lang="en-GB" sz="1200">
                <a:solidFill>
                  <a:schemeClr val="dk1"/>
                </a:solidFill>
                <a:latin typeface="Arial"/>
                <a:ea typeface="Arial"/>
                <a:cs typeface="Arial"/>
                <a:sym typeface="Arial"/>
              </a:rPr>
              <a:t>sub-mm wave Ice Cloud Imager</a:t>
            </a:r>
            <a:endParaRPr/>
          </a:p>
        </p:txBody>
      </p:sp>
      <p:sp>
        <p:nvSpPr>
          <p:cNvPr id="401" name="Google Shape;401;p18"/>
          <p:cNvSpPr/>
          <p:nvPr/>
        </p:nvSpPr>
        <p:spPr>
          <a:xfrm>
            <a:off x="7240266" y="5078951"/>
            <a:ext cx="1516762"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GB" sz="1600">
                <a:solidFill>
                  <a:schemeClr val="dk1"/>
                </a:solidFill>
                <a:latin typeface="Arial"/>
                <a:ea typeface="Arial"/>
                <a:cs typeface="Arial"/>
                <a:sym typeface="Arial"/>
              </a:rPr>
              <a:t>MWI</a:t>
            </a:r>
            <a:br>
              <a:rPr b="1" lang="en-GB" sz="900">
                <a:solidFill>
                  <a:schemeClr val="dk1"/>
                </a:solidFill>
                <a:latin typeface="Arial"/>
                <a:ea typeface="Arial"/>
                <a:cs typeface="Arial"/>
                <a:sym typeface="Arial"/>
              </a:rPr>
            </a:br>
            <a:r>
              <a:rPr b="1" lang="en-GB" sz="1200">
                <a:solidFill>
                  <a:schemeClr val="dk1"/>
                </a:solidFill>
                <a:latin typeface="Arial"/>
                <a:ea typeface="Arial"/>
                <a:cs typeface="Arial"/>
                <a:sym typeface="Arial"/>
              </a:rPr>
              <a:t>Microwave Imager</a:t>
            </a:r>
            <a:endParaRPr/>
          </a:p>
        </p:txBody>
      </p:sp>
      <p:cxnSp>
        <p:nvCxnSpPr>
          <p:cNvPr id="402" name="Google Shape;402;p18"/>
          <p:cNvCxnSpPr/>
          <p:nvPr/>
        </p:nvCxnSpPr>
        <p:spPr>
          <a:xfrm flipH="1">
            <a:off x="9545225" y="4819427"/>
            <a:ext cx="319671" cy="246755"/>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403" name="Google Shape;403;p18"/>
          <p:cNvCxnSpPr/>
          <p:nvPr/>
        </p:nvCxnSpPr>
        <p:spPr>
          <a:xfrm>
            <a:off x="8109522" y="5615261"/>
            <a:ext cx="519266" cy="264621"/>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404" name="Google Shape;404;p18"/>
          <p:cNvCxnSpPr/>
          <p:nvPr/>
        </p:nvCxnSpPr>
        <p:spPr>
          <a:xfrm rot="10800000">
            <a:off x="8974350" y="5835553"/>
            <a:ext cx="727121" cy="145452"/>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sp>
        <p:nvSpPr>
          <p:cNvPr id="405" name="Google Shape;405;p18"/>
          <p:cNvSpPr txBox="1"/>
          <p:nvPr/>
        </p:nvSpPr>
        <p:spPr>
          <a:xfrm>
            <a:off x="6740252" y="5938081"/>
            <a:ext cx="155523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Tahoma"/>
                <a:ea typeface="Tahoma"/>
                <a:cs typeface="Tahoma"/>
                <a:sym typeface="Tahoma"/>
              </a:rPr>
              <a:t>Radio Occultation</a:t>
            </a:r>
            <a:endParaRPr/>
          </a:p>
          <a:p>
            <a:pPr indent="0" lvl="0" marL="0" marR="0" rtl="0" algn="ctr">
              <a:spcBef>
                <a:spcPts val="0"/>
              </a:spcBef>
              <a:spcAft>
                <a:spcPts val="0"/>
              </a:spcAft>
              <a:buNone/>
            </a:pPr>
            <a:r>
              <a:rPr b="1" lang="en-GB" sz="1600">
                <a:solidFill>
                  <a:schemeClr val="dk1"/>
                </a:solidFill>
                <a:latin typeface="Tahoma"/>
                <a:ea typeface="Tahoma"/>
                <a:cs typeface="Tahoma"/>
                <a:sym typeface="Tahoma"/>
              </a:rPr>
              <a:t>RO</a:t>
            </a:r>
            <a:endParaRPr/>
          </a:p>
        </p:txBody>
      </p:sp>
      <p:cxnSp>
        <p:nvCxnSpPr>
          <p:cNvPr id="406" name="Google Shape;406;p18"/>
          <p:cNvCxnSpPr/>
          <p:nvPr/>
        </p:nvCxnSpPr>
        <p:spPr>
          <a:xfrm flipH="1" rot="10800000">
            <a:off x="8219088" y="6008371"/>
            <a:ext cx="631238" cy="196449"/>
          </a:xfrm>
          <a:prstGeom prst="straightConnector1">
            <a:avLst/>
          </a:prstGeom>
          <a:noFill/>
          <a:ln cap="flat" cmpd="sng" w="38100">
            <a:solidFill>
              <a:srgbClr val="00B050"/>
            </a:solidFill>
            <a:prstDash val="solid"/>
            <a:round/>
            <a:headEnd len="sm" w="sm" type="none"/>
            <a:tailEnd len="med" w="med" type="triangle"/>
          </a:ln>
          <a:effectLst>
            <a:outerShdw blurRad="40000" rotWithShape="0" dir="5400000" dist="23000">
              <a:srgbClr val="000000">
                <a:alpha val="34901"/>
              </a:srgbClr>
            </a:outerShdw>
          </a:effectLst>
        </p:spPr>
      </p:cxnSp>
      <p:sp>
        <p:nvSpPr>
          <p:cNvPr id="407" name="Google Shape;407;p18"/>
          <p:cNvSpPr/>
          <p:nvPr/>
        </p:nvSpPr>
        <p:spPr>
          <a:xfrm>
            <a:off x="4129116" y="3664931"/>
            <a:ext cx="1652989" cy="607702"/>
          </a:xfrm>
          <a:prstGeom prst="rect">
            <a:avLst/>
          </a:prstGeom>
          <a:noFill/>
          <a:ln cap="flat" cmpd="sng" w="38100">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408" name="Google Shape;408;p18"/>
          <p:cNvSpPr/>
          <p:nvPr/>
        </p:nvSpPr>
        <p:spPr>
          <a:xfrm>
            <a:off x="7051927" y="5036710"/>
            <a:ext cx="1652989" cy="607702"/>
          </a:xfrm>
          <a:prstGeom prst="rect">
            <a:avLst/>
          </a:prstGeom>
          <a:noFill/>
          <a:ln cap="flat" cmpd="sng" w="38100">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
        <p:nvSpPr>
          <p:cNvPr id="409" name="Google Shape;409;p18"/>
          <p:cNvSpPr/>
          <p:nvPr/>
        </p:nvSpPr>
        <p:spPr>
          <a:xfrm>
            <a:off x="9223563" y="5876315"/>
            <a:ext cx="2421169" cy="607702"/>
          </a:xfrm>
          <a:prstGeom prst="rect">
            <a:avLst/>
          </a:prstGeom>
          <a:noFill/>
          <a:ln cap="flat" cmpd="sng" w="38100">
            <a:solidFill>
              <a:srgbClr val="FF0000"/>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chemeClr val="lt1"/>
              </a:buClr>
              <a:buSzPts val="900"/>
              <a:buFont typeface="Tahoma"/>
              <a:buNone/>
            </a:pPr>
            <a:r>
              <a:t/>
            </a:r>
            <a:endParaRPr b="1" i="0" sz="900" u="none" cap="none" strike="noStrike">
              <a:solidFill>
                <a:schemeClr val="lt1"/>
              </a:solidFill>
              <a:latin typeface="Tahoma"/>
              <a:ea typeface="Tahoma"/>
              <a:cs typeface="Tahoma"/>
              <a:sym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9"/>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EPS-SG Microwave Sounding Mission Objectives</a:t>
            </a:r>
            <a:endParaRPr/>
          </a:p>
        </p:txBody>
      </p:sp>
      <p:sp>
        <p:nvSpPr>
          <p:cNvPr id="415" name="Google Shape;415;p19"/>
          <p:cNvSpPr txBox="1"/>
          <p:nvPr>
            <p:ph idx="1" type="body"/>
          </p:nvPr>
        </p:nvSpPr>
        <p:spPr>
          <a:xfrm>
            <a:off x="381000" y="1175068"/>
            <a:ext cx="10599420" cy="5096192"/>
          </a:xfrm>
          <a:prstGeom prst="rect">
            <a:avLst/>
          </a:prstGeom>
          <a:noFill/>
          <a:ln>
            <a:noFill/>
          </a:ln>
        </p:spPr>
        <p:txBody>
          <a:bodyPr anchorCtr="0" anchor="t" bIns="45700" lIns="91425" spcFirstLastPara="1" rIns="91425" wrap="square" tIns="45700">
            <a:normAutofit fontScale="92500" lnSpcReduction="10000"/>
          </a:bodyPr>
          <a:lstStyle/>
          <a:p>
            <a:pPr indent="-250825" lvl="0" marL="250825" rtl="0" algn="l">
              <a:spcBef>
                <a:spcPts val="0"/>
              </a:spcBef>
              <a:spcAft>
                <a:spcPts val="0"/>
              </a:spcAft>
              <a:buClr>
                <a:schemeClr val="dk2"/>
              </a:buClr>
              <a:buSzPct val="100000"/>
              <a:buChar char="•"/>
            </a:pPr>
            <a:r>
              <a:rPr lang="en-GB" sz="2000"/>
              <a:t>The </a:t>
            </a:r>
            <a:r>
              <a:rPr b="1" lang="en-GB" sz="2000"/>
              <a:t>primary objective</a:t>
            </a:r>
            <a:r>
              <a:rPr lang="en-GB" sz="2000"/>
              <a:t> of the Microwave Sounding mission is to support Numerical Weather Prediction at regional and global scales.</a:t>
            </a:r>
            <a:endParaRPr/>
          </a:p>
          <a:p>
            <a:pPr indent="0" lvl="0" marL="0" rtl="0" algn="l">
              <a:spcBef>
                <a:spcPts val="0"/>
              </a:spcBef>
              <a:spcAft>
                <a:spcPts val="0"/>
              </a:spcAft>
              <a:buClr>
                <a:schemeClr val="dk2"/>
              </a:buClr>
              <a:buSzPct val="100000"/>
              <a:buNone/>
            </a:pPr>
            <a:r>
              <a:t/>
            </a:r>
            <a:endParaRPr sz="2000"/>
          </a:p>
          <a:p>
            <a:pPr indent="-250825" lvl="0" marL="250825" rtl="0" algn="l">
              <a:spcBef>
                <a:spcPts val="0"/>
              </a:spcBef>
              <a:spcAft>
                <a:spcPts val="0"/>
              </a:spcAft>
              <a:buClr>
                <a:schemeClr val="dk2"/>
              </a:buClr>
              <a:buSzPct val="100000"/>
              <a:buChar char="•"/>
            </a:pPr>
            <a:r>
              <a:rPr lang="en-GB" sz="2000"/>
              <a:t>The main users of the MWS mission will be the WMO real time users, i.e. NWP centres of National Meteorological Services and ECMWF. Operational nowcasting services of National Meteorological Services may also be users of the MWS mission. The MWS mission is also relevant to non real-time users and services (e.g. the Climate Monitoring SAF) that will use data from the MWS mission to continue temperature and humidity sounding records, mainly for climate monitoring applications.</a:t>
            </a:r>
            <a:endParaRPr/>
          </a:p>
          <a:p>
            <a:pPr indent="0" lvl="0" marL="0" rtl="0" algn="l">
              <a:spcBef>
                <a:spcPts val="0"/>
              </a:spcBef>
              <a:spcAft>
                <a:spcPts val="0"/>
              </a:spcAft>
              <a:buClr>
                <a:schemeClr val="dk2"/>
              </a:buClr>
              <a:buSzPct val="100000"/>
              <a:buNone/>
            </a:pPr>
            <a:r>
              <a:t/>
            </a:r>
            <a:endParaRPr sz="2000"/>
          </a:p>
          <a:p>
            <a:pPr indent="-250825" lvl="0" marL="250825" rtl="0" algn="l">
              <a:spcBef>
                <a:spcPts val="0"/>
              </a:spcBef>
              <a:spcAft>
                <a:spcPts val="0"/>
              </a:spcAft>
              <a:buClr>
                <a:schemeClr val="dk2"/>
              </a:buClr>
              <a:buSzPct val="100000"/>
              <a:buChar char="•"/>
            </a:pPr>
            <a:r>
              <a:rPr lang="en-GB" sz="2000"/>
              <a:t>The primary products to be derived from the MWS mission include in order of decreasing priority spectral radiances with information on:</a:t>
            </a:r>
            <a:endParaRPr/>
          </a:p>
          <a:p>
            <a:pPr indent="-285750" lvl="1" marL="890011" rtl="0" algn="l">
              <a:spcBef>
                <a:spcPts val="0"/>
              </a:spcBef>
              <a:spcAft>
                <a:spcPts val="0"/>
              </a:spcAft>
              <a:buClr>
                <a:schemeClr val="dk2"/>
              </a:buClr>
              <a:buSzPct val="100000"/>
              <a:buFont typeface="Noto Sans Symbols"/>
              <a:buChar char="⮚"/>
            </a:pPr>
            <a:r>
              <a:rPr lang="en-GB" sz="1800"/>
              <a:t>Temperature profile</a:t>
            </a:r>
            <a:endParaRPr/>
          </a:p>
          <a:p>
            <a:pPr indent="-285750" lvl="1" marL="890011" rtl="0" algn="l">
              <a:spcBef>
                <a:spcPts val="0"/>
              </a:spcBef>
              <a:spcAft>
                <a:spcPts val="0"/>
              </a:spcAft>
              <a:buClr>
                <a:schemeClr val="dk2"/>
              </a:buClr>
              <a:buSzPct val="100000"/>
              <a:buFont typeface="Noto Sans Symbols"/>
              <a:buChar char="⮚"/>
            </a:pPr>
            <a:r>
              <a:rPr lang="en-GB" sz="1800"/>
              <a:t>Water-vapour profile</a:t>
            </a:r>
            <a:endParaRPr/>
          </a:p>
          <a:p>
            <a:pPr indent="-285750" lvl="1" marL="890011" rtl="0" algn="l">
              <a:spcBef>
                <a:spcPts val="0"/>
              </a:spcBef>
              <a:spcAft>
                <a:spcPts val="0"/>
              </a:spcAft>
              <a:buClr>
                <a:schemeClr val="dk2"/>
              </a:buClr>
              <a:buSzPct val="100000"/>
              <a:buFont typeface="Noto Sans Symbols"/>
              <a:buChar char="⮚"/>
            </a:pPr>
            <a:r>
              <a:rPr lang="en-GB" sz="1800"/>
              <a:t>Cloud liquid-water total column (droplet size &lt; 100µm)</a:t>
            </a:r>
            <a:endParaRPr/>
          </a:p>
          <a:p>
            <a:pPr indent="-285750" lvl="1" marL="890011" rtl="0" algn="l">
              <a:spcBef>
                <a:spcPts val="0"/>
              </a:spcBef>
              <a:spcAft>
                <a:spcPts val="0"/>
              </a:spcAft>
              <a:buClr>
                <a:schemeClr val="dk2"/>
              </a:buClr>
              <a:buSzPct val="100000"/>
              <a:buFont typeface="Noto Sans Symbols"/>
              <a:buChar char="⮚"/>
            </a:pPr>
            <a:r>
              <a:rPr lang="en-GB" sz="1800"/>
              <a:t>Further products to which MWS contributes are spectral radiances with information on:</a:t>
            </a:r>
            <a:endParaRPr/>
          </a:p>
          <a:p>
            <a:pPr indent="-285750" lvl="1" marL="890011" rtl="0" algn="l">
              <a:spcBef>
                <a:spcPts val="0"/>
              </a:spcBef>
              <a:spcAft>
                <a:spcPts val="0"/>
              </a:spcAft>
              <a:buClr>
                <a:schemeClr val="dk2"/>
              </a:buClr>
              <a:buSzPct val="100000"/>
              <a:buFont typeface="Noto Sans Symbols"/>
              <a:buChar char="⮚"/>
            </a:pPr>
            <a:r>
              <a:rPr lang="en-GB" sz="1800"/>
              <a:t>Cloud liquid-water profile (droplet size &lt; 100 µm)</a:t>
            </a:r>
            <a:endParaRPr/>
          </a:p>
          <a:p>
            <a:pPr indent="-285750" lvl="1" marL="890011" rtl="0" algn="l">
              <a:spcBef>
                <a:spcPts val="0"/>
              </a:spcBef>
              <a:spcAft>
                <a:spcPts val="0"/>
              </a:spcAft>
              <a:buClr>
                <a:schemeClr val="dk2"/>
              </a:buClr>
              <a:buSzPct val="100000"/>
              <a:buFont typeface="Noto Sans Symbols"/>
              <a:buChar char="⮚"/>
            </a:pPr>
            <a:r>
              <a:rPr lang="en-GB" sz="1800"/>
              <a:t>Cloud ice total column</a:t>
            </a:r>
            <a:endParaRPr/>
          </a:p>
          <a:p>
            <a:pPr indent="-145097" lvl="0" marL="250825" rtl="0" algn="l">
              <a:spcBef>
                <a:spcPts val="0"/>
              </a:spcBef>
              <a:spcAft>
                <a:spcPts val="0"/>
              </a:spcAft>
              <a:buClr>
                <a:schemeClr val="dk2"/>
              </a:buClr>
              <a:buSzPct val="100000"/>
              <a:buNone/>
            </a:pPr>
            <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0"/>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MWS: Instrument Heritage and Basic Design</a:t>
            </a:r>
            <a:endParaRPr/>
          </a:p>
        </p:txBody>
      </p:sp>
      <p:pic>
        <p:nvPicPr>
          <p:cNvPr id="421" name="Google Shape;421;p20"/>
          <p:cNvPicPr preferRelativeResize="0"/>
          <p:nvPr/>
        </p:nvPicPr>
        <p:blipFill rotWithShape="1">
          <a:blip r:embed="rId3">
            <a:alphaModFix/>
          </a:blip>
          <a:srcRect b="0" l="0" r="0" t="0"/>
          <a:stretch/>
        </p:blipFill>
        <p:spPr>
          <a:xfrm>
            <a:off x="5123618" y="3667126"/>
            <a:ext cx="1823549" cy="1714500"/>
          </a:xfrm>
          <a:prstGeom prst="rect">
            <a:avLst/>
          </a:prstGeom>
          <a:noFill/>
          <a:ln>
            <a:noFill/>
          </a:ln>
        </p:spPr>
      </p:pic>
      <p:sp>
        <p:nvSpPr>
          <p:cNvPr id="422" name="Google Shape;422;p20"/>
          <p:cNvSpPr/>
          <p:nvPr/>
        </p:nvSpPr>
        <p:spPr>
          <a:xfrm>
            <a:off x="5123618" y="5438775"/>
            <a:ext cx="1944763" cy="18466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600">
                <a:solidFill>
                  <a:schemeClr val="dk1"/>
                </a:solidFill>
                <a:latin typeface="Tahoma"/>
                <a:ea typeface="Tahoma"/>
                <a:cs typeface="Tahoma"/>
                <a:sym typeface="Tahoma"/>
              </a:rPr>
              <a:t>(credit: http://npp.gsfc.nasa.gov/atms.html)</a:t>
            </a:r>
            <a:endParaRPr/>
          </a:p>
        </p:txBody>
      </p:sp>
      <p:pic>
        <p:nvPicPr>
          <p:cNvPr id="423" name="Google Shape;423;p20"/>
          <p:cNvPicPr preferRelativeResize="0"/>
          <p:nvPr/>
        </p:nvPicPr>
        <p:blipFill rotWithShape="1">
          <a:blip r:embed="rId4">
            <a:alphaModFix/>
          </a:blip>
          <a:srcRect b="0" l="0" r="0" t="0"/>
          <a:stretch/>
        </p:blipFill>
        <p:spPr>
          <a:xfrm>
            <a:off x="1866899" y="3122891"/>
            <a:ext cx="1724025" cy="1514475"/>
          </a:xfrm>
          <a:prstGeom prst="rect">
            <a:avLst/>
          </a:prstGeom>
          <a:noFill/>
          <a:ln>
            <a:noFill/>
          </a:ln>
        </p:spPr>
      </p:pic>
      <p:pic>
        <p:nvPicPr>
          <p:cNvPr id="424" name="Google Shape;424;p20"/>
          <p:cNvPicPr preferRelativeResize="0"/>
          <p:nvPr/>
        </p:nvPicPr>
        <p:blipFill rotWithShape="1">
          <a:blip r:embed="rId5">
            <a:alphaModFix/>
          </a:blip>
          <a:srcRect b="0" l="0" r="0" t="0"/>
          <a:stretch/>
        </p:blipFill>
        <p:spPr>
          <a:xfrm>
            <a:off x="1836419" y="1366342"/>
            <a:ext cx="1737627" cy="1657349"/>
          </a:xfrm>
          <a:prstGeom prst="rect">
            <a:avLst/>
          </a:prstGeom>
          <a:noFill/>
          <a:ln>
            <a:noFill/>
          </a:ln>
        </p:spPr>
      </p:pic>
      <p:pic>
        <p:nvPicPr>
          <p:cNvPr id="425" name="Google Shape;425;p20"/>
          <p:cNvPicPr preferRelativeResize="0"/>
          <p:nvPr/>
        </p:nvPicPr>
        <p:blipFill rotWithShape="1">
          <a:blip r:embed="rId6">
            <a:alphaModFix/>
          </a:blip>
          <a:srcRect b="0" l="0" r="0" t="0"/>
          <a:stretch/>
        </p:blipFill>
        <p:spPr>
          <a:xfrm>
            <a:off x="1924049" y="5116920"/>
            <a:ext cx="1800225" cy="1157401"/>
          </a:xfrm>
          <a:prstGeom prst="rect">
            <a:avLst/>
          </a:prstGeom>
          <a:noFill/>
          <a:ln>
            <a:noFill/>
          </a:ln>
        </p:spPr>
      </p:pic>
      <p:sp>
        <p:nvSpPr>
          <p:cNvPr id="426" name="Google Shape;426;p20"/>
          <p:cNvSpPr/>
          <p:nvPr/>
        </p:nvSpPr>
        <p:spPr>
          <a:xfrm>
            <a:off x="1816883" y="6255491"/>
            <a:ext cx="3086100"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600">
                <a:solidFill>
                  <a:schemeClr val="dk1"/>
                </a:solidFill>
                <a:latin typeface="Tahoma"/>
                <a:ea typeface="Tahoma"/>
                <a:cs typeface="Tahoma"/>
                <a:sym typeface="Tahoma"/>
              </a:rPr>
              <a:t>credit: </a:t>
            </a:r>
            <a:r>
              <a:rPr b="1" lang="en-GB" sz="600" u="sng">
                <a:solidFill>
                  <a:schemeClr val="hlink"/>
                </a:solidFill>
                <a:latin typeface="Tahoma"/>
                <a:ea typeface="Tahoma"/>
                <a:cs typeface="Tahoma"/>
                <a:sym typeface="Tahoma"/>
                <a:hlinkClick r:id="rId7"/>
              </a:rPr>
              <a:t>http://www.eumetsat.int/website/home/Satellites/</a:t>
            </a:r>
            <a:endParaRPr b="1" sz="600">
              <a:solidFill>
                <a:schemeClr val="dk1"/>
              </a:solidFill>
              <a:latin typeface="Tahoma"/>
              <a:ea typeface="Tahoma"/>
              <a:cs typeface="Tahoma"/>
              <a:sym typeface="Tahoma"/>
            </a:endParaRPr>
          </a:p>
          <a:p>
            <a:pPr indent="0" lvl="0" marL="0" marR="0" rtl="0" algn="l">
              <a:spcBef>
                <a:spcPts val="0"/>
              </a:spcBef>
              <a:spcAft>
                <a:spcPts val="0"/>
              </a:spcAft>
              <a:buNone/>
            </a:pPr>
            <a:r>
              <a:rPr b="1" lang="en-GB" sz="600">
                <a:solidFill>
                  <a:schemeClr val="dk1"/>
                </a:solidFill>
                <a:latin typeface="Tahoma"/>
                <a:ea typeface="Tahoma"/>
                <a:cs typeface="Tahoma"/>
                <a:sym typeface="Tahoma"/>
              </a:rPr>
              <a:t>CurrentSatellites/Metop/MetopDesignl</a:t>
            </a:r>
            <a:endParaRPr b="1" sz="600">
              <a:solidFill>
                <a:schemeClr val="dk1"/>
              </a:solidFill>
              <a:latin typeface="Tahoma"/>
              <a:ea typeface="Tahoma"/>
              <a:cs typeface="Tahoma"/>
              <a:sym typeface="Tahoma"/>
            </a:endParaRPr>
          </a:p>
        </p:txBody>
      </p:sp>
      <p:pic>
        <p:nvPicPr>
          <p:cNvPr id="427" name="Google Shape;427;p20"/>
          <p:cNvPicPr preferRelativeResize="0"/>
          <p:nvPr/>
        </p:nvPicPr>
        <p:blipFill rotWithShape="1">
          <a:blip r:embed="rId8">
            <a:alphaModFix/>
          </a:blip>
          <a:srcRect b="0" l="0" r="0" t="0"/>
          <a:stretch/>
        </p:blipFill>
        <p:spPr>
          <a:xfrm>
            <a:off x="7934326" y="3429000"/>
            <a:ext cx="3169338" cy="2433852"/>
          </a:xfrm>
          <a:prstGeom prst="rect">
            <a:avLst/>
          </a:prstGeom>
          <a:noFill/>
          <a:ln>
            <a:noFill/>
          </a:ln>
        </p:spPr>
      </p:pic>
      <p:sp>
        <p:nvSpPr>
          <p:cNvPr id="428" name="Google Shape;428;p20"/>
          <p:cNvSpPr/>
          <p:nvPr/>
        </p:nvSpPr>
        <p:spPr>
          <a:xfrm>
            <a:off x="8231918" y="5862852"/>
            <a:ext cx="239798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600">
                <a:solidFill>
                  <a:schemeClr val="dk1"/>
                </a:solidFill>
                <a:latin typeface="Tahoma"/>
                <a:ea typeface="Tahoma"/>
                <a:cs typeface="Tahoma"/>
                <a:sym typeface="Tahoma"/>
              </a:rPr>
              <a:t>(credit: </a:t>
            </a:r>
            <a:r>
              <a:rPr b="1" lang="en-GB" sz="600" u="sng">
                <a:solidFill>
                  <a:schemeClr val="hlink"/>
                </a:solidFill>
                <a:latin typeface="Tahoma"/>
                <a:ea typeface="Tahoma"/>
                <a:cs typeface="Tahoma"/>
                <a:sym typeface="Tahoma"/>
                <a:hlinkClick r:id="rId9"/>
              </a:rPr>
              <a:t>https://directory.eoportal.org/web/eoportal/</a:t>
            </a:r>
            <a:endParaRPr b="1" sz="600">
              <a:solidFill>
                <a:schemeClr val="dk1"/>
              </a:solidFill>
              <a:latin typeface="Tahoma"/>
              <a:ea typeface="Tahoma"/>
              <a:cs typeface="Tahoma"/>
              <a:sym typeface="Tahoma"/>
            </a:endParaRPr>
          </a:p>
          <a:p>
            <a:pPr indent="0" lvl="0" marL="0" marR="0" rtl="0" algn="l">
              <a:spcBef>
                <a:spcPts val="0"/>
              </a:spcBef>
              <a:spcAft>
                <a:spcPts val="0"/>
              </a:spcAft>
              <a:buNone/>
            </a:pPr>
            <a:r>
              <a:rPr b="1" lang="en-GB" sz="600">
                <a:solidFill>
                  <a:schemeClr val="dk1"/>
                </a:solidFill>
                <a:latin typeface="Tahoma"/>
                <a:ea typeface="Tahoma"/>
                <a:cs typeface="Tahoma"/>
                <a:sym typeface="Tahoma"/>
              </a:rPr>
              <a:t>satellite-missions/m/metop-sg)</a:t>
            </a:r>
            <a:endParaRPr/>
          </a:p>
        </p:txBody>
      </p:sp>
      <p:sp>
        <p:nvSpPr>
          <p:cNvPr id="429" name="Google Shape;429;p20"/>
          <p:cNvSpPr txBox="1"/>
          <p:nvPr>
            <p:ph idx="1" type="body"/>
          </p:nvPr>
        </p:nvSpPr>
        <p:spPr>
          <a:xfrm>
            <a:off x="302895" y="1271727"/>
            <a:ext cx="1485900" cy="1731962"/>
          </a:xfrm>
          <a:prstGeom prst="rect">
            <a:avLst/>
          </a:prstGeom>
          <a:noFill/>
          <a:ln>
            <a:noFill/>
          </a:ln>
        </p:spPr>
        <p:txBody>
          <a:bodyPr anchorCtr="0" anchor="t" bIns="45700" lIns="91425" spcFirstLastPara="1" rIns="91425" wrap="square" tIns="45700">
            <a:normAutofit fontScale="92500"/>
          </a:bodyPr>
          <a:lstStyle/>
          <a:p>
            <a:pPr indent="-310162" lvl="0" marL="310162" rtl="0" algn="l">
              <a:spcBef>
                <a:spcPts val="0"/>
              </a:spcBef>
              <a:spcAft>
                <a:spcPts val="0"/>
              </a:spcAft>
              <a:buClr>
                <a:schemeClr val="dk2"/>
              </a:buClr>
              <a:buSzPct val="100000"/>
              <a:buNone/>
            </a:pPr>
            <a:r>
              <a:rPr lang="en-GB" sz="1200" u="sng"/>
              <a:t>AMSU/A2</a:t>
            </a:r>
            <a:r>
              <a:rPr lang="en-GB" sz="1200"/>
              <a:t>:</a:t>
            </a:r>
            <a:endParaRPr/>
          </a:p>
          <a:p>
            <a:pPr indent="-310162" lvl="0" marL="310162" rtl="0" algn="l">
              <a:spcBef>
                <a:spcPts val="0"/>
              </a:spcBef>
              <a:spcAft>
                <a:spcPts val="0"/>
              </a:spcAft>
              <a:buClr>
                <a:schemeClr val="dk2"/>
              </a:buClr>
              <a:buSzPct val="100000"/>
              <a:buChar char="•"/>
            </a:pPr>
            <a:r>
              <a:rPr lang="en-GB" sz="1200"/>
              <a:t>2 channels</a:t>
            </a:r>
            <a:endParaRPr/>
          </a:p>
          <a:p>
            <a:pPr indent="-310162" lvl="0" marL="310162" rtl="0" algn="l">
              <a:spcBef>
                <a:spcPts val="0"/>
              </a:spcBef>
              <a:spcAft>
                <a:spcPts val="0"/>
              </a:spcAft>
              <a:buClr>
                <a:schemeClr val="dk2"/>
              </a:buClr>
              <a:buSzPct val="100000"/>
              <a:buChar char="•"/>
            </a:pPr>
            <a:r>
              <a:rPr lang="en-GB" sz="1200"/>
              <a:t>1 antenna system</a:t>
            </a:r>
            <a:endParaRPr/>
          </a:p>
          <a:p>
            <a:pPr indent="-310162" lvl="0" marL="310162" rtl="0" algn="l">
              <a:spcBef>
                <a:spcPts val="0"/>
              </a:spcBef>
              <a:spcAft>
                <a:spcPts val="0"/>
              </a:spcAft>
              <a:buClr>
                <a:schemeClr val="dk2"/>
              </a:buClr>
              <a:buSzPct val="100000"/>
              <a:buChar char="•"/>
            </a:pPr>
            <a:r>
              <a:rPr lang="en-GB" sz="1200"/>
              <a:t>23-31 GHz</a:t>
            </a:r>
            <a:endParaRPr/>
          </a:p>
          <a:p>
            <a:pPr indent="-310162" lvl="0" marL="310162" rtl="0" algn="l">
              <a:spcBef>
                <a:spcPts val="0"/>
              </a:spcBef>
              <a:spcAft>
                <a:spcPts val="0"/>
              </a:spcAft>
              <a:buClr>
                <a:schemeClr val="dk2"/>
              </a:buClr>
              <a:buSzPct val="100000"/>
              <a:buChar char="•"/>
            </a:pPr>
            <a:r>
              <a:rPr lang="en-GB" sz="1200"/>
              <a:t>30 pixels/scan</a:t>
            </a:r>
            <a:endParaRPr/>
          </a:p>
          <a:p>
            <a:pPr indent="-310162" lvl="0" marL="310162" rtl="0" algn="l">
              <a:spcBef>
                <a:spcPts val="0"/>
              </a:spcBef>
              <a:spcAft>
                <a:spcPts val="0"/>
              </a:spcAft>
              <a:buClr>
                <a:schemeClr val="dk2"/>
              </a:buClr>
              <a:buSzPct val="100000"/>
              <a:buChar char="•"/>
            </a:pPr>
            <a:r>
              <a:rPr lang="en-GB" sz="1200"/>
              <a:t>3 years lifetime</a:t>
            </a:r>
            <a:endParaRPr/>
          </a:p>
          <a:p>
            <a:pPr indent="-310162" lvl="0" marL="310162" rtl="0" algn="l">
              <a:spcBef>
                <a:spcPts val="0"/>
              </a:spcBef>
              <a:spcAft>
                <a:spcPts val="0"/>
              </a:spcAft>
              <a:buClr>
                <a:schemeClr val="dk2"/>
              </a:buClr>
              <a:buSzPct val="100000"/>
              <a:buChar char="•"/>
            </a:pPr>
            <a:r>
              <a:rPr lang="en-GB" sz="1200"/>
              <a:t>54 kg</a:t>
            </a:r>
            <a:endParaRPr/>
          </a:p>
          <a:p>
            <a:pPr indent="-310162" lvl="0" marL="310162" rtl="0" algn="l">
              <a:spcBef>
                <a:spcPts val="0"/>
              </a:spcBef>
              <a:spcAft>
                <a:spcPts val="0"/>
              </a:spcAft>
              <a:buClr>
                <a:schemeClr val="dk2"/>
              </a:buClr>
              <a:buSzPct val="100000"/>
              <a:buChar char="•"/>
            </a:pPr>
            <a:r>
              <a:rPr lang="en-GB" sz="1200"/>
              <a:t>75x30x60 cm</a:t>
            </a:r>
            <a:endParaRPr sz="1200"/>
          </a:p>
        </p:txBody>
      </p:sp>
      <p:sp>
        <p:nvSpPr>
          <p:cNvPr id="430" name="Google Shape;430;p20"/>
          <p:cNvSpPr txBox="1"/>
          <p:nvPr/>
        </p:nvSpPr>
        <p:spPr>
          <a:xfrm>
            <a:off x="304798" y="3063041"/>
            <a:ext cx="1485900" cy="1722437"/>
          </a:xfrm>
          <a:prstGeom prst="rect">
            <a:avLst/>
          </a:prstGeom>
          <a:noFill/>
          <a:ln>
            <a:noFill/>
          </a:ln>
        </p:spPr>
        <p:txBody>
          <a:bodyPr anchorCtr="0" anchor="t" bIns="45700" lIns="91425" spcFirstLastPara="1" rIns="91425" wrap="square" tIns="45700">
            <a:normAutofit/>
          </a:bodyPr>
          <a:lstStyle/>
          <a:p>
            <a:pPr indent="-252000" lvl="0" marL="252000" marR="0" rtl="0" algn="l">
              <a:spcBef>
                <a:spcPts val="0"/>
              </a:spcBef>
              <a:spcAft>
                <a:spcPts val="0"/>
              </a:spcAft>
              <a:buNone/>
            </a:pPr>
            <a:r>
              <a:rPr b="0" lang="en-GB" sz="1100" u="sng">
                <a:solidFill>
                  <a:schemeClr val="dk2"/>
                </a:solidFill>
                <a:latin typeface="Arial"/>
                <a:ea typeface="Arial"/>
                <a:cs typeface="Arial"/>
                <a:sym typeface="Arial"/>
              </a:rPr>
              <a:t>AMSU/A1</a:t>
            </a:r>
            <a:r>
              <a:rPr b="0" lang="en-GB" sz="1100">
                <a:solidFill>
                  <a:schemeClr val="dk2"/>
                </a:solidFill>
                <a:latin typeface="Arial"/>
                <a:ea typeface="Arial"/>
                <a:cs typeface="Arial"/>
                <a:sym typeface="Arial"/>
              </a:rPr>
              <a:t>:</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13 channels</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2 antenna systems</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50-89 GHz</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30 pixels/scan</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3 years lifetime</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50 kg</a:t>
            </a:r>
            <a:endParaRPr/>
          </a:p>
          <a:p>
            <a:pPr indent="-252000" lvl="0" marL="252000" marR="0" rtl="0" algn="l">
              <a:spcBef>
                <a:spcPts val="0"/>
              </a:spcBef>
              <a:spcAft>
                <a:spcPts val="0"/>
              </a:spcAft>
              <a:buClr>
                <a:schemeClr val="dk2"/>
              </a:buClr>
              <a:buSzPts val="1100"/>
              <a:buFont typeface="Arial"/>
              <a:buChar char="•"/>
            </a:pPr>
            <a:r>
              <a:rPr b="0" lang="en-GB" sz="1100">
                <a:solidFill>
                  <a:schemeClr val="dk2"/>
                </a:solidFill>
                <a:latin typeface="Arial"/>
                <a:ea typeface="Arial"/>
                <a:cs typeface="Arial"/>
                <a:sym typeface="Arial"/>
              </a:rPr>
              <a:t>75x70x65 cm</a:t>
            </a:r>
            <a:endParaRPr/>
          </a:p>
          <a:p>
            <a:pPr indent="-175800" lvl="0" marL="252000" marR="0" rtl="0" algn="l">
              <a:spcBef>
                <a:spcPts val="0"/>
              </a:spcBef>
              <a:spcAft>
                <a:spcPts val="0"/>
              </a:spcAft>
              <a:buClr>
                <a:schemeClr val="lt1"/>
              </a:buClr>
              <a:buSzPts val="1200"/>
              <a:buFont typeface="Arial"/>
              <a:buNone/>
            </a:pPr>
            <a:r>
              <a:t/>
            </a:r>
            <a:endParaRPr b="0" sz="1200">
              <a:solidFill>
                <a:schemeClr val="dk2"/>
              </a:solidFill>
              <a:latin typeface="Arial"/>
              <a:ea typeface="Arial"/>
              <a:cs typeface="Arial"/>
              <a:sym typeface="Arial"/>
            </a:endParaRPr>
          </a:p>
        </p:txBody>
      </p:sp>
      <p:sp>
        <p:nvSpPr>
          <p:cNvPr id="431" name="Google Shape;431;p20"/>
          <p:cNvSpPr txBox="1"/>
          <p:nvPr/>
        </p:nvSpPr>
        <p:spPr>
          <a:xfrm>
            <a:off x="365760" y="4839337"/>
            <a:ext cx="1520190" cy="1595141"/>
          </a:xfrm>
          <a:prstGeom prst="rect">
            <a:avLst/>
          </a:prstGeom>
          <a:noFill/>
          <a:ln>
            <a:noFill/>
          </a:ln>
        </p:spPr>
        <p:txBody>
          <a:bodyPr anchorCtr="0" anchor="t" bIns="45700" lIns="91425" spcFirstLastPara="1" rIns="91425" wrap="square" tIns="45700">
            <a:normAutofit fontScale="92500" lnSpcReduction="10000"/>
          </a:bodyPr>
          <a:lstStyle/>
          <a:p>
            <a:pPr indent="-252000" lvl="0" marL="252000" marR="0" rtl="0" algn="l">
              <a:spcBef>
                <a:spcPts val="0"/>
              </a:spcBef>
              <a:spcAft>
                <a:spcPts val="0"/>
              </a:spcAft>
              <a:buNone/>
            </a:pPr>
            <a:r>
              <a:rPr b="0" lang="en-GB" sz="1200" u="sng">
                <a:solidFill>
                  <a:schemeClr val="dk2"/>
                </a:solidFill>
                <a:latin typeface="Arial"/>
                <a:ea typeface="Arial"/>
                <a:cs typeface="Arial"/>
                <a:sym typeface="Arial"/>
              </a:rPr>
              <a:t>MHS</a:t>
            </a:r>
            <a:r>
              <a:rPr b="0" lang="en-GB" sz="1200">
                <a:solidFill>
                  <a:schemeClr val="dk2"/>
                </a:solidFill>
                <a:latin typeface="Arial"/>
                <a:ea typeface="Arial"/>
                <a:cs typeface="Arial"/>
                <a:sym typeface="Arial"/>
              </a:rPr>
              <a:t>:</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5 channels</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1 antenna system</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89-191 GHz</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90 pixels/scan</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4 years lifetime</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50 kg</a:t>
            </a:r>
            <a:endParaRPr/>
          </a:p>
          <a:p>
            <a:pPr indent="-252000" lvl="0" marL="252000" marR="0" rtl="0" algn="l">
              <a:spcBef>
                <a:spcPts val="0"/>
              </a:spcBef>
              <a:spcAft>
                <a:spcPts val="0"/>
              </a:spcAft>
              <a:buClr>
                <a:schemeClr val="dk2"/>
              </a:buClr>
              <a:buSzPct val="100000"/>
              <a:buFont typeface="Arial"/>
              <a:buChar char="•"/>
            </a:pPr>
            <a:r>
              <a:rPr b="0" lang="en-GB" sz="1200">
                <a:solidFill>
                  <a:schemeClr val="dk2"/>
                </a:solidFill>
                <a:latin typeface="Arial"/>
                <a:ea typeface="Arial"/>
                <a:cs typeface="Arial"/>
                <a:sym typeface="Arial"/>
              </a:rPr>
              <a:t>75x56x69 cm</a:t>
            </a:r>
            <a:endParaRPr b="0" sz="1200">
              <a:solidFill>
                <a:schemeClr val="dk2"/>
              </a:solidFill>
              <a:latin typeface="Arial"/>
              <a:ea typeface="Arial"/>
              <a:cs typeface="Arial"/>
              <a:sym typeface="Arial"/>
            </a:endParaRPr>
          </a:p>
        </p:txBody>
      </p:sp>
      <p:sp>
        <p:nvSpPr>
          <p:cNvPr id="432" name="Google Shape;432;p20"/>
          <p:cNvSpPr txBox="1"/>
          <p:nvPr/>
        </p:nvSpPr>
        <p:spPr>
          <a:xfrm>
            <a:off x="5140981" y="1880634"/>
            <a:ext cx="1485900" cy="1684337"/>
          </a:xfrm>
          <a:prstGeom prst="rect">
            <a:avLst/>
          </a:prstGeom>
          <a:noFill/>
          <a:ln>
            <a:noFill/>
          </a:ln>
        </p:spPr>
        <p:txBody>
          <a:bodyPr anchorCtr="0" anchor="t" bIns="45700" lIns="91425" spcFirstLastPara="1" rIns="91425" wrap="square" tIns="45700">
            <a:normAutofit/>
          </a:bodyPr>
          <a:lstStyle/>
          <a:p>
            <a:pPr indent="-252000" lvl="0" marL="252000" marR="0" rtl="0" algn="l">
              <a:spcBef>
                <a:spcPts val="0"/>
              </a:spcBef>
              <a:spcAft>
                <a:spcPts val="0"/>
              </a:spcAft>
              <a:buNone/>
            </a:pPr>
            <a:r>
              <a:rPr b="0" lang="en-GB" sz="1200" u="sng">
                <a:solidFill>
                  <a:schemeClr val="dk2"/>
                </a:solidFill>
                <a:latin typeface="Arial"/>
                <a:ea typeface="Arial"/>
                <a:cs typeface="Arial"/>
                <a:sym typeface="Arial"/>
              </a:rPr>
              <a:t>ATMS</a:t>
            </a:r>
            <a:r>
              <a:rPr b="0" lang="en-GB" sz="1200">
                <a:solidFill>
                  <a:schemeClr val="dk2"/>
                </a:solidFill>
                <a:latin typeface="Arial"/>
                <a:ea typeface="Arial"/>
                <a:cs typeface="Arial"/>
                <a:sym typeface="Arial"/>
              </a:rPr>
              <a:t>:</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22 channels</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2 antenna systems</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96 pixels/scan</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8 years lifetime</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85 kg</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70x40x60 cm</a:t>
            </a:r>
            <a:endParaRPr b="0" sz="1200">
              <a:solidFill>
                <a:schemeClr val="dk2"/>
              </a:solidFill>
              <a:latin typeface="Arial"/>
              <a:ea typeface="Arial"/>
              <a:cs typeface="Arial"/>
              <a:sym typeface="Arial"/>
            </a:endParaRPr>
          </a:p>
        </p:txBody>
      </p:sp>
      <p:sp>
        <p:nvSpPr>
          <p:cNvPr id="433" name="Google Shape;433;p20"/>
          <p:cNvSpPr txBox="1"/>
          <p:nvPr/>
        </p:nvSpPr>
        <p:spPr>
          <a:xfrm>
            <a:off x="8231918" y="1886687"/>
            <a:ext cx="1771649" cy="1751012"/>
          </a:xfrm>
          <a:prstGeom prst="rect">
            <a:avLst/>
          </a:prstGeom>
          <a:noFill/>
          <a:ln>
            <a:noFill/>
          </a:ln>
        </p:spPr>
        <p:txBody>
          <a:bodyPr anchorCtr="0" anchor="t" bIns="45700" lIns="91425" spcFirstLastPara="1" rIns="91425" wrap="square" tIns="45700">
            <a:normAutofit/>
          </a:bodyPr>
          <a:lstStyle/>
          <a:p>
            <a:pPr indent="-252000" lvl="0" marL="252000" marR="0" rtl="0" algn="l">
              <a:spcBef>
                <a:spcPts val="0"/>
              </a:spcBef>
              <a:spcAft>
                <a:spcPts val="0"/>
              </a:spcAft>
              <a:buNone/>
            </a:pPr>
            <a:r>
              <a:rPr b="0" lang="en-GB" sz="1200" u="sng">
                <a:solidFill>
                  <a:schemeClr val="dk2"/>
                </a:solidFill>
                <a:latin typeface="Arial"/>
                <a:ea typeface="Arial"/>
                <a:cs typeface="Arial"/>
                <a:sym typeface="Arial"/>
              </a:rPr>
              <a:t>MWS</a:t>
            </a:r>
            <a:r>
              <a:rPr b="0" lang="en-GB" sz="1200">
                <a:solidFill>
                  <a:schemeClr val="dk2"/>
                </a:solidFill>
                <a:latin typeface="Arial"/>
                <a:ea typeface="Arial"/>
                <a:cs typeface="Arial"/>
                <a:sym typeface="Arial"/>
              </a:rPr>
              <a:t>:</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24 channels</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1 antenna system</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95 pixels/scan</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7.5 years lifetime</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110 kg</a:t>
            </a:r>
            <a:endParaRPr/>
          </a:p>
          <a:p>
            <a:pPr indent="-252000" lvl="0" marL="252000" marR="0" rtl="0" algn="l">
              <a:spcBef>
                <a:spcPts val="0"/>
              </a:spcBef>
              <a:spcAft>
                <a:spcPts val="0"/>
              </a:spcAft>
              <a:buClr>
                <a:schemeClr val="dk2"/>
              </a:buClr>
              <a:buSzPts val="1200"/>
              <a:buFont typeface="Arial"/>
              <a:buChar char="•"/>
            </a:pPr>
            <a:r>
              <a:rPr b="0" lang="en-GB" sz="1200">
                <a:solidFill>
                  <a:schemeClr val="dk2"/>
                </a:solidFill>
                <a:latin typeface="Arial"/>
                <a:ea typeface="Arial"/>
                <a:cs typeface="Arial"/>
                <a:sym typeface="Arial"/>
              </a:rPr>
              <a:t>143x100x52 cm</a:t>
            </a:r>
            <a:endParaRPr b="0" sz="1200">
              <a:solidFill>
                <a:schemeClr val="dk2"/>
              </a:solidFill>
              <a:latin typeface="Arial"/>
              <a:ea typeface="Arial"/>
              <a:cs typeface="Arial"/>
              <a:sym typeface="Arial"/>
            </a:endParaRPr>
          </a:p>
        </p:txBody>
      </p:sp>
      <p:sp>
        <p:nvSpPr>
          <p:cNvPr id="434" name="Google Shape;434;p20"/>
          <p:cNvSpPr txBox="1"/>
          <p:nvPr/>
        </p:nvSpPr>
        <p:spPr>
          <a:xfrm>
            <a:off x="885956" y="1033835"/>
            <a:ext cx="3638551" cy="293687"/>
          </a:xfrm>
          <a:prstGeom prst="rect">
            <a:avLst/>
          </a:prstGeom>
          <a:noFill/>
          <a:ln>
            <a:noFill/>
          </a:ln>
        </p:spPr>
        <p:txBody>
          <a:bodyPr anchorCtr="0" anchor="t" bIns="45700" lIns="91425" spcFirstLastPara="1" rIns="91425" wrap="square" tIns="45700">
            <a:noAutofit/>
          </a:bodyPr>
          <a:lstStyle/>
          <a:p>
            <a:pPr indent="-252000" lvl="0" marL="252000" marR="0" rtl="0" algn="l">
              <a:spcBef>
                <a:spcPts val="0"/>
              </a:spcBef>
              <a:spcAft>
                <a:spcPts val="0"/>
              </a:spcAft>
              <a:buNone/>
            </a:pPr>
            <a:r>
              <a:rPr b="1" lang="en-GB" sz="1400">
                <a:solidFill>
                  <a:srgbClr val="FF0000"/>
                </a:solidFill>
                <a:latin typeface="Arial"/>
                <a:ea typeface="Arial"/>
                <a:cs typeface="Arial"/>
                <a:sym typeface="Arial"/>
              </a:rPr>
              <a:t>NOAA 15 16 17 18 19, Aqua, Metop ABC</a:t>
            </a:r>
            <a:endParaRPr/>
          </a:p>
        </p:txBody>
      </p:sp>
      <p:sp>
        <p:nvSpPr>
          <p:cNvPr id="435" name="Google Shape;435;p20"/>
          <p:cNvSpPr txBox="1"/>
          <p:nvPr/>
        </p:nvSpPr>
        <p:spPr>
          <a:xfrm>
            <a:off x="1162049" y="4761697"/>
            <a:ext cx="3362325" cy="293687"/>
          </a:xfrm>
          <a:prstGeom prst="rect">
            <a:avLst/>
          </a:prstGeom>
          <a:noFill/>
          <a:ln>
            <a:noFill/>
          </a:ln>
        </p:spPr>
        <p:txBody>
          <a:bodyPr anchorCtr="0" anchor="t" bIns="45700" lIns="91425" spcFirstLastPara="1" rIns="91425" wrap="square" tIns="45700">
            <a:noAutofit/>
          </a:bodyPr>
          <a:lstStyle/>
          <a:p>
            <a:pPr indent="-252000" lvl="0" marL="252000" marR="0" rtl="0" algn="l">
              <a:spcBef>
                <a:spcPts val="0"/>
              </a:spcBef>
              <a:spcAft>
                <a:spcPts val="0"/>
              </a:spcAft>
              <a:buNone/>
            </a:pPr>
            <a:r>
              <a:rPr b="1" lang="en-GB" sz="1400">
                <a:solidFill>
                  <a:srgbClr val="FF0000"/>
                </a:solidFill>
                <a:latin typeface="Arial"/>
                <a:ea typeface="Arial"/>
                <a:cs typeface="Arial"/>
                <a:sym typeface="Arial"/>
              </a:rPr>
              <a:t>NOAA 18 19, Metop ABC</a:t>
            </a:r>
            <a:endParaRPr/>
          </a:p>
        </p:txBody>
      </p:sp>
      <p:sp>
        <p:nvSpPr>
          <p:cNvPr id="436" name="Google Shape;436;p20"/>
          <p:cNvSpPr txBox="1"/>
          <p:nvPr/>
        </p:nvSpPr>
        <p:spPr>
          <a:xfrm>
            <a:off x="5121715" y="1027592"/>
            <a:ext cx="1362075" cy="750887"/>
          </a:xfrm>
          <a:prstGeom prst="rect">
            <a:avLst/>
          </a:prstGeom>
          <a:noFill/>
          <a:ln>
            <a:noFill/>
          </a:ln>
        </p:spPr>
        <p:txBody>
          <a:bodyPr anchorCtr="0" anchor="t" bIns="45700" lIns="91425" spcFirstLastPara="1" rIns="91425" wrap="square" tIns="45700">
            <a:noAutofit/>
          </a:bodyPr>
          <a:lstStyle/>
          <a:p>
            <a:pPr indent="-252000" lvl="0" marL="252000" marR="0" rtl="0" algn="l">
              <a:spcBef>
                <a:spcPts val="0"/>
              </a:spcBef>
              <a:spcAft>
                <a:spcPts val="0"/>
              </a:spcAft>
              <a:buNone/>
            </a:pPr>
            <a:r>
              <a:rPr b="1" lang="en-GB" sz="1400">
                <a:solidFill>
                  <a:srgbClr val="FF0000"/>
                </a:solidFill>
                <a:latin typeface="Arial"/>
                <a:ea typeface="Arial"/>
                <a:cs typeface="Arial"/>
                <a:sym typeface="Arial"/>
              </a:rPr>
              <a:t>S-NPP</a:t>
            </a:r>
            <a:endParaRPr/>
          </a:p>
          <a:p>
            <a:pPr indent="-252000" lvl="0" marL="252000" marR="0" rtl="0" algn="l">
              <a:spcBef>
                <a:spcPts val="0"/>
              </a:spcBef>
              <a:spcAft>
                <a:spcPts val="0"/>
              </a:spcAft>
              <a:buNone/>
            </a:pPr>
            <a:r>
              <a:rPr b="1" lang="en-GB" sz="1400">
                <a:solidFill>
                  <a:srgbClr val="FF0000"/>
                </a:solidFill>
                <a:latin typeface="Arial"/>
                <a:ea typeface="Arial"/>
                <a:cs typeface="Arial"/>
                <a:sym typeface="Arial"/>
              </a:rPr>
              <a:t>NOAA-20</a:t>
            </a:r>
            <a:endParaRPr b="1" sz="1400">
              <a:solidFill>
                <a:srgbClr val="FF0000"/>
              </a:solidFill>
              <a:latin typeface="Arial"/>
              <a:ea typeface="Arial"/>
              <a:cs typeface="Arial"/>
              <a:sym typeface="Arial"/>
            </a:endParaRPr>
          </a:p>
          <a:p>
            <a:pPr indent="-252000" lvl="0" marL="252000" marR="0" rtl="0" algn="l">
              <a:spcBef>
                <a:spcPts val="0"/>
              </a:spcBef>
              <a:spcAft>
                <a:spcPts val="0"/>
              </a:spcAft>
              <a:buNone/>
            </a:pPr>
            <a:r>
              <a:rPr b="1" lang="en-GB" sz="1400">
                <a:solidFill>
                  <a:srgbClr val="FF0000"/>
                </a:solidFill>
                <a:latin typeface="Arial"/>
                <a:ea typeface="Arial"/>
                <a:cs typeface="Arial"/>
                <a:sym typeface="Arial"/>
              </a:rPr>
              <a:t>JPSS-2</a:t>
            </a:r>
            <a:endParaRPr/>
          </a:p>
        </p:txBody>
      </p:sp>
      <p:sp>
        <p:nvSpPr>
          <p:cNvPr id="437" name="Google Shape;437;p20"/>
          <p:cNvSpPr txBox="1"/>
          <p:nvPr/>
        </p:nvSpPr>
        <p:spPr>
          <a:xfrm>
            <a:off x="8193817" y="1027592"/>
            <a:ext cx="1809750" cy="750887"/>
          </a:xfrm>
          <a:prstGeom prst="rect">
            <a:avLst/>
          </a:prstGeom>
          <a:noFill/>
          <a:ln>
            <a:noFill/>
          </a:ln>
        </p:spPr>
        <p:txBody>
          <a:bodyPr anchorCtr="0" anchor="t" bIns="45700" lIns="91425" spcFirstLastPara="1" rIns="91425" wrap="square" tIns="45700">
            <a:noAutofit/>
          </a:bodyPr>
          <a:lstStyle/>
          <a:p>
            <a:pPr indent="-252000" lvl="0" marL="252000" marR="0" rtl="0" algn="l">
              <a:spcBef>
                <a:spcPts val="0"/>
              </a:spcBef>
              <a:spcAft>
                <a:spcPts val="0"/>
              </a:spcAft>
              <a:buNone/>
            </a:pPr>
            <a:r>
              <a:rPr b="1" lang="en-GB" sz="1400">
                <a:solidFill>
                  <a:srgbClr val="FF0000"/>
                </a:solidFill>
                <a:latin typeface="Arial"/>
                <a:ea typeface="Arial"/>
                <a:cs typeface="Arial"/>
                <a:sym typeface="Arial"/>
              </a:rPr>
              <a:t>Metop-SG A1</a:t>
            </a:r>
            <a:endParaRPr b="1" sz="1400">
              <a:solidFill>
                <a:srgbClr val="FF0000"/>
              </a:solidFill>
              <a:latin typeface="Arial"/>
              <a:ea typeface="Arial"/>
              <a:cs typeface="Arial"/>
              <a:sym typeface="Arial"/>
            </a:endParaRPr>
          </a:p>
          <a:p>
            <a:pPr indent="-252000" lvl="0" marL="252000" marR="0" rtl="0" algn="l">
              <a:spcBef>
                <a:spcPts val="0"/>
              </a:spcBef>
              <a:spcAft>
                <a:spcPts val="0"/>
              </a:spcAft>
              <a:buNone/>
            </a:pPr>
            <a:r>
              <a:rPr b="1" lang="en-GB" sz="1400">
                <a:solidFill>
                  <a:srgbClr val="FF0000"/>
                </a:solidFill>
                <a:latin typeface="Arial"/>
                <a:ea typeface="Arial"/>
                <a:cs typeface="Arial"/>
                <a:sym typeface="Arial"/>
              </a:rPr>
              <a:t>Metop-SG A2</a:t>
            </a:r>
            <a:endParaRPr b="1" sz="1400">
              <a:solidFill>
                <a:srgbClr val="FF0000"/>
              </a:solidFill>
              <a:latin typeface="Arial"/>
              <a:ea typeface="Arial"/>
              <a:cs typeface="Arial"/>
              <a:sym typeface="Arial"/>
            </a:endParaRPr>
          </a:p>
          <a:p>
            <a:pPr indent="-252000" lvl="0" marL="252000" marR="0" rtl="0" algn="l">
              <a:spcBef>
                <a:spcPts val="0"/>
              </a:spcBef>
              <a:spcAft>
                <a:spcPts val="0"/>
              </a:spcAft>
              <a:buNone/>
            </a:pPr>
            <a:r>
              <a:rPr b="1" lang="en-GB" sz="1400">
                <a:solidFill>
                  <a:srgbClr val="FF0000"/>
                </a:solidFill>
                <a:latin typeface="Arial"/>
                <a:ea typeface="Arial"/>
                <a:cs typeface="Arial"/>
                <a:sym typeface="Arial"/>
              </a:rPr>
              <a:t>Metop-SG A3</a:t>
            </a:r>
            <a:endParaRPr b="1" sz="1400">
              <a:solidFill>
                <a:srgbClr val="FF0000"/>
              </a:solidFill>
              <a:latin typeface="Arial"/>
              <a:ea typeface="Arial"/>
              <a:cs typeface="Arial"/>
              <a:sym typeface="Arial"/>
            </a:endParaRPr>
          </a:p>
          <a:p>
            <a:pPr indent="-252000" lvl="0" marL="252000" marR="0" rtl="0" algn="l">
              <a:spcBef>
                <a:spcPts val="0"/>
              </a:spcBef>
              <a:spcAft>
                <a:spcPts val="0"/>
              </a:spcAft>
              <a:buNone/>
            </a:pPr>
            <a:r>
              <a:t/>
            </a:r>
            <a:endParaRPr b="1" sz="1400">
              <a:solidFill>
                <a:srgbClr val="FF0000"/>
              </a:solidFill>
              <a:latin typeface="Arial"/>
              <a:ea typeface="Arial"/>
              <a:cs typeface="Arial"/>
              <a:sym typeface="Arial"/>
            </a:endParaRPr>
          </a:p>
          <a:p>
            <a:pPr indent="-252000" lvl="0" marL="252000" marR="0" rtl="0" algn="l">
              <a:spcBef>
                <a:spcPts val="0"/>
              </a:spcBef>
              <a:spcAft>
                <a:spcPts val="0"/>
              </a:spcAft>
              <a:buNone/>
            </a:pPr>
            <a:r>
              <a:t/>
            </a:r>
            <a:endParaRPr b="1" sz="1400">
              <a:solidFill>
                <a:srgbClr val="FF0000"/>
              </a:solidFill>
              <a:latin typeface="Arial"/>
              <a:ea typeface="Arial"/>
              <a:cs typeface="Arial"/>
              <a:sym typeface="Arial"/>
            </a:endParaRPr>
          </a:p>
          <a:p>
            <a:pPr indent="-252000" lvl="0" marL="252000" marR="0" rtl="0" algn="l">
              <a:spcBef>
                <a:spcPts val="0"/>
              </a:spcBef>
              <a:spcAft>
                <a:spcPts val="0"/>
              </a:spcAft>
              <a:buNone/>
            </a:pPr>
            <a:r>
              <a:t/>
            </a:r>
            <a:endParaRPr b="1" sz="140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1"/>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MWS: Frequency Range of Measurements</a:t>
            </a:r>
            <a:endParaRPr/>
          </a:p>
        </p:txBody>
      </p:sp>
      <p:pic>
        <p:nvPicPr>
          <p:cNvPr id="443" name="Google Shape;443;p21"/>
          <p:cNvPicPr preferRelativeResize="0"/>
          <p:nvPr/>
        </p:nvPicPr>
        <p:blipFill rotWithShape="1">
          <a:blip r:embed="rId3">
            <a:alphaModFix/>
          </a:blip>
          <a:srcRect b="0" l="0" r="0" t="0"/>
          <a:stretch/>
        </p:blipFill>
        <p:spPr>
          <a:xfrm>
            <a:off x="1524000" y="1086796"/>
            <a:ext cx="8016239" cy="54187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2"/>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ctr">
              <a:spcBef>
                <a:spcPts val="0"/>
              </a:spcBef>
              <a:spcAft>
                <a:spcPts val="0"/>
              </a:spcAft>
              <a:buNone/>
            </a:pPr>
            <a:r>
              <a:rPr lang="en-GB"/>
              <a:t>MWS: Channels Comparison with Heritage Instruments</a:t>
            </a:r>
            <a:endParaRPr/>
          </a:p>
        </p:txBody>
      </p:sp>
      <p:graphicFrame>
        <p:nvGraphicFramePr>
          <p:cNvPr id="449" name="Google Shape;449;p22"/>
          <p:cNvGraphicFramePr/>
          <p:nvPr/>
        </p:nvGraphicFramePr>
        <p:xfrm>
          <a:off x="607300" y="1033977"/>
          <a:ext cx="3000000" cy="3000000"/>
        </p:xfrm>
        <a:graphic>
          <a:graphicData uri="http://schemas.openxmlformats.org/drawingml/2006/table">
            <a:tbl>
              <a:tblPr>
                <a:noFill/>
                <a:tableStyleId>{2672417C-344E-4789-A3E9-A86E07B8D4BF}</a:tableStyleId>
              </a:tblPr>
              <a:tblGrid>
                <a:gridCol w="1391300"/>
                <a:gridCol w="367700"/>
                <a:gridCol w="367700"/>
                <a:gridCol w="367700"/>
                <a:gridCol w="367700"/>
                <a:gridCol w="1326700"/>
                <a:gridCol w="367700"/>
                <a:gridCol w="367700"/>
                <a:gridCol w="1403725"/>
                <a:gridCol w="1418625"/>
                <a:gridCol w="367700"/>
                <a:gridCol w="367700"/>
                <a:gridCol w="1749075"/>
              </a:tblGrid>
              <a:tr h="151775">
                <a:tc gridSpan="5">
                  <a:txBody>
                    <a:bodyPr/>
                    <a:lstStyle/>
                    <a:p>
                      <a:pPr indent="0" lvl="0" marL="0" marR="0" rtl="0" algn="ctr">
                        <a:lnSpc>
                          <a:spcPct val="115000"/>
                        </a:lnSpc>
                        <a:spcBef>
                          <a:spcPts val="0"/>
                        </a:spcBef>
                        <a:spcAft>
                          <a:spcPts val="0"/>
                        </a:spcAft>
                        <a:buNone/>
                      </a:pPr>
                      <a:r>
                        <a:rPr b="1" lang="en-GB" sz="1000" u="none" cap="none" strike="noStrike">
                          <a:solidFill>
                            <a:srgbClr val="00000A"/>
                          </a:solidFill>
                          <a:latin typeface="Calibri"/>
                          <a:ea typeface="Calibri"/>
                          <a:cs typeface="Calibri"/>
                          <a:sym typeface="Calibri"/>
                        </a:rPr>
                        <a:t>AMSU/MHS</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1"/>
                      </a:solidFill>
                      <a:prstDash val="solid"/>
                      <a:round/>
                      <a:headEnd len="sm" w="sm" type="none"/>
                      <a:tailEnd len="sm" w="sm" type="none"/>
                    </a:lnB>
                  </a:tcPr>
                </a:tc>
                <a:tc hMerge="1"/>
                <a:tc hMerge="1"/>
                <a:tc hMerge="1"/>
                <a:tc hMerge="1"/>
                <a:tc gridSpan="4">
                  <a:txBody>
                    <a:bodyPr/>
                    <a:lstStyle/>
                    <a:p>
                      <a:pPr indent="0" lvl="0" marL="0" marR="0" rtl="0" algn="ctr">
                        <a:lnSpc>
                          <a:spcPct val="115000"/>
                        </a:lnSpc>
                        <a:spcBef>
                          <a:spcPts val="0"/>
                        </a:spcBef>
                        <a:spcAft>
                          <a:spcPts val="0"/>
                        </a:spcAft>
                        <a:buNone/>
                      </a:pPr>
                      <a:r>
                        <a:rPr b="1" lang="en-GB" sz="1000" u="none" cap="none" strike="noStrike">
                          <a:solidFill>
                            <a:srgbClr val="00000A"/>
                          </a:solidFill>
                          <a:latin typeface="Calibri"/>
                          <a:ea typeface="Calibri"/>
                          <a:cs typeface="Calibri"/>
                          <a:sym typeface="Calibri"/>
                        </a:rPr>
                        <a:t>ATMS</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1"/>
                      </a:solidFill>
                      <a:prstDash val="solid"/>
                      <a:round/>
                      <a:headEnd len="sm" w="sm" type="none"/>
                      <a:tailEnd len="sm" w="sm" type="none"/>
                    </a:lnB>
                  </a:tcPr>
                </a:tc>
                <a:tc hMerge="1"/>
                <a:tc hMerge="1"/>
                <a:tc hMerge="1"/>
                <a:tc gridSpan="4">
                  <a:txBody>
                    <a:bodyPr/>
                    <a:lstStyle/>
                    <a:p>
                      <a:pPr indent="0" lvl="0" marL="0" marR="0" rtl="0" algn="ctr">
                        <a:lnSpc>
                          <a:spcPct val="115000"/>
                        </a:lnSpc>
                        <a:spcBef>
                          <a:spcPts val="0"/>
                        </a:spcBef>
                        <a:spcAft>
                          <a:spcPts val="0"/>
                        </a:spcAft>
                        <a:buNone/>
                      </a:pPr>
                      <a:r>
                        <a:rPr b="1" lang="en-GB" sz="1000" u="none" cap="none" strike="noStrike">
                          <a:solidFill>
                            <a:srgbClr val="00000A"/>
                          </a:solidFill>
                          <a:latin typeface="Calibri"/>
                          <a:ea typeface="Calibri"/>
                          <a:cs typeface="Calibri"/>
                          <a:sym typeface="Calibri"/>
                        </a:rPr>
                        <a:t>MWS</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28575">
                      <a:solidFill>
                        <a:srgbClr val="000001"/>
                      </a:solidFill>
                      <a:prstDash val="solid"/>
                      <a:round/>
                      <a:headEnd len="sm" w="sm" type="none"/>
                      <a:tailEnd len="sm" w="sm" type="none"/>
                    </a:lnB>
                  </a:tcPr>
                </a:tc>
                <a:tc hMerge="1"/>
                <a:tc hMerge="1"/>
                <a:tc hMerge="1"/>
              </a:tr>
              <a:tr h="151775">
                <a:tc>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libri"/>
                          <a:ea typeface="Calibri"/>
                          <a:cs typeface="Calibri"/>
                          <a:sym typeface="Calibri"/>
                        </a:rPr>
                        <a:t>Ch.</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GHz</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Pol.</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Ch.</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GHz</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Pol.</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Ch.</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GHz</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i="1" lang="en-GB" sz="1000" u="none" cap="none" strike="noStrike">
                          <a:solidFill>
                            <a:srgbClr val="00000A"/>
                          </a:solidFill>
                          <a:latin typeface="Cambria"/>
                          <a:ea typeface="Cambria"/>
                          <a:cs typeface="Cambria"/>
                          <a:sym typeface="Cambria"/>
                        </a:rPr>
                        <a:t>Pol.</a:t>
                      </a:r>
                      <a:endParaRPr sz="10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28575">
                      <a:solidFill>
                        <a:srgbClr val="000001"/>
                      </a:solidFill>
                      <a:prstDash val="solid"/>
                      <a:round/>
                      <a:headEnd len="sm" w="sm" type="none"/>
                      <a:tailEnd len="sm" w="sm" type="none"/>
                    </a:lnT>
                    <a:lnB cap="flat" cmpd="sng" w="12700">
                      <a:solidFill>
                        <a:srgbClr val="000000"/>
                      </a:solidFill>
                      <a:prstDash val="solid"/>
                      <a:round/>
                      <a:headEnd len="sm" w="sm" type="none"/>
                      <a:tailEnd len="sm" w="sm" type="none"/>
                    </a:lnB>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23.8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23.8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23.8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31.4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31.4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31.4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50.3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50.3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50.3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29675">
                <a:tc gridSpan="5">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51.76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gridSpan="4">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52.8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52.8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52.8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51175">
                <a:tc gridSpan="9">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hMerge="1"/>
                <a:tc hMerge="1"/>
                <a:tc hMerge="1"/>
                <a:tc hMerge="1"/>
                <a:tc hMerge="1"/>
                <a:tc hMerge="1"/>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53.246 ± 0.08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1511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53.595±0.115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53.596±0.115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53.596±0.115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259375">
                <a:tc gridSpan="9">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hMerge="1"/>
                <a:tc hMerge="1"/>
                <a:tc hMerge="1"/>
                <a:tc hMerge="1"/>
                <a:tc hMerge="1"/>
                <a:tc hMerge="1"/>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53.948 ± 0.081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54.4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54.4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54.4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54.94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54.94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54.94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55.50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55.50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55.50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1511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2593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57.290344±0.217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57.290344±0.217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57.290344±0.217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89050">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 ±0.3222±0.048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 ±0.3222±0.048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 ±0.3222±0.048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882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57.290344±0.3222±0.022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57.290344±0.3222±0.022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57.290344±0.3222±0.022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882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882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57.290344±0.3222±0.0045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4C8C4"/>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57.290344±0.3222±0.0045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57.290344±0.3222±0.0045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 (QV)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89.0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8">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c hMerge="1"/>
                <a:tc hMerge="1"/>
                <a:tc hMerge="1"/>
                <a:tc hMerge="1"/>
              </a:tr>
              <a:tr h="1296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89.0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16</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88.2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EECE1"/>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89.0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EECE1"/>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EECE1"/>
                    </a:solidFill>
                  </a:tcPr>
                </a:tc>
              </a:tr>
              <a:tr h="1511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157.0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165.5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164-167</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r>
              <a:tr h="1511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23</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183.311±1.0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51175">
                <a:tc gridSpan="5">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hMerge="1"/>
                <a:tc hMerge="1"/>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 ± 1.8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22</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183.311±1.8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1511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19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183.311±3.0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183.311±3.0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183.311±3.0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51175">
                <a:tc gridSpan="5">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hMerge="1"/>
                <a:tc hMerge="1"/>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183.311±4.5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183.311±4.5</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r h="151175">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20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191.31</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9FF"/>
                    </a:solidFill>
                  </a:tcPr>
                </a:tc>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18</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183.311±7.0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QH</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19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183.311±7.0</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00"/>
                    </a:solidFill>
                  </a:tcPr>
                </a:tc>
              </a:tr>
              <a:tr h="129675">
                <a:tc gridSpan="9">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libri"/>
                          <a:ea typeface="Calibri"/>
                          <a:cs typeface="Calibri"/>
                          <a:sym typeface="Calibri"/>
                        </a:rPr>
                        <a:t> </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c hMerge="1"/>
                <a:tc hMerge="1"/>
                <a:tc hMerge="1"/>
                <a:tc hMerge="1"/>
                <a:tc hMerge="1"/>
                <a:tc>
                  <a:txBody>
                    <a:bodyPr/>
                    <a:lstStyle/>
                    <a:p>
                      <a:pPr indent="0" lvl="0" marL="0" marR="0" rtl="0" algn="ctr">
                        <a:lnSpc>
                          <a:spcPct val="115000"/>
                        </a:lnSpc>
                        <a:spcBef>
                          <a:spcPts val="0"/>
                        </a:spcBef>
                        <a:spcAft>
                          <a:spcPts val="0"/>
                        </a:spcAft>
                        <a:buNone/>
                      </a:pPr>
                      <a:r>
                        <a:rPr b="1" lang="en-GB" sz="800" u="none" cap="none" strike="noStrike">
                          <a:solidFill>
                            <a:srgbClr val="00000A"/>
                          </a:solidFill>
                          <a:latin typeface="Cambria"/>
                          <a:ea typeface="Cambria"/>
                          <a:cs typeface="Cambria"/>
                          <a:sym typeface="Cambria"/>
                        </a:rPr>
                        <a:t>24</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gridSpan="2">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229</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hMerge="1"/>
                <a:tc>
                  <a:txBody>
                    <a:bodyPr/>
                    <a:lstStyle/>
                    <a:p>
                      <a:pPr indent="0" lvl="0" marL="0" marR="0" rtl="0" algn="ctr">
                        <a:lnSpc>
                          <a:spcPct val="115000"/>
                        </a:lnSpc>
                        <a:spcBef>
                          <a:spcPts val="0"/>
                        </a:spcBef>
                        <a:spcAft>
                          <a:spcPts val="0"/>
                        </a:spcAft>
                        <a:buNone/>
                      </a:pPr>
                      <a:r>
                        <a:rPr lang="en-GB" sz="800" u="none" cap="none" strike="noStrike">
                          <a:solidFill>
                            <a:srgbClr val="00000A"/>
                          </a:solidFill>
                          <a:latin typeface="Cambria"/>
                          <a:ea typeface="Cambria"/>
                          <a:cs typeface="Cambria"/>
                          <a:sym typeface="Cambria"/>
                        </a:rPr>
                        <a:t>QV</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81925">
                <a:tc gridSpan="2">
                  <a:txBody>
                    <a:bodyPr/>
                    <a:lstStyle/>
                    <a:p>
                      <a:pPr indent="0" lvl="0" marL="0" marR="0" rtl="0" algn="ctr">
                        <a:lnSpc>
                          <a:spcPct val="150000"/>
                        </a:lnSpc>
                        <a:spcBef>
                          <a:spcPts val="0"/>
                        </a:spcBef>
                        <a:spcAft>
                          <a:spcPts val="0"/>
                        </a:spcAft>
                        <a:buNone/>
                      </a:pPr>
                      <a:r>
                        <a:rPr b="1" lang="en-GB" sz="800" u="none" cap="none" strike="noStrike">
                          <a:solidFill>
                            <a:srgbClr val="00000A"/>
                          </a:solidFill>
                          <a:latin typeface="Calibri"/>
                          <a:ea typeface="Calibri"/>
                          <a:cs typeface="Calibri"/>
                          <a:sym typeface="Calibri"/>
                        </a:rPr>
                        <a:t>Matched Specificat.</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hMerge="1"/>
                <a:tc gridSpan="2">
                  <a:txBody>
                    <a:bodyPr/>
                    <a:lstStyle/>
                    <a:p>
                      <a:pPr indent="0" lvl="0" marL="0" marR="0" rtl="0" algn="ctr">
                        <a:lnSpc>
                          <a:spcPct val="150000"/>
                        </a:lnSpc>
                        <a:spcBef>
                          <a:spcPts val="0"/>
                        </a:spcBef>
                        <a:spcAft>
                          <a:spcPts val="0"/>
                        </a:spcAft>
                        <a:buNone/>
                      </a:pPr>
                      <a:r>
                        <a:rPr b="1" lang="en-GB" sz="800" u="none" cap="none" strike="noStrike">
                          <a:solidFill>
                            <a:srgbClr val="00000A"/>
                          </a:solidFill>
                          <a:latin typeface="Cambria"/>
                          <a:ea typeface="Cambria"/>
                          <a:cs typeface="Cambria"/>
                          <a:sym typeface="Cambria"/>
                        </a:rPr>
                        <a:t>Pol. is Different</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hMerge="1"/>
                <a:tc gridSpan="3">
                  <a:txBody>
                    <a:bodyPr/>
                    <a:lstStyle/>
                    <a:p>
                      <a:pPr indent="0" lvl="0" marL="0" marR="0" rtl="0" algn="ctr">
                        <a:lnSpc>
                          <a:spcPct val="150000"/>
                        </a:lnSpc>
                        <a:spcBef>
                          <a:spcPts val="0"/>
                        </a:spcBef>
                        <a:spcAft>
                          <a:spcPts val="0"/>
                        </a:spcAft>
                        <a:buNone/>
                      </a:pPr>
                      <a:r>
                        <a:rPr b="1" lang="en-GB" sz="800" u="none" cap="none" strike="noStrike">
                          <a:solidFill>
                            <a:srgbClr val="00000A"/>
                          </a:solidFill>
                          <a:latin typeface="Cambria"/>
                          <a:ea typeface="Cambria"/>
                          <a:cs typeface="Cambria"/>
                          <a:sym typeface="Cambria"/>
                        </a:rPr>
                        <a:t>Unique Passband</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hMerge="1"/>
                <a:tc hMerge="1"/>
                <a:tc gridSpan="4">
                  <a:txBody>
                    <a:bodyPr/>
                    <a:lstStyle/>
                    <a:p>
                      <a:pPr indent="0" lvl="0" marL="0" marR="0" rtl="0" algn="ctr">
                        <a:lnSpc>
                          <a:spcPct val="150000"/>
                        </a:lnSpc>
                        <a:spcBef>
                          <a:spcPts val="0"/>
                        </a:spcBef>
                        <a:spcAft>
                          <a:spcPts val="0"/>
                        </a:spcAft>
                        <a:buNone/>
                      </a:pPr>
                      <a:r>
                        <a:rPr b="1" lang="en-GB" sz="800" u="none" cap="none" strike="noStrike">
                          <a:solidFill>
                            <a:srgbClr val="00000A"/>
                          </a:solidFill>
                          <a:latin typeface="Cambria"/>
                          <a:ea typeface="Cambria"/>
                          <a:cs typeface="Cambria"/>
                          <a:sym typeface="Cambria"/>
                        </a:rPr>
                        <a:t>Pol. is Different and Unique Passband</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hMerge="1"/>
                <a:tc hMerge="1"/>
                <a:tc hMerge="1"/>
                <a:tc gridSpan="2">
                  <a:txBody>
                    <a:bodyPr/>
                    <a:lstStyle/>
                    <a:p>
                      <a:pPr indent="0" lvl="0" marL="0" marR="0" rtl="0" algn="ctr">
                        <a:lnSpc>
                          <a:spcPct val="150000"/>
                        </a:lnSpc>
                        <a:spcBef>
                          <a:spcPts val="0"/>
                        </a:spcBef>
                        <a:spcAft>
                          <a:spcPts val="0"/>
                        </a:spcAft>
                        <a:buNone/>
                      </a:pPr>
                      <a:r>
                        <a:rPr b="1" lang="en-GB" sz="800" u="none" cap="none" strike="noStrike">
                          <a:solidFill>
                            <a:srgbClr val="00000A"/>
                          </a:solidFill>
                          <a:latin typeface="Cambria"/>
                          <a:ea typeface="Cambria"/>
                          <a:cs typeface="Cambria"/>
                          <a:sym typeface="Cambria"/>
                        </a:rPr>
                        <a:t>New channel</a:t>
                      </a:r>
                      <a:endParaRPr sz="800" u="none" cap="none" strike="noStrike">
                        <a:solidFill>
                          <a:srgbClr val="00000A"/>
                        </a:solidFill>
                        <a:latin typeface="Georgia"/>
                        <a:ea typeface="Georgia"/>
                        <a:cs typeface="Georgia"/>
                        <a:sym typeface="Georgia"/>
                      </a:endParaRPr>
                    </a:p>
                  </a:txBody>
                  <a:tcPr marT="0" marB="0" marR="48025" marL="120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hMerge="1"/>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3"/>
          <p:cNvSpPr txBox="1"/>
          <p:nvPr>
            <p:ph type="title"/>
          </p:nvPr>
        </p:nvSpPr>
        <p:spPr>
          <a:xfrm>
            <a:off x="0" y="1"/>
            <a:ext cx="11977884" cy="854075"/>
          </a:xfrm>
          <a:prstGeom prst="rect">
            <a:avLst/>
          </a:prstGeom>
          <a:noFill/>
          <a:ln>
            <a:noFill/>
          </a:ln>
        </p:spPr>
        <p:txBody>
          <a:bodyPr anchorCtr="0" anchor="ctr" bIns="45700" lIns="91425" spcFirstLastPara="1" rIns="91425" wrap="square" tIns="45700">
            <a:noAutofit/>
          </a:bodyPr>
          <a:lstStyle/>
          <a:p>
            <a:pPr indent="0" lvl="0" marL="220791" rtl="0" algn="ctr">
              <a:spcBef>
                <a:spcPts val="0"/>
              </a:spcBef>
              <a:spcAft>
                <a:spcPts val="0"/>
              </a:spcAft>
              <a:buNone/>
            </a:pPr>
            <a:r>
              <a:rPr lang="en-GB"/>
              <a:t>MWS Scanning Characteristics</a:t>
            </a:r>
            <a:endParaRPr/>
          </a:p>
        </p:txBody>
      </p:sp>
      <p:pic>
        <p:nvPicPr>
          <p:cNvPr id="455" name="Google Shape;455;p23"/>
          <p:cNvPicPr preferRelativeResize="0"/>
          <p:nvPr/>
        </p:nvPicPr>
        <p:blipFill rotWithShape="1">
          <a:blip r:embed="rId3">
            <a:alphaModFix/>
          </a:blip>
          <a:srcRect b="0" l="0" r="0" t="0"/>
          <a:stretch/>
        </p:blipFill>
        <p:spPr>
          <a:xfrm>
            <a:off x="6743241" y="2084069"/>
            <a:ext cx="4916516" cy="4298534"/>
          </a:xfrm>
          <a:prstGeom prst="rect">
            <a:avLst/>
          </a:prstGeom>
          <a:noFill/>
          <a:ln>
            <a:noFill/>
          </a:ln>
        </p:spPr>
      </p:pic>
      <p:sp>
        <p:nvSpPr>
          <p:cNvPr id="456" name="Google Shape;456;p23"/>
          <p:cNvSpPr/>
          <p:nvPr/>
        </p:nvSpPr>
        <p:spPr>
          <a:xfrm>
            <a:off x="7019131" y="1413967"/>
            <a:ext cx="4059936"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GB" sz="1400">
                <a:solidFill>
                  <a:srgbClr val="FF0000"/>
                </a:solidFill>
                <a:latin typeface="Tahoma"/>
                <a:ea typeface="Tahoma"/>
                <a:cs typeface="Tahoma"/>
                <a:sym typeface="Tahoma"/>
              </a:rPr>
              <a:t>MWS Channel 17 scan pattern and brightness temperature simulations. </a:t>
            </a:r>
            <a:endParaRPr/>
          </a:p>
        </p:txBody>
      </p:sp>
      <p:sp>
        <p:nvSpPr>
          <p:cNvPr id="457" name="Google Shape;457;p23"/>
          <p:cNvSpPr/>
          <p:nvPr/>
        </p:nvSpPr>
        <p:spPr>
          <a:xfrm>
            <a:off x="334867" y="1234606"/>
            <a:ext cx="6096000" cy="169892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2"/>
              </a:buClr>
              <a:buSzPts val="1800"/>
              <a:buFont typeface="Arial"/>
              <a:buChar char="•"/>
            </a:pPr>
            <a:r>
              <a:rPr b="1" lang="en-GB" sz="1800">
                <a:solidFill>
                  <a:schemeClr val="dk2"/>
                </a:solidFill>
                <a:latin typeface="Tahoma"/>
                <a:ea typeface="Tahoma"/>
                <a:cs typeface="Tahoma"/>
                <a:sym typeface="Tahoma"/>
              </a:rPr>
              <a:t>Cross-track scanner</a:t>
            </a:r>
            <a:endParaRPr/>
          </a:p>
          <a:p>
            <a:pPr indent="-342900" lvl="0" marL="342900" marR="0" rtl="0" algn="l">
              <a:spcBef>
                <a:spcPts val="360"/>
              </a:spcBef>
              <a:spcAft>
                <a:spcPts val="0"/>
              </a:spcAft>
              <a:buClr>
                <a:schemeClr val="dk2"/>
              </a:buClr>
              <a:buSzPts val="1800"/>
              <a:buFont typeface="Arial"/>
              <a:buChar char="•"/>
            </a:pPr>
            <a:r>
              <a:rPr b="1" lang="en-GB" sz="1800">
                <a:solidFill>
                  <a:schemeClr val="dk2"/>
                </a:solidFill>
                <a:latin typeface="Tahoma"/>
                <a:ea typeface="Tahoma"/>
                <a:cs typeface="Tahoma"/>
                <a:sym typeface="Tahoma"/>
              </a:rPr>
              <a:t>95 pixels per scan line for each channel</a:t>
            </a:r>
            <a:endParaRPr b="1" sz="1800">
              <a:solidFill>
                <a:schemeClr val="dk2"/>
              </a:solidFill>
              <a:latin typeface="Tahoma"/>
              <a:ea typeface="Tahoma"/>
              <a:cs typeface="Tahoma"/>
              <a:sym typeface="Tahoma"/>
            </a:endParaRPr>
          </a:p>
          <a:p>
            <a:pPr indent="-342900" lvl="0" marL="342900" marR="0" rtl="0" algn="l">
              <a:spcBef>
                <a:spcPts val="360"/>
              </a:spcBef>
              <a:spcAft>
                <a:spcPts val="0"/>
              </a:spcAft>
              <a:buClr>
                <a:schemeClr val="dk2"/>
              </a:buClr>
              <a:buSzPts val="1800"/>
              <a:buFont typeface="Arial"/>
              <a:buChar char="•"/>
            </a:pPr>
            <a:r>
              <a:rPr b="1" lang="en-GB" sz="1800">
                <a:solidFill>
                  <a:schemeClr val="dk2"/>
                </a:solidFill>
                <a:latin typeface="Tahoma"/>
                <a:ea typeface="Tahoma"/>
                <a:cs typeface="Tahoma"/>
                <a:sym typeface="Tahoma"/>
              </a:rPr>
              <a:t>2.25 seconds scan duration</a:t>
            </a:r>
            <a:endParaRPr/>
          </a:p>
          <a:p>
            <a:pPr indent="-342900" lvl="0" marL="342900" marR="0" rtl="0" algn="l">
              <a:spcBef>
                <a:spcPts val="360"/>
              </a:spcBef>
              <a:spcAft>
                <a:spcPts val="0"/>
              </a:spcAft>
              <a:buClr>
                <a:schemeClr val="dk2"/>
              </a:buClr>
              <a:buSzPts val="1800"/>
              <a:buFont typeface="Arial"/>
              <a:buChar char="•"/>
            </a:pPr>
            <a:r>
              <a:rPr b="1" lang="en-GB" sz="1800">
                <a:solidFill>
                  <a:schemeClr val="dk2"/>
                </a:solidFill>
                <a:latin typeface="Tahoma"/>
                <a:ea typeface="Tahoma"/>
                <a:cs typeface="Tahoma"/>
                <a:sym typeface="Tahoma"/>
              </a:rPr>
              <a:t>49.85° maximum scanning angle</a:t>
            </a:r>
            <a:endParaRPr/>
          </a:p>
          <a:p>
            <a:pPr indent="-342900" lvl="0" marL="342900" marR="0" rtl="0" algn="l">
              <a:spcBef>
                <a:spcPts val="360"/>
              </a:spcBef>
              <a:spcAft>
                <a:spcPts val="0"/>
              </a:spcAft>
              <a:buClr>
                <a:schemeClr val="dk2"/>
              </a:buClr>
              <a:buSzPts val="1800"/>
              <a:buFont typeface="Arial"/>
              <a:buChar char="•"/>
            </a:pPr>
            <a:r>
              <a:rPr b="1" lang="en-GB" sz="1800">
                <a:solidFill>
                  <a:schemeClr val="dk2"/>
                </a:solidFill>
                <a:latin typeface="Tahoma"/>
                <a:ea typeface="Tahoma"/>
                <a:cs typeface="Tahoma"/>
                <a:sym typeface="Tahoma"/>
              </a:rPr>
              <a:t>~2250 km swath width</a:t>
            </a:r>
            <a:endParaRPr/>
          </a:p>
        </p:txBody>
      </p:sp>
      <p:pic>
        <p:nvPicPr>
          <p:cNvPr id="458" name="Google Shape;458;p23"/>
          <p:cNvPicPr preferRelativeResize="0"/>
          <p:nvPr/>
        </p:nvPicPr>
        <p:blipFill rotWithShape="1">
          <a:blip r:embed="rId4">
            <a:alphaModFix/>
          </a:blip>
          <a:srcRect b="0" l="0" r="0" t="0"/>
          <a:stretch/>
        </p:blipFill>
        <p:spPr>
          <a:xfrm>
            <a:off x="832035" y="2933533"/>
            <a:ext cx="4024904" cy="34490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4"/>
          <p:cNvSpPr txBox="1"/>
          <p:nvPr>
            <p:ph type="title"/>
          </p:nvPr>
        </p:nvSpPr>
        <p:spPr>
          <a:xfrm>
            <a:off x="0" y="1"/>
            <a:ext cx="12192000" cy="1019907"/>
          </a:xfrm>
          <a:prstGeom prst="rect">
            <a:avLst/>
          </a:prstGeom>
          <a:noFill/>
          <a:ln>
            <a:noFill/>
          </a:ln>
        </p:spPr>
        <p:txBody>
          <a:bodyPr anchorCtr="0" anchor="ctr" bIns="45700" lIns="91425" spcFirstLastPara="1" rIns="91425" wrap="square" tIns="45700">
            <a:noAutofit/>
          </a:bodyPr>
          <a:lstStyle/>
          <a:p>
            <a:pPr indent="0" lvl="0" marL="221544" rtl="0" algn="l">
              <a:spcBef>
                <a:spcPts val="0"/>
              </a:spcBef>
              <a:spcAft>
                <a:spcPts val="0"/>
              </a:spcAft>
              <a:buNone/>
            </a:pPr>
            <a:r>
              <a:rPr lang="en-GB"/>
              <a:t>MWS: Pixel Size Comparison with Heritage Instruments</a:t>
            </a:r>
            <a:endParaRPr/>
          </a:p>
        </p:txBody>
      </p:sp>
      <p:graphicFrame>
        <p:nvGraphicFramePr>
          <p:cNvPr id="464" name="Google Shape;464;p24"/>
          <p:cNvGraphicFramePr/>
          <p:nvPr/>
        </p:nvGraphicFramePr>
        <p:xfrm>
          <a:off x="1516378" y="1776095"/>
          <a:ext cx="3000000" cy="3000000"/>
        </p:xfrm>
        <a:graphic>
          <a:graphicData uri="http://schemas.openxmlformats.org/drawingml/2006/table">
            <a:tbl>
              <a:tblPr bandRow="1" firstRow="1">
                <a:noFill/>
                <a:tableStyleId>{6AF54C80-DD41-46EC-8E03-992653774A3C}</a:tableStyleId>
              </a:tblPr>
              <a:tblGrid>
                <a:gridCol w="1985000"/>
                <a:gridCol w="2167900"/>
                <a:gridCol w="1802125"/>
                <a:gridCol w="1985000"/>
              </a:tblGrid>
              <a:tr h="962975">
                <a:tc>
                  <a:txBody>
                    <a:bodyPr/>
                    <a:lstStyle/>
                    <a:p>
                      <a:pPr indent="0" lvl="0" marL="0" marR="0" rtl="0" algn="l">
                        <a:spcBef>
                          <a:spcPts val="0"/>
                        </a:spcBef>
                        <a:spcAft>
                          <a:spcPts val="0"/>
                        </a:spcAft>
                        <a:buNone/>
                      </a:pPr>
                      <a:r>
                        <a:rPr lang="en-GB" sz="2215" u="none" cap="none" strike="noStrike"/>
                        <a:t>Observation Frequency (GHz)</a:t>
                      </a:r>
                      <a:endParaRPr sz="2215"/>
                    </a:p>
                  </a:txBody>
                  <a:tcPr marT="45725" marB="45725" marR="91450" marL="91450"/>
                </a:tc>
                <a:tc>
                  <a:txBody>
                    <a:bodyPr/>
                    <a:lstStyle/>
                    <a:p>
                      <a:pPr indent="0" lvl="0" marL="0" marR="0" rtl="0" algn="l">
                        <a:spcBef>
                          <a:spcPts val="0"/>
                        </a:spcBef>
                        <a:spcAft>
                          <a:spcPts val="0"/>
                        </a:spcAft>
                        <a:buNone/>
                      </a:pPr>
                      <a:r>
                        <a:rPr lang="en-GB" sz="2215"/>
                        <a:t>AMSU-A/MHS</a:t>
                      </a:r>
                      <a:endParaRPr sz="2215"/>
                    </a:p>
                  </a:txBody>
                  <a:tcPr marT="45725" marB="45725" marR="91450" marL="91450"/>
                </a:tc>
                <a:tc>
                  <a:txBody>
                    <a:bodyPr/>
                    <a:lstStyle/>
                    <a:p>
                      <a:pPr indent="0" lvl="0" marL="0" marR="0" rtl="0" algn="l">
                        <a:spcBef>
                          <a:spcPts val="0"/>
                        </a:spcBef>
                        <a:spcAft>
                          <a:spcPts val="0"/>
                        </a:spcAft>
                        <a:buNone/>
                      </a:pPr>
                      <a:r>
                        <a:rPr lang="en-GB" sz="2215"/>
                        <a:t>ATMS</a:t>
                      </a:r>
                      <a:endParaRPr sz="2215"/>
                    </a:p>
                  </a:txBody>
                  <a:tcPr marT="45725" marB="45725" marR="91450" marL="91450"/>
                </a:tc>
                <a:tc>
                  <a:txBody>
                    <a:bodyPr/>
                    <a:lstStyle/>
                    <a:p>
                      <a:pPr indent="0" lvl="0" marL="0" marR="0" rtl="0" algn="l">
                        <a:spcBef>
                          <a:spcPts val="0"/>
                        </a:spcBef>
                        <a:spcAft>
                          <a:spcPts val="0"/>
                        </a:spcAft>
                        <a:buNone/>
                      </a:pPr>
                      <a:r>
                        <a:rPr lang="en-GB" sz="2215"/>
                        <a:t>MWS</a:t>
                      </a:r>
                      <a:endParaRPr sz="2215"/>
                    </a:p>
                  </a:txBody>
                  <a:tcPr marT="45725" marB="45725" marR="91450" marL="91450"/>
                </a:tc>
              </a:tr>
              <a:tr h="390550">
                <a:tc>
                  <a:txBody>
                    <a:bodyPr/>
                    <a:lstStyle/>
                    <a:p>
                      <a:pPr indent="0" lvl="0" marL="0" marR="0" rtl="0" algn="l">
                        <a:spcBef>
                          <a:spcPts val="0"/>
                        </a:spcBef>
                        <a:spcAft>
                          <a:spcPts val="0"/>
                        </a:spcAft>
                        <a:buNone/>
                      </a:pPr>
                      <a:r>
                        <a:rPr lang="en-GB" sz="2215"/>
                        <a:t>23.8</a:t>
                      </a:r>
                      <a:endParaRPr sz="2215"/>
                    </a:p>
                  </a:txBody>
                  <a:tcPr marT="45725" marB="45725" marR="91450" marL="91450"/>
                </a:tc>
                <a:tc>
                  <a:txBody>
                    <a:bodyPr/>
                    <a:lstStyle/>
                    <a:p>
                      <a:pPr indent="0" lvl="0" marL="0" marR="0" rtl="0" algn="l">
                        <a:spcBef>
                          <a:spcPts val="0"/>
                        </a:spcBef>
                        <a:spcAft>
                          <a:spcPts val="0"/>
                        </a:spcAft>
                        <a:buNone/>
                      </a:pPr>
                      <a:r>
                        <a:rPr lang="en-GB" sz="2215"/>
                        <a:t>48 km</a:t>
                      </a:r>
                      <a:endParaRPr sz="2215"/>
                    </a:p>
                  </a:txBody>
                  <a:tcPr marT="45725" marB="45725" marR="91450" marL="91450"/>
                </a:tc>
                <a:tc>
                  <a:txBody>
                    <a:bodyPr/>
                    <a:lstStyle/>
                    <a:p>
                      <a:pPr indent="0" lvl="0" marL="0" marR="0" rtl="0" algn="l">
                        <a:spcBef>
                          <a:spcPts val="0"/>
                        </a:spcBef>
                        <a:spcAft>
                          <a:spcPts val="0"/>
                        </a:spcAft>
                        <a:buNone/>
                      </a:pPr>
                      <a:r>
                        <a:rPr lang="en-GB" sz="2215"/>
                        <a:t>75 km</a:t>
                      </a:r>
                      <a:endParaRPr sz="2215"/>
                    </a:p>
                  </a:txBody>
                  <a:tcPr marT="45725" marB="45725" marR="91450" marL="91450"/>
                </a:tc>
                <a:tc>
                  <a:txBody>
                    <a:bodyPr/>
                    <a:lstStyle/>
                    <a:p>
                      <a:pPr indent="0" lvl="0" marL="0" marR="0" rtl="0" algn="l">
                        <a:spcBef>
                          <a:spcPts val="0"/>
                        </a:spcBef>
                        <a:spcAft>
                          <a:spcPts val="0"/>
                        </a:spcAft>
                        <a:buNone/>
                      </a:pPr>
                      <a:r>
                        <a:rPr lang="en-GB" sz="2215"/>
                        <a:t>40 km</a:t>
                      </a:r>
                      <a:endParaRPr sz="2215"/>
                    </a:p>
                  </a:txBody>
                  <a:tcPr marT="45725" marB="45725" marR="91450" marL="91450"/>
                </a:tc>
              </a:tr>
              <a:tr h="390550">
                <a:tc>
                  <a:txBody>
                    <a:bodyPr/>
                    <a:lstStyle/>
                    <a:p>
                      <a:pPr indent="0" lvl="0" marL="0" marR="0" rtl="0" algn="l">
                        <a:spcBef>
                          <a:spcPts val="0"/>
                        </a:spcBef>
                        <a:spcAft>
                          <a:spcPts val="0"/>
                        </a:spcAft>
                        <a:buNone/>
                      </a:pPr>
                      <a:r>
                        <a:rPr lang="en-GB" sz="2215"/>
                        <a:t>31.4</a:t>
                      </a:r>
                      <a:endParaRPr sz="2215"/>
                    </a:p>
                  </a:txBody>
                  <a:tcPr marT="45725" marB="45725" marR="91450" marL="91450"/>
                </a:tc>
                <a:tc>
                  <a:txBody>
                    <a:bodyPr/>
                    <a:lstStyle/>
                    <a:p>
                      <a:pPr indent="0" lvl="0" marL="0" marR="0" rtl="0" algn="l">
                        <a:spcBef>
                          <a:spcPts val="0"/>
                        </a:spcBef>
                        <a:spcAft>
                          <a:spcPts val="0"/>
                        </a:spcAft>
                        <a:buNone/>
                      </a:pPr>
                      <a:r>
                        <a:rPr lang="en-GB" sz="2215"/>
                        <a:t>48 km</a:t>
                      </a:r>
                      <a:endParaRPr sz="2215"/>
                    </a:p>
                  </a:txBody>
                  <a:tcPr marT="45725" marB="45725" marR="91450" marL="91450"/>
                </a:tc>
                <a:tc>
                  <a:txBody>
                    <a:bodyPr/>
                    <a:lstStyle/>
                    <a:p>
                      <a:pPr indent="0" lvl="0" marL="0" marR="0" rtl="0" algn="l">
                        <a:spcBef>
                          <a:spcPts val="0"/>
                        </a:spcBef>
                        <a:spcAft>
                          <a:spcPts val="0"/>
                        </a:spcAft>
                        <a:buNone/>
                      </a:pPr>
                      <a:r>
                        <a:rPr lang="en-GB" sz="2215"/>
                        <a:t>75 km</a:t>
                      </a:r>
                      <a:endParaRPr sz="2215"/>
                    </a:p>
                  </a:txBody>
                  <a:tcPr marT="45725" marB="45725" marR="91450" marL="91450"/>
                </a:tc>
                <a:tc>
                  <a:txBody>
                    <a:bodyPr/>
                    <a:lstStyle/>
                    <a:p>
                      <a:pPr indent="0" lvl="0" marL="0" marR="0" rtl="0" algn="l">
                        <a:spcBef>
                          <a:spcPts val="0"/>
                        </a:spcBef>
                        <a:spcAft>
                          <a:spcPts val="0"/>
                        </a:spcAft>
                        <a:buNone/>
                      </a:pPr>
                      <a:r>
                        <a:rPr lang="en-GB" sz="2215"/>
                        <a:t>40 km</a:t>
                      </a:r>
                      <a:endParaRPr sz="2215"/>
                    </a:p>
                  </a:txBody>
                  <a:tcPr marT="45725" marB="45725" marR="91450" marL="91450"/>
                </a:tc>
              </a:tr>
              <a:tr h="390550">
                <a:tc>
                  <a:txBody>
                    <a:bodyPr/>
                    <a:lstStyle/>
                    <a:p>
                      <a:pPr indent="0" lvl="0" marL="0" marR="0" rtl="0" algn="l">
                        <a:spcBef>
                          <a:spcPts val="0"/>
                        </a:spcBef>
                        <a:spcAft>
                          <a:spcPts val="0"/>
                        </a:spcAft>
                        <a:buNone/>
                      </a:pPr>
                      <a:r>
                        <a:rPr lang="en-GB" sz="2215"/>
                        <a:t>50-58</a:t>
                      </a:r>
                      <a:endParaRPr sz="2215"/>
                    </a:p>
                  </a:txBody>
                  <a:tcPr marT="45725" marB="45725" marR="91450" marL="91450"/>
                </a:tc>
                <a:tc>
                  <a:txBody>
                    <a:bodyPr/>
                    <a:lstStyle/>
                    <a:p>
                      <a:pPr indent="0" lvl="0" marL="0" marR="0" rtl="0" algn="l">
                        <a:spcBef>
                          <a:spcPts val="0"/>
                        </a:spcBef>
                        <a:spcAft>
                          <a:spcPts val="0"/>
                        </a:spcAft>
                        <a:buNone/>
                      </a:pPr>
                      <a:r>
                        <a:rPr lang="en-GB" sz="2215"/>
                        <a:t>48 km</a:t>
                      </a:r>
                      <a:endParaRPr sz="2215"/>
                    </a:p>
                  </a:txBody>
                  <a:tcPr marT="45725" marB="45725" marR="91450" marL="91450"/>
                </a:tc>
                <a:tc>
                  <a:txBody>
                    <a:bodyPr/>
                    <a:lstStyle/>
                    <a:p>
                      <a:pPr indent="0" lvl="0" marL="0" marR="0" rtl="0" algn="l">
                        <a:spcBef>
                          <a:spcPts val="0"/>
                        </a:spcBef>
                        <a:spcAft>
                          <a:spcPts val="0"/>
                        </a:spcAft>
                        <a:buNone/>
                      </a:pPr>
                      <a:r>
                        <a:rPr lang="en-GB" sz="2215"/>
                        <a:t>32 km</a:t>
                      </a:r>
                      <a:endParaRPr sz="2215"/>
                    </a:p>
                  </a:txBody>
                  <a:tcPr marT="45725" marB="45725" marR="91450" marL="91450"/>
                </a:tc>
                <a:tc>
                  <a:txBody>
                    <a:bodyPr/>
                    <a:lstStyle/>
                    <a:p>
                      <a:pPr indent="0" lvl="0" marL="0" marR="0" rtl="0" algn="l">
                        <a:spcBef>
                          <a:spcPts val="0"/>
                        </a:spcBef>
                        <a:spcAft>
                          <a:spcPts val="0"/>
                        </a:spcAft>
                        <a:buNone/>
                      </a:pPr>
                      <a:r>
                        <a:rPr lang="en-GB" sz="2215"/>
                        <a:t>20 km</a:t>
                      </a:r>
                      <a:endParaRPr sz="2215"/>
                    </a:p>
                  </a:txBody>
                  <a:tcPr marT="45725" marB="45725" marR="91450" marL="91450"/>
                </a:tc>
              </a:tr>
              <a:tr h="390550">
                <a:tc>
                  <a:txBody>
                    <a:bodyPr/>
                    <a:lstStyle/>
                    <a:p>
                      <a:pPr indent="0" lvl="0" marL="0" marR="0" rtl="0" algn="l">
                        <a:spcBef>
                          <a:spcPts val="0"/>
                        </a:spcBef>
                        <a:spcAft>
                          <a:spcPts val="0"/>
                        </a:spcAft>
                        <a:buNone/>
                      </a:pPr>
                      <a:r>
                        <a:rPr lang="en-GB" sz="2215"/>
                        <a:t>89</a:t>
                      </a:r>
                      <a:endParaRPr sz="2215"/>
                    </a:p>
                  </a:txBody>
                  <a:tcPr marT="45725" marB="45725" marR="91450" marL="91450"/>
                </a:tc>
                <a:tc>
                  <a:txBody>
                    <a:bodyPr/>
                    <a:lstStyle/>
                    <a:p>
                      <a:pPr indent="0" lvl="0" marL="0" marR="0" rtl="0" algn="l">
                        <a:spcBef>
                          <a:spcPts val="0"/>
                        </a:spcBef>
                        <a:spcAft>
                          <a:spcPts val="0"/>
                        </a:spcAft>
                        <a:buNone/>
                      </a:pPr>
                      <a:r>
                        <a:rPr lang="en-GB" sz="2215"/>
                        <a:t>48 km/ 16 km</a:t>
                      </a:r>
                      <a:endParaRPr sz="2215"/>
                    </a:p>
                  </a:txBody>
                  <a:tcPr marT="45725" marB="45725" marR="91450" marL="91450"/>
                </a:tc>
                <a:tc>
                  <a:txBody>
                    <a:bodyPr/>
                    <a:lstStyle/>
                    <a:p>
                      <a:pPr indent="0" lvl="0" marL="0" marR="0" rtl="0" algn="l">
                        <a:spcBef>
                          <a:spcPts val="0"/>
                        </a:spcBef>
                        <a:spcAft>
                          <a:spcPts val="0"/>
                        </a:spcAft>
                        <a:buNone/>
                      </a:pPr>
                      <a:r>
                        <a:rPr lang="en-GB" sz="2215"/>
                        <a:t>32 km</a:t>
                      </a:r>
                      <a:endParaRPr sz="2215"/>
                    </a:p>
                  </a:txBody>
                  <a:tcPr marT="45725" marB="45725" marR="91450" marL="91450"/>
                </a:tc>
                <a:tc>
                  <a:txBody>
                    <a:bodyPr/>
                    <a:lstStyle/>
                    <a:p>
                      <a:pPr indent="0" lvl="0" marL="0" marR="0" rtl="0" algn="l">
                        <a:spcBef>
                          <a:spcPts val="0"/>
                        </a:spcBef>
                        <a:spcAft>
                          <a:spcPts val="0"/>
                        </a:spcAft>
                        <a:buNone/>
                      </a:pPr>
                      <a:r>
                        <a:rPr lang="en-GB" sz="2215"/>
                        <a:t>17 km</a:t>
                      </a:r>
                      <a:endParaRPr sz="2215"/>
                    </a:p>
                  </a:txBody>
                  <a:tcPr marT="45725" marB="45725" marR="91450" marL="91450"/>
                </a:tc>
              </a:tr>
              <a:tr h="390550">
                <a:tc>
                  <a:txBody>
                    <a:bodyPr/>
                    <a:lstStyle/>
                    <a:p>
                      <a:pPr indent="0" lvl="0" marL="0" marR="0" rtl="0" algn="l">
                        <a:spcBef>
                          <a:spcPts val="0"/>
                        </a:spcBef>
                        <a:spcAft>
                          <a:spcPts val="0"/>
                        </a:spcAft>
                        <a:buNone/>
                      </a:pPr>
                      <a:r>
                        <a:rPr lang="en-GB" sz="2215"/>
                        <a:t>157-167</a:t>
                      </a:r>
                      <a:endParaRPr sz="2215"/>
                    </a:p>
                  </a:txBody>
                  <a:tcPr marT="45725" marB="45725" marR="91450" marL="91450"/>
                </a:tc>
                <a:tc>
                  <a:txBody>
                    <a:bodyPr/>
                    <a:lstStyle/>
                    <a:p>
                      <a:pPr indent="0" lvl="0" marL="0" marR="0" rtl="0" algn="l">
                        <a:spcBef>
                          <a:spcPts val="0"/>
                        </a:spcBef>
                        <a:spcAft>
                          <a:spcPts val="0"/>
                        </a:spcAft>
                        <a:buNone/>
                      </a:pPr>
                      <a:r>
                        <a:rPr lang="en-GB" sz="2215"/>
                        <a:t>16 km</a:t>
                      </a:r>
                      <a:endParaRPr sz="2215"/>
                    </a:p>
                  </a:txBody>
                  <a:tcPr marT="45725" marB="45725" marR="91450" marL="91450"/>
                </a:tc>
                <a:tc>
                  <a:txBody>
                    <a:bodyPr/>
                    <a:lstStyle/>
                    <a:p>
                      <a:pPr indent="0" lvl="0" marL="0" marR="0" rtl="0" algn="l">
                        <a:spcBef>
                          <a:spcPts val="0"/>
                        </a:spcBef>
                        <a:spcAft>
                          <a:spcPts val="0"/>
                        </a:spcAft>
                        <a:buNone/>
                      </a:pPr>
                      <a:r>
                        <a:rPr lang="en-GB" sz="2215"/>
                        <a:t>16 km</a:t>
                      </a:r>
                      <a:endParaRPr sz="2215"/>
                    </a:p>
                  </a:txBody>
                  <a:tcPr marT="45725" marB="45725" marR="91450" marL="91450"/>
                </a:tc>
                <a:tc>
                  <a:txBody>
                    <a:bodyPr/>
                    <a:lstStyle/>
                    <a:p>
                      <a:pPr indent="0" lvl="0" marL="0" marR="0" rtl="0" algn="l">
                        <a:spcBef>
                          <a:spcPts val="0"/>
                        </a:spcBef>
                        <a:spcAft>
                          <a:spcPts val="0"/>
                        </a:spcAft>
                        <a:buNone/>
                      </a:pPr>
                      <a:r>
                        <a:rPr lang="en-GB" sz="2215"/>
                        <a:t>17 km</a:t>
                      </a:r>
                      <a:endParaRPr sz="2215"/>
                    </a:p>
                  </a:txBody>
                  <a:tcPr marT="45725" marB="45725" marR="91450" marL="91450"/>
                </a:tc>
              </a:tr>
              <a:tr h="390550">
                <a:tc>
                  <a:txBody>
                    <a:bodyPr/>
                    <a:lstStyle/>
                    <a:p>
                      <a:pPr indent="0" lvl="0" marL="0" marR="0" rtl="0" algn="l">
                        <a:spcBef>
                          <a:spcPts val="0"/>
                        </a:spcBef>
                        <a:spcAft>
                          <a:spcPts val="0"/>
                        </a:spcAft>
                        <a:buNone/>
                      </a:pPr>
                      <a:r>
                        <a:rPr lang="en-GB" sz="2215"/>
                        <a:t>183-191</a:t>
                      </a:r>
                      <a:endParaRPr sz="2215"/>
                    </a:p>
                  </a:txBody>
                  <a:tcPr marT="45725" marB="45725" marR="91450" marL="91450"/>
                </a:tc>
                <a:tc>
                  <a:txBody>
                    <a:bodyPr/>
                    <a:lstStyle/>
                    <a:p>
                      <a:pPr indent="0" lvl="0" marL="0" marR="0" rtl="0" algn="l">
                        <a:spcBef>
                          <a:spcPts val="0"/>
                        </a:spcBef>
                        <a:spcAft>
                          <a:spcPts val="0"/>
                        </a:spcAft>
                        <a:buNone/>
                      </a:pPr>
                      <a:r>
                        <a:rPr lang="en-GB" sz="2215"/>
                        <a:t>16 km</a:t>
                      </a:r>
                      <a:endParaRPr sz="2215"/>
                    </a:p>
                  </a:txBody>
                  <a:tcPr marT="45725" marB="45725" marR="91450" marL="91450"/>
                </a:tc>
                <a:tc>
                  <a:txBody>
                    <a:bodyPr/>
                    <a:lstStyle/>
                    <a:p>
                      <a:pPr indent="0" lvl="0" marL="0" marR="0" rtl="0" algn="l">
                        <a:spcBef>
                          <a:spcPts val="0"/>
                        </a:spcBef>
                        <a:spcAft>
                          <a:spcPts val="0"/>
                        </a:spcAft>
                        <a:buNone/>
                      </a:pPr>
                      <a:r>
                        <a:rPr lang="en-GB" sz="2215"/>
                        <a:t>16 km</a:t>
                      </a:r>
                      <a:endParaRPr sz="2215"/>
                    </a:p>
                  </a:txBody>
                  <a:tcPr marT="45725" marB="45725" marR="91450" marL="91450"/>
                </a:tc>
                <a:tc>
                  <a:txBody>
                    <a:bodyPr/>
                    <a:lstStyle/>
                    <a:p>
                      <a:pPr indent="0" lvl="0" marL="0" marR="0" rtl="0" algn="l">
                        <a:spcBef>
                          <a:spcPts val="0"/>
                        </a:spcBef>
                        <a:spcAft>
                          <a:spcPts val="0"/>
                        </a:spcAft>
                        <a:buNone/>
                      </a:pPr>
                      <a:r>
                        <a:rPr lang="en-GB" sz="2215"/>
                        <a:t>17 km</a:t>
                      </a:r>
                      <a:endParaRPr sz="2215"/>
                    </a:p>
                  </a:txBody>
                  <a:tcPr marT="45725" marB="45725" marR="91450" marL="91450"/>
                </a:tc>
              </a:tr>
              <a:tr h="390550">
                <a:tc>
                  <a:txBody>
                    <a:bodyPr/>
                    <a:lstStyle/>
                    <a:p>
                      <a:pPr indent="0" lvl="0" marL="0" marR="0" rtl="0" algn="l">
                        <a:spcBef>
                          <a:spcPts val="0"/>
                        </a:spcBef>
                        <a:spcAft>
                          <a:spcPts val="0"/>
                        </a:spcAft>
                        <a:buNone/>
                      </a:pPr>
                      <a:r>
                        <a:rPr lang="en-GB" sz="2215"/>
                        <a:t>229</a:t>
                      </a:r>
                      <a:endParaRPr sz="2215"/>
                    </a:p>
                  </a:txBody>
                  <a:tcPr marT="45725" marB="45725" marR="91450" marL="91450"/>
                </a:tc>
                <a:tc>
                  <a:txBody>
                    <a:bodyPr/>
                    <a:lstStyle/>
                    <a:p>
                      <a:pPr indent="0" lvl="0" marL="0" marR="0" rtl="0" algn="l">
                        <a:spcBef>
                          <a:spcPts val="0"/>
                        </a:spcBef>
                        <a:spcAft>
                          <a:spcPts val="0"/>
                        </a:spcAft>
                        <a:buNone/>
                      </a:pPr>
                      <a:r>
                        <a:rPr lang="en-GB" sz="2215"/>
                        <a:t>N/A</a:t>
                      </a:r>
                      <a:endParaRPr sz="2215"/>
                    </a:p>
                  </a:txBody>
                  <a:tcPr marT="45725" marB="45725" marR="91450" marL="91450"/>
                </a:tc>
                <a:tc>
                  <a:txBody>
                    <a:bodyPr/>
                    <a:lstStyle/>
                    <a:p>
                      <a:pPr indent="0" lvl="0" marL="0" marR="0" rtl="0" algn="l">
                        <a:spcBef>
                          <a:spcPts val="0"/>
                        </a:spcBef>
                        <a:spcAft>
                          <a:spcPts val="0"/>
                        </a:spcAft>
                        <a:buNone/>
                      </a:pPr>
                      <a:r>
                        <a:rPr lang="en-GB" sz="2215"/>
                        <a:t>N/A</a:t>
                      </a:r>
                      <a:endParaRPr sz="2215"/>
                    </a:p>
                  </a:txBody>
                  <a:tcPr marT="45725" marB="45725" marR="91450" marL="91450"/>
                </a:tc>
                <a:tc>
                  <a:txBody>
                    <a:bodyPr/>
                    <a:lstStyle/>
                    <a:p>
                      <a:pPr indent="0" lvl="0" marL="0" marR="0" rtl="0" algn="l">
                        <a:spcBef>
                          <a:spcPts val="0"/>
                        </a:spcBef>
                        <a:spcAft>
                          <a:spcPts val="0"/>
                        </a:spcAft>
                        <a:buNone/>
                      </a:pPr>
                      <a:r>
                        <a:rPr lang="en-GB" sz="2215"/>
                        <a:t>17 km</a:t>
                      </a:r>
                      <a:endParaRPr sz="2215"/>
                    </a:p>
                  </a:txBody>
                  <a:tcPr marT="45725" marB="45725" marR="91450" marL="91450"/>
                </a:tc>
              </a:tr>
            </a:tbl>
          </a:graphicData>
        </a:graphic>
      </p:graphicFrame>
      <p:sp>
        <p:nvSpPr>
          <p:cNvPr id="465" name="Google Shape;465;p24"/>
          <p:cNvSpPr txBox="1"/>
          <p:nvPr/>
        </p:nvSpPr>
        <p:spPr>
          <a:xfrm>
            <a:off x="784860" y="1094740"/>
            <a:ext cx="9837420" cy="88265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None/>
            </a:pPr>
            <a:r>
              <a:rPr b="0" lang="en-GB" sz="2800">
                <a:solidFill>
                  <a:schemeClr val="dk2"/>
                </a:solidFill>
                <a:latin typeface="Tahoma"/>
                <a:ea typeface="Tahoma"/>
                <a:cs typeface="Tahoma"/>
                <a:sym typeface="Tahoma"/>
              </a:rPr>
              <a:t>Instantaneous Footprint Diameters (3dB level) near Nadir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orporate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