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com&amp;app=2002&amp;size=f9999,10000&amp;q=a80&amp;n=0&amp;g=0n&amp;fmt=jpeg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25"/>
  </p:notesMasterIdLst>
  <p:handoutMasterIdLst>
    <p:handoutMasterId r:id="rId26"/>
  </p:handoutMasterIdLst>
  <p:sldIdLst>
    <p:sldId id="380" r:id="rId2"/>
    <p:sldId id="381" r:id="rId3"/>
    <p:sldId id="520" r:id="rId4"/>
    <p:sldId id="524" r:id="rId5"/>
    <p:sldId id="525" r:id="rId6"/>
    <p:sldId id="519" r:id="rId7"/>
    <p:sldId id="509" r:id="rId8"/>
    <p:sldId id="526" r:id="rId9"/>
    <p:sldId id="527" r:id="rId10"/>
    <p:sldId id="512" r:id="rId11"/>
    <p:sldId id="516" r:id="rId12"/>
    <p:sldId id="523" r:id="rId13"/>
    <p:sldId id="517" r:id="rId14"/>
    <p:sldId id="511" r:id="rId15"/>
    <p:sldId id="522" r:id="rId16"/>
    <p:sldId id="514" r:id="rId17"/>
    <p:sldId id="521" r:id="rId18"/>
    <p:sldId id="513" r:id="rId19"/>
    <p:sldId id="515" r:id="rId20"/>
    <p:sldId id="518" r:id="rId21"/>
    <p:sldId id="510" r:id="rId22"/>
    <p:sldId id="528" r:id="rId23"/>
    <p:sldId id="405" r:id="rId24"/>
  </p:sldIdLst>
  <p:sldSz cx="12192000" cy="6858000"/>
  <p:notesSz cx="6858000" cy="9236075"/>
  <p:embeddedFontLst>
    <p:embeddedFont>
      <p:font typeface="微软雅黑" panose="020B0503020204020204" pitchFamily="34" charset="-122"/>
      <p:regular r:id="rId27"/>
      <p:bold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华文楷体" panose="02010600040101010101" pitchFamily="2" charset="-122"/>
      <p:regular r:id="rId31"/>
    </p:embeddedFont>
    <p:embeddedFont>
      <p:font typeface="隶书" panose="02010509060101010101" pitchFamily="49" charset="-122"/>
      <p:regular r:id="rId32"/>
    </p:embeddedFont>
    <p:embeddedFont>
      <p:font typeface="Cooper Black" panose="0208090404030B020404" pitchFamily="18" charset="0"/>
      <p:regular r:id="rId33"/>
    </p:embeddedFont>
    <p:embeddedFont>
      <p:font typeface="Franklin Gothic Book" panose="020B0503020102020204" pitchFamily="34" charset="0"/>
      <p:regular r:id="rId34"/>
      <p:italic r:id="rId35"/>
    </p:embeddedFont>
    <p:embeddedFont>
      <p:font typeface="黑体" panose="02010609060101010101" pitchFamily="49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05" userDrawn="1">
          <p15:clr>
            <a:srgbClr val="A4A3A4"/>
          </p15:clr>
        </p15:guide>
        <p15:guide id="3" orient="horz" pos="1067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Katie (SEA-CRE)" initials="JK(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FF3399"/>
    <a:srgbClr val="CC00CC"/>
    <a:srgbClr val="FFFFCC"/>
    <a:srgbClr val="0000FF"/>
    <a:srgbClr val="E8D2D0"/>
    <a:srgbClr val="CCFFCC"/>
    <a:srgbClr val="FFCCCC"/>
    <a:srgbClr val="EB9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2" autoAdjust="0"/>
    <p:restoredTop sz="65092" autoAdjust="0"/>
  </p:normalViewPr>
  <p:slideViewPr>
    <p:cSldViewPr snapToGrid="0">
      <p:cViewPr varScale="1">
        <p:scale>
          <a:sx n="111" d="100"/>
          <a:sy n="111" d="100"/>
        </p:scale>
        <p:origin x="744" y="90"/>
      </p:cViewPr>
      <p:guideLst>
        <p:guide orient="horz" pos="2160"/>
        <p:guide orient="horz" pos="3805"/>
        <p:guide orient="horz" pos="1067"/>
        <p:guide pos="3840"/>
      </p:guideLst>
    </p:cSldViewPr>
  </p:slideViewPr>
  <p:outlineViewPr>
    <p:cViewPr>
      <p:scale>
        <a:sx n="33" d="100"/>
        <a:sy n="33" d="100"/>
      </p:scale>
      <p:origin x="0" y="63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616" y="-58"/>
      </p:cViewPr>
      <p:guideLst>
        <p:guide orient="horz" pos="2909"/>
        <p:guide pos="218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20E8A7-10C0-4A3F-8A5F-C23C99458661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BDA8F0-F90F-480B-81BF-DD12E634F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981E3B-E2FD-4482-B46D-D6CD1BE21990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8" tIns="46229" rIns="92458" bIns="462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2458" tIns="46229" rIns="92458" bIns="462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2FC391-0479-4A70-8AC8-8F764AAA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&lt;Title of Presentation&gt;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6" y="3342373"/>
            <a:ext cx="11049802" cy="144138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577516" y="4783756"/>
            <a:ext cx="11049802" cy="1780673"/>
          </a:xfrm>
        </p:spPr>
        <p:txBody>
          <a:bodyPr>
            <a:normAutofit/>
          </a:bodyPr>
          <a:lstStyle>
            <a:lvl1pPr marL="0" indent="0" algn="ctr">
              <a:buNone/>
              <a:defRPr sz="3200" b="0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183763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7679"/>
            <a:ext cx="10972800" cy="4441101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7042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BCDC2EA-BFE5-41AD-865F-F964C9DB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64398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69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67840"/>
            <a:ext cx="5384800" cy="442030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67840"/>
            <a:ext cx="5384800" cy="442030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24255AF-6A10-49B7-8938-6D2DA2AE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64398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17042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6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66662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14705"/>
            <a:ext cx="5386917" cy="37840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666662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414705"/>
            <a:ext cx="5389033" cy="37840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F934AB2-FFD0-4147-9464-C44B3C46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64398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517042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5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F21204A-FC81-4FD4-ADBC-1BDD2F3E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64398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517042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5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E7A6AC4-E533-4D0B-B9DD-E16BAB397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&lt;Title of Presentation&gt;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517042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7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7.png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56104" y="7533"/>
            <a:ext cx="11316844" cy="655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5485" y="6338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13835"/>
            <a:ext cx="10972800" cy="4284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5" descr="E:\资料备份2017.08.29\2. 计量院\计量院LOGO\透明背景计量院标志png\标准横向组合标志全白.png"/>
          <p:cNvPicPr>
            <a:picLocks noChangeAspect="1" noChangeArrowheads="1"/>
          </p:cNvPicPr>
          <p:nvPr userDrawn="1"/>
        </p:nvPicPr>
        <p:blipFill>
          <a:blip r:embed="rId10" cstate="print"/>
          <a:srcRect l="6531" t="40647" r="7476" b="41983"/>
          <a:stretch>
            <a:fillRect/>
          </a:stretch>
        </p:blipFill>
        <p:spPr bwMode="auto">
          <a:xfrm>
            <a:off x="8924374" y="96789"/>
            <a:ext cx="3143272" cy="449039"/>
          </a:xfrm>
          <a:prstGeom prst="rect">
            <a:avLst/>
          </a:prstGeom>
          <a:noFill/>
        </p:spPr>
      </p:pic>
      <p:pic>
        <p:nvPicPr>
          <p:cNvPr id="9" name="Picture 2" descr="E:\资料备份2017.08.29\2. 计量院\计量院LOGO\新PPT正文页脚2.jpg"/>
          <p:cNvPicPr>
            <a:picLocks noChangeAspect="1" noChangeArrowheads="1"/>
          </p:cNvPicPr>
          <p:nvPr userDrawn="1"/>
        </p:nvPicPr>
        <p:blipFill>
          <a:blip r:embed="rId11"/>
          <a:srcRect r="1282"/>
          <a:stretch>
            <a:fillRect/>
          </a:stretch>
        </p:blipFill>
        <p:spPr bwMode="auto">
          <a:xfrm>
            <a:off x="0" y="751383"/>
            <a:ext cx="10808043" cy="6106617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946" y="6524626"/>
            <a:ext cx="2133600" cy="26196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067EF76-B7D6-4C1F-8138-E044FB05AB4B}" type="slidenum">
              <a:rPr lang="en-US" altLang="zh-CN"/>
              <a:pPr>
                <a:defRPr/>
              </a:pPr>
              <a:t>‹#›</a:t>
            </a:fld>
            <a:r>
              <a:rPr lang="en-US" altLang="zh-CN" dirty="0"/>
              <a:t> </a:t>
            </a:r>
          </a:p>
        </p:txBody>
      </p:sp>
      <p:pic>
        <p:nvPicPr>
          <p:cNvPr id="11" name="Picture 2" descr="E:\资料备份2017.08.29\2. 计量院\计量院LOGO\新PPT正文页脚2.jpg"/>
          <p:cNvPicPr>
            <a:picLocks noChangeAspect="1" noChangeArrowheads="1"/>
          </p:cNvPicPr>
          <p:nvPr userDrawn="1"/>
        </p:nvPicPr>
        <p:blipFill>
          <a:blip r:embed="rId11"/>
          <a:srcRect l="51282" r="10256"/>
          <a:stretch>
            <a:fillRect/>
          </a:stretch>
        </p:blipFill>
        <p:spPr bwMode="auto">
          <a:xfrm>
            <a:off x="5468656" y="751383"/>
            <a:ext cx="6723344" cy="6106617"/>
          </a:xfrm>
          <a:prstGeom prst="rect">
            <a:avLst/>
          </a:prstGeom>
          <a:noFill/>
        </p:spPr>
      </p:pic>
      <p:pic>
        <p:nvPicPr>
          <p:cNvPr id="12" name="Picture 3" descr="E:\资料备份2017.08.29\2. 计量院\计量院LOGO\透明背景计量院标志png\标准横向组合标志.png"/>
          <p:cNvPicPr>
            <a:picLocks noChangeAspect="1" noChangeArrowheads="1"/>
          </p:cNvPicPr>
          <p:nvPr userDrawn="1"/>
        </p:nvPicPr>
        <p:blipFill>
          <a:blip r:embed="rId12" cstate="print"/>
          <a:srcRect l="6058" t="40648" r="70790" b="42651"/>
          <a:stretch>
            <a:fillRect/>
          </a:stretch>
        </p:blipFill>
        <p:spPr bwMode="auto">
          <a:xfrm>
            <a:off x="11335412" y="6529984"/>
            <a:ext cx="642910" cy="328016"/>
          </a:xfrm>
          <a:prstGeom prst="rect">
            <a:avLst/>
          </a:prstGeom>
          <a:noFill/>
        </p:spPr>
      </p:pic>
      <p:graphicFrame>
        <p:nvGraphicFramePr>
          <p:cNvPr id="13" name="Object 1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4215088"/>
              </p:ext>
            </p:extLst>
          </p:nvPr>
        </p:nvGraphicFramePr>
        <p:xfrm>
          <a:off x="7346635" y="6546345"/>
          <a:ext cx="1071570" cy="321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3" name="Visio" r:id="rId13" imgW="4799844" imgH="983042" progId="Visio.Drawing.11">
                  <p:embed/>
                </p:oleObj>
              </mc:Choice>
              <mc:Fallback>
                <p:oleObj name="Visio" r:id="rId13" imgW="4799844" imgH="983042" progId="Visio.Drawing.11">
                  <p:embed/>
                  <p:pic>
                    <p:nvPicPr>
                      <p:cNvPr id="16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635" y="6546345"/>
                        <a:ext cx="1071570" cy="321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 userDrawn="1"/>
        </p:nvSpPr>
        <p:spPr bwMode="auto">
          <a:xfrm>
            <a:off x="8546214" y="6572256"/>
            <a:ext cx="2585998" cy="28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Powered by RF Metrology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56151150"/>
              </p:ext>
            </p:extLst>
          </p:nvPr>
        </p:nvGraphicFramePr>
        <p:xfrm>
          <a:off x="5082063" y="6523694"/>
          <a:ext cx="1123950" cy="357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4" name="Visio" r:id="rId15" imgW="1341901" imgH="842267" progId="Visio.Drawing.11">
                  <p:embed/>
                </p:oleObj>
              </mc:Choice>
              <mc:Fallback>
                <p:oleObj name="Visio" r:id="rId15" imgW="1341901" imgH="842267" progId="Visio.Drawing.11">
                  <p:embed/>
                  <p:pic>
                    <p:nvPicPr>
                      <p:cNvPr id="163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063" y="6523694"/>
                        <a:ext cx="1123950" cy="357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 userDrawn="1"/>
        </p:nvGrpSpPr>
        <p:grpSpPr>
          <a:xfrm>
            <a:off x="4413848" y="6493508"/>
            <a:ext cx="307025" cy="318772"/>
            <a:chOff x="1857356" y="4357694"/>
            <a:chExt cx="307025" cy="318772"/>
          </a:xfrm>
        </p:grpSpPr>
        <p:grpSp>
          <p:nvGrpSpPr>
            <p:cNvPr id="17" name="组合 16"/>
            <p:cNvGrpSpPr/>
            <p:nvPr userDrawn="1"/>
          </p:nvGrpSpPr>
          <p:grpSpPr>
            <a:xfrm>
              <a:off x="1857356" y="4357694"/>
              <a:ext cx="307025" cy="285752"/>
              <a:chOff x="4418011" y="3286124"/>
              <a:chExt cx="307025" cy="285752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4536281" y="3393281"/>
                <a:ext cx="71438" cy="7143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弧形 19"/>
              <p:cNvSpPr/>
              <p:nvPr userDrawn="1"/>
            </p:nvSpPr>
            <p:spPr>
              <a:xfrm>
                <a:off x="4500562" y="3357562"/>
                <a:ext cx="142876" cy="142876"/>
              </a:xfrm>
              <a:prstGeom prst="arc">
                <a:avLst>
                  <a:gd name="adj1" fmla="val 19777509"/>
                  <a:gd name="adj2" fmla="val 1958883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弧形 20"/>
              <p:cNvSpPr/>
              <p:nvPr userDrawn="1"/>
            </p:nvSpPr>
            <p:spPr>
              <a:xfrm>
                <a:off x="4458493" y="3321843"/>
                <a:ext cx="227014" cy="214314"/>
              </a:xfrm>
              <a:prstGeom prst="arc">
                <a:avLst>
                  <a:gd name="adj1" fmla="val 19777509"/>
                  <a:gd name="adj2" fmla="val 1958883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弧形 21"/>
              <p:cNvSpPr/>
              <p:nvPr userDrawn="1"/>
            </p:nvSpPr>
            <p:spPr>
              <a:xfrm>
                <a:off x="4426584" y="3286124"/>
                <a:ext cx="298452" cy="285752"/>
              </a:xfrm>
              <a:prstGeom prst="arc">
                <a:avLst>
                  <a:gd name="adj1" fmla="val 19777509"/>
                  <a:gd name="adj2" fmla="val 1958883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弧形 22"/>
              <p:cNvSpPr/>
              <p:nvPr userDrawn="1"/>
            </p:nvSpPr>
            <p:spPr>
              <a:xfrm flipH="1">
                <a:off x="4500562" y="3357562"/>
                <a:ext cx="142876" cy="142876"/>
              </a:xfrm>
              <a:prstGeom prst="arc">
                <a:avLst>
                  <a:gd name="adj1" fmla="val 19777509"/>
                  <a:gd name="adj2" fmla="val 1958883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弧形 23"/>
              <p:cNvSpPr/>
              <p:nvPr userDrawn="1"/>
            </p:nvSpPr>
            <p:spPr>
              <a:xfrm flipH="1">
                <a:off x="4458493" y="3321843"/>
                <a:ext cx="227014" cy="214314"/>
              </a:xfrm>
              <a:prstGeom prst="arc">
                <a:avLst>
                  <a:gd name="adj1" fmla="val 19777509"/>
                  <a:gd name="adj2" fmla="val 1958883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弧形 24"/>
              <p:cNvSpPr/>
              <p:nvPr userDrawn="1"/>
            </p:nvSpPr>
            <p:spPr>
              <a:xfrm flipH="1">
                <a:off x="4418011" y="3286124"/>
                <a:ext cx="298452" cy="285752"/>
              </a:xfrm>
              <a:prstGeom prst="arc">
                <a:avLst>
                  <a:gd name="adj1" fmla="val 19777509"/>
                  <a:gd name="adj2" fmla="val 1958883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8" name="直接连接符 17"/>
            <p:cNvCxnSpPr/>
            <p:nvPr userDrawn="1"/>
          </p:nvCxnSpPr>
          <p:spPr>
            <a:xfrm rot="5400000">
              <a:off x="1939430" y="4604234"/>
              <a:ext cx="142876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Object 2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28591281"/>
              </p:ext>
            </p:extLst>
          </p:nvPr>
        </p:nvGraphicFramePr>
        <p:xfrm>
          <a:off x="6611508" y="6497028"/>
          <a:ext cx="371474" cy="37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5" name="Visio" r:id="rId17" imgW="514223" imgH="514226" progId="Visio.Drawing.11">
                  <p:embed/>
                </p:oleObj>
              </mc:Choice>
              <mc:Fallback>
                <p:oleObj name="Visio" r:id="rId17" imgW="514223" imgH="514226" progId="Visio.Drawing.11">
                  <p:embed/>
                  <p:pic>
                    <p:nvPicPr>
                      <p:cNvPr id="1640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508" y="6497028"/>
                        <a:ext cx="371474" cy="371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右箭头 26"/>
          <p:cNvSpPr/>
          <p:nvPr userDrawn="1"/>
        </p:nvSpPr>
        <p:spPr>
          <a:xfrm>
            <a:off x="4926152" y="6615429"/>
            <a:ext cx="142876" cy="142876"/>
          </a:xfrm>
          <a:prstGeom prst="right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 userDrawn="1"/>
        </p:nvSpPr>
        <p:spPr>
          <a:xfrm>
            <a:off x="6326369" y="6624856"/>
            <a:ext cx="142876" cy="142876"/>
          </a:xfrm>
          <a:prstGeom prst="right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 userDrawn="1"/>
        </p:nvSpPr>
        <p:spPr>
          <a:xfrm>
            <a:off x="7104511" y="6628834"/>
            <a:ext cx="142876" cy="142876"/>
          </a:xfrm>
          <a:prstGeom prst="right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8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0" r:id="rId5"/>
    <p:sldLayoutId id="214748371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94944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60604" indent="-260604" algn="l" defTabSz="6949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564642" indent="-217170" algn="l" defTabSz="6949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86868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216152" indent="-173736" algn="l" defTabSz="6949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1563624" indent="-173736" algn="l" defTabSz="6949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1911096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258568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2953512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104241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43230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77977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com&amp;app=2002&amp;size=f9999,10000&amp;q=a80&amp;n=0&amp;g=0n&amp;fmt=jpeg"/><Relationship Id="rId2" Type="http://schemas.openxmlformats.org/officeDocument/2006/relationships/image" Target="../media/image8.com&amp;app=2002&amp;size=f9999,10000&amp;q=a80&amp;n=0&amp;g=0n&amp;fmt=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8887" y="1101808"/>
            <a:ext cx="11253458" cy="2486782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ea typeface="微软雅黑" panose="020B0503020204020204" pitchFamily="34" charset="-122"/>
              </a:rPr>
              <a:t>Full </a:t>
            </a:r>
            <a:r>
              <a:rPr lang="en-US" altLang="zh-CN" dirty="0" smtClean="0">
                <a:ea typeface="微软雅黑" panose="020B0503020204020204" pitchFamily="34" charset="-122"/>
              </a:rPr>
              <a:t>Waveform Metrology Methods </a:t>
            </a:r>
            <a:r>
              <a:rPr lang="en-US" altLang="zh-CN" dirty="0">
                <a:ea typeface="微软雅黑" panose="020B0503020204020204" pitchFamily="34" charset="-122"/>
              </a:rPr>
              <a:t>with </a:t>
            </a:r>
            <a:r>
              <a:rPr lang="en-US" altLang="zh-CN" dirty="0" smtClean="0">
                <a:ea typeface="微软雅黑" panose="020B0503020204020204" pitchFamily="34" charset="-122"/>
              </a:rPr>
              <a:t>Frequency-domain Techniques</a:t>
            </a:r>
            <a:endParaRPr lang="en-US" dirty="0">
              <a:ea typeface="微软雅黑" panose="020B0503020204020204" pitchFamily="34" charset="-122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577516" y="4289431"/>
            <a:ext cx="11049802" cy="8092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dirty="0" err="1" smtClean="0"/>
              <a:t>Yichi</a:t>
            </a:r>
            <a:r>
              <a:rPr lang="en-US" altLang="zh-CN" dirty="0" smtClean="0"/>
              <a:t> Zhang</a:t>
            </a:r>
            <a:endParaRPr lang="en-US" baseline="30000" dirty="0"/>
          </a:p>
        </p:txBody>
      </p:sp>
      <p:sp>
        <p:nvSpPr>
          <p:cNvPr id="8" name="Text Placeholder 7"/>
          <p:cNvSpPr>
            <a:spLocks noGrp="1"/>
          </p:cNvSpPr>
          <p:nvPr>
            <p:ph sz="quarter" idx="15"/>
          </p:nvPr>
        </p:nvSpPr>
        <p:spPr>
          <a:xfrm>
            <a:off x="577516" y="5260063"/>
            <a:ext cx="11049802" cy="130436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dirty="0" smtClean="0"/>
              <a:t>National </a:t>
            </a:r>
            <a:r>
              <a:rPr lang="en-US" altLang="zh-CN" dirty="0"/>
              <a:t>Institute of Metrology, Beijing, China</a:t>
            </a:r>
          </a:p>
        </p:txBody>
      </p:sp>
    </p:spTree>
    <p:extLst>
      <p:ext uri="{BB962C8B-B14F-4D97-AF65-F5344CB8AC3E}">
        <p14:creationId xmlns:p14="http://schemas.microsoft.com/office/powerpoint/2010/main" val="350070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2571184" y="1715603"/>
            <a:ext cx="9011215" cy="4483178"/>
          </a:xfrm>
        </p:spPr>
        <p:txBody>
          <a:bodyPr/>
          <a:lstStyle/>
          <a:p>
            <a:r>
              <a:rPr lang="en-US" dirty="0" smtClean="0"/>
              <a:t>Full waveform metrology</a:t>
            </a:r>
          </a:p>
          <a:p>
            <a:r>
              <a:rPr lang="en-US" dirty="0" smtClean="0"/>
              <a:t>Time-domain techniques and </a:t>
            </a:r>
            <a:r>
              <a:rPr lang="en-US" altLang="zh-CN" dirty="0" smtClean="0"/>
              <a:t>traceability</a:t>
            </a:r>
            <a:endParaRPr lang="en-US" dirty="0" smtClean="0"/>
          </a:p>
          <a:p>
            <a:r>
              <a:rPr lang="en-US" altLang="zh-CN" dirty="0" smtClean="0"/>
              <a:t>Frequency-domain approach</a:t>
            </a:r>
          </a:p>
          <a:p>
            <a:r>
              <a:rPr lang="en-US" altLang="zh-CN" dirty="0"/>
              <a:t>Typical Applications</a:t>
            </a:r>
            <a:endParaRPr lang="en-US" altLang="zh-CN" dirty="0" smtClean="0"/>
          </a:p>
          <a:p>
            <a:r>
              <a:rPr lang="en-US" altLang="zh-CN" dirty="0"/>
              <a:t>Discussion</a:t>
            </a:r>
          </a:p>
        </p:txBody>
      </p:sp>
      <p:sp>
        <p:nvSpPr>
          <p:cNvPr id="9" name="标题 3"/>
          <p:cNvSpPr>
            <a:spLocks noGrp="1"/>
          </p:cNvSpPr>
          <p:nvPr>
            <p:ph type="title"/>
          </p:nvPr>
        </p:nvSpPr>
        <p:spPr>
          <a:xfrm>
            <a:off x="1685485" y="636726"/>
            <a:ext cx="10506515" cy="914400"/>
          </a:xfrm>
        </p:spPr>
        <p:txBody>
          <a:bodyPr/>
          <a:lstStyle/>
          <a:p>
            <a:r>
              <a:rPr lang="en-US" altLang="zh-CN" dirty="0" smtClean="0"/>
              <a:t>                     Outline</a:t>
            </a: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1392362" y="3087203"/>
            <a:ext cx="496389" cy="2743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41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Measurement Principle  </a:t>
            </a:r>
            <a:endParaRPr lang="zh-CN" alt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0" y="1662593"/>
            <a:ext cx="11466285" cy="1944902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>
                <a:solidFill>
                  <a:srgbClr val="FF0000"/>
                </a:solidFill>
              </a:rPr>
              <a:t>Vector Network Analyzer</a:t>
            </a:r>
            <a:r>
              <a:rPr lang="en-US" altLang="zh-CN" dirty="0" smtClean="0"/>
              <a:t> (VNA) based measurement system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Magnitude and phase spectra characterization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Waveform reconstruction</a:t>
            </a: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/>
          <a:stretch>
            <a:fillRect/>
          </a:stretch>
        </p:blipFill>
        <p:spPr bwMode="auto">
          <a:xfrm>
            <a:off x="240083" y="3748568"/>
            <a:ext cx="4085173" cy="223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26" y="3738125"/>
            <a:ext cx="3697232" cy="23098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7" y="3706217"/>
            <a:ext cx="3715658" cy="23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5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标注 11"/>
          <p:cNvSpPr/>
          <p:nvPr/>
        </p:nvSpPr>
        <p:spPr>
          <a:xfrm>
            <a:off x="6892080" y="3102504"/>
            <a:ext cx="5257800" cy="3156599"/>
          </a:xfrm>
          <a:prstGeom prst="wedgeRoundRectCallout">
            <a:avLst>
              <a:gd name="adj1" fmla="val -58877"/>
              <a:gd name="adj2" fmla="val 353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Magnitude and Phase Calibration  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638441"/>
              </p:ext>
            </p:extLst>
          </p:nvPr>
        </p:nvGraphicFramePr>
        <p:xfrm>
          <a:off x="7245112" y="3223604"/>
          <a:ext cx="4551736" cy="3058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9" name="Visio" r:id="rId3" imgW="5020472" imgH="3365394" progId="Visio.Drawing.11">
                  <p:embed/>
                </p:oleObj>
              </mc:Choice>
              <mc:Fallback>
                <p:oleObj name="Visio" r:id="rId3" imgW="5020472" imgH="3365394" progId="Visio.Drawing.11">
                  <p:embed/>
                  <p:pic>
                    <p:nvPicPr>
                      <p:cNvPr id="3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112" y="3223604"/>
                        <a:ext cx="4551736" cy="30581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0" y="1662593"/>
            <a:ext cx="11727543" cy="1462609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Sweep-sine magnitude calibration using power sensor</a:t>
            </a:r>
          </a:p>
          <a:p>
            <a:pPr fontAlgn="auto">
              <a:spcAft>
                <a:spcPts val="0"/>
              </a:spcAft>
            </a:pPr>
            <a:r>
              <a:rPr lang="en-US" altLang="zh-CN" dirty="0" smtClean="0"/>
              <a:t>Dense-spectral-grid</a:t>
            </a:r>
            <a:r>
              <a:rPr lang="en-US" dirty="0" smtClean="0"/>
              <a:t> phase </a:t>
            </a:r>
            <a:r>
              <a:rPr lang="en-US" altLang="zh-CN" dirty="0"/>
              <a:t>calibration using </a:t>
            </a:r>
            <a:r>
              <a:rPr lang="en-US" altLang="zh-CN" dirty="0" smtClean="0"/>
              <a:t>pulsed-RF signals</a:t>
            </a:r>
            <a:endParaRPr lang="en-US" dirty="0" smtClean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27249"/>
              </p:ext>
            </p:extLst>
          </p:nvPr>
        </p:nvGraphicFramePr>
        <p:xfrm>
          <a:off x="609600" y="3223604"/>
          <a:ext cx="5837285" cy="284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0" name="Visio" r:id="rId5" imgW="2419311" imgH="1171530" progId="Visio.Drawing.15">
                  <p:embed/>
                </p:oleObj>
              </mc:Choice>
              <mc:Fallback>
                <p:oleObj name="Visio" r:id="rId5" imgW="2419311" imgH="117153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223604"/>
                        <a:ext cx="5837285" cy="2849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42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Comparison with Time-domain Technique</a:t>
            </a:r>
            <a:endParaRPr lang="zh-CN" alt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1" y="1662593"/>
            <a:ext cx="10972800" cy="4941136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Traceability</a:t>
            </a:r>
          </a:p>
          <a:p>
            <a:pPr marL="534988" indent="-260350" fontAlgn="auto">
              <a:spcAft>
                <a:spcPts val="0"/>
              </a:spcAft>
              <a:buFont typeface="Arial" pitchFamily="34" charset="0"/>
              <a:buChar char="−"/>
            </a:pPr>
            <a:r>
              <a:rPr lang="en-US" sz="2400" dirty="0" smtClean="0"/>
              <a:t> Time-domain: EOS standard</a:t>
            </a:r>
          </a:p>
          <a:p>
            <a:pPr marL="534988" indent="-260350" fontAlgn="auto">
              <a:spcAft>
                <a:spcPts val="0"/>
              </a:spcAft>
              <a:buFont typeface="Arial" pitchFamily="34" charset="0"/>
              <a:buChar char="−"/>
            </a:pPr>
            <a:r>
              <a:rPr lang="en-US" sz="2400" dirty="0" smtClean="0"/>
              <a:t> Frequency-domain: Power standard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Precise synchronization</a:t>
            </a:r>
          </a:p>
          <a:p>
            <a:pPr marL="534988" indent="-260350" fontAlgn="auto">
              <a:spcAft>
                <a:spcPts val="0"/>
              </a:spcAft>
              <a:buFont typeface="Arial" pitchFamily="34" charset="0"/>
              <a:buChar char="−"/>
            </a:pPr>
            <a:r>
              <a:rPr lang="en-US" sz="2400" dirty="0" smtClean="0"/>
              <a:t> </a:t>
            </a:r>
            <a:r>
              <a:rPr lang="en-US" altLang="zh-CN" sz="2400" dirty="0"/>
              <a:t>Time-domain</a:t>
            </a:r>
            <a:r>
              <a:rPr lang="en-US" altLang="zh-CN" sz="2400" dirty="0" smtClean="0"/>
              <a:t>: test signals (LO &amp; IF) and time-base-correction signals</a:t>
            </a:r>
            <a:endParaRPr lang="en-US" sz="2400" dirty="0" smtClean="0"/>
          </a:p>
          <a:p>
            <a:pPr marL="534988" indent="-260350" fontAlgn="auto">
              <a:spcAft>
                <a:spcPts val="0"/>
              </a:spcAft>
              <a:buFont typeface="Arial" pitchFamily="34" charset="0"/>
              <a:buChar char="−"/>
            </a:pPr>
            <a:r>
              <a:rPr lang="en-US" sz="2400" dirty="0" smtClean="0"/>
              <a:t> </a:t>
            </a:r>
            <a:r>
              <a:rPr lang="en-US" altLang="zh-CN" sz="2400" dirty="0"/>
              <a:t>Frequency-domain</a:t>
            </a:r>
            <a:r>
              <a:rPr lang="en-US" altLang="zh-CN" sz="2400" dirty="0" smtClean="0"/>
              <a:t>: test signals and phase REF. / CAL. signals</a:t>
            </a:r>
            <a:endParaRPr lang="en-US" sz="2400" dirty="0" smtClean="0"/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altLang="zh-CN" dirty="0" smtClean="0"/>
              <a:t>Advantages</a:t>
            </a:r>
          </a:p>
          <a:p>
            <a:pPr marL="534988" indent="-260350" fontAlgn="auto">
              <a:spcAft>
                <a:spcPts val="0"/>
              </a:spcAft>
              <a:buFont typeface="Arial" pitchFamily="34" charset="0"/>
              <a:buChar char="−"/>
            </a:pPr>
            <a:r>
              <a:rPr lang="en-US" sz="2400" dirty="0" smtClean="0"/>
              <a:t> Dynamic range</a:t>
            </a:r>
          </a:p>
          <a:p>
            <a:pPr marL="534988" indent="-260350" fontAlgn="auto">
              <a:spcAft>
                <a:spcPts val="0"/>
              </a:spcAft>
              <a:buFont typeface="Arial" pitchFamily="34" charset="0"/>
              <a:buChar char="−"/>
            </a:pPr>
            <a:r>
              <a:rPr lang="en-US" sz="2400" dirty="0" smtClean="0"/>
              <a:t> Simplicity</a:t>
            </a:r>
          </a:p>
        </p:txBody>
      </p:sp>
    </p:spTree>
    <p:extLst>
      <p:ext uri="{BB962C8B-B14F-4D97-AF65-F5344CB8AC3E}">
        <p14:creationId xmlns:p14="http://schemas.microsoft.com/office/powerpoint/2010/main" val="425733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2571184" y="1715603"/>
            <a:ext cx="9011215" cy="4483178"/>
          </a:xfrm>
        </p:spPr>
        <p:txBody>
          <a:bodyPr/>
          <a:lstStyle/>
          <a:p>
            <a:r>
              <a:rPr lang="en-US" dirty="0" smtClean="0"/>
              <a:t>Full waveform metrology</a:t>
            </a:r>
          </a:p>
          <a:p>
            <a:r>
              <a:rPr lang="en-US" dirty="0" smtClean="0"/>
              <a:t>Time-domain techniques and </a:t>
            </a:r>
            <a:r>
              <a:rPr lang="en-US" altLang="zh-CN" dirty="0" smtClean="0"/>
              <a:t>traceability</a:t>
            </a:r>
            <a:endParaRPr lang="en-US" dirty="0" smtClean="0"/>
          </a:p>
          <a:p>
            <a:r>
              <a:rPr lang="en-US" altLang="zh-CN" dirty="0" smtClean="0"/>
              <a:t>Frequency-domain approach</a:t>
            </a:r>
          </a:p>
          <a:p>
            <a:r>
              <a:rPr lang="en-US" altLang="zh-CN" dirty="0" smtClean="0"/>
              <a:t>Typical Applications</a:t>
            </a:r>
          </a:p>
          <a:p>
            <a:r>
              <a:rPr lang="en-US" altLang="zh-CN" dirty="0"/>
              <a:t>Discussion</a:t>
            </a:r>
          </a:p>
        </p:txBody>
      </p:sp>
      <p:sp>
        <p:nvSpPr>
          <p:cNvPr id="9" name="标题 3"/>
          <p:cNvSpPr>
            <a:spLocks noGrp="1"/>
          </p:cNvSpPr>
          <p:nvPr>
            <p:ph type="title"/>
          </p:nvPr>
        </p:nvSpPr>
        <p:spPr>
          <a:xfrm>
            <a:off x="1685485" y="636726"/>
            <a:ext cx="10506515" cy="914400"/>
          </a:xfrm>
        </p:spPr>
        <p:txBody>
          <a:bodyPr/>
          <a:lstStyle/>
          <a:p>
            <a:r>
              <a:rPr lang="en-US" altLang="zh-CN" dirty="0" smtClean="0"/>
              <a:t>                     Outline</a:t>
            </a: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1392362" y="3648907"/>
            <a:ext cx="496389" cy="2743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81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Standard of Digital Modulation Signal  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155465"/>
              </p:ext>
            </p:extLst>
          </p:nvPr>
        </p:nvGraphicFramePr>
        <p:xfrm>
          <a:off x="1205592" y="3259460"/>
          <a:ext cx="4677503" cy="2778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7" name="Visio" r:id="rId3" imgW="5747120" imgH="3418157" progId="Visio.Drawing.11">
                  <p:embed/>
                </p:oleObj>
              </mc:Choice>
              <mc:Fallback>
                <p:oleObj name="Visio" r:id="rId3" imgW="5747120" imgH="341815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592" y="3259460"/>
                        <a:ext cx="4677503" cy="27785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458613"/>
              </p:ext>
            </p:extLst>
          </p:nvPr>
        </p:nvGraphicFramePr>
        <p:xfrm>
          <a:off x="6473371" y="3322292"/>
          <a:ext cx="4509951" cy="26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8" name="Visio" r:id="rId5" imgW="5186012" imgH="3050460" progId="Visio.Drawing.11">
                  <p:embed/>
                </p:oleObj>
              </mc:Choice>
              <mc:Fallback>
                <p:oleObj name="Visio" r:id="rId5" imgW="5186012" imgH="305046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371" y="3322292"/>
                        <a:ext cx="4509951" cy="2652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0" y="1662593"/>
            <a:ext cx="11727543" cy="1462609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User-defined 64-QAM / </a:t>
            </a:r>
            <a:r>
              <a:rPr lang="en-US" altLang="zh-CN" dirty="0" err="1" smtClean="0"/>
              <a:t>Multisine</a:t>
            </a:r>
            <a:r>
              <a:rPr lang="en-US" altLang="zh-CN" dirty="0" smtClean="0"/>
              <a:t> / Pulsed-RF </a:t>
            </a:r>
          </a:p>
          <a:p>
            <a:pPr fontAlgn="auto">
              <a:spcAft>
                <a:spcPts val="0"/>
              </a:spcAft>
            </a:pPr>
            <a:r>
              <a:rPr lang="en-US" altLang="zh-CN" dirty="0" smtClean="0"/>
              <a:t>Precise synchronization between IF and LO signals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08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Standard of Digital Modulation Signal  </a:t>
            </a:r>
            <a:endParaRPr lang="zh-CN" altLang="en-US" dirty="0"/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49" y="3086197"/>
            <a:ext cx="3892399" cy="243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8"/>
          <a:stretch/>
        </p:blipFill>
        <p:spPr bwMode="auto">
          <a:xfrm>
            <a:off x="5006318" y="3058527"/>
            <a:ext cx="2179365" cy="239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59" y="2802717"/>
            <a:ext cx="3358266" cy="335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0" y="1662593"/>
            <a:ext cx="11727543" cy="1462609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EVM traceable to magnitude and phase measurements</a:t>
            </a:r>
          </a:p>
          <a:p>
            <a:pPr fontAlgn="auto">
              <a:spcAft>
                <a:spcPts val="0"/>
              </a:spcAft>
            </a:pPr>
            <a:r>
              <a:rPr lang="en-US" altLang="zh-CN" dirty="0" smtClean="0"/>
              <a:t>Modulation bandwidth up to 2 GHz</a:t>
            </a:r>
            <a:endParaRPr 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152401" y="5637763"/>
            <a:ext cx="7585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Zhang et al, “Precisely Synchronized NVNA Setup for Digitally Modulated Signal Generation and Measurement at 5G-Oriented Millimeter-Wave Test Bands,” 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IEEE Trans. </a:t>
            </a:r>
            <a:r>
              <a:rPr lang="en-US" altLang="zh-CN" sz="1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Microw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Theory </a:t>
            </a:r>
            <a:r>
              <a:rPr lang="en-US" altLang="zh-CN" sz="1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Techn</a:t>
            </a:r>
            <a:r>
              <a:rPr lang="en-US" altLang="zh-CN" sz="140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2021.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4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OTA Test of IBFD Antenna Systems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810623"/>
              </p:ext>
            </p:extLst>
          </p:nvPr>
        </p:nvGraphicFramePr>
        <p:xfrm>
          <a:off x="3684000" y="3223604"/>
          <a:ext cx="569595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0" name="Visio" r:id="rId3" imgW="9829868" imgH="4391010" progId="Visio.Drawing.15">
                  <p:embed/>
                </p:oleObj>
              </mc:Choice>
              <mc:Fallback>
                <p:oleObj name="Visio" r:id="rId3" imgW="9829868" imgH="439101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000" y="3223604"/>
                        <a:ext cx="5695950" cy="254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012093"/>
              </p:ext>
            </p:extLst>
          </p:nvPr>
        </p:nvGraphicFramePr>
        <p:xfrm>
          <a:off x="226695" y="3223604"/>
          <a:ext cx="31432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1" name="Visio" r:id="rId5" imgW="4838127" imgH="4027985" progId="Visio.Drawing.11">
                  <p:embed/>
                </p:oleObj>
              </mc:Choice>
              <mc:Fallback>
                <p:oleObj name="Visio" r:id="rId5" imgW="4838127" imgH="402798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" y="3223604"/>
                        <a:ext cx="3143250" cy="261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437" name="Picture 5" descr="微信图片_20200709161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8" r="24754" b="16298"/>
          <a:stretch>
            <a:fillRect/>
          </a:stretch>
        </p:blipFill>
        <p:spPr bwMode="auto">
          <a:xfrm>
            <a:off x="9559925" y="3223604"/>
            <a:ext cx="24923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0" y="1662593"/>
            <a:ext cx="10106025" cy="1462609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In-band full-duplex (IBFD) test scenario</a:t>
            </a:r>
          </a:p>
          <a:p>
            <a:pPr fontAlgn="auto">
              <a:spcAft>
                <a:spcPts val="0"/>
              </a:spcAft>
            </a:pPr>
            <a:r>
              <a:rPr lang="en-US" altLang="zh-CN" dirty="0" smtClean="0"/>
              <a:t>Non-overlapping spectral design of test stimuli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7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OTA Test of IBFD Antenna Systems</a:t>
            </a:r>
            <a:endParaRPr lang="zh-CN" altLang="en-US" dirty="0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9" y="3319202"/>
            <a:ext cx="4343151" cy="271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10" y="3125202"/>
            <a:ext cx="3106777" cy="310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982" y="3125202"/>
            <a:ext cx="3517973" cy="19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0" y="1662593"/>
            <a:ext cx="11410950" cy="1462609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Easy separation of TR and RX signals</a:t>
            </a:r>
          </a:p>
          <a:p>
            <a:pPr fontAlgn="auto">
              <a:spcAft>
                <a:spcPts val="0"/>
              </a:spcAft>
            </a:pPr>
            <a:r>
              <a:rPr lang="en-US" altLang="zh-CN" dirty="0" smtClean="0"/>
              <a:t>EVM performance under </a:t>
            </a:r>
            <a:r>
              <a:rPr lang="en-US" altLang="zh-CN" dirty="0" smtClean="0">
                <a:solidFill>
                  <a:srgbClr val="FF0000"/>
                </a:solidFill>
              </a:rPr>
              <a:t>ON</a:t>
            </a:r>
            <a:r>
              <a:rPr lang="en-US" altLang="zh-CN" dirty="0" smtClean="0"/>
              <a:t>- and </a:t>
            </a:r>
            <a:r>
              <a:rPr lang="en-US" altLang="zh-CN" dirty="0" smtClean="0">
                <a:solidFill>
                  <a:srgbClr val="00B0F0"/>
                </a:solidFill>
              </a:rPr>
              <a:t>OFF</a:t>
            </a:r>
            <a:r>
              <a:rPr lang="en-US" altLang="zh-CN" dirty="0" smtClean="0"/>
              <a:t>-axis setups</a:t>
            </a:r>
            <a:endParaRPr 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8139112" y="5493315"/>
            <a:ext cx="41245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Y. Zhang et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al, “NVNA Test Bench for Characterizing In-band Full Duplex Performance of Millimeter-Wave Antennas,” </a:t>
            </a:r>
            <a:r>
              <a:rPr lang="en-US" altLang="zh-CN" sz="1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IEEE Trans. Antennas </a:t>
            </a:r>
            <a:r>
              <a:rPr lang="en-US" altLang="zh-CN" sz="1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Propag</a:t>
            </a:r>
            <a:r>
              <a:rPr lang="en-US" altLang="zh-CN" sz="140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2021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FMCW Calibration for Automotive Radar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610183"/>
              </p:ext>
            </p:extLst>
          </p:nvPr>
        </p:nvGraphicFramePr>
        <p:xfrm>
          <a:off x="4174173" y="3125202"/>
          <a:ext cx="4310743" cy="2958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9" name="Visio" r:id="rId3" imgW="5505309" imgH="3781350" progId="Visio.Drawing.15">
                  <p:embed/>
                </p:oleObj>
              </mc:Choice>
              <mc:Fallback>
                <p:oleObj name="Visio" r:id="rId3" imgW="5505309" imgH="378135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173" y="3125202"/>
                        <a:ext cx="4310743" cy="2958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58861"/>
              </p:ext>
            </p:extLst>
          </p:nvPr>
        </p:nvGraphicFramePr>
        <p:xfrm>
          <a:off x="496253" y="3303529"/>
          <a:ext cx="3794759" cy="247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0" name="Visio" r:id="rId5" imgW="2886100" imgH="1885950" progId="Visio.Drawing.15">
                  <p:embed/>
                </p:oleObj>
              </mc:Choice>
              <mc:Fallback>
                <p:oleObj name="Visio" r:id="rId5" imgW="2886100" imgH="188595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3" y="3303529"/>
                        <a:ext cx="3794759" cy="2478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0" y="1662593"/>
            <a:ext cx="10106025" cy="1462609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Frequency modulation continuous wave (FMCW)</a:t>
            </a:r>
          </a:p>
          <a:p>
            <a:pPr fontAlgn="auto">
              <a:spcAft>
                <a:spcPts val="0"/>
              </a:spcAft>
            </a:pPr>
            <a:r>
              <a:rPr lang="en-US" altLang="zh-CN" dirty="0" smtClean="0"/>
              <a:t>Characterization of chirp parameters</a:t>
            </a:r>
            <a:endParaRPr lang="en-US" dirty="0" smtClean="0"/>
          </a:p>
        </p:txBody>
      </p:sp>
      <p:pic>
        <p:nvPicPr>
          <p:cNvPr id="7" name="图片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20" y="2606143"/>
            <a:ext cx="2804160" cy="173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49" y="4464973"/>
            <a:ext cx="2797175" cy="1741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76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2571184" y="1715603"/>
            <a:ext cx="9011215" cy="4483178"/>
          </a:xfrm>
        </p:spPr>
        <p:txBody>
          <a:bodyPr/>
          <a:lstStyle/>
          <a:p>
            <a:r>
              <a:rPr lang="en-US" dirty="0" smtClean="0"/>
              <a:t>Full waveform metrology</a:t>
            </a:r>
          </a:p>
          <a:p>
            <a:r>
              <a:rPr lang="en-US" dirty="0" smtClean="0"/>
              <a:t>Time-domain techniques and </a:t>
            </a:r>
            <a:r>
              <a:rPr lang="en-US" altLang="zh-CN" dirty="0" smtClean="0"/>
              <a:t>traceability</a:t>
            </a:r>
            <a:endParaRPr lang="en-US" dirty="0" smtClean="0"/>
          </a:p>
          <a:p>
            <a:r>
              <a:rPr lang="en-US" altLang="zh-CN" dirty="0" smtClean="0"/>
              <a:t>Frequency-domain approach</a:t>
            </a:r>
          </a:p>
          <a:p>
            <a:r>
              <a:rPr lang="en-US" altLang="zh-CN" dirty="0"/>
              <a:t>Typical Applications</a:t>
            </a:r>
            <a:endParaRPr lang="en-US" altLang="zh-CN" dirty="0" smtClean="0"/>
          </a:p>
          <a:p>
            <a:r>
              <a:rPr lang="en-US" altLang="zh-CN" dirty="0"/>
              <a:t>Discussion</a:t>
            </a:r>
          </a:p>
        </p:txBody>
      </p:sp>
      <p:sp>
        <p:nvSpPr>
          <p:cNvPr id="9" name="标题 3"/>
          <p:cNvSpPr>
            <a:spLocks noGrp="1"/>
          </p:cNvSpPr>
          <p:nvPr>
            <p:ph type="title"/>
          </p:nvPr>
        </p:nvSpPr>
        <p:spPr>
          <a:xfrm>
            <a:off x="1685485" y="636726"/>
            <a:ext cx="10506515" cy="914400"/>
          </a:xfrm>
        </p:spPr>
        <p:txBody>
          <a:bodyPr/>
          <a:lstStyle/>
          <a:p>
            <a:r>
              <a:rPr lang="en-US" altLang="zh-CN" dirty="0" smtClean="0"/>
              <a:t>                     Outline</a:t>
            </a: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1392362" y="1872357"/>
            <a:ext cx="496389" cy="2743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FMCW Calibration for Automotive Radar</a:t>
            </a:r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132244"/>
            <a:ext cx="3782286" cy="25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16" y="3241981"/>
            <a:ext cx="3782286" cy="23630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0" y="1662593"/>
            <a:ext cx="10106025" cy="1462609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Traceable FMCW parameters</a:t>
            </a:r>
          </a:p>
          <a:p>
            <a:pPr fontAlgn="auto">
              <a:spcAft>
                <a:spcPts val="0"/>
              </a:spcAft>
            </a:pPr>
            <a:r>
              <a:rPr lang="en-US" altLang="zh-CN" dirty="0" smtClean="0"/>
              <a:t>Instrument calibration for automotive radar systems</a:t>
            </a:r>
            <a:endParaRPr lang="en-US" dirty="0" smtClean="0"/>
          </a:p>
        </p:txBody>
      </p:sp>
      <p:pic>
        <p:nvPicPr>
          <p:cNvPr id="13" name="图片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32" y="3125202"/>
            <a:ext cx="3782286" cy="2596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/>
          <p:cNvSpPr/>
          <p:nvPr/>
        </p:nvSpPr>
        <p:spPr>
          <a:xfrm>
            <a:off x="609600" y="5812886"/>
            <a:ext cx="1102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Y. Zhang et 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al, “Frequency-domain Characterization of Millimeter-wave FMCW Signal based on a precisely synchronized NVNA Measurement Setup,” </a:t>
            </a:r>
            <a:r>
              <a:rPr lang="en-US" altLang="zh-CN" sz="140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accepted by IMS2022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8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2571184" y="1715603"/>
            <a:ext cx="9011215" cy="4483178"/>
          </a:xfrm>
        </p:spPr>
        <p:txBody>
          <a:bodyPr/>
          <a:lstStyle/>
          <a:p>
            <a:r>
              <a:rPr lang="en-US" dirty="0" smtClean="0"/>
              <a:t>Full waveform metrology</a:t>
            </a:r>
          </a:p>
          <a:p>
            <a:r>
              <a:rPr lang="en-US" dirty="0" smtClean="0"/>
              <a:t>Time-domain techniques and </a:t>
            </a:r>
            <a:r>
              <a:rPr lang="en-US" altLang="zh-CN" dirty="0" smtClean="0"/>
              <a:t>traceability</a:t>
            </a:r>
            <a:endParaRPr lang="en-US" dirty="0" smtClean="0"/>
          </a:p>
          <a:p>
            <a:r>
              <a:rPr lang="en-US" altLang="zh-CN" dirty="0" smtClean="0"/>
              <a:t>Frequency-domain approach</a:t>
            </a:r>
          </a:p>
          <a:p>
            <a:r>
              <a:rPr lang="en-US" altLang="zh-CN" dirty="0"/>
              <a:t>Typical Applications</a:t>
            </a:r>
            <a:endParaRPr lang="en-US" altLang="zh-CN" dirty="0" smtClean="0"/>
          </a:p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9" name="标题 3"/>
          <p:cNvSpPr>
            <a:spLocks noGrp="1"/>
          </p:cNvSpPr>
          <p:nvPr>
            <p:ph type="title"/>
          </p:nvPr>
        </p:nvSpPr>
        <p:spPr>
          <a:xfrm>
            <a:off x="1685485" y="636726"/>
            <a:ext cx="10506515" cy="914400"/>
          </a:xfrm>
        </p:spPr>
        <p:txBody>
          <a:bodyPr/>
          <a:lstStyle/>
          <a:p>
            <a:r>
              <a:rPr lang="en-US" altLang="zh-CN" dirty="0" smtClean="0"/>
              <a:t>                     Outline</a:t>
            </a: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1392362" y="4197549"/>
            <a:ext cx="496389" cy="2743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99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Potential Applications for Remote Sensing</a:t>
            </a:r>
            <a:endParaRPr lang="zh-CN" alt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1" y="1662593"/>
            <a:ext cx="10972800" cy="4398573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Signal level</a:t>
            </a:r>
            <a:endParaRPr lang="en-US" dirty="0" smtClean="0"/>
          </a:p>
          <a:p>
            <a:pPr marL="534988" indent="-260350" fontAlgn="auto">
              <a:spcAft>
                <a:spcPts val="0"/>
              </a:spcAft>
              <a:buFont typeface="Arial" pitchFamily="34" charset="0"/>
              <a:buChar char="−"/>
            </a:pPr>
            <a:r>
              <a:rPr lang="en-US" sz="2400" dirty="0" smtClean="0"/>
              <a:t> Measurement standard of wideband </a:t>
            </a:r>
            <a:r>
              <a:rPr lang="en-US" sz="2400" dirty="0"/>
              <a:t>complex </a:t>
            </a:r>
            <a:r>
              <a:rPr lang="en-US" sz="2400" dirty="0" smtClean="0"/>
              <a:t>signals</a:t>
            </a:r>
          </a:p>
          <a:p>
            <a:pPr marL="534988" indent="-260350" fontAlgn="auto">
              <a:spcAft>
                <a:spcPts val="0"/>
              </a:spcAft>
              <a:buFont typeface="Arial" pitchFamily="34" charset="0"/>
              <a:buChar char="−"/>
            </a:pPr>
            <a:r>
              <a:rPr lang="en-US" sz="2400" dirty="0"/>
              <a:t> </a:t>
            </a:r>
            <a:r>
              <a:rPr lang="en-US" sz="2400" dirty="0" smtClean="0"/>
              <a:t>Traceability to primary RF standards</a:t>
            </a:r>
            <a:endParaRPr lang="en-US" sz="2400" dirty="0"/>
          </a:p>
          <a:p>
            <a:pPr fontAlgn="auto">
              <a:spcAft>
                <a:spcPts val="0"/>
              </a:spcAft>
            </a:pPr>
            <a:r>
              <a:rPr lang="en-US" altLang="zh-CN" dirty="0" smtClean="0"/>
              <a:t>Instrument level</a:t>
            </a:r>
            <a:endParaRPr lang="en-US" altLang="zh-CN" dirty="0"/>
          </a:p>
          <a:p>
            <a:pPr marL="534988" indent="-260350" fontAlgn="auto">
              <a:spcAft>
                <a:spcPts val="0"/>
              </a:spcAft>
              <a:buFont typeface="Arial" pitchFamily="34" charset="0"/>
              <a:buChar char="−"/>
            </a:pPr>
            <a:r>
              <a:rPr lang="en-US" sz="2400" dirty="0" smtClean="0"/>
              <a:t> </a:t>
            </a:r>
            <a:r>
              <a:rPr lang="en-US" altLang="zh-CN" sz="2400" dirty="0" smtClean="0"/>
              <a:t>Calibration of wideband transmitters and receivers</a:t>
            </a:r>
            <a:endParaRPr lang="en-US" sz="2400" dirty="0" smtClean="0"/>
          </a:p>
          <a:p>
            <a:pPr marL="534988" indent="-260350" fontAlgn="auto">
              <a:spcAft>
                <a:spcPts val="0"/>
              </a:spcAft>
              <a:buFont typeface="Arial" pitchFamily="34" charset="0"/>
              <a:buChar char="−"/>
            </a:pPr>
            <a:r>
              <a:rPr lang="en-US" sz="2400" dirty="0" smtClean="0"/>
              <a:t> Non-classic parameters of RF metrology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altLang="zh-CN" dirty="0" smtClean="0"/>
              <a:t>System level</a:t>
            </a:r>
          </a:p>
          <a:p>
            <a:pPr marL="534988" indent="-260350" fontAlgn="auto">
              <a:spcAft>
                <a:spcPts val="0"/>
              </a:spcAft>
              <a:buFont typeface="Arial" pitchFamily="34" charset="0"/>
              <a:buChar char="−"/>
            </a:pPr>
            <a:r>
              <a:rPr lang="en-US" sz="2400" dirty="0" smtClean="0"/>
              <a:t> OTA test and verification under realistic working scenarios</a:t>
            </a:r>
          </a:p>
        </p:txBody>
      </p:sp>
    </p:spTree>
    <p:extLst>
      <p:ext uri="{BB962C8B-B14F-4D97-AF65-F5344CB8AC3E}">
        <p14:creationId xmlns:p14="http://schemas.microsoft.com/office/powerpoint/2010/main" val="49506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577516" y="659220"/>
            <a:ext cx="11049802" cy="2683154"/>
          </a:xfrm>
        </p:spPr>
        <p:txBody>
          <a:bodyPr/>
          <a:lstStyle/>
          <a:p>
            <a:r>
              <a:rPr lang="en-US" altLang="zh-CN" dirty="0" smtClean="0"/>
              <a:t>Thanks for your attention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Standards of Fundamental RF Parameters</a:t>
            </a:r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7220019" y="1833847"/>
            <a:ext cx="4227331" cy="4068978"/>
            <a:chOff x="562613" y="987574"/>
            <a:chExt cx="3170498" cy="3051733"/>
          </a:xfrm>
        </p:grpSpPr>
        <p:sp>
          <p:nvSpPr>
            <p:cNvPr id="39" name="椭圆 38"/>
            <p:cNvSpPr/>
            <p:nvPr/>
          </p:nvSpPr>
          <p:spPr>
            <a:xfrm>
              <a:off x="829400" y="1110602"/>
              <a:ext cx="2676040" cy="267603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hangingPunct="0"/>
              <a:endParaRPr lang="zh-CN" altLang="en-US" sz="2400" b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195104" y="1021062"/>
              <a:ext cx="2373600" cy="3018245"/>
              <a:chOff x="638260" y="1244746"/>
              <a:chExt cx="2373600" cy="3018245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638260" y="1244746"/>
                <a:ext cx="452541" cy="4525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27000">
                    <a:srgbClr val="FFC0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0" hangingPunct="0">
                  <a:lnSpc>
                    <a:spcPts val="1200"/>
                  </a:lnSpc>
                </a:pPr>
                <a:endParaRPr lang="zh-CN" altLang="en-US" sz="600" b="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1321022" y="3810450"/>
                <a:ext cx="477575" cy="452541"/>
                <a:chOff x="2748154" y="4198796"/>
                <a:chExt cx="477575" cy="452541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2773188" y="4198796"/>
                  <a:ext cx="452541" cy="4525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7000">
                      <a:srgbClr val="FFC000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eaLnBrk="0" hangingPunct="0">
                    <a:lnSpc>
                      <a:spcPts val="1200"/>
                    </a:lnSpc>
                  </a:pPr>
                  <a:endParaRPr lang="zh-CN" altLang="en-US" sz="600" b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2748154" y="4299942"/>
                  <a:ext cx="454691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9170" eaLnBrk="0" hangingPunct="0">
                    <a:lnSpc>
                      <a:spcPts val="1200"/>
                    </a:lnSpc>
                  </a:pPr>
                  <a:r>
                    <a:rPr lang="en-US" altLang="zh-CN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Gain</a:t>
                  </a:r>
                </a:p>
                <a:p>
                  <a:pPr algn="ctr" defTabSz="1219170" eaLnBrk="0" hangingPunct="0">
                    <a:lnSpc>
                      <a:spcPts val="1200"/>
                    </a:lnSpc>
                  </a:pPr>
                  <a:r>
                    <a:rPr lang="en-US" altLang="zh-CN" sz="667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8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(dB)</a:t>
                  </a:r>
                  <a:endParaRPr lang="zh-CN" altLang="en-US" sz="667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2559319" y="3163756"/>
                <a:ext cx="452541" cy="452541"/>
                <a:chOff x="3986451" y="3552102"/>
                <a:chExt cx="452541" cy="452541"/>
              </a:xfrm>
            </p:grpSpPr>
            <p:sp>
              <p:nvSpPr>
                <p:cNvPr id="53" name="椭圆 52"/>
                <p:cNvSpPr/>
                <p:nvPr/>
              </p:nvSpPr>
              <p:spPr>
                <a:xfrm>
                  <a:off x="3986451" y="3552102"/>
                  <a:ext cx="452541" cy="4525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7000">
                      <a:srgbClr val="FFC000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eaLnBrk="0" hangingPunct="0">
                    <a:lnSpc>
                      <a:spcPts val="1200"/>
                    </a:lnSpc>
                  </a:pPr>
                  <a:endParaRPr lang="zh-CN" altLang="en-US" sz="600" b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4005813" y="3627730"/>
                  <a:ext cx="413815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9170" eaLnBrk="0" hangingPunct="0">
                    <a:lnSpc>
                      <a:spcPts val="1200"/>
                    </a:lnSpc>
                  </a:pPr>
                  <a:r>
                    <a:rPr lang="en-US" altLang="zh-CN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  <a:p>
                  <a:pPr algn="ctr" defTabSz="1219170" eaLnBrk="0" hangingPunct="0">
                    <a:lnSpc>
                      <a:spcPts val="1200"/>
                    </a:lnSpc>
                  </a:pPr>
                  <a:r>
                    <a:rPr lang="en-US" altLang="zh-CN" sz="1067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(V/m)</a:t>
                  </a:r>
                  <a:endParaRPr lang="zh-CN" altLang="en-US" sz="1067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2" name="矩形 51"/>
              <p:cNvSpPr/>
              <p:nvPr/>
            </p:nvSpPr>
            <p:spPr>
              <a:xfrm>
                <a:off x="689726" y="1349100"/>
                <a:ext cx="38375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 eaLnBrk="0" hangingPunct="0">
                  <a:lnSpc>
                    <a:spcPts val="1000"/>
                  </a:lnSpc>
                </a:pP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067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 defTabSz="1219170" eaLnBrk="0" hangingPunct="0">
                  <a:lnSpc>
                    <a:spcPts val="1000"/>
                  </a:lnSpc>
                </a:pPr>
                <a:r>
                  <a:rPr lang="en-US" altLang="zh-CN" sz="1067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(watt)</a:t>
                </a:r>
                <a:endParaRPr lang="zh-CN" altLang="en-US" sz="1067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3261202" y="1895090"/>
              <a:ext cx="452541" cy="45254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7000">
                  <a:srgbClr val="FFC000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hangingPunct="0">
                <a:lnSpc>
                  <a:spcPts val="1200"/>
                </a:lnSpc>
              </a:pPr>
              <a:endParaRPr lang="zh-CN" altLang="en-US" sz="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273727" y="1979953"/>
              <a:ext cx="459384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 eaLnBrk="0" hangingPunct="0">
                <a:lnSpc>
                  <a:spcPts val="1200"/>
                </a:lnSpc>
              </a:pPr>
              <a:r>
                <a: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1067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RF</a:t>
              </a:r>
              <a:r>
                <a:rPr lang="en-US" altLang="zh-CN" sz="1067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1219170" eaLnBrk="0" hangingPunct="0">
                <a:lnSpc>
                  <a:spcPts val="1200"/>
                </a:lnSpc>
              </a:pPr>
              <a:r>
                <a:rPr lang="en-US" altLang="zh-CN" sz="1067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(Volt)</a:t>
              </a:r>
              <a:endParaRPr lang="zh-CN" altLang="en-US" sz="1067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768186" y="3057278"/>
              <a:ext cx="452541" cy="45254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7000">
                  <a:srgbClr val="FFC000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hangingPunct="0">
                <a:lnSpc>
                  <a:spcPts val="1200"/>
                </a:lnSpc>
              </a:pPr>
              <a:endParaRPr lang="zh-CN" altLang="en-US" sz="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52960" y="3166342"/>
              <a:ext cx="64807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 eaLnBrk="0" hangingPunct="0">
                <a:lnSpc>
                  <a:spcPts val="1200"/>
                </a:lnSpc>
              </a:pPr>
              <a:r>
                <a: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Noise</a:t>
              </a:r>
            </a:p>
            <a:p>
              <a:pPr algn="ctr" defTabSz="1219170" eaLnBrk="0" hangingPunct="0">
                <a:lnSpc>
                  <a:spcPts val="1200"/>
                </a:lnSpc>
              </a:pPr>
              <a:r>
                <a:rPr lang="en-US" altLang="zh-CN" sz="1067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(K)</a:t>
              </a:r>
              <a:endParaRPr lang="zh-CN" altLang="en-US" sz="1067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62613" y="1964509"/>
              <a:ext cx="452541" cy="45254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7000">
                  <a:srgbClr val="FFC000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hangingPunct="0">
                <a:lnSpc>
                  <a:spcPts val="1200"/>
                </a:lnSpc>
              </a:pPr>
              <a:endParaRPr lang="zh-CN" altLang="en-US" sz="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11667" y="1964509"/>
              <a:ext cx="351298" cy="377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 eaLnBrk="0" hangingPunct="0"/>
              <a:r>
                <a: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  <a:p>
              <a:pPr algn="ctr" defTabSz="1219170" eaLnBrk="0" hangingPunct="0"/>
              <a:r>
                <a:rPr lang="en-US" altLang="zh-CN" sz="1067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(dB)</a:t>
              </a:r>
              <a:endParaRPr lang="zh-CN" altLang="en-US" sz="1067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2578696" y="987574"/>
              <a:ext cx="452541" cy="45254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7000">
                  <a:srgbClr val="FFC000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hangingPunct="0">
                <a:lnSpc>
                  <a:spcPts val="1200"/>
                </a:lnSpc>
              </a:pPr>
              <a:endParaRPr lang="zh-CN" altLang="en-US" sz="6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567737" y="1077091"/>
              <a:ext cx="463500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 eaLnBrk="0" hangingPunct="0">
                <a:lnSpc>
                  <a:spcPts val="1200"/>
                </a:lnSpc>
              </a:pPr>
              <a:r>
                <a: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zh-CN" sz="1067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1219170" eaLnBrk="0" hangingPunct="0">
                <a:lnSpc>
                  <a:spcPts val="1200"/>
                </a:lnSpc>
              </a:pPr>
              <a:r>
                <a:rPr lang="en-US" altLang="zh-CN" sz="1067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(Ω)</a:t>
              </a:r>
              <a:endParaRPr lang="zh-CN" altLang="en-US" sz="1067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412400" y="2811190"/>
            <a:ext cx="2416047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eaLnBrk="0" hangingPunct="0"/>
            <a:r>
              <a:rPr lang="en-US" altLang="zh-CN" sz="2133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Radio-Frequency</a:t>
            </a:r>
            <a:endParaRPr lang="en-US" altLang="zh-CN" sz="2133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defTabSz="1219170" eaLnBrk="0" hangingPunct="0"/>
            <a:r>
              <a:rPr lang="en-US" altLang="zh-CN" sz="2133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Metrology</a:t>
            </a:r>
            <a:endParaRPr lang="zh-CN" altLang="en-US" sz="2133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797581" y="2180192"/>
            <a:ext cx="3603690" cy="3481095"/>
            <a:chOff x="543115" y="2039630"/>
            <a:chExt cx="1993530" cy="198555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15" y="2039630"/>
              <a:ext cx="1993530" cy="1985555"/>
            </a:xfrm>
            <a:prstGeom prst="rect">
              <a:avLst/>
            </a:prstGeom>
          </p:spPr>
        </p:pic>
        <p:sp>
          <p:nvSpPr>
            <p:cNvPr id="77" name="任意多边形 76"/>
            <p:cNvSpPr/>
            <p:nvPr/>
          </p:nvSpPr>
          <p:spPr>
            <a:xfrm>
              <a:off x="564318" y="2063396"/>
              <a:ext cx="1389325" cy="1569647"/>
            </a:xfrm>
            <a:custGeom>
              <a:avLst/>
              <a:gdLst>
                <a:gd name="connsiteX0" fmla="*/ 969963 w 1389325"/>
                <a:gd name="connsiteY0" fmla="*/ 0 h 1569647"/>
                <a:gd name="connsiteX1" fmla="*/ 1347516 w 1389325"/>
                <a:gd name="connsiteY1" fmla="*/ 76014 h 1569647"/>
                <a:gd name="connsiteX2" fmla="*/ 1389325 w 1389325"/>
                <a:gd name="connsiteY2" fmla="*/ 96099 h 1569647"/>
                <a:gd name="connsiteX3" fmla="*/ 1106864 w 1389325"/>
                <a:gd name="connsiteY3" fmla="*/ 684170 h 1569647"/>
                <a:gd name="connsiteX4" fmla="*/ 1092483 w 1389325"/>
                <a:gd name="connsiteY4" fmla="*/ 676305 h 1569647"/>
                <a:gd name="connsiteX5" fmla="*/ 969207 w 1389325"/>
                <a:gd name="connsiteY5" fmla="*/ 651229 h 1569647"/>
                <a:gd name="connsiteX6" fmla="*/ 652501 w 1389325"/>
                <a:gd name="connsiteY6" fmla="*/ 970317 h 1569647"/>
                <a:gd name="connsiteX7" fmla="*/ 706589 w 1389325"/>
                <a:gd name="connsiteY7" fmla="*/ 1148722 h 1569647"/>
                <a:gd name="connsiteX8" fmla="*/ 720378 w 1389325"/>
                <a:gd name="connsiteY8" fmla="*/ 1165560 h 1569647"/>
                <a:gd name="connsiteX9" fmla="*/ 216578 w 1389325"/>
                <a:gd name="connsiteY9" fmla="*/ 1569647 h 1569647"/>
                <a:gd name="connsiteX10" fmla="*/ 165654 w 1389325"/>
                <a:gd name="connsiteY10" fmla="*/ 1508097 h 1569647"/>
                <a:gd name="connsiteX11" fmla="*/ 0 w 1389325"/>
                <a:gd name="connsiteY11" fmla="*/ 967281 h 1569647"/>
                <a:gd name="connsiteX12" fmla="*/ 969963 w 1389325"/>
                <a:gd name="connsiteY12" fmla="*/ 0 h 156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9325" h="1569647">
                  <a:moveTo>
                    <a:pt x="969963" y="0"/>
                  </a:moveTo>
                  <a:cubicBezTo>
                    <a:pt x="1103887" y="0"/>
                    <a:pt x="1231472" y="27067"/>
                    <a:pt x="1347516" y="76014"/>
                  </a:cubicBezTo>
                  <a:lnTo>
                    <a:pt x="1389325" y="96099"/>
                  </a:lnTo>
                  <a:lnTo>
                    <a:pt x="1106864" y="684170"/>
                  </a:lnTo>
                  <a:lnTo>
                    <a:pt x="1092483" y="676305"/>
                  </a:lnTo>
                  <a:cubicBezTo>
                    <a:pt x="1054593" y="660158"/>
                    <a:pt x="1012935" y="651229"/>
                    <a:pt x="969207" y="651229"/>
                  </a:cubicBezTo>
                  <a:cubicBezTo>
                    <a:pt x="794295" y="651229"/>
                    <a:pt x="652501" y="794090"/>
                    <a:pt x="652501" y="970317"/>
                  </a:cubicBezTo>
                  <a:cubicBezTo>
                    <a:pt x="652501" y="1036402"/>
                    <a:pt x="672441" y="1097795"/>
                    <a:pt x="706589" y="1148722"/>
                  </a:cubicBezTo>
                  <a:lnTo>
                    <a:pt x="720378" y="1165560"/>
                  </a:lnTo>
                  <a:lnTo>
                    <a:pt x="216578" y="1569647"/>
                  </a:lnTo>
                  <a:lnTo>
                    <a:pt x="165654" y="1508097"/>
                  </a:lnTo>
                  <a:cubicBezTo>
                    <a:pt x="61069" y="1353718"/>
                    <a:pt x="0" y="1167612"/>
                    <a:pt x="0" y="967281"/>
                  </a:cubicBezTo>
                  <a:cubicBezTo>
                    <a:pt x="0" y="433066"/>
                    <a:pt x="434267" y="0"/>
                    <a:pt x="96996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右箭头 79"/>
          <p:cNvSpPr/>
          <p:nvPr/>
        </p:nvSpPr>
        <p:spPr>
          <a:xfrm>
            <a:off x="4920919" y="3781910"/>
            <a:ext cx="1600928" cy="43125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7739811" y="3923498"/>
            <a:ext cx="3235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hangingPunct="0"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Defined on</a:t>
            </a:r>
            <a:b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Sine Waves </a:t>
            </a:r>
            <a:b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(CW Signals)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4183" r="2208" b="3373"/>
          <a:stretch/>
        </p:blipFill>
        <p:spPr>
          <a:xfrm>
            <a:off x="8515389" y="2915361"/>
            <a:ext cx="1792505" cy="8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6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Impulse Waveform Standard</a:t>
            </a:r>
            <a:endParaRPr lang="zh-CN" altLang="en-US" dirty="0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059544" y="3744686"/>
            <a:ext cx="10508839" cy="2435174"/>
            <a:chOff x="339209" y="3363837"/>
            <a:chExt cx="7276357" cy="1539462"/>
          </a:xfrm>
        </p:grpSpPr>
        <p:pic>
          <p:nvPicPr>
            <p:cNvPr id="4" name="图片 2" descr="F:\组会\实验结果\图片\新系统\新建文件夹\IMG_587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9209" y="3504595"/>
              <a:ext cx="1862988" cy="1398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3248" y="3363837"/>
              <a:ext cx="2100510" cy="153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09740" y="3363837"/>
              <a:ext cx="2405826" cy="15394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1" y="1662593"/>
            <a:ext cx="10972800" cy="4941136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/>
              <a:t>Electro-Optic Sampling (EOS) </a:t>
            </a:r>
            <a:r>
              <a:rPr lang="en-US" altLang="zh-CN" dirty="0" smtClean="0"/>
              <a:t>systems by NMIs</a:t>
            </a:r>
            <a:endParaRPr lang="en-US" altLang="zh-CN" dirty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ONLY</a:t>
            </a:r>
            <a:r>
              <a:rPr lang="en-US" dirty="0" smtClean="0"/>
              <a:t> primary standard for non-sine RF signals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altLang="zh-CN" dirty="0" smtClean="0"/>
              <a:t>Traditional application: ultra-fast measurement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539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Development of Waveform Metrology</a:t>
            </a:r>
            <a:endParaRPr lang="zh-CN" alt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1" y="1662593"/>
            <a:ext cx="10972800" cy="1954207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Increasing demand by 5G industry</a:t>
            </a:r>
            <a:endParaRPr lang="en-US" altLang="zh-CN" dirty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From ultra-fast to wideband complex modulation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altLang="zh-CN" dirty="0" smtClean="0"/>
              <a:t>From impulse characteristics to point-by-point waveforms</a:t>
            </a:r>
            <a:endParaRPr lang="en-US" altLang="zh-CN" dirty="0"/>
          </a:p>
        </p:txBody>
      </p:sp>
      <p:sp>
        <p:nvSpPr>
          <p:cNvPr id="4" name="任意多边形 3"/>
          <p:cNvSpPr/>
          <p:nvPr/>
        </p:nvSpPr>
        <p:spPr bwMode="auto">
          <a:xfrm>
            <a:off x="5705842" y="4447538"/>
            <a:ext cx="1362075" cy="1522413"/>
          </a:xfrm>
          <a:custGeom>
            <a:avLst/>
            <a:gdLst>
              <a:gd name="connsiteX0" fmla="*/ 0 w 965200"/>
              <a:gd name="connsiteY0" fmla="*/ 855133 h 867833"/>
              <a:gd name="connsiteX1" fmla="*/ 139700 w 965200"/>
              <a:gd name="connsiteY1" fmla="*/ 728133 h 867833"/>
              <a:gd name="connsiteX2" fmla="*/ 203200 w 965200"/>
              <a:gd name="connsiteY2" fmla="*/ 321733 h 867833"/>
              <a:gd name="connsiteX3" fmla="*/ 292100 w 965200"/>
              <a:gd name="connsiteY3" fmla="*/ 42333 h 867833"/>
              <a:gd name="connsiteX4" fmla="*/ 393700 w 965200"/>
              <a:gd name="connsiteY4" fmla="*/ 575733 h 867833"/>
              <a:gd name="connsiteX5" fmla="*/ 482600 w 965200"/>
              <a:gd name="connsiteY5" fmla="*/ 715433 h 867833"/>
              <a:gd name="connsiteX6" fmla="*/ 571500 w 965200"/>
              <a:gd name="connsiteY6" fmla="*/ 626533 h 867833"/>
              <a:gd name="connsiteX7" fmla="*/ 673100 w 965200"/>
              <a:gd name="connsiteY7" fmla="*/ 791633 h 867833"/>
              <a:gd name="connsiteX8" fmla="*/ 965200 w 965200"/>
              <a:gd name="connsiteY8" fmla="*/ 867833 h 86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200" h="867833">
                <a:moveTo>
                  <a:pt x="0" y="855133"/>
                </a:moveTo>
                <a:cubicBezTo>
                  <a:pt x="52916" y="836083"/>
                  <a:pt x="105833" y="817033"/>
                  <a:pt x="139700" y="728133"/>
                </a:cubicBezTo>
                <a:cubicBezTo>
                  <a:pt x="173567" y="639233"/>
                  <a:pt x="177800" y="436033"/>
                  <a:pt x="203200" y="321733"/>
                </a:cubicBezTo>
                <a:cubicBezTo>
                  <a:pt x="228600" y="207433"/>
                  <a:pt x="260350" y="0"/>
                  <a:pt x="292100" y="42333"/>
                </a:cubicBezTo>
                <a:cubicBezTo>
                  <a:pt x="323850" y="84666"/>
                  <a:pt x="361950" y="463550"/>
                  <a:pt x="393700" y="575733"/>
                </a:cubicBezTo>
                <a:cubicBezTo>
                  <a:pt x="425450" y="687916"/>
                  <a:pt x="452967" y="706966"/>
                  <a:pt x="482600" y="715433"/>
                </a:cubicBezTo>
                <a:cubicBezTo>
                  <a:pt x="512233" y="723900"/>
                  <a:pt x="539750" y="613833"/>
                  <a:pt x="571500" y="626533"/>
                </a:cubicBezTo>
                <a:cubicBezTo>
                  <a:pt x="603250" y="639233"/>
                  <a:pt x="607483" y="751416"/>
                  <a:pt x="673100" y="791633"/>
                </a:cubicBezTo>
                <a:cubicBezTo>
                  <a:pt x="738717" y="831850"/>
                  <a:pt x="850900" y="747183"/>
                  <a:pt x="965200" y="86783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/>
              <a:ea typeface="黑体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>
            <a:off x="694895" y="5997370"/>
            <a:ext cx="2644775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 rot="16200000" flipV="1">
            <a:off x="-98061" y="5255214"/>
            <a:ext cx="1997075" cy="2063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0" name="矩形 62"/>
          <p:cNvSpPr>
            <a:spLocks noChangeArrowheads="1"/>
          </p:cNvSpPr>
          <p:nvPr/>
        </p:nvSpPr>
        <p:spPr bwMode="auto">
          <a:xfrm>
            <a:off x="2961845" y="5981495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1pPr>
            <a:lvl2pPr marL="742950" indent="-28575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2pPr>
            <a:lvl3pPr marL="11430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3pPr>
            <a:lvl4pPr marL="16002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4pPr>
            <a:lvl5pPr marL="20574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9pPr>
          </a:lstStyle>
          <a:p>
            <a:pPr eaLnBrk="1" hangingPunct="1"/>
            <a:r>
              <a:rPr lang="en-US" altLang="zh-CN" sz="1800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zh-CN" altLang="en-US" sz="1800" i="1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64"/>
          <p:cNvSpPr>
            <a:spLocks noChangeArrowheads="1"/>
          </p:cNvSpPr>
          <p:nvPr/>
        </p:nvSpPr>
        <p:spPr bwMode="auto">
          <a:xfrm>
            <a:off x="461533" y="4338432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1pPr>
            <a:lvl2pPr marL="742950" indent="-28575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2pPr>
            <a:lvl3pPr marL="11430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3pPr>
            <a:lvl4pPr marL="16002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4pPr>
            <a:lvl5pPr marL="20574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9pPr>
          </a:lstStyle>
          <a:p>
            <a:pPr eaLnBrk="1" hangingPunct="1"/>
            <a:r>
              <a:rPr lang="en-US" altLang="zh-CN" sz="1800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endParaRPr lang="zh-CN" altLang="en-US" sz="1800" i="1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1364820" y="4481307"/>
            <a:ext cx="1363663" cy="1520825"/>
          </a:xfrm>
          <a:custGeom>
            <a:avLst/>
            <a:gdLst>
              <a:gd name="connsiteX0" fmla="*/ 0 w 965200"/>
              <a:gd name="connsiteY0" fmla="*/ 855133 h 867833"/>
              <a:gd name="connsiteX1" fmla="*/ 139700 w 965200"/>
              <a:gd name="connsiteY1" fmla="*/ 728133 h 867833"/>
              <a:gd name="connsiteX2" fmla="*/ 203200 w 965200"/>
              <a:gd name="connsiteY2" fmla="*/ 321733 h 867833"/>
              <a:gd name="connsiteX3" fmla="*/ 292100 w 965200"/>
              <a:gd name="connsiteY3" fmla="*/ 42333 h 867833"/>
              <a:gd name="connsiteX4" fmla="*/ 393700 w 965200"/>
              <a:gd name="connsiteY4" fmla="*/ 575733 h 867833"/>
              <a:gd name="connsiteX5" fmla="*/ 482600 w 965200"/>
              <a:gd name="connsiteY5" fmla="*/ 715433 h 867833"/>
              <a:gd name="connsiteX6" fmla="*/ 571500 w 965200"/>
              <a:gd name="connsiteY6" fmla="*/ 626533 h 867833"/>
              <a:gd name="connsiteX7" fmla="*/ 673100 w 965200"/>
              <a:gd name="connsiteY7" fmla="*/ 791633 h 867833"/>
              <a:gd name="connsiteX8" fmla="*/ 965200 w 965200"/>
              <a:gd name="connsiteY8" fmla="*/ 867833 h 86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5200" h="867833">
                <a:moveTo>
                  <a:pt x="0" y="855133"/>
                </a:moveTo>
                <a:cubicBezTo>
                  <a:pt x="52916" y="836083"/>
                  <a:pt x="105833" y="817033"/>
                  <a:pt x="139700" y="728133"/>
                </a:cubicBezTo>
                <a:cubicBezTo>
                  <a:pt x="173567" y="639233"/>
                  <a:pt x="177800" y="436033"/>
                  <a:pt x="203200" y="321733"/>
                </a:cubicBezTo>
                <a:cubicBezTo>
                  <a:pt x="228600" y="207433"/>
                  <a:pt x="260350" y="0"/>
                  <a:pt x="292100" y="42333"/>
                </a:cubicBezTo>
                <a:cubicBezTo>
                  <a:pt x="323850" y="84666"/>
                  <a:pt x="361950" y="463550"/>
                  <a:pt x="393700" y="575733"/>
                </a:cubicBezTo>
                <a:cubicBezTo>
                  <a:pt x="425450" y="687916"/>
                  <a:pt x="452967" y="706966"/>
                  <a:pt x="482600" y="715433"/>
                </a:cubicBezTo>
                <a:cubicBezTo>
                  <a:pt x="512233" y="723900"/>
                  <a:pt x="539750" y="613833"/>
                  <a:pt x="571500" y="626533"/>
                </a:cubicBezTo>
                <a:cubicBezTo>
                  <a:pt x="603250" y="639233"/>
                  <a:pt x="607483" y="751416"/>
                  <a:pt x="673100" y="791633"/>
                </a:cubicBezTo>
                <a:cubicBezTo>
                  <a:pt x="738717" y="831850"/>
                  <a:pt x="850900" y="747183"/>
                  <a:pt x="965200" y="86783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/>
              <a:ea typeface="黑体"/>
              <a:cs typeface="+mn-cs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1202895" y="5238545"/>
            <a:ext cx="40640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4" name="直接箭头连接符 13"/>
          <p:cNvCxnSpPr/>
          <p:nvPr/>
        </p:nvCxnSpPr>
        <p:spPr bwMode="auto">
          <a:xfrm flipH="1">
            <a:off x="1915683" y="5238545"/>
            <a:ext cx="50800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5" name="矩形 80"/>
          <p:cNvSpPr>
            <a:spLocks noChangeArrowheads="1"/>
          </p:cNvSpPr>
          <p:nvPr/>
        </p:nvSpPr>
        <p:spPr bwMode="auto">
          <a:xfrm>
            <a:off x="1104470" y="4565445"/>
            <a:ext cx="57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1pPr>
            <a:lvl2pPr marL="742950" indent="-28575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2pPr>
            <a:lvl3pPr marL="11430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3pPr>
            <a:lvl4pPr marL="16002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4pPr>
            <a:lvl5pPr marL="20574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9pPr>
          </a:lstStyle>
          <a:p>
            <a:pPr eaLnBrk="1" hangingPunct="1"/>
            <a:r>
              <a:rPr lang="en-US" altLang="zh-CN" sz="2800" i="1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</a:t>
            </a:r>
            <a:r>
              <a:rPr lang="en-US" altLang="zh-CN" sz="3600" i="1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zh-CN" altLang="en-US" sz="3600" i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4993054" y="5963601"/>
            <a:ext cx="2644775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7" name="直接箭头连接符 16"/>
          <p:cNvCxnSpPr/>
          <p:nvPr/>
        </p:nvCxnSpPr>
        <p:spPr bwMode="auto">
          <a:xfrm rot="5400000" flipH="1" flipV="1">
            <a:off x="4215179" y="5236526"/>
            <a:ext cx="198755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8" name="矩形 61"/>
          <p:cNvSpPr>
            <a:spLocks noChangeArrowheads="1"/>
          </p:cNvSpPr>
          <p:nvPr/>
        </p:nvSpPr>
        <p:spPr bwMode="auto">
          <a:xfrm>
            <a:off x="7245717" y="5944551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1pPr>
            <a:lvl2pPr marL="742950" indent="-28575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2pPr>
            <a:lvl3pPr marL="11430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3pPr>
            <a:lvl4pPr marL="16002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4pPr>
            <a:lvl5pPr marL="20574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9pPr>
          </a:lstStyle>
          <a:p>
            <a:pPr eaLnBrk="1" hangingPunct="1"/>
            <a:r>
              <a:rPr lang="en-US" altLang="zh-CN" sz="1800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zh-CN" altLang="en-US" sz="1800" i="1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66"/>
          <p:cNvSpPr>
            <a:spLocks noChangeArrowheads="1"/>
          </p:cNvSpPr>
          <p:nvPr/>
        </p:nvSpPr>
        <p:spPr bwMode="auto">
          <a:xfrm>
            <a:off x="4799379" y="4361813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1pPr>
            <a:lvl2pPr marL="742950" indent="-28575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2pPr>
            <a:lvl3pPr marL="11430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3pPr>
            <a:lvl4pPr marL="16002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4pPr>
            <a:lvl5pPr marL="20574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9pPr>
          </a:lstStyle>
          <a:p>
            <a:pPr eaLnBrk="1" hangingPunct="1"/>
            <a:r>
              <a:rPr lang="en-US" altLang="zh-CN" sz="1800" i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endParaRPr lang="zh-CN" altLang="en-US" sz="1800" i="1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>
            <a:endCxn id="4" idx="0"/>
          </p:cNvCxnSpPr>
          <p:nvPr/>
        </p:nvCxnSpPr>
        <p:spPr bwMode="auto">
          <a:xfrm flipV="1">
            <a:off x="5705842" y="5947726"/>
            <a:ext cx="0" cy="15875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21" name="直接连接符 20"/>
          <p:cNvCxnSpPr/>
          <p:nvPr/>
        </p:nvCxnSpPr>
        <p:spPr bwMode="auto">
          <a:xfrm flipV="1">
            <a:off x="5777279" y="5882638"/>
            <a:ext cx="0" cy="14288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23" name="直接连接符 22"/>
          <p:cNvCxnSpPr/>
          <p:nvPr/>
        </p:nvCxnSpPr>
        <p:spPr bwMode="auto">
          <a:xfrm flipV="1">
            <a:off x="5848717" y="5806438"/>
            <a:ext cx="0" cy="15875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24" name="直接连接符 23"/>
          <p:cNvCxnSpPr/>
          <p:nvPr/>
        </p:nvCxnSpPr>
        <p:spPr bwMode="auto">
          <a:xfrm flipV="1">
            <a:off x="5921742" y="5644513"/>
            <a:ext cx="0" cy="17463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25" name="直接连接符 24"/>
          <p:cNvCxnSpPr/>
          <p:nvPr/>
        </p:nvCxnSpPr>
        <p:spPr bwMode="auto">
          <a:xfrm flipV="1">
            <a:off x="5993179" y="5001576"/>
            <a:ext cx="0" cy="15875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26" name="直接连接符 25"/>
          <p:cNvCxnSpPr/>
          <p:nvPr/>
        </p:nvCxnSpPr>
        <p:spPr bwMode="auto">
          <a:xfrm flipV="1">
            <a:off x="6064617" y="4592001"/>
            <a:ext cx="0" cy="17462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27" name="直接连接符 26"/>
          <p:cNvCxnSpPr/>
          <p:nvPr/>
        </p:nvCxnSpPr>
        <p:spPr bwMode="auto">
          <a:xfrm flipV="1">
            <a:off x="6156692" y="4660263"/>
            <a:ext cx="0" cy="17463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28" name="直接连接符 27"/>
          <p:cNvCxnSpPr/>
          <p:nvPr/>
        </p:nvCxnSpPr>
        <p:spPr bwMode="auto">
          <a:xfrm flipV="1">
            <a:off x="6207492" y="5041263"/>
            <a:ext cx="0" cy="17463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29" name="直接连接符 28"/>
          <p:cNvCxnSpPr/>
          <p:nvPr/>
        </p:nvCxnSpPr>
        <p:spPr bwMode="auto">
          <a:xfrm flipV="1">
            <a:off x="6278929" y="5503226"/>
            <a:ext cx="0" cy="17462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30" name="直接连接符 29"/>
          <p:cNvCxnSpPr/>
          <p:nvPr/>
        </p:nvCxnSpPr>
        <p:spPr bwMode="auto">
          <a:xfrm flipV="1">
            <a:off x="6351954" y="5669913"/>
            <a:ext cx="0" cy="15875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31" name="直接连接符 30"/>
          <p:cNvCxnSpPr/>
          <p:nvPr/>
        </p:nvCxnSpPr>
        <p:spPr bwMode="auto">
          <a:xfrm flipV="1">
            <a:off x="6494829" y="5523863"/>
            <a:ext cx="0" cy="17463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32" name="直接连接符 31"/>
          <p:cNvCxnSpPr/>
          <p:nvPr/>
        </p:nvCxnSpPr>
        <p:spPr bwMode="auto">
          <a:xfrm flipV="1">
            <a:off x="5948729" y="5457188"/>
            <a:ext cx="0" cy="14288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33" name="直接连接符 32"/>
          <p:cNvCxnSpPr/>
          <p:nvPr/>
        </p:nvCxnSpPr>
        <p:spPr bwMode="auto">
          <a:xfrm flipV="1">
            <a:off x="6566267" y="5693726"/>
            <a:ext cx="0" cy="17462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34" name="直接连接符 33"/>
          <p:cNvCxnSpPr/>
          <p:nvPr/>
        </p:nvCxnSpPr>
        <p:spPr bwMode="auto">
          <a:xfrm flipV="1">
            <a:off x="6637704" y="5808026"/>
            <a:ext cx="0" cy="15875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35" name="直接连接符 34"/>
          <p:cNvCxnSpPr/>
          <p:nvPr/>
        </p:nvCxnSpPr>
        <p:spPr bwMode="auto">
          <a:xfrm flipV="1">
            <a:off x="5964604" y="5242876"/>
            <a:ext cx="0" cy="14287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36" name="直接连接符 35"/>
          <p:cNvCxnSpPr/>
          <p:nvPr/>
        </p:nvCxnSpPr>
        <p:spPr bwMode="auto">
          <a:xfrm flipV="1">
            <a:off x="6782167" y="5825488"/>
            <a:ext cx="0" cy="17463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37" name="直接连接符 36"/>
          <p:cNvCxnSpPr/>
          <p:nvPr/>
        </p:nvCxnSpPr>
        <p:spPr bwMode="auto">
          <a:xfrm flipV="1">
            <a:off x="7040929" y="5938201"/>
            <a:ext cx="0" cy="14287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38" name="直接连接符 37"/>
          <p:cNvCxnSpPr/>
          <p:nvPr/>
        </p:nvCxnSpPr>
        <p:spPr bwMode="auto">
          <a:xfrm flipV="1">
            <a:off x="6925042" y="5842951"/>
            <a:ext cx="0" cy="1270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 rot="10800000" flipV="1">
            <a:off x="1777570" y="4528932"/>
            <a:ext cx="10414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40" name="直接箭头连接符 39"/>
          <p:cNvCxnSpPr/>
          <p:nvPr/>
        </p:nvCxnSpPr>
        <p:spPr bwMode="auto">
          <a:xfrm rot="5400000" flipH="1" flipV="1">
            <a:off x="2211752" y="5231401"/>
            <a:ext cx="1357312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41" name="矩形 80"/>
          <p:cNvSpPr>
            <a:spLocks noChangeArrowheads="1"/>
          </p:cNvSpPr>
          <p:nvPr/>
        </p:nvSpPr>
        <p:spPr bwMode="auto">
          <a:xfrm>
            <a:off x="2977720" y="4919457"/>
            <a:ext cx="41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1pPr>
            <a:lvl2pPr marL="742950" indent="-28575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2pPr>
            <a:lvl3pPr marL="11430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3pPr>
            <a:lvl4pPr marL="16002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4pPr>
            <a:lvl5pPr marL="2057400" indent="-228600" eaLnBrk="0" hangingPunct="0"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defRPr>
            </a:lvl9pPr>
          </a:lstStyle>
          <a:p>
            <a:pPr eaLnBrk="1" hangingPunct="1"/>
            <a:r>
              <a:rPr lang="en-US" altLang="zh-CN" sz="360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endParaRPr lang="zh-CN" altLang="en-US" sz="3600" i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 flipV="1">
            <a:off x="6020167" y="4798376"/>
            <a:ext cx="0" cy="17462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43" name="直接连接符 42"/>
          <p:cNvCxnSpPr/>
          <p:nvPr/>
        </p:nvCxnSpPr>
        <p:spPr bwMode="auto">
          <a:xfrm flipV="1">
            <a:off x="6107479" y="4466588"/>
            <a:ext cx="0" cy="15875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44" name="直接连接符 43"/>
          <p:cNvCxnSpPr/>
          <p:nvPr/>
        </p:nvCxnSpPr>
        <p:spPr bwMode="auto">
          <a:xfrm flipV="1">
            <a:off x="6174154" y="4834888"/>
            <a:ext cx="0" cy="15875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45" name="直接连接符 44"/>
          <p:cNvCxnSpPr/>
          <p:nvPr/>
        </p:nvCxnSpPr>
        <p:spPr bwMode="auto">
          <a:xfrm flipV="1">
            <a:off x="6229717" y="5271451"/>
            <a:ext cx="0" cy="17462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46" name="右箭头 45"/>
          <p:cNvSpPr/>
          <p:nvPr/>
        </p:nvSpPr>
        <p:spPr>
          <a:xfrm>
            <a:off x="3805839" y="5002279"/>
            <a:ext cx="788704" cy="43125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右箭头 46"/>
          <p:cNvSpPr/>
          <p:nvPr/>
        </p:nvSpPr>
        <p:spPr>
          <a:xfrm>
            <a:off x="7696253" y="4993115"/>
            <a:ext cx="788704" cy="43125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966868" y="3766932"/>
            <a:ext cx="215956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eaLnBrk="0" hangingPunct="0"/>
            <a:r>
              <a:rPr lang="en-US" altLang="zh-CN" sz="2133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Characteristics</a:t>
            </a:r>
            <a:endParaRPr lang="zh-CN" altLang="en-US" sz="2133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447730" y="3762359"/>
            <a:ext cx="341792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eaLnBrk="0" hangingPunct="0"/>
            <a:r>
              <a:rPr lang="en-US" altLang="zh-CN" sz="2133" b="1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Full waveform metrology</a:t>
            </a:r>
            <a:endParaRPr lang="zh-CN" altLang="en-US" sz="2133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99813" y="3762359"/>
            <a:ext cx="156645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eaLnBrk="0" hangingPunct="0"/>
            <a:r>
              <a:rPr lang="en-US" altLang="zh-CN" sz="2133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5G signals</a:t>
            </a:r>
            <a:endParaRPr lang="zh-CN" altLang="en-US" sz="2133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125816"/>
              </p:ext>
            </p:extLst>
          </p:nvPr>
        </p:nvGraphicFramePr>
        <p:xfrm>
          <a:off x="9089287" y="4445211"/>
          <a:ext cx="2624137" cy="1572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1" name="Visio" r:id="rId3" imgW="1123864" imgH="673814" progId="Visio.Drawing.11">
                  <p:embed/>
                </p:oleObj>
              </mc:Choice>
              <mc:Fallback>
                <p:oleObj name="Visio" r:id="rId3" imgW="1123864" imgH="673814" progId="Visio.Drawing.11">
                  <p:embed/>
                  <p:pic>
                    <p:nvPicPr>
                      <p:cNvPr id="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9287" y="4445211"/>
                        <a:ext cx="2624137" cy="1572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49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Full Waveform Metrology by NIST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9601" y="3370679"/>
            <a:ext cx="7707087" cy="24410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1800"/>
              </a:spcAft>
            </a:pP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Voltage 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to waveform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1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Technology trend from voltage to waveform measurements, voltage comparisons will become waveform comparisons at higher frequencies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Aft>
                <a:spcPts val="1800"/>
              </a:spcAft>
            </a:pP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Digital 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communication, 5G, Internet of Things, THz technologies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21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Need for traceability of fundamental RF&amp;MW measurement quantities at higher frequencies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731" y="3223604"/>
            <a:ext cx="2671482" cy="2064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260" y="3951926"/>
            <a:ext cx="2255146" cy="1913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1" y="1662593"/>
            <a:ext cx="10972800" cy="1462609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2015, concept proposed by the NIST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2017</a:t>
            </a:r>
            <a:r>
              <a:rPr lang="en-US" dirty="0"/>
              <a:t>, </a:t>
            </a:r>
            <a:r>
              <a:rPr lang="en-US" dirty="0" smtClean="0"/>
              <a:t>strategy of CCEM</a:t>
            </a:r>
          </a:p>
        </p:txBody>
      </p:sp>
    </p:spTree>
    <p:extLst>
      <p:ext uri="{BB962C8B-B14F-4D97-AF65-F5344CB8AC3E}">
        <p14:creationId xmlns:p14="http://schemas.microsoft.com/office/powerpoint/2010/main" val="43759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2571184" y="1715603"/>
            <a:ext cx="9011215" cy="4483178"/>
          </a:xfrm>
        </p:spPr>
        <p:txBody>
          <a:bodyPr/>
          <a:lstStyle/>
          <a:p>
            <a:r>
              <a:rPr lang="en-US" dirty="0" smtClean="0"/>
              <a:t>Full waveform metrology</a:t>
            </a:r>
          </a:p>
          <a:p>
            <a:r>
              <a:rPr lang="en-US" dirty="0" smtClean="0"/>
              <a:t>Time-domain techniques and </a:t>
            </a:r>
            <a:r>
              <a:rPr lang="en-US" altLang="zh-CN" dirty="0" smtClean="0"/>
              <a:t>traceability</a:t>
            </a:r>
            <a:endParaRPr lang="en-US" dirty="0" smtClean="0"/>
          </a:p>
          <a:p>
            <a:r>
              <a:rPr lang="en-US" altLang="zh-CN" dirty="0" smtClean="0"/>
              <a:t>Frequency-domain approach</a:t>
            </a:r>
          </a:p>
          <a:p>
            <a:r>
              <a:rPr lang="en-US" altLang="zh-CN" dirty="0"/>
              <a:t>Typical Applications</a:t>
            </a:r>
            <a:endParaRPr lang="en-US" altLang="zh-CN" dirty="0" smtClean="0"/>
          </a:p>
          <a:p>
            <a:r>
              <a:rPr lang="en-US" altLang="zh-CN" dirty="0"/>
              <a:t>Discussion</a:t>
            </a:r>
          </a:p>
        </p:txBody>
      </p:sp>
      <p:sp>
        <p:nvSpPr>
          <p:cNvPr id="9" name="标题 3"/>
          <p:cNvSpPr>
            <a:spLocks noGrp="1"/>
          </p:cNvSpPr>
          <p:nvPr>
            <p:ph type="title"/>
          </p:nvPr>
        </p:nvSpPr>
        <p:spPr>
          <a:xfrm>
            <a:off x="1685485" y="636726"/>
            <a:ext cx="10506515" cy="914400"/>
          </a:xfrm>
        </p:spPr>
        <p:txBody>
          <a:bodyPr/>
          <a:lstStyle/>
          <a:p>
            <a:r>
              <a:rPr lang="en-US" altLang="zh-CN" dirty="0" smtClean="0"/>
              <a:t>                     Outline</a:t>
            </a: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1392362" y="2486311"/>
            <a:ext cx="496389" cy="2743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95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Classic Time-domain Approach 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07" y="3223604"/>
            <a:ext cx="4012291" cy="2906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3223604"/>
            <a:ext cx="2303392" cy="29469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61942" y="5173721"/>
            <a:ext cx="4403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K. A. 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Remley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 al,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“Millimeter-Wave Modulated-Signal and Error-Vector-Magnitude Measurement With Uncertainty,”</a:t>
            </a:r>
            <a:r>
              <a:rPr lang="en-US" altLang="zh-CN" sz="16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IEEE Trans. </a:t>
            </a:r>
            <a:r>
              <a:rPr lang="en-US" altLang="zh-CN" sz="16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Microw</a:t>
            </a:r>
            <a:r>
              <a:rPr lang="en-US" altLang="zh-CN" sz="16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Theory </a:t>
            </a:r>
            <a:r>
              <a:rPr lang="en-US" altLang="zh-CN" sz="16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Techn</a:t>
            </a:r>
            <a:r>
              <a:rPr lang="en-US" altLang="zh-CN" sz="16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vol. 66, no. 5, pp.1710–1720, May 2015.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0" y="1662593"/>
            <a:ext cx="11582399" cy="1462609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>
                <a:solidFill>
                  <a:srgbClr val="FF0000"/>
                </a:solidFill>
              </a:rPr>
              <a:t>Sampling oscilloscope </a:t>
            </a:r>
            <a:r>
              <a:rPr lang="en-US" altLang="zh-CN" dirty="0" smtClean="0"/>
              <a:t>based measurement system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00B0F0"/>
                </a:solidFill>
              </a:rPr>
              <a:t>Precise synchronization </a:t>
            </a:r>
            <a:r>
              <a:rPr lang="en-US" dirty="0" smtClean="0"/>
              <a:t>between test and auxiliary signals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4627"/>
          <a:stretch/>
        </p:blipFill>
        <p:spPr>
          <a:xfrm>
            <a:off x="7416800" y="3300351"/>
            <a:ext cx="4546600" cy="182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" y="649791"/>
            <a:ext cx="12192000" cy="914400"/>
          </a:xfrm>
        </p:spPr>
        <p:txBody>
          <a:bodyPr/>
          <a:lstStyle/>
          <a:p>
            <a:pPr algn="ctr"/>
            <a:r>
              <a:rPr lang="en-US" altLang="zh-CN" dirty="0" smtClean="0"/>
              <a:t>Traceability and Applications  </a:t>
            </a:r>
            <a:endParaRPr lang="zh-CN" alt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 txBox="1">
            <a:spLocks/>
          </p:cNvSpPr>
          <p:nvPr/>
        </p:nvSpPr>
        <p:spPr>
          <a:xfrm>
            <a:off x="609601" y="1662593"/>
            <a:ext cx="10972800" cy="2227236"/>
          </a:xfrm>
          <a:prstGeom prst="rect">
            <a:avLst/>
          </a:prstGeom>
        </p:spPr>
        <p:txBody>
          <a:bodyPr>
            <a:norm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Direct traceability to the EOS primary standard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2015, 64-QAM (44 GHz, 1 GS/s)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2020, OTA reference (92.4 GHz</a:t>
            </a:r>
            <a:r>
              <a:rPr lang="en-US" altLang="zh-CN" dirty="0"/>
              <a:t> , </a:t>
            </a:r>
            <a:r>
              <a:rPr lang="en-US" altLang="zh-CN" dirty="0" smtClean="0"/>
              <a:t>1.1 </a:t>
            </a:r>
            <a:r>
              <a:rPr lang="en-US" altLang="zh-CN" dirty="0"/>
              <a:t>GS/s</a:t>
            </a:r>
            <a:r>
              <a:rPr lang="en-US" dirty="0" smtClean="0"/>
              <a:t>)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76165"/>
            <a:ext cx="4310743" cy="25683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11" y="3799454"/>
            <a:ext cx="3986432" cy="174176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769552" y="5708214"/>
            <a:ext cx="3503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K. </a:t>
            </a:r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Remley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IEEE T-MTT, 2015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727" y="3846286"/>
            <a:ext cx="1659175" cy="6707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727" y="4686228"/>
            <a:ext cx="1683845" cy="6707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1902" y="3825981"/>
            <a:ext cx="2140098" cy="166308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516263" y="5683885"/>
            <a:ext cx="3503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P. </a:t>
            </a:r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Manurkar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IEEE T-MTT, 2020.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2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S2017_OP_r1a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S2017_OP_r1ac" id="{E254AC6C-FA64-4698-934A-7A976E7E81ED}" vid="{877A9143-CBFC-4C11-BE25-6AA951D0C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20412</TotalTime>
  <Words>688</Words>
  <Application>Microsoft Office PowerPoint</Application>
  <PresentationFormat>宽屏</PresentationFormat>
  <Paragraphs>136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微软雅黑</vt:lpstr>
      <vt:lpstr>宋体</vt:lpstr>
      <vt:lpstr>Times New Roman</vt:lpstr>
      <vt:lpstr>Arial</vt:lpstr>
      <vt:lpstr>Tahoma</vt:lpstr>
      <vt:lpstr>华文楷体</vt:lpstr>
      <vt:lpstr>隶书</vt:lpstr>
      <vt:lpstr>Cooper Black</vt:lpstr>
      <vt:lpstr>Franklin Gothic Book</vt:lpstr>
      <vt:lpstr>黑体</vt:lpstr>
      <vt:lpstr>Calibri</vt:lpstr>
      <vt:lpstr>IMS2017_OP_r1ac</vt:lpstr>
      <vt:lpstr>Visio</vt:lpstr>
      <vt:lpstr>PowerPoint 演示文稿</vt:lpstr>
      <vt:lpstr>                     Outline</vt:lpstr>
      <vt:lpstr>Standards of Fundamental RF Parameters</vt:lpstr>
      <vt:lpstr>Impulse Waveform Standard</vt:lpstr>
      <vt:lpstr>Development of Waveform Metrology</vt:lpstr>
      <vt:lpstr>Full Waveform Metrology by NIST</vt:lpstr>
      <vt:lpstr>                     Outline</vt:lpstr>
      <vt:lpstr>Classic Time-domain Approach  </vt:lpstr>
      <vt:lpstr>Traceability and Applications  </vt:lpstr>
      <vt:lpstr>                     Outline</vt:lpstr>
      <vt:lpstr>Measurement Principle  </vt:lpstr>
      <vt:lpstr>Magnitude and Phase Calibration  </vt:lpstr>
      <vt:lpstr>Comparison with Time-domain Technique</vt:lpstr>
      <vt:lpstr>                     Outline</vt:lpstr>
      <vt:lpstr>Standard of Digital Modulation Signal  </vt:lpstr>
      <vt:lpstr>Standard of Digital Modulation Signal  </vt:lpstr>
      <vt:lpstr>OTA Test of IBFD Antenna Systems</vt:lpstr>
      <vt:lpstr>OTA Test of IBFD Antenna Systems</vt:lpstr>
      <vt:lpstr>FMCW Calibration for Automotive Radar</vt:lpstr>
      <vt:lpstr>FMCW Calibration for Automotive Radar</vt:lpstr>
      <vt:lpstr>                     Outline</vt:lpstr>
      <vt:lpstr>Potential Applications for Remote Sensing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sleistner</dc:creator>
  <cp:lastModifiedBy>张亦弛</cp:lastModifiedBy>
  <cp:revision>1009</cp:revision>
  <cp:lastPrinted>2015-10-12T17:01:40Z</cp:lastPrinted>
  <dcterms:created xsi:type="dcterms:W3CDTF">2011-11-17T21:50:28Z</dcterms:created>
  <dcterms:modified xsi:type="dcterms:W3CDTF">2022-03-01T02:38:16Z</dcterms:modified>
</cp:coreProperties>
</file>