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66" r:id="rId2"/>
    <p:sldId id="688" r:id="rId3"/>
  </p:sldIdLst>
  <p:sldSz cx="9906000" cy="6858000" type="A4"/>
  <p:notesSz cx="7102475" cy="9388475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IN" initials="O" lastIdx="1" clrIdx="0"/>
  <p:cmAuthor id="1" name="Robert Iacovazzi Jr" initials="RIJ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B617"/>
    <a:srgbClr val="05B920"/>
    <a:srgbClr val="34349A"/>
    <a:srgbClr val="151171"/>
    <a:srgbClr val="0FB413"/>
    <a:srgbClr val="0000FF"/>
    <a:srgbClr val="F3F9FA"/>
    <a:srgbClr val="E7F3F4"/>
    <a:srgbClr val="A2DADE"/>
    <a:srgbClr val="EE2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93" autoAdjust="0"/>
    <p:restoredTop sz="94660"/>
  </p:normalViewPr>
  <p:slideViewPr>
    <p:cSldViewPr snapToObjects="1">
      <p:cViewPr>
        <p:scale>
          <a:sx n="100" d="100"/>
          <a:sy n="100" d="100"/>
        </p:scale>
        <p:origin x="72" y="108"/>
      </p:cViewPr>
      <p:guideLst>
        <p:guide orient="horz" pos="2160"/>
        <p:guide pos="30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7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defTabSz="918845" eaLnBrk="0" hangingPunct="0">
              <a:defRPr sz="1200" b="0">
                <a:solidFill>
                  <a:srgbClr val="000000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38988" y="0"/>
            <a:ext cx="0" cy="187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18845" eaLnBrk="0" hangingPunct="0">
              <a:defRPr sz="1200" b="0">
                <a:solidFill>
                  <a:srgbClr val="000000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93213"/>
            <a:ext cx="0" cy="187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18845" eaLnBrk="0" hangingPunct="0">
              <a:defRPr sz="1200" b="0">
                <a:solidFill>
                  <a:srgbClr val="000000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946900" y="9193213"/>
            <a:ext cx="192088" cy="187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18845" eaLnBrk="0" hangingPunct="0">
              <a:defRPr sz="1200" b="0">
                <a:solidFill>
                  <a:srgbClr val="000000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34F65E0-6AF7-447D-9C59-AFA27B8F7206}" type="slidenum">
              <a:rPr kumimoji="0" lang="de-DE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t" anchorCtr="0" compatLnSpc="1"/>
          <a:lstStyle>
            <a:lvl1pPr defTabSz="918845" eaLnBrk="0" hangingPunct="0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6575" cy="46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t" anchorCtr="0" compatLnSpc="1"/>
          <a:lstStyle>
            <a:lvl1pPr algn="r" defTabSz="918845" eaLnBrk="0" hangingPunct="0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5364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009650" y="703263"/>
            <a:ext cx="5083175" cy="35194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457700"/>
            <a:ext cx="5210175" cy="42275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6575" cy="46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b" anchorCtr="0" compatLnSpc="1"/>
          <a:lstStyle>
            <a:lvl1pPr defTabSz="918845" eaLnBrk="0" hangingPunct="0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8918575"/>
            <a:ext cx="3076575" cy="46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b" anchorCtr="0" compatLnSpc="1"/>
          <a:lstStyle>
            <a:lvl1pPr algn="r" defTabSz="918845" eaLnBrk="0" hangingPunct="0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606EF42-B3DE-4717-B6B5-198AA992B3CE}" type="slidenum">
              <a:rPr kumimoji="0" lang="de-DE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975DE3-80EF-48EA-BA75-05C4CF4E636C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2E7012-34ED-4031-B535-5B8F4DEEDC65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F01162-3E02-4B33-9616-87C6E63F158F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13"/>
          <p:cNvSpPr>
            <a:spLocks noGrp="1"/>
          </p:cNvSpPr>
          <p:nvPr>
            <p:ph type="dt" sz="half" idx="12"/>
          </p:nvPr>
        </p:nvSpPr>
        <p:spPr>
          <a:xfrm>
            <a:off x="6604000" y="6248400"/>
            <a:ext cx="28892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0" y="6248400"/>
            <a:ext cx="58737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0807E3-06E5-45B4-917A-8E4380ABA77E}" type="slidenum">
              <a:rPr kumimoji="0" lang="en-US" alt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6"/>
            <a:ext cx="89154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3"/>
            <a:ext cx="437515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941763"/>
            <a:ext cx="437515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13"/>
          <p:cNvSpPr>
            <a:spLocks noGrp="1"/>
          </p:cNvSpPr>
          <p:nvPr>
            <p:ph type="dt" sz="half" idx="12"/>
          </p:nvPr>
        </p:nvSpPr>
        <p:spPr>
          <a:xfrm>
            <a:off x="6604000" y="6248400"/>
            <a:ext cx="28892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0400" y="6248400"/>
            <a:ext cx="58737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C0D853-B8F4-4871-AA14-DDA7CAF735CC}" type="slidenum">
              <a:rPr kumimoji="0" lang="en-US" alt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1021556" y="932724"/>
            <a:ext cx="8389145" cy="50974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95300" y="6571687"/>
            <a:ext cx="2311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7099300" y="6571687"/>
            <a:ext cx="2311400" cy="365125"/>
          </a:xfrm>
        </p:spPr>
        <p:txBody>
          <a:bodyPr/>
          <a:lstStyle/>
          <a:p>
            <a:fld id="{58768E1A-8455-4611-8763-3FA1B747F6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40014" y="313343"/>
            <a:ext cx="8470687" cy="370052"/>
          </a:xfrm>
          <a:solidFill>
            <a:srgbClr val="941333"/>
          </a:solidFill>
        </p:spPr>
        <p:txBody>
          <a:bodyPr>
            <a:noAutofit/>
          </a:bodyPr>
          <a:lstStyle>
            <a:lvl1pPr algn="l">
              <a:defRPr sz="1950" b="0" spc="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16464" y="27780"/>
            <a:ext cx="951852" cy="6572823"/>
            <a:chOff x="164975" y="20834"/>
            <a:chExt cx="878633" cy="4929617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503610" y="1062019"/>
              <a:ext cx="0" cy="3888432"/>
            </a:xfrm>
            <a:prstGeom prst="line">
              <a:avLst/>
            </a:prstGeom>
            <a:ln w="31750">
              <a:solidFill>
                <a:srgbClr val="941333">
                  <a:alpha val="8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 userDrawn="1"/>
          </p:nvSpPr>
          <p:spPr>
            <a:xfrm>
              <a:off x="164975" y="614834"/>
              <a:ext cx="878633" cy="342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90" b="0" dirty="0" err="1">
                  <a:solidFill>
                    <a:srgbClr val="941333"/>
                  </a:solidFill>
                </a:rPr>
                <a:t>Climate</a:t>
              </a:r>
              <a:endParaRPr lang="es-ES" sz="1190" b="0" dirty="0">
                <a:solidFill>
                  <a:srgbClr val="941333"/>
                </a:solidFill>
              </a:endParaRPr>
            </a:p>
            <a:p>
              <a:r>
                <a:rPr lang="es-ES" sz="1190" b="0" dirty="0" err="1">
                  <a:solidFill>
                    <a:srgbClr val="941333"/>
                  </a:solidFill>
                </a:rPr>
                <a:t>Change</a:t>
              </a:r>
              <a:endParaRPr lang="en-US" sz="1190" b="0" dirty="0">
                <a:solidFill>
                  <a:srgbClr val="941333"/>
                </a:solidFill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email"/>
            <a:srcRect/>
            <a:stretch>
              <a:fillRect/>
            </a:stretch>
          </p:blipFill>
          <p:spPr bwMode="auto">
            <a:xfrm>
              <a:off x="175246" y="20834"/>
              <a:ext cx="662953" cy="684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6EC9799-A543-48BB-B0BF-A14030DAC31C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0E14326-1336-4F1A-8BC3-71982A39F84A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Slide Number Placeholder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0857F0B-0667-4077-BA39-48A6799356B4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A3A345-0403-4DE4-A00D-34AD50DFFD2F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DF4214D-F48A-45D3-BCA1-A03C1C70906E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A18770-F6F8-4523-B78A-5AD335CD34A7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GB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E717DBF-EFC7-413A-953A-D2F02D8BEDA6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FBE48A4-DE6D-46A6-BD34-ED80619B182F}" type="slidenum"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495300" y="1128712"/>
            <a:ext cx="8915400" cy="519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0" indent="-342900" eaLnBrk="1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GB" altLang="zh-CN" sz="32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495300" y="6400800"/>
            <a:ext cx="61166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eaLnBrk="1" hangingPunct="1"/>
            <a:r>
              <a:rPr lang="it-IT" altLang="zh-CN" sz="1000" dirty="0">
                <a:solidFill>
                  <a:srgbClr val="000000"/>
                </a:solidFill>
                <a:latin typeface="Arial" panose="020B0604020202020204" pitchFamily="34" charset="0"/>
              </a:rPr>
              <a:t>GSICS </a:t>
            </a:r>
            <a:r>
              <a:rPr lang="en-GB" altLang="zh-CN" sz="1000" dirty="0">
                <a:solidFill>
                  <a:srgbClr val="000000"/>
                </a:solidFill>
                <a:latin typeface="Arial" panose="020B0604020202020204" pitchFamily="34" charset="0"/>
              </a:rPr>
              <a:t>Research Working Group Microwave Subgroup</a:t>
            </a:r>
            <a:endParaRPr lang="en-US" altLang="zh-CN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Line 11"/>
          <p:cNvSpPr/>
          <p:nvPr/>
        </p:nvSpPr>
        <p:spPr>
          <a:xfrm flipV="1">
            <a:off x="495300" y="6324600"/>
            <a:ext cx="8915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7099300" y="6477000"/>
            <a:ext cx="2311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algn="r" eaLnBrk="1" hangingPunct="1"/>
            <a:endParaRPr lang="en-GB" altLang="zh-CN" sz="14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18" descr="GLOGO_small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135300" y="854075"/>
            <a:ext cx="4445000" cy="410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3" name="Picture 19" descr="GLOGO_small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300400" y="1006475"/>
            <a:ext cx="4445000" cy="410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4" name="Picture 20" descr="GLOGO_small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022588" y="815975"/>
            <a:ext cx="4443412" cy="410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5" name="Picture 2" descr="C:\Users\miu\Dropbox\gsics_WG_logo.jpg"/>
          <p:cNvPicPr>
            <a:picLocks noChangeAspect="1"/>
          </p:cNvPicPr>
          <p:nvPr/>
        </p:nvPicPr>
        <p:blipFill>
          <a:blip r:embed="rId17" cstate="email"/>
          <a:stretch>
            <a:fillRect/>
          </a:stretch>
        </p:blipFill>
        <p:spPr>
          <a:xfrm>
            <a:off x="396875" y="134937"/>
            <a:ext cx="3049588" cy="7191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en-US" sz="800" dirty="0">
                <a:solidFill>
                  <a:schemeClr val="bg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1</a:t>
            </a:fld>
            <a:endParaRPr lang="en-US" altLang="en-US" sz="800" dirty="0">
              <a:solidFill>
                <a:schemeClr val="bg1"/>
              </a:solidFill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ctrTitle" idx="4294967295"/>
          </p:nvPr>
        </p:nvSpPr>
        <p:spPr>
          <a:xfrm>
            <a:off x="1073150" y="1868488"/>
            <a:ext cx="8420100" cy="224631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buClrTx/>
              <a:buSzTx/>
              <a:buFontTx/>
              <a:defRPr/>
            </a:lvl1pPr>
          </a:lstStyle>
          <a:p>
            <a:pPr lvl="0" eaLnBrk="1" hangingPunct="1"/>
            <a:r>
              <a:rPr lang="en-US" altLang="zh-CN" dirty="0">
                <a:solidFill>
                  <a:srgbClr val="0000FF"/>
                </a:solidFill>
                <a:ea typeface="宋体" panose="02010600030101010101" pitchFamily="2" charset="-122"/>
              </a:rPr>
              <a:t>Microwave Subgroup Objective and Strategic Plan</a:t>
            </a:r>
            <a:br>
              <a:rPr lang="en-US" altLang="zh-CN" dirty="0">
                <a:ea typeface="宋体" panose="02010600030101010101" pitchFamily="2" charset="-122"/>
              </a:rPr>
            </a:b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17412" name="Rectangle 2"/>
          <p:cNvSpPr/>
          <p:nvPr/>
        </p:nvSpPr>
        <p:spPr>
          <a:xfrm>
            <a:off x="317500" y="3886200"/>
            <a:ext cx="9271000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ClrTx/>
              <a:buNone/>
            </a:pP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Flavio Iturbide-Sanchez, </a:t>
            </a:r>
            <a:r>
              <a:rPr lang="en-US" altLang="zh-CN" sz="2400" dirty="0" err="1">
                <a:solidFill>
                  <a:srgbClr val="000000"/>
                </a:solidFill>
                <a:ea typeface="MS PGothic" panose="020B0600070205080204" pitchFamily="34" charset="-128"/>
              </a:rPr>
              <a:t>Shengli</a:t>
            </a: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 Wu, Tim </a:t>
            </a:r>
            <a:r>
              <a:rPr lang="en-US" altLang="zh-CN" sz="2400" dirty="0" err="1">
                <a:solidFill>
                  <a:srgbClr val="000000"/>
                </a:solidFill>
                <a:ea typeface="MS PGothic" panose="020B0600070205080204" pitchFamily="34" charset="-128"/>
              </a:rPr>
              <a:t>Hewison</a:t>
            </a: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, Siena Iacovazzi, and </a:t>
            </a:r>
            <a:r>
              <a:rPr lang="en-US" altLang="zh-CN" sz="2400" dirty="0" err="1">
                <a:solidFill>
                  <a:srgbClr val="000000"/>
                </a:solidFill>
                <a:ea typeface="MS PGothic" panose="020B0600070205080204" pitchFamily="34" charset="-128"/>
              </a:rPr>
              <a:t>Juyang</a:t>
            </a: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 Hu</a:t>
            </a:r>
          </a:p>
          <a:p>
            <a:pPr marL="0" indent="0" algn="ctr" eaLnBrk="1" hangingPunct="1">
              <a:spcBef>
                <a:spcPct val="0"/>
              </a:spcBef>
              <a:buClrTx/>
              <a:buNone/>
            </a:pPr>
            <a:endParaRPr lang="en-US" altLang="zh-CN" sz="2400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marL="0" indent="0" algn="ctr" eaLnBrk="1" hangingPunct="1">
              <a:spcBef>
                <a:spcPct val="0"/>
              </a:spcBef>
              <a:buClrTx/>
              <a:buNone/>
            </a:pP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December 19,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3886200" y="0"/>
            <a:ext cx="5524500" cy="851298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200" dirty="0">
                <a:ea typeface="宋体" panose="02010600030101010101" pitchFamily="2" charset="-122"/>
              </a:rPr>
              <a:t>  </a:t>
            </a:r>
            <a:r>
              <a:rPr lang="en-US" altLang="zh-CN" sz="2200" dirty="0">
                <a:solidFill>
                  <a:srgbClr val="0000FF"/>
                </a:solidFill>
                <a:ea typeface="宋体" panose="02010600030101010101" pitchFamily="2" charset="-122"/>
              </a:rPr>
              <a:t>Microwave (MW) Subgroup Objective and Strategic Plan Flow</a:t>
            </a:r>
            <a:endParaRPr lang="zh-CN" altLang="en-US" sz="2200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zh-CN" sz="800" dirty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2</a:t>
            </a:fld>
            <a:endParaRPr lang="en-US" altLang="zh-CN" sz="800" dirty="0">
              <a:solidFill>
                <a:schemeClr val="tx1"/>
              </a:solidFill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CB9A75-2528-4EBE-8695-AFFF90179327}"/>
              </a:ext>
            </a:extLst>
          </p:cNvPr>
          <p:cNvSpPr/>
          <p:nvPr/>
        </p:nvSpPr>
        <p:spPr>
          <a:xfrm>
            <a:off x="114299" y="1029885"/>
            <a:ext cx="9639300" cy="453626"/>
          </a:xfrm>
          <a:prstGeom prst="rect">
            <a:avLst/>
          </a:prstGeom>
          <a:solidFill>
            <a:srgbClr val="10B617"/>
          </a:solidFill>
          <a:ln>
            <a:solidFill>
              <a:srgbClr val="343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OBJECTIVE: Develop, assess and mature methods to achieve data quality and consistency of on-orbit MW sensors to accelerate data usage, weather and climate applications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908FB9-2FAC-4FD5-9493-1BB09A505ED1}"/>
              </a:ext>
            </a:extLst>
          </p:cNvPr>
          <p:cNvSpPr/>
          <p:nvPr/>
        </p:nvSpPr>
        <p:spPr>
          <a:xfrm>
            <a:off x="114299" y="1779984"/>
            <a:ext cx="3105145" cy="561974"/>
          </a:xfrm>
          <a:prstGeom prst="rect">
            <a:avLst/>
          </a:prstGeom>
          <a:solidFill>
            <a:srgbClr val="0FB413"/>
          </a:solidFill>
          <a:ln>
            <a:solidFill>
              <a:srgbClr val="343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Identify MW sensor performance assessment and inter-sensor calibration methods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3D74BB-A5BB-4801-B318-AA84FF27C01C}"/>
              </a:ext>
            </a:extLst>
          </p:cNvPr>
          <p:cNvSpPr/>
          <p:nvPr/>
        </p:nvSpPr>
        <p:spPr>
          <a:xfrm>
            <a:off x="3429000" y="1779984"/>
            <a:ext cx="3581397" cy="561970"/>
          </a:xfrm>
          <a:prstGeom prst="rect">
            <a:avLst/>
          </a:prstGeom>
          <a:solidFill>
            <a:srgbClr val="10B617"/>
          </a:solidFill>
          <a:ln>
            <a:solidFill>
              <a:srgbClr val="343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Develop/Adopt a common framework to evaluate MW performance assessment and inter-sensor calibration methods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F582B7-B378-42F8-B448-7BF5F355E070}"/>
              </a:ext>
            </a:extLst>
          </p:cNvPr>
          <p:cNvSpPr/>
          <p:nvPr/>
        </p:nvSpPr>
        <p:spPr>
          <a:xfrm>
            <a:off x="152400" y="2661043"/>
            <a:ext cx="6857995" cy="280986"/>
          </a:xfrm>
          <a:prstGeom prst="rect">
            <a:avLst/>
          </a:prstGeom>
          <a:solidFill>
            <a:srgbClr val="10B617"/>
          </a:solidFill>
          <a:ln>
            <a:solidFill>
              <a:srgbClr val="343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Establish independent “Focus Groups”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96B582-84DC-4C43-9815-8B0F8E71E529}"/>
              </a:ext>
            </a:extLst>
          </p:cNvPr>
          <p:cNvSpPr/>
          <p:nvPr/>
        </p:nvSpPr>
        <p:spPr>
          <a:xfrm>
            <a:off x="114297" y="3100398"/>
            <a:ext cx="3924287" cy="1395402"/>
          </a:xfrm>
          <a:prstGeom prst="rect">
            <a:avLst/>
          </a:prstGeom>
          <a:solidFill>
            <a:srgbClr val="10B617"/>
          </a:solidFill>
          <a:ln>
            <a:solidFill>
              <a:srgbClr val="343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MW Sensor Performance Assessment and Inter-Sensor Calibration Methods Focus Groups (</a:t>
            </a:r>
            <a:r>
              <a:rPr lang="en-US" sz="1000" i="1" dirty="0">
                <a:solidFill>
                  <a:schemeClr val="tx1"/>
                </a:solidFill>
              </a:rPr>
              <a:t>Meetings held as needed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A5B624-414C-4A16-B83B-1A23C667D7E8}"/>
              </a:ext>
            </a:extLst>
          </p:cNvPr>
          <p:cNvSpPr/>
          <p:nvPr/>
        </p:nvSpPr>
        <p:spPr>
          <a:xfrm>
            <a:off x="4129083" y="3103962"/>
            <a:ext cx="2881314" cy="1391838"/>
          </a:xfrm>
          <a:prstGeom prst="rect">
            <a:avLst/>
          </a:prstGeom>
          <a:solidFill>
            <a:srgbClr val="10B617"/>
          </a:solidFill>
          <a:ln>
            <a:solidFill>
              <a:srgbClr val="343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Common Framework Focus Groups (</a:t>
            </a:r>
            <a:r>
              <a:rPr lang="en-US" sz="1000" i="1" dirty="0">
                <a:solidFill>
                  <a:schemeClr val="tx1"/>
                </a:solidFill>
              </a:rPr>
              <a:t>Meetings held as needed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DAAF88-C402-4FE0-BFB2-4B8D256BF7D1}"/>
              </a:ext>
            </a:extLst>
          </p:cNvPr>
          <p:cNvSpPr/>
          <p:nvPr/>
        </p:nvSpPr>
        <p:spPr>
          <a:xfrm>
            <a:off x="114299" y="4819648"/>
            <a:ext cx="6896098" cy="447676"/>
          </a:xfrm>
          <a:prstGeom prst="rect">
            <a:avLst/>
          </a:prstGeom>
          <a:solidFill>
            <a:srgbClr val="10B617"/>
          </a:solidFill>
          <a:ln>
            <a:solidFill>
              <a:srgbClr val="343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Progress reports, and methods and common framework documentation and data artifacts, provided at </a:t>
            </a:r>
            <a:r>
              <a:rPr lang="en-US" sz="1200" i="1" dirty="0">
                <a:solidFill>
                  <a:schemeClr val="tx1"/>
                </a:solidFill>
              </a:rPr>
              <a:t>Subgroup Quarterly Meetings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074571-DFD7-4D6A-93D7-B8306C4EE85B}"/>
              </a:ext>
            </a:extLst>
          </p:cNvPr>
          <p:cNvSpPr/>
          <p:nvPr/>
        </p:nvSpPr>
        <p:spPr>
          <a:xfrm>
            <a:off x="7324730" y="4038607"/>
            <a:ext cx="2428869" cy="1219193"/>
          </a:xfrm>
          <a:prstGeom prst="rect">
            <a:avLst/>
          </a:prstGeom>
          <a:solidFill>
            <a:srgbClr val="10B617"/>
          </a:solidFill>
          <a:ln>
            <a:solidFill>
              <a:srgbClr val="343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 Hold “</a:t>
            </a:r>
            <a:r>
              <a:rPr lang="en-US" sz="1200" i="1" dirty="0">
                <a:solidFill>
                  <a:schemeClr val="tx1"/>
                </a:solidFill>
              </a:rPr>
              <a:t>MW Subgroup Annual Technical Workshop</a:t>
            </a:r>
            <a:r>
              <a:rPr lang="en-US" sz="1200" dirty="0">
                <a:solidFill>
                  <a:schemeClr val="tx1"/>
                </a:solidFill>
              </a:rPr>
              <a:t>” on new remote sensor technologies and designs, and pre-launch verification and post-launch validation testing methods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BDE428-4DCC-4BC5-BB8E-AC34604E4B0D}"/>
              </a:ext>
            </a:extLst>
          </p:cNvPr>
          <p:cNvSpPr/>
          <p:nvPr/>
        </p:nvSpPr>
        <p:spPr>
          <a:xfrm>
            <a:off x="7324730" y="1679968"/>
            <a:ext cx="2428869" cy="1063227"/>
          </a:xfrm>
          <a:prstGeom prst="rect">
            <a:avLst/>
          </a:prstGeom>
          <a:solidFill>
            <a:srgbClr val="10B617"/>
          </a:solidFill>
          <a:ln>
            <a:solidFill>
              <a:srgbClr val="343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Explore and share new remote sensor technologies and designs, and pre-launch verification and post-launch validation testing methods 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F75A40-4849-4EEA-981C-5BDB8275BB0B}"/>
              </a:ext>
            </a:extLst>
          </p:cNvPr>
          <p:cNvSpPr/>
          <p:nvPr/>
        </p:nvSpPr>
        <p:spPr>
          <a:xfrm>
            <a:off x="114299" y="5419724"/>
            <a:ext cx="9639300" cy="628651"/>
          </a:xfrm>
          <a:prstGeom prst="rect">
            <a:avLst/>
          </a:prstGeom>
          <a:solidFill>
            <a:srgbClr val="10B617"/>
          </a:solidFill>
          <a:ln>
            <a:solidFill>
              <a:srgbClr val="3434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u="sng" dirty="0">
                <a:solidFill>
                  <a:schemeClr val="tx1"/>
                </a:solidFill>
              </a:rPr>
              <a:t>GSICS Annual Meeting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Summarize Focus Group progress and </a:t>
            </a:r>
            <a:r>
              <a:rPr lang="en-US" sz="1200">
                <a:solidFill>
                  <a:schemeClr val="tx1"/>
                </a:solidFill>
              </a:rPr>
              <a:t>Annual Technical Workshop </a:t>
            </a:r>
            <a:r>
              <a:rPr lang="en-US" sz="1200" dirty="0">
                <a:solidFill>
                  <a:schemeClr val="tx1"/>
                </a:solidFill>
              </a:rPr>
              <a:t>presentations/discussions.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Plan for the next year’s GSICS MW Subgroup activities in the “</a:t>
            </a:r>
            <a:r>
              <a:rPr lang="en-US" sz="1200" i="1" dirty="0">
                <a:solidFill>
                  <a:schemeClr val="tx1"/>
                </a:solidFill>
              </a:rPr>
              <a:t>MW Subgroup Breakout Session</a:t>
            </a:r>
            <a:r>
              <a:rPr lang="en-US" sz="12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323EC09-F1B3-4D59-BA7E-9B43658F0E3F}"/>
              </a:ext>
            </a:extLst>
          </p:cNvPr>
          <p:cNvCxnSpPr>
            <a:cxnSpLocks/>
          </p:cNvCxnSpPr>
          <p:nvPr/>
        </p:nvCxnSpPr>
        <p:spPr>
          <a:xfrm>
            <a:off x="1676400" y="1618060"/>
            <a:ext cx="3581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FEA44C0-8EF5-4E11-896D-D954C73F683A}"/>
              </a:ext>
            </a:extLst>
          </p:cNvPr>
          <p:cNvCxnSpPr>
            <a:cxnSpLocks/>
          </p:cNvCxnSpPr>
          <p:nvPr/>
        </p:nvCxnSpPr>
        <p:spPr>
          <a:xfrm flipV="1">
            <a:off x="3276600" y="1481328"/>
            <a:ext cx="0" cy="1188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7038CA0-0803-4381-869D-41F3ED667548}"/>
              </a:ext>
            </a:extLst>
          </p:cNvPr>
          <p:cNvCxnSpPr>
            <a:cxnSpLocks/>
          </p:cNvCxnSpPr>
          <p:nvPr/>
        </p:nvCxnSpPr>
        <p:spPr>
          <a:xfrm flipV="1">
            <a:off x="8477248" y="1483511"/>
            <a:ext cx="0" cy="192889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DBE32E0-29F2-45E6-B2BC-65E46CC88E45}"/>
              </a:ext>
            </a:extLst>
          </p:cNvPr>
          <p:cNvCxnSpPr>
            <a:cxnSpLocks/>
          </p:cNvCxnSpPr>
          <p:nvPr/>
        </p:nvCxnSpPr>
        <p:spPr>
          <a:xfrm flipV="1">
            <a:off x="1676400" y="1627584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02C4451-FB7E-4DB6-9D84-E08D0F6F46C8}"/>
              </a:ext>
            </a:extLst>
          </p:cNvPr>
          <p:cNvCxnSpPr>
            <a:cxnSpLocks/>
          </p:cNvCxnSpPr>
          <p:nvPr/>
        </p:nvCxnSpPr>
        <p:spPr>
          <a:xfrm flipV="1">
            <a:off x="5257800" y="1618060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F09DB0E-5EFF-4048-B50A-EED0073D096D}"/>
              </a:ext>
            </a:extLst>
          </p:cNvPr>
          <p:cNvCxnSpPr>
            <a:cxnSpLocks/>
          </p:cNvCxnSpPr>
          <p:nvPr/>
        </p:nvCxnSpPr>
        <p:spPr>
          <a:xfrm flipV="1">
            <a:off x="1644649" y="2341958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CBB2029-E4F7-4218-93A0-46EACBD9A36B}"/>
              </a:ext>
            </a:extLst>
          </p:cNvPr>
          <p:cNvCxnSpPr>
            <a:cxnSpLocks/>
          </p:cNvCxnSpPr>
          <p:nvPr/>
        </p:nvCxnSpPr>
        <p:spPr>
          <a:xfrm flipV="1">
            <a:off x="5272087" y="2341954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8022CCA-BE28-4061-A787-815AF7E5FEF4}"/>
              </a:ext>
            </a:extLst>
          </p:cNvPr>
          <p:cNvCxnSpPr>
            <a:cxnSpLocks/>
          </p:cNvCxnSpPr>
          <p:nvPr/>
        </p:nvCxnSpPr>
        <p:spPr>
          <a:xfrm flipV="1">
            <a:off x="2133600" y="2942029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46F153E-5D7B-42E9-AEE4-D3A361BA252F}"/>
              </a:ext>
            </a:extLst>
          </p:cNvPr>
          <p:cNvCxnSpPr>
            <a:cxnSpLocks/>
          </p:cNvCxnSpPr>
          <p:nvPr/>
        </p:nvCxnSpPr>
        <p:spPr>
          <a:xfrm>
            <a:off x="1636712" y="2499120"/>
            <a:ext cx="36353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5C15975-283B-427C-B9ED-82D978033F74}"/>
              </a:ext>
            </a:extLst>
          </p:cNvPr>
          <p:cNvCxnSpPr>
            <a:cxnSpLocks/>
          </p:cNvCxnSpPr>
          <p:nvPr/>
        </p:nvCxnSpPr>
        <p:spPr>
          <a:xfrm flipV="1">
            <a:off x="3276600" y="2494354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CEE6258-8680-4045-956C-AB60ED454527}"/>
              </a:ext>
            </a:extLst>
          </p:cNvPr>
          <p:cNvCxnSpPr>
            <a:cxnSpLocks/>
          </p:cNvCxnSpPr>
          <p:nvPr/>
        </p:nvCxnSpPr>
        <p:spPr>
          <a:xfrm flipV="1">
            <a:off x="2057400" y="4495800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D3BF945-61D6-4F05-8041-8E675AC28F6F}"/>
              </a:ext>
            </a:extLst>
          </p:cNvPr>
          <p:cNvCxnSpPr>
            <a:cxnSpLocks/>
          </p:cNvCxnSpPr>
          <p:nvPr/>
        </p:nvCxnSpPr>
        <p:spPr>
          <a:xfrm flipV="1">
            <a:off x="5529307" y="450532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F6ED120-6C1A-4FCA-A5C9-D4B14065F1BA}"/>
              </a:ext>
            </a:extLst>
          </p:cNvPr>
          <p:cNvCxnSpPr>
            <a:cxnSpLocks/>
          </p:cNvCxnSpPr>
          <p:nvPr/>
        </p:nvCxnSpPr>
        <p:spPr>
          <a:xfrm>
            <a:off x="2064586" y="4657725"/>
            <a:ext cx="34647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6347A0E-2E73-4914-808E-E6FCA86C3EA9}"/>
              </a:ext>
            </a:extLst>
          </p:cNvPr>
          <p:cNvCxnSpPr>
            <a:cxnSpLocks/>
          </p:cNvCxnSpPr>
          <p:nvPr/>
        </p:nvCxnSpPr>
        <p:spPr>
          <a:xfrm flipV="1">
            <a:off x="3833425" y="4648200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7221BB7-5275-4483-AC70-B8C4B67B77BE}"/>
              </a:ext>
            </a:extLst>
          </p:cNvPr>
          <p:cNvCxnSpPr>
            <a:cxnSpLocks/>
          </p:cNvCxnSpPr>
          <p:nvPr/>
        </p:nvCxnSpPr>
        <p:spPr>
          <a:xfrm flipV="1">
            <a:off x="3833425" y="5257800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5AE6311-E784-44E2-B567-1DC662E52933}"/>
              </a:ext>
            </a:extLst>
          </p:cNvPr>
          <p:cNvCxnSpPr>
            <a:cxnSpLocks/>
          </p:cNvCxnSpPr>
          <p:nvPr/>
        </p:nvCxnSpPr>
        <p:spPr>
          <a:xfrm flipH="1" flipV="1">
            <a:off x="8448670" y="2743201"/>
            <a:ext cx="0" cy="1295406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332E6F9-B364-4D4B-9860-9954F93C1278}"/>
              </a:ext>
            </a:extLst>
          </p:cNvPr>
          <p:cNvCxnSpPr>
            <a:cxnSpLocks/>
          </p:cNvCxnSpPr>
          <p:nvPr/>
        </p:nvCxnSpPr>
        <p:spPr>
          <a:xfrm flipV="1">
            <a:off x="8093076" y="5257800"/>
            <a:ext cx="0" cy="161925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99492B4-81AB-470C-B7EA-F28ECEAE4BC1}"/>
              </a:ext>
            </a:extLst>
          </p:cNvPr>
          <p:cNvSpPr/>
          <p:nvPr/>
        </p:nvSpPr>
        <p:spPr>
          <a:xfrm>
            <a:off x="206379" y="3547775"/>
            <a:ext cx="1708174" cy="30538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Simultaneous Nadir Overpass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E72A27F-4BB0-4F73-A0A1-D1DDAC1A730B}"/>
              </a:ext>
            </a:extLst>
          </p:cNvPr>
          <p:cNvSpPr/>
          <p:nvPr/>
        </p:nvSpPr>
        <p:spPr>
          <a:xfrm>
            <a:off x="595351" y="3925019"/>
            <a:ext cx="2819400" cy="18666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sz="1000" dirty="0"/>
              <a:t>Opportunistic Constant Target Matching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395BD06-C2A2-4826-A6FE-45D0D83E90F5}"/>
              </a:ext>
            </a:extLst>
          </p:cNvPr>
          <p:cNvSpPr/>
          <p:nvPr/>
        </p:nvSpPr>
        <p:spPr>
          <a:xfrm>
            <a:off x="215904" y="4191019"/>
            <a:ext cx="1570853" cy="20001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Vicarious Calibration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9373DB4-C62F-4DD2-9880-B63776B2207D}"/>
              </a:ext>
            </a:extLst>
          </p:cNvPr>
          <p:cNvSpPr/>
          <p:nvPr/>
        </p:nvSpPr>
        <p:spPr>
          <a:xfrm>
            <a:off x="2005051" y="3547775"/>
            <a:ext cx="1981200" cy="30538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Observed minus Simulated Measurement Bias Detection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9BCFE80-BF06-4249-A7C5-CC8EB4FBCD80}"/>
              </a:ext>
            </a:extLst>
          </p:cNvPr>
          <p:cNvSpPr/>
          <p:nvPr/>
        </p:nvSpPr>
        <p:spPr>
          <a:xfrm>
            <a:off x="2262572" y="4184778"/>
            <a:ext cx="1570853" cy="20001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Double Difference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6947D1F-762E-4738-84BC-B1A84EE3032B}"/>
              </a:ext>
            </a:extLst>
          </p:cNvPr>
          <p:cNvSpPr/>
          <p:nvPr/>
        </p:nvSpPr>
        <p:spPr>
          <a:xfrm>
            <a:off x="4188437" y="3932929"/>
            <a:ext cx="1205023" cy="30538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MW Instrument Uncertainty Tree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58ED8AC-9F8D-4096-886C-D90A03303578}"/>
              </a:ext>
            </a:extLst>
          </p:cNvPr>
          <p:cNvSpPr/>
          <p:nvPr/>
        </p:nvSpPr>
        <p:spPr>
          <a:xfrm>
            <a:off x="4369636" y="3523047"/>
            <a:ext cx="2239932" cy="17205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MW Remote Sensing Glossary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B29EE11-3188-493C-9AC1-9EF58FCE72A1}"/>
              </a:ext>
            </a:extLst>
          </p:cNvPr>
          <p:cNvSpPr/>
          <p:nvPr/>
        </p:nvSpPr>
        <p:spPr>
          <a:xfrm>
            <a:off x="5529307" y="3766833"/>
            <a:ext cx="1377890" cy="6572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NWP and Climate Science User Collaboration Foundation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3EB1D34-75FC-49D3-B5BC-BC275AB8FDFB}"/>
              </a:ext>
            </a:extLst>
          </p:cNvPr>
          <p:cNvCxnSpPr>
            <a:cxnSpLocks/>
          </p:cNvCxnSpPr>
          <p:nvPr/>
        </p:nvCxnSpPr>
        <p:spPr>
          <a:xfrm flipV="1">
            <a:off x="5548357" y="2951562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3054</TotalTime>
  <Words>247</Words>
  <Application>Microsoft Office PowerPoint</Application>
  <PresentationFormat>A4 Paper (210x297 mm)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宋体</vt:lpstr>
      <vt:lpstr>Arial</vt:lpstr>
      <vt:lpstr>Helvetica</vt:lpstr>
      <vt:lpstr>Tahoma</vt:lpstr>
      <vt:lpstr>Times New Roman</vt:lpstr>
      <vt:lpstr>Wingdings</vt:lpstr>
      <vt:lpstr>Default Design</vt:lpstr>
      <vt:lpstr>Microwave Subgroup Objective and Strategic Plan </vt:lpstr>
      <vt:lpstr>  Microwave (MW) Subgroup Objective and Strategic Plan 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From MW Subgroup</dc:title>
  <dc:creator>Robert Iacovazzi Jr</dc:creator>
  <cp:lastModifiedBy>siena.iacovazzi</cp:lastModifiedBy>
  <cp:revision>395</cp:revision>
  <cp:lastPrinted>2019-01-15T18:55:00Z</cp:lastPrinted>
  <dcterms:created xsi:type="dcterms:W3CDTF">2021-03-06T19:40:00Z</dcterms:created>
  <dcterms:modified xsi:type="dcterms:W3CDTF">2023-10-31T11:02:10Z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E7C022761FAA4AD191576C17D3D7E9C5</vt:lpwstr>
  </property>
</Properties>
</file>