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14" r:id="rId2"/>
    <p:sldId id="721" r:id="rId3"/>
    <p:sldId id="716" r:id="rId4"/>
    <p:sldId id="720" r:id="rId5"/>
    <p:sldId id="717" r:id="rId6"/>
    <p:sldId id="718" r:id="rId7"/>
    <p:sldId id="722" r:id="rId8"/>
    <p:sldId id="715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45E4"/>
    <a:srgbClr val="008000"/>
    <a:srgbClr val="5F5F5F"/>
    <a:srgbClr val="333333"/>
    <a:srgbClr val="FF3300"/>
    <a:srgbClr val="CC3300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1694" autoAdjust="0"/>
  </p:normalViewPr>
  <p:slideViewPr>
    <p:cSldViewPr snapToGrid="0">
      <p:cViewPr varScale="1">
        <p:scale>
          <a:sx n="88" d="100"/>
          <a:sy n="88" d="100"/>
        </p:scale>
        <p:origin x="5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9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0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000" b="1" dirty="0"/>
              <a:t>GSICS </a:t>
            </a:r>
            <a:r>
              <a:rPr lang="en-GB" sz="1000" b="1" dirty="0"/>
              <a:t>Agency</a:t>
            </a:r>
            <a:r>
              <a:rPr lang="en-GB" sz="1000" b="1" baseline="0" dirty="0"/>
              <a:t> Report</a:t>
            </a:r>
            <a:endParaRPr lang="en-US" sz="1000" b="1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01663" y="1475144"/>
            <a:ext cx="7772400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IE" sz="3200" dirty="0">
                <a:solidFill>
                  <a:srgbClr val="FF0000"/>
                </a:solidFill>
              </a:rPr>
            </a:br>
            <a:r>
              <a:rPr lang="en-IE" sz="3200" dirty="0">
                <a:solidFill>
                  <a:srgbClr val="FF0000"/>
                </a:solidFill>
              </a:rPr>
              <a:t>CEOS WGCV </a:t>
            </a:r>
            <a:r>
              <a:rPr lang="en-IE" sz="3200" dirty="0">
                <a:solidFill>
                  <a:srgbClr val="0000FF"/>
                </a:solidFill>
              </a:rPr>
              <a:t>Report </a:t>
            </a:r>
            <a:br>
              <a:rPr lang="en-IE" sz="3200" dirty="0">
                <a:solidFill>
                  <a:srgbClr val="0000FF"/>
                </a:solidFill>
              </a:rPr>
            </a:br>
            <a:r>
              <a:rPr lang="en-IE" sz="3200" i="1" dirty="0">
                <a:solidFill>
                  <a:srgbClr val="0C45E4"/>
                </a:solidFill>
              </a:rPr>
              <a:t>2021</a:t>
            </a:r>
            <a:endParaRPr lang="en-US" sz="3200" i="1" dirty="0">
              <a:solidFill>
                <a:srgbClr val="0C45E4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14650"/>
            <a:ext cx="7315200" cy="2876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100000"/>
              </a:spcAft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0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Akihiko KUZE (JAXA) </a:t>
            </a:r>
            <a:r>
              <a:rPr lang="en-US" altLang="ja-JP" sz="2000" i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and Philippe </a:t>
            </a:r>
            <a:r>
              <a:rPr lang="en-US" altLang="ja-JP" sz="20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Goryl (ESA)</a:t>
            </a:r>
            <a:endParaRPr lang="en-US" altLang="zh-CN" sz="20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b="1" dirty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b="1" dirty="0">
                <a:latin typeface="Times New Roman" pitchFamily="18" charset="0"/>
                <a:ea typeface="宋体" pitchFamily="2" charset="-122"/>
              </a:rPr>
              <a:t>Committee on Earth Observation Satellites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b="1" dirty="0">
                <a:latin typeface="Times New Roman" pitchFamily="18" charset="0"/>
                <a:ea typeface="宋体" pitchFamily="2" charset="-122"/>
              </a:rPr>
              <a:t>Working Group Calibration and Validation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01663" y="1475144"/>
            <a:ext cx="7772400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br>
              <a:rPr lang="en-IE" sz="3200" dirty="0">
                <a:solidFill>
                  <a:srgbClr val="FF0000"/>
                </a:solidFill>
              </a:rPr>
            </a:br>
            <a:endParaRPr lang="en-US" sz="3200" i="1" dirty="0">
              <a:solidFill>
                <a:srgbClr val="0C45E4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1475144"/>
            <a:ext cx="7315200" cy="2876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100000"/>
              </a:spcAft>
            </a:pPr>
            <a:endParaRPr lang="en-US" sz="28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D39B01-3515-4FAC-8CDB-C55652F0765D}"/>
              </a:ext>
            </a:extLst>
          </p:cNvPr>
          <p:cNvSpPr txBox="1">
            <a:spLocks/>
          </p:cNvSpPr>
          <p:nvPr/>
        </p:nvSpPr>
        <p:spPr bwMode="auto">
          <a:xfrm>
            <a:off x="1049924" y="1622218"/>
            <a:ext cx="7713075" cy="335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en-GB" sz="2400" kern="0" dirty="0"/>
              <a:t>CEOS WGCV and its sub working </a:t>
            </a:r>
            <a:r>
              <a:rPr lang="en-GB" sz="2400" kern="0" dirty="0" err="1"/>
              <a:t>goups</a:t>
            </a:r>
            <a:r>
              <a:rPr lang="en-GB" sz="2400" kern="0" dirty="0"/>
              <a:t>　</a:t>
            </a:r>
            <a:r>
              <a:rPr lang="ja-JP" altLang="en-US" sz="2400" kern="0" dirty="0"/>
              <a:t>　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en-GB" sz="2400" kern="0" dirty="0"/>
              <a:t>CEOS Cal-VAL portal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en-GB" sz="2400" kern="0" dirty="0"/>
              <a:t>Work plan 2021-2023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en-GB" sz="2400" kern="0" dirty="0"/>
              <a:t>Contribution to Global Stocktake of Paris Agreement </a:t>
            </a:r>
          </a:p>
          <a:p>
            <a:pPr marL="457200" indent="-457200" algn="l">
              <a:lnSpc>
                <a:spcPct val="200000"/>
              </a:lnSpc>
              <a:buFont typeface="+mj-lt"/>
              <a:buAutoNum type="arabicPeriod"/>
            </a:pPr>
            <a:r>
              <a:rPr lang="en-GB" sz="2400" kern="0" dirty="0"/>
              <a:t>Collation with GSICS</a:t>
            </a:r>
          </a:p>
        </p:txBody>
      </p:sp>
    </p:spTree>
    <p:extLst>
      <p:ext uri="{BB962C8B-B14F-4D97-AF65-F5344CB8AC3E}">
        <p14:creationId xmlns:p14="http://schemas.microsoft.com/office/powerpoint/2010/main" val="166264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351661"/>
            <a:ext cx="5673013" cy="457200"/>
          </a:xfrm>
        </p:spPr>
        <p:txBody>
          <a:bodyPr/>
          <a:lstStyle/>
          <a:p>
            <a:r>
              <a:rPr lang="en-GB" sz="2400" dirty="0"/>
              <a:t>CEOS WGCV </a:t>
            </a:r>
            <a:br>
              <a:rPr lang="en-GB" sz="2400" dirty="0"/>
            </a:br>
            <a:r>
              <a:rPr lang="en-GB" sz="2400" dirty="0"/>
              <a:t>and its Sub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1326218"/>
            <a:ext cx="8752115" cy="4795908"/>
          </a:xfrm>
        </p:spPr>
        <p:txBody>
          <a:bodyPr/>
          <a:lstStyle/>
          <a:p>
            <a:pPr marL="0" lvl="0" indent="0">
              <a:buNone/>
            </a:pPr>
            <a:r>
              <a:rPr lang="en-US" sz="1400" dirty="0"/>
              <a:t>Committee on Earth Observation Satellites (CEOS) working groups, virtual consternation, and Ad Hoc teams</a:t>
            </a:r>
          </a:p>
          <a:p>
            <a:pPr lvl="0"/>
            <a:r>
              <a:rPr lang="en-US" sz="1400" dirty="0" err="1"/>
              <a:t>WGCapD</a:t>
            </a:r>
            <a:r>
              <a:rPr lang="en-US" sz="1400" dirty="0"/>
              <a:t>: The Working Group on Capacity Building &amp; Data Democracy</a:t>
            </a:r>
          </a:p>
          <a:p>
            <a:pPr lvl="0"/>
            <a:r>
              <a:rPr lang="en-US" sz="1400" dirty="0"/>
              <a:t>WGClimate: The CEOS/CGMS Working Group on Climate</a:t>
            </a:r>
          </a:p>
          <a:p>
            <a:pPr lvl="0"/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</a:rPr>
              <a:t>WGCV: The Working Group on Calibration &amp; Validation</a:t>
            </a:r>
          </a:p>
          <a:p>
            <a:pPr lvl="0"/>
            <a:r>
              <a:rPr lang="en-US" sz="1400" dirty="0" err="1"/>
              <a:t>WGDisasters</a:t>
            </a:r>
            <a:r>
              <a:rPr lang="en-US" sz="1400" dirty="0"/>
              <a:t>: The Working Group on Disasters</a:t>
            </a:r>
          </a:p>
          <a:p>
            <a:pPr lvl="0"/>
            <a:r>
              <a:rPr lang="en-US" sz="1400" dirty="0"/>
              <a:t>WGISS: The Working Group on Information Systems &amp; Services </a:t>
            </a:r>
          </a:p>
          <a:p>
            <a:pPr lvl="0"/>
            <a:r>
              <a:rPr lang="en-US" sz="1400" dirty="0"/>
              <a:t>Atmospheric Composition (AC-VC)　Land Surface Imaging (LSI-VC)　Ocean </a:t>
            </a:r>
            <a:r>
              <a:rPr lang="en-US" sz="1400" dirty="0" err="1"/>
              <a:t>Colour</a:t>
            </a:r>
            <a:r>
              <a:rPr lang="en-US" sz="1400" dirty="0"/>
              <a:t> Radiometry (OCR-VC)　Ocean Surface Topography (OST-VC)　Ocean Surface Vector Wind (OSVW-VC)　Precipitation (P-VC)　Sea Surface Temperature (SST-VC)</a:t>
            </a:r>
          </a:p>
          <a:p>
            <a:pPr lvl="0"/>
            <a:r>
              <a:rPr lang="en-US" sz="1400" dirty="0"/>
              <a:t>The Ad Hoc Team on Sustainable Development Goals</a:t>
            </a:r>
          </a:p>
          <a:p>
            <a:pPr lvl="0"/>
            <a:r>
              <a:rPr lang="en-US" sz="1400" dirty="0"/>
              <a:t>The Coastal Observations Applications Services and Tools (COAST) Ad Hoc Team</a:t>
            </a:r>
          </a:p>
          <a:p>
            <a:pPr marL="0" lvl="0" indent="0">
              <a:buNone/>
            </a:pPr>
            <a:r>
              <a:rPr lang="en-US" sz="1400" dirty="0"/>
              <a:t> </a:t>
            </a:r>
            <a:endParaRPr lang="en-GB" sz="1400" dirty="0"/>
          </a:p>
          <a:p>
            <a:pPr marL="0" lvl="0" indent="0">
              <a:buNone/>
            </a:pPr>
            <a:r>
              <a:rPr lang="en-GB" sz="1400" dirty="0"/>
              <a:t>WGCV Sub-groups </a:t>
            </a:r>
          </a:p>
          <a:p>
            <a:pPr lvl="0"/>
            <a:r>
              <a:rPr lang="en-GB" sz="1400" dirty="0">
                <a:solidFill>
                  <a:srgbClr val="0000FF"/>
                </a:solidFill>
                <a:highlight>
                  <a:srgbClr val="FFFF00"/>
                </a:highlight>
              </a:rPr>
              <a:t>Atmospheric Composition (ACSG)　</a:t>
            </a:r>
            <a:r>
              <a:rPr lang="ja-JP" altLang="en-US" sz="1400" dirty="0">
                <a:solidFill>
                  <a:srgbClr val="0000FF"/>
                </a:solidFill>
                <a:highlight>
                  <a:srgbClr val="FFFF00"/>
                </a:highlight>
              </a:rPr>
              <a:t>　</a:t>
            </a:r>
          </a:p>
          <a:p>
            <a:pPr lvl="0"/>
            <a:r>
              <a:rPr lang="en-GB" sz="1400" dirty="0">
                <a:solidFill>
                  <a:srgbClr val="0000FF"/>
                </a:solidFill>
                <a:highlight>
                  <a:srgbClr val="FFFF00"/>
                </a:highlight>
              </a:rPr>
              <a:t>Infrared Visible Optical Sensors (IVOS)</a:t>
            </a:r>
          </a:p>
          <a:p>
            <a:pPr lvl="0"/>
            <a:r>
              <a:rPr lang="en-GB" sz="1400" dirty="0"/>
              <a:t>Land Product Validation (LPV)</a:t>
            </a:r>
            <a:r>
              <a:rPr lang="ja-JP" altLang="en-US" sz="1400" dirty="0"/>
              <a:t>　</a:t>
            </a:r>
          </a:p>
          <a:p>
            <a:pPr lvl="0"/>
            <a:r>
              <a:rPr lang="en-GB" sz="1400" dirty="0">
                <a:solidFill>
                  <a:srgbClr val="0000FF"/>
                </a:solidFill>
                <a:highlight>
                  <a:srgbClr val="FFFF00"/>
                </a:highlight>
              </a:rPr>
              <a:t>Microwave Sensors (MSSG)</a:t>
            </a:r>
            <a:r>
              <a:rPr lang="en-GB" sz="1400" dirty="0"/>
              <a:t>　</a:t>
            </a:r>
            <a:endParaRPr lang="ja-JP" altLang="en-US" sz="1400" dirty="0"/>
          </a:p>
          <a:p>
            <a:pPr lvl="0"/>
            <a:r>
              <a:rPr lang="en-GB" sz="1400" dirty="0"/>
              <a:t>Synthetic Aperture Radar (SAR)</a:t>
            </a:r>
          </a:p>
          <a:p>
            <a:pPr lvl="0"/>
            <a:r>
              <a:rPr lang="en-GB" sz="1400" dirty="0"/>
              <a:t>Terrain Mapping (TMSG)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1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308118"/>
            <a:ext cx="5673013" cy="457200"/>
          </a:xfrm>
        </p:spPr>
        <p:txBody>
          <a:bodyPr/>
          <a:lstStyle/>
          <a:p>
            <a:r>
              <a:rPr lang="en-GB" sz="2400" dirty="0"/>
              <a:t>CEOS CAL-Val portal</a:t>
            </a:r>
            <a:br>
              <a:rPr lang="en-GB" sz="2400" dirty="0"/>
            </a:br>
            <a:r>
              <a:rPr lang="en-GB" sz="2400" dirty="0"/>
              <a:t>http://calvalportal.ceos.org/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344DCED-436C-4DDB-93E9-4F9B95D4A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0" y="1227908"/>
            <a:ext cx="5872086" cy="501074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18A294-8482-44DB-8B44-565F5DF4B49D}"/>
              </a:ext>
            </a:extLst>
          </p:cNvPr>
          <p:cNvSpPr txBox="1"/>
          <p:nvPr/>
        </p:nvSpPr>
        <p:spPr>
          <a:xfrm>
            <a:off x="6262084" y="1227908"/>
            <a:ext cx="22381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CAL/VAL sites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Campaigns</a:t>
            </a:r>
          </a:p>
          <a:p>
            <a:endParaRPr lang="en-US" altLang="ja-JP" dirty="0"/>
          </a:p>
          <a:p>
            <a:r>
              <a:rPr lang="en-US" altLang="ja-JP" dirty="0"/>
              <a:t>Tools  </a:t>
            </a:r>
            <a:endParaRPr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1329CAA-791C-48C0-BD1E-88ABD3AFB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084" y="1621418"/>
            <a:ext cx="2293621" cy="18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8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351661"/>
            <a:ext cx="5673013" cy="457200"/>
          </a:xfrm>
        </p:spPr>
        <p:txBody>
          <a:bodyPr/>
          <a:lstStyle/>
          <a:p>
            <a:r>
              <a:rPr lang="en-GB" sz="2400" dirty="0"/>
              <a:t>CEOS WGCV</a:t>
            </a:r>
            <a:br>
              <a:rPr lang="en-GB" sz="2400" dirty="0"/>
            </a:br>
            <a:r>
              <a:rPr lang="en-GB" sz="2400" dirty="0"/>
              <a:t>Work Plan 2021-2023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5823"/>
            <a:ext cx="8783053" cy="5074582"/>
          </a:xfrm>
        </p:spPr>
        <p:txBody>
          <a:bodyPr/>
          <a:lstStyle/>
          <a:p>
            <a:pPr marL="0" lvl="0" indent="0">
              <a:buNone/>
            </a:pPr>
            <a:r>
              <a:rPr lang="en-GB" sz="1800" dirty="0"/>
              <a:t>Two topics on in WP2021-2023 </a:t>
            </a:r>
          </a:p>
          <a:p>
            <a:pPr marL="0" lvl="0" indent="0">
              <a:buNone/>
            </a:pPr>
            <a:r>
              <a:rPr lang="en-GB" sz="1800" dirty="0"/>
              <a:t>(1) </a:t>
            </a:r>
            <a:r>
              <a:rPr lang="en-US" sz="1800" dirty="0"/>
              <a:t>Coordinate and contribute to the development of suitable methodologies for the on-ground characterization of satellite-based EO sensors, the on-orbit calibration of EO missions, and the validation of satellite-based Level 1 and Level 2 products.</a:t>
            </a:r>
            <a:endParaRPr lang="en-GB" sz="1800" dirty="0"/>
          </a:p>
          <a:p>
            <a:pPr marL="0" lvl="0" indent="0"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Interoperability and utility of Analysis Ready Data (ARD) products</a:t>
            </a:r>
          </a:p>
          <a:p>
            <a:pPr marL="0" lvl="0" indent="0"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ARD beyond Land (CARD4L) </a:t>
            </a:r>
          </a:p>
          <a:p>
            <a:pPr marL="0" lvl="0" indent="0"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similar effort to greenhouse gases (GHG) products such as radiance spectra, densities, and flux suitable for inter-comparisons across multiple missions.</a:t>
            </a:r>
          </a:p>
          <a:p>
            <a:pPr marL="0" lvl="0" indent="0">
              <a:buNone/>
            </a:pPr>
            <a:endParaRPr lang="en-GB" sz="1800" dirty="0"/>
          </a:p>
          <a:p>
            <a:pPr marL="0" lvl="0" indent="0">
              <a:buNone/>
            </a:pPr>
            <a:r>
              <a:rPr lang="en-GB" sz="1800" dirty="0"/>
              <a:t>(2) </a:t>
            </a:r>
            <a:r>
              <a:rPr lang="en-US" sz="1800" dirty="0"/>
              <a:t>Continue cooperation with GEO, </a:t>
            </a:r>
            <a:r>
              <a:rPr lang="en-US" sz="1800" dirty="0">
                <a:solidFill>
                  <a:srgbClr val="0000FF"/>
                </a:solidFill>
              </a:rPr>
              <a:t>Global Space-based Inter-calibration System (GSICS)</a:t>
            </a:r>
            <a:r>
              <a:rPr lang="en-US" sz="1800" dirty="0"/>
              <a:t>, and WMO and ground-based networks in the provision of high quality EO data products.</a:t>
            </a:r>
            <a:endParaRPr lang="en-GB" sz="1800" dirty="0"/>
          </a:p>
          <a:p>
            <a:pPr marL="0" indent="0">
              <a:buNone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WGCV will continue to strengthen its cooperation with GSICS in the topic of sensor calibration following the joint effort on a recommendation for a GSICS/CEOS solar spectrum that ensures interoperability.</a:t>
            </a:r>
            <a:endParaRPr lang="en-GB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3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351661"/>
            <a:ext cx="5673013" cy="457200"/>
          </a:xfrm>
        </p:spPr>
        <p:txBody>
          <a:bodyPr/>
          <a:lstStyle/>
          <a:p>
            <a:r>
              <a:rPr lang="en-GB" sz="2400" dirty="0"/>
              <a:t>CEOS WGCV Priorities </a:t>
            </a:r>
            <a:br>
              <a:rPr lang="en-GB" sz="2400" dirty="0"/>
            </a:br>
            <a:r>
              <a:rPr lang="en-GB" sz="2400" dirty="0"/>
              <a:t>Contribution to Paris Agreement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AC2025-6B58-4E35-BD1C-F07D41B590D9}"/>
              </a:ext>
            </a:extLst>
          </p:cNvPr>
          <p:cNvSpPr txBox="1">
            <a:spLocks/>
          </p:cNvSpPr>
          <p:nvPr/>
        </p:nvSpPr>
        <p:spPr bwMode="auto">
          <a:xfrm>
            <a:off x="180473" y="1067539"/>
            <a:ext cx="8783053" cy="507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(1)</a:t>
            </a: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GHG CAL-VAL 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&lt;Recent results&gt;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Intercomparison Radiance Spectra: Radiometric calibration consistency between OCO-2,-3, GOSAT, -2, TROPOMI by intense vicarious calibration campaign in Railroad Valley NV, U.S.A  (RRV2020 analysis  and plan for RRV2021 campaign)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Recent lunar calibration progress for both NIR and SWIR</a:t>
            </a:r>
          </a:p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XCO</a:t>
            </a:r>
            <a:r>
              <a:rPr kumimoji="0" lang="en-US" altLang="ja-JP" sz="1200" b="0" i="0" u="none" strike="noStrike" kern="0" cap="none" spc="0" normalizeH="0" baseline="-2500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XCH</a:t>
            </a:r>
            <a:r>
              <a:rPr kumimoji="0" lang="en-US" altLang="ja-JP" sz="1200" b="0" i="0" u="none" strike="noStrike" kern="0" cap="none" spc="0" normalizeH="0" baseline="-2500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products Intercomparison between different satellites and algorithms (more than 5 instruments) </a:t>
            </a:r>
          </a:p>
          <a:p>
            <a:pPr marL="25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Support Flux: Multi satellite data input to assimilation model, use of short-lived NO</a:t>
            </a:r>
            <a:r>
              <a:rPr kumimoji="0" lang="en-US" altLang="ja-JP" sz="1200" b="0" i="0" u="none" strike="noStrike" kern="0" cap="none" spc="0" normalizeH="0" baseline="-2500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data for local flux, flux validation data by ground, air-borne observations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&lt;Further investigations&gt;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Large footprint and BRDF corrections for intercomparison with high spectral resolution spectrometers 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 spectral resolution Solar data, especially in SWIR such as 2.3 </a:t>
            </a:r>
            <a:r>
              <a:rPr kumimoji="0" lang="el-GR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μ</a:t>
            </a: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m. 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(2) Biomass CAL-VAL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&lt;Recent results&gt;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(Published) The Soil Moisture Product Validation Good Practices Protocol (Nov. 30) http://ceos.org/about-ceos/publications-2/.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(Endorsed)  The Biomass Validation Protocol by the WGCV LPV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&lt;Further investigations&gt;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tabLst/>
              <a:defRPr/>
            </a:pPr>
            <a:r>
              <a:rPr kumimoji="0" lang="fr-FR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Second </a:t>
            </a:r>
            <a:r>
              <a:rPr kumimoji="0" lang="fr-FR" altLang="ja-JP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Biomass</a:t>
            </a:r>
            <a:r>
              <a:rPr kumimoji="0" lang="fr-FR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FR" altLang="ja-JP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Retrieval</a:t>
            </a:r>
            <a:r>
              <a:rPr kumimoji="0" lang="fr-FR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FR" altLang="ja-JP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Inter-comparison</a:t>
            </a:r>
            <a:r>
              <a:rPr kumimoji="0" lang="fr-FR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fr-FR" altLang="ja-JP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eXperiment</a:t>
            </a:r>
            <a:r>
              <a:rPr kumimoji="0" lang="fr-FR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(BRIX-2).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tabLst/>
              <a:defRPr/>
            </a:pPr>
            <a:r>
              <a:rPr kumimoji="0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New products such as  solar-induced fluorescence (SIF)  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4445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300"/>
              <a:buFont typeface="Arial"/>
              <a:buNone/>
              <a:defRPr/>
            </a:pP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16746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351661"/>
            <a:ext cx="5673013" cy="457200"/>
          </a:xfrm>
        </p:spPr>
        <p:txBody>
          <a:bodyPr/>
          <a:lstStyle/>
          <a:p>
            <a:r>
              <a:rPr lang="en-GB" sz="2400" dirty="0"/>
              <a:t>CEOS WGCV </a:t>
            </a:r>
            <a:br>
              <a:rPr lang="en-GB" sz="2400" dirty="0"/>
            </a:br>
            <a:r>
              <a:rPr lang="en-GB" sz="2400" dirty="0" err="1"/>
              <a:t>Intercomparison</a:t>
            </a:r>
            <a:r>
              <a:rPr lang="en-GB" sz="2400" dirty="0"/>
              <a:t> 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AC2025-6B58-4E35-BD1C-F07D41B590D9}"/>
              </a:ext>
            </a:extLst>
          </p:cNvPr>
          <p:cNvSpPr txBox="1">
            <a:spLocks/>
          </p:cNvSpPr>
          <p:nvPr/>
        </p:nvSpPr>
        <p:spPr bwMode="auto">
          <a:xfrm>
            <a:off x="109020" y="1326218"/>
            <a:ext cx="8783053" cy="507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tabLst/>
              <a:defRPr/>
            </a:pPr>
            <a:r>
              <a:rPr kumimoji="0" lang="en-US" altLang="ja-JP" sz="1800" b="1" i="0" u="sng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Algorithm </a:t>
            </a:r>
            <a:r>
              <a:rPr kumimoji="0" lang="en-US" altLang="ja-JP" sz="1800" b="1" i="0" u="sng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Intercomparison</a:t>
            </a:r>
            <a:r>
              <a:rPr kumimoji="0" lang="en-US" altLang="ja-JP" sz="1800" b="1" i="0" u="sng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exercise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tabLst/>
              <a:defRPr/>
            </a:pPr>
            <a:r>
              <a:rPr kumimoji="0" lang="en-US" altLang="ja-JP" sz="1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kumimoji="0" lang="en-US" altLang="ja-JP" sz="1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Algorithm knowledge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defRPr/>
            </a:pPr>
            <a:r>
              <a:rPr kumimoji="0" lang="en-US" altLang="ja-JP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ACIX – Atmospheric correction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defRPr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CMIX – Cloud Masking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defRPr/>
            </a:pPr>
            <a:r>
              <a:rPr kumimoji="0" lang="en-US" altLang="ja-JP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DEMIX – DEM </a:t>
            </a:r>
            <a:r>
              <a:rPr kumimoji="0" lang="en-US" altLang="ja-JP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intercomparisom</a:t>
            </a:r>
            <a:endParaRPr kumimoji="0" lang="en-US" altLang="ja-JP" sz="16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defRPr/>
            </a:pPr>
            <a:r>
              <a:rPr lang="en-US" altLang="ja-JP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BRIX – Biomass Algorithm </a:t>
            </a:r>
            <a:r>
              <a:rPr lang="en-US" altLang="ja-JP" sz="16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Intercomparsion</a:t>
            </a:r>
            <a:r>
              <a:rPr lang="en-US" altLang="ja-JP" sz="1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tabLst/>
              <a:defRPr/>
            </a:pPr>
            <a:endParaRPr kumimoji="0" lang="en-US" altLang="ja-JP" sz="16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tabLst/>
              <a:defRPr/>
            </a:pPr>
            <a:r>
              <a:rPr lang="en-US" altLang="ja-JP" sz="1800" b="1" u="sng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Insitu</a:t>
            </a:r>
            <a:r>
              <a:rPr lang="en-US" altLang="ja-JP" sz="1800" b="1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FRM </a:t>
            </a:r>
            <a:r>
              <a:rPr kumimoji="0" lang="en-US" altLang="ja-JP" sz="1800" b="1" i="0" u="sng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</a:t>
            </a:r>
            <a:r>
              <a:rPr lang="en-US" sz="1800" b="1" u="sng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ercomparison</a:t>
            </a:r>
            <a:r>
              <a:rPr lang="en-US" sz="1800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exercise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Wingdings" panose="05000000000000000000" pitchFamily="2" charset="2"/>
              <a:buChar char="à"/>
              <a:tabLst/>
              <a:defRPr/>
            </a:pPr>
            <a:r>
              <a:rPr lang="en-US" sz="1600" i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Community agreed protocols and reference </a:t>
            </a:r>
            <a:endParaRPr lang="en-US" sz="18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defRPr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FRM4ST – Sea and Land Surface Temperature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defRPr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FRM4OC – Ocean </a:t>
            </a:r>
            <a:r>
              <a:rPr lang="en-US" sz="1600" kern="0" dirty="0" err="1">
                <a:solidFill>
                  <a:srgbClr val="000000"/>
                </a:solidFill>
                <a:cs typeface="Arial"/>
                <a:sym typeface="Arial"/>
              </a:rPr>
              <a:t>Colour</a:t>
            </a:r>
            <a:endParaRPr lang="en-US" sz="16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defRPr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SRIX4VEG  – Surface reflectance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defRPr/>
            </a:pP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FRM4GHG – Green House Gases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tabLst/>
              <a:defRPr/>
            </a:pP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tabLst/>
              <a:defRPr/>
            </a:pPr>
            <a:endParaRPr lang="en-US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/>
            </a:pPr>
            <a:r>
              <a:rPr lang="en-US" sz="1800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Reference Calibration / Validation Network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defRPr/>
            </a:pPr>
            <a:r>
              <a:rPr lang="en-US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RadCalNet</a:t>
            </a: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- </a:t>
            </a:r>
            <a:r>
              <a:rPr lang="en-GB" sz="1600" dirty="0"/>
              <a:t>SI-traceable Top-of-Atmosphere (TOA)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/>
            </a:pPr>
            <a:r>
              <a:rPr lang="en-GB" sz="1600" dirty="0"/>
              <a:t>      spectrally-resolved </a:t>
            </a:r>
            <a:r>
              <a:rPr lang="en-GB" sz="1600" dirty="0" err="1"/>
              <a:t>reflectances</a:t>
            </a:r>
            <a:endParaRPr lang="en-GB" sz="1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600"/>
              <a:defRPr/>
            </a:pPr>
            <a:r>
              <a:rPr lang="en-GB" sz="1600" kern="0" dirty="0" err="1">
                <a:solidFill>
                  <a:srgbClr val="000000"/>
                </a:solidFill>
                <a:cs typeface="Arial"/>
                <a:sym typeface="Arial"/>
              </a:rPr>
              <a:t>SarCalNet</a:t>
            </a:r>
            <a:r>
              <a:rPr lang="en-GB" sz="1600" kern="0" dirty="0">
                <a:solidFill>
                  <a:srgbClr val="000000"/>
                </a:solidFill>
                <a:cs typeface="Arial"/>
                <a:sym typeface="Arial"/>
              </a:rPr>
              <a:t> – in preparation – network for SAR calibration </a:t>
            </a:r>
            <a:r>
              <a:rPr lang="en-US" sz="16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endParaRPr lang="en-GB" sz="16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567" y="3321524"/>
            <a:ext cx="3341506" cy="2705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759" y="1326218"/>
            <a:ext cx="4120314" cy="18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4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351661"/>
            <a:ext cx="5673013" cy="457200"/>
          </a:xfrm>
        </p:spPr>
        <p:txBody>
          <a:bodyPr/>
          <a:lstStyle/>
          <a:p>
            <a:r>
              <a:rPr lang="en-GB" sz="2400" dirty="0"/>
              <a:t>Collaboration with GSICS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5823"/>
            <a:ext cx="8783053" cy="5074582"/>
          </a:xfrm>
        </p:spPr>
        <p:txBody>
          <a:bodyPr/>
          <a:lstStyle/>
          <a:p>
            <a:pPr lvl="0"/>
            <a:r>
              <a:rPr lang="en-US" sz="2800" dirty="0"/>
              <a:t> Possible collaboration items  </a:t>
            </a:r>
            <a:r>
              <a:rPr lang="en-US" sz="1600" dirty="0"/>
              <a:t>  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   Rayleigh </a:t>
            </a:r>
            <a:r>
              <a:rPr lang="en-GB" sz="1600" dirty="0" err="1">
                <a:sym typeface="Wingdings" panose="05000000000000000000" pitchFamily="2" charset="2"/>
              </a:rPr>
              <a:t>intercomparison</a:t>
            </a:r>
            <a:r>
              <a:rPr lang="en-GB" sz="1600" dirty="0">
                <a:sym typeface="Wingdings" panose="05000000000000000000" pitchFamily="2" charset="2"/>
              </a:rPr>
              <a:t> activities </a:t>
            </a:r>
            <a:endParaRPr lang="en-US" sz="1600" dirty="0"/>
          </a:p>
          <a:p>
            <a:pPr marL="534988" lvl="0" indent="-534988">
              <a:buFont typeface="+mj-lt"/>
              <a:buAutoNum type="arabicPeriod"/>
              <a:tabLst>
                <a:tab pos="446088" algn="l"/>
              </a:tabLst>
            </a:pPr>
            <a:r>
              <a:rPr lang="en-US" sz="1600" dirty="0"/>
              <a:t>Solar irradiance  : </a:t>
            </a:r>
            <a:r>
              <a:rPr lang="it-IT" sz="1600" dirty="0"/>
              <a:t>New </a:t>
            </a:r>
            <a:r>
              <a:rPr lang="it-IT" sz="1600" dirty="0" err="1"/>
              <a:t>Sun</a:t>
            </a:r>
            <a:r>
              <a:rPr lang="it-IT" sz="1600" dirty="0"/>
              <a:t> </a:t>
            </a:r>
            <a:r>
              <a:rPr lang="it-IT" sz="1600" dirty="0" err="1"/>
              <a:t>Irradiance</a:t>
            </a:r>
            <a:r>
              <a:rPr lang="it-IT" sz="1600" dirty="0"/>
              <a:t> (SI) </a:t>
            </a:r>
            <a:r>
              <a:rPr lang="it-IT" sz="1600" dirty="0" err="1"/>
              <a:t>dataset</a:t>
            </a:r>
            <a:r>
              <a:rPr lang="it-IT" sz="1600" dirty="0"/>
              <a:t> </a:t>
            </a:r>
            <a:r>
              <a:rPr lang="en-GB" sz="1600" dirty="0"/>
              <a:t>from the NASA's Total and Spectral  Solar Irradiance Sensor,  TSIS-1. </a:t>
            </a:r>
            <a:endParaRPr lang="en-US" sz="1600" dirty="0"/>
          </a:p>
          <a:p>
            <a:pPr lvl="0">
              <a:buFont typeface="+mj-lt"/>
              <a:buAutoNum type="arabicPeriod"/>
            </a:pPr>
            <a:r>
              <a:rPr lang="en-US" sz="1600" dirty="0"/>
              <a:t>    Standards for calibration of space-based CO</a:t>
            </a:r>
            <a:r>
              <a:rPr lang="en-US" sz="1600" baseline="-25000" dirty="0"/>
              <a:t>2</a:t>
            </a:r>
            <a:r>
              <a:rPr lang="en-US" sz="1600" dirty="0"/>
              <a:t> and CH</a:t>
            </a:r>
            <a:r>
              <a:rPr lang="en-US" sz="1600" baseline="-25000" dirty="0"/>
              <a:t>4</a:t>
            </a:r>
            <a:r>
              <a:rPr lang="en-US" sz="1600" dirty="0"/>
              <a:t> sensors. 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    MWR subgroup</a:t>
            </a:r>
          </a:p>
          <a:p>
            <a:pPr lvl="0">
              <a:buFont typeface="+mj-lt"/>
              <a:buAutoNum type="arabicPeriod"/>
            </a:pPr>
            <a:r>
              <a:rPr lang="en-US" sz="1600" dirty="0"/>
              <a:t>   …….</a:t>
            </a:r>
          </a:p>
          <a:p>
            <a:pPr marL="0" lv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図 4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170168C6-E55A-406E-AAB8-04E7E8A52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250" y="2958831"/>
            <a:ext cx="4951821" cy="302395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65DEC9-229A-43BF-8D60-7FD2A4535339}"/>
              </a:ext>
            </a:extLst>
          </p:cNvPr>
          <p:cNvSpPr txBox="1"/>
          <p:nvPr/>
        </p:nvSpPr>
        <p:spPr>
          <a:xfrm>
            <a:off x="306929" y="5797624"/>
            <a:ext cx="3909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TSIS HYBRID (0.001nm) convoluted with GOSAT ILS vs. GOSAT solar calibration </a:t>
            </a:r>
            <a:r>
              <a: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data.</a:t>
            </a:r>
            <a:r>
              <a:rPr lang="ja-JP" alt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　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Courtesy of Odele Coddington, LASP</a:t>
            </a:r>
            <a:endParaRPr lang="ja-JP" alt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776</Words>
  <Application>Microsoft Office PowerPoint</Application>
  <PresentationFormat>画面に合わせる (4:3)</PresentationFormat>
  <Paragraphs>108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Helvetica Neue</vt:lpstr>
      <vt:lpstr>Arial</vt:lpstr>
      <vt:lpstr>Times New Roman</vt:lpstr>
      <vt:lpstr>Wingdings</vt:lpstr>
      <vt:lpstr>Default Design</vt:lpstr>
      <vt:lpstr> CEOS WGCV Report  2021</vt:lpstr>
      <vt:lpstr> </vt:lpstr>
      <vt:lpstr>CEOS WGCV  and its Sub Groups</vt:lpstr>
      <vt:lpstr>CEOS CAL-Val portal http://calvalportal.ceos.org/ </vt:lpstr>
      <vt:lpstr>CEOS WGCV Work Plan 2021-2023</vt:lpstr>
      <vt:lpstr>CEOS WGCV Priorities  Contribution to Paris Agreement</vt:lpstr>
      <vt:lpstr>CEOS WGCV  Intercomparison  </vt:lpstr>
      <vt:lpstr>Collaboration with GSICS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久世　暁彦</cp:lastModifiedBy>
  <cp:revision>859</cp:revision>
  <dcterms:created xsi:type="dcterms:W3CDTF">2004-06-10T15:46:18Z</dcterms:created>
  <dcterms:modified xsi:type="dcterms:W3CDTF">2021-03-29T07:28:54Z</dcterms:modified>
</cp:coreProperties>
</file>