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714" r:id="rId2"/>
    <p:sldId id="715" r:id="rId3"/>
    <p:sldId id="723" r:id="rId4"/>
    <p:sldId id="729" r:id="rId5"/>
    <p:sldId id="727" r:id="rId6"/>
    <p:sldId id="728" r:id="rId7"/>
    <p:sldId id="726" r:id="rId8"/>
    <p:sldId id="722" r:id="rId9"/>
    <p:sldId id="724" r:id="rId10"/>
    <p:sldId id="678" r:id="rId11"/>
  </p:sldIdLst>
  <p:sldSz cx="9144000" cy="6858000" type="screen4x3"/>
  <p:notesSz cx="7102475" cy="10223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19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C45E4"/>
    <a:srgbClr val="008000"/>
    <a:srgbClr val="5F5F5F"/>
    <a:srgbClr val="333333"/>
    <a:srgbClr val="FF3300"/>
    <a:srgbClr val="CC3300"/>
    <a:srgbClr val="80008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54B99F-D027-0000-9D93-B5AA7AAA479E}" v="4" dt="2021-03-30T12:41:06.6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47518" autoAdjust="0"/>
  </p:normalViewPr>
  <p:slideViewPr>
    <p:cSldViewPr snapToGrid="0">
      <p:cViewPr varScale="1">
        <p:scale>
          <a:sx n="54" d="100"/>
          <a:sy n="54" d="100"/>
        </p:scale>
        <p:origin x="218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14" d="100"/>
        <a:sy n="114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2874" y="-108"/>
      </p:cViewPr>
      <p:guideLst>
        <p:guide orient="horz" pos="3219"/>
        <p:guide pos="2238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513" cy="51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3" tIns="47811" rIns="95623" bIns="47811" numCol="1" anchor="t" anchorCtr="0" compatLnSpc="1">
            <a:prstTxWarp prst="textNoShape">
              <a:avLst/>
            </a:prstTxWarp>
          </a:bodyPr>
          <a:lstStyle>
            <a:lvl1pPr defTabSz="955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304" y="0"/>
            <a:ext cx="3078513" cy="51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3" tIns="47811" rIns="95623" bIns="47811" numCol="1" anchor="t" anchorCtr="0" compatLnSpc="1">
            <a:prstTxWarp prst="textNoShape">
              <a:avLst/>
            </a:prstTxWarp>
          </a:bodyPr>
          <a:lstStyle>
            <a:lvl1pPr algn="r" defTabSz="955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1752"/>
            <a:ext cx="3078513" cy="51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3" tIns="47811" rIns="95623" bIns="47811" numCol="1" anchor="b" anchorCtr="0" compatLnSpc="1">
            <a:prstTxWarp prst="textNoShape">
              <a:avLst/>
            </a:prstTxWarp>
          </a:bodyPr>
          <a:lstStyle>
            <a:lvl1pPr defTabSz="955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304" y="9711752"/>
            <a:ext cx="3078513" cy="51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3" tIns="47811" rIns="95623" bIns="47811" numCol="1" anchor="b" anchorCtr="0" compatLnSpc="1">
            <a:prstTxWarp prst="textNoShape">
              <a:avLst/>
            </a:prstTxWarp>
          </a:bodyPr>
          <a:lstStyle>
            <a:lvl1pPr algn="r" defTabSz="955450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2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513" cy="51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3" tIns="47811" rIns="95623" bIns="47811" numCol="1" anchor="t" anchorCtr="0" compatLnSpc="1">
            <a:prstTxWarp prst="textNoShape">
              <a:avLst/>
            </a:prstTxWarp>
          </a:bodyPr>
          <a:lstStyle>
            <a:lvl1pPr defTabSz="955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304" y="0"/>
            <a:ext cx="3078513" cy="51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3" tIns="47811" rIns="95623" bIns="47811" numCol="1" anchor="t" anchorCtr="0" compatLnSpc="1">
            <a:prstTxWarp prst="textNoShape">
              <a:avLst/>
            </a:prstTxWarp>
          </a:bodyPr>
          <a:lstStyle>
            <a:lvl1pPr algn="r" defTabSz="955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1750" cy="3833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17" y="4857512"/>
            <a:ext cx="5682643" cy="459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3" tIns="47811" rIns="95623" bIns="478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1752"/>
            <a:ext cx="3078513" cy="51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3" tIns="47811" rIns="95623" bIns="47811" numCol="1" anchor="b" anchorCtr="0" compatLnSpc="1">
            <a:prstTxWarp prst="textNoShape">
              <a:avLst/>
            </a:prstTxWarp>
          </a:bodyPr>
          <a:lstStyle>
            <a:lvl1pPr defTabSz="955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304" y="9711752"/>
            <a:ext cx="3078513" cy="51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3" tIns="47811" rIns="95623" bIns="47811" numCol="1" anchor="b" anchorCtr="0" compatLnSpc="1">
            <a:prstTxWarp prst="textNoShape">
              <a:avLst/>
            </a:prstTxWarp>
          </a:bodyPr>
          <a:lstStyle>
            <a:lvl1pPr algn="r" defTabSz="955450">
              <a:defRPr sz="1200"/>
            </a:lvl1pPr>
          </a:lstStyle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14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D4F94-4851-4065-BA9C-947A644B85B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0787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16E1F4-C91A-4F44-BD9C-370F412BC27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93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03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87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27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67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070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545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43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092034" y="6400800"/>
            <a:ext cx="670965" cy="323850"/>
          </a:xfrm>
          <a:ln/>
        </p:spPr>
        <p:txBody>
          <a:bodyPr/>
          <a:lstStyle>
            <a:lvl1pPr>
              <a:defRPr sz="1200" b="1"/>
            </a:lvl1pPr>
          </a:lstStyle>
          <a:p>
            <a:pPr>
              <a:defRPr/>
            </a:pPr>
            <a:fld id="{CAF0C06C-A120-4CEF-A9AD-F4118C12BC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57037-F5AB-4234-8B75-84F7F4C5E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6CA05-B660-4EEB-890E-A679DF02D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086476" y="6400800"/>
            <a:ext cx="676523" cy="323850"/>
          </a:xfrm>
          <a:ln/>
        </p:spPr>
        <p:txBody>
          <a:bodyPr/>
          <a:lstStyle>
            <a:lvl1pPr>
              <a:defRPr sz="1200" b="1"/>
            </a:lvl1pPr>
          </a:lstStyle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3BB8C-0C0C-4EAB-9830-DC513CDAB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B3AD7-A00B-4A91-9B8B-0BA01B14E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D3E82-9912-4669-9E99-524028854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00800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47E33C82-C2A6-478E-8FB2-E20C8DB41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57200" y="6400800"/>
            <a:ext cx="173736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it-IT" sz="1000" b="1" dirty="0"/>
              <a:t>GSICS </a:t>
            </a:r>
            <a:r>
              <a:rPr lang="en-GB" sz="1000" b="1" dirty="0"/>
              <a:t>Agency</a:t>
            </a:r>
            <a:r>
              <a:rPr lang="en-GB" sz="1000" b="1" baseline="0" dirty="0"/>
              <a:t> Report</a:t>
            </a:r>
            <a:endParaRPr lang="en-US" sz="1000" b="1" dirty="0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457200" y="6324600"/>
            <a:ext cx="8229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pic>
        <p:nvPicPr>
          <p:cNvPr id="3" name="Picture 2" descr="C:\Users\miu\Dropbox\gsics_WG_logo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66183" y="330201"/>
            <a:ext cx="2815396" cy="719666"/>
          </a:xfrm>
          <a:prstGeom prst="rect">
            <a:avLst/>
          </a:prstGeom>
          <a:noFill/>
        </p:spPr>
      </p:pic>
      <p:sp>
        <p:nvSpPr>
          <p:cNvPr id="12" name="Rectangle 8"/>
          <p:cNvSpPr>
            <a:spLocks noChangeArrowheads="1"/>
          </p:cNvSpPr>
          <p:nvPr userDrawn="1"/>
        </p:nvSpPr>
        <p:spPr bwMode="auto">
          <a:xfrm>
            <a:off x="2755126" y="6400800"/>
            <a:ext cx="363374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000" b="0" i="1" dirty="0"/>
              <a:t>GSICS annual meeting 29 Mar. – 2 Apr. 2021 (online)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sics.eumetsat.int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ta.jma.go.jp/mscweb/en/oper/event_H8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C66A421-960F-40DF-BDE6-CED4FB09D90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01663" y="1475144"/>
            <a:ext cx="7772400" cy="16598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br>
              <a:rPr lang="en-IE" sz="3200" dirty="0">
                <a:solidFill>
                  <a:srgbClr val="0000FF"/>
                </a:solidFill>
              </a:rPr>
            </a:br>
            <a:r>
              <a:rPr lang="en-IE" sz="3200" dirty="0">
                <a:solidFill>
                  <a:srgbClr val="0000FF"/>
                </a:solidFill>
              </a:rPr>
              <a:t>JMA Agency Report </a:t>
            </a:r>
            <a:br>
              <a:rPr lang="en-IE" sz="3200" dirty="0">
                <a:solidFill>
                  <a:srgbClr val="0000FF"/>
                </a:solidFill>
              </a:rPr>
            </a:br>
            <a:r>
              <a:rPr lang="en-IE" sz="3200" i="1" dirty="0">
                <a:solidFill>
                  <a:srgbClr val="0000FF"/>
                </a:solidFill>
              </a:rPr>
              <a:t>2021</a:t>
            </a:r>
            <a:endParaRPr lang="en-US" sz="3200" i="1" dirty="0">
              <a:solidFill>
                <a:srgbClr val="0000FF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14650"/>
            <a:ext cx="7315200" cy="2876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100000"/>
              </a:spcBef>
              <a:spcAft>
                <a:spcPct val="100000"/>
              </a:spcAft>
            </a:pPr>
            <a:endParaRPr lang="en-US" sz="2800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OKUYAMA </a:t>
            </a:r>
            <a:r>
              <a:rPr lang="en-US" altLang="zh-CN" sz="2000" i="1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Arata</a:t>
            </a:r>
            <a:r>
              <a:rPr lang="en-US" altLang="zh-CN" sz="2000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 KODERA </a:t>
            </a:r>
            <a:r>
              <a:rPr lang="en-US" altLang="zh-CN" sz="2000" i="1" dirty="0" err="1">
                <a:solidFill>
                  <a:srgbClr val="FF0000"/>
                </a:solidFill>
              </a:rPr>
              <a:t>Kazuki</a:t>
            </a:r>
            <a:endParaRPr lang="en-US" altLang="zh-CN" sz="2000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and TANAKA Hideaki</a:t>
            </a:r>
            <a:endParaRPr lang="en-US" altLang="zh-CN" sz="2000" b="1" dirty="0">
              <a:latin typeface="Times New Roman" pitchFamily="18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000" dirty="0">
              <a:latin typeface="Times New Roman" pitchFamily="18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b="1" i="1" dirty="0">
                <a:latin typeface="Times New Roman" pitchFamily="18" charset="0"/>
                <a:ea typeface="宋体" pitchFamily="2" charset="-122"/>
              </a:rPr>
              <a:t>Meteorological Satellite Center of JMA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BB25FD9-27DC-4523-A484-31120BF8BAA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81739" y="439510"/>
            <a:ext cx="5962261" cy="5492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200" dirty="0">
                <a:solidFill>
                  <a:schemeClr val="tx1"/>
                </a:solidFill>
              </a:rPr>
              <a:t>Thank you for your attention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581835"/>
            <a:ext cx="8229600" cy="354432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GB" sz="2400" b="1" dirty="0">
              <a:solidFill>
                <a:schemeClr val="accent2"/>
              </a:solidFill>
              <a:hlinkClick r:id="rId3"/>
            </a:endParaRPr>
          </a:p>
          <a:p>
            <a:pPr algn="ctr" eaLnBrk="1" hangingPunct="1">
              <a:buNone/>
            </a:pPr>
            <a:r>
              <a:rPr lang="en-GB" sz="2400" b="1" dirty="0">
                <a:solidFill>
                  <a:schemeClr val="accent2"/>
                </a:solidFill>
              </a:rPr>
              <a:t>JMA/MSC Calibration portal</a:t>
            </a:r>
            <a:endParaRPr lang="en-GB" sz="2400" b="1" dirty="0">
              <a:solidFill>
                <a:schemeClr val="accent2"/>
              </a:solidFill>
              <a:hlinkClick r:id="rId3"/>
            </a:endParaRPr>
          </a:p>
          <a:p>
            <a:pPr algn="ctr" eaLnBrk="1" hangingPunct="1">
              <a:buNone/>
            </a:pPr>
            <a:r>
              <a:rPr lang="en-GB" sz="1600" b="1" dirty="0">
                <a:solidFill>
                  <a:schemeClr val="accent2"/>
                </a:solidFill>
              </a:rPr>
              <a:t>https://www.data.jma.go.jp/mscweb/en/oper/calibration/calibration_portal.html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351661"/>
            <a:ext cx="5673013" cy="457200"/>
          </a:xfrm>
        </p:spPr>
        <p:txBody>
          <a:bodyPr/>
          <a:lstStyle/>
          <a:p>
            <a:r>
              <a:rPr lang="en-GB" sz="2400" dirty="0"/>
              <a:t>Presentation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483" y="1702421"/>
            <a:ext cx="8036170" cy="4547983"/>
          </a:xfrm>
        </p:spPr>
        <p:txBody>
          <a:bodyPr/>
          <a:lstStyle/>
          <a:p>
            <a:pPr lvl="0"/>
            <a:r>
              <a:rPr lang="en-GB" sz="2400" dirty="0"/>
              <a:t>Summary of Agency’s GSICS Activities, Action &amp; Achievements</a:t>
            </a:r>
          </a:p>
          <a:p>
            <a:pPr lvl="0"/>
            <a:r>
              <a:rPr lang="en-GB" sz="2400" dirty="0"/>
              <a:t>Agency’s support to GDWG Activities</a:t>
            </a:r>
          </a:p>
          <a:p>
            <a:r>
              <a:rPr lang="en-GB" sz="2400" dirty="0"/>
              <a:t>Agency’s support to GRWG Activities</a:t>
            </a:r>
          </a:p>
          <a:p>
            <a:pPr lvl="0"/>
            <a:r>
              <a:rPr lang="en-GB" sz="2400" dirty="0"/>
              <a:t>Agency’s Instruments Updates</a:t>
            </a:r>
          </a:p>
          <a:p>
            <a:pPr lvl="0"/>
            <a:r>
              <a:rPr lang="en-GB" sz="2400" dirty="0"/>
              <a:t>Level 1 Reprocessing Activities</a:t>
            </a:r>
          </a:p>
          <a:p>
            <a:pPr lvl="0"/>
            <a:endParaRPr lang="en-GB" sz="1200" dirty="0"/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264694"/>
            <a:ext cx="5673013" cy="757989"/>
          </a:xfrm>
        </p:spPr>
        <p:txBody>
          <a:bodyPr anchor="ctr"/>
          <a:lstStyle/>
          <a:p>
            <a:pPr lvl="0"/>
            <a:r>
              <a:rPr lang="en-GB" sz="2400" dirty="0"/>
              <a:t>Agency’s GSICS Activities for an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046" y="1371600"/>
            <a:ext cx="8602824" cy="3200400"/>
          </a:xfrm>
        </p:spPr>
        <p:txBody>
          <a:bodyPr/>
          <a:lstStyle/>
          <a:p>
            <a:pPr lvl="0"/>
            <a:r>
              <a:rPr lang="en-GB" sz="2000" i="1" dirty="0"/>
              <a:t>Status of GSICS Correction by JMA</a:t>
            </a:r>
          </a:p>
          <a:p>
            <a:pPr lvl="1"/>
            <a:r>
              <a:rPr lang="en-GB" sz="1600" i="1" dirty="0"/>
              <a:t>Near-Real Time Correction</a:t>
            </a:r>
          </a:p>
          <a:p>
            <a:pPr lvl="2"/>
            <a:r>
              <a:rPr lang="en-GB" sz="1400" i="1" dirty="0"/>
              <a:t>Himawari-8 / AHI / IR vs. IASI-A/-B, AIRS : in Demonstration phase</a:t>
            </a:r>
          </a:p>
          <a:p>
            <a:pPr lvl="2"/>
            <a:r>
              <a:rPr lang="en-GB" sz="1400" i="1" dirty="0"/>
              <a:t>MTSAT-2 / IMAGER </a:t>
            </a:r>
            <a:r>
              <a:rPr lang="en-GB" altLang="ja-JP" sz="1400" i="1" dirty="0"/>
              <a:t>/ IR</a:t>
            </a:r>
            <a:r>
              <a:rPr lang="en-GB" sz="1400" i="1" dirty="0"/>
              <a:t> vs. AIRS, IASI-A</a:t>
            </a:r>
            <a:r>
              <a:rPr lang="en-GB" altLang="ja-JP" sz="1400" i="1" dirty="0"/>
              <a:t> : in Demonstration phase</a:t>
            </a:r>
            <a:endParaRPr lang="en-GB" sz="1800" i="1" dirty="0"/>
          </a:p>
          <a:p>
            <a:pPr lvl="1"/>
            <a:r>
              <a:rPr lang="en-GB" sz="1600" i="1" dirty="0"/>
              <a:t>Re-analysis Correction</a:t>
            </a:r>
          </a:p>
          <a:p>
            <a:pPr lvl="2"/>
            <a:r>
              <a:rPr lang="en-GB" sz="1400" i="1" dirty="0"/>
              <a:t>Himawari-8 / AHI </a:t>
            </a:r>
            <a:r>
              <a:rPr lang="en-GB" altLang="ja-JP" sz="1400" i="1" dirty="0"/>
              <a:t>/ IR</a:t>
            </a:r>
            <a:r>
              <a:rPr lang="en-GB" sz="1400" i="1" dirty="0"/>
              <a:t> vs. IASI-A/-B, AIRS</a:t>
            </a:r>
            <a:r>
              <a:rPr lang="en-GB" altLang="ja-JP" sz="1400" i="1" dirty="0"/>
              <a:t> : in Demonstration phase</a:t>
            </a:r>
            <a:endParaRPr lang="en-GB" sz="1400" i="1" dirty="0"/>
          </a:p>
          <a:p>
            <a:pPr lvl="2"/>
            <a:r>
              <a:rPr lang="en-GB" sz="1400" i="1" dirty="0"/>
              <a:t>MTSAT-2 / IMAGER </a:t>
            </a:r>
            <a:r>
              <a:rPr lang="en-GB" altLang="ja-JP" sz="1400" i="1" dirty="0"/>
              <a:t>/ IR</a:t>
            </a:r>
            <a:r>
              <a:rPr lang="en-GB" sz="1400" i="1" dirty="0"/>
              <a:t> vs. AIRS, IASI-A</a:t>
            </a:r>
            <a:r>
              <a:rPr lang="en-GB" altLang="ja-JP" sz="1400" i="1" dirty="0"/>
              <a:t> : in Demonstration phase</a:t>
            </a:r>
          </a:p>
          <a:p>
            <a:pPr lvl="2"/>
            <a:endParaRPr lang="en-GB" altLang="ja-JP" sz="1400" i="1" dirty="0"/>
          </a:p>
          <a:p>
            <a:pPr lvl="0"/>
            <a:r>
              <a:rPr lang="en-GB" sz="2000" i="1" dirty="0"/>
              <a:t>1 activity responding to actions or recommendation is achieved</a:t>
            </a:r>
            <a:r>
              <a:rPr lang="en-GB" altLang="ja-JP" sz="2800" i="1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956303"/>
              </p:ext>
            </p:extLst>
          </p:nvPr>
        </p:nvGraphicFramePr>
        <p:xfrm>
          <a:off x="603370" y="4289332"/>
          <a:ext cx="7956175" cy="889000"/>
        </p:xfrm>
        <a:graphic>
          <a:graphicData uri="http://schemas.openxmlformats.org/drawingml/2006/table">
            <a:tbl>
              <a:tblPr firstCol="1" bandRow="1" bandCol="1">
                <a:tableStyleId>{93296810-A885-4BE3-A3E7-6D5BEEA58F35}</a:tableStyleId>
              </a:tblPr>
              <a:tblGrid>
                <a:gridCol w="1864158">
                  <a:extLst>
                    <a:ext uri="{9D8B030D-6E8A-4147-A177-3AD203B41FA5}">
                      <a16:colId xmlns:a16="http://schemas.microsoft.com/office/drawing/2014/main" val="883026373"/>
                    </a:ext>
                  </a:extLst>
                </a:gridCol>
                <a:gridCol w="6092017">
                  <a:extLst>
                    <a:ext uri="{9D8B030D-6E8A-4147-A177-3AD203B41FA5}">
                      <a16:colId xmlns:a16="http://schemas.microsoft.com/office/drawing/2014/main" val="315098643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s-IS" altLang="ja-JP" sz="1400" dirty="0"/>
                        <a:t>R.GIR.20210113.3 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/>
                        <a:t>JMA is recommended to present the inter-calibration results with and without gap filling to the team .</a:t>
                      </a: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883028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ym typeface="Wingdings" panose="05000000000000000000" pitchFamily="2" charset="2"/>
                        </a:rPr>
                        <a:t> w</a:t>
                      </a:r>
                      <a:r>
                        <a:rPr kumimoji="1" lang="en-US" altLang="ja-JP" sz="1400" dirty="0"/>
                        <a:t>ill be reported in</a:t>
                      </a:r>
                      <a:r>
                        <a:rPr kumimoji="1" lang="en-US" altLang="ja-JP" sz="1400" baseline="0" dirty="0"/>
                        <a:t> the web meeting on 8 April.</a:t>
                      </a:r>
                      <a:endParaRPr kumimoji="1" lang="en-US" altLang="ja-JP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13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754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433137"/>
            <a:ext cx="5673013" cy="589546"/>
          </a:xfrm>
        </p:spPr>
        <p:txBody>
          <a:bodyPr/>
          <a:lstStyle/>
          <a:p>
            <a:pPr lvl="0"/>
            <a:r>
              <a:rPr lang="en-GB" sz="2400" dirty="0"/>
              <a:t>Support to GDWG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249" y="1879599"/>
            <a:ext cx="8602824" cy="4204619"/>
          </a:xfrm>
        </p:spPr>
        <p:txBody>
          <a:bodyPr/>
          <a:lstStyle/>
          <a:p>
            <a:pPr lvl="0"/>
            <a:r>
              <a:rPr lang="en-GB" sz="2000" i="1" dirty="0"/>
              <a:t>A landing page of JMA/MSC is updated responding to the update of WMO/OSCAR.</a:t>
            </a:r>
          </a:p>
          <a:p>
            <a:pPr lvl="1"/>
            <a:r>
              <a:rPr lang="en-GB" sz="1600" dirty="0"/>
              <a:t>WMO/OSCAR page’s structure was updated in the last October. JMA/MSC landing page (calibration portal page) has some links to the WMO/OSCAR. The links were updated. (in response to an action </a:t>
            </a:r>
            <a:r>
              <a:rPr lang="en-US" altLang="ja-JP" sz="1600" dirty="0"/>
              <a:t>in</a:t>
            </a:r>
            <a:r>
              <a:rPr lang="en-GB" sz="1600" dirty="0"/>
              <a:t> CGMS)</a:t>
            </a:r>
          </a:p>
          <a:p>
            <a:pPr lvl="1"/>
            <a:r>
              <a:rPr lang="en-GB" sz="1600" dirty="0"/>
              <a:t>The CGMS action also recommend for members to make SRF information available on their landing page. We confirmed that JMA/MSC landing page has the information.</a:t>
            </a:r>
          </a:p>
          <a:p>
            <a:pPr lvl="1"/>
            <a:endParaRPr lang="en-GB" sz="1600" dirty="0"/>
          </a:p>
          <a:p>
            <a:pPr lvl="1"/>
            <a:r>
              <a:rPr lang="en-US" altLang="ja-JP" sz="1600" dirty="0"/>
              <a:t>JMA/MSC</a:t>
            </a:r>
            <a:r>
              <a:rPr lang="ja-JP" altLang="en-US" sz="1600" dirty="0"/>
              <a:t> </a:t>
            </a:r>
            <a:r>
              <a:rPr lang="en-US" altLang="ja-JP" sz="1600" dirty="0"/>
              <a:t>landing</a:t>
            </a:r>
            <a:r>
              <a:rPr lang="ja-JP" altLang="en-US" sz="1600" dirty="0"/>
              <a:t> </a:t>
            </a:r>
            <a:r>
              <a:rPr lang="en-US" altLang="ja-JP" sz="1600" dirty="0"/>
              <a:t>page</a:t>
            </a:r>
          </a:p>
          <a:p>
            <a:pPr lvl="2"/>
            <a:r>
              <a:rPr lang="en-GB" altLang="ja-JP" sz="1400" dirty="0"/>
              <a:t>https://www.data.jma.go.jp/mscweb/en/oper/calibration/calibration_portal.html</a:t>
            </a:r>
          </a:p>
          <a:p>
            <a:pPr lvl="1"/>
            <a:endParaRPr lang="en-GB" altLang="ja-JP" sz="1600" dirty="0"/>
          </a:p>
          <a:p>
            <a:pPr lvl="1"/>
            <a:endParaRPr lang="en-GB" sz="1600" dirty="0"/>
          </a:p>
          <a:p>
            <a:pPr lvl="1"/>
            <a:endParaRPr lang="en-GB" sz="1600" dirty="0"/>
          </a:p>
          <a:p>
            <a:pPr marL="0" lvl="0" indent="0">
              <a:buNone/>
            </a:pPr>
            <a:endParaRPr lang="en-GB" sz="2000" dirty="0"/>
          </a:p>
          <a:p>
            <a:pPr lvl="0"/>
            <a:endParaRPr lang="en-GB" sz="1200" dirty="0"/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37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433137"/>
            <a:ext cx="5673013" cy="589546"/>
          </a:xfrm>
        </p:spPr>
        <p:txBody>
          <a:bodyPr/>
          <a:lstStyle/>
          <a:p>
            <a:pPr lvl="0"/>
            <a:r>
              <a:rPr lang="en-GB" sz="2400" dirty="0"/>
              <a:t>Support to GRWG Activities for AHI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248" y="1411550"/>
            <a:ext cx="5710891" cy="489201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GB" sz="2000" i="1" dirty="0"/>
              <a:t>Ray-matching approach</a:t>
            </a:r>
          </a:p>
          <a:p>
            <a:pPr lvl="1"/>
            <a:r>
              <a:rPr lang="en-GB" sz="1600" dirty="0"/>
              <a:t>The results for SNPP/VIIRS will be published on the JMA/MSC web page in Q2 2021.</a:t>
            </a:r>
          </a:p>
          <a:p>
            <a:pPr lvl="1"/>
            <a:r>
              <a:rPr lang="en-GB" sz="1600" dirty="0"/>
              <a:t>N20/VIIRS will be utilized in the future.</a:t>
            </a:r>
          </a:p>
          <a:p>
            <a:pPr lvl="2"/>
            <a:endParaRPr lang="en-GB" sz="1200" dirty="0"/>
          </a:p>
          <a:p>
            <a:r>
              <a:rPr lang="en-GB" sz="2000" i="1" dirty="0"/>
              <a:t>Vicarious calibration approach</a:t>
            </a:r>
          </a:p>
          <a:p>
            <a:pPr lvl="1"/>
            <a:r>
              <a:rPr lang="en-GB" sz="1600" dirty="0"/>
              <a:t>The approach using liquid cloud target is currently published based on MODIS. </a:t>
            </a:r>
            <a:r>
              <a:rPr lang="en-US" altLang="ja-JP" sz="1600" dirty="0"/>
              <a:t>Support to </a:t>
            </a:r>
            <a:r>
              <a:rPr lang="en-GB" sz="1600" dirty="0"/>
              <a:t>SNPP/VIIRS is in preparation.</a:t>
            </a:r>
          </a:p>
          <a:p>
            <a:pPr lvl="2"/>
            <a:endParaRPr lang="en-GB" sz="1200" dirty="0"/>
          </a:p>
          <a:p>
            <a:r>
              <a:rPr lang="en-GB" sz="2000" i="1" dirty="0"/>
              <a:t>Lunar </a:t>
            </a:r>
            <a:r>
              <a:rPr lang="en-GB" sz="2000" i="1" dirty="0" err="1"/>
              <a:t>cal</a:t>
            </a:r>
            <a:endParaRPr lang="en-GB" sz="2000" i="1" dirty="0"/>
          </a:p>
          <a:p>
            <a:pPr lvl="1"/>
            <a:r>
              <a:rPr lang="en-GB" sz="1600" dirty="0"/>
              <a:t>Investigation of E-W dependencies of AHI</a:t>
            </a:r>
            <a:r>
              <a:rPr lang="en-GB" altLang="ja-JP" sz="1600" dirty="0"/>
              <a:t> scan mirror reflectivity was reported in the Third Joint GSICS/IVOS Lunar Calibration Workshop (Nov. 2020)</a:t>
            </a:r>
          </a:p>
          <a:p>
            <a:pPr lvl="2"/>
            <a:endParaRPr lang="en-GB" altLang="ja-JP" sz="1200" dirty="0"/>
          </a:p>
          <a:p>
            <a:r>
              <a:rPr lang="en-GB" altLang="ja-JP" sz="2000" i="1" dirty="0"/>
              <a:t>IR</a:t>
            </a:r>
          </a:p>
          <a:p>
            <a:pPr lvl="1"/>
            <a:r>
              <a:rPr lang="en-GB" altLang="ja-JP" sz="1600" dirty="0"/>
              <a:t>The inter-calibration supports IASI-A/B, AIRS, and SNPP/</a:t>
            </a:r>
            <a:r>
              <a:rPr lang="en-GB" altLang="ja-JP" sz="1600" dirty="0" err="1"/>
              <a:t>CrIS</a:t>
            </a:r>
            <a:r>
              <a:rPr lang="en-GB" altLang="ja-JP" sz="1600" dirty="0"/>
              <a:t>. N20/</a:t>
            </a:r>
            <a:r>
              <a:rPr lang="en-GB" altLang="ja-JP" sz="1600" dirty="0" err="1"/>
              <a:t>CrIS</a:t>
            </a:r>
            <a:r>
              <a:rPr lang="en-GB" altLang="ja-JP" sz="1600" dirty="0"/>
              <a:t> </a:t>
            </a:r>
            <a:r>
              <a:rPr lang="en-US" altLang="ja-JP" sz="1600" dirty="0"/>
              <a:t>and</a:t>
            </a:r>
            <a:r>
              <a:rPr lang="ja-JP" altLang="en-US" sz="1600" dirty="0"/>
              <a:t> </a:t>
            </a:r>
            <a:r>
              <a:rPr lang="en-US" altLang="ja-JP" sz="1600" dirty="0"/>
              <a:t>IASI-C</a:t>
            </a:r>
            <a:r>
              <a:rPr lang="ja-JP" altLang="en-US" sz="1600" dirty="0"/>
              <a:t> </a:t>
            </a:r>
            <a:r>
              <a:rPr lang="en-GB" altLang="ja-JP" sz="1600" dirty="0"/>
              <a:t>will be supported in 2021.</a:t>
            </a:r>
          </a:p>
          <a:p>
            <a:pPr lvl="1"/>
            <a:r>
              <a:rPr lang="en-US" altLang="ja-JP" sz="1600" dirty="0"/>
              <a:t>B07 (3.9um) inter-calibration is reported in the web meeting (Jan. 2021). The update is reported in the meeting on 8 April.</a:t>
            </a:r>
            <a:endParaRPr lang="en-GB" altLang="ja-JP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8" name="グループ化 7"/>
          <p:cNvGrpSpPr/>
          <p:nvPr/>
        </p:nvGrpSpPr>
        <p:grpSpPr>
          <a:xfrm>
            <a:off x="5997758" y="966252"/>
            <a:ext cx="3031942" cy="5259288"/>
            <a:chOff x="5997758" y="966252"/>
            <a:chExt cx="3031942" cy="5259288"/>
          </a:xfrm>
        </p:grpSpPr>
        <p:pic>
          <p:nvPicPr>
            <p:cNvPr id="6" name="図 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000139" y="966252"/>
              <a:ext cx="3029561" cy="3289528"/>
            </a:xfrm>
            <a:prstGeom prst="rect">
              <a:avLst/>
            </a:prstGeom>
          </p:spPr>
        </p:pic>
        <p:pic>
          <p:nvPicPr>
            <p:cNvPr id="7" name="図 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997758" y="4255780"/>
              <a:ext cx="3009021" cy="19697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09936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433137"/>
            <a:ext cx="5673013" cy="589546"/>
          </a:xfrm>
        </p:spPr>
        <p:txBody>
          <a:bodyPr/>
          <a:lstStyle/>
          <a:p>
            <a:pPr lvl="0"/>
            <a:r>
              <a:rPr lang="en-GB" altLang="ja-JP" sz="2400" dirty="0"/>
              <a:t>Level 1 Reprocessing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250" y="1444757"/>
            <a:ext cx="4661240" cy="4639461"/>
          </a:xfrm>
        </p:spPr>
        <p:txBody>
          <a:bodyPr/>
          <a:lstStyle/>
          <a:p>
            <a:pPr lvl="0"/>
            <a:r>
              <a:rPr lang="en-GB" sz="2000" i="1" dirty="0"/>
              <a:t>DCC</a:t>
            </a:r>
          </a:p>
          <a:p>
            <a:pPr lvl="1"/>
            <a:r>
              <a:rPr lang="en-GB" sz="1600" dirty="0"/>
              <a:t>The following visible band data are processed as a contribution to the DCC paper.</a:t>
            </a:r>
          </a:p>
          <a:p>
            <a:pPr lvl="1"/>
            <a:r>
              <a:rPr lang="en-GB" sz="1600" dirty="0"/>
              <a:t>MTSAT-1R VIS: 2005 to 2014</a:t>
            </a:r>
          </a:p>
          <a:p>
            <a:pPr lvl="1"/>
            <a:r>
              <a:rPr lang="en-GB" sz="1600" dirty="0"/>
              <a:t>MTSAT-2 VIS: 2010 to 2016</a:t>
            </a:r>
          </a:p>
          <a:p>
            <a:pPr lvl="1"/>
            <a:r>
              <a:rPr lang="en-GB" sz="1600" dirty="0"/>
              <a:t>Himawari-8 B01-B06: 2015 to 2020</a:t>
            </a:r>
          </a:p>
          <a:p>
            <a:pPr marL="457200" lvl="1" indent="0">
              <a:buNone/>
            </a:pPr>
            <a:endParaRPr lang="en-GB" sz="1600" dirty="0"/>
          </a:p>
          <a:p>
            <a:pPr lvl="1"/>
            <a:r>
              <a:rPr lang="en-GB" sz="1600" dirty="0"/>
              <a:t>This work will be reported in </a:t>
            </a:r>
            <a:r>
              <a:rPr lang="en-GB" altLang="ja-JP" sz="1600" dirty="0"/>
              <a:t>the VNIR sub-group </a:t>
            </a:r>
            <a:r>
              <a:rPr lang="en-GB" sz="1600" dirty="0"/>
              <a:t>web meeting in the future.</a:t>
            </a:r>
          </a:p>
          <a:p>
            <a:pPr lvl="1"/>
            <a:endParaRPr lang="en-GB" sz="1600" dirty="0"/>
          </a:p>
          <a:p>
            <a:endParaRPr lang="en-GB" sz="2000" dirty="0"/>
          </a:p>
          <a:p>
            <a:pPr lvl="1"/>
            <a:endParaRPr lang="en-GB" sz="1600" dirty="0"/>
          </a:p>
          <a:p>
            <a:pPr lvl="0"/>
            <a:endParaRPr lang="en-GB" sz="1200" dirty="0"/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64667" y="2927806"/>
            <a:ext cx="3727406" cy="178537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6729327" y="3753218"/>
            <a:ext cx="20336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000" dirty="0">
                <a:solidFill>
                  <a:srgbClr val="FF0000"/>
                </a:solidFill>
              </a:rPr>
              <a:t>Mode: 2.84±0.07%/y</a:t>
            </a:r>
            <a:endParaRPr lang="en-US" altLang="ja-JP" sz="1000" dirty="0">
              <a:solidFill>
                <a:schemeClr val="accent5">
                  <a:lumMod val="75000"/>
                </a:schemeClr>
              </a:solidFill>
            </a:endParaRPr>
          </a:p>
          <a:p>
            <a:pPr algn="r"/>
            <a:r>
              <a:rPr lang="en-US" altLang="ja-JP" sz="1000" dirty="0">
                <a:solidFill>
                  <a:srgbClr val="0000FF"/>
                </a:solidFill>
              </a:rPr>
              <a:t>Mean: 2</a:t>
            </a:r>
            <a:r>
              <a:rPr kumimoji="1" lang="en-US" altLang="ja-JP" sz="1000" dirty="0">
                <a:solidFill>
                  <a:srgbClr val="0000FF"/>
                </a:solidFill>
              </a:rPr>
              <a:t>.93±0.07%/y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5265204" y="3016072"/>
            <a:ext cx="101069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ja-JP" sz="1200" dirty="0"/>
              <a:t>MTSAT-2</a:t>
            </a:r>
            <a:endParaRPr lang="ja-JP" altLang="en-US" sz="1200" dirty="0"/>
          </a:p>
        </p:txBody>
      </p:sp>
      <p:pic>
        <p:nvPicPr>
          <p:cNvPr id="11" name="図 10" descr="グラフィカル ユーザー インターフェイス, テキスト, アプリケーション, メール&#10;&#10;自動的に生成された説明">
            <a:extLst>
              <a:ext uri="{FF2B5EF4-FFF2-40B4-BE49-F238E27FC236}">
                <a16:creationId xmlns:a16="http://schemas.microsoft.com/office/drawing/2014/main" id="{22352AB9-251A-4517-AEBD-DB1D7665C18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85832" y="4628756"/>
            <a:ext cx="3620453" cy="1626634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5265204" y="4675562"/>
            <a:ext cx="116668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ja-JP" sz="1200" dirty="0"/>
              <a:t>Himawari-8</a:t>
            </a:r>
            <a:endParaRPr lang="ja-JP" altLang="en-US" sz="1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697293" y="5571026"/>
            <a:ext cx="20336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000" dirty="0">
                <a:solidFill>
                  <a:srgbClr val="FF0000"/>
                </a:solidFill>
              </a:rPr>
              <a:t>Mode: 0.58±0.09%/y</a:t>
            </a:r>
            <a:endParaRPr lang="en-US" altLang="ja-JP" sz="1000" dirty="0">
              <a:solidFill>
                <a:schemeClr val="accent5">
                  <a:lumMod val="75000"/>
                </a:schemeClr>
              </a:solidFill>
            </a:endParaRPr>
          </a:p>
          <a:p>
            <a:pPr algn="r"/>
            <a:r>
              <a:rPr lang="en-US" altLang="ja-JP" sz="1000" dirty="0">
                <a:solidFill>
                  <a:srgbClr val="0000FF"/>
                </a:solidFill>
              </a:rPr>
              <a:t>Mean: 0.40</a:t>
            </a:r>
            <a:r>
              <a:rPr kumimoji="1" lang="en-US" altLang="ja-JP" sz="1000" dirty="0">
                <a:solidFill>
                  <a:srgbClr val="0000FF"/>
                </a:solidFill>
              </a:rPr>
              <a:t>±0.09%/y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4671615" y="983438"/>
            <a:ext cx="101069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ja-JP" sz="1050" dirty="0">
                <a:solidFill>
                  <a:srgbClr val="FF0000"/>
                </a:solidFill>
              </a:rPr>
              <a:t>degradation</a:t>
            </a:r>
            <a:endParaRPr lang="ja-JP" altLang="en-US" sz="1050" dirty="0">
              <a:solidFill>
                <a:srgbClr val="FF0000"/>
              </a:solidFill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4855427" y="1286066"/>
            <a:ext cx="0" cy="26939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図形グループ 20"/>
          <p:cNvGrpSpPr/>
          <p:nvPr/>
        </p:nvGrpSpPr>
        <p:grpSpPr>
          <a:xfrm>
            <a:off x="4895985" y="1176298"/>
            <a:ext cx="3996088" cy="1806240"/>
            <a:chOff x="4895985" y="1222861"/>
            <a:chExt cx="3996088" cy="1806240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1"/>
            <a:stretch/>
          </p:blipFill>
          <p:spPr>
            <a:xfrm>
              <a:off x="5160432" y="1222861"/>
              <a:ext cx="3731641" cy="1806240"/>
            </a:xfrm>
            <a:prstGeom prst="rect">
              <a:avLst/>
            </a:prstGeom>
          </p:spPr>
        </p:pic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3763644E-B583-4CDB-8850-2E82C0B185AA}"/>
                </a:ext>
              </a:extLst>
            </p:cNvPr>
            <p:cNvSpPr txBox="1"/>
            <p:nvPr/>
          </p:nvSpPr>
          <p:spPr>
            <a:xfrm>
              <a:off x="7302265" y="2165691"/>
              <a:ext cx="1437217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ja-JP" sz="1000" dirty="0">
                  <a:solidFill>
                    <a:srgbClr val="000000"/>
                  </a:solidFill>
                </a:rPr>
                <a:t>(After May 2007)</a:t>
              </a:r>
            </a:p>
            <a:p>
              <a:pPr algn="r"/>
              <a:r>
                <a:rPr lang="en-US" altLang="ja-JP" sz="1000" dirty="0">
                  <a:solidFill>
                    <a:srgbClr val="FF0000"/>
                  </a:solidFill>
                </a:rPr>
                <a:t>Mode: 0.43±0.13%/y</a:t>
              </a:r>
              <a:endParaRPr lang="en-US" altLang="ja-JP" sz="1000" dirty="0">
                <a:solidFill>
                  <a:schemeClr val="accent5">
                    <a:lumMod val="75000"/>
                  </a:schemeClr>
                </a:solidFill>
              </a:endParaRPr>
            </a:p>
            <a:p>
              <a:pPr algn="r"/>
              <a:r>
                <a:rPr lang="en-US" altLang="ja-JP" sz="1000" dirty="0">
                  <a:solidFill>
                    <a:srgbClr val="0000FF"/>
                  </a:solidFill>
                </a:rPr>
                <a:t>Mean: </a:t>
              </a:r>
              <a:r>
                <a:rPr kumimoji="1" lang="en-US" altLang="ja-JP" sz="1000" dirty="0">
                  <a:solidFill>
                    <a:srgbClr val="0000FF"/>
                  </a:solidFill>
                </a:rPr>
                <a:t>0.36±0.09%/y</a:t>
              </a: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5283551" y="1294608"/>
              <a:ext cx="1010697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altLang="ja-JP" sz="1200" dirty="0"/>
                <a:t>MTSAT-1R</a:t>
              </a:r>
              <a:endParaRPr lang="ja-JP" altLang="en-US" sz="1200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4895985" y="1228972"/>
              <a:ext cx="442252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1050" dirty="0"/>
                <a:t>2.0</a:t>
              </a:r>
              <a:endParaRPr lang="ja-JP" altLang="en-US" sz="1050" dirty="0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4895985" y="1656539"/>
              <a:ext cx="442252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1050" dirty="0"/>
                <a:t>1.5</a:t>
              </a:r>
              <a:endParaRPr lang="ja-JP" altLang="en-US" sz="1050" dirty="0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4895985" y="2105272"/>
              <a:ext cx="442252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1050" dirty="0"/>
                <a:t>1.0</a:t>
              </a:r>
              <a:endParaRPr lang="ja-JP" altLang="en-US" sz="1050" dirty="0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4895985" y="2532839"/>
              <a:ext cx="442252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1050" dirty="0"/>
                <a:t>0.5</a:t>
              </a:r>
              <a:endParaRPr lang="ja-JP" altLang="en-US" sz="1050" dirty="0"/>
            </a:p>
          </p:txBody>
        </p:sp>
      </p:grpSp>
      <p:sp>
        <p:nvSpPr>
          <p:cNvPr id="22" name="正方形/長方形 21"/>
          <p:cNvSpPr/>
          <p:nvPr/>
        </p:nvSpPr>
        <p:spPr>
          <a:xfrm>
            <a:off x="4887510" y="2926540"/>
            <a:ext cx="44225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050" dirty="0"/>
              <a:t>2.0</a:t>
            </a:r>
            <a:endParaRPr lang="ja-JP" altLang="en-US" sz="1050" dirty="0"/>
          </a:p>
        </p:txBody>
      </p:sp>
      <p:sp>
        <p:nvSpPr>
          <p:cNvPr id="23" name="正方形/長方形 22"/>
          <p:cNvSpPr/>
          <p:nvPr/>
        </p:nvSpPr>
        <p:spPr>
          <a:xfrm>
            <a:off x="4887510" y="3354107"/>
            <a:ext cx="44225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050" dirty="0"/>
              <a:t>1.5</a:t>
            </a:r>
            <a:endParaRPr lang="ja-JP" altLang="en-US" sz="1050" dirty="0"/>
          </a:p>
        </p:txBody>
      </p:sp>
      <p:sp>
        <p:nvSpPr>
          <p:cNvPr id="24" name="正方形/長方形 23"/>
          <p:cNvSpPr/>
          <p:nvPr/>
        </p:nvSpPr>
        <p:spPr>
          <a:xfrm>
            <a:off x="4887510" y="3802840"/>
            <a:ext cx="44225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050" dirty="0"/>
              <a:t>1.0</a:t>
            </a:r>
            <a:endParaRPr lang="ja-JP" altLang="en-US" sz="1050" dirty="0"/>
          </a:p>
        </p:txBody>
      </p:sp>
      <p:sp>
        <p:nvSpPr>
          <p:cNvPr id="25" name="正方形/長方形 24"/>
          <p:cNvSpPr/>
          <p:nvPr/>
        </p:nvSpPr>
        <p:spPr>
          <a:xfrm>
            <a:off x="4887510" y="4230407"/>
            <a:ext cx="44225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050" dirty="0"/>
              <a:t>0.5</a:t>
            </a:r>
            <a:endParaRPr lang="ja-JP" altLang="en-US" sz="1050" dirty="0"/>
          </a:p>
        </p:txBody>
      </p:sp>
      <p:sp>
        <p:nvSpPr>
          <p:cNvPr id="26" name="正方形/長方形 25"/>
          <p:cNvSpPr/>
          <p:nvPr/>
        </p:nvSpPr>
        <p:spPr>
          <a:xfrm>
            <a:off x="4895978" y="4556373"/>
            <a:ext cx="44225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050" dirty="0"/>
              <a:t>1.2</a:t>
            </a:r>
            <a:endParaRPr lang="ja-JP" altLang="en-US" sz="1050" dirty="0"/>
          </a:p>
        </p:txBody>
      </p:sp>
      <p:sp>
        <p:nvSpPr>
          <p:cNvPr id="27" name="正方形/長方形 26"/>
          <p:cNvSpPr/>
          <p:nvPr/>
        </p:nvSpPr>
        <p:spPr>
          <a:xfrm>
            <a:off x="4895978" y="4869640"/>
            <a:ext cx="44225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050" dirty="0"/>
              <a:t>1.1</a:t>
            </a:r>
            <a:endParaRPr lang="ja-JP" altLang="en-US" sz="1050" dirty="0"/>
          </a:p>
        </p:txBody>
      </p:sp>
      <p:sp>
        <p:nvSpPr>
          <p:cNvPr id="28" name="正方形/長方形 27"/>
          <p:cNvSpPr/>
          <p:nvPr/>
        </p:nvSpPr>
        <p:spPr>
          <a:xfrm>
            <a:off x="4895978" y="5508871"/>
            <a:ext cx="44225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050" dirty="0"/>
              <a:t>0.9</a:t>
            </a:r>
            <a:endParaRPr lang="ja-JP" altLang="en-US" sz="1050" dirty="0"/>
          </a:p>
        </p:txBody>
      </p:sp>
      <p:sp>
        <p:nvSpPr>
          <p:cNvPr id="29" name="正方形/長方形 28"/>
          <p:cNvSpPr/>
          <p:nvPr/>
        </p:nvSpPr>
        <p:spPr>
          <a:xfrm>
            <a:off x="4895978" y="5843308"/>
            <a:ext cx="44225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050" dirty="0"/>
              <a:t>0.8</a:t>
            </a:r>
            <a:endParaRPr lang="ja-JP" altLang="en-US" sz="1050" dirty="0"/>
          </a:p>
        </p:txBody>
      </p:sp>
      <p:sp>
        <p:nvSpPr>
          <p:cNvPr id="30" name="正方形/長方形 29"/>
          <p:cNvSpPr/>
          <p:nvPr/>
        </p:nvSpPr>
        <p:spPr>
          <a:xfrm>
            <a:off x="4895978" y="5208307"/>
            <a:ext cx="44225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050" dirty="0"/>
              <a:t>1.0</a:t>
            </a:r>
            <a:endParaRPr lang="ja-JP" altLang="en-US" sz="1050" dirty="0"/>
          </a:p>
        </p:txBody>
      </p:sp>
      <p:sp>
        <p:nvSpPr>
          <p:cNvPr id="31" name="正方形/長方形 30"/>
          <p:cNvSpPr/>
          <p:nvPr/>
        </p:nvSpPr>
        <p:spPr>
          <a:xfrm>
            <a:off x="6092117" y="998281"/>
            <a:ext cx="179034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altLang="ja-JP" sz="1200" dirty="0"/>
              <a:t>Gain (MODIS / GEO)</a:t>
            </a:r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730676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869" y="1237255"/>
            <a:ext cx="8558118" cy="3455623"/>
          </a:xfrm>
        </p:spPr>
        <p:txBody>
          <a:bodyPr/>
          <a:lstStyle/>
          <a:p>
            <a:pPr lvl="0">
              <a:lnSpc>
                <a:spcPct val="120000"/>
              </a:lnSpc>
            </a:pPr>
            <a:r>
              <a:rPr lang="en-GB" sz="1800" dirty="0"/>
              <a:t>Himawari-8</a:t>
            </a:r>
            <a:r>
              <a:rPr lang="en-GB" sz="1600" dirty="0"/>
              <a:t> </a:t>
            </a:r>
            <a:r>
              <a:rPr lang="en-GB" sz="1400" dirty="0"/>
              <a:t>(operational since Jul. 2015)</a:t>
            </a:r>
          </a:p>
          <a:p>
            <a:pPr marL="627063" lvl="0" indent="-266700">
              <a:lnSpc>
                <a:spcPct val="120000"/>
              </a:lnSpc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Advanced </a:t>
            </a:r>
            <a:r>
              <a:rPr lang="en-US" sz="1600" dirty="0" err="1"/>
              <a:t>Himawari</a:t>
            </a:r>
            <a:r>
              <a:rPr lang="en-US" sz="1600" dirty="0"/>
              <a:t> Imager (AHI) with 16 spectral bands</a:t>
            </a:r>
          </a:p>
          <a:p>
            <a:pPr marL="627063" lvl="0" indent="-266700">
              <a:lnSpc>
                <a:spcPct val="120000"/>
              </a:lnSpc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Full-disk observation every 10 min + regional observations every 2.5/0.5 min</a:t>
            </a:r>
          </a:p>
          <a:p>
            <a:pPr marL="627063" lvl="0" indent="-266700">
              <a:lnSpc>
                <a:spcPct val="120000"/>
              </a:lnSpc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Scheduled data outage due to maintenance: </a:t>
            </a:r>
          </a:p>
          <a:p>
            <a:pPr marL="1027113" lvl="1" indent="-2667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1400" dirty="0"/>
              <a:t>17 Dec. 2019, 18 Feb. 2020 and 17 Feb. 2021</a:t>
            </a:r>
          </a:p>
          <a:p>
            <a:pPr marL="627063" lvl="0" indent="-266700">
              <a:lnSpc>
                <a:spcPct val="120000"/>
              </a:lnSpc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Event log: </a:t>
            </a:r>
            <a:r>
              <a:rPr lang="en-US" sz="1600" dirty="0">
                <a:hlinkClick r:id="rId3"/>
              </a:rPr>
              <a:t>https://www.data.jma.go.jp/mscweb/en/oper/event_H8.html</a:t>
            </a:r>
            <a:endParaRPr lang="en-US" sz="1600" dirty="0"/>
          </a:p>
          <a:p>
            <a:pPr marL="1027113" lvl="1" indent="-266700">
              <a:lnSpc>
                <a:spcPct val="120000"/>
              </a:lnSpc>
            </a:pPr>
            <a:endParaRPr lang="en-US" sz="1200" dirty="0"/>
          </a:p>
          <a:p>
            <a:pPr lvl="0">
              <a:lnSpc>
                <a:spcPct val="120000"/>
              </a:lnSpc>
            </a:pPr>
            <a:r>
              <a:rPr lang="en-GB" altLang="ja-JP" sz="1800" dirty="0"/>
              <a:t>Himawari-9 </a:t>
            </a:r>
            <a:r>
              <a:rPr lang="en-GB" altLang="ja-JP" sz="1400" dirty="0"/>
              <a:t>(in-orbit standby since Mar. 2017)</a:t>
            </a:r>
            <a:endParaRPr lang="en-GB" altLang="ja-JP" sz="1600" dirty="0"/>
          </a:p>
          <a:p>
            <a:pPr marL="627063" lvl="0" indent="-266700">
              <a:lnSpc>
                <a:spcPct val="120000"/>
              </a:lnSpc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GB" altLang="ja-JP" sz="1600" dirty="0"/>
              <a:t>will take over a role of operational satellite from Himawari-8 in 2022 (JFY). Detail of the schedule will be announced in the future.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19060" y="433137"/>
            <a:ext cx="5673013" cy="589546"/>
          </a:xfrm>
        </p:spPr>
        <p:txBody>
          <a:bodyPr/>
          <a:lstStyle/>
          <a:p>
            <a:pPr lvl="0"/>
            <a:r>
              <a:rPr lang="en-GB" sz="2800" b="1" dirty="0"/>
              <a:t>Instruments Updates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758681"/>
              </p:ext>
            </p:extLst>
          </p:nvPr>
        </p:nvGraphicFramePr>
        <p:xfrm>
          <a:off x="842553" y="5072231"/>
          <a:ext cx="7169835" cy="8186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1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8186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500" b="0" dirty="0">
                          <a:effectLst/>
                        </a:rPr>
                        <a:t>Himawari-8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kumimoji="1" lang="en-US" altLang="ja-JP" sz="200" b="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500" b="0" dirty="0">
                          <a:effectLst/>
                        </a:rPr>
                        <a:t>Himawari-9</a:t>
                      </a:r>
                    </a:p>
                  </a:txBody>
                  <a:tcPr marL="45295" marR="0" marT="45295" marB="4529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B4FC0E1C-D4DA-408A-9850-FE0246F3D519}"/>
              </a:ext>
            </a:extLst>
          </p:cNvPr>
          <p:cNvGrpSpPr/>
          <p:nvPr/>
        </p:nvGrpSpPr>
        <p:grpSpPr>
          <a:xfrm>
            <a:off x="1971997" y="5117539"/>
            <a:ext cx="6018177" cy="724796"/>
            <a:chOff x="2662153" y="5374954"/>
            <a:chExt cx="6018177" cy="724796"/>
          </a:xfrm>
        </p:grpSpPr>
        <p:sp>
          <p:nvSpPr>
            <p:cNvPr id="13" name="正方形/長方形 12"/>
            <p:cNvSpPr/>
            <p:nvPr/>
          </p:nvSpPr>
          <p:spPr>
            <a:xfrm>
              <a:off x="2662153" y="5465545"/>
              <a:ext cx="1760414" cy="271772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35000">
                  <a:srgbClr val="FFFF99"/>
                </a:gs>
                <a:gs pos="100000">
                  <a:srgbClr val="FFFFCC"/>
                </a:gs>
              </a:gsLst>
            </a:gra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2662153" y="5737317"/>
              <a:ext cx="2204309" cy="271772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35000">
                  <a:srgbClr val="FFFF99"/>
                </a:gs>
                <a:gs pos="100000">
                  <a:srgbClr val="FFFFCC"/>
                </a:gs>
              </a:gsLst>
            </a:gra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4861932" y="5737317"/>
              <a:ext cx="1621574" cy="27177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6483505" y="5465545"/>
              <a:ext cx="2060939" cy="27177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8544444" y="5737317"/>
              <a:ext cx="135886" cy="27177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二等辺三角形 17"/>
            <p:cNvSpPr/>
            <p:nvPr/>
          </p:nvSpPr>
          <p:spPr>
            <a:xfrm>
              <a:off x="4147397" y="5556136"/>
              <a:ext cx="90591" cy="181181"/>
            </a:xfrm>
            <a:prstGeom prst="triangl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二等辺三角形 18"/>
            <p:cNvSpPr/>
            <p:nvPr/>
          </p:nvSpPr>
          <p:spPr>
            <a:xfrm>
              <a:off x="4748462" y="5827908"/>
              <a:ext cx="90591" cy="181181"/>
            </a:xfrm>
            <a:prstGeom prst="triangl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4422567" y="5465545"/>
              <a:ext cx="2060939" cy="27177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6483505" y="5737317"/>
              <a:ext cx="2060939" cy="27177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pic>
          <p:nvPicPr>
            <p:cNvPr id="27" name="Picture 325" descr="\\Jz200822\衛星課共有\[ 班 ]運用管理班\90　ポンチ絵素材\無題.gif"/>
            <p:cNvPicPr>
              <a:picLocks noChangeAspect="1" noChangeArrowheads="1"/>
            </p:cNvPicPr>
            <p:nvPr/>
          </p:nvPicPr>
          <p:blipFill>
            <a:blip r:embed="rId4" cstate="print"/>
            <a:srcRect t="50252" r="68700"/>
            <a:stretch>
              <a:fillRect/>
            </a:stretch>
          </p:blipFill>
          <p:spPr bwMode="auto">
            <a:xfrm>
              <a:off x="4422567" y="5374954"/>
              <a:ext cx="472739" cy="452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325" descr="\\Jz200822\衛星課共有\[ 班 ]運用管理班\90　ポンチ絵素材\無題.gif"/>
            <p:cNvPicPr>
              <a:picLocks noChangeAspect="1" noChangeArrowheads="1"/>
            </p:cNvPicPr>
            <p:nvPr/>
          </p:nvPicPr>
          <p:blipFill>
            <a:blip r:embed="rId4" cstate="print"/>
            <a:srcRect t="50252" r="68700"/>
            <a:stretch>
              <a:fillRect/>
            </a:stretch>
          </p:blipFill>
          <p:spPr bwMode="auto">
            <a:xfrm>
              <a:off x="4856461" y="5646797"/>
              <a:ext cx="472739" cy="452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正方形/長方形 31"/>
            <p:cNvSpPr/>
            <p:nvPr/>
          </p:nvSpPr>
          <p:spPr>
            <a:xfrm>
              <a:off x="2670277" y="5621143"/>
              <a:ext cx="1154410" cy="215444"/>
            </a:xfrm>
            <a:prstGeom prst="rect">
              <a:avLst/>
            </a:prstGeom>
          </p:spPr>
          <p:txBody>
            <a:bodyPr wrap="none" lIns="36000" tIns="0" rIns="36000" bIns="0">
              <a:spAutoFit/>
            </a:bodyPr>
            <a:lstStyle/>
            <a:p>
              <a:r>
                <a:rPr lang="en-US" altLang="ja-JP" sz="1400" dirty="0"/>
                <a:t>Manufacturing</a:t>
              </a:r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3828917" y="5401366"/>
              <a:ext cx="593679" cy="215444"/>
            </a:xfrm>
            <a:prstGeom prst="rect">
              <a:avLst/>
            </a:prstGeom>
          </p:spPr>
          <p:txBody>
            <a:bodyPr wrap="none" lIns="36000" tIns="0" rIns="36000" bIns="0">
              <a:spAutoFit/>
            </a:bodyPr>
            <a:lstStyle/>
            <a:p>
              <a:pPr algn="r"/>
              <a:r>
                <a:rPr lang="en-US" altLang="ja-JP" sz="1400" dirty="0"/>
                <a:t>Launch</a:t>
              </a: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6894259" y="5485257"/>
              <a:ext cx="1239433" cy="215444"/>
            </a:xfrm>
            <a:prstGeom prst="rect">
              <a:avLst/>
            </a:prstGeom>
          </p:spPr>
          <p:txBody>
            <a:bodyPr wrap="none" lIns="36000" tIns="0" rIns="36000" bIns="0">
              <a:spAutoFit/>
            </a:bodyPr>
            <a:lstStyle/>
            <a:p>
              <a:pPr algn="ctr"/>
              <a:r>
                <a:rPr lang="en-US" altLang="ja-JP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In-orbit</a:t>
              </a:r>
              <a:r>
                <a:rPr lang="ja-JP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altLang="ja-JP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standby</a:t>
              </a: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5229969" y="5757029"/>
              <a:ext cx="1239433" cy="215444"/>
            </a:xfrm>
            <a:prstGeom prst="rect">
              <a:avLst/>
            </a:prstGeom>
          </p:spPr>
          <p:txBody>
            <a:bodyPr wrap="none" lIns="36000" tIns="0" rIns="36000" bIns="0">
              <a:spAutoFit/>
            </a:bodyPr>
            <a:lstStyle/>
            <a:p>
              <a:pPr algn="ctr"/>
              <a:r>
                <a:rPr lang="en-US" altLang="ja-JP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In-orbit</a:t>
              </a:r>
              <a:r>
                <a:rPr lang="ja-JP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altLang="ja-JP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standby</a:t>
              </a: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4166150" y="5769014"/>
              <a:ext cx="593679" cy="215444"/>
            </a:xfrm>
            <a:prstGeom prst="rect">
              <a:avLst/>
            </a:prstGeom>
          </p:spPr>
          <p:txBody>
            <a:bodyPr wrap="none" lIns="36000" tIns="0" rIns="36000" bIns="0">
              <a:spAutoFit/>
            </a:bodyPr>
            <a:lstStyle/>
            <a:p>
              <a:pPr algn="r"/>
              <a:r>
                <a:rPr lang="en-US" altLang="ja-JP" sz="1400" dirty="0"/>
                <a:t>Launch</a:t>
              </a:r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4983328" y="5485257"/>
              <a:ext cx="939414" cy="215444"/>
            </a:xfrm>
            <a:prstGeom prst="rect">
              <a:avLst/>
            </a:prstGeom>
          </p:spPr>
          <p:txBody>
            <a:bodyPr wrap="none" lIns="36000" tIns="0" rIns="36000" bIns="0">
              <a:spAutoFit/>
            </a:bodyPr>
            <a:lstStyle/>
            <a:p>
              <a:pPr algn="ctr"/>
              <a:r>
                <a:rPr lang="en-US" altLang="ja-JP" sz="1400" dirty="0"/>
                <a:t>Operational</a:t>
              </a:r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7044267" y="5757029"/>
              <a:ext cx="939414" cy="215444"/>
            </a:xfrm>
            <a:prstGeom prst="rect">
              <a:avLst/>
            </a:prstGeom>
          </p:spPr>
          <p:txBody>
            <a:bodyPr wrap="none" lIns="36000" tIns="0" rIns="36000" bIns="0">
              <a:spAutoFit/>
            </a:bodyPr>
            <a:lstStyle/>
            <a:p>
              <a:pPr algn="ctr"/>
              <a:r>
                <a:rPr lang="en-US" altLang="ja-JP" sz="1400" dirty="0"/>
                <a:t>Operational</a:t>
              </a:r>
            </a:p>
          </p:txBody>
        </p: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3239FF0B-FE6B-4E4F-B3F6-E310D0157E39}"/>
              </a:ext>
            </a:extLst>
          </p:cNvPr>
          <p:cNvSpPr txBox="1"/>
          <p:nvPr/>
        </p:nvSpPr>
        <p:spPr>
          <a:xfrm>
            <a:off x="842553" y="4742565"/>
            <a:ext cx="7297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600" dirty="0">
                <a:solidFill>
                  <a:prstClr val="black"/>
                </a:solidFill>
                <a:latin typeface="Calibri"/>
                <a:ea typeface="ＭＳ Ｐゴシック"/>
              </a:rPr>
              <a:t>JFY                   2010                       2015                                    2022                                   2029</a:t>
            </a:r>
            <a:endParaRPr kumimoji="1" lang="ja-JP" altLang="en-US" sz="1600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022532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762" y="1200150"/>
            <a:ext cx="7610476" cy="1143000"/>
          </a:xfrm>
        </p:spPr>
        <p:txBody>
          <a:bodyPr/>
          <a:lstStyle/>
          <a:p>
            <a:r>
              <a:rPr lang="en-US" sz="3600" dirty="0"/>
              <a:t>Additional Slides not Presented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3150"/>
            <a:ext cx="8229600" cy="3783013"/>
          </a:xfrm>
        </p:spPr>
        <p:txBody>
          <a:bodyPr/>
          <a:lstStyle/>
          <a:p>
            <a:r>
              <a:rPr lang="en-GB" dirty="0"/>
              <a:t>Introduce/Confirm the Agency’s Personnel supporting GSICS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01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493160"/>
            <a:ext cx="5792593" cy="529523"/>
          </a:xfrm>
        </p:spPr>
        <p:txBody>
          <a:bodyPr/>
          <a:lstStyle/>
          <a:p>
            <a:pPr lvl="0">
              <a:tabLst>
                <a:tab pos="3411538" algn="l"/>
              </a:tabLst>
            </a:pPr>
            <a:r>
              <a:rPr lang="en-GB" sz="2800" b="1" dirty="0"/>
              <a:t>Personnel supporting GSICS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355" y="1237879"/>
            <a:ext cx="8238697" cy="4950506"/>
          </a:xfrm>
        </p:spPr>
        <p:txBody>
          <a:bodyPr rIns="0"/>
          <a:lstStyle/>
          <a:p>
            <a:pPr lvl="0"/>
            <a:r>
              <a:rPr lang="en-GB" sz="2000" dirty="0"/>
              <a:t>EP</a:t>
            </a:r>
          </a:p>
          <a:p>
            <a:pPr lvl="1"/>
            <a:r>
              <a:rPr lang="en-GB" sz="1800" b="1" dirty="0"/>
              <a:t>YAMADA </a:t>
            </a:r>
            <a:r>
              <a:rPr lang="en-GB" sz="1800" b="1" dirty="0" err="1"/>
              <a:t>Kazutaka</a:t>
            </a:r>
            <a:endParaRPr lang="en-GB" sz="1800" b="1" dirty="0"/>
          </a:p>
          <a:p>
            <a:pPr lvl="0"/>
            <a:r>
              <a:rPr lang="en-GB" sz="2000" dirty="0"/>
              <a:t>GRWG</a:t>
            </a:r>
          </a:p>
          <a:p>
            <a:pPr lvl="1"/>
            <a:r>
              <a:rPr lang="en-US" altLang="ja-JP" sz="1800" b="1" dirty="0"/>
              <a:t>OKUYAMA </a:t>
            </a:r>
            <a:r>
              <a:rPr lang="en-US" altLang="ja-JP" sz="1800" b="1" dirty="0" err="1"/>
              <a:t>Arata</a:t>
            </a:r>
            <a:r>
              <a:rPr lang="ja-JP" altLang="en-US" sz="1800" b="1" dirty="0"/>
              <a:t> </a:t>
            </a:r>
            <a:endParaRPr lang="en-GB" altLang="ja-JP" sz="1800" b="1" dirty="0"/>
          </a:p>
          <a:p>
            <a:pPr marL="893763" lvl="1" indent="-266700">
              <a:buFont typeface="Wingdings" panose="05000000000000000000" pitchFamily="2" charset="2"/>
              <a:buChar char="Ø"/>
            </a:pPr>
            <a:r>
              <a:rPr lang="en-GB" altLang="ja-JP" sz="1600" dirty="0"/>
              <a:t>IR, Lunar, GEO-GEO</a:t>
            </a:r>
          </a:p>
          <a:p>
            <a:pPr lvl="1"/>
            <a:r>
              <a:rPr lang="en-GB" altLang="ja-JP" sz="1800" b="1" dirty="0"/>
              <a:t>KODERA </a:t>
            </a:r>
            <a:r>
              <a:rPr lang="en-GB" altLang="ja-JP" sz="1800" b="1" dirty="0" err="1"/>
              <a:t>Kazuki</a:t>
            </a:r>
            <a:endParaRPr lang="en-GB" altLang="ja-JP" sz="1800" b="1" dirty="0"/>
          </a:p>
          <a:p>
            <a:pPr marL="893763" lvl="1" indent="-266700">
              <a:buFont typeface="Wingdings" panose="05000000000000000000" pitchFamily="2" charset="2"/>
              <a:buChar char="Ø"/>
            </a:pPr>
            <a:r>
              <a:rPr lang="en-GB" altLang="ja-JP" sz="1600" dirty="0"/>
              <a:t>VNIR Ray-matching, DCC</a:t>
            </a:r>
          </a:p>
          <a:p>
            <a:pPr lvl="1"/>
            <a:r>
              <a:rPr lang="en-GB" altLang="ja-JP" sz="1800" b="1" dirty="0">
                <a:sym typeface="Wingdings" panose="05000000000000000000" pitchFamily="2" charset="2"/>
              </a:rPr>
              <a:t>TANAKA Hideaki (leave GSICS work in March 2021)</a:t>
            </a:r>
          </a:p>
          <a:p>
            <a:pPr lvl="1"/>
            <a:r>
              <a:rPr lang="en-GB" altLang="ja-JP" sz="1800" b="1" dirty="0">
                <a:sym typeface="Wingdings" panose="05000000000000000000" pitchFamily="2" charset="2"/>
              </a:rPr>
              <a:t>A new person (in April 2021)</a:t>
            </a:r>
            <a:endParaRPr lang="en-GB" altLang="ja-JP" sz="1800" b="1" dirty="0"/>
          </a:p>
          <a:p>
            <a:pPr marL="896938" lvl="1" indent="-269875">
              <a:buFont typeface="Wingdings" panose="05000000000000000000" pitchFamily="2" charset="2"/>
              <a:buChar char="Ø"/>
            </a:pPr>
            <a:r>
              <a:rPr lang="en-GB" altLang="ja-JP" sz="1600" dirty="0"/>
              <a:t>VNIR DCC, vicarious calibration </a:t>
            </a:r>
            <a:r>
              <a:rPr lang="en-US" altLang="ja-JP" sz="1600" dirty="0"/>
              <a:t>(</a:t>
            </a:r>
            <a:r>
              <a:rPr lang="en-GB" altLang="ja-JP" sz="1600" dirty="0"/>
              <a:t>RTM </a:t>
            </a:r>
            <a:r>
              <a:rPr lang="en-US" altLang="ja-JP" sz="1600" dirty="0"/>
              <a:t>approach</a:t>
            </a:r>
            <a:r>
              <a:rPr lang="ja-JP" altLang="en-US" sz="1600" dirty="0"/>
              <a:t> </a:t>
            </a:r>
            <a:r>
              <a:rPr lang="en-US" altLang="ja-JP" sz="1600" dirty="0"/>
              <a:t>using</a:t>
            </a:r>
            <a:r>
              <a:rPr lang="ja-JP" altLang="en-US" sz="1600" dirty="0"/>
              <a:t> </a:t>
            </a:r>
            <a:r>
              <a:rPr lang="en-GB" altLang="ja-JP" sz="1600" dirty="0"/>
              <a:t>LEO</a:t>
            </a:r>
            <a:r>
              <a:rPr lang="en-US" altLang="ja-JP" sz="1600" dirty="0"/>
              <a:t>)</a:t>
            </a:r>
          </a:p>
          <a:p>
            <a:pPr lvl="0">
              <a:spcBef>
                <a:spcPts val="1200"/>
              </a:spcBef>
            </a:pPr>
            <a:r>
              <a:rPr lang="en-GB" sz="2000" dirty="0"/>
              <a:t>GDWG</a:t>
            </a:r>
          </a:p>
          <a:p>
            <a:pPr lvl="1"/>
            <a:r>
              <a:rPr lang="en-US" altLang="ja-JP" sz="1800" b="1" dirty="0"/>
              <a:t>OKUYAMA </a:t>
            </a:r>
            <a:r>
              <a:rPr lang="en-US" altLang="ja-JP" sz="1800" b="1" dirty="0" err="1"/>
              <a:t>Arata</a:t>
            </a:r>
            <a:endParaRPr lang="en-US" altLang="ja-JP" sz="1800" b="1" dirty="0"/>
          </a:p>
          <a:p>
            <a:pPr lvl="0">
              <a:spcBef>
                <a:spcPts val="1200"/>
              </a:spcBef>
            </a:pPr>
            <a:r>
              <a:rPr lang="en-US" altLang="ja-JP" sz="2000" dirty="0"/>
              <a:t>GPRC Points of contacts for operational matters</a:t>
            </a:r>
            <a:endParaRPr lang="en-GB" altLang="ja-JP" sz="2000" dirty="0"/>
          </a:p>
          <a:p>
            <a:pPr lvl="1"/>
            <a:r>
              <a:rPr lang="en-US" altLang="ja-JP" sz="1800" b="1" dirty="0"/>
              <a:t>OKUYAMA </a:t>
            </a:r>
            <a:r>
              <a:rPr lang="en-US" altLang="ja-JP" sz="1800" b="1" dirty="0" err="1"/>
              <a:t>Arata</a:t>
            </a:r>
            <a:endParaRPr lang="en-US" altLang="ja-JP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39238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704</Words>
  <Application>Microsoft Office PowerPoint</Application>
  <PresentationFormat>On-screen Show (4:3)</PresentationFormat>
  <Paragraphs>148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 JMA Agency Report  2021</vt:lpstr>
      <vt:lpstr>Presentation Overview</vt:lpstr>
      <vt:lpstr>Agency’s GSICS Activities for an Action</vt:lpstr>
      <vt:lpstr>Support to GDWG Activities</vt:lpstr>
      <vt:lpstr>Support to GRWG Activities for AHI</vt:lpstr>
      <vt:lpstr>Level 1 Reprocessing Activities</vt:lpstr>
      <vt:lpstr>Instruments Updates</vt:lpstr>
      <vt:lpstr>Additional Slides not Presented</vt:lpstr>
      <vt:lpstr>Personnel supporting GSICS</vt:lpstr>
      <vt:lpstr>Thank 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JMA Agency Report  2021</dc:title>
  <dc:subject/>
  <dc:creator/>
  <cp:lastModifiedBy/>
  <cp:revision>4</cp:revision>
  <dcterms:created xsi:type="dcterms:W3CDTF">2021-03-30T07:58:08Z</dcterms:created>
  <dcterms:modified xsi:type="dcterms:W3CDTF">2021-03-30T12:41:08Z</dcterms:modified>
</cp:coreProperties>
</file>