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16"/>
  </p:notesMasterIdLst>
  <p:handoutMasterIdLst>
    <p:handoutMasterId r:id="rId17"/>
  </p:handoutMasterIdLst>
  <p:sldIdLst>
    <p:sldId id="589" r:id="rId2"/>
    <p:sldId id="624" r:id="rId3"/>
    <p:sldId id="623" r:id="rId4"/>
    <p:sldId id="625" r:id="rId5"/>
    <p:sldId id="626" r:id="rId6"/>
    <p:sldId id="610" r:id="rId7"/>
    <p:sldId id="615" r:id="rId8"/>
    <p:sldId id="617" r:id="rId9"/>
    <p:sldId id="629" r:id="rId10"/>
    <p:sldId id="627" r:id="rId11"/>
    <p:sldId id="628" r:id="rId12"/>
    <p:sldId id="612" r:id="rId13"/>
    <p:sldId id="630" r:id="rId14"/>
    <p:sldId id="604" r:id="rId15"/>
  </p:sldIdLst>
  <p:sldSz cx="12192000" cy="6858000"/>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userDrawn="1">
          <p15:clr>
            <a:srgbClr val="A4A3A4"/>
          </p15:clr>
        </p15:guide>
        <p15:guide id="2" orient="horz" pos="1410" userDrawn="1">
          <p15:clr>
            <a:srgbClr val="A4A3A4"/>
          </p15:clr>
        </p15:guide>
        <p15:guide id="3" orient="horz" pos="2715" userDrawn="1">
          <p15:clr>
            <a:srgbClr val="A4A3A4"/>
          </p15:clr>
        </p15:guide>
        <p15:guide id="4" orient="horz" pos="2389" userDrawn="1">
          <p15:clr>
            <a:srgbClr val="A4A3A4"/>
          </p15:clr>
        </p15:guide>
        <p15:guide id="5" orient="horz" pos="2064" userDrawn="1">
          <p15:clr>
            <a:srgbClr val="A4A3A4"/>
          </p15:clr>
        </p15:guide>
        <p15:guide id="6" orient="horz" pos="1735" userDrawn="1">
          <p15:clr>
            <a:srgbClr val="A4A3A4"/>
          </p15:clr>
        </p15:guide>
        <p15:guide id="7" orient="horz" pos="3369" userDrawn="1">
          <p15:clr>
            <a:srgbClr val="A4A3A4"/>
          </p15:clr>
        </p15:guide>
        <p15:guide id="8" orient="horz" pos="3698" userDrawn="1">
          <p15:clr>
            <a:srgbClr val="A4A3A4"/>
          </p15:clr>
        </p15:guide>
        <p15:guide id="9" pos="5186" userDrawn="1">
          <p15:clr>
            <a:srgbClr val="A4A3A4"/>
          </p15:clr>
        </p15:guide>
        <p15:guide id="10" pos="241" userDrawn="1">
          <p15:clr>
            <a:srgbClr val="A4A3A4"/>
          </p15:clr>
        </p15:guide>
        <p15:guide id="11" pos="1910" userDrawn="1">
          <p15:clr>
            <a:srgbClr val="A4A3A4"/>
          </p15:clr>
        </p15:guide>
        <p15:guide id="12" pos="6005" userDrawn="1">
          <p15:clr>
            <a:srgbClr val="A4A3A4"/>
          </p15:clr>
        </p15:guide>
        <p15:guide id="13" pos="6838" userDrawn="1">
          <p15:clr>
            <a:srgbClr val="A4A3A4"/>
          </p15:clr>
        </p15:guide>
        <p15:guide id="14" pos="2751" userDrawn="1">
          <p15:clr>
            <a:srgbClr val="A4A3A4"/>
          </p15:clr>
        </p15:guide>
        <p15:guide id="15" pos="1076" userDrawn="1">
          <p15:clr>
            <a:srgbClr val="A4A3A4"/>
          </p15:clr>
        </p15:guide>
      </p15:sldGuideLst>
    </p:ext>
    <p:ext uri="{2D200454-40CA-4A62-9FC3-DE9A4176ACB9}">
      <p15:notesGuideLst xmlns:p15="http://schemas.microsoft.com/office/powerpoint/2012/main">
        <p15:guide id="1" orient="horz" pos="4525">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E8E8E8"/>
    <a:srgbClr val="E0E0E0"/>
    <a:srgbClr val="C5B9AC"/>
    <a:srgbClr val="F1F1F1"/>
    <a:srgbClr val="00B5E2"/>
    <a:srgbClr val="FEDB00"/>
    <a:srgbClr val="99C221"/>
    <a:srgbClr val="00205B"/>
    <a:srgbClr val="FE5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5B99F-8053-0000-B746-80F765D43082}" v="4" dt="2021-03-30T12:45:17.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3775" autoAdjust="0"/>
  </p:normalViewPr>
  <p:slideViewPr>
    <p:cSldViewPr snapToGrid="0">
      <p:cViewPr varScale="1">
        <p:scale>
          <a:sx n="63" d="100"/>
          <a:sy n="63" d="100"/>
        </p:scale>
        <p:origin x="72" y="1020"/>
      </p:cViewPr>
      <p:guideLst>
        <p:guide orient="horz" pos="1164"/>
        <p:guide orient="horz" pos="1410"/>
        <p:guide orient="horz" pos="2715"/>
        <p:guide orient="horz" pos="2389"/>
        <p:guide orient="horz" pos="2064"/>
        <p:guide orient="horz" pos="1735"/>
        <p:guide orient="horz" pos="3369"/>
        <p:guide orient="horz" pos="3698"/>
        <p:guide pos="5186"/>
        <p:guide pos="241"/>
        <p:guide pos="1910"/>
        <p:guide pos="6005"/>
        <p:guide pos="6838"/>
        <p:guide pos="2751"/>
        <p:guide pos="107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notesViewPr>
    <p:cSldViewPr snapToGrid="0">
      <p:cViewPr varScale="1">
        <p:scale>
          <a:sx n="57" d="100"/>
          <a:sy n="57" d="100"/>
        </p:scale>
        <p:origin x="3096" y="78"/>
      </p:cViewPr>
      <p:guideLst>
        <p:guide orient="horz" pos="4525"/>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d5adf5c3ab37b9de4c38030680afe823c0659384c8c8ebc90c9473caafc3d017::" providerId="AD" clId="Web-{4C55B99F-8053-0000-B746-80F765D43082}"/>
    <pc:docChg chg="modSld">
      <pc:chgData name="Guest User" userId="S::urn:spo:anon#d5adf5c3ab37b9de4c38030680afe823c0659384c8c8ebc90c9473caafc3d017::" providerId="AD" clId="Web-{4C55B99F-8053-0000-B746-80F765D43082}" dt="2021-03-30T12:45:17.252" v="3" actId="14100"/>
      <pc:docMkLst>
        <pc:docMk/>
      </pc:docMkLst>
      <pc:sldChg chg="modSp">
        <pc:chgData name="Guest User" userId="S::urn:spo:anon#d5adf5c3ab37b9de4c38030680afe823c0659384c8c8ebc90c9473caafc3d017::" providerId="AD" clId="Web-{4C55B99F-8053-0000-B746-80F765D43082}" dt="2021-03-30T12:45:17.252" v="3" actId="14100"/>
        <pc:sldMkLst>
          <pc:docMk/>
          <pc:sldMk cId="963607359" sldId="610"/>
        </pc:sldMkLst>
        <pc:picChg chg="mod">
          <ac:chgData name="Guest User" userId="S::urn:spo:anon#d5adf5c3ab37b9de4c38030680afe823c0659384c8c8ebc90c9473caafc3d017::" providerId="AD" clId="Web-{4C55B99F-8053-0000-B746-80F765D43082}" dt="2021-03-30T12:45:17.252" v="3" actId="14100"/>
          <ac:picMkLst>
            <pc:docMk/>
            <pc:sldMk cId="963607359" sldId="610"/>
            <ac:picMk id="7"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extLst>
      <p:ext uri="{BB962C8B-B14F-4D97-AF65-F5344CB8AC3E}">
        <p14:creationId xmlns:p14="http://schemas.microsoft.com/office/powerpoint/2010/main" val="60936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77800" y="1074738"/>
            <a:ext cx="9575800"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extLst>
      <p:ext uri="{BB962C8B-B14F-4D97-AF65-F5344CB8AC3E}">
        <p14:creationId xmlns:p14="http://schemas.microsoft.com/office/powerpoint/2010/main" val="398041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a:p>
        </p:txBody>
      </p:sp>
      <p:sp>
        <p:nvSpPr>
          <p:cNvPr id="206851" name="Rectangle 2"/>
          <p:cNvSpPr>
            <a:spLocks noGrp="1" noRot="1" noChangeAspect="1" noChangeArrowheads="1" noTextEdit="1"/>
          </p:cNvSpPr>
          <p:nvPr>
            <p:ph type="sldImg"/>
          </p:nvPr>
        </p:nvSpPr>
        <p:spPr>
          <a:xfrm>
            <a:off x="177800" y="1074738"/>
            <a:ext cx="9575800" cy="5386387"/>
          </a:xfrm>
          <a:ln/>
        </p:spPr>
      </p:sp>
      <p:sp>
        <p:nvSpPr>
          <p:cNvPr id="206852"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3902205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About</a:t>
            </a:r>
            <a:r>
              <a:rPr lang="en-GB" baseline="0" dirty="0"/>
              <a:t> the slide:</a:t>
            </a:r>
          </a:p>
          <a:p>
            <a:pPr marL="171450" indent="-171450">
              <a:buFont typeface="Arial" panose="020B0604020202020204" pitchFamily="34" charset="0"/>
              <a:buChar char="•"/>
            </a:pPr>
            <a:r>
              <a:rPr lang="en-GB" baseline="0" dirty="0"/>
              <a:t>Slide shows examples from Image anomaly study II addressing MVIRI on Meteosat-1, SEVIRI on </a:t>
            </a:r>
            <a:r>
              <a:rPr lang="en-GB" baseline="0" dirty="0" err="1"/>
              <a:t>Meteosat</a:t>
            </a:r>
            <a:r>
              <a:rPr lang="en-GB" baseline="0" dirty="0"/>
              <a:t> 8-10, GMS 1-5, GOES-9 in MTSAT orbit position, MTSAT-1R, and MTSAT-2 – results shall support JMA to reprocess historical geostationary data for the SCOPE-CM project IOGEO </a:t>
            </a:r>
          </a:p>
          <a:p>
            <a:pPr marL="171450" indent="-171450">
              <a:buFont typeface="Arial" panose="020B0604020202020204" pitchFamily="34" charset="0"/>
              <a:buChar char="•"/>
            </a:pPr>
            <a:r>
              <a:rPr lang="en-GB" baseline="0" dirty="0"/>
              <a:t>Anomalies are detected by image (partly ML), spectral and temporal analysis</a:t>
            </a:r>
          </a:p>
          <a:p>
            <a:pPr marL="171450" indent="-171450">
              <a:buFont typeface="Arial" panose="020B0604020202020204" pitchFamily="34" charset="0"/>
              <a:buChar char="•"/>
            </a:pPr>
            <a:r>
              <a:rPr lang="en-GB" baseline="0" dirty="0"/>
              <a:t>About 30 different types of anomalies can be detected</a:t>
            </a:r>
          </a:p>
          <a:p>
            <a:pPr marL="171450" indent="-171450">
              <a:buFont typeface="Arial" panose="020B0604020202020204" pitchFamily="34" charset="0"/>
              <a:buChar char="•"/>
            </a:pPr>
            <a:r>
              <a:rPr lang="en-GB" baseline="0" dirty="0"/>
              <a:t>Results are stored for every pixel in a data base to allow usage of partial images for data processing</a:t>
            </a:r>
          </a:p>
          <a:p>
            <a:pPr marL="171450" indent="-171450">
              <a:buFont typeface="Arial" panose="020B0604020202020204" pitchFamily="34" charset="0"/>
              <a:buChar char="•"/>
            </a:pPr>
            <a:r>
              <a:rPr lang="en-GB" baseline="0" dirty="0"/>
              <a:t>Results are converted into image bitmasks to enable data processing</a:t>
            </a:r>
          </a:p>
          <a:p>
            <a:pPr marL="171450" indent="-171450">
              <a:buFont typeface="Arial" panose="020B0604020202020204" pitchFamily="34" charset="0"/>
              <a:buChar char="•"/>
            </a:pPr>
            <a:r>
              <a:rPr lang="en-GB" baseline="0" dirty="0"/>
              <a:t>EUMETSAT owns unique data base of image anomalies that will be used by many for processing geo-’ring’ data in the future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3E37BDE-1E16-4497-8123-4D9E05ECC396}" type="slidenum">
              <a:rPr lang="en-US" smtClean="0"/>
              <a:t>12</a:t>
            </a:fld>
            <a:endParaRPr lang="en-US"/>
          </a:p>
        </p:txBody>
      </p:sp>
    </p:spTree>
    <p:extLst>
      <p:ext uri="{BB962C8B-B14F-4D97-AF65-F5344CB8AC3E}">
        <p14:creationId xmlns:p14="http://schemas.microsoft.com/office/powerpoint/2010/main" val="408882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2</a:t>
            </a:fld>
            <a:endParaRPr lang="de-DE"/>
          </a:p>
        </p:txBody>
      </p:sp>
    </p:spTree>
    <p:extLst>
      <p:ext uri="{BB962C8B-B14F-4D97-AF65-F5344CB8AC3E}">
        <p14:creationId xmlns:p14="http://schemas.microsoft.com/office/powerpoint/2010/main" val="153201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4</a:t>
            </a:fld>
            <a:endParaRPr lang="de-DE"/>
          </a:p>
        </p:txBody>
      </p:sp>
    </p:spTree>
    <p:extLst>
      <p:ext uri="{BB962C8B-B14F-4D97-AF65-F5344CB8AC3E}">
        <p14:creationId xmlns:p14="http://schemas.microsoft.com/office/powerpoint/2010/main" val="189690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5</a:t>
            </a:fld>
            <a:endParaRPr lang="de-DE"/>
          </a:p>
        </p:txBody>
      </p:sp>
    </p:spTree>
    <p:extLst>
      <p:ext uri="{BB962C8B-B14F-4D97-AF65-F5344CB8AC3E}">
        <p14:creationId xmlns:p14="http://schemas.microsoft.com/office/powerpoint/2010/main" val="2784356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Channel-4</a:t>
            </a:r>
            <a:r>
              <a:rPr lang="en-GB" baseline="0" dirty="0"/>
              <a:t> Upper troposphere temperature</a:t>
            </a:r>
          </a:p>
          <a:p>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The second figure is a replicate of a plot from the paper introducing V4 algorithm. NOAA15 March 16. </a:t>
            </a:r>
            <a:r>
              <a:rPr lang="en-GB" dirty="0">
                <a:solidFill>
                  <a:srgbClr val="000000"/>
                </a:solidFill>
                <a:latin typeface="Calibri" panose="020F0502020204030204" pitchFamily="34" charset="0"/>
                <a:ea typeface="Calibri" panose="020F0502020204030204" pitchFamily="34" charset="0"/>
              </a:rPr>
              <a:t>Cao, C., </a:t>
            </a:r>
            <a:r>
              <a:rPr lang="en-GB" dirty="0" err="1">
                <a:solidFill>
                  <a:srgbClr val="000000"/>
                </a:solidFill>
                <a:latin typeface="Calibri" panose="020F0502020204030204" pitchFamily="34" charset="0"/>
                <a:ea typeface="Calibri" panose="020F0502020204030204" pitchFamily="34" charset="0"/>
              </a:rPr>
              <a:t>Jarva</a:t>
            </a:r>
            <a:r>
              <a:rPr lang="en-GB" dirty="0">
                <a:solidFill>
                  <a:srgbClr val="000000"/>
                </a:solidFill>
                <a:latin typeface="Calibri" panose="020F0502020204030204" pitchFamily="34" charset="0"/>
                <a:ea typeface="Calibri" panose="020F0502020204030204" pitchFamily="34" charset="0"/>
              </a:rPr>
              <a:t>, K., &amp; </a:t>
            </a:r>
            <a:r>
              <a:rPr lang="en-GB" dirty="0" err="1">
                <a:solidFill>
                  <a:srgbClr val="000000"/>
                </a:solidFill>
                <a:latin typeface="Calibri" panose="020F0502020204030204" pitchFamily="34" charset="0"/>
                <a:ea typeface="Calibri" panose="020F0502020204030204" pitchFamily="34" charset="0"/>
              </a:rPr>
              <a:t>Ciren</a:t>
            </a:r>
            <a:r>
              <a:rPr lang="en-GB" dirty="0">
                <a:solidFill>
                  <a:srgbClr val="000000"/>
                </a:solidFill>
                <a:latin typeface="Calibri" panose="020F0502020204030204" pitchFamily="34" charset="0"/>
                <a:ea typeface="Calibri" panose="020F0502020204030204" pitchFamily="34" charset="0"/>
              </a:rPr>
              <a:t>, P. (2007). An Improved Algorithm for the Operational Calibration of the High-Resolution Infrared Radiation Sounder, Journal of Atmospheric and Oceanic Technology, 24(2), 169-181.</a:t>
            </a:r>
            <a:endParaRPr lang="en-GB" dirty="0">
              <a:latin typeface="Times New Roman" panose="02020603050405020304" pitchFamily="18" charset="0"/>
              <a:ea typeface="Calibri" panose="020F0502020204030204" pitchFamily="34" charset="0"/>
            </a:endParaRPr>
          </a:p>
          <a:p>
            <a:endParaRPr lang="en-GB" baseline="0" dirty="0"/>
          </a:p>
          <a:p>
            <a:endParaRPr lang="en-GB" baseline="0" dirty="0"/>
          </a:p>
          <a:p>
            <a:r>
              <a:rPr lang="en-GB" baseline="0" dirty="0"/>
              <a:t>Left is operational time series, right FDR. Red median, blue mean, grey is standard deviation, yellow= 1% percentile, green = 99% percentile</a:t>
            </a:r>
          </a:p>
          <a:p>
            <a:r>
              <a:rPr lang="en-GB" baseline="0" dirty="0"/>
              <a:t>Gaps in operational are times with no calibration or bad quality flag. With better calibration and cleaning the data (orbit merging of consecutive orbits) gets us more data. Percentiles looks more regular because of less bad flagged data.</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6</a:t>
            </a:fld>
            <a:endParaRPr lang="de-DE"/>
          </a:p>
        </p:txBody>
      </p:sp>
    </p:spTree>
    <p:extLst>
      <p:ext uri="{BB962C8B-B14F-4D97-AF65-F5344CB8AC3E}">
        <p14:creationId xmlns:p14="http://schemas.microsoft.com/office/powerpoint/2010/main" val="12324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About this slide: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The EUMETSAT HIRS FDR (1979-2019) is the first complete recalibration of the entire HIRS series including the instrument noise as uncertainty measure.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The slide shows the standard deviation of differences between the new HIRS FDR and clear sky radiative transfer simulations using ERA-Interim profiles of temperature, humidity, and ozone as well as time-varying CO2 in the simulations.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Data are selected after cloud screening and FDR QC is indicating good data. The cloud screening is based on differences between the observed and simulated brightness temperatures for channel 8 (window channel).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baseline="0" dirty="0"/>
              <a:t>The dots with black circles are those with noise exceeding specifications (episodes of data with lower quality from the data record)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baseline="0" dirty="0"/>
              <a:t>The comparison with </a:t>
            </a:r>
            <a:r>
              <a:rPr lang="en-US" sz="1400" b="1" baseline="0" dirty="0" err="1"/>
              <a:t>reanalyses</a:t>
            </a:r>
            <a:r>
              <a:rPr lang="en-US" sz="1400" b="1" baseline="0" dirty="0"/>
              <a:t> shown here indicates that the </a:t>
            </a:r>
            <a:r>
              <a:rPr lang="en-US" sz="1400" b="1" u="sng" baseline="0" dirty="0"/>
              <a:t>timings</a:t>
            </a:r>
            <a:r>
              <a:rPr lang="en-US" sz="1400" b="1" u="none" baseline="0" dirty="0"/>
              <a:t> </a:t>
            </a:r>
            <a:r>
              <a:rPr lang="en-US" sz="1400" b="1" baseline="0" dirty="0"/>
              <a:t>of the instrumental noise exceeding specifications are well-captured ; this should matter for user’s applications, not just for </a:t>
            </a:r>
            <a:r>
              <a:rPr lang="en-US" sz="1400" b="1" baseline="0" dirty="0" err="1"/>
              <a:t>reanalyses</a:t>
            </a:r>
            <a:r>
              <a:rPr lang="en-US" sz="1400" b="1" baseline="0" dirty="0"/>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More background: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 large part of the HIRS data record was reprocessed previously at ECMWF (for ERA-40, so only until 2002), but using the original calibration data – there was no attempt at the time to revisit the operational calibrations ; this was not deemed important back then because </a:t>
            </a:r>
            <a:r>
              <a:rPr lang="en-US" baseline="0" dirty="0" err="1"/>
              <a:t>reanalyses</a:t>
            </a:r>
            <a:r>
              <a:rPr lang="en-US" baseline="0" dirty="0"/>
              <a:t> handle changing instrument biases using adaptive bias correction schemes. </a:t>
            </a:r>
          </a:p>
          <a:p>
            <a:pPr marL="628650" lvl="1" indent="-171450">
              <a:buFont typeface="Arial" panose="020B0604020202020204" pitchFamily="34" charset="0"/>
              <a:buChar char="•"/>
            </a:pPr>
            <a:r>
              <a:rPr lang="en-US" baseline="0" dirty="0"/>
              <a:t>Instrument noise is only one part of the total instrumental uncertainties, but it is one that varies significantly over time, hence starting by estimating and including NEDT in this first FDR release.</a:t>
            </a:r>
          </a:p>
          <a:p>
            <a:pPr marL="628650" lvl="1" indent="-171450">
              <a:buFont typeface="Arial" panose="020B0604020202020204" pitchFamily="34" charset="0"/>
              <a:buChar char="•"/>
            </a:pPr>
            <a:r>
              <a:rPr lang="en-US" baseline="0" dirty="0"/>
              <a:t>Closing the budget in terms of uncertainties is another topic to address in future work; this will require to </a:t>
            </a:r>
            <a:r>
              <a:rPr lang="en-US" baseline="0" dirty="0" err="1"/>
              <a:t>analyse</a:t>
            </a:r>
            <a:r>
              <a:rPr lang="en-US" baseline="0" dirty="0"/>
              <a:t> other instrumental uncertainties from the HIRS series.</a:t>
            </a:r>
          </a:p>
          <a:p>
            <a:pPr marL="628650" lvl="1" indent="-171450">
              <a:buFont typeface="Arial" panose="020B0604020202020204" pitchFamily="34" charset="0"/>
              <a:buChar char="•"/>
            </a:pPr>
            <a:r>
              <a:rPr lang="en-US" baseline="0" dirty="0"/>
              <a:t>With the ‘approaching’ end of the METOP series (as a </a:t>
            </a:r>
            <a:r>
              <a:rPr lang="en-US" baseline="0" dirty="0" err="1"/>
              <a:t>programme</a:t>
            </a:r>
            <a:r>
              <a:rPr lang="en-US" baseline="0" dirty="0"/>
              <a:t>), instrument expertise is also retiring (individuals) and it is important to </a:t>
            </a:r>
            <a:r>
              <a:rPr lang="en-US" baseline="0" dirty="0" err="1"/>
              <a:t>analyse</a:t>
            </a:r>
            <a:r>
              <a:rPr lang="en-US" baseline="0" dirty="0"/>
              <a:t> the uncertainties of this instrument while the knowledge is still available.</a:t>
            </a:r>
          </a:p>
        </p:txBody>
      </p:sp>
      <p:sp>
        <p:nvSpPr>
          <p:cNvPr id="4" name="Slide Number Placeholder 3"/>
          <p:cNvSpPr>
            <a:spLocks noGrp="1"/>
          </p:cNvSpPr>
          <p:nvPr>
            <p:ph type="sldNum" sz="quarter" idx="10"/>
          </p:nvPr>
        </p:nvSpPr>
        <p:spPr/>
        <p:txBody>
          <a:bodyPr/>
          <a:lstStyle/>
          <a:p>
            <a:fld id="{B3E37BDE-1E16-4497-8123-4D9E05ECC396}" type="slidenum">
              <a:rPr lang="en-US" smtClean="0"/>
              <a:t>7</a:t>
            </a:fld>
            <a:endParaRPr lang="en-US"/>
          </a:p>
        </p:txBody>
      </p:sp>
    </p:spTree>
    <p:extLst>
      <p:ext uri="{BB962C8B-B14F-4D97-AF65-F5344CB8AC3E}">
        <p14:creationId xmlns:p14="http://schemas.microsoft.com/office/powerpoint/2010/main" val="243644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dirty="0">
                <a:solidFill>
                  <a:schemeClr val="tx2"/>
                </a:solidFill>
              </a:rPr>
              <a:t>Adapted</a:t>
            </a:r>
            <a:r>
              <a:rPr lang="en-GB" sz="1200" baseline="0" dirty="0">
                <a:solidFill>
                  <a:schemeClr val="tx2"/>
                </a:solidFill>
              </a:rPr>
              <a:t> latest operational HIRS/4 calibration to work with all HIRS instruments. Reprocessed HIRS instruments and used it in recalibration of </a:t>
            </a:r>
            <a:r>
              <a:rPr lang="en-GB" sz="1200" baseline="0" dirty="0" err="1">
                <a:solidFill>
                  <a:schemeClr val="tx2"/>
                </a:solidFill>
              </a:rPr>
              <a:t>Meteosat</a:t>
            </a:r>
            <a:r>
              <a:rPr lang="en-GB" sz="1200" baseline="0" dirty="0">
                <a:solidFill>
                  <a:schemeClr val="tx2"/>
                </a:solidFill>
              </a:rPr>
              <a:t> data.</a:t>
            </a:r>
            <a:endParaRPr lang="en-GB" sz="1200" dirty="0">
              <a:solidFill>
                <a:schemeClr val="tx2"/>
              </a:solidFill>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dirty="0">
              <a:solidFill>
                <a:schemeClr val="tx2"/>
              </a:solidFill>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chemeClr val="tx2"/>
                </a:solidFill>
              </a:rPr>
              <a:t>New calibration algorithm applied to older data leads to less scatter for the calibration fit – outliers leading to apparent higher radiance for calibration coefficients determined from operational HIRS data.</a:t>
            </a:r>
          </a:p>
          <a:p>
            <a:pPr marL="285750" indent="-285750">
              <a:buFont typeface="Arial" panose="020B0604020202020204" pitchFamily="34" charset="0"/>
              <a:buChar char="•"/>
            </a:pPr>
            <a:r>
              <a:rPr lang="en-GB" sz="1200" dirty="0">
                <a:solidFill>
                  <a:schemeClr val="tx2"/>
                </a:solidFill>
              </a:rPr>
              <a:t>For older HIRS data (e.g., NOAA-07/1984), new HIRS data shows significant improvement to the calibration over operational HIRS data – more stable coefficients;</a:t>
            </a:r>
          </a:p>
          <a:p>
            <a:endParaRPr lang="en-GB" sz="1200" dirty="0">
              <a:solidFill>
                <a:schemeClr val="tx2"/>
              </a:solidFill>
            </a:endParaRPr>
          </a:p>
          <a:p>
            <a:r>
              <a:rPr lang="en-GB" sz="1200" dirty="0">
                <a:solidFill>
                  <a:schemeClr val="tx2"/>
                </a:solidFill>
              </a:rPr>
              <a:t>Pseudo Geo Radiance = HIRS radiances adjusted to match MVIRI spectral characteristics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rgbClr val="7030A0"/>
                </a:solidFill>
              </a:rPr>
              <a:t>Calibration coefficients determination for one day (1 April 1984) accumulating 5 days of co-locations </a:t>
            </a:r>
            <a:endParaRPr lang="en-GB" sz="12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8</a:t>
            </a:fld>
            <a:endParaRPr lang="de-DE"/>
          </a:p>
        </p:txBody>
      </p:sp>
    </p:spTree>
    <p:extLst>
      <p:ext uri="{BB962C8B-B14F-4D97-AF65-F5344CB8AC3E}">
        <p14:creationId xmlns:p14="http://schemas.microsoft.com/office/powerpoint/2010/main" val="293553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10</a:t>
            </a:fld>
            <a:endParaRPr lang="de-DE"/>
          </a:p>
        </p:txBody>
      </p:sp>
    </p:spTree>
    <p:extLst>
      <p:ext uri="{BB962C8B-B14F-4D97-AF65-F5344CB8AC3E}">
        <p14:creationId xmlns:p14="http://schemas.microsoft.com/office/powerpoint/2010/main" val="3652915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11</a:t>
            </a:fld>
            <a:endParaRPr lang="de-DE"/>
          </a:p>
        </p:txBody>
      </p:sp>
    </p:spTree>
    <p:extLst>
      <p:ext uri="{BB962C8B-B14F-4D97-AF65-F5344CB8AC3E}">
        <p14:creationId xmlns:p14="http://schemas.microsoft.com/office/powerpoint/2010/main" val="37873248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4.wmf"/><Relationship Id="rId12"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4" name="Rectangle 243"/>
          <p:cNvSpPr/>
          <p:nvPr userDrawn="1"/>
        </p:nvSpPr>
        <p:spPr bwMode="auto">
          <a:xfrm>
            <a:off x="8093207" y="230589"/>
            <a:ext cx="4098795" cy="1129085"/>
          </a:xfrm>
          <a:prstGeom prst="rect">
            <a:avLst/>
          </a:prstGeom>
          <a:solidFill>
            <a:schemeClr val="bg1"/>
          </a:solidFill>
          <a:ln w="9525" cap="flat" cmpd="sng" algn="ctr">
            <a:noFill/>
            <a:prstDash val="solid"/>
            <a:round/>
            <a:headEnd type="none" w="med" len="med"/>
            <a:tailEnd type="none" w="med" len="med"/>
          </a:ln>
          <a:effectLst/>
        </p:spPr>
        <p:txBody>
          <a:bodyPr vert="horz" wrap="square" lIns="44308" tIns="44308" rIns="44308" bIns="44308" numCol="1" rtlCol="0" anchor="t" anchorCtr="0" compatLnSpc="1">
            <a:prstTxWarp prst="textNoShape">
              <a:avLst/>
            </a:prstTxWarp>
          </a:bodyPr>
          <a:lstStyle/>
          <a:p>
            <a:pPr marL="0" marR="0" indent="0" algn="l" defTabSz="1125444" rtl="0" eaLnBrk="0" fontAlgn="base" latinLnBrk="0" hangingPunct="0">
              <a:lnSpc>
                <a:spcPct val="100000"/>
              </a:lnSpc>
              <a:spcBef>
                <a:spcPct val="50000"/>
              </a:spcBef>
              <a:spcAft>
                <a:spcPct val="0"/>
              </a:spcAft>
              <a:buClrTx/>
              <a:buSzTx/>
              <a:buFontTx/>
              <a:buNone/>
              <a:tabLst/>
            </a:pPr>
            <a:endParaRPr kumimoji="0" lang="en-GB" sz="1108" b="1" i="0" u="none" strike="noStrike" cap="none" normalizeH="0" baseline="0">
              <a:ln>
                <a:noFill/>
              </a:ln>
              <a:solidFill>
                <a:schemeClr val="bg1"/>
              </a:solidFill>
              <a:effectLst/>
              <a:latin typeface="Tahoma" pitchFamily="34" charset="0"/>
            </a:endParaRPr>
          </a:p>
        </p:txBody>
      </p:sp>
      <p:grpSp>
        <p:nvGrpSpPr>
          <p:cNvPr id="5" name="Group 4"/>
          <p:cNvGrpSpPr/>
          <p:nvPr userDrawn="1"/>
        </p:nvGrpSpPr>
        <p:grpSpPr>
          <a:xfrm>
            <a:off x="8097605" y="6145001"/>
            <a:ext cx="3858471" cy="314922"/>
            <a:chOff x="369889" y="5092835"/>
            <a:chExt cx="3135008" cy="314922"/>
          </a:xfrm>
        </p:grpSpPr>
        <p:grpSp>
          <p:nvGrpSpPr>
            <p:cNvPr id="6" name="Group 5"/>
            <p:cNvGrpSpPr>
              <a:grpSpLocks/>
            </p:cNvGrpSpPr>
            <p:nvPr userDrawn="1"/>
          </p:nvGrpSpPr>
          <p:grpSpPr bwMode="auto">
            <a:xfrm>
              <a:off x="2061240" y="5298398"/>
              <a:ext cx="164978" cy="109011"/>
              <a:chOff x="4182" y="1087"/>
              <a:chExt cx="238" cy="162"/>
            </a:xfrm>
          </p:grpSpPr>
          <p:sp>
            <p:nvSpPr>
              <p:cNvPr id="23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sz="1108"/>
              </a:p>
            </p:txBody>
          </p:sp>
          <p:sp>
            <p:nvSpPr>
              <p:cNvPr id="23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sz="1108"/>
              </a:p>
            </p:txBody>
          </p:sp>
          <p:sp>
            <p:nvSpPr>
              <p:cNvPr id="23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sz="1108"/>
              </a:p>
            </p:txBody>
          </p:sp>
          <p:sp>
            <p:nvSpPr>
              <p:cNvPr id="23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sz="1108"/>
              </a:p>
            </p:txBody>
          </p:sp>
          <p:sp>
            <p:nvSpPr>
              <p:cNvPr id="23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sz="1108"/>
              </a:p>
            </p:txBody>
          </p:sp>
          <p:sp>
            <p:nvSpPr>
              <p:cNvPr id="23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sz="1108"/>
              </a:p>
            </p:txBody>
          </p:sp>
          <p:sp>
            <p:nvSpPr>
              <p:cNvPr id="23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sz="1108"/>
              </a:p>
            </p:txBody>
          </p:sp>
          <p:sp>
            <p:nvSpPr>
              <p:cNvPr id="24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sz="1108"/>
              </a:p>
            </p:txBody>
          </p:sp>
          <p:sp>
            <p:nvSpPr>
              <p:cNvPr id="24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sz="1108"/>
              </a:p>
            </p:txBody>
          </p:sp>
          <p:sp>
            <p:nvSpPr>
              <p:cNvPr id="24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sz="1108"/>
              </a:p>
            </p:txBody>
          </p:sp>
        </p:grpSp>
        <p:grpSp>
          <p:nvGrpSpPr>
            <p:cNvPr id="7" name="Group 66"/>
            <p:cNvGrpSpPr>
              <a:grpSpLocks/>
            </p:cNvGrpSpPr>
            <p:nvPr userDrawn="1"/>
          </p:nvGrpSpPr>
          <p:grpSpPr bwMode="auto">
            <a:xfrm>
              <a:off x="3338572" y="5298398"/>
              <a:ext cx="166325" cy="105273"/>
              <a:chOff x="1592" y="2897"/>
              <a:chExt cx="247" cy="156"/>
            </a:xfrm>
          </p:grpSpPr>
          <p:sp>
            <p:nvSpPr>
              <p:cNvPr id="218"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sz="1108"/>
              </a:p>
            </p:txBody>
          </p:sp>
          <p:sp>
            <p:nvSpPr>
              <p:cNvPr id="219"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sz="1108"/>
              </a:p>
            </p:txBody>
          </p:sp>
          <p:sp>
            <p:nvSpPr>
              <p:cNvPr id="220"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sz="1108"/>
              </a:p>
            </p:txBody>
          </p:sp>
          <p:sp>
            <p:nvSpPr>
              <p:cNvPr id="221"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sz="1108"/>
              </a:p>
            </p:txBody>
          </p:sp>
          <p:sp>
            <p:nvSpPr>
              <p:cNvPr id="222"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sz="1108"/>
              </a:p>
            </p:txBody>
          </p:sp>
          <p:sp>
            <p:nvSpPr>
              <p:cNvPr id="223"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sz="1108"/>
              </a:p>
            </p:txBody>
          </p:sp>
          <p:sp>
            <p:nvSpPr>
              <p:cNvPr id="224"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sz="1108"/>
              </a:p>
            </p:txBody>
          </p:sp>
          <p:sp>
            <p:nvSpPr>
              <p:cNvPr id="225"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sz="1108"/>
              </a:p>
            </p:txBody>
          </p:sp>
          <p:sp>
            <p:nvSpPr>
              <p:cNvPr id="226"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sz="1108"/>
              </a:p>
            </p:txBody>
          </p:sp>
          <p:sp>
            <p:nvSpPr>
              <p:cNvPr id="227"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sz="1108"/>
              </a:p>
            </p:txBody>
          </p:sp>
          <p:sp>
            <p:nvSpPr>
              <p:cNvPr id="228"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sz="1108"/>
              </a:p>
            </p:txBody>
          </p:sp>
          <p:sp>
            <p:nvSpPr>
              <p:cNvPr id="229"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sz="1108"/>
              </a:p>
            </p:txBody>
          </p:sp>
          <p:sp>
            <p:nvSpPr>
              <p:cNvPr id="230"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sz="1108"/>
              </a:p>
            </p:txBody>
          </p:sp>
          <p:sp>
            <p:nvSpPr>
              <p:cNvPr id="231"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sz="1108"/>
              </a:p>
            </p:txBody>
          </p:sp>
          <p:sp>
            <p:nvSpPr>
              <p:cNvPr id="232"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8" name="Group 82"/>
            <p:cNvGrpSpPr>
              <a:grpSpLocks/>
            </p:cNvGrpSpPr>
            <p:nvPr userDrawn="1"/>
          </p:nvGrpSpPr>
          <p:grpSpPr bwMode="auto">
            <a:xfrm>
              <a:off x="2910190" y="5298398"/>
              <a:ext cx="164629" cy="104602"/>
              <a:chOff x="1778" y="2004"/>
              <a:chExt cx="246" cy="156"/>
            </a:xfrm>
          </p:grpSpPr>
          <p:sp>
            <p:nvSpPr>
              <p:cNvPr id="215"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sz="1108"/>
              </a:p>
            </p:txBody>
          </p:sp>
          <p:sp>
            <p:nvSpPr>
              <p:cNvPr id="216"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sz="1108"/>
              </a:p>
            </p:txBody>
          </p:sp>
          <p:sp>
            <p:nvSpPr>
              <p:cNvPr id="217"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9" name="Group 86"/>
            <p:cNvGrpSpPr>
              <a:grpSpLocks/>
            </p:cNvGrpSpPr>
            <p:nvPr userDrawn="1"/>
          </p:nvGrpSpPr>
          <p:grpSpPr bwMode="auto">
            <a:xfrm>
              <a:off x="2698061" y="5298398"/>
              <a:ext cx="164271" cy="105273"/>
              <a:chOff x="1592" y="2143"/>
              <a:chExt cx="247" cy="156"/>
            </a:xfrm>
          </p:grpSpPr>
          <p:sp>
            <p:nvSpPr>
              <p:cNvPr id="209"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sz="1108"/>
              </a:p>
            </p:txBody>
          </p:sp>
          <p:sp>
            <p:nvSpPr>
              <p:cNvPr id="210"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sz="1108"/>
              </a:p>
            </p:txBody>
          </p:sp>
          <p:sp>
            <p:nvSpPr>
              <p:cNvPr id="211"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sz="1108"/>
              </a:p>
            </p:txBody>
          </p:sp>
          <p:sp>
            <p:nvSpPr>
              <p:cNvPr id="212"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sz="1108"/>
              </a:p>
            </p:txBody>
          </p:sp>
          <p:sp>
            <p:nvSpPr>
              <p:cNvPr id="213"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sz="1108"/>
              </a:p>
            </p:txBody>
          </p:sp>
          <p:sp>
            <p:nvSpPr>
              <p:cNvPr id="214"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10" name="Group 93"/>
            <p:cNvGrpSpPr>
              <a:grpSpLocks/>
            </p:cNvGrpSpPr>
            <p:nvPr userDrawn="1"/>
          </p:nvGrpSpPr>
          <p:grpSpPr bwMode="auto">
            <a:xfrm>
              <a:off x="2486912" y="5298398"/>
              <a:ext cx="163291" cy="105273"/>
              <a:chOff x="1593" y="1897"/>
              <a:chExt cx="244" cy="157"/>
            </a:xfrm>
          </p:grpSpPr>
          <p:sp>
            <p:nvSpPr>
              <p:cNvPr id="205"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sz="1108"/>
              </a:p>
            </p:txBody>
          </p:sp>
          <p:sp>
            <p:nvSpPr>
              <p:cNvPr id="206"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sz="1108"/>
              </a:p>
            </p:txBody>
          </p:sp>
          <p:sp>
            <p:nvSpPr>
              <p:cNvPr id="207"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sz="1108"/>
              </a:p>
            </p:txBody>
          </p:sp>
          <p:sp>
            <p:nvSpPr>
              <p:cNvPr id="208"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1" name="Group 98"/>
            <p:cNvGrpSpPr>
              <a:grpSpLocks/>
            </p:cNvGrpSpPr>
            <p:nvPr userDrawn="1"/>
          </p:nvGrpSpPr>
          <p:grpSpPr bwMode="auto">
            <a:xfrm>
              <a:off x="1633860" y="5298398"/>
              <a:ext cx="165299" cy="104917"/>
              <a:chOff x="1778" y="1164"/>
              <a:chExt cx="247" cy="157"/>
            </a:xfrm>
          </p:grpSpPr>
          <p:sp>
            <p:nvSpPr>
              <p:cNvPr id="156"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sz="1108"/>
              </a:p>
            </p:txBody>
          </p:sp>
          <p:sp>
            <p:nvSpPr>
              <p:cNvPr id="157"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sz="1108"/>
              </a:p>
            </p:txBody>
          </p:sp>
          <p:sp>
            <p:nvSpPr>
              <p:cNvPr id="158"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sz="1108"/>
              </a:p>
            </p:txBody>
          </p:sp>
          <p:sp>
            <p:nvSpPr>
              <p:cNvPr id="159"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sz="1108"/>
              </a:p>
            </p:txBody>
          </p:sp>
          <p:sp>
            <p:nvSpPr>
              <p:cNvPr id="160"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sz="1108"/>
              </a:p>
            </p:txBody>
          </p:sp>
          <p:sp>
            <p:nvSpPr>
              <p:cNvPr id="161"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sz="1108"/>
              </a:p>
            </p:txBody>
          </p:sp>
          <p:sp>
            <p:nvSpPr>
              <p:cNvPr id="162"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sz="1108"/>
              </a:p>
            </p:txBody>
          </p:sp>
          <p:sp>
            <p:nvSpPr>
              <p:cNvPr id="163"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sz="1108"/>
              </a:p>
            </p:txBody>
          </p:sp>
          <p:sp>
            <p:nvSpPr>
              <p:cNvPr id="164"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sz="1108"/>
              </a:p>
            </p:txBody>
          </p:sp>
          <p:sp>
            <p:nvSpPr>
              <p:cNvPr id="165"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sz="1108"/>
              </a:p>
            </p:txBody>
          </p:sp>
          <p:sp>
            <p:nvSpPr>
              <p:cNvPr id="166"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sz="1108"/>
              </a:p>
            </p:txBody>
          </p:sp>
          <p:sp>
            <p:nvSpPr>
              <p:cNvPr id="167"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sz="1108"/>
              </a:p>
            </p:txBody>
          </p:sp>
          <p:sp>
            <p:nvSpPr>
              <p:cNvPr id="168"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sz="1108"/>
              </a:p>
            </p:txBody>
          </p:sp>
          <p:sp>
            <p:nvSpPr>
              <p:cNvPr id="169"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sz="1108"/>
              </a:p>
            </p:txBody>
          </p:sp>
          <p:sp>
            <p:nvSpPr>
              <p:cNvPr id="170"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sz="1108"/>
              </a:p>
            </p:txBody>
          </p:sp>
          <p:sp>
            <p:nvSpPr>
              <p:cNvPr id="171"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sz="1108"/>
              </a:p>
            </p:txBody>
          </p:sp>
          <p:sp>
            <p:nvSpPr>
              <p:cNvPr id="172"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sz="1108"/>
              </a:p>
            </p:txBody>
          </p:sp>
          <p:sp>
            <p:nvSpPr>
              <p:cNvPr id="173"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sz="1108"/>
              </a:p>
            </p:txBody>
          </p:sp>
          <p:sp>
            <p:nvSpPr>
              <p:cNvPr id="174"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sz="1108"/>
              </a:p>
            </p:txBody>
          </p:sp>
          <p:sp>
            <p:nvSpPr>
              <p:cNvPr id="175"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sz="1108"/>
              </a:p>
            </p:txBody>
          </p:sp>
          <p:sp>
            <p:nvSpPr>
              <p:cNvPr id="176"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sz="1108"/>
              </a:p>
            </p:txBody>
          </p:sp>
          <p:sp>
            <p:nvSpPr>
              <p:cNvPr id="177"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sz="1108"/>
              </a:p>
            </p:txBody>
          </p:sp>
          <p:sp>
            <p:nvSpPr>
              <p:cNvPr id="178"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sz="1108"/>
              </a:p>
            </p:txBody>
          </p:sp>
          <p:sp>
            <p:nvSpPr>
              <p:cNvPr id="179"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sz="1108"/>
              </a:p>
            </p:txBody>
          </p:sp>
          <p:sp>
            <p:nvSpPr>
              <p:cNvPr id="180"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sz="1108"/>
              </a:p>
            </p:txBody>
          </p:sp>
          <p:sp>
            <p:nvSpPr>
              <p:cNvPr id="181"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sz="1108"/>
              </a:p>
            </p:txBody>
          </p:sp>
          <p:sp>
            <p:nvSpPr>
              <p:cNvPr id="182"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sz="1108"/>
              </a:p>
            </p:txBody>
          </p:sp>
          <p:sp>
            <p:nvSpPr>
              <p:cNvPr id="183"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sz="1108"/>
              </a:p>
            </p:txBody>
          </p:sp>
          <p:sp>
            <p:nvSpPr>
              <p:cNvPr id="184"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sz="1108"/>
              </a:p>
            </p:txBody>
          </p:sp>
          <p:sp>
            <p:nvSpPr>
              <p:cNvPr id="185"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sz="1108"/>
              </a:p>
            </p:txBody>
          </p:sp>
          <p:sp>
            <p:nvSpPr>
              <p:cNvPr id="186"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87"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sz="1108"/>
              </a:p>
            </p:txBody>
          </p:sp>
          <p:sp>
            <p:nvSpPr>
              <p:cNvPr id="188"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89"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90"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sz="1108"/>
              </a:p>
            </p:txBody>
          </p:sp>
          <p:sp>
            <p:nvSpPr>
              <p:cNvPr id="191"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sz="1108"/>
              </a:p>
            </p:txBody>
          </p:sp>
          <p:sp>
            <p:nvSpPr>
              <p:cNvPr id="192"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sz="1108"/>
              </a:p>
            </p:txBody>
          </p:sp>
          <p:sp>
            <p:nvSpPr>
              <p:cNvPr id="193"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sz="1108"/>
              </a:p>
            </p:txBody>
          </p:sp>
          <p:sp>
            <p:nvSpPr>
              <p:cNvPr id="194"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sz="1108"/>
              </a:p>
            </p:txBody>
          </p:sp>
          <p:sp>
            <p:nvSpPr>
              <p:cNvPr id="195"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sz="1108"/>
              </a:p>
            </p:txBody>
          </p:sp>
          <p:sp>
            <p:nvSpPr>
              <p:cNvPr id="196"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sz="1108"/>
              </a:p>
            </p:txBody>
          </p:sp>
          <p:sp>
            <p:nvSpPr>
              <p:cNvPr id="197"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sz="1108"/>
              </a:p>
            </p:txBody>
          </p:sp>
          <p:sp>
            <p:nvSpPr>
              <p:cNvPr id="198"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sz="1108"/>
              </a:p>
            </p:txBody>
          </p:sp>
          <p:sp>
            <p:nvSpPr>
              <p:cNvPr id="199"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sz="1108"/>
              </a:p>
            </p:txBody>
          </p:sp>
          <p:sp>
            <p:nvSpPr>
              <p:cNvPr id="200"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sz="1108"/>
              </a:p>
            </p:txBody>
          </p:sp>
          <p:sp>
            <p:nvSpPr>
              <p:cNvPr id="201"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sz="1108"/>
              </a:p>
            </p:txBody>
          </p:sp>
          <p:sp>
            <p:nvSpPr>
              <p:cNvPr id="202"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sz="1108"/>
              </a:p>
            </p:txBody>
          </p:sp>
          <p:sp>
            <p:nvSpPr>
              <p:cNvPr id="203"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sz="1108"/>
              </a:p>
            </p:txBody>
          </p:sp>
          <p:sp>
            <p:nvSpPr>
              <p:cNvPr id="204"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12" name="Group 148"/>
            <p:cNvGrpSpPr>
              <a:grpSpLocks/>
            </p:cNvGrpSpPr>
            <p:nvPr userDrawn="1"/>
          </p:nvGrpSpPr>
          <p:grpSpPr bwMode="auto">
            <a:xfrm>
              <a:off x="1209677" y="5298398"/>
              <a:ext cx="164978" cy="105273"/>
              <a:chOff x="1595" y="1394"/>
              <a:chExt cx="245" cy="157"/>
            </a:xfrm>
          </p:grpSpPr>
          <p:sp>
            <p:nvSpPr>
              <p:cNvPr id="149"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sz="1108"/>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sz="1108"/>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sz="1108"/>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sz="1108"/>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sz="1108"/>
              </a:p>
            </p:txBody>
          </p:sp>
          <p:sp>
            <p:nvSpPr>
              <p:cNvPr id="154"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sz="1108"/>
              </a:p>
            </p:txBody>
          </p:sp>
          <p:sp>
            <p:nvSpPr>
              <p:cNvPr id="155"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3" name="Group 156"/>
            <p:cNvGrpSpPr>
              <a:grpSpLocks/>
            </p:cNvGrpSpPr>
            <p:nvPr userDrawn="1"/>
          </p:nvGrpSpPr>
          <p:grpSpPr bwMode="auto">
            <a:xfrm>
              <a:off x="998528" y="5298398"/>
              <a:ext cx="163291" cy="105273"/>
              <a:chOff x="1593" y="1143"/>
              <a:chExt cx="244" cy="157"/>
            </a:xfrm>
          </p:grpSpPr>
          <p:sp>
            <p:nvSpPr>
              <p:cNvPr id="145"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sz="1108"/>
              </a:p>
            </p:txBody>
          </p:sp>
          <p:sp>
            <p:nvSpPr>
              <p:cNvPr id="146"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sz="1108"/>
              </a:p>
            </p:txBody>
          </p:sp>
          <p:sp>
            <p:nvSpPr>
              <p:cNvPr id="147"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sz="1108"/>
              </a:p>
            </p:txBody>
          </p:sp>
          <p:sp>
            <p:nvSpPr>
              <p:cNvPr id="148"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4" name="Group 161"/>
            <p:cNvGrpSpPr>
              <a:grpSpLocks/>
            </p:cNvGrpSpPr>
            <p:nvPr userDrawn="1"/>
          </p:nvGrpSpPr>
          <p:grpSpPr bwMode="auto">
            <a:xfrm>
              <a:off x="577634" y="5298398"/>
              <a:ext cx="164629" cy="104917"/>
              <a:chOff x="1592" y="892"/>
              <a:chExt cx="246" cy="157"/>
            </a:xfrm>
          </p:grpSpPr>
          <p:sp>
            <p:nvSpPr>
              <p:cNvPr id="141"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sz="1108"/>
              </a:p>
            </p:txBody>
          </p:sp>
          <p:sp>
            <p:nvSpPr>
              <p:cNvPr id="142"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sz="1108"/>
              </a:p>
            </p:txBody>
          </p:sp>
          <p:sp>
            <p:nvSpPr>
              <p:cNvPr id="143"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sz="1108"/>
              </a:p>
            </p:txBody>
          </p:sp>
          <p:sp>
            <p:nvSpPr>
              <p:cNvPr id="144"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aphicFrame>
          <p:nvGraphicFramePr>
            <p:cNvPr id="15" name="Object 166"/>
            <p:cNvGraphicFramePr>
              <a:graphicFrameLocks noChangeAspect="1"/>
            </p:cNvGraphicFramePr>
            <p:nvPr/>
          </p:nvGraphicFramePr>
          <p:xfrm>
            <a:off x="3122677" y="5298398"/>
            <a:ext cx="168034" cy="109359"/>
          </p:xfrm>
          <a:graphic>
            <a:graphicData uri="http://schemas.openxmlformats.org/presentationml/2006/ole">
              <mc:AlternateContent xmlns:mc="http://schemas.openxmlformats.org/markup-compatibility/2006">
                <mc:Choice xmlns:v="urn:schemas-microsoft-com:vml" Requires="v">
                  <p:oleObj spid="_x0000_s365982" name="Clip" r:id="rId4" imgW="3809524" imgH="2619048" progId="">
                    <p:embed/>
                  </p:oleObj>
                </mc:Choice>
                <mc:Fallback>
                  <p:oleObj name="Clip" r:id="rId4" imgW="3809524" imgH="2619048" progId="">
                    <p:embed/>
                    <p:pic>
                      <p:nvPicPr>
                        <p:cNvPr id="0" name="Object 1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2677" y="5298398"/>
                          <a:ext cx="168034" cy="1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grpSp>
          <p:nvGrpSpPr>
            <p:cNvPr id="16" name="Group 256"/>
            <p:cNvGrpSpPr>
              <a:grpSpLocks/>
            </p:cNvGrpSpPr>
            <p:nvPr userDrawn="1"/>
          </p:nvGrpSpPr>
          <p:grpSpPr bwMode="auto">
            <a:xfrm>
              <a:off x="1422513" y="5298398"/>
              <a:ext cx="163489" cy="106268"/>
              <a:chOff x="7877798" y="2333052"/>
              <a:chExt cx="253806" cy="164973"/>
            </a:xfrm>
          </p:grpSpPr>
          <p:sp>
            <p:nvSpPr>
              <p:cNvPr id="139"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sz="1108"/>
              </a:p>
            </p:txBody>
          </p:sp>
          <p:sp>
            <p:nvSpPr>
              <p:cNvPr id="140"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sz="1108"/>
              </a:p>
            </p:txBody>
          </p:sp>
        </p:grpSp>
        <p:grpSp>
          <p:nvGrpSpPr>
            <p:cNvPr id="17" name="Group 228"/>
            <p:cNvGrpSpPr>
              <a:grpSpLocks/>
            </p:cNvGrpSpPr>
            <p:nvPr userDrawn="1"/>
          </p:nvGrpSpPr>
          <p:grpSpPr bwMode="auto">
            <a:xfrm>
              <a:off x="2274076" y="5298398"/>
              <a:ext cx="164978" cy="109010"/>
              <a:chOff x="4188" y="2157"/>
              <a:chExt cx="238" cy="162"/>
            </a:xfrm>
          </p:grpSpPr>
          <p:sp>
            <p:nvSpPr>
              <p:cNvPr id="12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sz="1108"/>
              </a:p>
            </p:txBody>
          </p:sp>
          <p:sp>
            <p:nvSpPr>
              <p:cNvPr id="12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sz="1108"/>
              </a:p>
            </p:txBody>
          </p:sp>
          <p:sp>
            <p:nvSpPr>
              <p:cNvPr id="12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sz="1108"/>
              </a:p>
            </p:txBody>
          </p:sp>
          <p:sp>
            <p:nvSpPr>
              <p:cNvPr id="12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sz="1108"/>
              </a:p>
            </p:txBody>
          </p:sp>
          <p:sp>
            <p:nvSpPr>
              <p:cNvPr id="13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sz="1108"/>
              </a:p>
            </p:txBody>
          </p:sp>
          <p:sp>
            <p:nvSpPr>
              <p:cNvPr id="13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sz="1108"/>
              </a:p>
            </p:txBody>
          </p:sp>
          <p:sp>
            <p:nvSpPr>
              <p:cNvPr id="13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sz="1108"/>
              </a:p>
            </p:txBody>
          </p:sp>
          <p:sp>
            <p:nvSpPr>
              <p:cNvPr id="13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sz="1108"/>
              </a:p>
            </p:txBody>
          </p:sp>
          <p:sp>
            <p:nvSpPr>
              <p:cNvPr id="13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sz="1108"/>
              </a:p>
            </p:txBody>
          </p:sp>
          <p:sp>
            <p:nvSpPr>
              <p:cNvPr id="13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sz="1108"/>
              </a:p>
            </p:txBody>
          </p:sp>
          <p:sp>
            <p:nvSpPr>
              <p:cNvPr id="13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sz="1108"/>
              </a:p>
            </p:txBody>
          </p:sp>
          <p:sp>
            <p:nvSpPr>
              <p:cNvPr id="13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sz="1108"/>
              </a:p>
            </p:txBody>
          </p:sp>
          <p:sp>
            <p:nvSpPr>
              <p:cNvPr id="13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sz="1108"/>
              </a:p>
            </p:txBody>
          </p:sp>
        </p:grpSp>
        <p:graphicFrame>
          <p:nvGraphicFramePr>
            <p:cNvPr id="18" name="Object 252"/>
            <p:cNvGraphicFramePr>
              <a:graphicFrameLocks noChangeAspect="1"/>
            </p:cNvGraphicFramePr>
            <p:nvPr/>
          </p:nvGraphicFramePr>
          <p:xfrm>
            <a:off x="369889" y="5298398"/>
            <a:ext cx="159887" cy="104250"/>
          </p:xfrm>
          <a:graphic>
            <a:graphicData uri="http://schemas.openxmlformats.org/presentationml/2006/ole">
              <mc:AlternateContent xmlns:mc="http://schemas.openxmlformats.org/markup-compatibility/2006">
                <mc:Choice xmlns:v="urn:schemas-microsoft-com:vml" Requires="v">
                  <p:oleObj spid="_x0000_s365983" name="Clip" r:id="rId6" imgW="2835360" imgH="1920600" progId="">
                    <p:embed/>
                  </p:oleObj>
                </mc:Choice>
                <mc:Fallback>
                  <p:oleObj name="Clip" r:id="rId6" imgW="2835360" imgH="1920600" progId="">
                    <p:embed/>
                    <p:pic>
                      <p:nvPicPr>
                        <p:cNvPr id="0" name="Object 2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889" y="5298398"/>
                          <a:ext cx="159887" cy="1042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214"/>
            <p:cNvGrpSpPr>
              <a:grpSpLocks/>
            </p:cNvGrpSpPr>
            <p:nvPr userDrawn="1"/>
          </p:nvGrpSpPr>
          <p:grpSpPr bwMode="auto">
            <a:xfrm>
              <a:off x="1847017" y="5298398"/>
              <a:ext cx="166365" cy="106293"/>
              <a:chOff x="4187" y="2402"/>
              <a:chExt cx="240" cy="161"/>
            </a:xfrm>
          </p:grpSpPr>
          <p:sp>
            <p:nvSpPr>
              <p:cNvPr id="12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sz="1108"/>
              </a:p>
            </p:txBody>
          </p:sp>
          <p:sp>
            <p:nvSpPr>
              <p:cNvPr id="12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sz="1108"/>
              </a:p>
            </p:txBody>
          </p:sp>
          <p:sp>
            <p:nvSpPr>
              <p:cNvPr id="12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sz="1108"/>
              </a:p>
            </p:txBody>
          </p:sp>
          <p:sp>
            <p:nvSpPr>
              <p:cNvPr id="12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sz="1108"/>
              </a:p>
            </p:txBody>
          </p:sp>
        </p:grpSp>
        <p:grpSp>
          <p:nvGrpSpPr>
            <p:cNvPr id="20" name="Group 269"/>
            <p:cNvGrpSpPr>
              <a:grpSpLocks noChangeAspect="1"/>
            </p:cNvGrpSpPr>
            <p:nvPr userDrawn="1"/>
          </p:nvGrpSpPr>
          <p:grpSpPr bwMode="auto">
            <a:xfrm>
              <a:off x="790121" y="5298398"/>
              <a:ext cx="160549" cy="102873"/>
              <a:chOff x="4214" y="2064"/>
              <a:chExt cx="242" cy="157"/>
            </a:xfrm>
          </p:grpSpPr>
          <p:sp>
            <p:nvSpPr>
              <p:cNvPr id="118"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sz="1108"/>
              </a:p>
            </p:txBody>
          </p:sp>
          <p:sp>
            <p:nvSpPr>
              <p:cNvPr id="119"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sz="1108"/>
              </a:p>
            </p:txBody>
          </p:sp>
          <p:sp>
            <p:nvSpPr>
              <p:cNvPr id="120"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sz="1108"/>
              </a:p>
            </p:txBody>
          </p:sp>
          <p:sp>
            <p:nvSpPr>
              <p:cNvPr id="121"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sz="1108"/>
              </a:p>
            </p:txBody>
          </p:sp>
        </p:grpSp>
        <p:grpSp>
          <p:nvGrpSpPr>
            <p:cNvPr id="21" name="Group 16"/>
            <p:cNvGrpSpPr>
              <a:grpSpLocks/>
            </p:cNvGrpSpPr>
            <p:nvPr userDrawn="1"/>
          </p:nvGrpSpPr>
          <p:grpSpPr bwMode="auto">
            <a:xfrm>
              <a:off x="1854256" y="5092835"/>
              <a:ext cx="163609" cy="106293"/>
              <a:chOff x="1116" y="1646"/>
              <a:chExt cx="245" cy="151"/>
            </a:xfrm>
          </p:grpSpPr>
          <p:sp>
            <p:nvSpPr>
              <p:cNvPr id="115"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sz="1108"/>
              </a:p>
            </p:txBody>
          </p:sp>
          <p:sp>
            <p:nvSpPr>
              <p:cNvPr id="116"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sz="1108"/>
              </a:p>
            </p:txBody>
          </p:sp>
          <p:sp>
            <p:nvSpPr>
              <p:cNvPr id="117"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sz="1108"/>
              </a:p>
            </p:txBody>
          </p:sp>
        </p:grpSp>
        <p:grpSp>
          <p:nvGrpSpPr>
            <p:cNvPr id="22" name="Group 21"/>
            <p:cNvGrpSpPr>
              <a:grpSpLocks/>
            </p:cNvGrpSpPr>
            <p:nvPr userDrawn="1"/>
          </p:nvGrpSpPr>
          <p:grpSpPr bwMode="auto">
            <a:xfrm>
              <a:off x="3341609" y="5092835"/>
              <a:ext cx="163288" cy="104917"/>
              <a:chOff x="1117" y="2897"/>
              <a:chExt cx="243" cy="157"/>
            </a:xfrm>
          </p:grpSpPr>
          <p:sp>
            <p:nvSpPr>
              <p:cNvPr id="111"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12"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sz="1108"/>
              </a:p>
            </p:txBody>
          </p:sp>
          <p:sp>
            <p:nvSpPr>
              <p:cNvPr id="113"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sz="1108"/>
              </a:p>
            </p:txBody>
          </p:sp>
          <p:sp>
            <p:nvSpPr>
              <p:cNvPr id="114"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3" name="Group 25"/>
            <p:cNvGrpSpPr>
              <a:grpSpLocks/>
            </p:cNvGrpSpPr>
            <p:nvPr userDrawn="1"/>
          </p:nvGrpSpPr>
          <p:grpSpPr bwMode="auto">
            <a:xfrm>
              <a:off x="3130146" y="5092835"/>
              <a:ext cx="163288" cy="104917"/>
              <a:chOff x="1118" y="2646"/>
              <a:chExt cx="243" cy="157"/>
            </a:xfrm>
          </p:grpSpPr>
          <p:sp>
            <p:nvSpPr>
              <p:cNvPr id="107"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08"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sz="1108"/>
              </a:p>
            </p:txBody>
          </p:sp>
          <p:sp>
            <p:nvSpPr>
              <p:cNvPr id="109"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sz="1108"/>
              </a:p>
            </p:txBody>
          </p:sp>
          <p:sp>
            <p:nvSpPr>
              <p:cNvPr id="110"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4" name="Group 30"/>
            <p:cNvGrpSpPr>
              <a:grpSpLocks/>
            </p:cNvGrpSpPr>
            <p:nvPr userDrawn="1"/>
          </p:nvGrpSpPr>
          <p:grpSpPr bwMode="auto">
            <a:xfrm>
              <a:off x="2277513" y="5092835"/>
              <a:ext cx="163288" cy="104596"/>
              <a:chOff x="1117" y="2143"/>
              <a:chExt cx="243" cy="155"/>
            </a:xfrm>
          </p:grpSpPr>
          <p:sp>
            <p:nvSpPr>
              <p:cNvPr id="10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sz="1108"/>
              </a:p>
            </p:txBody>
          </p:sp>
          <p:sp>
            <p:nvSpPr>
              <p:cNvPr id="10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sz="1108"/>
              </a:p>
            </p:txBody>
          </p:sp>
          <p:sp>
            <p:nvSpPr>
              <p:cNvPr id="10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sz="1108"/>
              </a:p>
            </p:txBody>
          </p:sp>
          <p:sp>
            <p:nvSpPr>
              <p:cNvPr id="10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5" name="Group 35"/>
            <p:cNvGrpSpPr>
              <a:grpSpLocks/>
            </p:cNvGrpSpPr>
            <p:nvPr userDrawn="1"/>
          </p:nvGrpSpPr>
          <p:grpSpPr bwMode="auto">
            <a:xfrm>
              <a:off x="2066045" y="5092835"/>
              <a:ext cx="163288" cy="104596"/>
              <a:chOff x="1117" y="1892"/>
              <a:chExt cx="243" cy="155"/>
            </a:xfrm>
          </p:grpSpPr>
          <p:sp>
            <p:nvSpPr>
              <p:cNvPr id="99"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00"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sz="1108"/>
              </a:p>
            </p:txBody>
          </p:sp>
          <p:sp>
            <p:nvSpPr>
              <p:cNvPr id="101"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sz="1108"/>
              </a:p>
            </p:txBody>
          </p:sp>
          <p:sp>
            <p:nvSpPr>
              <p:cNvPr id="102"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6" name="Group 255"/>
            <p:cNvGrpSpPr>
              <a:grpSpLocks/>
            </p:cNvGrpSpPr>
            <p:nvPr userDrawn="1"/>
          </p:nvGrpSpPr>
          <p:grpSpPr bwMode="auto">
            <a:xfrm>
              <a:off x="1431114" y="5092835"/>
              <a:ext cx="163489" cy="106268"/>
              <a:chOff x="7106991" y="2034190"/>
              <a:chExt cx="255683" cy="163929"/>
            </a:xfrm>
          </p:grpSpPr>
          <p:sp>
            <p:nvSpPr>
              <p:cNvPr id="97"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sz="1108"/>
              </a:p>
            </p:txBody>
          </p:sp>
          <p:sp>
            <p:nvSpPr>
              <p:cNvPr id="98"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sz="1108"/>
              </a:p>
            </p:txBody>
          </p:sp>
        </p:grpSp>
        <p:grpSp>
          <p:nvGrpSpPr>
            <p:cNvPr id="27" name="Group 254"/>
            <p:cNvGrpSpPr>
              <a:grpSpLocks/>
            </p:cNvGrpSpPr>
            <p:nvPr userDrawn="1"/>
          </p:nvGrpSpPr>
          <p:grpSpPr bwMode="auto">
            <a:xfrm>
              <a:off x="581678" y="5092835"/>
              <a:ext cx="163489" cy="110355"/>
              <a:chOff x="6341261" y="2034186"/>
              <a:chExt cx="254095" cy="170190"/>
            </a:xfrm>
          </p:grpSpPr>
          <p:sp>
            <p:nvSpPr>
              <p:cNvPr id="94" name="Freeform 93"/>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sz="1108"/>
              </a:p>
            </p:txBody>
          </p:sp>
          <p:sp>
            <p:nvSpPr>
              <p:cNvPr id="95" name="Freeform 94"/>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sz="1108"/>
              </a:p>
            </p:txBody>
          </p:sp>
          <p:sp>
            <p:nvSpPr>
              <p:cNvPr id="96" name="Freeform 95"/>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sz="1108"/>
              </a:p>
            </p:txBody>
          </p:sp>
        </p:grpSp>
        <p:grpSp>
          <p:nvGrpSpPr>
            <p:cNvPr id="28" name="Group 49"/>
            <p:cNvGrpSpPr>
              <a:grpSpLocks/>
            </p:cNvGrpSpPr>
            <p:nvPr userDrawn="1"/>
          </p:nvGrpSpPr>
          <p:grpSpPr bwMode="auto">
            <a:xfrm>
              <a:off x="369889" y="5092835"/>
              <a:ext cx="163609" cy="106293"/>
              <a:chOff x="529" y="1166"/>
              <a:chExt cx="245" cy="157"/>
            </a:xfrm>
          </p:grpSpPr>
          <p:sp>
            <p:nvSpPr>
              <p:cNvPr id="9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sz="1108"/>
              </a:p>
            </p:txBody>
          </p:sp>
          <p:sp>
            <p:nvSpPr>
              <p:cNvPr id="9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sz="1108"/>
              </a:p>
            </p:txBody>
          </p:sp>
          <p:sp>
            <p:nvSpPr>
              <p:cNvPr id="9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sz="1108"/>
              </a:p>
            </p:txBody>
          </p:sp>
          <p:sp>
            <p:nvSpPr>
              <p:cNvPr id="9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9" name="Group 54"/>
            <p:cNvGrpSpPr>
              <a:grpSpLocks/>
            </p:cNvGrpSpPr>
            <p:nvPr userDrawn="1"/>
          </p:nvGrpSpPr>
          <p:grpSpPr bwMode="auto">
            <a:xfrm>
              <a:off x="2488981" y="5092835"/>
              <a:ext cx="164632" cy="106293"/>
              <a:chOff x="1117" y="2394"/>
              <a:chExt cx="245" cy="157"/>
            </a:xfrm>
          </p:grpSpPr>
          <p:sp>
            <p:nvSpPr>
              <p:cNvPr id="79"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sz="1108"/>
              </a:p>
            </p:txBody>
          </p:sp>
          <p:sp>
            <p:nvSpPr>
              <p:cNvPr id="80"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sz="1108"/>
              </a:p>
            </p:txBody>
          </p:sp>
          <p:sp>
            <p:nvSpPr>
              <p:cNvPr id="81"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sz="1108"/>
              </a:p>
            </p:txBody>
          </p:sp>
          <p:sp>
            <p:nvSpPr>
              <p:cNvPr id="82"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sz="1108"/>
              </a:p>
            </p:txBody>
          </p:sp>
          <p:sp>
            <p:nvSpPr>
              <p:cNvPr id="83"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sz="1108"/>
              </a:p>
            </p:txBody>
          </p:sp>
          <p:sp>
            <p:nvSpPr>
              <p:cNvPr id="84"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sz="1108"/>
              </a:p>
            </p:txBody>
          </p:sp>
          <p:sp>
            <p:nvSpPr>
              <p:cNvPr id="85"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sz="1108"/>
              </a:p>
            </p:txBody>
          </p:sp>
          <p:sp>
            <p:nvSpPr>
              <p:cNvPr id="86"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7"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8"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9"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sz="1108"/>
              </a:p>
            </p:txBody>
          </p:sp>
        </p:grpSp>
        <p:grpSp>
          <p:nvGrpSpPr>
            <p:cNvPr id="30" name="Group 185"/>
            <p:cNvGrpSpPr>
              <a:grpSpLocks/>
            </p:cNvGrpSpPr>
            <p:nvPr userDrawn="1"/>
          </p:nvGrpSpPr>
          <p:grpSpPr bwMode="auto">
            <a:xfrm>
              <a:off x="1004798" y="5092835"/>
              <a:ext cx="164978" cy="104898"/>
              <a:chOff x="4187" y="1590"/>
              <a:chExt cx="238" cy="162"/>
            </a:xfrm>
          </p:grpSpPr>
          <p:sp>
            <p:nvSpPr>
              <p:cNvPr id="52"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sz="1108"/>
              </a:p>
            </p:txBody>
          </p:sp>
          <p:sp>
            <p:nvSpPr>
              <p:cNvPr id="53"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sz="1108"/>
              </a:p>
            </p:txBody>
          </p:sp>
          <p:sp>
            <p:nvSpPr>
              <p:cNvPr id="54"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sz="1108"/>
              </a:p>
            </p:txBody>
          </p:sp>
          <p:sp>
            <p:nvSpPr>
              <p:cNvPr id="55"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sz="1108"/>
              </a:p>
            </p:txBody>
          </p:sp>
          <p:sp>
            <p:nvSpPr>
              <p:cNvPr id="56"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sz="1108"/>
              </a:p>
            </p:txBody>
          </p:sp>
          <p:sp>
            <p:nvSpPr>
              <p:cNvPr id="57"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sz="1108"/>
              </a:p>
            </p:txBody>
          </p:sp>
          <p:sp>
            <p:nvSpPr>
              <p:cNvPr id="58"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sz="1108"/>
              </a:p>
            </p:txBody>
          </p:sp>
          <p:sp>
            <p:nvSpPr>
              <p:cNvPr id="59"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sz="1108"/>
              </a:p>
            </p:txBody>
          </p:sp>
          <p:sp>
            <p:nvSpPr>
              <p:cNvPr id="60"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sz="1108"/>
              </a:p>
            </p:txBody>
          </p:sp>
          <p:sp>
            <p:nvSpPr>
              <p:cNvPr id="61"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sz="1108"/>
              </a:p>
            </p:txBody>
          </p:sp>
          <p:sp>
            <p:nvSpPr>
              <p:cNvPr id="62"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sz="1108"/>
              </a:p>
            </p:txBody>
          </p:sp>
          <p:sp>
            <p:nvSpPr>
              <p:cNvPr id="63"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sz="1108"/>
              </a:p>
            </p:txBody>
          </p:sp>
          <p:sp>
            <p:nvSpPr>
              <p:cNvPr id="64"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sz="1108"/>
              </a:p>
            </p:txBody>
          </p:sp>
          <p:sp>
            <p:nvSpPr>
              <p:cNvPr id="65"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sz="1108"/>
              </a:p>
            </p:txBody>
          </p:sp>
          <p:sp>
            <p:nvSpPr>
              <p:cNvPr id="66"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sz="1108"/>
              </a:p>
            </p:txBody>
          </p:sp>
          <p:sp>
            <p:nvSpPr>
              <p:cNvPr id="67"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sz="1108"/>
              </a:p>
            </p:txBody>
          </p:sp>
          <p:sp>
            <p:nvSpPr>
              <p:cNvPr id="68"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sz="1108"/>
              </a:p>
            </p:txBody>
          </p:sp>
          <p:sp>
            <p:nvSpPr>
              <p:cNvPr id="69"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sz="1108"/>
              </a:p>
            </p:txBody>
          </p:sp>
          <p:sp>
            <p:nvSpPr>
              <p:cNvPr id="70"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sz="1108"/>
              </a:p>
            </p:txBody>
          </p:sp>
          <p:sp>
            <p:nvSpPr>
              <p:cNvPr id="71"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sz="1108"/>
              </a:p>
            </p:txBody>
          </p:sp>
          <p:sp>
            <p:nvSpPr>
              <p:cNvPr id="72"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sz="1108"/>
              </a:p>
            </p:txBody>
          </p:sp>
          <p:sp>
            <p:nvSpPr>
              <p:cNvPr id="73"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sz="1108"/>
              </a:p>
            </p:txBody>
          </p:sp>
          <p:sp>
            <p:nvSpPr>
              <p:cNvPr id="74"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sz="1108"/>
              </a:p>
            </p:txBody>
          </p:sp>
          <p:sp>
            <p:nvSpPr>
              <p:cNvPr id="75"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sz="1108"/>
              </a:p>
            </p:txBody>
          </p:sp>
          <p:sp>
            <p:nvSpPr>
              <p:cNvPr id="76"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sz="1108"/>
              </a:p>
            </p:txBody>
          </p:sp>
          <p:sp>
            <p:nvSpPr>
              <p:cNvPr id="77"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sz="1108"/>
              </a:p>
            </p:txBody>
          </p:sp>
          <p:sp>
            <p:nvSpPr>
              <p:cNvPr id="78"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31" name="Group 223"/>
            <p:cNvGrpSpPr>
              <a:grpSpLocks/>
            </p:cNvGrpSpPr>
            <p:nvPr userDrawn="1"/>
          </p:nvGrpSpPr>
          <p:grpSpPr bwMode="auto">
            <a:xfrm>
              <a:off x="2701793" y="5092835"/>
              <a:ext cx="164978" cy="104897"/>
              <a:chOff x="4184" y="1339"/>
              <a:chExt cx="238" cy="162"/>
            </a:xfrm>
          </p:grpSpPr>
          <p:sp>
            <p:nvSpPr>
              <p:cNvPr id="48"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49"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sz="1108"/>
              </a:p>
            </p:txBody>
          </p:sp>
          <p:sp>
            <p:nvSpPr>
              <p:cNvPr id="50"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sz="1108"/>
              </a:p>
            </p:txBody>
          </p:sp>
          <p:sp>
            <p:nvSpPr>
              <p:cNvPr id="51"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32" name="Group 38"/>
            <p:cNvGrpSpPr>
              <a:grpSpLocks/>
            </p:cNvGrpSpPr>
            <p:nvPr userDrawn="1"/>
          </p:nvGrpSpPr>
          <p:grpSpPr bwMode="auto">
            <a:xfrm>
              <a:off x="1217956" y="5092835"/>
              <a:ext cx="164978" cy="104922"/>
              <a:chOff x="528" y="1773"/>
              <a:chExt cx="246" cy="156"/>
            </a:xfrm>
          </p:grpSpPr>
          <p:sp>
            <p:nvSpPr>
              <p:cNvPr id="4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sz="1108"/>
              </a:p>
            </p:txBody>
          </p:sp>
          <p:sp>
            <p:nvSpPr>
              <p:cNvPr id="4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sz="1108"/>
              </a:p>
            </p:txBody>
          </p:sp>
          <p:sp>
            <p:nvSpPr>
              <p:cNvPr id="4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sz="1108"/>
              </a:p>
            </p:txBody>
          </p:sp>
          <p:sp>
            <p:nvSpPr>
              <p:cNvPr id="4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sz="1108"/>
              </a:p>
            </p:txBody>
          </p:sp>
        </p:grpSp>
        <p:grpSp>
          <p:nvGrpSpPr>
            <p:cNvPr id="33" name="Group 253"/>
            <p:cNvGrpSpPr>
              <a:grpSpLocks/>
            </p:cNvGrpSpPr>
            <p:nvPr userDrawn="1"/>
          </p:nvGrpSpPr>
          <p:grpSpPr bwMode="auto">
            <a:xfrm>
              <a:off x="793347" y="5092835"/>
              <a:ext cx="163271" cy="105273"/>
              <a:chOff x="528" y="1164"/>
              <a:chExt cx="237" cy="157"/>
            </a:xfrm>
          </p:grpSpPr>
          <p:sp>
            <p:nvSpPr>
              <p:cNvPr id="40"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1"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2"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3"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grpSp>
        <p:pic>
          <p:nvPicPr>
            <p:cNvPr id="34" name="Picture 268"/>
            <p:cNvPicPr>
              <a:picLocks noChangeAspect="1" noChangeArrowheads="1"/>
            </p:cNvPicPr>
            <p:nvPr userDrawn="1"/>
          </p:nvPicPr>
          <p:blipFill>
            <a:blip r:embed="rId8" cstate="print"/>
            <a:srcRect/>
            <a:stretch>
              <a:fillRect/>
            </a:stretch>
          </p:blipFill>
          <p:spPr bwMode="auto">
            <a:xfrm>
              <a:off x="2914951" y="5092835"/>
              <a:ext cx="167015" cy="109359"/>
            </a:xfrm>
            <a:prstGeom prst="rect">
              <a:avLst/>
            </a:prstGeom>
            <a:noFill/>
            <a:ln w="9525">
              <a:noFill/>
              <a:miter lim="800000"/>
              <a:headEnd/>
              <a:tailEnd/>
            </a:ln>
          </p:spPr>
        </p:pic>
        <p:grpSp>
          <p:nvGrpSpPr>
            <p:cNvPr id="35" name="Group 242"/>
            <p:cNvGrpSpPr>
              <a:grpSpLocks/>
            </p:cNvGrpSpPr>
            <p:nvPr userDrawn="1"/>
          </p:nvGrpSpPr>
          <p:grpSpPr bwMode="auto">
            <a:xfrm>
              <a:off x="1642783" y="5092835"/>
              <a:ext cx="163293" cy="104605"/>
              <a:chOff x="5555" y="2058"/>
              <a:chExt cx="245" cy="157"/>
            </a:xfrm>
          </p:grpSpPr>
          <p:sp>
            <p:nvSpPr>
              <p:cNvPr id="3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sz="1108"/>
              </a:p>
            </p:txBody>
          </p:sp>
          <p:sp>
            <p:nvSpPr>
              <p:cNvPr id="3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sz="1108"/>
              </a:p>
            </p:txBody>
          </p:sp>
          <p:sp>
            <p:nvSpPr>
              <p:cNvPr id="3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sz="1108"/>
              </a:p>
            </p:txBody>
          </p:sp>
          <p:sp>
            <p:nvSpPr>
              <p:cNvPr id="3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sp>
        <p:nvSpPr>
          <p:cNvPr id="247" name="Rectangle 246"/>
          <p:cNvSpPr/>
          <p:nvPr userDrawn="1"/>
        </p:nvSpPr>
        <p:spPr bwMode="auto">
          <a:xfrm>
            <a:off x="10852843" y="6598214"/>
            <a:ext cx="1134139" cy="244549"/>
          </a:xfrm>
          <a:prstGeom prst="rect">
            <a:avLst/>
          </a:prstGeom>
          <a:solidFill>
            <a:srgbClr val="E8E8E8"/>
          </a:solidFill>
          <a:ln w="9525" cap="flat" cmpd="sng" algn="ctr">
            <a:noFill/>
            <a:prstDash val="solid"/>
            <a:round/>
            <a:headEnd type="none" w="med" len="med"/>
            <a:tailEnd type="none" w="med" len="med"/>
          </a:ln>
          <a:effectLst/>
        </p:spPr>
        <p:txBody>
          <a:bodyPr vert="horz" wrap="square" lIns="44308" tIns="44308" rIns="44308" bIns="44308" numCol="1" rtlCol="0" anchor="t" anchorCtr="0" compatLnSpc="1">
            <a:prstTxWarp prst="textNoShape">
              <a:avLst/>
            </a:prstTxWarp>
          </a:bodyPr>
          <a:lstStyle/>
          <a:p>
            <a:pPr marL="0" marR="0" indent="0" algn="l" defTabSz="1125444" rtl="0" eaLnBrk="0" fontAlgn="base" latinLnBrk="0" hangingPunct="0">
              <a:lnSpc>
                <a:spcPct val="100000"/>
              </a:lnSpc>
              <a:spcBef>
                <a:spcPct val="50000"/>
              </a:spcBef>
              <a:spcAft>
                <a:spcPct val="0"/>
              </a:spcAft>
              <a:buClrTx/>
              <a:buSzTx/>
              <a:buFontTx/>
              <a:buNone/>
              <a:tabLst/>
            </a:pPr>
            <a:endParaRPr kumimoji="0" lang="en-GB" sz="1108" b="1" i="0" u="none" strike="noStrike" cap="none" normalizeH="0" baseline="0">
              <a:ln>
                <a:noFill/>
              </a:ln>
              <a:solidFill>
                <a:schemeClr val="bg1"/>
              </a:solidFill>
              <a:effectLst/>
              <a:latin typeface="Tahoma" pitchFamily="34" charset="0"/>
            </a:endParaRPr>
          </a:p>
        </p:txBody>
      </p:sp>
      <p:pic>
        <p:nvPicPr>
          <p:cNvPr id="246" name="Picture 11" descr="EUMETSATLogo_hor_noTagline_solid_CMYK UPDATED version.png"/>
          <p:cNvPicPr>
            <a:picLocks noChangeAspect="1"/>
          </p:cNvPicPr>
          <p:nvPr userDrawn="1"/>
        </p:nvPicPr>
        <p:blipFill>
          <a:blip r:embed="rId9" cstate="print"/>
          <a:srcRect/>
          <a:stretch>
            <a:fillRect/>
          </a:stretch>
        </p:blipFill>
        <p:spPr bwMode="auto">
          <a:xfrm>
            <a:off x="8835298" y="553831"/>
            <a:ext cx="2614613" cy="482600"/>
          </a:xfrm>
          <a:prstGeom prst="rect">
            <a:avLst/>
          </a:prstGeom>
          <a:noFill/>
          <a:ln w="9525">
            <a:noFill/>
            <a:miter lim="800000"/>
            <a:headEnd/>
            <a:tailEnd/>
          </a:ln>
        </p:spPr>
      </p:pic>
      <p:pic>
        <p:nvPicPr>
          <p:cNvPr id="248" name="Content Placeholder 3" descr="msg.png"/>
          <p:cNvPicPr>
            <a:picLocks noChangeAspect="1"/>
          </p:cNvPicPr>
          <p:nvPr userDrawn="1"/>
        </p:nvPicPr>
        <p:blipFill>
          <a:blip r:embed="rId10" cstate="print"/>
          <a:srcRect/>
          <a:stretch>
            <a:fillRect/>
          </a:stretch>
        </p:blipFill>
        <p:spPr bwMode="auto">
          <a:xfrm>
            <a:off x="932150" y="5108992"/>
            <a:ext cx="1095942" cy="1106347"/>
          </a:xfrm>
          <a:prstGeom prst="rect">
            <a:avLst/>
          </a:prstGeom>
          <a:noFill/>
          <a:ln w="9525">
            <a:noFill/>
            <a:miter lim="800000"/>
            <a:headEnd/>
            <a:tailEnd/>
          </a:ln>
        </p:spPr>
      </p:pic>
      <p:pic>
        <p:nvPicPr>
          <p:cNvPr id="249" name="Content Placeholder 3" descr="msg.png"/>
          <p:cNvPicPr>
            <a:picLocks noChangeAspect="1"/>
          </p:cNvPicPr>
          <p:nvPr userDrawn="1"/>
        </p:nvPicPr>
        <p:blipFill>
          <a:blip r:embed="rId10" cstate="print"/>
          <a:srcRect/>
          <a:stretch>
            <a:fillRect/>
          </a:stretch>
        </p:blipFill>
        <p:spPr bwMode="auto">
          <a:xfrm>
            <a:off x="1948701" y="5244217"/>
            <a:ext cx="1095942" cy="1106347"/>
          </a:xfrm>
          <a:prstGeom prst="rect">
            <a:avLst/>
          </a:prstGeom>
          <a:noFill/>
          <a:ln w="9525">
            <a:noFill/>
            <a:miter lim="800000"/>
            <a:headEnd/>
            <a:tailEnd/>
          </a:ln>
        </p:spPr>
      </p:pic>
      <p:pic>
        <p:nvPicPr>
          <p:cNvPr id="250" name="Content Placeholder 3" descr="msg.png"/>
          <p:cNvPicPr>
            <a:picLocks noChangeAspect="1"/>
          </p:cNvPicPr>
          <p:nvPr userDrawn="1"/>
        </p:nvPicPr>
        <p:blipFill>
          <a:blip r:embed="rId10" cstate="print"/>
          <a:srcRect/>
          <a:stretch>
            <a:fillRect/>
          </a:stretch>
        </p:blipFill>
        <p:spPr bwMode="auto">
          <a:xfrm>
            <a:off x="2970656" y="4939417"/>
            <a:ext cx="1095942" cy="1106347"/>
          </a:xfrm>
          <a:prstGeom prst="rect">
            <a:avLst/>
          </a:prstGeom>
          <a:noFill/>
          <a:ln w="9525">
            <a:noFill/>
            <a:miter lim="800000"/>
            <a:headEnd/>
            <a:tailEnd/>
          </a:ln>
        </p:spPr>
      </p:pic>
      <p:pic>
        <p:nvPicPr>
          <p:cNvPr id="254" name="Picture 5" descr="jason-big.png"/>
          <p:cNvPicPr>
            <a:picLocks noChangeAspect="1"/>
          </p:cNvPicPr>
          <p:nvPr userDrawn="1"/>
        </p:nvPicPr>
        <p:blipFill>
          <a:blip r:embed="rId11" cstate="print"/>
          <a:srcRect/>
          <a:stretch>
            <a:fillRect/>
          </a:stretch>
        </p:blipFill>
        <p:spPr bwMode="auto">
          <a:xfrm rot="445958">
            <a:off x="2919287" y="3156926"/>
            <a:ext cx="1191409" cy="850181"/>
          </a:xfrm>
          <a:prstGeom prst="rect">
            <a:avLst/>
          </a:prstGeom>
          <a:noFill/>
          <a:ln w="9525">
            <a:noFill/>
            <a:miter lim="800000"/>
            <a:headEnd/>
            <a:tailEnd/>
          </a:ln>
        </p:spPr>
      </p:pic>
      <p:sp>
        <p:nvSpPr>
          <p:cNvPr id="2" name="Oval 1"/>
          <p:cNvSpPr/>
          <p:nvPr userDrawn="1"/>
        </p:nvSpPr>
        <p:spPr bwMode="auto">
          <a:xfrm>
            <a:off x="2314237" y="1608858"/>
            <a:ext cx="1558951" cy="1558951"/>
          </a:xfrm>
          <a:prstGeom prst="ellipse">
            <a:avLst/>
          </a:prstGeom>
          <a:gradFill flip="none" rotWithShape="1">
            <a:gsLst>
              <a:gs pos="67000">
                <a:schemeClr val="bg1">
                  <a:alpha val="0"/>
                </a:schemeClr>
              </a:gs>
              <a:gs pos="0">
                <a:srgbClr val="FFC000">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252" name="Picture 6" descr="metop.png"/>
          <p:cNvPicPr>
            <a:picLocks noChangeAspect="1"/>
          </p:cNvPicPr>
          <p:nvPr userDrawn="1"/>
        </p:nvPicPr>
        <p:blipFill>
          <a:blip r:embed="rId12" cstate="print"/>
          <a:srcRect/>
          <a:stretch>
            <a:fillRect/>
          </a:stretch>
        </p:blipFill>
        <p:spPr bwMode="auto">
          <a:xfrm rot="20313837">
            <a:off x="2737293" y="1966704"/>
            <a:ext cx="968240" cy="727054"/>
          </a:xfrm>
          <a:prstGeom prst="rect">
            <a:avLst/>
          </a:prstGeom>
          <a:noFill/>
          <a:ln w="9525">
            <a:noFill/>
            <a:miter lim="800000"/>
            <a:headEnd/>
            <a:tailEnd/>
          </a:ln>
        </p:spPr>
      </p:pic>
      <p:sp>
        <p:nvSpPr>
          <p:cNvPr id="258" name="Oval 257"/>
          <p:cNvSpPr/>
          <p:nvPr userDrawn="1"/>
        </p:nvSpPr>
        <p:spPr bwMode="auto">
          <a:xfrm>
            <a:off x="160257" y="447025"/>
            <a:ext cx="1998280" cy="1998280"/>
          </a:xfrm>
          <a:prstGeom prst="ellipse">
            <a:avLst/>
          </a:prstGeom>
          <a:gradFill flip="none" rotWithShape="1">
            <a:gsLst>
              <a:gs pos="67000">
                <a:schemeClr val="bg1">
                  <a:alpha val="0"/>
                </a:schemeClr>
              </a:gs>
              <a:gs pos="0">
                <a:srgbClr val="FFC000">
                  <a:alpha val="59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253" name="Picture 6" descr="metop.png"/>
          <p:cNvPicPr>
            <a:picLocks noChangeAspect="1"/>
          </p:cNvPicPr>
          <p:nvPr userDrawn="1"/>
        </p:nvPicPr>
        <p:blipFill>
          <a:blip r:embed="rId12" cstate="print"/>
          <a:srcRect/>
          <a:stretch>
            <a:fillRect/>
          </a:stretch>
        </p:blipFill>
        <p:spPr bwMode="auto">
          <a:xfrm rot="20313837">
            <a:off x="1270996" y="3937937"/>
            <a:ext cx="1768882" cy="1328258"/>
          </a:xfrm>
          <a:prstGeom prst="rect">
            <a:avLst/>
          </a:prstGeom>
          <a:noFill/>
          <a:ln w="9525">
            <a:noFill/>
            <a:miter lim="800000"/>
            <a:headEnd/>
            <a:tailEnd/>
          </a:ln>
        </p:spPr>
      </p:pic>
      <p:pic>
        <p:nvPicPr>
          <p:cNvPr id="256" name="Picture 255" descr="sentinel3.png"/>
          <p:cNvPicPr>
            <a:picLocks noChangeAspect="1"/>
          </p:cNvPicPr>
          <p:nvPr userDrawn="1"/>
        </p:nvPicPr>
        <p:blipFill rotWithShape="1">
          <a:blip r:embed="rId13" cstate="print"/>
          <a:srcRect l="5998" t="2705" r="25074"/>
          <a:stretch/>
        </p:blipFill>
        <p:spPr>
          <a:xfrm>
            <a:off x="667857" y="1145124"/>
            <a:ext cx="843209" cy="669798"/>
          </a:xfrm>
          <a:prstGeom prst="rect">
            <a:avLst/>
          </a:prstGeom>
        </p:spPr>
      </p:pic>
      <p:sp>
        <p:nvSpPr>
          <p:cNvPr id="259" name="Oval 258"/>
          <p:cNvSpPr/>
          <p:nvPr userDrawn="1"/>
        </p:nvSpPr>
        <p:spPr bwMode="auto">
          <a:xfrm>
            <a:off x="228845" y="2573024"/>
            <a:ext cx="1998280" cy="1998280"/>
          </a:xfrm>
          <a:prstGeom prst="ellipse">
            <a:avLst/>
          </a:prstGeom>
          <a:gradFill flip="none" rotWithShape="1">
            <a:gsLst>
              <a:gs pos="67000">
                <a:schemeClr val="bg1">
                  <a:alpha val="0"/>
                </a:schemeClr>
              </a:gs>
              <a:gs pos="0">
                <a:srgbClr val="FFC000">
                  <a:alpha val="59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257" name="Picture 256" descr="sentinel3.png"/>
          <p:cNvPicPr>
            <a:picLocks noChangeAspect="1"/>
          </p:cNvPicPr>
          <p:nvPr userDrawn="1"/>
        </p:nvPicPr>
        <p:blipFill rotWithShape="1">
          <a:blip r:embed="rId13" cstate="print"/>
          <a:srcRect l="5998" t="2705" r="25074"/>
          <a:stretch/>
        </p:blipFill>
        <p:spPr>
          <a:xfrm>
            <a:off x="523299" y="3178572"/>
            <a:ext cx="1409372" cy="1119526"/>
          </a:xfrm>
          <a:prstGeom prst="rect">
            <a:avLst/>
          </a:prstGeom>
        </p:spPr>
      </p:pic>
      <p:sp>
        <p:nvSpPr>
          <p:cNvPr id="260" name="Oval 259"/>
          <p:cNvSpPr/>
          <p:nvPr userDrawn="1"/>
        </p:nvSpPr>
        <p:spPr bwMode="auto">
          <a:xfrm>
            <a:off x="3697435" y="1918079"/>
            <a:ext cx="1558951" cy="1558951"/>
          </a:xfrm>
          <a:prstGeom prst="ellipse">
            <a:avLst/>
          </a:prstGeom>
          <a:gradFill flip="none" rotWithShape="1">
            <a:gsLst>
              <a:gs pos="57000">
                <a:schemeClr val="bg1">
                  <a:alpha val="0"/>
                </a:schemeClr>
              </a:gs>
              <a:gs pos="0">
                <a:schemeClr val="accent2">
                  <a:lumMod val="75000"/>
                  <a:alpha val="48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255" name="Picture 5" descr="jason-big.png"/>
          <p:cNvPicPr>
            <a:picLocks noChangeAspect="1"/>
          </p:cNvPicPr>
          <p:nvPr userDrawn="1"/>
        </p:nvPicPr>
        <p:blipFill>
          <a:blip r:embed="rId11" cstate="print"/>
          <a:srcRect/>
          <a:stretch>
            <a:fillRect/>
          </a:stretch>
        </p:blipFill>
        <p:spPr bwMode="auto">
          <a:xfrm rot="445958">
            <a:off x="4079004" y="2466463"/>
            <a:ext cx="795814" cy="567887"/>
          </a:xfrm>
          <a:prstGeom prst="rect">
            <a:avLst/>
          </a:prstGeom>
          <a:noFill/>
          <a:ln w="9525">
            <a:noFill/>
            <a:miter lim="800000"/>
            <a:headEnd/>
            <a:tailEnd/>
          </a:ln>
        </p:spPr>
      </p:pic>
      <p:sp>
        <p:nvSpPr>
          <p:cNvPr id="261" name="Oval 260"/>
          <p:cNvSpPr/>
          <p:nvPr userDrawn="1"/>
        </p:nvSpPr>
        <p:spPr bwMode="auto">
          <a:xfrm>
            <a:off x="5546139" y="3626136"/>
            <a:ext cx="1558951" cy="1558951"/>
          </a:xfrm>
          <a:prstGeom prst="ellipse">
            <a:avLst/>
          </a:prstGeom>
          <a:gradFill flip="none" rotWithShape="1">
            <a:gsLst>
              <a:gs pos="57000">
                <a:schemeClr val="bg1">
                  <a:alpha val="0"/>
                </a:schemeClr>
              </a:gs>
              <a:gs pos="0">
                <a:srgbClr val="00B5E2">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251" name="Content Placeholder 3" descr="msg.png"/>
          <p:cNvPicPr>
            <a:picLocks noChangeAspect="1"/>
          </p:cNvPicPr>
          <p:nvPr userDrawn="1"/>
        </p:nvPicPr>
        <p:blipFill>
          <a:blip r:embed="rId10" cstate="print"/>
          <a:srcRect/>
          <a:stretch>
            <a:fillRect/>
          </a:stretch>
        </p:blipFill>
        <p:spPr bwMode="auto">
          <a:xfrm rot="19090163">
            <a:off x="5949465" y="4025891"/>
            <a:ext cx="752301" cy="759443"/>
          </a:xfrm>
          <a:prstGeom prst="rect">
            <a:avLst/>
          </a:prstGeom>
          <a:noFill/>
          <a:ln w="9525">
            <a:noFill/>
            <a:miter lim="800000"/>
            <a:headEnd/>
            <a:tailEnd/>
          </a:ln>
        </p:spPr>
      </p:pic>
      <p:sp>
        <p:nvSpPr>
          <p:cNvPr id="265" name="Oval 264"/>
          <p:cNvSpPr/>
          <p:nvPr userDrawn="1"/>
        </p:nvSpPr>
        <p:spPr bwMode="auto">
          <a:xfrm>
            <a:off x="427125" y="1786399"/>
            <a:ext cx="1558951" cy="1417228"/>
          </a:xfrm>
          <a:prstGeom prst="ellipse">
            <a:avLst/>
          </a:prstGeom>
          <a:gradFill flip="none" rotWithShape="1">
            <a:gsLst>
              <a:gs pos="67000">
                <a:schemeClr val="bg1">
                  <a:alpha val="0"/>
                </a:schemeClr>
              </a:gs>
              <a:gs pos="0">
                <a:srgbClr val="FFC000">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266" name="Picture 6" descr="metop.png"/>
          <p:cNvPicPr>
            <a:picLocks noChangeAspect="1"/>
          </p:cNvPicPr>
          <p:nvPr userDrawn="1"/>
        </p:nvPicPr>
        <p:blipFill>
          <a:blip r:embed="rId12" cstate="print"/>
          <a:srcRect/>
          <a:stretch>
            <a:fillRect/>
          </a:stretch>
        </p:blipFill>
        <p:spPr bwMode="auto">
          <a:xfrm rot="20313837">
            <a:off x="729832" y="1901522"/>
            <a:ext cx="1280557" cy="961574"/>
          </a:xfrm>
          <a:prstGeom prst="rect">
            <a:avLst/>
          </a:prstGeom>
          <a:noFill/>
          <a:ln w="9525">
            <a:noFill/>
            <a:miter lim="800000"/>
            <a:headEnd/>
            <a:tailEnd/>
          </a:ln>
        </p:spPr>
      </p:pic>
      <p:sp>
        <p:nvSpPr>
          <p:cNvPr id="262" name="Rectangle 261"/>
          <p:cNvSpPr/>
          <p:nvPr userDrawn="1"/>
        </p:nvSpPr>
        <p:spPr bwMode="auto">
          <a:xfrm>
            <a:off x="228845" y="6598213"/>
            <a:ext cx="353547" cy="244549"/>
          </a:xfrm>
          <a:prstGeom prst="rect">
            <a:avLst/>
          </a:prstGeom>
          <a:solidFill>
            <a:srgbClr val="E8E8E8"/>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9907"/>
          </a:xfrm>
        </p:spPr>
        <p:txBody>
          <a:bodyPr/>
          <a:lstStyle>
            <a:lvl1pPr marL="221544">
              <a:defRPr/>
            </a:lvl1pPr>
          </a:lstStyle>
          <a:p>
            <a:r>
              <a:rPr lang="en-US"/>
              <a:t>Click to edit Master title style</a:t>
            </a:r>
            <a:endParaRPr lang="en-GB" dirty="0"/>
          </a:p>
        </p:txBody>
      </p:sp>
      <p:sp>
        <p:nvSpPr>
          <p:cNvPr id="3" name="Content Placeholder 2"/>
          <p:cNvSpPr>
            <a:spLocks noGrp="1"/>
          </p:cNvSpPr>
          <p:nvPr>
            <p:ph idx="1"/>
          </p:nvPr>
        </p:nvSpPr>
        <p:spPr>
          <a:xfrm>
            <a:off x="328249" y="1237127"/>
            <a:ext cx="8714152" cy="5262675"/>
          </a:xfrm>
        </p:spPr>
        <p:txBody>
          <a:bodyPr>
            <a:normAutofit/>
          </a:bodyPr>
          <a:lstStyle>
            <a:lvl1pPr marL="310162" indent="-310162">
              <a:spcBef>
                <a:spcPts val="0"/>
              </a:spcBef>
              <a:defRPr/>
            </a:lvl1pPr>
            <a:lvl2pPr>
              <a:defRPr/>
            </a:lvl2pPr>
            <a:lvl3pP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b="5000"/>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2" y="4"/>
            <a:ext cx="12191998" cy="10081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29700" name="Rectangle 58"/>
          <p:cNvSpPr>
            <a:spLocks noGrp="1" noChangeArrowheads="1"/>
          </p:cNvSpPr>
          <p:nvPr>
            <p:ph type="body" idx="1"/>
          </p:nvPr>
        </p:nvSpPr>
        <p:spPr bwMode="auto">
          <a:xfrm>
            <a:off x="328248" y="1290111"/>
            <a:ext cx="11627339" cy="5262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61" title="[DM_E_DOC_NO], v[DM_E_VER_NO], [DM_E_ISS_DATE]"/>
          <p:cNvSpPr>
            <a:spLocks noChangeArrowheads="1"/>
          </p:cNvSpPr>
          <p:nvPr userDrawn="1"/>
        </p:nvSpPr>
        <p:spPr bwMode="auto">
          <a:xfrm>
            <a:off x="665872" y="6649210"/>
            <a:ext cx="4628617" cy="150403"/>
          </a:xfrm>
          <a:prstGeom prst="rect">
            <a:avLst/>
          </a:prstGeom>
          <a:noFill/>
          <a:ln w="9525">
            <a:noFill/>
            <a:miter lim="800000"/>
            <a:headEnd/>
            <a:tailEnd/>
          </a:ln>
        </p:spPr>
        <p:txBody>
          <a:bodyPr wrap="square" lIns="0" tIns="0" rIns="0" bIns="0">
            <a:spAutoFit/>
          </a:bodyPr>
          <a:lstStyle/>
          <a:p>
            <a:pPr eaLnBrk="0" hangingPunct="0">
              <a:defRPr/>
            </a:pPr>
            <a:r>
              <a:rPr lang="en-US" sz="985" b="0" baseline="0" dirty="0">
                <a:solidFill>
                  <a:srgbClr val="00B5E2"/>
                </a:solidFill>
                <a:latin typeface="Arial" pitchFamily="34" charset="0"/>
                <a:cs typeface="Arial" pitchFamily="34" charset="0"/>
              </a:rPr>
              <a:t>GSICS Annual Meeting, March 2021</a:t>
            </a:r>
            <a:endParaRPr lang="de-DE" sz="985" b="0" baseline="0" dirty="0">
              <a:solidFill>
                <a:srgbClr val="00B5E2"/>
              </a:solidFill>
              <a:latin typeface="Arial" pitchFamily="34" charset="0"/>
              <a:cs typeface="Arial" pitchFamily="34" charset="0"/>
            </a:endParaRPr>
          </a:p>
        </p:txBody>
      </p:sp>
      <p:sp>
        <p:nvSpPr>
          <p:cNvPr id="2" name="Rectangle 1"/>
          <p:cNvSpPr/>
          <p:nvPr userDrawn="1"/>
        </p:nvSpPr>
        <p:spPr>
          <a:xfrm>
            <a:off x="218080" y="6593586"/>
            <a:ext cx="359394" cy="262829"/>
          </a:xfrm>
          <a:prstGeom prst="rect">
            <a:avLst/>
          </a:prstGeom>
        </p:spPr>
        <p:txBody>
          <a:bodyPr wrap="none">
            <a:spAutoFit/>
          </a:bodyPr>
          <a:lstStyle/>
          <a:p>
            <a:fld id="{FF9CC606-8418-49EA-9DB7-3FFD72983DD3}" type="slidenum">
              <a:rPr lang="de-DE" sz="1108" b="0" smtClean="0">
                <a:solidFill>
                  <a:srgbClr val="00B5E2"/>
                </a:solidFill>
                <a:latin typeface="Arial" pitchFamily="34" charset="0"/>
                <a:cs typeface="Arial" pitchFamily="34" charset="0"/>
              </a:rPr>
              <a:pPr/>
              <a:t>‹#›</a:t>
            </a:fld>
            <a:endParaRPr lang="en-GB" sz="1108" dirty="0"/>
          </a:p>
        </p:txBody>
      </p:sp>
      <p:pic>
        <p:nvPicPr>
          <p:cNvPr id="8" name="Picture 6"/>
          <p:cNvPicPr>
            <a:picLocks noChangeAspect="1" noChangeArrowheads="1"/>
          </p:cNvPicPr>
          <p:nvPr userDrawn="1"/>
        </p:nvPicPr>
        <p:blipFill>
          <a:blip r:embed="rId5" cstate="print"/>
          <a:srcRect/>
          <a:stretch>
            <a:fillRect/>
          </a:stretch>
        </p:blipFill>
        <p:spPr bwMode="auto">
          <a:xfrm>
            <a:off x="11147550" y="6650388"/>
            <a:ext cx="808037" cy="14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670" r:id="rId1"/>
    <p:sldLayoutId id="2147487664" r:id="rId2"/>
  </p:sldLayoutIdLst>
  <p:transition/>
  <p:txStyles>
    <p:titleStyle>
      <a:lvl1pPr marL="220791" algn="l" rtl="0" eaLnBrk="1" fontAlgn="base" hangingPunct="1">
        <a:spcBef>
          <a:spcPct val="0"/>
        </a:spcBef>
        <a:spcAft>
          <a:spcPct val="0"/>
        </a:spcAft>
        <a:defRPr sz="3446" b="1">
          <a:solidFill>
            <a:schemeClr val="bg1"/>
          </a:solidFill>
          <a:latin typeface="Arial" pitchFamily="34" charset="0"/>
          <a:ea typeface="+mj-ea"/>
          <a:cs typeface="Arial" pitchFamily="34" charset="0"/>
        </a:defRPr>
      </a:lvl1pPr>
      <a:lvl2pPr marL="220791" algn="l" rtl="0" eaLnBrk="1" fontAlgn="base" hangingPunct="1">
        <a:spcBef>
          <a:spcPct val="0"/>
        </a:spcBef>
        <a:spcAft>
          <a:spcPct val="0"/>
        </a:spcAft>
        <a:defRPr sz="3446" b="1">
          <a:solidFill>
            <a:schemeClr val="bg1"/>
          </a:solidFill>
          <a:latin typeface="Arial" pitchFamily="34" charset="0"/>
          <a:cs typeface="Arial" pitchFamily="34" charset="0"/>
        </a:defRPr>
      </a:lvl2pPr>
      <a:lvl3pPr marL="220791" algn="l" rtl="0" eaLnBrk="1" fontAlgn="base" hangingPunct="1">
        <a:spcBef>
          <a:spcPct val="0"/>
        </a:spcBef>
        <a:spcAft>
          <a:spcPct val="0"/>
        </a:spcAft>
        <a:defRPr sz="3446" b="1">
          <a:solidFill>
            <a:schemeClr val="bg1"/>
          </a:solidFill>
          <a:latin typeface="Arial" pitchFamily="34" charset="0"/>
          <a:cs typeface="Arial" pitchFamily="34" charset="0"/>
        </a:defRPr>
      </a:lvl3pPr>
      <a:lvl4pPr marL="220791" algn="l" rtl="0" eaLnBrk="1" fontAlgn="base" hangingPunct="1">
        <a:spcBef>
          <a:spcPct val="0"/>
        </a:spcBef>
        <a:spcAft>
          <a:spcPct val="0"/>
        </a:spcAft>
        <a:defRPr sz="3446" b="1">
          <a:solidFill>
            <a:schemeClr val="bg1"/>
          </a:solidFill>
          <a:latin typeface="Arial" pitchFamily="34" charset="0"/>
          <a:cs typeface="Arial" pitchFamily="34" charset="0"/>
        </a:defRPr>
      </a:lvl4pPr>
      <a:lvl5pPr marL="220791" algn="l" rtl="0" eaLnBrk="1" fontAlgn="base" hangingPunct="1">
        <a:spcBef>
          <a:spcPct val="0"/>
        </a:spcBef>
        <a:spcAft>
          <a:spcPct val="0"/>
        </a:spcAft>
        <a:defRPr sz="3446" b="1">
          <a:solidFill>
            <a:schemeClr val="bg1"/>
          </a:solidFill>
          <a:latin typeface="Arial" pitchFamily="34" charset="0"/>
          <a:cs typeface="Arial" pitchFamily="34" charset="0"/>
        </a:defRPr>
      </a:lvl5pPr>
      <a:lvl6pPr marL="562722" algn="l" rtl="0" eaLnBrk="1" fontAlgn="base" hangingPunct="1">
        <a:spcBef>
          <a:spcPct val="0"/>
        </a:spcBef>
        <a:spcAft>
          <a:spcPct val="0"/>
        </a:spcAft>
        <a:defRPr sz="3446" b="1">
          <a:solidFill>
            <a:schemeClr val="bg1"/>
          </a:solidFill>
          <a:latin typeface="Century Gothic" pitchFamily="34" charset="0"/>
        </a:defRPr>
      </a:lvl6pPr>
      <a:lvl7pPr marL="1125444" algn="l" rtl="0" eaLnBrk="1" fontAlgn="base" hangingPunct="1">
        <a:spcBef>
          <a:spcPct val="0"/>
        </a:spcBef>
        <a:spcAft>
          <a:spcPct val="0"/>
        </a:spcAft>
        <a:defRPr sz="3446" b="1">
          <a:solidFill>
            <a:schemeClr val="bg1"/>
          </a:solidFill>
          <a:latin typeface="Century Gothic" pitchFamily="34" charset="0"/>
        </a:defRPr>
      </a:lvl7pPr>
      <a:lvl8pPr marL="1688165" algn="l" rtl="0" eaLnBrk="1" fontAlgn="base" hangingPunct="1">
        <a:spcBef>
          <a:spcPct val="0"/>
        </a:spcBef>
        <a:spcAft>
          <a:spcPct val="0"/>
        </a:spcAft>
        <a:defRPr sz="3446" b="1">
          <a:solidFill>
            <a:schemeClr val="bg1"/>
          </a:solidFill>
          <a:latin typeface="Century Gothic" pitchFamily="34" charset="0"/>
        </a:defRPr>
      </a:lvl8pPr>
      <a:lvl9pPr marL="2250887" algn="l" rtl="0" eaLnBrk="1" fontAlgn="base" hangingPunct="1">
        <a:spcBef>
          <a:spcPct val="0"/>
        </a:spcBef>
        <a:spcAft>
          <a:spcPct val="0"/>
        </a:spcAft>
        <a:defRPr sz="3446" b="1">
          <a:solidFill>
            <a:schemeClr val="bg1"/>
          </a:solidFill>
          <a:latin typeface="Century Gothic" pitchFamily="34" charset="0"/>
        </a:defRPr>
      </a:lvl9pPr>
    </p:titleStyle>
    <p:bodyStyle>
      <a:lvl1pPr marL="328254" indent="-328254" algn="l" rtl="0" eaLnBrk="1" fontAlgn="base" hangingPunct="1">
        <a:spcBef>
          <a:spcPct val="20000"/>
        </a:spcBef>
        <a:spcAft>
          <a:spcPct val="0"/>
        </a:spcAft>
        <a:buFont typeface="Arial" pitchFamily="34" charset="0"/>
        <a:buChar char="•"/>
        <a:defRPr sz="4431">
          <a:solidFill>
            <a:schemeClr val="tx2"/>
          </a:solidFill>
          <a:latin typeface="Arial" pitchFamily="34" charset="0"/>
          <a:ea typeface="+mn-ea"/>
          <a:cs typeface="Arial" pitchFamily="34" charset="0"/>
        </a:defRPr>
      </a:lvl1pPr>
      <a:lvl2pPr marL="914423" indent="-351701" algn="l" rtl="0" eaLnBrk="1" fontAlgn="base" hangingPunct="1">
        <a:spcBef>
          <a:spcPct val="20000"/>
        </a:spcBef>
        <a:spcAft>
          <a:spcPct val="0"/>
        </a:spcAft>
        <a:buFont typeface="Arial" pitchFamily="34" charset="0"/>
        <a:buChar char="•"/>
        <a:defRPr sz="3939">
          <a:solidFill>
            <a:schemeClr val="tx2"/>
          </a:solidFill>
          <a:latin typeface="Arial" pitchFamily="34"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a:solidFill>
            <a:schemeClr val="tx2"/>
          </a:solidFill>
          <a:latin typeface="Arial" pitchFamily="34"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a:solidFill>
            <a:schemeClr val="tx2"/>
          </a:solidFill>
          <a:latin typeface="Arial" pitchFamily="34"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a:solidFill>
            <a:schemeClr val="tx2"/>
          </a:solidFill>
          <a:latin typeface="Arial" pitchFamily="34"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5194/amt-13-1167-202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navigator.eumetsat.int/product/EO:EUM:DAT:0345" TargetMode="External"/><Relationship Id="rId3" Type="http://schemas.openxmlformats.org/officeDocument/2006/relationships/hyperlink" Target="mailto:ops@eumetsat.int" TargetMode="External"/><Relationship Id="rId7" Type="http://schemas.openxmlformats.org/officeDocument/2006/relationships/hyperlink" Target="https://navigator.eumetsat.int/product/EO:EUM:DAT:0349" TargetMode="External"/><Relationship Id="rId2" Type="http://schemas.openxmlformats.org/officeDocument/2006/relationships/hyperlink" Target="https://navigator.eumetsat.int/product/EO:EUM:DAT:0080" TargetMode="External"/><Relationship Id="rId1" Type="http://schemas.openxmlformats.org/officeDocument/2006/relationships/slideLayout" Target="../slideLayouts/slideLayout2.xml"/><Relationship Id="rId6" Type="http://schemas.openxmlformats.org/officeDocument/2006/relationships/hyperlink" Target="https://navigator.eumetsat.int/product/EO:EUM:DAT:0348" TargetMode="External"/><Relationship Id="rId5" Type="http://schemas.openxmlformats.org/officeDocument/2006/relationships/hyperlink" Target="https://navigator.eumetsat.int/product/EO:EUM:DAT:0344" TargetMode="External"/><Relationship Id="rId4" Type="http://schemas.openxmlformats.org/officeDocument/2006/relationships/hyperlink" Target="https://navigator.eumetsat.int/product/EO:EUM:DAT:034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mdpi.com/2072-4292/11/10/1165"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doi.org/10.3390/rs11101189" TargetMode="External"/><Relationship Id="rId5" Type="http://schemas.openxmlformats.org/officeDocument/2006/relationships/image" Target="../media/image17.png"/><Relationship Id="rId4" Type="http://schemas.openxmlformats.org/officeDocument/2006/relationships/hyperlink" Target="https://doi.org/10.3390/rs1110117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txBox="1">
            <a:spLocks noChangeArrowheads="1"/>
          </p:cNvSpPr>
          <p:nvPr/>
        </p:nvSpPr>
        <p:spPr>
          <a:xfrm>
            <a:off x="7014754" y="2681207"/>
            <a:ext cx="5035377" cy="1906291"/>
          </a:xfrm>
          <a:prstGeom prst="rect">
            <a:avLst/>
          </a:prstGeom>
        </p:spPr>
        <p:txBody>
          <a:bodyPr anchor="t"/>
          <a:lstStyle>
            <a:lvl1pPr marL="0" indent="0" algn="r">
              <a:lnSpc>
                <a:spcPts val="3400"/>
              </a:lnSpc>
              <a:buNone/>
              <a:defRPr sz="2400" b="0" cap="none" baseline="0">
                <a:solidFill>
                  <a:srgbClr val="00205B"/>
                </a:solidFill>
              </a:defRPr>
            </a:lvl1pPr>
          </a:lstStyle>
          <a:p>
            <a:pPr lvl="0">
              <a:spcBef>
                <a:spcPct val="20000"/>
              </a:spcBef>
              <a:defRPr/>
            </a:pPr>
            <a:r>
              <a:rPr lang="en-US" sz="2000" kern="0" dirty="0">
                <a:solidFill>
                  <a:schemeClr val="bg1"/>
                </a:solidFill>
                <a:latin typeface="Arial" pitchFamily="34" charset="0"/>
                <a:cs typeface="Arial" pitchFamily="34" charset="0"/>
              </a:rPr>
              <a:t>Presented by Viju John</a:t>
            </a:r>
          </a:p>
          <a:p>
            <a:pPr lvl="0">
              <a:spcBef>
                <a:spcPct val="20000"/>
              </a:spcBef>
              <a:defRPr/>
            </a:pPr>
            <a:endParaRPr lang="en-US" sz="2000" kern="0" dirty="0">
              <a:solidFill>
                <a:schemeClr val="bg1"/>
              </a:solidFill>
              <a:latin typeface="Arial" pitchFamily="34" charset="0"/>
              <a:cs typeface="Arial" pitchFamily="34" charset="0"/>
            </a:endParaRPr>
          </a:p>
          <a:p>
            <a:pPr lvl="0">
              <a:spcBef>
                <a:spcPct val="20000"/>
              </a:spcBef>
              <a:defRPr/>
            </a:pPr>
            <a:endParaRPr lang="en-US" sz="2000" kern="0" dirty="0">
              <a:solidFill>
                <a:schemeClr val="bg1"/>
              </a:solidFill>
              <a:latin typeface="Arial" pitchFamily="34" charset="0"/>
              <a:cs typeface="Arial" pitchFamily="34" charset="0"/>
            </a:endParaRPr>
          </a:p>
          <a:p>
            <a:pPr lvl="0">
              <a:spcBef>
                <a:spcPct val="20000"/>
              </a:spcBef>
              <a:defRPr/>
            </a:pPr>
            <a:r>
              <a:rPr lang="en-US" sz="2000" kern="0" dirty="0">
                <a:solidFill>
                  <a:schemeClr val="bg1"/>
                </a:solidFill>
                <a:latin typeface="Arial" pitchFamily="34" charset="0"/>
                <a:cs typeface="Arial" pitchFamily="34" charset="0"/>
              </a:rPr>
              <a:t>GSICS Annual Meeting, March 2021</a:t>
            </a:r>
          </a:p>
          <a:p>
            <a:pPr>
              <a:spcBef>
                <a:spcPct val="20000"/>
              </a:spcBef>
              <a:defRPr/>
            </a:pPr>
            <a:endParaRPr lang="en-US" sz="2000" kern="0" dirty="0">
              <a:solidFill>
                <a:schemeClr val="bg1"/>
              </a:solidFill>
              <a:latin typeface="Arial" pitchFamily="34" charset="0"/>
              <a:cs typeface="Arial" pitchFamily="34" charset="0"/>
            </a:endParaRPr>
          </a:p>
          <a:p>
            <a:pPr lvl="0">
              <a:spcBef>
                <a:spcPct val="20000"/>
              </a:spcBef>
              <a:defRPr/>
            </a:pPr>
            <a:r>
              <a:rPr lang="en-US" sz="2000" kern="0" dirty="0">
                <a:solidFill>
                  <a:schemeClr val="bg1"/>
                </a:solidFill>
                <a:latin typeface="Arial" pitchFamily="34" charset="0"/>
                <a:cs typeface="Arial" pitchFamily="34" charset="0"/>
              </a:rPr>
              <a:t> </a:t>
            </a:r>
            <a:endParaRPr lang="en-GB" sz="2000" kern="0" dirty="0">
              <a:solidFill>
                <a:schemeClr val="bg1"/>
              </a:solidFill>
              <a:latin typeface="Arial" pitchFamily="34" charset="0"/>
              <a:cs typeface="Arial" pitchFamily="34" charset="0"/>
            </a:endParaRPr>
          </a:p>
        </p:txBody>
      </p:sp>
      <p:sp>
        <p:nvSpPr>
          <p:cNvPr id="3" name="TextBox 2" title="[DM_DOCNAME]"/>
          <p:cNvSpPr txBox="1"/>
          <p:nvPr/>
        </p:nvSpPr>
        <p:spPr>
          <a:xfrm>
            <a:off x="3294932" y="1467544"/>
            <a:ext cx="8755200" cy="1050115"/>
          </a:xfrm>
          <a:prstGeom prst="rect">
            <a:avLst/>
          </a:prstGeom>
          <a:noFill/>
        </p:spPr>
        <p:txBody>
          <a:bodyPr wrap="square" rtlCol="0" anchor="b" anchorCtr="0">
            <a:noAutofit/>
          </a:bodyPr>
          <a:lstStyle/>
          <a:p>
            <a:pPr algn="r">
              <a:defRPr/>
            </a:pPr>
            <a:r>
              <a:rPr lang="en-GB" sz="2800" kern="0" dirty="0">
                <a:latin typeface="Arial" panose="020B0604020202020204" pitchFamily="34" charset="0"/>
                <a:cs typeface="Arial" panose="020B0604020202020204" pitchFamily="34" charset="0"/>
              </a:rPr>
              <a:t>FCDR Activities at EUMETSAT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Control</a:t>
            </a:r>
          </a:p>
        </p:txBody>
      </p:sp>
      <p:sp>
        <p:nvSpPr>
          <p:cNvPr id="3" name="Content Placeholder 2"/>
          <p:cNvSpPr>
            <a:spLocks noGrp="1"/>
          </p:cNvSpPr>
          <p:nvPr>
            <p:ph idx="1"/>
          </p:nvPr>
        </p:nvSpPr>
        <p:spPr>
          <a:xfrm>
            <a:off x="328248" y="1237128"/>
            <a:ext cx="11521373" cy="386956"/>
          </a:xfrm>
        </p:spPr>
        <p:txBody>
          <a:bodyPr>
            <a:normAutofit fontScale="25000" lnSpcReduction="20000"/>
          </a:bodyPr>
          <a:lstStyle/>
          <a:p>
            <a:pPr marL="562722" lvl="1" indent="0">
              <a:buNone/>
            </a:pPr>
            <a:br>
              <a:rPr lang="en-IE" dirty="0"/>
            </a:br>
            <a:endParaRPr lang="en-GB" dirty="0"/>
          </a:p>
        </p:txBody>
      </p:sp>
      <p:sp>
        <p:nvSpPr>
          <p:cNvPr id="4" name="TextBox 3"/>
          <p:cNvSpPr txBox="1"/>
          <p:nvPr/>
        </p:nvSpPr>
        <p:spPr>
          <a:xfrm>
            <a:off x="61304" y="5794597"/>
            <a:ext cx="7069057" cy="738664"/>
          </a:xfrm>
          <a:prstGeom prst="rect">
            <a:avLst/>
          </a:prstGeom>
          <a:noFill/>
        </p:spPr>
        <p:txBody>
          <a:bodyPr wrap="square" rtlCol="0">
            <a:spAutoFit/>
          </a:bodyPr>
          <a:lstStyle/>
          <a:p>
            <a:r>
              <a:rPr lang="en-IE" sz="1100" dirty="0" err="1">
                <a:solidFill>
                  <a:schemeClr val="tx1"/>
                </a:solidFill>
              </a:rPr>
              <a:t>Liefhebber</a:t>
            </a:r>
            <a:r>
              <a:rPr lang="en-IE" sz="1100" dirty="0">
                <a:solidFill>
                  <a:schemeClr val="tx1"/>
                </a:solidFill>
              </a:rPr>
              <a:t>, F., </a:t>
            </a:r>
            <a:r>
              <a:rPr lang="en-IE" sz="1100" dirty="0" err="1">
                <a:solidFill>
                  <a:schemeClr val="tx1"/>
                </a:solidFill>
              </a:rPr>
              <a:t>Lammens</a:t>
            </a:r>
            <a:r>
              <a:rPr lang="en-IE" sz="1100" dirty="0">
                <a:solidFill>
                  <a:schemeClr val="tx1"/>
                </a:solidFill>
              </a:rPr>
              <a:t>, S., Brussee, P. W. G., Bos, A., John, V. O., </a:t>
            </a:r>
            <a:r>
              <a:rPr lang="en-IE" sz="1100" dirty="0" err="1">
                <a:solidFill>
                  <a:schemeClr val="tx1"/>
                </a:solidFill>
              </a:rPr>
              <a:t>Rüthrich</a:t>
            </a:r>
            <a:r>
              <a:rPr lang="en-IE" sz="1100" dirty="0">
                <a:solidFill>
                  <a:schemeClr val="tx1"/>
                </a:solidFill>
              </a:rPr>
              <a:t>, F., Onderwaater, J., Grant, M. G., and Schulz, J. (2020) Automatic quality control of the Meteosat First Generation measurements, Atmos. Meas. Tech., 13, 1167–1179, </a:t>
            </a:r>
            <a:r>
              <a:rPr lang="en-IE" sz="1100" dirty="0">
                <a:solidFill>
                  <a:schemeClr val="tx1"/>
                </a:solidFill>
                <a:hlinkClick r:id="rId3"/>
              </a:rPr>
              <a:t>https://doi.org/10.5194/amt-13-1167-2020</a:t>
            </a:r>
            <a:r>
              <a:rPr lang="en-IE" sz="1100" dirty="0">
                <a:solidFill>
                  <a:schemeClr val="tx1"/>
                </a:solidFill>
              </a:rPr>
              <a:t> </a:t>
            </a:r>
          </a:p>
          <a:p>
            <a:endParaRPr lang="en-GB" dirty="0" err="1">
              <a:solidFill>
                <a:schemeClr val="tx2"/>
              </a:solidFill>
            </a:endParaRPr>
          </a:p>
        </p:txBody>
      </p:sp>
      <p:pic>
        <p:nvPicPr>
          <p:cNvPr id="5" name="Picture 4"/>
          <p:cNvPicPr>
            <a:picLocks noChangeAspect="1"/>
          </p:cNvPicPr>
          <p:nvPr/>
        </p:nvPicPr>
        <p:blipFill>
          <a:blip r:embed="rId4"/>
          <a:stretch>
            <a:fillRect/>
          </a:stretch>
        </p:blipFill>
        <p:spPr>
          <a:xfrm>
            <a:off x="7083188" y="1019908"/>
            <a:ext cx="5094681" cy="5513353"/>
          </a:xfrm>
          <a:prstGeom prst="rect">
            <a:avLst/>
          </a:prstGeom>
        </p:spPr>
      </p:pic>
      <p:pic>
        <p:nvPicPr>
          <p:cNvPr id="6" name="Picture 5"/>
          <p:cNvPicPr>
            <a:picLocks noChangeAspect="1"/>
          </p:cNvPicPr>
          <p:nvPr/>
        </p:nvPicPr>
        <p:blipFill>
          <a:blip r:embed="rId5"/>
          <a:stretch>
            <a:fillRect/>
          </a:stretch>
        </p:blipFill>
        <p:spPr>
          <a:xfrm>
            <a:off x="54238" y="1190092"/>
            <a:ext cx="6974713" cy="2300998"/>
          </a:xfrm>
          <a:prstGeom prst="rect">
            <a:avLst/>
          </a:prstGeom>
        </p:spPr>
      </p:pic>
      <p:sp>
        <p:nvSpPr>
          <p:cNvPr id="7" name="Rectangle 6"/>
          <p:cNvSpPr/>
          <p:nvPr/>
        </p:nvSpPr>
        <p:spPr>
          <a:xfrm>
            <a:off x="61304" y="3708310"/>
            <a:ext cx="6960581" cy="1107996"/>
          </a:xfrm>
          <a:prstGeom prst="rect">
            <a:avLst/>
          </a:prstGeom>
        </p:spPr>
        <p:txBody>
          <a:bodyPr wrap="square">
            <a:spAutoFit/>
          </a:bodyPr>
          <a:lstStyle/>
          <a:p>
            <a:pPr algn="just"/>
            <a:r>
              <a:rPr lang="en-GB" sz="1100" dirty="0">
                <a:solidFill>
                  <a:schemeClr val="tx1"/>
                </a:solidFill>
              </a:rPr>
              <a:t>(a) A scan line contains an interference pattern (file: METEOSAT4-MVIRI-MTP10-NA-NA-19911216110000, channel: WV). (b) A block of scan lines (inside the red lines) with a much lower signal-to-noise ratio than neighbouring scan lines (file: METEOSAT2-MVIRI-MTP10-NA-NA-19831016120000, channel: WV). (c) Image contains an unknown disturbance pattern (file: METEOSAT2-MVIRI-MTP10-NA-NA-19810817223000, channel: WV). The pixel values are the raw digital counts</a:t>
            </a:r>
          </a:p>
        </p:txBody>
      </p:sp>
    </p:spTree>
    <p:extLst>
      <p:ext uri="{BB962C8B-B14F-4D97-AF65-F5344CB8AC3E}">
        <p14:creationId xmlns:p14="http://schemas.microsoft.com/office/powerpoint/2010/main" val="33455120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control – continues…</a:t>
            </a:r>
          </a:p>
        </p:txBody>
      </p:sp>
      <p:pic>
        <p:nvPicPr>
          <p:cNvPr id="4" name="Content Placeholder 3"/>
          <p:cNvPicPr>
            <a:picLocks noGrp="1" noChangeAspect="1"/>
          </p:cNvPicPr>
          <p:nvPr>
            <p:ph idx="1"/>
          </p:nvPr>
        </p:nvPicPr>
        <p:blipFill>
          <a:blip r:embed="rId3"/>
          <a:stretch>
            <a:fillRect/>
          </a:stretch>
        </p:blipFill>
        <p:spPr>
          <a:xfrm>
            <a:off x="1550656" y="1019908"/>
            <a:ext cx="10641344" cy="5399772"/>
          </a:xfrm>
          <a:prstGeom prst="rect">
            <a:avLst/>
          </a:prstGeom>
        </p:spPr>
      </p:pic>
      <p:sp>
        <p:nvSpPr>
          <p:cNvPr id="5" name="TextBox 4"/>
          <p:cNvSpPr txBox="1"/>
          <p:nvPr/>
        </p:nvSpPr>
        <p:spPr>
          <a:xfrm>
            <a:off x="102734" y="2470245"/>
            <a:ext cx="1505540" cy="1754326"/>
          </a:xfrm>
          <a:prstGeom prst="rect">
            <a:avLst/>
          </a:prstGeom>
          <a:noFill/>
        </p:spPr>
        <p:txBody>
          <a:bodyPr wrap="none" rtlCol="0">
            <a:spAutoFit/>
          </a:bodyPr>
          <a:lstStyle/>
          <a:p>
            <a:r>
              <a:rPr lang="en-GB" sz="1800" dirty="0">
                <a:solidFill>
                  <a:schemeClr val="tx2"/>
                </a:solidFill>
              </a:rPr>
              <a:t>Meteosat-1</a:t>
            </a:r>
          </a:p>
          <a:p>
            <a:r>
              <a:rPr lang="en-GB" sz="1800" dirty="0">
                <a:solidFill>
                  <a:schemeClr val="tx2"/>
                </a:solidFill>
              </a:rPr>
              <a:t>MSG 1-4</a:t>
            </a:r>
          </a:p>
          <a:p>
            <a:r>
              <a:rPr lang="en-GB" sz="1800" dirty="0">
                <a:solidFill>
                  <a:schemeClr val="tx2"/>
                </a:solidFill>
              </a:rPr>
              <a:t>GMS 1-5</a:t>
            </a:r>
          </a:p>
          <a:p>
            <a:r>
              <a:rPr lang="en-GB" sz="1800" dirty="0">
                <a:solidFill>
                  <a:schemeClr val="tx2"/>
                </a:solidFill>
              </a:rPr>
              <a:t>MTSAT 1R</a:t>
            </a:r>
          </a:p>
          <a:p>
            <a:r>
              <a:rPr lang="en-GB" sz="1800" dirty="0">
                <a:solidFill>
                  <a:schemeClr val="tx2"/>
                </a:solidFill>
              </a:rPr>
              <a:t>MTSAT 2</a:t>
            </a:r>
          </a:p>
          <a:p>
            <a:r>
              <a:rPr lang="en-GB" sz="1800" dirty="0">
                <a:solidFill>
                  <a:schemeClr val="tx2"/>
                </a:solidFill>
              </a:rPr>
              <a:t>GOES 9</a:t>
            </a:r>
          </a:p>
        </p:txBody>
      </p:sp>
    </p:spTree>
    <p:extLst>
      <p:ext uri="{BB962C8B-B14F-4D97-AF65-F5344CB8AC3E}">
        <p14:creationId xmlns:p14="http://schemas.microsoft.com/office/powerpoint/2010/main" val="31220471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srgbClr val="FFFFFF"/>
                </a:solidFill>
              </a:rPr>
              <a:t>Anomaly examples</a:t>
            </a:r>
            <a:endParaRPr lang="en-GB" dirty="0"/>
          </a:p>
        </p:txBody>
      </p:sp>
      <p:sp>
        <p:nvSpPr>
          <p:cNvPr id="4" name="TextBox 3"/>
          <p:cNvSpPr txBox="1"/>
          <p:nvPr/>
        </p:nvSpPr>
        <p:spPr>
          <a:xfrm>
            <a:off x="375459" y="1083969"/>
            <a:ext cx="11441081" cy="430887"/>
          </a:xfrm>
          <a:prstGeom prst="rect">
            <a:avLst/>
          </a:prstGeom>
          <a:noFill/>
        </p:spPr>
        <p:txBody>
          <a:bodyPr wrap="none" rtlCol="0">
            <a:spAutoFit/>
          </a:bodyPr>
          <a:lstStyle/>
          <a:p>
            <a:r>
              <a:rPr lang="en-GB" sz="2200" b="0" dirty="0">
                <a:solidFill>
                  <a:schemeClr val="tx2"/>
                </a:solidFill>
              </a:rPr>
              <a:t>Study on automated detection of anomaly in imagery of </a:t>
            </a:r>
            <a:r>
              <a:rPr lang="en-GB" sz="2200" b="0" dirty="0" err="1">
                <a:solidFill>
                  <a:schemeClr val="tx2"/>
                </a:solidFill>
              </a:rPr>
              <a:t>Meteosat</a:t>
            </a:r>
            <a:r>
              <a:rPr lang="en-GB" sz="2200" b="0" dirty="0">
                <a:solidFill>
                  <a:schemeClr val="tx2"/>
                </a:solidFill>
              </a:rPr>
              <a:t> 1/8-10 and GMS/MTSAT</a:t>
            </a:r>
          </a:p>
        </p:txBody>
      </p:sp>
      <p:pic>
        <p:nvPicPr>
          <p:cNvPr id="8" name="Content Placeholder 5">
            <a:extLst>
              <a:ext uri="{FF2B5EF4-FFF2-40B4-BE49-F238E27FC236}">
                <a16:creationId xmlns:a16="http://schemas.microsoft.com/office/drawing/2014/main" id="{97903F77-A8EC-BD46-8F2F-C7908D2A630D}"/>
              </a:ext>
            </a:extLst>
          </p:cNvPr>
          <p:cNvPicPr>
            <a:picLocks noChangeAspect="1"/>
          </p:cNvPicPr>
          <p:nvPr/>
        </p:nvPicPr>
        <p:blipFill rotWithShape="1">
          <a:blip r:embed="rId3"/>
          <a:srcRect t="23931" b="24523"/>
          <a:stretch/>
        </p:blipFill>
        <p:spPr>
          <a:xfrm>
            <a:off x="32784" y="2361682"/>
            <a:ext cx="2981113" cy="3362848"/>
          </a:xfrm>
          <a:prstGeom prst="rect">
            <a:avLst/>
          </a:prstGeom>
        </p:spPr>
      </p:pic>
      <p:sp>
        <p:nvSpPr>
          <p:cNvPr id="9" name="Rectangle 8">
            <a:extLst>
              <a:ext uri="{FF2B5EF4-FFF2-40B4-BE49-F238E27FC236}">
                <a16:creationId xmlns:a16="http://schemas.microsoft.com/office/drawing/2014/main" id="{5514A5EA-AE35-3542-B5C4-A013673E2652}"/>
              </a:ext>
            </a:extLst>
          </p:cNvPr>
          <p:cNvSpPr/>
          <p:nvPr/>
        </p:nvSpPr>
        <p:spPr>
          <a:xfrm>
            <a:off x="114109" y="1697661"/>
            <a:ext cx="2957113" cy="584775"/>
          </a:xfrm>
          <a:prstGeom prst="rect">
            <a:avLst/>
          </a:prstGeom>
        </p:spPr>
        <p:txBody>
          <a:bodyPr wrap="square">
            <a:spAutoFit/>
          </a:bodyPr>
          <a:lstStyle/>
          <a:p>
            <a:pPr algn="ctr"/>
            <a:r>
              <a:rPr lang="en-US" sz="1600" b="0" dirty="0">
                <a:solidFill>
                  <a:schemeClr val="tx1"/>
                </a:solidFill>
              </a:rPr>
              <a:t>GMS-1 over illumination IR</a:t>
            </a:r>
          </a:p>
          <a:p>
            <a:pPr algn="ctr"/>
            <a:r>
              <a:rPr lang="en-US" sz="1600" b="0" dirty="0">
                <a:solidFill>
                  <a:schemeClr val="tx1"/>
                </a:solidFill>
              </a:rPr>
              <a:t>15 Sep 1979</a:t>
            </a:r>
          </a:p>
        </p:txBody>
      </p:sp>
      <p:pic>
        <p:nvPicPr>
          <p:cNvPr id="12" name="Picture 11">
            <a:extLst>
              <a:ext uri="{FF2B5EF4-FFF2-40B4-BE49-F238E27FC236}">
                <a16:creationId xmlns:a16="http://schemas.microsoft.com/office/drawing/2014/main" id="{4349FDB6-27C6-8E40-BDFB-4C594750B0C4}"/>
              </a:ext>
            </a:extLst>
          </p:cNvPr>
          <p:cNvPicPr>
            <a:picLocks noChangeAspect="1"/>
          </p:cNvPicPr>
          <p:nvPr/>
        </p:nvPicPr>
        <p:blipFill>
          <a:blip r:embed="rId4"/>
          <a:stretch>
            <a:fillRect/>
          </a:stretch>
        </p:blipFill>
        <p:spPr>
          <a:xfrm>
            <a:off x="5975477" y="2770348"/>
            <a:ext cx="3333668" cy="2619016"/>
          </a:xfrm>
          <a:prstGeom prst="rect">
            <a:avLst/>
          </a:prstGeom>
        </p:spPr>
      </p:pic>
      <p:sp>
        <p:nvSpPr>
          <p:cNvPr id="14" name="Rectangle 13">
            <a:extLst>
              <a:ext uri="{FF2B5EF4-FFF2-40B4-BE49-F238E27FC236}">
                <a16:creationId xmlns:a16="http://schemas.microsoft.com/office/drawing/2014/main" id="{5514A5EA-AE35-3542-B5C4-A013673E2652}"/>
              </a:ext>
            </a:extLst>
          </p:cNvPr>
          <p:cNvSpPr/>
          <p:nvPr/>
        </p:nvSpPr>
        <p:spPr>
          <a:xfrm>
            <a:off x="5521415" y="1875058"/>
            <a:ext cx="3405160" cy="584775"/>
          </a:xfrm>
          <a:prstGeom prst="rect">
            <a:avLst/>
          </a:prstGeom>
        </p:spPr>
        <p:txBody>
          <a:bodyPr wrap="square">
            <a:spAutoFit/>
          </a:bodyPr>
          <a:lstStyle/>
          <a:p>
            <a:pPr algn="ctr"/>
            <a:r>
              <a:rPr lang="en-US" sz="1600" b="0" dirty="0">
                <a:solidFill>
                  <a:schemeClr val="tx1"/>
                </a:solidFill>
              </a:rPr>
              <a:t>MTSAT-2 IR data loss </a:t>
            </a:r>
          </a:p>
          <a:p>
            <a:pPr algn="ctr"/>
            <a:r>
              <a:rPr lang="en-US" sz="1600" b="0" dirty="0">
                <a:solidFill>
                  <a:schemeClr val="tx1"/>
                </a:solidFill>
              </a:rPr>
              <a:t> 16 Nov 2006</a:t>
            </a:r>
          </a:p>
        </p:txBody>
      </p:sp>
      <p:sp>
        <p:nvSpPr>
          <p:cNvPr id="17" name="Rectangle 16">
            <a:extLst>
              <a:ext uri="{FF2B5EF4-FFF2-40B4-BE49-F238E27FC236}">
                <a16:creationId xmlns:a16="http://schemas.microsoft.com/office/drawing/2014/main" id="{5514A5EA-AE35-3542-B5C4-A013673E2652}"/>
              </a:ext>
            </a:extLst>
          </p:cNvPr>
          <p:cNvSpPr/>
          <p:nvPr/>
        </p:nvSpPr>
        <p:spPr>
          <a:xfrm>
            <a:off x="3207534" y="1726987"/>
            <a:ext cx="2120244" cy="830997"/>
          </a:xfrm>
          <a:prstGeom prst="rect">
            <a:avLst/>
          </a:prstGeom>
        </p:spPr>
        <p:txBody>
          <a:bodyPr wrap="square">
            <a:spAutoFit/>
          </a:bodyPr>
          <a:lstStyle/>
          <a:p>
            <a:pPr algn="ctr"/>
            <a:r>
              <a:rPr lang="en-US" sz="1600" b="0" dirty="0">
                <a:solidFill>
                  <a:schemeClr val="tx1"/>
                </a:solidFill>
              </a:rPr>
              <a:t>MTSAT-1R swath slip  and missing data IR</a:t>
            </a:r>
          </a:p>
          <a:p>
            <a:pPr algn="ctr"/>
            <a:r>
              <a:rPr lang="en-US" sz="1600" b="0" dirty="0">
                <a:solidFill>
                  <a:schemeClr val="tx1"/>
                </a:solidFill>
              </a:rPr>
              <a:t>27 Aug 2005</a:t>
            </a:r>
          </a:p>
        </p:txBody>
      </p:sp>
      <p:pic>
        <p:nvPicPr>
          <p:cNvPr id="19" name="Picture 18">
            <a:extLst>
              <a:ext uri="{FF2B5EF4-FFF2-40B4-BE49-F238E27FC236}">
                <a16:creationId xmlns:a16="http://schemas.microsoft.com/office/drawing/2014/main" id="{14B03177-E438-DE4F-9562-526AE158AD75}"/>
              </a:ext>
            </a:extLst>
          </p:cNvPr>
          <p:cNvPicPr>
            <a:picLocks noChangeAspect="1"/>
          </p:cNvPicPr>
          <p:nvPr/>
        </p:nvPicPr>
        <p:blipFill rotWithShape="1">
          <a:blip r:embed="rId5"/>
          <a:srcRect l="3903" r="7478"/>
          <a:stretch/>
        </p:blipFill>
        <p:spPr>
          <a:xfrm>
            <a:off x="9240148" y="2679558"/>
            <a:ext cx="2876384" cy="2630560"/>
          </a:xfrm>
          <a:prstGeom prst="rect">
            <a:avLst/>
          </a:prstGeom>
        </p:spPr>
      </p:pic>
      <p:sp>
        <p:nvSpPr>
          <p:cNvPr id="21" name="Rectangle 20">
            <a:extLst>
              <a:ext uri="{FF2B5EF4-FFF2-40B4-BE49-F238E27FC236}">
                <a16:creationId xmlns:a16="http://schemas.microsoft.com/office/drawing/2014/main" id="{5514A5EA-AE35-3542-B5C4-A013673E2652}"/>
              </a:ext>
            </a:extLst>
          </p:cNvPr>
          <p:cNvSpPr/>
          <p:nvPr/>
        </p:nvSpPr>
        <p:spPr>
          <a:xfrm>
            <a:off x="8503501" y="1806233"/>
            <a:ext cx="4032448" cy="830997"/>
          </a:xfrm>
          <a:prstGeom prst="rect">
            <a:avLst/>
          </a:prstGeom>
        </p:spPr>
        <p:txBody>
          <a:bodyPr wrap="square">
            <a:spAutoFit/>
          </a:bodyPr>
          <a:lstStyle/>
          <a:p>
            <a:pPr algn="ctr"/>
            <a:r>
              <a:rPr lang="en-US" sz="1600" b="0" dirty="0">
                <a:solidFill>
                  <a:schemeClr val="tx1"/>
                </a:solidFill>
              </a:rPr>
              <a:t>Meteosat-1 VIS</a:t>
            </a:r>
          </a:p>
          <a:p>
            <a:pPr algn="ctr"/>
            <a:r>
              <a:rPr lang="en-US" sz="1600" b="0" dirty="0">
                <a:solidFill>
                  <a:schemeClr val="tx1"/>
                </a:solidFill>
              </a:rPr>
              <a:t>non-uniform background noise</a:t>
            </a:r>
          </a:p>
          <a:p>
            <a:pPr algn="ctr"/>
            <a:r>
              <a:rPr lang="en-US" sz="1600" b="0" dirty="0">
                <a:solidFill>
                  <a:schemeClr val="tx1"/>
                </a:solidFill>
              </a:rPr>
              <a:t>16 Dec 1978</a:t>
            </a:r>
          </a:p>
        </p:txBody>
      </p:sp>
      <p:sp>
        <p:nvSpPr>
          <p:cNvPr id="23" name="Rectangle 22"/>
          <p:cNvSpPr/>
          <p:nvPr/>
        </p:nvSpPr>
        <p:spPr bwMode="auto">
          <a:xfrm>
            <a:off x="853447" y="4236327"/>
            <a:ext cx="960107" cy="545245"/>
          </a:xfrm>
          <a:prstGeom prst="rect">
            <a:avLst/>
          </a:prstGeom>
          <a:noFill/>
          <a:ln w="19050" cap="flat" cmpd="sng" algn="ctr">
            <a:solidFill>
              <a:srgbClr val="FF0000"/>
            </a:solidFill>
            <a:prstDash val="solid"/>
            <a:round/>
            <a:headEnd type="none" w="med" len="med"/>
            <a:tailEnd type="none" w="med" len="med"/>
          </a:ln>
          <a:effectLst/>
        </p:spPr>
        <p:txBody>
          <a:bodyPr vert="horz" wrap="square" lIns="48000" tIns="48000" rIns="48000" bIns="48000" numCol="1" rtlCol="0" anchor="t" anchorCtr="0" compatLnSpc="1">
            <a:prstTxWarp prst="textNoShape">
              <a:avLst/>
            </a:prstTxWarp>
          </a:bodyPr>
          <a:lstStyle/>
          <a:p>
            <a:pPr defTabSz="1219170" eaLnBrk="0" hangingPunct="0">
              <a:spcBef>
                <a:spcPct val="50000"/>
              </a:spcBef>
            </a:pPr>
            <a:endParaRPr lang="en-GB" sz="1200"/>
          </a:p>
        </p:txBody>
      </p:sp>
      <p:pic>
        <p:nvPicPr>
          <p:cNvPr id="3" name="Picture 2"/>
          <p:cNvPicPr>
            <a:picLocks noChangeAspect="1"/>
          </p:cNvPicPr>
          <p:nvPr/>
        </p:nvPicPr>
        <p:blipFill>
          <a:blip r:embed="rId6"/>
          <a:stretch>
            <a:fillRect/>
          </a:stretch>
        </p:blipFill>
        <p:spPr>
          <a:xfrm>
            <a:off x="2927471" y="2671165"/>
            <a:ext cx="3034508" cy="2916892"/>
          </a:xfrm>
          <a:prstGeom prst="rect">
            <a:avLst/>
          </a:prstGeom>
        </p:spPr>
      </p:pic>
    </p:spTree>
    <p:extLst>
      <p:ext uri="{BB962C8B-B14F-4D97-AF65-F5344CB8AC3E}">
        <p14:creationId xmlns:p14="http://schemas.microsoft.com/office/powerpoint/2010/main" val="10306831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GEO-Ring FCDR</a:t>
            </a:r>
          </a:p>
        </p:txBody>
      </p:sp>
      <p:sp>
        <p:nvSpPr>
          <p:cNvPr id="3" name="Content Placeholder 2"/>
          <p:cNvSpPr>
            <a:spLocks noGrp="1"/>
          </p:cNvSpPr>
          <p:nvPr>
            <p:ph idx="1"/>
          </p:nvPr>
        </p:nvSpPr>
        <p:spPr>
          <a:xfrm>
            <a:off x="328248" y="1237127"/>
            <a:ext cx="11695429" cy="5262675"/>
          </a:xfrm>
        </p:spPr>
        <p:txBody>
          <a:bodyPr>
            <a:normAutofit fontScale="25000" lnSpcReduction="20000"/>
          </a:bodyPr>
          <a:lstStyle/>
          <a:p>
            <a:pPr>
              <a:lnSpc>
                <a:spcPct val="120000"/>
              </a:lnSpc>
              <a:spcAft>
                <a:spcPts val="600"/>
              </a:spcAft>
            </a:pPr>
            <a:r>
              <a:rPr lang="en-US" sz="6400" dirty="0"/>
              <a:t>Quality control and recalibration of Meteosat and JMA satellite data have been achieved (JMA </a:t>
            </a:r>
            <a:r>
              <a:rPr lang="en-US" sz="6400" dirty="0" err="1"/>
              <a:t>VisSci</a:t>
            </a:r>
            <a:r>
              <a:rPr lang="en-US" sz="6400" dirty="0"/>
              <a:t> at EUM for a year for the recalibration work);</a:t>
            </a:r>
          </a:p>
          <a:p>
            <a:pPr>
              <a:lnSpc>
                <a:spcPct val="120000"/>
              </a:lnSpc>
              <a:spcAft>
                <a:spcPts val="600"/>
              </a:spcAft>
            </a:pPr>
            <a:r>
              <a:rPr lang="en-US" sz="6400" dirty="0"/>
              <a:t>Uncertainties for MVIRI VIS channel is already estimated, other MVIRI channels and SEVIRI channels will be addressed in the coming years;</a:t>
            </a:r>
          </a:p>
          <a:p>
            <a:pPr>
              <a:lnSpc>
                <a:spcPct val="120000"/>
              </a:lnSpc>
              <a:spcAft>
                <a:spcPts val="600"/>
              </a:spcAft>
            </a:pPr>
            <a:r>
              <a:rPr lang="en-US" sz="6400" dirty="0"/>
              <a:t>QC method development is done by several study contracts paid by EUM;</a:t>
            </a:r>
          </a:p>
          <a:p>
            <a:pPr>
              <a:lnSpc>
                <a:spcPct val="120000"/>
              </a:lnSpc>
              <a:spcAft>
                <a:spcPts val="600"/>
              </a:spcAft>
            </a:pPr>
            <a:r>
              <a:rPr lang="en-US" sz="6400" dirty="0"/>
              <a:t>JMA has helped with providing data, preparing statement of work, and participation in regular study progress meetings;</a:t>
            </a:r>
          </a:p>
          <a:p>
            <a:pPr>
              <a:lnSpc>
                <a:spcPct val="120000"/>
              </a:lnSpc>
              <a:spcAft>
                <a:spcPts val="600"/>
              </a:spcAft>
            </a:pPr>
            <a:r>
              <a:rPr lang="en-US" sz="6400" dirty="0"/>
              <a:t>JMA also has the QC software procured through the study which they plan to adapt for new </a:t>
            </a:r>
            <a:r>
              <a:rPr lang="en-US" sz="6400" dirty="0" err="1"/>
              <a:t>Himawari</a:t>
            </a:r>
            <a:r>
              <a:rPr lang="en-US" sz="6400" dirty="0"/>
              <a:t> satellites;</a:t>
            </a:r>
          </a:p>
          <a:p>
            <a:pPr>
              <a:lnSpc>
                <a:spcPct val="120000"/>
              </a:lnSpc>
              <a:spcAft>
                <a:spcPts val="600"/>
              </a:spcAft>
            </a:pPr>
            <a:r>
              <a:rPr lang="en-US" sz="6400" dirty="0"/>
              <a:t>We would like to extend these activities to data of other satellites to arrive at homogeneous approach for QC as a basis for FDRs;</a:t>
            </a:r>
          </a:p>
          <a:p>
            <a:pPr>
              <a:lnSpc>
                <a:spcPct val="120000"/>
              </a:lnSpc>
              <a:spcAft>
                <a:spcPts val="600"/>
              </a:spcAft>
            </a:pPr>
            <a:r>
              <a:rPr lang="en-US" sz="6400" dirty="0"/>
              <a:t>In the international context, we would like to start a SCOPE-CM project to act as a factory for producing the FDRs for all instruments (so all agencies can contribute) and for the global FCDR (cross-calibrated, ideally with uncertainty estimates);</a:t>
            </a:r>
          </a:p>
          <a:p>
            <a:pPr>
              <a:lnSpc>
                <a:spcPct val="120000"/>
              </a:lnSpc>
              <a:spcAft>
                <a:spcPts val="600"/>
              </a:spcAft>
            </a:pPr>
            <a:r>
              <a:rPr lang="en-US" sz="6400" dirty="0"/>
              <a:t>This FCDR shall support initiatives such as the ISCCP-NG but should also be useful for all other parameters retrievable from the geo satellite measurements;</a:t>
            </a:r>
          </a:p>
          <a:p>
            <a:pPr>
              <a:lnSpc>
                <a:spcPct val="120000"/>
              </a:lnSpc>
              <a:spcAft>
                <a:spcPts val="600"/>
              </a:spcAft>
            </a:pPr>
            <a:r>
              <a:rPr lang="en-US" sz="6400" dirty="0"/>
              <a:t>We strive for a discussion about this with agencies in spring 2021 to prepare some reporting for SCOPE-CM to CGMS-49 (WG-II and Plenary, if feasible);</a:t>
            </a:r>
          </a:p>
          <a:p>
            <a:pPr>
              <a:lnSpc>
                <a:spcPct val="120000"/>
              </a:lnSpc>
              <a:spcAft>
                <a:spcPts val="600"/>
              </a:spcAft>
            </a:pPr>
            <a:endParaRPr lang="en-GB" dirty="0"/>
          </a:p>
        </p:txBody>
      </p:sp>
    </p:spTree>
    <p:extLst>
      <p:ext uri="{BB962C8B-B14F-4D97-AF65-F5344CB8AC3E}">
        <p14:creationId xmlns:p14="http://schemas.microsoft.com/office/powerpoint/2010/main" val="41460769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Summary</a:t>
            </a:r>
          </a:p>
        </p:txBody>
      </p:sp>
      <p:sp>
        <p:nvSpPr>
          <p:cNvPr id="6" name="TextBox 5"/>
          <p:cNvSpPr txBox="1"/>
          <p:nvPr/>
        </p:nvSpPr>
        <p:spPr>
          <a:xfrm>
            <a:off x="365780" y="1419854"/>
            <a:ext cx="11460440" cy="3502497"/>
          </a:xfrm>
          <a:prstGeom prst="rect">
            <a:avLst/>
          </a:prstGeom>
          <a:noFill/>
        </p:spPr>
        <p:txBody>
          <a:bodyPr wrap="square" rtlCol="0">
            <a:spAutoFit/>
          </a:bodyPr>
          <a:lstStyle/>
          <a:p>
            <a:pPr marL="310162" lvl="0" indent="-310162">
              <a:lnSpc>
                <a:spcPct val="120000"/>
              </a:lnSpc>
              <a:spcBef>
                <a:spcPts val="0"/>
              </a:spcBef>
              <a:spcAft>
                <a:spcPts val="600"/>
              </a:spcAft>
              <a:buFont typeface="Arial" pitchFamily="34" charset="0"/>
              <a:buChar char="•"/>
            </a:pPr>
            <a:r>
              <a:rPr lang="en-GB" sz="2400" b="0" kern="0" dirty="0">
                <a:solidFill>
                  <a:srgbClr val="002569"/>
                </a:solidFill>
                <a:latin typeface="Arial" pitchFamily="34" charset="0"/>
                <a:cs typeface="Arial" pitchFamily="34" charset="0"/>
              </a:rPr>
              <a:t>Produced and validated several radiance and bending angle datasets;</a:t>
            </a:r>
          </a:p>
          <a:p>
            <a:pPr marL="310162" lvl="0" indent="-310162">
              <a:lnSpc>
                <a:spcPct val="120000"/>
              </a:lnSpc>
              <a:spcBef>
                <a:spcPts val="0"/>
              </a:spcBef>
              <a:spcAft>
                <a:spcPts val="600"/>
              </a:spcAft>
              <a:buFont typeface="Arial" pitchFamily="34" charset="0"/>
              <a:buChar char="•"/>
            </a:pPr>
            <a:r>
              <a:rPr lang="en-GB" sz="2400" b="0" kern="0" dirty="0">
                <a:solidFill>
                  <a:srgbClr val="002569"/>
                </a:solidFill>
                <a:latin typeface="Arial" pitchFamily="34" charset="0"/>
                <a:cs typeface="Arial" pitchFamily="34" charset="0"/>
              </a:rPr>
              <a:t>Finalised data rescue study for image anomaly detection for Meteosat-1, SEVIRI, and JMA geo satellites;</a:t>
            </a:r>
          </a:p>
          <a:p>
            <a:pPr marL="310162" lvl="0" indent="-310162">
              <a:lnSpc>
                <a:spcPct val="120000"/>
              </a:lnSpc>
              <a:spcBef>
                <a:spcPts val="0"/>
              </a:spcBef>
              <a:spcAft>
                <a:spcPts val="600"/>
              </a:spcAft>
              <a:buFont typeface="Arial" pitchFamily="34" charset="0"/>
              <a:buChar char="•"/>
            </a:pPr>
            <a:r>
              <a:rPr lang="en-GB" sz="2400" b="0" kern="0" dirty="0">
                <a:solidFill>
                  <a:srgbClr val="002569"/>
                </a:solidFill>
                <a:latin typeface="Arial" pitchFamily="34" charset="0"/>
                <a:cs typeface="Arial" pitchFamily="34" charset="0"/>
              </a:rPr>
              <a:t>Improved calibration for historic HIRS and used to further improve calibration of MVIRI;</a:t>
            </a:r>
          </a:p>
          <a:p>
            <a:pPr marL="310162" lvl="0" indent="-310162">
              <a:lnSpc>
                <a:spcPct val="120000"/>
              </a:lnSpc>
              <a:spcBef>
                <a:spcPts val="0"/>
              </a:spcBef>
              <a:spcAft>
                <a:spcPts val="600"/>
              </a:spcAft>
              <a:buFont typeface="Arial" pitchFamily="34" charset="0"/>
              <a:buChar char="•"/>
            </a:pPr>
            <a:r>
              <a:rPr lang="en-GB" sz="2400" b="0" kern="0" dirty="0">
                <a:solidFill>
                  <a:srgbClr val="002569"/>
                </a:solidFill>
                <a:latin typeface="Arial" pitchFamily="34" charset="0"/>
                <a:cs typeface="Arial" pitchFamily="34" charset="0"/>
              </a:rPr>
              <a:t>Harmonisation of the Microwave Humidity Sounder FCDR is ongoing;</a:t>
            </a:r>
          </a:p>
          <a:p>
            <a:pPr marL="310162" lvl="0" indent="-310162">
              <a:lnSpc>
                <a:spcPct val="120000"/>
              </a:lnSpc>
              <a:spcBef>
                <a:spcPts val="0"/>
              </a:spcBef>
              <a:spcAft>
                <a:spcPts val="600"/>
              </a:spcAft>
              <a:buFont typeface="Arial" pitchFamily="34" charset="0"/>
              <a:buChar char="•"/>
            </a:pPr>
            <a:r>
              <a:rPr lang="en-GB" sz="2400" b="0" kern="0" dirty="0">
                <a:solidFill>
                  <a:srgbClr val="002569"/>
                </a:solidFill>
                <a:latin typeface="Arial" pitchFamily="34" charset="0"/>
                <a:cs typeface="Arial" pitchFamily="34" charset="0"/>
              </a:rPr>
              <a:t>A SCOPE-CM project on generating GEO-Ring FCDR is being conceived.</a:t>
            </a:r>
          </a:p>
        </p:txBody>
      </p:sp>
    </p:spTree>
    <p:extLst>
      <p:ext uri="{BB962C8B-B14F-4D97-AF65-F5344CB8AC3E}">
        <p14:creationId xmlns:p14="http://schemas.microsoft.com/office/powerpoint/2010/main" val="23140814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Content Placeholder 2"/>
          <p:cNvSpPr>
            <a:spLocks noGrp="1"/>
          </p:cNvSpPr>
          <p:nvPr>
            <p:ph idx="1"/>
          </p:nvPr>
        </p:nvSpPr>
        <p:spPr>
          <a:xfrm>
            <a:off x="328248" y="1237128"/>
            <a:ext cx="10396357" cy="4719536"/>
          </a:xfrm>
        </p:spPr>
        <p:txBody>
          <a:bodyPr>
            <a:normAutofit/>
          </a:bodyPr>
          <a:lstStyle/>
          <a:p>
            <a:pPr>
              <a:lnSpc>
                <a:spcPct val="150000"/>
              </a:lnSpc>
            </a:pPr>
            <a:r>
              <a:rPr lang="en-GB" dirty="0"/>
              <a:t>New datasets and highlights</a:t>
            </a:r>
          </a:p>
          <a:p>
            <a:pPr>
              <a:lnSpc>
                <a:spcPct val="150000"/>
              </a:lnSpc>
            </a:pPr>
            <a:r>
              <a:rPr lang="en-GB" dirty="0"/>
              <a:t>Quality control</a:t>
            </a:r>
          </a:p>
          <a:p>
            <a:pPr>
              <a:lnSpc>
                <a:spcPct val="150000"/>
              </a:lnSpc>
            </a:pPr>
            <a:r>
              <a:rPr lang="en-GB" dirty="0"/>
              <a:t>SCOPE-CM – “</a:t>
            </a:r>
            <a:r>
              <a:rPr lang="en-GB" i="1" dirty="0"/>
              <a:t>GEO-Ring FCDR</a:t>
            </a:r>
            <a:r>
              <a:rPr lang="en-GB" dirty="0"/>
              <a:t>”</a:t>
            </a:r>
          </a:p>
          <a:p>
            <a:pPr>
              <a:lnSpc>
                <a:spcPct val="150000"/>
              </a:lnSpc>
            </a:pPr>
            <a:r>
              <a:rPr lang="en-GB" dirty="0"/>
              <a:t>Summary</a:t>
            </a:r>
          </a:p>
        </p:txBody>
      </p:sp>
    </p:spTree>
    <p:extLst>
      <p:ext uri="{BB962C8B-B14F-4D97-AF65-F5344CB8AC3E}">
        <p14:creationId xmlns:p14="http://schemas.microsoft.com/office/powerpoint/2010/main" val="31998325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Released datasets since last GSICS Annual Meeting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1394622"/>
              </p:ext>
            </p:extLst>
          </p:nvPr>
        </p:nvGraphicFramePr>
        <p:xfrm>
          <a:off x="91440" y="1124412"/>
          <a:ext cx="12004766" cy="5187173"/>
        </p:xfrm>
        <a:graphic>
          <a:graphicData uri="http://schemas.openxmlformats.org/drawingml/2006/table">
            <a:tbl>
              <a:tblPr firstRow="1" bandRow="1">
                <a:tableStyleId>{073A0DAA-6AF3-43AB-8588-CEC1D06C72B9}</a:tableStyleId>
              </a:tblPr>
              <a:tblGrid>
                <a:gridCol w="1977787">
                  <a:extLst>
                    <a:ext uri="{9D8B030D-6E8A-4147-A177-3AD203B41FA5}">
                      <a16:colId xmlns:a16="http://schemas.microsoft.com/office/drawing/2014/main" val="3068364919"/>
                    </a:ext>
                  </a:extLst>
                </a:gridCol>
                <a:gridCol w="1940909">
                  <a:extLst>
                    <a:ext uri="{9D8B030D-6E8A-4147-A177-3AD203B41FA5}">
                      <a16:colId xmlns:a16="http://schemas.microsoft.com/office/drawing/2014/main" val="834525719"/>
                    </a:ext>
                  </a:extLst>
                </a:gridCol>
                <a:gridCol w="2918054">
                  <a:extLst>
                    <a:ext uri="{9D8B030D-6E8A-4147-A177-3AD203B41FA5}">
                      <a16:colId xmlns:a16="http://schemas.microsoft.com/office/drawing/2014/main" val="3092304095"/>
                    </a:ext>
                  </a:extLst>
                </a:gridCol>
                <a:gridCol w="5168016">
                  <a:extLst>
                    <a:ext uri="{9D8B030D-6E8A-4147-A177-3AD203B41FA5}">
                      <a16:colId xmlns:a16="http://schemas.microsoft.com/office/drawing/2014/main" val="1702118461"/>
                    </a:ext>
                  </a:extLst>
                </a:gridCol>
              </a:tblGrid>
              <a:tr h="309531">
                <a:tc>
                  <a:txBody>
                    <a:bodyPr/>
                    <a:lstStyle/>
                    <a:p>
                      <a:pPr algn="ctr"/>
                      <a:r>
                        <a:rPr lang="en-GB" sz="1400" dirty="0"/>
                        <a:t>Data Record</a:t>
                      </a:r>
                    </a:p>
                  </a:txBody>
                  <a:tcPr/>
                </a:tc>
                <a:tc>
                  <a:txBody>
                    <a:bodyPr/>
                    <a:lstStyle/>
                    <a:p>
                      <a:pPr algn="ctr"/>
                      <a:r>
                        <a:rPr lang="en-GB" sz="1400" dirty="0"/>
                        <a:t>Period</a:t>
                      </a:r>
                    </a:p>
                  </a:txBody>
                  <a:tcPr/>
                </a:tc>
                <a:tc>
                  <a:txBody>
                    <a:bodyPr/>
                    <a:lstStyle/>
                    <a:p>
                      <a:pPr algn="ctr"/>
                      <a:r>
                        <a:rPr lang="en-GB" sz="1400" dirty="0"/>
                        <a:t>Satellite</a:t>
                      </a:r>
                      <a:r>
                        <a:rPr lang="en-GB" sz="1400" baseline="0" dirty="0"/>
                        <a:t> </a:t>
                      </a:r>
                      <a:endParaRPr lang="en-GB" sz="1400" dirty="0"/>
                    </a:p>
                  </a:txBody>
                  <a:tcPr/>
                </a:tc>
                <a:tc>
                  <a:txBody>
                    <a:bodyPr/>
                    <a:lstStyle/>
                    <a:p>
                      <a:pPr algn="ctr"/>
                      <a:r>
                        <a:rPr lang="en-GB" sz="1400" dirty="0"/>
                        <a:t>Status</a:t>
                      </a:r>
                    </a:p>
                  </a:txBody>
                  <a:tcPr/>
                </a:tc>
                <a:extLst>
                  <a:ext uri="{0D108BD9-81ED-4DB2-BD59-A6C34878D82A}">
                    <a16:rowId xmlns:a16="http://schemas.microsoft.com/office/drawing/2014/main" val="1311725778"/>
                  </a:ext>
                </a:extLst>
              </a:tr>
              <a:tr h="340484">
                <a:tc gridSpan="4">
                  <a:txBody>
                    <a:bodyPr/>
                    <a:lstStyle/>
                    <a:p>
                      <a:pPr algn="l"/>
                      <a:r>
                        <a:rPr lang="en-GB" sz="1600" b="1" dirty="0"/>
                        <a:t>Visible</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86610711"/>
                  </a:ext>
                </a:extLst>
              </a:tr>
              <a:tr h="278578">
                <a:tc>
                  <a:txBody>
                    <a:bodyPr/>
                    <a:lstStyle/>
                    <a:p>
                      <a:pPr algn="l"/>
                      <a:r>
                        <a:rPr lang="en-GB" sz="1200" dirty="0"/>
                        <a:t>MVIRI R1</a:t>
                      </a:r>
                    </a:p>
                  </a:txBody>
                  <a:tcPr/>
                </a:tc>
                <a:tc>
                  <a:txBody>
                    <a:bodyPr/>
                    <a:lstStyle/>
                    <a:p>
                      <a:pPr algn="ctr"/>
                      <a:r>
                        <a:rPr lang="en-GB" sz="1200" dirty="0"/>
                        <a:t>1981 – 2017 </a:t>
                      </a:r>
                    </a:p>
                  </a:txBody>
                  <a:tcPr/>
                </a:tc>
                <a:tc>
                  <a:txBody>
                    <a:bodyPr/>
                    <a:lstStyle/>
                    <a:p>
                      <a:pPr algn="l"/>
                      <a:r>
                        <a:rPr lang="en-GB" sz="1200" dirty="0"/>
                        <a:t>Meteosat-2, -3, -4, -5,</a:t>
                      </a:r>
                      <a:r>
                        <a:rPr lang="en-GB" sz="1200" baseline="0" dirty="0"/>
                        <a:t> -6, -7</a:t>
                      </a:r>
                      <a:endParaRPr lang="en-GB" sz="1200" dirty="0"/>
                    </a:p>
                  </a:txBody>
                  <a:tcPr/>
                </a:tc>
                <a:tc>
                  <a:txBody>
                    <a:bodyPr/>
                    <a:lstStyle/>
                    <a:p>
                      <a:r>
                        <a:rPr lang="en-GB" sz="1200" dirty="0"/>
                        <a:t>Available from </a:t>
                      </a:r>
                      <a:r>
                        <a:rPr lang="en-GB" sz="1200" baseline="0" dirty="0">
                          <a:hlinkClick r:id="rId2"/>
                        </a:rPr>
                        <a:t>https://navigator.eumetsat.int/product/EO:EUM:DAT:0080</a:t>
                      </a:r>
                      <a:r>
                        <a:rPr lang="en-GB" sz="1200" baseline="0" dirty="0"/>
                        <a:t> </a:t>
                      </a:r>
                      <a:endParaRPr lang="en-GB" sz="1200" dirty="0"/>
                    </a:p>
                  </a:txBody>
                  <a:tcPr/>
                </a:tc>
                <a:extLst>
                  <a:ext uri="{0D108BD9-81ED-4DB2-BD59-A6C34878D82A}">
                    <a16:rowId xmlns:a16="http://schemas.microsoft.com/office/drawing/2014/main" val="3784098697"/>
                  </a:ext>
                </a:extLst>
              </a:tr>
              <a:tr h="340484">
                <a:tc gridSpan="4">
                  <a:txBody>
                    <a:bodyPr/>
                    <a:lstStyle/>
                    <a:p>
                      <a:pPr algn="l"/>
                      <a:r>
                        <a:rPr lang="en-GB" sz="1600" b="1" dirty="0"/>
                        <a:t>Infrared</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451563120"/>
                  </a:ext>
                </a:extLst>
              </a:tr>
              <a:tr h="278578">
                <a:tc>
                  <a:txBody>
                    <a:bodyPr/>
                    <a:lstStyle/>
                    <a:p>
                      <a:pPr algn="l"/>
                      <a:r>
                        <a:rPr lang="en-GB" sz="1200" dirty="0"/>
                        <a:t>MVIRI R1</a:t>
                      </a:r>
                    </a:p>
                  </a:txBody>
                  <a:tcPr/>
                </a:tc>
                <a:tc>
                  <a:txBody>
                    <a:bodyPr/>
                    <a:lstStyle/>
                    <a:p>
                      <a:pPr algn="ctr"/>
                      <a:r>
                        <a:rPr lang="en-GB" sz="1200" dirty="0"/>
                        <a:t>1981 – 2017 </a:t>
                      </a:r>
                    </a:p>
                  </a:txBody>
                  <a:tcPr/>
                </a:tc>
                <a:tc>
                  <a:txBody>
                    <a:bodyPr/>
                    <a:lstStyle/>
                    <a:p>
                      <a:pPr algn="l"/>
                      <a:r>
                        <a:rPr lang="en-GB" sz="1200" dirty="0"/>
                        <a:t>Meteosat-2, -3, -4, -5,</a:t>
                      </a:r>
                      <a:r>
                        <a:rPr lang="en-GB" sz="1200" baseline="0" dirty="0"/>
                        <a:t> -6, -7</a:t>
                      </a:r>
                      <a:endParaRPr lang="en-GB" sz="1200" dirty="0"/>
                    </a:p>
                  </a:txBody>
                  <a:tcPr/>
                </a:tc>
                <a:tc>
                  <a:txBody>
                    <a:bodyPr/>
                    <a:lstStyle/>
                    <a:p>
                      <a:r>
                        <a:rPr lang="en-GB" sz="1200" dirty="0"/>
                        <a:t>Available from </a:t>
                      </a:r>
                      <a:r>
                        <a:rPr lang="en-GB" sz="1200" baseline="0" dirty="0">
                          <a:hlinkClick r:id="rId2"/>
                        </a:rPr>
                        <a:t>https://navigator.eumetsat.int/product/EO:EUM:DAT:0080</a:t>
                      </a:r>
                      <a:r>
                        <a:rPr lang="en-GB" sz="1200" baseline="0" dirty="0"/>
                        <a:t> </a:t>
                      </a:r>
                      <a:endParaRPr lang="en-GB" sz="1200" dirty="0"/>
                    </a:p>
                  </a:txBody>
                  <a:tcPr/>
                </a:tc>
                <a:extLst>
                  <a:ext uri="{0D108BD9-81ED-4DB2-BD59-A6C34878D82A}">
                    <a16:rowId xmlns:a16="http://schemas.microsoft.com/office/drawing/2014/main" val="7487133"/>
                  </a:ext>
                </a:extLst>
              </a:tr>
              <a:tr h="281242">
                <a:tc>
                  <a:txBody>
                    <a:bodyPr/>
                    <a:lstStyle/>
                    <a:p>
                      <a:pPr algn="l"/>
                      <a:r>
                        <a:rPr lang="en-GB" sz="1200" dirty="0"/>
                        <a:t>HIRS R1</a:t>
                      </a:r>
                    </a:p>
                  </a:txBody>
                  <a:tcPr/>
                </a:tc>
                <a:tc>
                  <a:txBody>
                    <a:bodyPr/>
                    <a:lstStyle/>
                    <a:p>
                      <a:pPr marL="0" algn="ctr" defTabSz="1125444" rtl="0" eaLnBrk="1" latinLnBrk="0" hangingPunct="1"/>
                      <a:r>
                        <a:rPr lang="en-GB" sz="1200" kern="1200" dirty="0">
                          <a:solidFill>
                            <a:schemeClr val="dk1"/>
                          </a:solidFill>
                          <a:latin typeface="+mn-lt"/>
                          <a:ea typeface="+mn-ea"/>
                          <a:cs typeface="+mn-cs"/>
                        </a:rPr>
                        <a:t>1978 – 2020 </a:t>
                      </a:r>
                    </a:p>
                  </a:txBody>
                  <a:tcPr/>
                </a:tc>
                <a:tc>
                  <a:txBody>
                    <a:bodyPr/>
                    <a:lstStyle/>
                    <a:p>
                      <a:pPr marL="0" algn="l" defTabSz="1125444" rtl="0" eaLnBrk="1" latinLnBrk="0" hangingPunct="1"/>
                      <a:r>
                        <a:rPr lang="en-GB" sz="1200" kern="1200" dirty="0">
                          <a:solidFill>
                            <a:schemeClr val="dk1"/>
                          </a:solidFill>
                          <a:latin typeface="+mn-lt"/>
                          <a:ea typeface="+mn-ea"/>
                          <a:cs typeface="+mn-cs"/>
                        </a:rPr>
                        <a:t>TIROS-N,</a:t>
                      </a:r>
                      <a:r>
                        <a:rPr lang="en-GB" sz="1200" kern="1200" baseline="0" dirty="0">
                          <a:solidFill>
                            <a:schemeClr val="dk1"/>
                          </a:solidFill>
                          <a:latin typeface="+mn-lt"/>
                          <a:ea typeface="+mn-ea"/>
                          <a:cs typeface="+mn-cs"/>
                        </a:rPr>
                        <a:t> NOAA-6 to 19, Metop-A &amp; -B</a:t>
                      </a:r>
                      <a:endParaRPr lang="en-GB" sz="1200" kern="1200" dirty="0">
                        <a:solidFill>
                          <a:schemeClr val="dk1"/>
                        </a:solidFill>
                        <a:latin typeface="+mn-lt"/>
                        <a:ea typeface="+mn-ea"/>
                        <a:cs typeface="+mn-cs"/>
                      </a:endParaRPr>
                    </a:p>
                  </a:txBody>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Available on request to </a:t>
                      </a:r>
                      <a:r>
                        <a:rPr lang="en-GB" sz="1200" kern="1200" dirty="0">
                          <a:solidFill>
                            <a:schemeClr val="dk1"/>
                          </a:solidFill>
                          <a:latin typeface="+mn-lt"/>
                          <a:ea typeface="+mn-ea"/>
                          <a:cs typeface="+mn-cs"/>
                          <a:hlinkClick r:id="rId3"/>
                        </a:rPr>
                        <a:t>ops@eumetsat.int</a:t>
                      </a:r>
                      <a:r>
                        <a:rPr lang="en-GB" sz="1200" kern="1200" dirty="0">
                          <a:solidFill>
                            <a:schemeClr val="dk1"/>
                          </a:solidFill>
                          <a:latin typeface="+mn-lt"/>
                          <a:ea typeface="+mn-ea"/>
                          <a:cs typeface="+mn-cs"/>
                        </a:rPr>
                        <a:t> </a:t>
                      </a:r>
                    </a:p>
                  </a:txBody>
                  <a:tcPr/>
                </a:tc>
                <a:extLst>
                  <a:ext uri="{0D108BD9-81ED-4DB2-BD59-A6C34878D82A}">
                    <a16:rowId xmlns:a16="http://schemas.microsoft.com/office/drawing/2014/main" val="996893856"/>
                  </a:ext>
                </a:extLst>
              </a:tr>
              <a:tr h="340484">
                <a:tc gridSpan="4">
                  <a:txBody>
                    <a:bodyPr/>
                    <a:lstStyle/>
                    <a:p>
                      <a:pPr marL="0" algn="l" defTabSz="1125444" rtl="0" eaLnBrk="1" latinLnBrk="0" hangingPunct="1"/>
                      <a:r>
                        <a:rPr lang="en-GB" sz="1600" b="1" kern="1200" dirty="0">
                          <a:solidFill>
                            <a:schemeClr val="dk1"/>
                          </a:solidFill>
                          <a:latin typeface="+mn-lt"/>
                          <a:ea typeface="+mn-ea"/>
                          <a:cs typeface="+mn-cs"/>
                        </a:rPr>
                        <a:t>Microwave</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40910844"/>
                  </a:ext>
                </a:extLst>
              </a:tr>
              <a:tr h="278578">
                <a:tc>
                  <a:txBody>
                    <a:bodyPr/>
                    <a:lstStyle/>
                    <a:p>
                      <a:pPr algn="l"/>
                      <a:r>
                        <a:rPr lang="en-GB" sz="1200" kern="1200" dirty="0">
                          <a:solidFill>
                            <a:schemeClr val="dk1"/>
                          </a:solidFill>
                          <a:latin typeface="+mn-lt"/>
                          <a:ea typeface="+mn-ea"/>
                          <a:cs typeface="+mn-cs"/>
                        </a:rPr>
                        <a:t>SSM/T-2 R2 </a:t>
                      </a:r>
                    </a:p>
                  </a:txBody>
                  <a:tcPr/>
                </a:tc>
                <a:tc>
                  <a:txBody>
                    <a:bodyPr/>
                    <a:lstStyle/>
                    <a:p>
                      <a:pPr algn="ctr"/>
                      <a:r>
                        <a:rPr lang="en-GB" sz="1200" kern="1200" dirty="0">
                          <a:solidFill>
                            <a:schemeClr val="dk1"/>
                          </a:solidFill>
                          <a:latin typeface="+mn-lt"/>
                          <a:ea typeface="+mn-ea"/>
                          <a:cs typeface="+mn-cs"/>
                        </a:rPr>
                        <a:t>1994 – 2005 </a:t>
                      </a:r>
                    </a:p>
                  </a:txBody>
                  <a:tcPr/>
                </a:tc>
                <a:tc>
                  <a:txBody>
                    <a:bodyPr/>
                    <a:lstStyle/>
                    <a:p>
                      <a:pPr algn="l"/>
                      <a:r>
                        <a:rPr lang="en-GB" sz="1200" kern="1200" dirty="0">
                          <a:solidFill>
                            <a:schemeClr val="dk1"/>
                          </a:solidFill>
                          <a:latin typeface="+mn-lt"/>
                          <a:ea typeface="+mn-ea"/>
                          <a:cs typeface="+mn-cs"/>
                        </a:rPr>
                        <a:t>DMSP-11, -12, -14, -15</a:t>
                      </a:r>
                    </a:p>
                  </a:txBody>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Available from </a:t>
                      </a:r>
                      <a:r>
                        <a:rPr lang="en-GB" sz="1200" kern="1200" dirty="0">
                          <a:solidFill>
                            <a:schemeClr val="dk1"/>
                          </a:solidFill>
                          <a:latin typeface="+mn-lt"/>
                          <a:ea typeface="+mn-ea"/>
                          <a:cs typeface="+mn-cs"/>
                          <a:hlinkClick r:id="rId4"/>
                        </a:rPr>
                        <a:t>https://navigator.eumetsat.int/product/EO:EUM:DAT:0343</a:t>
                      </a:r>
                      <a:r>
                        <a:rPr lang="en-GB" sz="1200" kern="1200" dirty="0">
                          <a:solidFill>
                            <a:schemeClr val="dk1"/>
                          </a:solidFill>
                          <a:latin typeface="+mn-lt"/>
                          <a:ea typeface="+mn-ea"/>
                          <a:cs typeface="+mn-cs"/>
                        </a:rPr>
                        <a:t> </a:t>
                      </a:r>
                    </a:p>
                  </a:txBody>
                  <a:tcPr/>
                </a:tc>
                <a:extLst>
                  <a:ext uri="{0D108BD9-81ED-4DB2-BD59-A6C34878D82A}">
                    <a16:rowId xmlns:a16="http://schemas.microsoft.com/office/drawing/2014/main" val="186738300"/>
                  </a:ext>
                </a:extLst>
              </a:tr>
              <a:tr h="278578">
                <a:tc>
                  <a:txBody>
                    <a:bodyPr/>
                    <a:lstStyle/>
                    <a:p>
                      <a:pPr algn="l"/>
                      <a:r>
                        <a:rPr lang="en-GB" sz="1200" kern="1200" dirty="0">
                          <a:solidFill>
                            <a:schemeClr val="dk1"/>
                          </a:solidFill>
                          <a:latin typeface="+mn-lt"/>
                          <a:ea typeface="+mn-ea"/>
                          <a:cs typeface="+mn-cs"/>
                        </a:rPr>
                        <a:t>MHS R2</a:t>
                      </a:r>
                    </a:p>
                  </a:txBody>
                  <a:tcPr/>
                </a:tc>
                <a:tc>
                  <a:txBody>
                    <a:bodyPr/>
                    <a:lstStyle/>
                    <a:p>
                      <a:pPr algn="ctr"/>
                      <a:r>
                        <a:rPr lang="en-GB" sz="1200" kern="1200" dirty="0">
                          <a:solidFill>
                            <a:schemeClr val="dk1"/>
                          </a:solidFill>
                          <a:latin typeface="+mn-lt"/>
                          <a:ea typeface="+mn-ea"/>
                          <a:cs typeface="+mn-cs"/>
                        </a:rPr>
                        <a:t>2006</a:t>
                      </a:r>
                      <a:r>
                        <a:rPr lang="en-GB" sz="1200" kern="1200" baseline="0" dirty="0">
                          <a:solidFill>
                            <a:schemeClr val="dk1"/>
                          </a:solidFill>
                          <a:latin typeface="+mn-lt"/>
                          <a:ea typeface="+mn-ea"/>
                          <a:cs typeface="+mn-cs"/>
                        </a:rPr>
                        <a:t> – 2018 </a:t>
                      </a:r>
                      <a:endParaRPr lang="en-GB" sz="1200" kern="1200" dirty="0">
                        <a:solidFill>
                          <a:schemeClr val="dk1"/>
                        </a:solidFill>
                        <a:latin typeface="+mn-lt"/>
                        <a:ea typeface="+mn-ea"/>
                        <a:cs typeface="+mn-cs"/>
                      </a:endParaRPr>
                    </a:p>
                  </a:txBody>
                  <a:tcPr/>
                </a:tc>
                <a:tc>
                  <a:txBody>
                    <a:bodyPr/>
                    <a:lstStyle/>
                    <a:p>
                      <a:r>
                        <a:rPr lang="en-GB" sz="1200" kern="1200" dirty="0">
                          <a:solidFill>
                            <a:schemeClr val="dk1"/>
                          </a:solidFill>
                          <a:latin typeface="+mn-lt"/>
                          <a:ea typeface="+mn-ea"/>
                          <a:cs typeface="+mn-cs"/>
                        </a:rPr>
                        <a:t>Metop-A &amp;</a:t>
                      </a:r>
                      <a:r>
                        <a:rPr lang="en-GB" sz="1200" kern="1200" baseline="0" dirty="0">
                          <a:solidFill>
                            <a:schemeClr val="dk1"/>
                          </a:solidFill>
                          <a:latin typeface="+mn-lt"/>
                          <a:ea typeface="+mn-ea"/>
                          <a:cs typeface="+mn-cs"/>
                        </a:rPr>
                        <a:t> -B</a:t>
                      </a:r>
                      <a:endParaRPr lang="en-GB" sz="1200" kern="1200" dirty="0">
                        <a:solidFill>
                          <a:schemeClr val="dk1"/>
                        </a:solidFill>
                        <a:latin typeface="+mn-lt"/>
                        <a:ea typeface="+mn-ea"/>
                        <a:cs typeface="+mn-cs"/>
                      </a:endParaRPr>
                    </a:p>
                  </a:txBody>
                  <a:tcPr/>
                </a:tc>
                <a:tc>
                  <a:txBody>
                    <a:bodyPr/>
                    <a:lstStyle/>
                    <a:p>
                      <a:r>
                        <a:rPr lang="en-GB" sz="1200" kern="1200" dirty="0">
                          <a:solidFill>
                            <a:schemeClr val="dk1"/>
                          </a:solidFill>
                          <a:latin typeface="+mn-lt"/>
                          <a:ea typeface="+mn-ea"/>
                          <a:cs typeface="+mn-cs"/>
                        </a:rPr>
                        <a:t>Available from </a:t>
                      </a:r>
                      <a:r>
                        <a:rPr lang="en-GB" sz="1200" kern="1200" dirty="0">
                          <a:solidFill>
                            <a:schemeClr val="dk1"/>
                          </a:solidFill>
                          <a:latin typeface="+mn-lt"/>
                          <a:ea typeface="+mn-ea"/>
                          <a:cs typeface="+mn-cs"/>
                          <a:hlinkClick r:id="rId5"/>
                        </a:rPr>
                        <a:t>https://navigator.eumetsat.int/product/EO:EUM:DAT:0344</a:t>
                      </a:r>
                      <a:r>
                        <a:rPr lang="en-GB" sz="1200" kern="1200" dirty="0">
                          <a:solidFill>
                            <a:schemeClr val="dk1"/>
                          </a:solidFill>
                          <a:latin typeface="+mn-lt"/>
                          <a:ea typeface="+mn-ea"/>
                          <a:cs typeface="+mn-cs"/>
                        </a:rPr>
                        <a:t>  </a:t>
                      </a:r>
                    </a:p>
                  </a:txBody>
                  <a:tcPr/>
                </a:tc>
                <a:extLst>
                  <a:ext uri="{0D108BD9-81ED-4DB2-BD59-A6C34878D82A}">
                    <a16:rowId xmlns:a16="http://schemas.microsoft.com/office/drawing/2014/main" val="2545011559"/>
                  </a:ext>
                </a:extLst>
              </a:tr>
              <a:tr h="278578">
                <a:tc>
                  <a:txBody>
                    <a:bodyPr/>
                    <a:lstStyle/>
                    <a:p>
                      <a:pPr algn="l"/>
                      <a:r>
                        <a:rPr lang="en-GB" sz="1200" kern="1200" dirty="0">
                          <a:solidFill>
                            <a:schemeClr val="dk1"/>
                          </a:solidFill>
                          <a:latin typeface="+mn-lt"/>
                          <a:ea typeface="+mn-ea"/>
                          <a:cs typeface="+mn-cs"/>
                        </a:rPr>
                        <a:t>MWHS-1 R1</a:t>
                      </a:r>
                    </a:p>
                  </a:txBody>
                  <a:tcPr/>
                </a:tc>
                <a:tc>
                  <a:txBody>
                    <a:bodyPr/>
                    <a:lstStyle/>
                    <a:p>
                      <a:pPr algn="ctr"/>
                      <a:r>
                        <a:rPr lang="en-GB" sz="1200" kern="1200" dirty="0">
                          <a:solidFill>
                            <a:schemeClr val="dk1"/>
                          </a:solidFill>
                          <a:latin typeface="+mn-lt"/>
                          <a:ea typeface="+mn-ea"/>
                          <a:cs typeface="+mn-cs"/>
                        </a:rPr>
                        <a:t>2008 – 2018 </a:t>
                      </a:r>
                    </a:p>
                  </a:txBody>
                  <a:tcPr/>
                </a:tc>
                <a:tc>
                  <a:txBody>
                    <a:bodyPr/>
                    <a:lstStyle/>
                    <a:p>
                      <a:r>
                        <a:rPr lang="en-GB" sz="1200" kern="1200" dirty="0">
                          <a:solidFill>
                            <a:schemeClr val="dk1"/>
                          </a:solidFill>
                          <a:latin typeface="+mn-lt"/>
                          <a:ea typeface="+mn-ea"/>
                          <a:cs typeface="+mn-cs"/>
                        </a:rPr>
                        <a:t>FY-3A &amp; -3B</a:t>
                      </a:r>
                    </a:p>
                  </a:txBody>
                  <a:tcPr/>
                </a:tc>
                <a:tc>
                  <a:txBody>
                    <a:bodyPr/>
                    <a:lstStyle/>
                    <a:p>
                      <a:r>
                        <a:rPr lang="en-GB" sz="1200" kern="1200" dirty="0">
                          <a:solidFill>
                            <a:schemeClr val="dk1"/>
                          </a:solidFill>
                          <a:latin typeface="+mn-lt"/>
                          <a:ea typeface="+mn-ea"/>
                          <a:cs typeface="+mn-cs"/>
                        </a:rPr>
                        <a:t>Available from</a:t>
                      </a:r>
                      <a:r>
                        <a:rPr lang="en-GB" sz="1200" kern="1200" baseline="0" dirty="0">
                          <a:solidFill>
                            <a:schemeClr val="dk1"/>
                          </a:solidFill>
                          <a:latin typeface="+mn-lt"/>
                          <a:ea typeface="+mn-ea"/>
                          <a:cs typeface="+mn-cs"/>
                        </a:rPr>
                        <a:t> </a:t>
                      </a:r>
                      <a:r>
                        <a:rPr lang="en-GB" sz="1200" kern="1200" baseline="0" dirty="0">
                          <a:solidFill>
                            <a:schemeClr val="dk1"/>
                          </a:solidFill>
                          <a:latin typeface="+mn-lt"/>
                          <a:ea typeface="+mn-ea"/>
                          <a:cs typeface="+mn-cs"/>
                          <a:hlinkClick r:id="rId6"/>
                        </a:rPr>
                        <a:t>https://navigator.eumetsat.int/product/EO:EUM:DAT:0348</a:t>
                      </a:r>
                      <a:r>
                        <a:rPr lang="en-GB" sz="1200" kern="1200" baseline="0" dirty="0">
                          <a:solidFill>
                            <a:schemeClr val="dk1"/>
                          </a:solidFill>
                          <a:latin typeface="+mn-lt"/>
                          <a:ea typeface="+mn-ea"/>
                          <a:cs typeface="+mn-cs"/>
                        </a:rPr>
                        <a:t> </a:t>
                      </a:r>
                      <a:endParaRPr lang="en-GB" sz="1200" kern="1200" dirty="0">
                        <a:solidFill>
                          <a:schemeClr val="dk1"/>
                        </a:solidFill>
                        <a:latin typeface="+mn-lt"/>
                        <a:ea typeface="+mn-ea"/>
                        <a:cs typeface="+mn-cs"/>
                      </a:endParaRPr>
                    </a:p>
                  </a:txBody>
                  <a:tcPr/>
                </a:tc>
                <a:extLst>
                  <a:ext uri="{0D108BD9-81ED-4DB2-BD59-A6C34878D82A}">
                    <a16:rowId xmlns:a16="http://schemas.microsoft.com/office/drawing/2014/main" val="1952534276"/>
                  </a:ext>
                </a:extLst>
              </a:tr>
              <a:tr h="278578">
                <a:tc>
                  <a:txBody>
                    <a:bodyPr/>
                    <a:lstStyle/>
                    <a:p>
                      <a:pPr algn="l"/>
                      <a:r>
                        <a:rPr lang="en-GB" sz="1200" kern="1200" dirty="0">
                          <a:solidFill>
                            <a:schemeClr val="dk1"/>
                          </a:solidFill>
                          <a:latin typeface="+mn-lt"/>
                          <a:ea typeface="+mn-ea"/>
                          <a:cs typeface="+mn-cs"/>
                        </a:rPr>
                        <a:t>MWHS-2 R1 </a:t>
                      </a:r>
                    </a:p>
                  </a:txBody>
                  <a:tcPr/>
                </a:tc>
                <a:tc>
                  <a:txBody>
                    <a:bodyPr/>
                    <a:lstStyle/>
                    <a:p>
                      <a:pPr algn="ctr"/>
                      <a:r>
                        <a:rPr lang="en-GB" sz="1200" kern="1200" dirty="0">
                          <a:solidFill>
                            <a:schemeClr val="dk1"/>
                          </a:solidFill>
                          <a:latin typeface="+mn-lt"/>
                          <a:ea typeface="+mn-ea"/>
                          <a:cs typeface="+mn-cs"/>
                        </a:rPr>
                        <a:t>2013 – 2018 </a:t>
                      </a:r>
                    </a:p>
                  </a:txBody>
                  <a:tcPr/>
                </a:tc>
                <a:tc>
                  <a:txBody>
                    <a:bodyPr/>
                    <a:lstStyle/>
                    <a:p>
                      <a:r>
                        <a:rPr lang="en-GB" sz="1200" kern="1200" dirty="0">
                          <a:solidFill>
                            <a:schemeClr val="dk1"/>
                          </a:solidFill>
                          <a:latin typeface="+mn-lt"/>
                          <a:ea typeface="+mn-ea"/>
                          <a:cs typeface="+mn-cs"/>
                        </a:rPr>
                        <a:t>FY-3C</a:t>
                      </a:r>
                    </a:p>
                  </a:txBody>
                  <a:tcPr/>
                </a:tc>
                <a:tc>
                  <a:txBody>
                    <a:bodyPr/>
                    <a:lstStyle/>
                    <a:p>
                      <a:r>
                        <a:rPr lang="en-GB" sz="1200" kern="1200" dirty="0">
                          <a:solidFill>
                            <a:schemeClr val="dk1"/>
                          </a:solidFill>
                          <a:latin typeface="+mn-lt"/>
                          <a:ea typeface="+mn-ea"/>
                          <a:cs typeface="+mn-cs"/>
                        </a:rPr>
                        <a:t>Available</a:t>
                      </a:r>
                      <a:r>
                        <a:rPr lang="en-GB" sz="1200" kern="1200" baseline="0" dirty="0">
                          <a:solidFill>
                            <a:schemeClr val="dk1"/>
                          </a:solidFill>
                          <a:latin typeface="+mn-lt"/>
                          <a:ea typeface="+mn-ea"/>
                          <a:cs typeface="+mn-cs"/>
                        </a:rPr>
                        <a:t> from </a:t>
                      </a:r>
                      <a:r>
                        <a:rPr lang="en-GB" sz="1200" kern="1200" baseline="0" dirty="0">
                          <a:solidFill>
                            <a:schemeClr val="dk1"/>
                          </a:solidFill>
                          <a:latin typeface="+mn-lt"/>
                          <a:ea typeface="+mn-ea"/>
                          <a:cs typeface="+mn-cs"/>
                          <a:hlinkClick r:id="rId7"/>
                        </a:rPr>
                        <a:t>https://navigator.eumetsat.int/product/EO:EUM:DAT:0349</a:t>
                      </a:r>
                      <a:r>
                        <a:rPr lang="en-GB" sz="1200" kern="1200" baseline="0" dirty="0">
                          <a:solidFill>
                            <a:schemeClr val="dk1"/>
                          </a:solidFill>
                          <a:latin typeface="+mn-lt"/>
                          <a:ea typeface="+mn-ea"/>
                          <a:cs typeface="+mn-cs"/>
                        </a:rPr>
                        <a:t> </a:t>
                      </a:r>
                      <a:endParaRPr lang="en-GB" sz="1200" kern="1200" dirty="0">
                        <a:solidFill>
                          <a:schemeClr val="dk1"/>
                        </a:solidFill>
                        <a:latin typeface="+mn-lt"/>
                        <a:ea typeface="+mn-ea"/>
                        <a:cs typeface="+mn-cs"/>
                      </a:endParaRPr>
                    </a:p>
                  </a:txBody>
                  <a:tcPr/>
                </a:tc>
                <a:extLst>
                  <a:ext uri="{0D108BD9-81ED-4DB2-BD59-A6C34878D82A}">
                    <a16:rowId xmlns:a16="http://schemas.microsoft.com/office/drawing/2014/main" val="195202615"/>
                  </a:ext>
                </a:extLst>
              </a:tr>
              <a:tr h="278578">
                <a:tc>
                  <a:txBody>
                    <a:bodyPr/>
                    <a:lstStyle/>
                    <a:p>
                      <a:pPr algn="l"/>
                      <a:r>
                        <a:rPr lang="en-GB" sz="1200" kern="1200" dirty="0">
                          <a:solidFill>
                            <a:schemeClr val="dk1"/>
                          </a:solidFill>
                          <a:latin typeface="+mn-lt"/>
                          <a:ea typeface="+mn-ea"/>
                          <a:cs typeface="+mn-cs"/>
                        </a:rPr>
                        <a:t>ATMS R1</a:t>
                      </a:r>
                    </a:p>
                  </a:txBody>
                  <a:tcPr/>
                </a:tc>
                <a:tc>
                  <a:txBody>
                    <a:bodyPr/>
                    <a:lstStyle/>
                    <a:p>
                      <a:pPr algn="ctr"/>
                      <a:r>
                        <a:rPr lang="en-GB" sz="1200" kern="1200" dirty="0">
                          <a:solidFill>
                            <a:schemeClr val="dk1"/>
                          </a:solidFill>
                          <a:latin typeface="+mn-lt"/>
                          <a:ea typeface="+mn-ea"/>
                          <a:cs typeface="+mn-cs"/>
                        </a:rPr>
                        <a:t>2011 – 2018 </a:t>
                      </a:r>
                    </a:p>
                  </a:txBody>
                  <a:tcPr/>
                </a:tc>
                <a:tc>
                  <a:txBody>
                    <a:bodyPr/>
                    <a:lstStyle/>
                    <a:p>
                      <a:r>
                        <a:rPr lang="en-GB" sz="1200" kern="1200" dirty="0">
                          <a:solidFill>
                            <a:schemeClr val="dk1"/>
                          </a:solidFill>
                          <a:latin typeface="+mn-lt"/>
                          <a:ea typeface="+mn-ea"/>
                          <a:cs typeface="+mn-cs"/>
                        </a:rPr>
                        <a:t>SNPP</a:t>
                      </a:r>
                    </a:p>
                  </a:txBody>
                  <a:tcPr/>
                </a:tc>
                <a:tc>
                  <a:txBody>
                    <a:bodyPr/>
                    <a:lstStyle/>
                    <a:p>
                      <a:r>
                        <a:rPr lang="en-GB" sz="1200" kern="1200" dirty="0">
                          <a:solidFill>
                            <a:schemeClr val="dk1"/>
                          </a:solidFill>
                          <a:latin typeface="+mn-lt"/>
                          <a:ea typeface="+mn-ea"/>
                          <a:cs typeface="+mn-cs"/>
                        </a:rPr>
                        <a:t>Available from</a:t>
                      </a:r>
                      <a:r>
                        <a:rPr lang="en-GB" sz="1200" kern="1200" baseline="0" dirty="0">
                          <a:solidFill>
                            <a:schemeClr val="dk1"/>
                          </a:solidFill>
                          <a:latin typeface="+mn-lt"/>
                          <a:ea typeface="+mn-ea"/>
                          <a:cs typeface="+mn-cs"/>
                        </a:rPr>
                        <a:t> </a:t>
                      </a:r>
                      <a:r>
                        <a:rPr lang="en-GB" sz="1200" kern="1200" baseline="0" dirty="0">
                          <a:solidFill>
                            <a:schemeClr val="dk1"/>
                          </a:solidFill>
                          <a:latin typeface="+mn-lt"/>
                          <a:ea typeface="+mn-ea"/>
                          <a:cs typeface="+mn-cs"/>
                          <a:hlinkClick r:id="rId8"/>
                        </a:rPr>
                        <a:t>https://navigator.eumetsat.int/product/EO:EUM:DAT:0345</a:t>
                      </a:r>
                      <a:r>
                        <a:rPr lang="en-GB" sz="1200" kern="1200" baseline="0" dirty="0">
                          <a:solidFill>
                            <a:schemeClr val="dk1"/>
                          </a:solidFill>
                          <a:latin typeface="+mn-lt"/>
                          <a:ea typeface="+mn-ea"/>
                          <a:cs typeface="+mn-cs"/>
                        </a:rPr>
                        <a:t> </a:t>
                      </a:r>
                      <a:endParaRPr lang="en-GB" sz="1200" kern="1200" dirty="0">
                        <a:solidFill>
                          <a:schemeClr val="dk1"/>
                        </a:solidFill>
                        <a:latin typeface="+mn-lt"/>
                        <a:ea typeface="+mn-ea"/>
                        <a:cs typeface="+mn-cs"/>
                      </a:endParaRPr>
                    </a:p>
                  </a:txBody>
                  <a:tcPr/>
                </a:tc>
                <a:extLst>
                  <a:ext uri="{0D108BD9-81ED-4DB2-BD59-A6C34878D82A}">
                    <a16:rowId xmlns:a16="http://schemas.microsoft.com/office/drawing/2014/main" val="4156328166"/>
                  </a:ext>
                </a:extLst>
              </a:tr>
              <a:tr h="340484">
                <a:tc gridSpan="4">
                  <a:txBody>
                    <a:bodyPr/>
                    <a:lstStyle/>
                    <a:p>
                      <a:pPr marL="0" algn="l" defTabSz="1125444" rtl="0" eaLnBrk="1" latinLnBrk="0" hangingPunct="1"/>
                      <a:r>
                        <a:rPr lang="en-GB" sz="1600" b="1" kern="1200" dirty="0">
                          <a:solidFill>
                            <a:schemeClr val="dk1"/>
                          </a:solidFill>
                          <a:latin typeface="+mn-lt"/>
                          <a:ea typeface="+mn-ea"/>
                          <a:cs typeface="+mn-cs"/>
                        </a:rPr>
                        <a:t>Radio Occultation</a:t>
                      </a:r>
                    </a:p>
                  </a:txBody>
                  <a:tcPr/>
                </a:tc>
                <a:tc hMerge="1">
                  <a:txBody>
                    <a:bodyPr/>
                    <a:lstStyle/>
                    <a:p>
                      <a:pPr algn="ctr"/>
                      <a:endParaRPr lang="en-GB" sz="1200" kern="1200" dirty="0">
                        <a:solidFill>
                          <a:schemeClr val="dk1"/>
                        </a:solidFill>
                        <a:latin typeface="+mn-lt"/>
                        <a:ea typeface="+mn-ea"/>
                        <a:cs typeface="+mn-cs"/>
                      </a:endParaRPr>
                    </a:p>
                  </a:txBody>
                  <a:tcPr/>
                </a:tc>
                <a:tc hMerge="1">
                  <a:txBody>
                    <a:bodyPr/>
                    <a:lstStyle/>
                    <a:p>
                      <a:endParaRPr lang="en-GB" sz="1200" kern="1200" dirty="0">
                        <a:solidFill>
                          <a:schemeClr val="dk1"/>
                        </a:solidFill>
                        <a:latin typeface="+mn-lt"/>
                        <a:ea typeface="+mn-ea"/>
                        <a:cs typeface="+mn-cs"/>
                      </a:endParaRPr>
                    </a:p>
                  </a:txBody>
                  <a:tcPr/>
                </a:tc>
                <a:tc hMerge="1">
                  <a:txBody>
                    <a:bodyPr/>
                    <a:lstStyle/>
                    <a:p>
                      <a:endParaRPr lang="en-GB" sz="1200" kern="1200" dirty="0">
                        <a:solidFill>
                          <a:schemeClr val="dk1"/>
                        </a:solidFill>
                        <a:latin typeface="+mn-lt"/>
                        <a:ea typeface="+mn-ea"/>
                        <a:cs typeface="+mn-cs"/>
                      </a:endParaRPr>
                    </a:p>
                  </a:txBody>
                  <a:tcPr/>
                </a:tc>
                <a:extLst>
                  <a:ext uri="{0D108BD9-81ED-4DB2-BD59-A6C34878D82A}">
                    <a16:rowId xmlns:a16="http://schemas.microsoft.com/office/drawing/2014/main" val="3864912285"/>
                  </a:ext>
                </a:extLst>
              </a:tr>
              <a:tr h="278578">
                <a:tc>
                  <a:txBody>
                    <a:bodyPr/>
                    <a:lstStyle/>
                    <a:p>
                      <a:pPr algn="l"/>
                      <a:r>
                        <a:rPr lang="en-GB" sz="1200" kern="1200" dirty="0">
                          <a:solidFill>
                            <a:schemeClr val="dk1"/>
                          </a:solidFill>
                          <a:latin typeface="+mn-lt"/>
                          <a:ea typeface="+mn-ea"/>
                          <a:cs typeface="+mn-cs"/>
                        </a:rPr>
                        <a:t>GRAS R3</a:t>
                      </a:r>
                    </a:p>
                  </a:txBody>
                  <a:tcPr/>
                </a:tc>
                <a:tc>
                  <a:txBody>
                    <a:bodyPr/>
                    <a:lstStyle/>
                    <a:p>
                      <a:pPr algn="ctr"/>
                      <a:r>
                        <a:rPr lang="en-GB" sz="1200" kern="1200" dirty="0">
                          <a:solidFill>
                            <a:schemeClr val="dk1"/>
                          </a:solidFill>
                          <a:latin typeface="+mn-lt"/>
                          <a:ea typeface="+mn-ea"/>
                          <a:cs typeface="+mn-cs"/>
                        </a:rPr>
                        <a:t>2006 – 2020</a:t>
                      </a:r>
                      <a:r>
                        <a:rPr lang="en-GB" sz="1200" kern="1200" baseline="0" dirty="0">
                          <a:solidFill>
                            <a:schemeClr val="dk1"/>
                          </a:solidFill>
                          <a:latin typeface="+mn-lt"/>
                          <a:ea typeface="+mn-ea"/>
                          <a:cs typeface="+mn-cs"/>
                        </a:rPr>
                        <a:t> </a:t>
                      </a:r>
                      <a:endParaRPr lang="en-GB" sz="1200" kern="1200" dirty="0">
                        <a:solidFill>
                          <a:schemeClr val="dk1"/>
                        </a:solidFill>
                        <a:latin typeface="+mn-lt"/>
                        <a:ea typeface="+mn-ea"/>
                        <a:cs typeface="+mn-cs"/>
                      </a:endParaRPr>
                    </a:p>
                  </a:txBody>
                  <a:tcPr/>
                </a:tc>
                <a:tc>
                  <a:txBody>
                    <a:bodyPr/>
                    <a:lstStyle/>
                    <a:p>
                      <a:r>
                        <a:rPr lang="en-GB" sz="1200" kern="1200" dirty="0">
                          <a:solidFill>
                            <a:schemeClr val="dk1"/>
                          </a:solidFill>
                          <a:latin typeface="+mn-lt"/>
                          <a:ea typeface="+mn-ea"/>
                          <a:cs typeface="+mn-cs"/>
                        </a:rPr>
                        <a:t>Metop-A, -B, &amp; -C</a:t>
                      </a:r>
                    </a:p>
                  </a:txBody>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Available on request to </a:t>
                      </a:r>
                      <a:r>
                        <a:rPr lang="en-GB" sz="1200" kern="1200" dirty="0">
                          <a:solidFill>
                            <a:schemeClr val="dk1"/>
                          </a:solidFill>
                          <a:latin typeface="+mn-lt"/>
                          <a:ea typeface="+mn-ea"/>
                          <a:cs typeface="+mn-cs"/>
                          <a:hlinkClick r:id="rId3"/>
                        </a:rPr>
                        <a:t>ops@eumetsat.int</a:t>
                      </a:r>
                      <a:r>
                        <a:rPr lang="en-GB" sz="1200" kern="1200" dirty="0">
                          <a:solidFill>
                            <a:schemeClr val="dk1"/>
                          </a:solidFill>
                          <a:latin typeface="+mn-lt"/>
                          <a:ea typeface="+mn-ea"/>
                          <a:cs typeface="+mn-cs"/>
                        </a:rPr>
                        <a:t> </a:t>
                      </a:r>
                    </a:p>
                  </a:txBody>
                  <a:tcPr/>
                </a:tc>
                <a:extLst>
                  <a:ext uri="{0D108BD9-81ED-4DB2-BD59-A6C34878D82A}">
                    <a16:rowId xmlns:a16="http://schemas.microsoft.com/office/drawing/2014/main" val="4206601435"/>
                  </a:ext>
                </a:extLst>
              </a:tr>
              <a:tr h="167592">
                <a:tc>
                  <a:txBody>
                    <a:bodyPr/>
                    <a:lstStyle/>
                    <a:p>
                      <a:pPr algn="l"/>
                      <a:r>
                        <a:rPr lang="en-GB" sz="1200" kern="1200" dirty="0">
                          <a:solidFill>
                            <a:schemeClr val="dk1"/>
                          </a:solidFill>
                          <a:latin typeface="+mn-lt"/>
                          <a:ea typeface="+mn-ea"/>
                          <a:cs typeface="+mn-cs"/>
                        </a:rPr>
                        <a:t>IGOR R1</a:t>
                      </a:r>
                    </a:p>
                  </a:txBody>
                  <a:tcPr/>
                </a:tc>
                <a:tc>
                  <a:txBody>
                    <a:bodyPr/>
                    <a:lstStyle/>
                    <a:p>
                      <a:pPr algn="ctr"/>
                      <a:r>
                        <a:rPr lang="en-GB" sz="1200" kern="1200" dirty="0">
                          <a:solidFill>
                            <a:schemeClr val="dk1"/>
                          </a:solidFill>
                          <a:latin typeface="+mn-lt"/>
                          <a:ea typeface="+mn-ea"/>
                          <a:cs typeface="+mn-cs"/>
                        </a:rPr>
                        <a:t>2006 – 2020 </a:t>
                      </a:r>
                    </a:p>
                  </a:txBody>
                  <a:tcPr/>
                </a:tc>
                <a:tc>
                  <a:txBody>
                    <a:bodyPr/>
                    <a:lstStyle/>
                    <a:p>
                      <a:r>
                        <a:rPr lang="en-GB" sz="1200" kern="1200" dirty="0">
                          <a:solidFill>
                            <a:schemeClr val="dk1"/>
                          </a:solidFill>
                          <a:latin typeface="+mn-lt"/>
                          <a:ea typeface="+mn-ea"/>
                          <a:cs typeface="+mn-cs"/>
                        </a:rPr>
                        <a:t>COSMIC</a:t>
                      </a:r>
                    </a:p>
                  </a:txBody>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Available on request to </a:t>
                      </a:r>
                      <a:r>
                        <a:rPr lang="en-GB" sz="1200" kern="1200" dirty="0">
                          <a:solidFill>
                            <a:schemeClr val="dk1"/>
                          </a:solidFill>
                          <a:latin typeface="+mn-lt"/>
                          <a:ea typeface="+mn-ea"/>
                          <a:cs typeface="+mn-cs"/>
                          <a:hlinkClick r:id="rId3"/>
                        </a:rPr>
                        <a:t>ops@eumetsat.int</a:t>
                      </a:r>
                      <a:r>
                        <a:rPr lang="en-GB" sz="1200" kern="1200" dirty="0">
                          <a:solidFill>
                            <a:schemeClr val="dk1"/>
                          </a:solidFill>
                          <a:latin typeface="+mn-lt"/>
                          <a:ea typeface="+mn-ea"/>
                          <a:cs typeface="+mn-cs"/>
                        </a:rPr>
                        <a:t> </a:t>
                      </a:r>
                    </a:p>
                  </a:txBody>
                  <a:tcPr/>
                </a:tc>
                <a:extLst>
                  <a:ext uri="{0D108BD9-81ED-4DB2-BD59-A6C34878D82A}">
                    <a16:rowId xmlns:a16="http://schemas.microsoft.com/office/drawing/2014/main" val="2624011128"/>
                  </a:ext>
                </a:extLst>
              </a:tr>
              <a:tr h="180655">
                <a:tc>
                  <a:txBody>
                    <a:bodyPr/>
                    <a:lstStyle/>
                    <a:p>
                      <a:pPr algn="l"/>
                      <a:r>
                        <a:rPr lang="en-GB" sz="1200" kern="1200" dirty="0">
                          <a:solidFill>
                            <a:schemeClr val="dk1"/>
                          </a:solidFill>
                          <a:latin typeface="+mn-lt"/>
                          <a:ea typeface="+mn-ea"/>
                          <a:cs typeface="+mn-cs"/>
                        </a:rPr>
                        <a:t>Black Jack R1</a:t>
                      </a:r>
                    </a:p>
                  </a:txBody>
                  <a:tcPr/>
                </a:tc>
                <a:tc>
                  <a:txBody>
                    <a:bodyPr/>
                    <a:lstStyle/>
                    <a:p>
                      <a:pPr algn="ctr"/>
                      <a:r>
                        <a:rPr lang="en-GB" sz="1200" kern="1200" dirty="0">
                          <a:solidFill>
                            <a:schemeClr val="dk1"/>
                          </a:solidFill>
                          <a:latin typeface="+mn-lt"/>
                          <a:ea typeface="+mn-ea"/>
                          <a:cs typeface="+mn-cs"/>
                        </a:rPr>
                        <a:t>2007 – 2017 </a:t>
                      </a:r>
                    </a:p>
                  </a:txBody>
                  <a:tcPr/>
                </a:tc>
                <a:tc>
                  <a:txBody>
                    <a:bodyPr/>
                    <a:lstStyle/>
                    <a:p>
                      <a:r>
                        <a:rPr lang="en-GB" sz="1200" kern="1200" dirty="0">
                          <a:solidFill>
                            <a:schemeClr val="dk1"/>
                          </a:solidFill>
                          <a:latin typeface="+mn-lt"/>
                          <a:ea typeface="+mn-ea"/>
                          <a:cs typeface="+mn-cs"/>
                        </a:rPr>
                        <a:t>GRACE</a:t>
                      </a:r>
                    </a:p>
                  </a:txBody>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Available on request to </a:t>
                      </a:r>
                      <a:r>
                        <a:rPr lang="en-GB" sz="1200" kern="1200" dirty="0">
                          <a:solidFill>
                            <a:schemeClr val="dk1"/>
                          </a:solidFill>
                          <a:latin typeface="+mn-lt"/>
                          <a:ea typeface="+mn-ea"/>
                          <a:cs typeface="+mn-cs"/>
                          <a:hlinkClick r:id="rId3"/>
                        </a:rPr>
                        <a:t>ops@eumetsat.int</a:t>
                      </a:r>
                      <a:r>
                        <a:rPr lang="en-GB" sz="1200" kern="1200" dirty="0">
                          <a:solidFill>
                            <a:schemeClr val="dk1"/>
                          </a:solidFill>
                          <a:latin typeface="+mn-lt"/>
                          <a:ea typeface="+mn-ea"/>
                          <a:cs typeface="+mn-cs"/>
                        </a:rPr>
                        <a:t> </a:t>
                      </a:r>
                    </a:p>
                  </a:txBody>
                  <a:tcPr/>
                </a:tc>
                <a:extLst>
                  <a:ext uri="{0D108BD9-81ED-4DB2-BD59-A6C34878D82A}">
                    <a16:rowId xmlns:a16="http://schemas.microsoft.com/office/drawing/2014/main" val="2497008669"/>
                  </a:ext>
                </a:extLst>
              </a:tr>
              <a:tr h="376596">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Black Jack R1</a:t>
                      </a:r>
                    </a:p>
                    <a:p>
                      <a:pPr algn="l"/>
                      <a:endParaRPr lang="en-GB" sz="1200" kern="1200" dirty="0">
                        <a:solidFill>
                          <a:schemeClr val="dk1"/>
                        </a:solidFill>
                        <a:latin typeface="+mn-lt"/>
                        <a:ea typeface="+mn-ea"/>
                        <a:cs typeface="+mn-cs"/>
                      </a:endParaRPr>
                    </a:p>
                  </a:txBody>
                  <a:tcPr/>
                </a:tc>
                <a:tc>
                  <a:txBody>
                    <a:bodyPr/>
                    <a:lstStyle/>
                    <a:p>
                      <a:pPr algn="ctr"/>
                      <a:r>
                        <a:rPr lang="en-GB" sz="1200" kern="1200" dirty="0">
                          <a:solidFill>
                            <a:schemeClr val="dk1"/>
                          </a:solidFill>
                          <a:latin typeface="+mn-lt"/>
                          <a:ea typeface="+mn-ea"/>
                          <a:cs typeface="+mn-cs"/>
                        </a:rPr>
                        <a:t>2001</a:t>
                      </a:r>
                      <a:r>
                        <a:rPr lang="en-GB" sz="1200" kern="1200" baseline="0" dirty="0">
                          <a:solidFill>
                            <a:schemeClr val="dk1"/>
                          </a:solidFill>
                          <a:latin typeface="+mn-lt"/>
                          <a:ea typeface="+mn-ea"/>
                          <a:cs typeface="+mn-cs"/>
                        </a:rPr>
                        <a:t> – 2008 </a:t>
                      </a:r>
                      <a:endParaRPr lang="en-GB" sz="1200" kern="1200" dirty="0">
                        <a:solidFill>
                          <a:schemeClr val="dk1"/>
                        </a:solidFill>
                        <a:latin typeface="+mn-lt"/>
                        <a:ea typeface="+mn-ea"/>
                        <a:cs typeface="+mn-cs"/>
                      </a:endParaRPr>
                    </a:p>
                  </a:txBody>
                  <a:tcPr/>
                </a:tc>
                <a:tc>
                  <a:txBody>
                    <a:bodyPr/>
                    <a:lstStyle/>
                    <a:p>
                      <a:r>
                        <a:rPr lang="en-GB" sz="1200" kern="1200" dirty="0">
                          <a:solidFill>
                            <a:schemeClr val="dk1"/>
                          </a:solidFill>
                          <a:latin typeface="+mn-lt"/>
                          <a:ea typeface="+mn-ea"/>
                          <a:cs typeface="+mn-cs"/>
                        </a:rPr>
                        <a:t>CHAMP</a:t>
                      </a:r>
                    </a:p>
                  </a:txBody>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Available on request to </a:t>
                      </a:r>
                      <a:r>
                        <a:rPr lang="en-GB" sz="1200" kern="1200" dirty="0">
                          <a:solidFill>
                            <a:schemeClr val="dk1"/>
                          </a:solidFill>
                          <a:latin typeface="+mn-lt"/>
                          <a:ea typeface="+mn-ea"/>
                          <a:cs typeface="+mn-cs"/>
                          <a:hlinkClick r:id="rId3"/>
                        </a:rPr>
                        <a:t>ops@eumetsat.int</a:t>
                      </a:r>
                      <a:endParaRPr lang="en-GB" sz="1200" kern="1200" dirty="0">
                        <a:solidFill>
                          <a:schemeClr val="dk1"/>
                        </a:solidFill>
                        <a:latin typeface="+mn-lt"/>
                        <a:ea typeface="+mn-ea"/>
                        <a:cs typeface="+mn-cs"/>
                      </a:endParaRPr>
                    </a:p>
                  </a:txBody>
                  <a:tcPr/>
                </a:tc>
                <a:extLst>
                  <a:ext uri="{0D108BD9-81ED-4DB2-BD59-A6C34878D82A}">
                    <a16:rowId xmlns:a16="http://schemas.microsoft.com/office/drawing/2014/main" val="4282110860"/>
                  </a:ext>
                </a:extLst>
              </a:tr>
            </a:tbl>
          </a:graphicData>
        </a:graphic>
      </p:graphicFrame>
    </p:spTree>
    <p:extLst>
      <p:ext uri="{BB962C8B-B14F-4D97-AF65-F5344CB8AC3E}">
        <p14:creationId xmlns:p14="http://schemas.microsoft.com/office/powerpoint/2010/main" val="2705365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453" y="1107850"/>
            <a:ext cx="4370024" cy="3442309"/>
          </a:xfrm>
          <a:prstGeom prst="rect">
            <a:avLst/>
          </a:prstGeom>
        </p:spPr>
      </p:pic>
      <p:sp>
        <p:nvSpPr>
          <p:cNvPr id="4" name="Title 3"/>
          <p:cNvSpPr>
            <a:spLocks noGrp="1"/>
          </p:cNvSpPr>
          <p:nvPr>
            <p:ph type="title"/>
          </p:nvPr>
        </p:nvSpPr>
        <p:spPr/>
        <p:txBody>
          <a:bodyPr/>
          <a:lstStyle/>
          <a:p>
            <a:r>
              <a:rPr lang="en-GB" dirty="0"/>
              <a:t>Uncertainty Characterised MVIRI VIS Channel FCDR</a:t>
            </a:r>
          </a:p>
        </p:txBody>
      </p:sp>
      <p:pic>
        <p:nvPicPr>
          <p:cNvPr id="7" name="Content Placeholder 3"/>
          <p:cNvPicPr>
            <a:picLocks noGrp="1" noChangeAspect="1"/>
          </p:cNvPicPr>
          <p:nvPr>
            <p:ph idx="1"/>
          </p:nvPr>
        </p:nvPicPr>
        <p:blipFill>
          <a:blip r:embed="rId4"/>
          <a:stretch>
            <a:fillRect/>
          </a:stretch>
        </p:blipFill>
        <p:spPr>
          <a:xfrm>
            <a:off x="783771" y="1042535"/>
            <a:ext cx="5610484" cy="3647101"/>
          </a:xfrm>
          <a:prstGeom prst="rect">
            <a:avLst/>
          </a:prstGeom>
        </p:spPr>
      </p:pic>
      <p:sp>
        <p:nvSpPr>
          <p:cNvPr id="9" name="TextBox 8"/>
          <p:cNvSpPr txBox="1"/>
          <p:nvPr/>
        </p:nvSpPr>
        <p:spPr>
          <a:xfrm>
            <a:off x="712808" y="5972733"/>
            <a:ext cx="11362894" cy="600164"/>
          </a:xfrm>
          <a:prstGeom prst="rect">
            <a:avLst/>
          </a:prstGeom>
          <a:noFill/>
        </p:spPr>
        <p:txBody>
          <a:bodyPr wrap="square" rtlCol="0">
            <a:spAutoFit/>
          </a:bodyPr>
          <a:lstStyle/>
          <a:p>
            <a:r>
              <a:rPr lang="en-GB" sz="1100" dirty="0" err="1">
                <a:solidFill>
                  <a:schemeClr val="tx1"/>
                </a:solidFill>
              </a:rPr>
              <a:t>Rüthrich</a:t>
            </a:r>
            <a:r>
              <a:rPr lang="en-GB" sz="1100" dirty="0">
                <a:solidFill>
                  <a:schemeClr val="tx1"/>
                </a:solidFill>
              </a:rPr>
              <a:t>, F., V. O. John, R. A. Roebeling, R. </a:t>
            </a:r>
            <a:r>
              <a:rPr lang="en-GB" sz="1100" dirty="0" err="1">
                <a:solidFill>
                  <a:schemeClr val="tx1"/>
                </a:solidFill>
              </a:rPr>
              <a:t>Quast</a:t>
            </a:r>
            <a:r>
              <a:rPr lang="en-GB" sz="1100" dirty="0">
                <a:solidFill>
                  <a:schemeClr val="tx1"/>
                </a:solidFill>
              </a:rPr>
              <a:t>, Y. </a:t>
            </a:r>
            <a:r>
              <a:rPr lang="en-GB" sz="1100" dirty="0" err="1">
                <a:solidFill>
                  <a:schemeClr val="tx1"/>
                </a:solidFill>
              </a:rPr>
              <a:t>Govaerts</a:t>
            </a:r>
            <a:r>
              <a:rPr lang="en-GB" sz="1100" dirty="0">
                <a:solidFill>
                  <a:schemeClr val="tx1"/>
                </a:solidFill>
              </a:rPr>
              <a:t>, E. </a:t>
            </a:r>
            <a:r>
              <a:rPr lang="en-GB" sz="1100" dirty="0" err="1">
                <a:solidFill>
                  <a:schemeClr val="tx1"/>
                </a:solidFill>
              </a:rPr>
              <a:t>Wooliams</a:t>
            </a:r>
            <a:r>
              <a:rPr lang="en-GB" sz="1100" dirty="0">
                <a:solidFill>
                  <a:schemeClr val="tx1"/>
                </a:solidFill>
              </a:rPr>
              <a:t>, and J. Schulz (2019) Climate Data Records from Meteosat First Generation Part III: Recalibration and Uncertainty Tracing of the Visible channel on METEOSAT 2-7 using Reconstructed, Spectrally Changing Response Functions, Remote Sens., 11, 1165, </a:t>
            </a:r>
            <a:r>
              <a:rPr lang="en-GB" sz="1100" dirty="0">
                <a:solidFill>
                  <a:schemeClr val="tx1"/>
                </a:solidFill>
                <a:hlinkClick r:id="rId5"/>
              </a:rPr>
              <a:t>https://www.mdpi.com/2072-4292/11/10/1165</a:t>
            </a:r>
            <a:endParaRPr lang="en-GB" sz="1100" dirty="0">
              <a:solidFill>
                <a:schemeClr val="tx1"/>
              </a:solidFill>
            </a:endParaRPr>
          </a:p>
        </p:txBody>
      </p:sp>
      <p:sp>
        <p:nvSpPr>
          <p:cNvPr id="10" name="TextBox 9"/>
          <p:cNvSpPr txBox="1"/>
          <p:nvPr/>
        </p:nvSpPr>
        <p:spPr>
          <a:xfrm>
            <a:off x="8436603" y="3765439"/>
            <a:ext cx="2457724" cy="369332"/>
          </a:xfrm>
          <a:prstGeom prst="rect">
            <a:avLst/>
          </a:prstGeom>
          <a:noFill/>
        </p:spPr>
        <p:txBody>
          <a:bodyPr wrap="none" rtlCol="0">
            <a:spAutoFit/>
          </a:bodyPr>
          <a:lstStyle/>
          <a:p>
            <a:r>
              <a:rPr lang="en-GB" sz="1800" dirty="0">
                <a:solidFill>
                  <a:schemeClr val="tx2"/>
                </a:solidFill>
              </a:rPr>
              <a:t>SRF Reconstruction</a:t>
            </a:r>
          </a:p>
        </p:txBody>
      </p:sp>
      <p:pic>
        <p:nvPicPr>
          <p:cNvPr id="11"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670284" y="4282965"/>
            <a:ext cx="9521716" cy="1763278"/>
          </a:xfrm>
          <a:prstGeom prst="rect">
            <a:avLst/>
          </a:prstGeom>
          <a:noFill/>
          <a:ln w="9525">
            <a:noFill/>
            <a:miter lim="800000"/>
            <a:headEnd/>
            <a:tailEnd/>
          </a:ln>
        </p:spPr>
      </p:pic>
      <p:pic>
        <p:nvPicPr>
          <p:cNvPr id="8" name="Picture 7" descr="FIDUCEO-logo.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4525" y="4215771"/>
            <a:ext cx="1952938" cy="781175"/>
          </a:xfrm>
          <a:prstGeom prst="rect">
            <a:avLst/>
          </a:prstGeom>
        </p:spPr>
      </p:pic>
    </p:spTree>
    <p:extLst>
      <p:ext uri="{BB962C8B-B14F-4D97-AF65-F5344CB8AC3E}">
        <p14:creationId xmlns:p14="http://schemas.microsoft.com/office/powerpoint/2010/main" val="36991210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Recalibrated Meteosat IR and WV channel radiances</a:t>
            </a:r>
          </a:p>
        </p:txBody>
      </p:sp>
      <p:pic>
        <p:nvPicPr>
          <p:cNvPr id="4" name="Content Placeholder 3"/>
          <p:cNvPicPr>
            <a:picLocks noGrp="1" noChangeAspect="1"/>
          </p:cNvPicPr>
          <p:nvPr>
            <p:ph idx="1"/>
          </p:nvPr>
        </p:nvPicPr>
        <p:blipFill>
          <a:blip r:embed="rId3"/>
          <a:stretch>
            <a:fillRect/>
          </a:stretch>
        </p:blipFill>
        <p:spPr>
          <a:xfrm>
            <a:off x="6022554" y="1049386"/>
            <a:ext cx="6169446" cy="4600787"/>
          </a:xfrm>
          <a:prstGeom prst="rect">
            <a:avLst/>
          </a:prstGeom>
        </p:spPr>
      </p:pic>
      <p:sp>
        <p:nvSpPr>
          <p:cNvPr id="7" name="TextBox 6"/>
          <p:cNvSpPr txBox="1"/>
          <p:nvPr/>
        </p:nvSpPr>
        <p:spPr>
          <a:xfrm>
            <a:off x="203811" y="5612946"/>
            <a:ext cx="11722578" cy="430887"/>
          </a:xfrm>
          <a:prstGeom prst="rect">
            <a:avLst/>
          </a:prstGeom>
          <a:noFill/>
        </p:spPr>
        <p:txBody>
          <a:bodyPr wrap="square" rtlCol="0">
            <a:spAutoFit/>
          </a:bodyPr>
          <a:lstStyle/>
          <a:p>
            <a:r>
              <a:rPr lang="en-GB" sz="1100" dirty="0">
                <a:solidFill>
                  <a:schemeClr val="tx1"/>
                </a:solidFill>
              </a:rPr>
              <a:t>John, V. O.; T. </a:t>
            </a:r>
            <a:r>
              <a:rPr lang="en-GB" sz="1100" dirty="0" err="1">
                <a:solidFill>
                  <a:schemeClr val="tx1"/>
                </a:solidFill>
              </a:rPr>
              <a:t>Tabata</a:t>
            </a:r>
            <a:r>
              <a:rPr lang="en-GB" sz="1100" dirty="0">
                <a:solidFill>
                  <a:schemeClr val="tx1"/>
                </a:solidFill>
              </a:rPr>
              <a:t>; F. </a:t>
            </a:r>
            <a:r>
              <a:rPr lang="en-GB" sz="1100" dirty="0" err="1">
                <a:solidFill>
                  <a:schemeClr val="tx1"/>
                </a:solidFill>
              </a:rPr>
              <a:t>Rüthrich</a:t>
            </a:r>
            <a:r>
              <a:rPr lang="en-GB" sz="1100" dirty="0">
                <a:solidFill>
                  <a:schemeClr val="tx1"/>
                </a:solidFill>
              </a:rPr>
              <a:t>; R. Roebeling; T. Hewison; R. </a:t>
            </a:r>
            <a:r>
              <a:rPr lang="en-GB" sz="1100" dirty="0" err="1">
                <a:solidFill>
                  <a:schemeClr val="tx1"/>
                </a:solidFill>
              </a:rPr>
              <a:t>Stöckli</a:t>
            </a:r>
            <a:r>
              <a:rPr lang="en-GB" sz="1100" dirty="0">
                <a:solidFill>
                  <a:schemeClr val="tx1"/>
                </a:solidFill>
              </a:rPr>
              <a:t>; J. Schulz (2019) On the Methods for Recalibrating Geostationary Longwave Channels Using Polar Orbiting Infrared Sounders, Remote Sens. 11, no. 10: 1171. </a:t>
            </a:r>
            <a:r>
              <a:rPr lang="en-GB" sz="1100" dirty="0">
                <a:solidFill>
                  <a:schemeClr val="tx1"/>
                </a:solidFill>
                <a:hlinkClick r:id="rId4"/>
              </a:rPr>
              <a:t>https://doi.org/10.3390/rs11101171</a:t>
            </a:r>
            <a:r>
              <a:rPr lang="en-GB" sz="1100" dirty="0">
                <a:solidFill>
                  <a:schemeClr val="tx1"/>
                </a:solidFill>
              </a:rPr>
              <a:t> </a:t>
            </a:r>
          </a:p>
        </p:txBody>
      </p:sp>
      <p:pic>
        <p:nvPicPr>
          <p:cNvPr id="3" name="Picture 2"/>
          <p:cNvPicPr>
            <a:picLocks noChangeAspect="1"/>
          </p:cNvPicPr>
          <p:nvPr/>
        </p:nvPicPr>
        <p:blipFill>
          <a:blip r:embed="rId5"/>
          <a:stretch>
            <a:fillRect/>
          </a:stretch>
        </p:blipFill>
        <p:spPr>
          <a:xfrm>
            <a:off x="162867" y="3029488"/>
            <a:ext cx="5730737" cy="2572735"/>
          </a:xfrm>
          <a:prstGeom prst="rect">
            <a:avLst/>
          </a:prstGeom>
        </p:spPr>
      </p:pic>
      <p:sp>
        <p:nvSpPr>
          <p:cNvPr id="8" name="TextBox 7"/>
          <p:cNvSpPr txBox="1"/>
          <p:nvPr/>
        </p:nvSpPr>
        <p:spPr>
          <a:xfrm>
            <a:off x="293305" y="995526"/>
            <a:ext cx="5484411" cy="203132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GB" sz="1400" dirty="0">
                <a:solidFill>
                  <a:schemeClr val="tx2"/>
                </a:solidFill>
              </a:rPr>
              <a:t>Recalibration using HIRS/2, AIRS, IASI</a:t>
            </a:r>
          </a:p>
          <a:p>
            <a:pPr marL="171450" indent="-171450">
              <a:lnSpc>
                <a:spcPct val="150000"/>
              </a:lnSpc>
              <a:buFont typeface="Arial" panose="020B0604020202020204" pitchFamily="34" charset="0"/>
              <a:buChar char="•"/>
            </a:pPr>
            <a:r>
              <a:rPr lang="en-GB" sz="1400" dirty="0">
                <a:solidFill>
                  <a:schemeClr val="tx2"/>
                </a:solidFill>
              </a:rPr>
              <a:t>Following GSICS methods for colocations</a:t>
            </a:r>
          </a:p>
          <a:p>
            <a:pPr marL="171450" indent="-171450">
              <a:lnSpc>
                <a:spcPct val="150000"/>
              </a:lnSpc>
              <a:buFont typeface="Arial" panose="020B0604020202020204" pitchFamily="34" charset="0"/>
              <a:buChar char="•"/>
            </a:pPr>
            <a:r>
              <a:rPr lang="en-GB" sz="1400" dirty="0">
                <a:solidFill>
                  <a:schemeClr val="tx2"/>
                </a:solidFill>
              </a:rPr>
              <a:t>Calibration coefficients to from counts-to-radiance</a:t>
            </a:r>
          </a:p>
          <a:p>
            <a:pPr marL="171450" indent="-171450">
              <a:lnSpc>
                <a:spcPct val="150000"/>
              </a:lnSpc>
              <a:buFont typeface="Arial" panose="020B0604020202020204" pitchFamily="34" charset="0"/>
              <a:buChar char="•"/>
            </a:pPr>
            <a:endParaRPr lang="en-GB" sz="1400" dirty="0">
              <a:solidFill>
                <a:schemeClr val="tx2"/>
              </a:solidFill>
            </a:endParaRPr>
          </a:p>
          <a:p>
            <a:pPr marL="171450" indent="-171450">
              <a:lnSpc>
                <a:spcPct val="150000"/>
              </a:lnSpc>
              <a:buFont typeface="Arial" panose="020B0604020202020204" pitchFamily="34" charset="0"/>
              <a:buChar char="•"/>
            </a:pPr>
            <a:r>
              <a:rPr lang="en-GB" sz="1400" dirty="0">
                <a:solidFill>
                  <a:schemeClr val="tx2"/>
                </a:solidFill>
              </a:rPr>
              <a:t>In collaboration with JMA, infrared channels of GMS, MTSAT-1R and MTSAT-2 were also recalibrated</a:t>
            </a:r>
          </a:p>
        </p:txBody>
      </p:sp>
      <p:sp>
        <p:nvSpPr>
          <p:cNvPr id="9" name="TextBox 8"/>
          <p:cNvSpPr txBox="1"/>
          <p:nvPr/>
        </p:nvSpPr>
        <p:spPr>
          <a:xfrm>
            <a:off x="197769" y="6063355"/>
            <a:ext cx="11898695" cy="430887"/>
          </a:xfrm>
          <a:prstGeom prst="rect">
            <a:avLst/>
          </a:prstGeom>
          <a:noFill/>
        </p:spPr>
        <p:txBody>
          <a:bodyPr wrap="square" rtlCol="0">
            <a:spAutoFit/>
          </a:bodyPr>
          <a:lstStyle/>
          <a:p>
            <a:r>
              <a:rPr lang="en-US" sz="1100" dirty="0" err="1">
                <a:solidFill>
                  <a:schemeClr val="tx1"/>
                </a:solidFill>
              </a:rPr>
              <a:t>Tabata</a:t>
            </a:r>
            <a:r>
              <a:rPr lang="en-US" sz="1100" dirty="0">
                <a:solidFill>
                  <a:schemeClr val="tx1"/>
                </a:solidFill>
              </a:rPr>
              <a:t>, T.; John, V.O.; Roebeling, R.A.; Hewison, T.; Schulz, J. Recalibration of over 35 Years of Infrared and Water Vapor Channel Radiances of the JMA Geostationary Satellites. Remote Sens. 2019, 11, 1189. </a:t>
            </a:r>
            <a:r>
              <a:rPr lang="en-US" sz="1100" dirty="0">
                <a:solidFill>
                  <a:schemeClr val="tx1"/>
                </a:solidFill>
                <a:hlinkClick r:id="rId6"/>
              </a:rPr>
              <a:t>https://doi.org/10.3390/rs11101189</a:t>
            </a:r>
            <a:r>
              <a:rPr lang="en-US" sz="1100" dirty="0">
                <a:solidFill>
                  <a:schemeClr val="tx1"/>
                </a:solidFill>
              </a:rPr>
              <a:t> </a:t>
            </a:r>
            <a:endParaRPr lang="en-GB" sz="1100" dirty="0" err="1">
              <a:solidFill>
                <a:schemeClr val="tx1"/>
              </a:solidFill>
            </a:endParaRPr>
          </a:p>
        </p:txBody>
      </p:sp>
    </p:spTree>
    <p:extLst>
      <p:ext uri="{BB962C8B-B14F-4D97-AF65-F5344CB8AC3E}">
        <p14:creationId xmlns:p14="http://schemas.microsoft.com/office/powerpoint/2010/main" val="34055138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srgbClr val="FFFFFF"/>
                </a:solidFill>
              </a:rPr>
              <a:t>New HIRS data record</a:t>
            </a:r>
            <a:endParaRPr lang="en-GB" dirty="0"/>
          </a:p>
        </p:txBody>
      </p:sp>
      <p:sp>
        <p:nvSpPr>
          <p:cNvPr id="4" name="Content Placeholder 2"/>
          <p:cNvSpPr>
            <a:spLocks noGrp="1"/>
          </p:cNvSpPr>
          <p:nvPr>
            <p:ph idx="1"/>
          </p:nvPr>
        </p:nvSpPr>
        <p:spPr>
          <a:xfrm>
            <a:off x="79249" y="1128045"/>
            <a:ext cx="6342334" cy="4161802"/>
          </a:xfrm>
        </p:spPr>
        <p:txBody>
          <a:bodyPr>
            <a:normAutofit/>
          </a:bodyPr>
          <a:lstStyle/>
          <a:p>
            <a:r>
              <a:rPr lang="en-GB" sz="2000" dirty="0"/>
              <a:t>Consistent calibration across three generations of  instruments (HIRS/2, HIRS/3, and HIRS/4) using Cao et al. (2007) algorithm:</a:t>
            </a:r>
          </a:p>
          <a:p>
            <a:pPr lvl="1">
              <a:buFont typeface="Courier New" panose="02070309020205020404" pitchFamily="49" charset="0"/>
              <a:buChar char="o"/>
            </a:pPr>
            <a:r>
              <a:rPr lang="en-GB" sz="2000" dirty="0"/>
              <a:t>Biases in the centre of super-swath (~0.5 K) for HIRS-2 measurements is removed;</a:t>
            </a:r>
          </a:p>
          <a:p>
            <a:pPr lvl="1">
              <a:buFont typeface="Courier New" panose="02070309020205020404" pitchFamily="49" charset="0"/>
              <a:buChar char="o"/>
            </a:pPr>
            <a:r>
              <a:rPr lang="en-GB" sz="2000" dirty="0"/>
              <a:t>Biases (up to 0.6 K) in the version 3 algorithm (1998-2005) is removed;</a:t>
            </a:r>
          </a:p>
          <a:p>
            <a:r>
              <a:rPr lang="en-GB" sz="2000" dirty="0"/>
              <a:t>Application results in filled gaps in operational time series and more temporal consistency.</a:t>
            </a:r>
          </a:p>
        </p:txBody>
      </p:sp>
      <p:pic>
        <p:nvPicPr>
          <p:cNvPr id="5" name="Picture 4"/>
          <p:cNvPicPr>
            <a:picLocks noChangeAspect="1"/>
          </p:cNvPicPr>
          <p:nvPr/>
        </p:nvPicPr>
        <p:blipFill>
          <a:blip r:embed="rId3"/>
          <a:stretch>
            <a:fillRect/>
          </a:stretch>
        </p:blipFill>
        <p:spPr>
          <a:xfrm>
            <a:off x="7003164" y="1019908"/>
            <a:ext cx="4710811" cy="200608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841" y="5007666"/>
            <a:ext cx="4495739" cy="144315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407" y="5029317"/>
            <a:ext cx="4495739" cy="1443158"/>
          </a:xfrm>
          <a:prstGeom prst="rect">
            <a:avLst/>
          </a:prstGeom>
        </p:spPr>
      </p:pic>
      <p:pic>
        <p:nvPicPr>
          <p:cNvPr id="9" name="Picture 8"/>
          <p:cNvPicPr>
            <a:picLocks noChangeAspect="1"/>
          </p:cNvPicPr>
          <p:nvPr/>
        </p:nvPicPr>
        <p:blipFill>
          <a:blip r:embed="rId6"/>
          <a:stretch>
            <a:fillRect/>
          </a:stretch>
        </p:blipFill>
        <p:spPr>
          <a:xfrm>
            <a:off x="6660573" y="3001580"/>
            <a:ext cx="5128015" cy="2027738"/>
          </a:xfrm>
          <a:prstGeom prst="rect">
            <a:avLst/>
          </a:prstGeom>
        </p:spPr>
      </p:pic>
      <p:sp>
        <p:nvSpPr>
          <p:cNvPr id="11" name="TextBox 10"/>
          <p:cNvSpPr txBox="1"/>
          <p:nvPr/>
        </p:nvSpPr>
        <p:spPr>
          <a:xfrm>
            <a:off x="371003" y="4848561"/>
            <a:ext cx="938252" cy="276999"/>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Operational  </a:t>
            </a:r>
            <a:endParaRPr kumimoji="0" lang="en-GB" sz="1200" b="0" i="0" u="none" strike="noStrike" kern="0" cap="none" spc="0" normalizeH="0" baseline="0" noProof="0" dirty="0" err="1">
              <a:ln>
                <a:noFill/>
              </a:ln>
              <a:solidFill>
                <a:prstClr val="black"/>
              </a:solidFill>
              <a:effectLst/>
              <a:uLnTx/>
              <a:uFillTx/>
              <a:latin typeface="Calibri" panose="020F0502020204030204"/>
            </a:endParaRPr>
          </a:p>
        </p:txBody>
      </p:sp>
      <p:sp>
        <p:nvSpPr>
          <p:cNvPr id="12" name="TextBox 11"/>
          <p:cNvSpPr txBox="1"/>
          <p:nvPr/>
        </p:nvSpPr>
        <p:spPr>
          <a:xfrm>
            <a:off x="4892213" y="4761957"/>
            <a:ext cx="938252" cy="276999"/>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0" kern="0" dirty="0">
                <a:solidFill>
                  <a:prstClr val="black"/>
                </a:solidFill>
                <a:latin typeface="Calibri" panose="020F0502020204030204"/>
              </a:rPr>
              <a:t>FDR</a:t>
            </a:r>
            <a:r>
              <a:rPr kumimoji="0" lang="en-US" sz="1200" b="0" i="0" u="none" strike="noStrike" kern="0" cap="none" spc="0" normalizeH="0" baseline="0" noProof="0" dirty="0">
                <a:ln>
                  <a:noFill/>
                </a:ln>
                <a:solidFill>
                  <a:prstClr val="black"/>
                </a:solidFill>
                <a:effectLst/>
                <a:uLnTx/>
                <a:uFillTx/>
                <a:latin typeface="Calibri" panose="020F0502020204030204"/>
              </a:rPr>
              <a:t>  </a:t>
            </a:r>
            <a:endParaRPr kumimoji="0" lang="en-GB" sz="1200" b="0" i="0" u="none" strike="noStrike" kern="0" cap="none" spc="0" normalizeH="0" baseline="0" noProof="0" dirty="0" err="1">
              <a:ln>
                <a:noFill/>
              </a:ln>
              <a:solidFill>
                <a:prstClr val="black"/>
              </a:solidFill>
              <a:effectLst/>
              <a:uLnTx/>
              <a:uFillTx/>
              <a:latin typeface="Calibri" panose="020F0502020204030204"/>
            </a:endParaRPr>
          </a:p>
        </p:txBody>
      </p:sp>
      <p:cxnSp>
        <p:nvCxnSpPr>
          <p:cNvPr id="13" name="Straight Arrow Connector 12"/>
          <p:cNvCxnSpPr/>
          <p:nvPr/>
        </p:nvCxnSpPr>
        <p:spPr>
          <a:xfrm flipH="1">
            <a:off x="2236270" y="4185862"/>
            <a:ext cx="304012" cy="526258"/>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35013" y="4105694"/>
            <a:ext cx="675410" cy="88408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827738" y="3120543"/>
            <a:ext cx="1148972" cy="308457"/>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611091" y="2176982"/>
            <a:ext cx="1317460" cy="404634"/>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6073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FFFFFF"/>
                </a:solidFill>
              </a:rPr>
              <a:t>New HIRS - NEDT</a:t>
            </a:r>
            <a:endParaRPr lang="en-GB" dirty="0"/>
          </a:p>
        </p:txBody>
      </p:sp>
      <p:grpSp>
        <p:nvGrpSpPr>
          <p:cNvPr id="10" name="Group 9"/>
          <p:cNvGrpSpPr/>
          <p:nvPr/>
        </p:nvGrpSpPr>
        <p:grpSpPr>
          <a:xfrm>
            <a:off x="718457" y="1523820"/>
            <a:ext cx="10685417" cy="4952159"/>
            <a:chOff x="3080414" y="1588035"/>
            <a:chExt cx="8000672" cy="4952159"/>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754" t="4912" r="2851" b="3684"/>
            <a:stretch/>
          </p:blipFill>
          <p:spPr>
            <a:xfrm>
              <a:off x="3080414" y="1710013"/>
              <a:ext cx="7483312" cy="4576532"/>
            </a:xfrm>
            <a:prstGeom prst="rect">
              <a:avLst/>
            </a:prstGeom>
          </p:spPr>
        </p:pic>
        <p:sp>
          <p:nvSpPr>
            <p:cNvPr id="23" name="TextBox 22"/>
            <p:cNvSpPr txBox="1"/>
            <p:nvPr/>
          </p:nvSpPr>
          <p:spPr>
            <a:xfrm>
              <a:off x="3591516" y="1588035"/>
              <a:ext cx="7489570" cy="338554"/>
            </a:xfrm>
            <a:prstGeom prst="rect">
              <a:avLst/>
            </a:prstGeom>
            <a:solidFill>
              <a:schemeClr val="bg1"/>
            </a:solidFill>
          </p:spPr>
          <p:txBody>
            <a:bodyPr wrap="square" rtlCol="0">
              <a:spAutoFit/>
            </a:bodyPr>
            <a:lstStyle/>
            <a:p>
              <a:pPr algn="ctr"/>
              <a:r>
                <a:rPr lang="en-US" sz="1600" b="0" dirty="0">
                  <a:solidFill>
                    <a:schemeClr val="tx1"/>
                  </a:solidFill>
                </a:rPr>
                <a:t>HIRS channel 12 (6µm; upper trop. water vapor, clear sky, FCDR QC checked)</a:t>
              </a:r>
              <a:r>
                <a:rPr lang="en-US" sz="1600" dirty="0"/>
                <a:t>)</a:t>
              </a:r>
              <a:endParaRPr lang="en-GB" sz="1600" dirty="0"/>
            </a:p>
          </p:txBody>
        </p:sp>
        <p:grpSp>
          <p:nvGrpSpPr>
            <p:cNvPr id="4" name="Group 3"/>
            <p:cNvGrpSpPr/>
            <p:nvPr/>
          </p:nvGrpSpPr>
          <p:grpSpPr>
            <a:xfrm>
              <a:off x="5657536" y="2164683"/>
              <a:ext cx="3648405" cy="1010630"/>
              <a:chOff x="3407702" y="1784429"/>
              <a:chExt cx="3648405" cy="1010630"/>
            </a:xfrm>
          </p:grpSpPr>
          <p:sp>
            <p:nvSpPr>
              <p:cNvPr id="6" name="Oval 5"/>
              <p:cNvSpPr/>
              <p:nvPr/>
            </p:nvSpPr>
            <p:spPr bwMode="auto">
              <a:xfrm>
                <a:off x="3407702" y="1892830"/>
                <a:ext cx="109020" cy="109020"/>
              </a:xfrm>
              <a:prstGeom prst="ellipse">
                <a:avLst/>
              </a:prstGeom>
              <a:noFill/>
              <a:ln w="19050" cap="flat" cmpd="sng" algn="ctr">
                <a:solidFill>
                  <a:schemeClr val="tx1">
                    <a:lumMod val="50000"/>
                  </a:schemeClr>
                </a:solidFill>
                <a:prstDash val="solid"/>
                <a:round/>
                <a:headEnd type="none" w="med" len="med"/>
                <a:tailEnd type="none" w="med" len="med"/>
              </a:ln>
              <a:effectLst/>
            </p:spPr>
            <p:txBody>
              <a:bodyPr vert="horz" wrap="square" lIns="48000" tIns="48000" rIns="48000" bIns="48000" numCol="1" rtlCol="0" anchor="t" anchorCtr="0" compatLnSpc="1">
                <a:prstTxWarp prst="textNoShape">
                  <a:avLst/>
                </a:prstTxWarp>
              </a:bodyPr>
              <a:lstStyle/>
              <a:p>
                <a:pPr defTabSz="1219170" eaLnBrk="0" hangingPunct="0">
                  <a:spcBef>
                    <a:spcPct val="50000"/>
                  </a:spcBef>
                </a:pPr>
                <a:endParaRPr lang="en-GB" sz="1200"/>
              </a:p>
            </p:txBody>
          </p:sp>
          <p:sp>
            <p:nvSpPr>
              <p:cNvPr id="7" name="TextBox 6"/>
              <p:cNvSpPr txBox="1"/>
              <p:nvPr/>
            </p:nvSpPr>
            <p:spPr>
              <a:xfrm>
                <a:off x="3503712" y="1784429"/>
                <a:ext cx="3552395" cy="523220"/>
              </a:xfrm>
              <a:prstGeom prst="rect">
                <a:avLst/>
              </a:prstGeom>
              <a:noFill/>
            </p:spPr>
            <p:txBody>
              <a:bodyPr wrap="square" rtlCol="0">
                <a:spAutoFit/>
              </a:bodyPr>
              <a:lstStyle/>
              <a:p>
                <a:r>
                  <a:rPr lang="en-US" sz="1400" dirty="0">
                    <a:solidFill>
                      <a:schemeClr val="tx2"/>
                    </a:solidFill>
                  </a:rPr>
                  <a:t>Performance outside NEDT specifications</a:t>
                </a:r>
                <a:endParaRPr lang="en-GB" sz="1400" dirty="0" err="1">
                  <a:solidFill>
                    <a:schemeClr val="tx2"/>
                  </a:solidFill>
                </a:endParaRPr>
              </a:p>
            </p:txBody>
          </p:sp>
          <p:cxnSp>
            <p:nvCxnSpPr>
              <p:cNvPr id="25" name="Straight Arrow Connector 24"/>
              <p:cNvCxnSpPr/>
              <p:nvPr/>
            </p:nvCxnSpPr>
            <p:spPr bwMode="auto">
              <a:xfrm>
                <a:off x="5759474" y="2122984"/>
                <a:ext cx="310775" cy="672075"/>
              </a:xfrm>
              <a:prstGeom prst="straightConnector1">
                <a:avLst/>
              </a:prstGeom>
              <a:solidFill>
                <a:schemeClr val="bg2"/>
              </a:solidFill>
              <a:ln w="9525" cap="flat" cmpd="sng" algn="ctr">
                <a:solidFill>
                  <a:schemeClr val="tx1"/>
                </a:solidFill>
                <a:prstDash val="solid"/>
                <a:round/>
                <a:headEnd type="none" w="med" len="med"/>
                <a:tailEnd type="triangle"/>
              </a:ln>
              <a:effectLst/>
            </p:spPr>
          </p:cxnSp>
        </p:grpSp>
        <p:sp>
          <p:nvSpPr>
            <p:cNvPr id="11" name="TextBox 10"/>
            <p:cNvSpPr txBox="1"/>
            <p:nvPr/>
          </p:nvSpPr>
          <p:spPr>
            <a:xfrm>
              <a:off x="6658756" y="6170862"/>
              <a:ext cx="1038492" cy="369332"/>
            </a:xfrm>
            <a:prstGeom prst="rect">
              <a:avLst/>
            </a:prstGeom>
            <a:noFill/>
          </p:spPr>
          <p:txBody>
            <a:bodyPr wrap="square" rtlCol="0">
              <a:spAutoFit/>
            </a:bodyPr>
            <a:lstStyle/>
            <a:p>
              <a:pPr algn="ctr"/>
              <a:r>
                <a:rPr lang="en-US" sz="1800" dirty="0">
                  <a:solidFill>
                    <a:schemeClr val="tx1">
                      <a:lumMod val="50000"/>
                    </a:schemeClr>
                  </a:solidFill>
                </a:rPr>
                <a:t>Year</a:t>
              </a:r>
              <a:endParaRPr lang="en-GB" sz="1800" dirty="0">
                <a:solidFill>
                  <a:schemeClr val="tx1">
                    <a:lumMod val="50000"/>
                  </a:schemeClr>
                </a:solidFill>
              </a:endParaRPr>
            </a:p>
          </p:txBody>
        </p:sp>
      </p:grpSp>
      <p:sp>
        <p:nvSpPr>
          <p:cNvPr id="3" name="Rectangle 2"/>
          <p:cNvSpPr/>
          <p:nvPr/>
        </p:nvSpPr>
        <p:spPr>
          <a:xfrm>
            <a:off x="137654" y="1071809"/>
            <a:ext cx="8292655" cy="400110"/>
          </a:xfrm>
          <a:prstGeom prst="rect">
            <a:avLst/>
          </a:prstGeom>
        </p:spPr>
        <p:txBody>
          <a:bodyPr wrap="none">
            <a:spAutoFit/>
          </a:bodyPr>
          <a:lstStyle/>
          <a:p>
            <a:r>
              <a:rPr lang="en-US" sz="2000" b="0" dirty="0">
                <a:solidFill>
                  <a:schemeClr val="tx1"/>
                </a:solidFill>
              </a:rPr>
              <a:t>New HIRS FDR (1979-2019): includes uncertainties (instrument noise)</a:t>
            </a:r>
            <a:endParaRPr lang="en-GB" sz="2000" b="0" dirty="0">
              <a:solidFill>
                <a:schemeClr val="tx1"/>
              </a:solidFill>
            </a:endParaRPr>
          </a:p>
        </p:txBody>
      </p:sp>
    </p:spTree>
    <p:extLst>
      <p:ext uri="{BB962C8B-B14F-4D97-AF65-F5344CB8AC3E}">
        <p14:creationId xmlns:p14="http://schemas.microsoft.com/office/powerpoint/2010/main" val="32057193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Improvement of MVIRI recalibration</a:t>
            </a:r>
          </a:p>
        </p:txBody>
      </p:sp>
      <p:grpSp>
        <p:nvGrpSpPr>
          <p:cNvPr id="4" name="Group 3"/>
          <p:cNvGrpSpPr/>
          <p:nvPr/>
        </p:nvGrpSpPr>
        <p:grpSpPr>
          <a:xfrm>
            <a:off x="7665396" y="1138077"/>
            <a:ext cx="4164340" cy="2611745"/>
            <a:chOff x="474470" y="4234646"/>
            <a:chExt cx="3642910" cy="2198874"/>
          </a:xfrm>
        </p:grpSpPr>
        <p:pic>
          <p:nvPicPr>
            <p:cNvPr id="9" name="Picture 8"/>
            <p:cNvPicPr>
              <a:picLocks noChangeAspect="1"/>
            </p:cNvPicPr>
            <p:nvPr/>
          </p:nvPicPr>
          <p:blipFill>
            <a:blip r:embed="rId3"/>
            <a:stretch>
              <a:fillRect/>
            </a:stretch>
          </p:blipFill>
          <p:spPr>
            <a:xfrm>
              <a:off x="474470" y="4234646"/>
              <a:ext cx="3642910" cy="2198874"/>
            </a:xfrm>
            <a:prstGeom prst="rect">
              <a:avLst/>
            </a:prstGeom>
          </p:spPr>
        </p:pic>
        <p:sp>
          <p:nvSpPr>
            <p:cNvPr id="16" name="TextBox 15"/>
            <p:cNvSpPr txBox="1"/>
            <p:nvPr/>
          </p:nvSpPr>
          <p:spPr>
            <a:xfrm>
              <a:off x="2536478" y="5307667"/>
              <a:ext cx="1535998" cy="276999"/>
            </a:xfrm>
            <a:prstGeom prst="rect">
              <a:avLst/>
            </a:prstGeom>
            <a:noFill/>
          </p:spPr>
          <p:txBody>
            <a:bodyPr wrap="none" rtlCol="0">
              <a:spAutoFit/>
            </a:bodyPr>
            <a:lstStyle/>
            <a:p>
              <a:r>
                <a:rPr lang="en-GB" sz="1200" dirty="0">
                  <a:solidFill>
                    <a:schemeClr val="tx2"/>
                  </a:solidFill>
                </a:rPr>
                <a:t>Operational HIRS</a:t>
              </a:r>
            </a:p>
          </p:txBody>
        </p:sp>
        <p:sp>
          <p:nvSpPr>
            <p:cNvPr id="30" name="TextBox 29"/>
            <p:cNvSpPr txBox="1"/>
            <p:nvPr/>
          </p:nvSpPr>
          <p:spPr>
            <a:xfrm>
              <a:off x="852700" y="4502451"/>
              <a:ext cx="873957" cy="230832"/>
            </a:xfrm>
            <a:prstGeom prst="rect">
              <a:avLst/>
            </a:prstGeom>
            <a:noFill/>
          </p:spPr>
          <p:txBody>
            <a:bodyPr wrap="none" rtlCol="0">
              <a:spAutoFit/>
            </a:bodyPr>
            <a:lstStyle/>
            <a:p>
              <a:r>
                <a:rPr lang="en-GB" dirty="0">
                  <a:solidFill>
                    <a:schemeClr val="tx2"/>
                  </a:solidFill>
                </a:rPr>
                <a:t>1984-04-01</a:t>
              </a:r>
            </a:p>
          </p:txBody>
        </p:sp>
      </p:grpSp>
      <p:grpSp>
        <p:nvGrpSpPr>
          <p:cNvPr id="3" name="Group 2"/>
          <p:cNvGrpSpPr/>
          <p:nvPr/>
        </p:nvGrpSpPr>
        <p:grpSpPr>
          <a:xfrm>
            <a:off x="7665396" y="3736740"/>
            <a:ext cx="4216823" cy="2575158"/>
            <a:chOff x="5299113" y="4141886"/>
            <a:chExt cx="3825696" cy="2298848"/>
          </a:xfrm>
        </p:grpSpPr>
        <p:pic>
          <p:nvPicPr>
            <p:cNvPr id="8" name="Picture 7"/>
            <p:cNvPicPr>
              <a:picLocks noChangeAspect="1"/>
            </p:cNvPicPr>
            <p:nvPr/>
          </p:nvPicPr>
          <p:blipFill>
            <a:blip r:embed="rId4"/>
            <a:stretch>
              <a:fillRect/>
            </a:stretch>
          </p:blipFill>
          <p:spPr>
            <a:xfrm>
              <a:off x="5299113" y="4141886"/>
              <a:ext cx="3825696" cy="2298848"/>
            </a:xfrm>
            <a:prstGeom prst="rect">
              <a:avLst/>
            </a:prstGeom>
          </p:spPr>
        </p:pic>
        <p:sp>
          <p:nvSpPr>
            <p:cNvPr id="17" name="TextBox 16"/>
            <p:cNvSpPr txBox="1"/>
            <p:nvPr/>
          </p:nvSpPr>
          <p:spPr>
            <a:xfrm>
              <a:off x="7710837" y="5287404"/>
              <a:ext cx="976549" cy="276999"/>
            </a:xfrm>
            <a:prstGeom prst="rect">
              <a:avLst/>
            </a:prstGeom>
            <a:noFill/>
          </p:spPr>
          <p:txBody>
            <a:bodyPr wrap="none" rtlCol="0">
              <a:spAutoFit/>
            </a:bodyPr>
            <a:lstStyle/>
            <a:p>
              <a:r>
                <a:rPr lang="en-GB" sz="1200" dirty="0">
                  <a:solidFill>
                    <a:srgbClr val="E741BC"/>
                  </a:solidFill>
                </a:rPr>
                <a:t>New HIRS</a:t>
              </a:r>
            </a:p>
          </p:txBody>
        </p:sp>
        <p:sp>
          <p:nvSpPr>
            <p:cNvPr id="31" name="TextBox 30"/>
            <p:cNvSpPr txBox="1"/>
            <p:nvPr/>
          </p:nvSpPr>
          <p:spPr>
            <a:xfrm>
              <a:off x="5863817" y="4502451"/>
              <a:ext cx="873957" cy="230832"/>
            </a:xfrm>
            <a:prstGeom prst="rect">
              <a:avLst/>
            </a:prstGeom>
            <a:noFill/>
          </p:spPr>
          <p:txBody>
            <a:bodyPr wrap="none" rtlCol="0">
              <a:spAutoFit/>
            </a:bodyPr>
            <a:lstStyle/>
            <a:p>
              <a:r>
                <a:rPr lang="en-GB" dirty="0">
                  <a:solidFill>
                    <a:schemeClr val="tx2"/>
                  </a:solidFill>
                </a:rPr>
                <a:t>1984-04-01</a:t>
              </a:r>
            </a:p>
          </p:txBody>
        </p:sp>
      </p:grpSp>
      <p:pic>
        <p:nvPicPr>
          <p:cNvPr id="10" name="Content Placeholder 9"/>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19327" y="1682191"/>
            <a:ext cx="6021640" cy="3590199"/>
          </a:xfrm>
        </p:spPr>
      </p:pic>
      <p:cxnSp>
        <p:nvCxnSpPr>
          <p:cNvPr id="12" name="Straight Arrow Connector 11"/>
          <p:cNvCxnSpPr>
            <a:stCxn id="8" idx="1"/>
          </p:cNvCxnSpPr>
          <p:nvPr/>
        </p:nvCxnSpPr>
        <p:spPr bwMode="auto">
          <a:xfrm flipH="1" flipV="1">
            <a:off x="5616205" y="4292621"/>
            <a:ext cx="2049191" cy="731698"/>
          </a:xfrm>
          <a:prstGeom prst="straightConnector1">
            <a:avLst/>
          </a:prstGeom>
          <a:solidFill>
            <a:schemeClr val="bg2"/>
          </a:solidFill>
          <a:ln w="28575" cap="flat" cmpd="sng" algn="ctr">
            <a:solidFill>
              <a:srgbClr val="E741BC"/>
            </a:solidFill>
            <a:prstDash val="solid"/>
            <a:round/>
            <a:headEnd type="none" w="med" len="med"/>
            <a:tailEnd type="triangle"/>
          </a:ln>
          <a:effectLst/>
        </p:spPr>
      </p:cxnSp>
      <p:cxnSp>
        <p:nvCxnSpPr>
          <p:cNvPr id="27" name="Straight Arrow Connector 26"/>
          <p:cNvCxnSpPr>
            <a:stCxn id="9" idx="1"/>
          </p:cNvCxnSpPr>
          <p:nvPr/>
        </p:nvCxnSpPr>
        <p:spPr bwMode="auto">
          <a:xfrm flipH="1">
            <a:off x="5136204" y="2443950"/>
            <a:ext cx="2529192" cy="1469250"/>
          </a:xfrm>
          <a:prstGeom prst="straightConnector1">
            <a:avLst/>
          </a:prstGeom>
          <a:ln w="38100">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34" name="TextBox 33"/>
          <p:cNvSpPr txBox="1"/>
          <p:nvPr/>
        </p:nvSpPr>
        <p:spPr>
          <a:xfrm>
            <a:off x="2467474" y="2729458"/>
            <a:ext cx="2299027"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1400" dirty="0">
                <a:solidFill>
                  <a:srgbClr val="C00000"/>
                </a:solidFill>
              </a:rPr>
              <a:t>Decontamination event</a:t>
            </a:r>
          </a:p>
        </p:txBody>
      </p:sp>
      <p:cxnSp>
        <p:nvCxnSpPr>
          <p:cNvPr id="42" name="Straight Connector 41"/>
          <p:cNvCxnSpPr/>
          <p:nvPr/>
        </p:nvCxnSpPr>
        <p:spPr bwMode="auto">
          <a:xfrm flipH="1" flipV="1">
            <a:off x="1617563" y="2662172"/>
            <a:ext cx="740135" cy="164504"/>
          </a:xfrm>
          <a:prstGeom prst="line">
            <a:avLst/>
          </a:prstGeom>
          <a:solidFill>
            <a:schemeClr val="bg2"/>
          </a:solidFill>
          <a:ln w="28575" cap="flat" cmpd="sng" algn="ctr">
            <a:solidFill>
              <a:srgbClr val="C00000"/>
            </a:solidFill>
            <a:prstDash val="solid"/>
            <a:round/>
            <a:headEnd type="none" w="med" len="med"/>
            <a:tailEnd type="arrow" w="med" len="med"/>
          </a:ln>
          <a:effectLst/>
        </p:spPr>
      </p:cxnSp>
      <p:cxnSp>
        <p:nvCxnSpPr>
          <p:cNvPr id="32" name="Straight Connector 31"/>
          <p:cNvCxnSpPr/>
          <p:nvPr/>
        </p:nvCxnSpPr>
        <p:spPr bwMode="auto">
          <a:xfrm flipH="1">
            <a:off x="4562272" y="3146148"/>
            <a:ext cx="9729" cy="662283"/>
          </a:xfrm>
          <a:prstGeom prst="line">
            <a:avLst/>
          </a:prstGeom>
          <a:solidFill>
            <a:schemeClr val="bg2"/>
          </a:solidFill>
          <a:ln w="28575" cap="flat" cmpd="sng" algn="ctr">
            <a:solidFill>
              <a:srgbClr val="C00000"/>
            </a:solidFill>
            <a:prstDash val="solid"/>
            <a:round/>
            <a:headEnd type="none" w="med" len="med"/>
            <a:tailEnd type="arrow" w="med" len="med"/>
          </a:ln>
          <a:effectLst/>
        </p:spPr>
      </p:cxnSp>
    </p:spTree>
    <p:extLst>
      <p:ext uri="{BB962C8B-B14F-4D97-AF65-F5344CB8AC3E}">
        <p14:creationId xmlns:p14="http://schemas.microsoft.com/office/powerpoint/2010/main" val="21668348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Uncertainty characterised Microwave Humidity Sounder data</a:t>
            </a:r>
          </a:p>
        </p:txBody>
      </p:sp>
      <p:sp>
        <p:nvSpPr>
          <p:cNvPr id="3" name="Content Placeholder 2"/>
          <p:cNvSpPr>
            <a:spLocks noGrp="1"/>
          </p:cNvSpPr>
          <p:nvPr>
            <p:ph idx="1"/>
          </p:nvPr>
        </p:nvSpPr>
        <p:spPr>
          <a:xfrm>
            <a:off x="328249" y="1237127"/>
            <a:ext cx="11408826" cy="2160020"/>
          </a:xfrm>
        </p:spPr>
        <p:txBody>
          <a:bodyPr>
            <a:normAutofit lnSpcReduction="10000"/>
          </a:bodyPr>
          <a:lstStyle/>
          <a:p>
            <a:r>
              <a:rPr lang="en-GB" sz="2400" dirty="0"/>
              <a:t>Again, it has all started with FIDUCEO – their Release 1 contains data from SSM/T-2, AMSU-B, and MHS – Brightness temperatures and </a:t>
            </a:r>
            <a:r>
              <a:rPr lang="en-GB" sz="2400" dirty="0">
                <a:solidFill>
                  <a:srgbClr val="00B050"/>
                </a:solidFill>
              </a:rPr>
              <a:t>fully traceable uncertainties</a:t>
            </a:r>
            <a:r>
              <a:rPr lang="en-GB" sz="2400" dirty="0"/>
              <a:t> – </a:t>
            </a:r>
            <a:r>
              <a:rPr lang="en-GB" sz="2400" dirty="0">
                <a:solidFill>
                  <a:srgbClr val="00B050"/>
                </a:solidFill>
              </a:rPr>
              <a:t>Independent, structured, and common</a:t>
            </a:r>
          </a:p>
          <a:p>
            <a:pPr>
              <a:lnSpc>
                <a:spcPct val="150000"/>
              </a:lnSpc>
            </a:pPr>
            <a:r>
              <a:rPr lang="en-GB" sz="2400" dirty="0"/>
              <a:t>We extended it to MWHS, MWHS-2, and ATMS – only for 183 GHz channels</a:t>
            </a:r>
          </a:p>
          <a:p>
            <a:pPr>
              <a:lnSpc>
                <a:spcPct val="150000"/>
              </a:lnSpc>
            </a:pPr>
            <a:r>
              <a:rPr lang="en-GB" sz="2400" dirty="0"/>
              <a:t>Currently working on the harmonisation of these individual data records</a:t>
            </a:r>
          </a:p>
          <a:p>
            <a:pPr>
              <a:lnSpc>
                <a:spcPct val="150000"/>
              </a:lnSpc>
            </a:pPr>
            <a:endParaRPr lang="en-GB" sz="2400" dirty="0"/>
          </a:p>
          <a:p>
            <a:endParaRPr lang="en-GB"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52" y="3397147"/>
            <a:ext cx="10177576" cy="2804616"/>
          </a:xfrm>
          <a:prstGeom prst="rect">
            <a:avLst/>
          </a:prstGeom>
        </p:spPr>
      </p:pic>
      <p:sp>
        <p:nvSpPr>
          <p:cNvPr id="10" name="Rectangle 9"/>
          <p:cNvSpPr/>
          <p:nvPr/>
        </p:nvSpPr>
        <p:spPr>
          <a:xfrm>
            <a:off x="450376" y="6049650"/>
            <a:ext cx="11464120" cy="430887"/>
          </a:xfrm>
          <a:prstGeom prst="rect">
            <a:avLst/>
          </a:prstGeom>
        </p:spPr>
        <p:txBody>
          <a:bodyPr wrap="square">
            <a:spAutoFit/>
          </a:bodyPr>
          <a:lstStyle/>
          <a:p>
            <a:r>
              <a:rPr lang="en-GB" sz="1100" dirty="0">
                <a:solidFill>
                  <a:schemeClr val="tx1"/>
                </a:solidFill>
              </a:rPr>
              <a:t>I. Hans, M. Burgdorf, S. A. Buehler, M. </a:t>
            </a:r>
            <a:r>
              <a:rPr lang="en-GB" sz="1100" dirty="0" err="1">
                <a:solidFill>
                  <a:schemeClr val="tx1"/>
                </a:solidFill>
              </a:rPr>
              <a:t>Prange</a:t>
            </a:r>
            <a:r>
              <a:rPr lang="en-GB" sz="1100" dirty="0">
                <a:solidFill>
                  <a:schemeClr val="tx1"/>
                </a:solidFill>
              </a:rPr>
              <a:t>, T. Lang, V. O. John (2019) An Uncertainty Quantified Fundamental Climate Data Record for Microwave Humidity Sounders, Remote Sens., 11, 548.</a:t>
            </a:r>
          </a:p>
        </p:txBody>
      </p:sp>
    </p:spTree>
    <p:extLst>
      <p:ext uri="{BB962C8B-B14F-4D97-AF65-F5344CB8AC3E}">
        <p14:creationId xmlns:p14="http://schemas.microsoft.com/office/powerpoint/2010/main" val="2389231483"/>
      </p:ext>
    </p:extLst>
  </p:cSld>
  <p:clrMapOvr>
    <a:masterClrMapping/>
  </p:clrMapOvr>
  <p:transition/>
</p:sld>
</file>

<file path=ppt/theme/theme1.xml><?xml version="1.0" encoding="utf-8"?>
<a:theme xmlns:a="http://schemas.openxmlformats.org/drawingml/2006/main" name="Viewgraph Landscape 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txDef>
      <a:spPr>
        <a:noFill/>
      </a:spPr>
      <a:bodyPr wrap="square" rtlCol="0">
        <a:spAutoFit/>
      </a:bodyPr>
      <a:lstStyle>
        <a:defPPr>
          <a:defRPr dirty="0" err="1" smtClean="0">
            <a:solidFill>
              <a:schemeClr val="tx2"/>
            </a:solidFill>
          </a:defRPr>
        </a:defPPr>
      </a:lstStyle>
    </a:tx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F10032D-85B5-4306-82CC-47275A0559E9}" vid="{A0C3C1E4-82B4-4DE5-AC93-43DC36640A7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Landscape Template (16_9 format) (18)</Template>
  <TotalTime>3352</TotalTime>
  <Words>1942</Words>
  <Application>Microsoft Office PowerPoint</Application>
  <PresentationFormat>Widescreen</PresentationFormat>
  <Paragraphs>184</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Viewgraph Landscape Template</vt:lpstr>
      <vt:lpstr>PowerPoint Presentation</vt:lpstr>
      <vt:lpstr>Outline</vt:lpstr>
      <vt:lpstr>Released datasets since last GSICS Annual Meeting</vt:lpstr>
      <vt:lpstr>Uncertainty Characterised MVIRI VIS Channel FCDR</vt:lpstr>
      <vt:lpstr>Recalibrated Meteosat IR and WV channel radiances</vt:lpstr>
      <vt:lpstr>New HIRS data record</vt:lpstr>
      <vt:lpstr>New HIRS - NEDT</vt:lpstr>
      <vt:lpstr>Improvement of MVIRI recalibration</vt:lpstr>
      <vt:lpstr>Uncertainty characterised Microwave Humidity Sounder data</vt:lpstr>
      <vt:lpstr>Quality Control</vt:lpstr>
      <vt:lpstr>Quality control – continues…</vt:lpstr>
      <vt:lpstr>Anomaly examples</vt:lpstr>
      <vt:lpstr>GEO-Ring FCDR</vt:lpstr>
      <vt:lpstr>Summary</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Pia Anna Pechmann</dc:creator>
  <cp:lastModifiedBy>Viju John</cp:lastModifiedBy>
  <cp:revision>80</cp:revision>
  <cp:lastPrinted>2006-03-06T14:11:17Z</cp:lastPrinted>
  <dcterms:created xsi:type="dcterms:W3CDTF">2021-02-05T10:36:37Z</dcterms:created>
  <dcterms:modified xsi:type="dcterms:W3CDTF">2021-03-30T12:45:24Z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M_DOCNUM">
    <vt:lpwstr>1213433</vt:lpwstr>
  </property>
  <property fmtid="{D5CDD505-2E9C-101B-9397-08002B2CF9AE}" pid="3" name="DM_DOCNAME">
    <vt:lpwstr>Climate Service Development Plan</vt:lpwstr>
  </property>
  <property fmtid="{D5CDD505-2E9C-101B-9397-08002B2CF9AE}" pid="4" name="DM_AUTHOR">
    <vt:lpwstr>Joerg Schulz</vt:lpwstr>
  </property>
  <property fmtid="{D5CDD505-2E9C-101B-9397-08002B2CF9AE}" pid="5" name="DM_E_DOC_NO">
    <vt:lpwstr>EUM/STG-OPSWG/49/21/VWG/009</vt:lpwstr>
  </property>
  <property fmtid="{D5CDD505-2E9C-101B-9397-08002B2CF9AE}" pid="6" name="DM_E_VER_NO">
    <vt:lpwstr>1A</vt:lpwstr>
  </property>
  <property fmtid="{D5CDD505-2E9C-101B-9397-08002B2CF9AE}" pid="7" name="DM_E_ISS_DATE">
    <vt:lpwstr>1 March 2021</vt:lpwstr>
  </property>
  <property fmtid="{D5CDD505-2E9C-101B-9397-08002B2CF9AE}" pid="8" name="DM_E_FROM_PERS2">
    <vt:lpwstr/>
  </property>
  <property fmtid="{D5CDD505-2E9C-101B-9397-08002B2CF9AE}" pid="9" name="DM_E_CONFID">
    <vt:lpwstr>RESTRICTED</vt:lpwstr>
  </property>
  <property fmtid="{D5CDD505-2E9C-101B-9397-08002B2CF9AE}" pid="10" name="DM_E_WBS_CODE">
    <vt:lpwstr/>
  </property>
  <property fmtid="{D5CDD505-2E9C-101B-9397-08002B2CF9AE}" pid="11" name="DM_E_DISTRIB">
    <vt:lpwstr/>
  </property>
  <property fmtid="{D5CDD505-2E9C-101B-9397-08002B2CF9AE}" pid="12" name="DIGITAL_SIGNATURE">
    <vt:lpwstr/>
  </property>
</Properties>
</file>