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263" r:id="rId3"/>
    <p:sldId id="670" r:id="rId4"/>
    <p:sldId id="671" r:id="rId5"/>
    <p:sldId id="3110" r:id="rId6"/>
    <p:sldId id="67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5B99F-0018-0000-AB11-822A0A5FF6DD}" v="14" dt="2021-03-31T12:00:37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5adf5c3ab37b9de4c38030680afe823c0659384c8c8ebc90c9473caafc3d017::" providerId="AD" clId="Web-{34A5B99F-0018-0000-AB11-822A0A5FF6DD}"/>
    <pc:docChg chg="modSld">
      <pc:chgData name="Guest User" userId="S::urn:spo:anon#d5adf5c3ab37b9de4c38030680afe823c0659384c8c8ebc90c9473caafc3d017::" providerId="AD" clId="Web-{34A5B99F-0018-0000-AB11-822A0A5FF6DD}" dt="2021-03-31T12:00:37.821" v="13" actId="1076"/>
      <pc:docMkLst>
        <pc:docMk/>
      </pc:docMkLst>
      <pc:sldChg chg="modSp">
        <pc:chgData name="Guest User" userId="S::urn:spo:anon#d5adf5c3ab37b9de4c38030680afe823c0659384c8c8ebc90c9473caafc3d017::" providerId="AD" clId="Web-{34A5B99F-0018-0000-AB11-822A0A5FF6DD}" dt="2021-03-31T12:00:37.821" v="13" actId="1076"/>
        <pc:sldMkLst>
          <pc:docMk/>
          <pc:sldMk cId="2136058552" sldId="3110"/>
        </pc:sldMkLst>
        <pc:picChg chg="mod">
          <ac:chgData name="Guest User" userId="S::urn:spo:anon#d5adf5c3ab37b9de4c38030680afe823c0659384c8c8ebc90c9473caafc3d017::" providerId="AD" clId="Web-{34A5B99F-0018-0000-AB11-822A0A5FF6DD}" dt="2021-03-31T12:00:37.821" v="13" actId="1076"/>
          <ac:picMkLst>
            <pc:docMk/>
            <pc:sldMk cId="2136058552" sldId="3110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E372-F664-466B-ADED-C8EC389FF66F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8170-8A1A-47BD-A9CE-DAB1CA372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8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7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GSICS Processing and Research </a:t>
            </a:r>
            <a:r>
              <a:rPr lang="en-US" altLang="zh-CN" dirty="0" err="1"/>
              <a:t>Centres</a:t>
            </a:r>
            <a:r>
              <a:rPr lang="en-US" altLang="zh-CN" dirty="0"/>
              <a:t> (GPRC)</a:t>
            </a:r>
          </a:p>
          <a:p>
            <a:endParaRPr lang="en-US" altLang="zh-CN" dirty="0"/>
          </a:p>
          <a:p>
            <a:r>
              <a:rPr lang="en-US" altLang="zh-CN" dirty="0"/>
              <a:t>Content: GPRC Information, CMA GSICS product sharing, Instrument Operation Status</a:t>
            </a:r>
          </a:p>
          <a:p>
            <a:r>
              <a:rPr lang="en-US" altLang="zh-CN" dirty="0"/>
              <a:t>CMA GRWG: Content provider</a:t>
            </a:r>
          </a:p>
          <a:p>
            <a:r>
              <a:rPr lang="en-US" altLang="zh-CN" dirty="0"/>
              <a:t>CMA GDWG: Website construction and maintain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0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33C82-C2A6-478E-8FB2-E20C8DB4147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6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link?url=ZtWE9hBkLnCa3MrnesZHqUpbPc1d4xtE9zIHaXKjBbt-3oZH2g6SGvkdCloVx-6y1vi0hEKsuodE3FvcqMhvUFXhLX_ltEk0LAjTKwCpIKn4aUg1nPA6OgbLIpp798LCkd5CKukG8njVh-HIRtJEsrEVnzxoIOptoJqP4Upen6Lq1-gcdqTJCVii-zEopSId48yy1jZcHoQ_aLwwnZncc-YHS-oZebCtgDJTAPa093QVSk2y9LkV-1pgPlFtzN_8v518fGbBMnY9163ilRsGTsMH2Wy9X8buL5ueWzEvE7KW-JVRAU-CDVEiyyPh-IOMsiy6Cnt_XETtXZOic_rxJk451u_rUYVsfs-XjeAk1MU4YtnSRJwdAaGO6jO-eAwL_yBj3fU5LFxneIG7_pRE61V-tzl8ETui4cvbZB1uDNbkLgPlN2tYOHb4E-Uk1NzSTE3WR7liJiRsCrf7sbPwy3biFykD7Oc88g3-j7EQezbMC1AhCzDdOgHgXuu3gPgrM2H5evtOSxjAShDjBVMfCkDi39dxjBZRyIpnkHLiTx2feinaK_Ck2sXH7pSZrT4AFm3VQSJJT0R4yAgAvM2RCCt1p6lKxFZ_lprGi7wsP_u2ZE3BbJ-3_1hR7oEWKAWMDdSo8DSkFgFnjeps4ZqmjjEtTrJehub8877kZ5ZrX4W&amp;timg=https://ss0.bdstatic.com/94oJfD_bAAcT8t7mm9GUKT-xh_/timg?image%26quality%3D100%26size%3Db4000_4000%26sec%3D1540104647%26di%3D5f934a712c8ec83d1833e24ec3276f28%26src%3Dhttp://dingyue.nosdn.127.net/6fThzUBhJqlwhybzJTJKdtysJ34c9eI29eVMPD2fGWNC71513783943882.png&amp;click_t=1540104799719&amp;s_info=1350_651&amp;wd=&amp;eqid=94766f91000719cb000000035bcc21c7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4117" y="1402348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IE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CMA GDWG ANNUAL REPORT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2020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23085"/>
            <a:ext cx="7315200" cy="1155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XU </a:t>
            </a:r>
            <a:r>
              <a:rPr lang="en-US" altLang="zh-CN" sz="2000" i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Zhe</a:t>
            </a:r>
            <a:endParaRPr lang="en-US" altLang="zh-CN" sz="2000" i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CMA GDWG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2021-3-31 WEBEX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920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CMA GPRC Website </a:t>
            </a:r>
            <a:r>
              <a:rPr lang="en-US" altLang="zh-CN" sz="2400" dirty="0"/>
              <a:t>Operation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58" y="1270496"/>
            <a:ext cx="8602824" cy="1505213"/>
          </a:xfrm>
        </p:spPr>
        <p:txBody>
          <a:bodyPr/>
          <a:lstStyle/>
          <a:p>
            <a:pPr lvl="0"/>
            <a:r>
              <a:rPr lang="en-US" sz="2000" dirty="0"/>
              <a:t>Keep CMA GPRC Website Content updating: </a:t>
            </a:r>
          </a:p>
          <a:p>
            <a:pPr lvl="1"/>
            <a:r>
              <a:rPr lang="en-US" sz="1600" dirty="0"/>
              <a:t>GPRC Information</a:t>
            </a:r>
          </a:p>
          <a:p>
            <a:pPr lvl="1"/>
            <a:r>
              <a:rPr lang="en-US" sz="1600" dirty="0"/>
              <a:t>CMA GSICS product sharing (</a:t>
            </a:r>
            <a:r>
              <a:rPr lang="en-US" sz="1600" dirty="0" err="1"/>
              <a:t>Thredds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FengYun</a:t>
            </a:r>
            <a:r>
              <a:rPr lang="en-US" sz="1600" dirty="0"/>
              <a:t> Satellites Instrument Operation Status (L</a:t>
            </a:r>
            <a:r>
              <a:rPr lang="en-US" altLang="zh-CN" sz="1600" dirty="0"/>
              <a:t>anding Page</a:t>
            </a:r>
            <a:r>
              <a:rPr lang="zh-CN" altLang="en-US" sz="1600" dirty="0"/>
              <a:t>）</a:t>
            </a:r>
            <a:endParaRPr lang="en-US" sz="1600" dirty="0"/>
          </a:p>
          <a:p>
            <a:pPr lvl="0"/>
            <a:r>
              <a:rPr lang="en-GB" sz="2000" dirty="0"/>
              <a:t>CMA GDWG: Website construction and maintain</a:t>
            </a:r>
            <a:endParaRPr lang="en-GB" sz="2000" i="1" dirty="0"/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8" y="3064811"/>
            <a:ext cx="4101062" cy="3449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42" y="3067718"/>
            <a:ext cx="4202558" cy="37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48" y="4307474"/>
            <a:ext cx="3601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RICH-FY </a:t>
            </a:r>
            <a:r>
              <a:rPr lang="zh-CN" altLang="en-US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：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Meteorological Satellites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RICH-ZY :   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Land Resources Satellites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RICH-HY :  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Marine Satellites</a:t>
            </a:r>
          </a:p>
        </p:txBody>
      </p:sp>
      <p:sp>
        <p:nvSpPr>
          <p:cNvPr id="5" name="矩形 4"/>
          <p:cNvSpPr/>
          <p:nvPr/>
        </p:nvSpPr>
        <p:spPr>
          <a:xfrm>
            <a:off x="7391761" y="3584977"/>
            <a:ext cx="193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ea typeface="宋体"/>
              </a:rPr>
              <a:t>18 Institutions Involved</a:t>
            </a:r>
            <a:endParaRPr lang="zh-CN" altLang="en-US" sz="1600" b="1" dirty="0">
              <a:solidFill>
                <a:srgbClr val="0000FF"/>
              </a:solidFill>
              <a:latin typeface="Calibri" pitchFamily="34" charset="0"/>
              <a:ea typeface="宋体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94" y="2697773"/>
            <a:ext cx="2812598" cy="129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s://ss3.bdstatic.com/70cFv8Sh_Q1YnxGkpoWK1HF6hhy/it/u=2816341330,3471477975&amp;fm=27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83" y="2813035"/>
            <a:ext cx="1713680" cy="7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67532" y="3584977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ea typeface="宋体"/>
              </a:rPr>
              <a:t>National Key R&amp;D Program of China Founded since 2018</a:t>
            </a:r>
          </a:p>
        </p:txBody>
      </p:sp>
      <p:pic>
        <p:nvPicPr>
          <p:cNvPr id="9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3" y="4141267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panda\Desktop\tubiao\国家卫星海洋应用中心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7745" r="16019" b="5606"/>
          <a:stretch>
            <a:fillRect/>
          </a:stretch>
        </p:blipFill>
        <p:spPr bwMode="auto">
          <a:xfrm>
            <a:off x="4605924" y="4845892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88" y="5548387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220060" y="4851742"/>
            <a:ext cx="3543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Satellite Ocean Application Center (NSOAC)</a:t>
            </a:r>
          </a:p>
        </p:txBody>
      </p:sp>
      <p:sp>
        <p:nvSpPr>
          <p:cNvPr id="13" name="矩形 12"/>
          <p:cNvSpPr/>
          <p:nvPr/>
        </p:nvSpPr>
        <p:spPr>
          <a:xfrm>
            <a:off x="5220067" y="4140373"/>
            <a:ext cx="334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Satellite Meteorological Centre (NSMC)</a:t>
            </a:r>
          </a:p>
        </p:txBody>
      </p:sp>
      <p:sp>
        <p:nvSpPr>
          <p:cNvPr id="14" name="矩形 13"/>
          <p:cNvSpPr/>
          <p:nvPr/>
        </p:nvSpPr>
        <p:spPr>
          <a:xfrm>
            <a:off x="5220060" y="550852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Center for Resources Satellite Date and Application (CRESDA)</a:t>
            </a:r>
          </a:p>
        </p:txBody>
      </p:sp>
      <p:sp>
        <p:nvSpPr>
          <p:cNvPr id="15" name="矩形 14"/>
          <p:cNvSpPr/>
          <p:nvPr/>
        </p:nvSpPr>
        <p:spPr>
          <a:xfrm>
            <a:off x="342144" y="1512249"/>
            <a:ext cx="7056784" cy="830997"/>
          </a:xfrm>
          <a:prstGeom prst="rect">
            <a:avLst/>
          </a:prstGeom>
          <a:solidFill>
            <a:srgbClr val="DAEDE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R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etrospect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ve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alibration of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H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istorical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hinese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erth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O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bservation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Satellite Data (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RICH-CEOS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C0B65F-C0F3-4837-9AAD-9298DD4E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S</a:t>
            </a:r>
            <a:r>
              <a:rPr lang="en-US" altLang="zh-CN" sz="2400" dirty="0" err="1"/>
              <a:t>upporting</a:t>
            </a:r>
            <a:r>
              <a:rPr lang="en-US" altLang="zh-CN" sz="2400" dirty="0"/>
              <a:t> RICH-CEOS Program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437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7"/>
          <a:stretch/>
        </p:blipFill>
        <p:spPr bwMode="auto">
          <a:xfrm>
            <a:off x="11494" y="1372544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292B6C-6A83-45A4-AF88-D8320D5B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" y="4941169"/>
            <a:ext cx="8992653" cy="1833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40DCC8-3FD4-4BAD-81E1-CA9D417F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S</a:t>
            </a:r>
            <a:r>
              <a:rPr lang="en-US" altLang="zh-CN" sz="2400" dirty="0" err="1"/>
              <a:t>upporting</a:t>
            </a:r>
            <a:r>
              <a:rPr lang="en-US" altLang="zh-CN" sz="2400" dirty="0"/>
              <a:t> RICH-CEOS Program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09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/>
          <a:stretch/>
        </p:blipFill>
        <p:spPr bwMode="auto">
          <a:xfrm>
            <a:off x="5573" y="5123965"/>
            <a:ext cx="2859846" cy="168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B9EF96-C875-4FB8-A3C3-47608409A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3" y="3405982"/>
            <a:ext cx="1497602" cy="1575808"/>
          </a:xfrm>
          <a:prstGeom prst="rect">
            <a:avLst/>
          </a:prstGeom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924165" y="5004351"/>
            <a:ext cx="3278026" cy="1824167"/>
            <a:chOff x="1691680" y="4474927"/>
            <a:chExt cx="3475510" cy="184895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6"/>
            <a:stretch>
              <a:fillRect/>
            </a:stretch>
          </p:blipFill>
          <p:spPr bwMode="auto">
            <a:xfrm>
              <a:off x="1691680" y="4474927"/>
              <a:ext cx="3475510" cy="184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923928" y="5840600"/>
              <a:ext cx="630633" cy="167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GB" altLang="zh-CN" sz="1000" b="1"/>
                <a:t>19V Channel</a:t>
              </a:r>
            </a:p>
          </p:txBody>
        </p:sp>
      </p:grpSp>
      <p:pic>
        <p:nvPicPr>
          <p:cNvPr id="11" name="图片 10"/>
          <p:cNvPicPr/>
          <p:nvPr/>
        </p:nvPicPr>
        <p:blipFill>
          <a:blip r:embed="rId5"/>
          <a:srcRect t="1789"/>
          <a:stretch>
            <a:fillRect/>
          </a:stretch>
        </p:blipFill>
        <p:spPr>
          <a:xfrm>
            <a:off x="6000448" y="3347384"/>
            <a:ext cx="2733460" cy="1728845"/>
          </a:xfrm>
          <a:prstGeom prst="rect">
            <a:avLst/>
          </a:prstGeom>
          <a:ln>
            <a:noFill/>
          </a:ln>
        </p:spPr>
      </p:pic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6"/>
          <a:srcRect t="66175"/>
          <a:stretch/>
        </p:blipFill>
        <p:spPr>
          <a:xfrm>
            <a:off x="2720522" y="3394496"/>
            <a:ext cx="3279926" cy="14451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30723" descr="无标题"/>
          <p:cNvPicPr>
            <a:picLocks noChangeAspect="1"/>
          </p:cNvPicPr>
          <p:nvPr/>
        </p:nvPicPr>
        <p:blipFill>
          <a:blip r:embed="rId7"/>
          <a:srcRect l="7275" r="8940"/>
          <a:stretch>
            <a:fillRect/>
          </a:stretch>
        </p:blipFill>
        <p:spPr>
          <a:xfrm>
            <a:off x="2865419" y="5180878"/>
            <a:ext cx="3209406" cy="16372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56096"/>
              </p:ext>
            </p:extLst>
          </p:nvPr>
        </p:nvGraphicFramePr>
        <p:xfrm>
          <a:off x="806672" y="1057732"/>
          <a:ext cx="7927235" cy="228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93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Satellite</a:t>
                      </a:r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Instrument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Data sets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36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GEO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FY-2A/B/C/D/E/F/G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VISSR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L1, OLR, SST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36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LEO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FY-1A/B/C/D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AVHRR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L1,OLR,SST,LST,NDVI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FY-3A/B/C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VIRR, MERSI,</a:t>
                      </a:r>
                      <a:r>
                        <a:rPr lang="en-US" altLang="zh-CN" sz="1400" baseline="0" dirty="0"/>
                        <a:t> MWRI,MWHS,MWTS,IRAS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L1,OLR,SST,LST,NDVI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Reprocessing Dataset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60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>
                <a:solidFill>
                  <a:schemeClr val="accent2"/>
                </a:solidFill>
              </a:rPr>
              <a:t>Catalog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Wiki</a:t>
            </a: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322</Words>
  <Application>Microsoft Office PowerPoint</Application>
  <PresentationFormat>On-screen Show (4:3)</PresentationFormat>
  <Paragraphs>62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 CMA GDWG ANNUAL REPORT 2020</vt:lpstr>
      <vt:lpstr>CMA GDWG TASK: CMA GPRC Website Operation</vt:lpstr>
      <vt:lpstr>CMA GDWG TASK: Supporting RICH-CEOS Program</vt:lpstr>
      <vt:lpstr>CMA GDWG TASK: Supporting RICH-CEOS Program</vt:lpstr>
      <vt:lpstr>Reprocessing Dataset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ThomasHsu</dc:creator>
  <cp:lastModifiedBy>Hsu Thomas</cp:lastModifiedBy>
  <cp:revision>19</cp:revision>
  <dcterms:created xsi:type="dcterms:W3CDTF">2018-03-19T02:10:00Z</dcterms:created>
  <dcterms:modified xsi:type="dcterms:W3CDTF">2021-03-31T12:00:42Z</dcterms:modified>
</cp:coreProperties>
</file>