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589" r:id="rId2"/>
    <p:sldId id="604" r:id="rId3"/>
    <p:sldId id="606" r:id="rId4"/>
    <p:sldId id="626" r:id="rId5"/>
    <p:sldId id="605" r:id="rId6"/>
    <p:sldId id="620" r:id="rId7"/>
    <p:sldId id="609" r:id="rId8"/>
    <p:sldId id="610" r:id="rId9"/>
    <p:sldId id="611" r:id="rId10"/>
    <p:sldId id="612" r:id="rId11"/>
    <p:sldId id="613" r:id="rId12"/>
    <p:sldId id="614" r:id="rId13"/>
    <p:sldId id="608" r:id="rId14"/>
    <p:sldId id="616" r:id="rId15"/>
    <p:sldId id="617" r:id="rId16"/>
    <p:sldId id="618" r:id="rId17"/>
    <p:sldId id="621" r:id="rId18"/>
    <p:sldId id="631" r:id="rId19"/>
    <p:sldId id="624" r:id="rId20"/>
    <p:sldId id="619" r:id="rId21"/>
    <p:sldId id="623" r:id="rId22"/>
    <p:sldId id="622" r:id="rId23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8E8E8"/>
    <a:srgbClr val="E0E0E0"/>
    <a:srgbClr val="C5B9AC"/>
    <a:srgbClr val="F1F1F1"/>
    <a:srgbClr val="00B5E2"/>
    <a:srgbClr val="FEDB00"/>
    <a:srgbClr val="99C221"/>
    <a:srgbClr val="00205B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0299" autoAdjust="0"/>
  </p:normalViewPr>
  <p:slideViewPr>
    <p:cSldViewPr snapToGrid="0">
      <p:cViewPr>
        <p:scale>
          <a:sx n="95" d="100"/>
          <a:sy n="95" d="100"/>
        </p:scale>
        <p:origin x="996" y="34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7" y="230589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97605" y="6145001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70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71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10852843" y="6598214"/>
            <a:ext cx="1134139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5298" y="553831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150" y="5108992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8701" y="52442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656" y="49394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919287" y="3156926"/>
            <a:ext cx="1191409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2314237" y="1608858"/>
            <a:ext cx="1558951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737293" y="1966704"/>
            <a:ext cx="96824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60257" y="447025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1270996" y="3937937"/>
            <a:ext cx="176888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667857" y="1145124"/>
            <a:ext cx="843209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228845" y="2573024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23299" y="3178572"/>
            <a:ext cx="1409372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3697435" y="1918079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4079004" y="2466463"/>
            <a:ext cx="795814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5546139" y="3626136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5949465" y="4025891"/>
            <a:ext cx="752301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Oval 264"/>
          <p:cNvSpPr/>
          <p:nvPr userDrawn="1"/>
        </p:nvSpPr>
        <p:spPr bwMode="auto">
          <a:xfrm>
            <a:off x="427125" y="1786399"/>
            <a:ext cx="1558951" cy="1417228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66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729832" y="1901522"/>
            <a:ext cx="1280557" cy="9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Rectangle 261"/>
          <p:cNvSpPr/>
          <p:nvPr userDrawn="1"/>
        </p:nvSpPr>
        <p:spPr bwMode="auto">
          <a:xfrm>
            <a:off x="228845" y="6598213"/>
            <a:ext cx="353547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8714152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4"/>
            <a:ext cx="12191998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8" y="1290111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736126" y="6649210"/>
            <a:ext cx="3113648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de-DE" sz="985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Classification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665872" y="6649210"/>
            <a:ext cx="4628617" cy="15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85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EUM/GES/TEM/07/2025, v2W, 5 March 2019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7550" y="665038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13" Type="http://schemas.openxmlformats.org/officeDocument/2006/relationships/image" Target="../media/image76.jpg"/><Relationship Id="rId3" Type="http://schemas.openxmlformats.org/officeDocument/2006/relationships/image" Target="../media/image17.jpg"/><Relationship Id="rId7" Type="http://schemas.openxmlformats.org/officeDocument/2006/relationships/image" Target="../media/image70.jpg"/><Relationship Id="rId12" Type="http://schemas.openxmlformats.org/officeDocument/2006/relationships/image" Target="../media/image7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11" Type="http://schemas.openxmlformats.org/officeDocument/2006/relationships/image" Target="../media/image74.jpeg"/><Relationship Id="rId5" Type="http://schemas.openxmlformats.org/officeDocument/2006/relationships/image" Target="../media/image19.jpg"/><Relationship Id="rId10" Type="http://schemas.openxmlformats.org/officeDocument/2006/relationships/image" Target="../media/image73.jpeg"/><Relationship Id="rId4" Type="http://schemas.openxmlformats.org/officeDocument/2006/relationships/image" Target="../media/image18.jpg"/><Relationship Id="rId9" Type="http://schemas.openxmlformats.org/officeDocument/2006/relationships/image" Target="../media/image7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3546763" y="2884407"/>
            <a:ext cx="8503368" cy="1906291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Alessandra Cacciari, Rosemary Munro, Ruediger Lang,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Rasmus Lindstrot, Sebastian Gimeno Garcia, Frank Ruethrich, </a:t>
            </a:r>
            <a:r>
              <a:rPr lang="en-GB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Gabriele Poli, Malcolm Taberner  </a:t>
            </a:r>
            <a:endParaRPr lang="en-US" sz="20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3294931" y="1547025"/>
            <a:ext cx="8755200" cy="105011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>
              <a:defRPr/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GOME-2 Level1 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62153" y="180711"/>
            <a:ext cx="1172664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GOME2 /A   EOL test campaigns </a:t>
            </a: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Test EOL 09 </a:t>
            </a:r>
            <a:endParaRPr lang="en-GB" sz="24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understanding </a:t>
            </a:r>
            <a:r>
              <a:rPr lang="en-GB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spectral calibration and its stability </a:t>
            </a: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GB" sz="18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8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909" y="1101627"/>
            <a:ext cx="561259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1100" u="sng" dirty="0">
                <a:solidFill>
                  <a:schemeClr val="tx1"/>
                </a:solidFill>
              </a:rPr>
              <a:t>NOMINAL CONDITIONS </a:t>
            </a:r>
          </a:p>
          <a:p>
            <a:pPr algn="just"/>
            <a:r>
              <a:rPr lang="en-GB" sz="1100" b="0" dirty="0">
                <a:solidFill>
                  <a:schemeClr val="tx1"/>
                </a:solidFill>
              </a:rPr>
              <a:t>GOME-2 detectors are cooled and actively controlled whereas the Optical Bench </a:t>
            </a:r>
            <a:r>
              <a:rPr lang="en-GB" sz="1100" b="0" dirty="0" smtClean="0">
                <a:solidFill>
                  <a:schemeClr val="tx1"/>
                </a:solidFill>
              </a:rPr>
              <a:t>and </a:t>
            </a:r>
            <a:r>
              <a:rPr lang="en-GB" sz="1100" b="0" dirty="0">
                <a:solidFill>
                  <a:schemeClr val="tx1"/>
                </a:solidFill>
              </a:rPr>
              <a:t>therefore pre-disperser prism </a:t>
            </a:r>
            <a:r>
              <a:rPr lang="en-GB" sz="1100" b="0" dirty="0" smtClean="0">
                <a:solidFill>
                  <a:schemeClr val="tx1"/>
                </a:solidFill>
              </a:rPr>
              <a:t>controlling </a:t>
            </a:r>
            <a:r>
              <a:rPr lang="en-GB" sz="1100" b="0" dirty="0">
                <a:solidFill>
                  <a:schemeClr val="tx1"/>
                </a:solidFill>
              </a:rPr>
              <a:t>spectral </a:t>
            </a:r>
            <a:r>
              <a:rPr lang="en-GB" sz="1100" b="0" dirty="0" smtClean="0">
                <a:solidFill>
                  <a:schemeClr val="tx1"/>
                </a:solidFill>
              </a:rPr>
              <a:t>dispersion </a:t>
            </a:r>
            <a:r>
              <a:rPr lang="en-GB" sz="1100" b="0" dirty="0">
                <a:solidFill>
                  <a:schemeClr val="tx1"/>
                </a:solidFill>
              </a:rPr>
              <a:t>are not </a:t>
            </a:r>
          </a:p>
          <a:p>
            <a:pPr algn="just"/>
            <a:r>
              <a:rPr lang="en-GB" sz="1100" b="0" dirty="0">
                <a:solidFill>
                  <a:schemeClr val="tx1"/>
                </a:solidFill>
              </a:rPr>
              <a:t>during nominal operations spectral calibration measurements are taken at a fixed point in the orbit </a:t>
            </a:r>
            <a:endParaRPr lang="en-GB" sz="1100" b="0" dirty="0" smtClean="0">
              <a:solidFill>
                <a:schemeClr val="tx1"/>
              </a:solidFill>
            </a:endParaRPr>
          </a:p>
          <a:p>
            <a:pPr algn="just"/>
            <a:r>
              <a:rPr lang="en-GB" sz="11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sz="1100" b="0" dirty="0">
                <a:solidFill>
                  <a:schemeClr val="tx1"/>
                </a:solidFill>
                <a:sym typeface="Wingdings" panose="05000000000000000000" pitchFamily="2" charset="2"/>
              </a:rPr>
              <a:t>fixed pixel to wavelength assignment with no dependence on temperature</a:t>
            </a:r>
          </a:p>
          <a:p>
            <a:pPr algn="just"/>
            <a:r>
              <a:rPr lang="en-GB" sz="11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effect </a:t>
            </a:r>
            <a:r>
              <a:rPr lang="en-GB" sz="1100" b="0" dirty="0">
                <a:solidFill>
                  <a:schemeClr val="tx1"/>
                </a:solidFill>
                <a:sym typeface="Wingdings" panose="05000000000000000000" pitchFamily="2" charset="2"/>
              </a:rPr>
              <a:t>of orbital variation in temperature of the OB and PDP on spectral assignment not captured </a:t>
            </a:r>
          </a:p>
          <a:p>
            <a:pPr algn="just"/>
            <a:r>
              <a:rPr lang="en-GB" sz="1100" b="0" dirty="0">
                <a:solidFill>
                  <a:schemeClr val="tx1"/>
                </a:solidFill>
                <a:sym typeface="Wingdings" panose="05000000000000000000" pitchFamily="2" charset="2"/>
              </a:rPr>
              <a:t>temperature dependence of spectral calibration can only be assessed using long-time series due to gradual change in platform </a:t>
            </a:r>
            <a:r>
              <a:rPr lang="en-GB" sz="11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temperature</a:t>
            </a:r>
          </a:p>
          <a:p>
            <a:pPr algn="just"/>
            <a:endParaRPr lang="en-GB" sz="1100" b="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GB" sz="1100" u="sng" dirty="0">
                <a:solidFill>
                  <a:schemeClr val="tx1"/>
                </a:solidFill>
              </a:rPr>
              <a:t>TEST</a:t>
            </a:r>
            <a:r>
              <a:rPr lang="en-GB" sz="11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GB" sz="1100" b="0" dirty="0" smtClean="0">
                <a:solidFill>
                  <a:schemeClr val="tx1"/>
                </a:solidFill>
              </a:rPr>
              <a:t>SLS active for one full orbit to capture the variation along the orbit </a:t>
            </a:r>
          </a:p>
          <a:p>
            <a:pPr algn="just"/>
            <a:endParaRPr lang="en-GB" sz="1100" b="0" dirty="0">
              <a:solidFill>
                <a:schemeClr val="tx1"/>
              </a:solidFill>
            </a:endParaRPr>
          </a:p>
          <a:p>
            <a:pPr algn="just"/>
            <a:r>
              <a:rPr lang="en-GB" sz="1100" b="0" dirty="0" smtClean="0">
                <a:solidFill>
                  <a:schemeClr val="tx1"/>
                </a:solidFill>
              </a:rPr>
              <a:t>	1</a:t>
            </a:r>
            <a:r>
              <a:rPr lang="en-GB" sz="1100" b="0" baseline="30000" dirty="0" smtClean="0">
                <a:solidFill>
                  <a:schemeClr val="tx1"/>
                </a:solidFill>
              </a:rPr>
              <a:t>st</a:t>
            </a:r>
            <a:r>
              <a:rPr lang="en-GB" sz="1100" b="0" dirty="0" smtClean="0">
                <a:solidFill>
                  <a:schemeClr val="tx1"/>
                </a:solidFill>
              </a:rPr>
              <a:t> instance 16.06.2020</a:t>
            </a:r>
          </a:p>
          <a:p>
            <a:pPr algn="just"/>
            <a:r>
              <a:rPr lang="en-GB" sz="1100" b="0" dirty="0" smtClean="0">
                <a:solidFill>
                  <a:schemeClr val="tx1"/>
                </a:solidFill>
              </a:rPr>
              <a:t>	2</a:t>
            </a:r>
            <a:r>
              <a:rPr lang="en-GB" sz="1100" b="0" baseline="30000" dirty="0" smtClean="0">
                <a:solidFill>
                  <a:schemeClr val="tx1"/>
                </a:solidFill>
              </a:rPr>
              <a:t>nd</a:t>
            </a:r>
            <a:r>
              <a:rPr lang="en-GB" sz="1100" b="0" dirty="0" smtClean="0">
                <a:solidFill>
                  <a:schemeClr val="tx1"/>
                </a:solidFill>
              </a:rPr>
              <a:t> instance 28.09.2020</a:t>
            </a:r>
          </a:p>
          <a:p>
            <a:pPr algn="just"/>
            <a:r>
              <a:rPr lang="en-GB" sz="1100" b="0" dirty="0" smtClean="0">
                <a:solidFill>
                  <a:schemeClr val="tx1"/>
                </a:solidFill>
              </a:rPr>
              <a:t>	3</a:t>
            </a:r>
            <a:r>
              <a:rPr lang="en-GB" sz="1100" b="0" baseline="30000" dirty="0" smtClean="0">
                <a:solidFill>
                  <a:schemeClr val="tx1"/>
                </a:solidFill>
              </a:rPr>
              <a:t>rd</a:t>
            </a:r>
            <a:r>
              <a:rPr lang="en-GB" sz="1100" b="0" dirty="0" smtClean="0">
                <a:solidFill>
                  <a:schemeClr val="tx1"/>
                </a:solidFill>
              </a:rPr>
              <a:t> instance   April 2021  </a:t>
            </a:r>
            <a:endParaRPr lang="en-GB" sz="1100" b="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800436" y="1011708"/>
            <a:ext cx="6391564" cy="3316790"/>
            <a:chOff x="5264727" y="1011708"/>
            <a:chExt cx="6391564" cy="3316790"/>
          </a:xfrm>
        </p:grpSpPr>
        <p:grpSp>
          <p:nvGrpSpPr>
            <p:cNvPr id="2" name="Group 1"/>
            <p:cNvGrpSpPr/>
            <p:nvPr/>
          </p:nvGrpSpPr>
          <p:grpSpPr>
            <a:xfrm>
              <a:off x="5761165" y="3629283"/>
              <a:ext cx="5353050" cy="358545"/>
              <a:chOff x="855692" y="3938846"/>
              <a:chExt cx="5608636" cy="505924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855692" y="3938846"/>
                <a:ext cx="1493017" cy="498110"/>
                <a:chOff x="942974" y="4222868"/>
                <a:chExt cx="1733551" cy="498110"/>
              </a:xfrm>
            </p:grpSpPr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1009650" y="4238496"/>
                  <a:ext cx="1571625" cy="482482"/>
                </a:xfrm>
                <a:prstGeom prst="roundRect">
                  <a:avLst/>
                </a:prstGeom>
                <a:ln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 bwMode="auto">
                <a:xfrm>
                  <a:off x="942974" y="4222868"/>
                  <a:ext cx="1733551" cy="383810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2228576" y="3946660"/>
                <a:ext cx="1493017" cy="498110"/>
                <a:chOff x="942974" y="4222868"/>
                <a:chExt cx="1733551" cy="498110"/>
              </a:xfrm>
            </p:grpSpPr>
            <p:sp>
              <p:nvSpPr>
                <p:cNvPr id="11" name="Rounded Rectangle 10"/>
                <p:cNvSpPr/>
                <p:nvPr/>
              </p:nvSpPr>
              <p:spPr bwMode="auto">
                <a:xfrm>
                  <a:off x="1009650" y="4238496"/>
                  <a:ext cx="1571625" cy="482482"/>
                </a:xfrm>
                <a:prstGeom prst="roundRect">
                  <a:avLst/>
                </a:prstGeom>
                <a:ln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942974" y="4222868"/>
                  <a:ext cx="1733551" cy="383810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613543" y="3946660"/>
                <a:ext cx="1493017" cy="498110"/>
                <a:chOff x="942974" y="4222868"/>
                <a:chExt cx="1733551" cy="498110"/>
              </a:xfrm>
            </p:grpSpPr>
            <p:sp>
              <p:nvSpPr>
                <p:cNvPr id="9" name="Rounded Rectangle 8"/>
                <p:cNvSpPr/>
                <p:nvPr/>
              </p:nvSpPr>
              <p:spPr bwMode="auto">
                <a:xfrm>
                  <a:off x="998592" y="4238496"/>
                  <a:ext cx="1571625" cy="482482"/>
                </a:xfrm>
                <a:prstGeom prst="roundRect">
                  <a:avLst/>
                </a:prstGeom>
                <a:ln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10" name="Rounded Rectangle 9"/>
                <p:cNvSpPr/>
                <p:nvPr/>
              </p:nvSpPr>
              <p:spPr bwMode="auto">
                <a:xfrm>
                  <a:off x="942974" y="4222868"/>
                  <a:ext cx="1733551" cy="383810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4971311" y="3944949"/>
                <a:ext cx="1493017" cy="498110"/>
                <a:chOff x="942974" y="4222868"/>
                <a:chExt cx="1733551" cy="498110"/>
              </a:xfrm>
            </p:grpSpPr>
            <p:sp>
              <p:nvSpPr>
                <p:cNvPr id="7" name="Rounded Rectangle 6"/>
                <p:cNvSpPr/>
                <p:nvPr/>
              </p:nvSpPr>
              <p:spPr bwMode="auto">
                <a:xfrm>
                  <a:off x="1009650" y="4238496"/>
                  <a:ext cx="1571625" cy="482482"/>
                </a:xfrm>
                <a:prstGeom prst="roundRect">
                  <a:avLst/>
                </a:prstGeom>
                <a:ln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8" name="Rounded Rectangle 7"/>
                <p:cNvSpPr/>
                <p:nvPr/>
              </p:nvSpPr>
              <p:spPr bwMode="auto">
                <a:xfrm>
                  <a:off x="942974" y="4222868"/>
                  <a:ext cx="1733551" cy="383810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7" r="7452" b="9896"/>
            <a:stretch/>
          </p:blipFill>
          <p:spPr>
            <a:xfrm>
              <a:off x="5264727" y="1011708"/>
              <a:ext cx="6391564" cy="289209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232995" y="4020720"/>
              <a:ext cx="629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FPA1</a:t>
              </a:r>
              <a:endParaRPr lang="de-DE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20898" y="4020721"/>
              <a:ext cx="629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FPA2</a:t>
              </a:r>
              <a:endParaRPr lang="de-DE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04901" y="3976995"/>
              <a:ext cx="629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FPA3</a:t>
              </a:r>
              <a:endParaRPr lang="de-DE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988904" y="3996477"/>
              <a:ext cx="629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FPA4</a:t>
              </a:r>
              <a:endParaRPr lang="de-DE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96132" y="1044601"/>
            <a:ext cx="6515497" cy="3240171"/>
            <a:chOff x="491607" y="1302296"/>
            <a:chExt cx="10872377" cy="4453045"/>
          </a:xfrm>
        </p:grpSpPr>
        <p:grpSp>
          <p:nvGrpSpPr>
            <p:cNvPr id="25" name="Group 24"/>
            <p:cNvGrpSpPr/>
            <p:nvPr/>
          </p:nvGrpSpPr>
          <p:grpSpPr>
            <a:xfrm>
              <a:off x="491607" y="1302296"/>
              <a:ext cx="10872377" cy="4453045"/>
              <a:chOff x="236112" y="1043813"/>
              <a:chExt cx="10872377" cy="4453045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/>
              <a:srcRect l="7151" t="15210" r="48610" b="29661"/>
              <a:stretch/>
            </p:blipFill>
            <p:spPr>
              <a:xfrm>
                <a:off x="236112" y="1043813"/>
                <a:ext cx="10872377" cy="4453045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 bwMode="auto">
              <a:xfrm>
                <a:off x="6326335" y="1450062"/>
                <a:ext cx="155147" cy="3337092"/>
              </a:xfrm>
              <a:prstGeom prst="rect">
                <a:avLst/>
              </a:prstGeom>
              <a:solidFill>
                <a:schemeClr val="accent6">
                  <a:lumMod val="75000"/>
                  <a:alpha val="16078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8612412" y="1450062"/>
                <a:ext cx="195412" cy="3337092"/>
              </a:xfrm>
              <a:prstGeom prst="rect">
                <a:avLst/>
              </a:prstGeom>
              <a:solidFill>
                <a:schemeClr val="accent6">
                  <a:lumMod val="75000"/>
                  <a:alpha val="16078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457431" y="1362977"/>
                <a:ext cx="6185638" cy="451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GB" sz="1200">
                    <a:solidFill>
                      <a:schemeClr val="tx1"/>
                    </a:solidFill>
                  </a:rPr>
                  <a:t>16/06/2020 </a:t>
                </a:r>
                <a:r>
                  <a:rPr lang="en-GB" sz="1200" smtClean="0">
                    <a:solidFill>
                      <a:schemeClr val="tx1"/>
                    </a:solidFill>
                  </a:rPr>
                  <a:t>      </a:t>
                </a:r>
                <a:r>
                  <a:rPr lang="en-GB" sz="1200" dirty="0" smtClean="0">
                    <a:solidFill>
                      <a:schemeClr val="tx1"/>
                    </a:solidFill>
                  </a:rPr>
                  <a:t>		 </a:t>
                </a:r>
                <a:r>
                  <a:rPr lang="en-GB" sz="1200" dirty="0">
                    <a:solidFill>
                      <a:schemeClr val="tx1"/>
                    </a:solidFill>
                  </a:rPr>
                  <a:t>28/09/2020 </a:t>
                </a:r>
                <a:endParaRPr lang="en-GB" sz="1200" b="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358527" y="1302296"/>
              <a:ext cx="17668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chemeClr val="tx2"/>
                  </a:solidFill>
                </a:rPr>
                <a:t>Optical Bench Temperature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76320" y="368556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43559" y="4323225"/>
            <a:ext cx="21723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0" dirty="0">
                <a:solidFill>
                  <a:schemeClr val="tx1"/>
                </a:solidFill>
              </a:rPr>
              <a:t>average shift per detector pixel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6320" y="4087742"/>
            <a:ext cx="12133930" cy="2376384"/>
            <a:chOff x="76320" y="4087742"/>
            <a:chExt cx="12133930" cy="237638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4379" y="4229444"/>
              <a:ext cx="4975871" cy="2121457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76320" y="4508257"/>
              <a:ext cx="6096000" cy="10618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GB" dirty="0" smtClean="0">
                  <a:solidFill>
                    <a:schemeClr val="tx1"/>
                  </a:solidFill>
                </a:rPr>
                <a:t>Average changes (min – max)  </a:t>
              </a:r>
            </a:p>
            <a:p>
              <a:pPr algn="just"/>
              <a:r>
                <a:rPr lang="en-GB" dirty="0" smtClean="0">
                  <a:solidFill>
                    <a:schemeClr val="tx1"/>
                  </a:solidFill>
                </a:rPr>
                <a:t>found  in the pixel to wavelength assignment</a:t>
              </a:r>
            </a:p>
            <a:p>
              <a:pPr algn="just"/>
              <a:endParaRPr lang="en-GB" dirty="0">
                <a:solidFill>
                  <a:schemeClr val="tx1"/>
                </a:solidFill>
              </a:endParaRPr>
            </a:p>
            <a:p>
              <a:pPr algn="just"/>
              <a:r>
                <a:rPr lang="en-GB" dirty="0" smtClean="0">
                  <a:solidFill>
                    <a:schemeClr val="tx1"/>
                  </a:solidFill>
                </a:rPr>
                <a:t>FPA1   </a:t>
              </a:r>
              <a:r>
                <a:rPr lang="el-GR" dirty="0" smtClean="0">
                  <a:solidFill>
                    <a:schemeClr val="tx1"/>
                  </a:solidFill>
                </a:rPr>
                <a:t>Δλ</a:t>
              </a:r>
              <a:r>
                <a:rPr lang="en-GB" dirty="0" smtClean="0">
                  <a:solidFill>
                    <a:schemeClr val="tx1"/>
                  </a:solidFill>
                </a:rPr>
                <a:t>    [nm]   (0.0005 – 0.0035) </a:t>
              </a:r>
            </a:p>
            <a:p>
              <a:pPr marL="0" lvl="1" algn="just"/>
              <a:r>
                <a:rPr lang="en-GB" dirty="0" smtClean="0">
                  <a:solidFill>
                    <a:schemeClr val="tx1"/>
                  </a:solidFill>
                </a:rPr>
                <a:t>FPA2   </a:t>
              </a:r>
              <a:r>
                <a:rPr lang="el-GR" dirty="0" smtClean="0">
                  <a:solidFill>
                    <a:schemeClr val="tx1"/>
                  </a:solidFill>
                </a:rPr>
                <a:t>Δλ</a:t>
              </a:r>
              <a:r>
                <a:rPr lang="en-GB" dirty="0" smtClean="0">
                  <a:solidFill>
                    <a:schemeClr val="tx1"/>
                  </a:solidFill>
                </a:rPr>
                <a:t>    [nm]   (0.004 – 0.006)</a:t>
              </a:r>
            </a:p>
            <a:p>
              <a:pPr marL="0" lvl="1" algn="just"/>
              <a:r>
                <a:rPr lang="en-GB" dirty="0" smtClean="0">
                  <a:solidFill>
                    <a:schemeClr val="tx1"/>
                  </a:solidFill>
                </a:rPr>
                <a:t>FPA3   </a:t>
              </a:r>
              <a:r>
                <a:rPr lang="el-GR" dirty="0" smtClean="0">
                  <a:solidFill>
                    <a:schemeClr val="tx1"/>
                  </a:solidFill>
                </a:rPr>
                <a:t>Δλ</a:t>
              </a:r>
              <a:r>
                <a:rPr lang="en-GB" dirty="0" smtClean="0">
                  <a:solidFill>
                    <a:schemeClr val="tx1"/>
                  </a:solidFill>
                </a:rPr>
                <a:t>    [nm]   (0.02 – 0.04)</a:t>
              </a:r>
            </a:p>
            <a:p>
              <a:pPr marL="0" lvl="1" algn="just"/>
              <a:r>
                <a:rPr lang="en-GB" dirty="0" smtClean="0">
                  <a:solidFill>
                    <a:schemeClr val="tx1"/>
                  </a:solidFill>
                </a:rPr>
                <a:t>FPA4   </a:t>
              </a:r>
              <a:r>
                <a:rPr lang="el-GR" dirty="0" smtClean="0">
                  <a:solidFill>
                    <a:schemeClr val="tx1"/>
                  </a:solidFill>
                </a:rPr>
                <a:t>Δλ</a:t>
              </a:r>
              <a:r>
                <a:rPr lang="en-GB" dirty="0" smtClean="0">
                  <a:solidFill>
                    <a:schemeClr val="tx1"/>
                  </a:solidFill>
                </a:rPr>
                <a:t>    [nm]   (0.0025 – 0.008)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9295" y="4087742"/>
              <a:ext cx="4421368" cy="23763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0641151" y="283785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200" dirty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dirty="0" err="1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dirty="0">
                <a:solidFill>
                  <a:srgbClr val="990099"/>
                </a:solidFill>
                <a:latin typeface="Helvetica" pitchFamily="34" charset="0"/>
              </a:rPr>
              <a:t>-A</a:t>
            </a:r>
          </a:p>
        </p:txBody>
      </p:sp>
    </p:spTree>
    <p:extLst>
      <p:ext uri="{BB962C8B-B14F-4D97-AF65-F5344CB8AC3E}">
        <p14:creationId xmlns:p14="http://schemas.microsoft.com/office/powerpoint/2010/main" val="2951032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485"/>
            <a:ext cx="5852172" cy="4389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42" y="1828801"/>
            <a:ext cx="6213512" cy="46601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0962" y="1156135"/>
            <a:ext cx="3787373" cy="442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138" b="0" kern="0" dirty="0" smtClean="0">
                <a:solidFill>
                  <a:schemeClr val="tx1"/>
                </a:solidFill>
                <a:latin typeface="Arial"/>
              </a:rPr>
              <a:t>Comparison between two solar spectra calibrated with the daily spectral calibration SLS based algorithm </a:t>
            </a:r>
            <a:endParaRPr lang="en-GB" sz="1138" b="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41151" y="283785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200" dirty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dirty="0" err="1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dirty="0">
                <a:solidFill>
                  <a:srgbClr val="990099"/>
                </a:solidFill>
                <a:latin typeface="Helvetica" pitchFamily="34" charset="0"/>
              </a:rPr>
              <a:t>-A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2153" y="180711"/>
            <a:ext cx="1105239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Spectral calibration and stability    		</a:t>
            </a:r>
            <a:r>
              <a:rPr lang="en-GB" sz="18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alternative Fraunhofer-based method</a:t>
            </a:r>
            <a:endParaRPr lang="en-GB" sz="18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31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1" y="1110132"/>
            <a:ext cx="5851199" cy="438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64" y="1825471"/>
            <a:ext cx="6216000" cy="4662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0" y="1019908"/>
            <a:ext cx="3787373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138" b="0" kern="0" dirty="0" smtClean="0">
                <a:solidFill>
                  <a:schemeClr val="tx1"/>
                </a:solidFill>
                <a:latin typeface="Arial"/>
              </a:rPr>
              <a:t>Comparison between two solar spectra calibrated with Fraunhofer algorithm prototype</a:t>
            </a:r>
          </a:p>
          <a:p>
            <a:pPr algn="just">
              <a:spcAft>
                <a:spcPts val="0"/>
              </a:spcAft>
            </a:pPr>
            <a:endParaRPr lang="en-GB" sz="1138" b="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62153" y="180711"/>
            <a:ext cx="1105239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Spectral calibration and stability    		</a:t>
            </a:r>
            <a:r>
              <a:rPr lang="en-GB" sz="18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alternative Fraunhofer-based method</a:t>
            </a:r>
            <a:endParaRPr lang="en-GB" sz="18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59623" y="285034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GOME-2 </a:t>
            </a:r>
            <a:r>
              <a:rPr lang="en-GB" sz="1200" dirty="0">
                <a:solidFill>
                  <a:srgbClr val="990099"/>
                </a:solidFill>
                <a:latin typeface="Helvetica" pitchFamily="34" charset="0"/>
              </a:rPr>
              <a:t>FM3 </a:t>
            </a:r>
            <a:r>
              <a:rPr lang="en-GB" sz="1200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dirty="0">
              <a:solidFill>
                <a:srgbClr val="990099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65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44" y="247111"/>
            <a:ext cx="63488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Throughput of GOME-2 sources </a:t>
            </a:r>
            <a:endParaRPr lang="en-GB" sz="24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8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Full mission to Feb 2021 normalised to mission’s beginning  </a:t>
            </a:r>
            <a:endParaRPr lang="en-GB" sz="18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0" y="1387364"/>
            <a:ext cx="3127163" cy="2344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31" y="1387364"/>
            <a:ext cx="3440599" cy="2579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730" y="1349005"/>
            <a:ext cx="3542927" cy="2656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0" y="3763779"/>
            <a:ext cx="3296269" cy="2471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03" y="3763779"/>
            <a:ext cx="3645958" cy="2733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30" y="3760202"/>
            <a:ext cx="3650728" cy="27370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59623" y="285034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GOME-2 </a:t>
            </a:r>
            <a:r>
              <a:rPr lang="en-GB" sz="1200" dirty="0">
                <a:solidFill>
                  <a:srgbClr val="990099"/>
                </a:solidFill>
                <a:latin typeface="Helvetica" pitchFamily="34" charset="0"/>
              </a:rPr>
              <a:t>FM3 </a:t>
            </a:r>
            <a:r>
              <a:rPr lang="en-GB" sz="1200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dirty="0">
              <a:solidFill>
                <a:srgbClr val="990099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31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44" y="247111"/>
            <a:ext cx="63488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Throughput of GOME-2 sources </a:t>
            </a:r>
            <a:endParaRPr lang="en-GB" sz="24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800" b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Full mission to Feb 2021 normalised to mission’s beginning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7854" y="180711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-B</a:t>
            </a:r>
            <a:endParaRPr lang="en-GB" sz="1200" dirty="0">
              <a:solidFill>
                <a:srgbClr val="990099"/>
              </a:solidFill>
              <a:latin typeface="Helvetic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4" y="1229711"/>
            <a:ext cx="3301506" cy="2475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38" y="1229711"/>
            <a:ext cx="3301506" cy="2475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32" y="1229711"/>
            <a:ext cx="3301506" cy="2475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8" y="3948833"/>
            <a:ext cx="3042152" cy="2280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38" y="3841403"/>
            <a:ext cx="3511963" cy="2632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32" y="3787021"/>
            <a:ext cx="3473813" cy="260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12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44" y="247111"/>
            <a:ext cx="63488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Throughput of GOME-2 sources </a:t>
            </a:r>
            <a:endParaRPr lang="en-GB" sz="24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800" b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Full mission to Feb 2021 normalised to mission’s beginning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1745" y="279341"/>
            <a:ext cx="130492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>
                <a:solidFill>
                  <a:srgbClr val="BD1384"/>
                </a:solidFill>
              </a:rPr>
              <a:t>GOME-2 FM1 </a:t>
            </a:r>
            <a:r>
              <a:rPr lang="en-GB" sz="1200" kern="0" dirty="0" err="1">
                <a:solidFill>
                  <a:srgbClr val="BD1384"/>
                </a:solidFill>
              </a:rPr>
              <a:t>Metop</a:t>
            </a:r>
            <a:r>
              <a:rPr lang="en-GB" sz="1200" kern="0" dirty="0">
                <a:solidFill>
                  <a:srgbClr val="BD1384"/>
                </a:solidFill>
              </a:rPr>
              <a:t>-C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0" y="1250732"/>
            <a:ext cx="3252439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58" y="1250732"/>
            <a:ext cx="3338873" cy="2503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62" y="1250732"/>
            <a:ext cx="3042150" cy="2280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5" y="3954089"/>
            <a:ext cx="2951028" cy="2212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58" y="3851876"/>
            <a:ext cx="3589118" cy="2690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96" y="3859755"/>
            <a:ext cx="3578608" cy="268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98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444" y="247111"/>
            <a:ext cx="100292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Throughput of GOME-2 </a:t>
            </a: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SMR  </a:t>
            </a:r>
          </a:p>
          <a:p>
            <a:r>
              <a:rPr lang="en-GB" sz="1800" b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Full mission to Feb 2021 normalised to mission’s </a:t>
            </a:r>
            <a:r>
              <a:rPr lang="en-GB" sz="18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beginning			FPA channels   </a:t>
            </a:r>
            <a:endParaRPr lang="en-GB" sz="18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75231" y="985775"/>
            <a:ext cx="2463376" cy="5599129"/>
            <a:chOff x="9154633" y="443344"/>
            <a:chExt cx="2463376" cy="60786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51"/>
            <a:stretch/>
          </p:blipFill>
          <p:spPr>
            <a:xfrm>
              <a:off x="9154633" y="443344"/>
              <a:ext cx="2463376" cy="17092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8"/>
            <a:stretch/>
          </p:blipFill>
          <p:spPr>
            <a:xfrm>
              <a:off x="9154633" y="1930399"/>
              <a:ext cx="2463376" cy="17000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88"/>
            <a:stretch/>
          </p:blipFill>
          <p:spPr>
            <a:xfrm>
              <a:off x="9154634" y="3407388"/>
              <a:ext cx="2463375" cy="17140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65"/>
            <a:stretch/>
          </p:blipFill>
          <p:spPr>
            <a:xfrm>
              <a:off x="9154633" y="4818547"/>
              <a:ext cx="2463376" cy="170343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9614629" y="985775"/>
            <a:ext cx="2463377" cy="5599129"/>
            <a:chOff x="8204185" y="468039"/>
            <a:chExt cx="2463379" cy="615253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30"/>
            <a:stretch/>
          </p:blipFill>
          <p:spPr>
            <a:xfrm>
              <a:off x="8204185" y="468039"/>
              <a:ext cx="2463377" cy="169020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30"/>
            <a:stretch/>
          </p:blipFill>
          <p:spPr>
            <a:xfrm>
              <a:off x="8204186" y="1940411"/>
              <a:ext cx="2463377" cy="170776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7"/>
            <a:stretch/>
          </p:blipFill>
          <p:spPr>
            <a:xfrm>
              <a:off x="8204186" y="3426311"/>
              <a:ext cx="2463377" cy="17083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0"/>
            <a:stretch/>
          </p:blipFill>
          <p:spPr>
            <a:xfrm>
              <a:off x="8204187" y="4916245"/>
              <a:ext cx="2463377" cy="170433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74998" y="1002279"/>
            <a:ext cx="2337804" cy="5599129"/>
            <a:chOff x="663813" y="461363"/>
            <a:chExt cx="2463379" cy="612354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7"/>
            <a:stretch/>
          </p:blipFill>
          <p:spPr>
            <a:xfrm>
              <a:off x="672782" y="461363"/>
              <a:ext cx="2454410" cy="169959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61"/>
            <a:stretch/>
          </p:blipFill>
          <p:spPr>
            <a:xfrm>
              <a:off x="663813" y="1938130"/>
              <a:ext cx="2463379" cy="171089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50"/>
            <a:stretch/>
          </p:blipFill>
          <p:spPr>
            <a:xfrm>
              <a:off x="663814" y="3419824"/>
              <a:ext cx="2463378" cy="170924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1"/>
            <a:stretch/>
          </p:blipFill>
          <p:spPr>
            <a:xfrm>
              <a:off x="663813" y="4880113"/>
              <a:ext cx="2463377" cy="1704791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100031" y="982679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70305" y="1010922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-B</a:t>
            </a:r>
            <a:endParaRPr lang="en-GB" sz="1200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09703" y="985775"/>
            <a:ext cx="130492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>
                <a:solidFill>
                  <a:srgbClr val="BD1384"/>
                </a:solidFill>
              </a:rPr>
              <a:t>GOME-2 FM1 </a:t>
            </a:r>
            <a:r>
              <a:rPr lang="en-GB" sz="1200" kern="0" dirty="0" err="1">
                <a:solidFill>
                  <a:srgbClr val="BD1384"/>
                </a:solidFill>
              </a:rPr>
              <a:t>Metop</a:t>
            </a:r>
            <a:r>
              <a:rPr lang="en-GB" sz="1200" kern="0" dirty="0">
                <a:solidFill>
                  <a:srgbClr val="BD1384"/>
                </a:solidFill>
              </a:rPr>
              <a:t>-C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460848"/>
            <a:ext cx="1512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0" dirty="0" err="1" smtClean="0">
                <a:solidFill>
                  <a:schemeClr val="tx1"/>
                </a:solidFill>
              </a:rPr>
              <a:t>Colorbar</a:t>
            </a:r>
            <a:r>
              <a:rPr lang="en-US" sz="1400" b="0" dirty="0" smtClean="0">
                <a:solidFill>
                  <a:schemeClr val="tx1"/>
                </a:solidFill>
              </a:rPr>
              <a:t> limits </a:t>
            </a:r>
          </a:p>
          <a:p>
            <a:pPr algn="just"/>
            <a:r>
              <a:rPr lang="en-US" sz="1400" b="0" dirty="0" smtClean="0">
                <a:solidFill>
                  <a:schemeClr val="tx1"/>
                </a:solidFill>
              </a:rPr>
              <a:t>[0.05 ,1]</a:t>
            </a:r>
            <a:endParaRPr lang="en-US" sz="1400" b="0" dirty="0">
              <a:solidFill>
                <a:schemeClr val="tx1"/>
              </a:solidFill>
            </a:endParaRPr>
          </a:p>
          <a:p>
            <a:pPr algn="just"/>
            <a:endParaRPr lang="en-US" sz="1400" b="0" dirty="0">
              <a:solidFill>
                <a:schemeClr val="tx1"/>
              </a:solidFill>
            </a:endParaRPr>
          </a:p>
          <a:p>
            <a:pPr algn="just"/>
            <a:endParaRPr lang="fr-FR" sz="1400" b="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70275" y="1500631"/>
            <a:ext cx="1512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0" dirty="0" err="1" smtClean="0">
                <a:solidFill>
                  <a:schemeClr val="tx1"/>
                </a:solidFill>
              </a:rPr>
              <a:t>Colorbar</a:t>
            </a:r>
            <a:r>
              <a:rPr lang="en-US" sz="1400" b="0" dirty="0" smtClean="0">
                <a:solidFill>
                  <a:schemeClr val="tx1"/>
                </a:solidFill>
              </a:rPr>
              <a:t> limits </a:t>
            </a:r>
          </a:p>
          <a:p>
            <a:pPr algn="just"/>
            <a:r>
              <a:rPr lang="en-US" sz="1400" b="0" dirty="0" smtClean="0">
                <a:solidFill>
                  <a:schemeClr val="tx1"/>
                </a:solidFill>
              </a:rPr>
              <a:t>[0.1 ,1]</a:t>
            </a:r>
            <a:endParaRPr lang="en-US" sz="1400" b="0" dirty="0">
              <a:solidFill>
                <a:schemeClr val="tx1"/>
              </a:solidFill>
            </a:endParaRPr>
          </a:p>
          <a:p>
            <a:pPr algn="just"/>
            <a:endParaRPr lang="en-US" sz="1400" b="0" dirty="0">
              <a:solidFill>
                <a:schemeClr val="tx1"/>
              </a:solidFill>
            </a:endParaRPr>
          </a:p>
          <a:p>
            <a:pPr algn="just"/>
            <a:endParaRPr lang="fr-FR" sz="1400" b="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09703" y="1475484"/>
            <a:ext cx="1512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0" dirty="0" err="1" smtClean="0">
                <a:solidFill>
                  <a:schemeClr val="tx1"/>
                </a:solidFill>
              </a:rPr>
              <a:t>Colorbar</a:t>
            </a:r>
            <a:r>
              <a:rPr lang="en-US" sz="1400" b="0" dirty="0" smtClean="0">
                <a:solidFill>
                  <a:schemeClr val="tx1"/>
                </a:solidFill>
              </a:rPr>
              <a:t> limits </a:t>
            </a:r>
          </a:p>
          <a:p>
            <a:pPr algn="just"/>
            <a:r>
              <a:rPr lang="en-US" sz="1400" b="0" dirty="0" smtClean="0">
                <a:solidFill>
                  <a:schemeClr val="tx1"/>
                </a:solidFill>
              </a:rPr>
              <a:t>[0.6 ,1]</a:t>
            </a:r>
            <a:endParaRPr lang="en-US" sz="1400" b="0" dirty="0">
              <a:solidFill>
                <a:schemeClr val="tx1"/>
              </a:solidFill>
            </a:endParaRPr>
          </a:p>
          <a:p>
            <a:pPr algn="just"/>
            <a:endParaRPr lang="en-US" sz="1400" b="0" dirty="0">
              <a:solidFill>
                <a:schemeClr val="tx1"/>
              </a:solidFill>
            </a:endParaRPr>
          </a:p>
          <a:p>
            <a:pPr algn="just"/>
            <a:endParaRPr lang="fr-FR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3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7648" y="155237"/>
            <a:ext cx="10268345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PPF 6.3.3 and Repro R3 campaign			</a:t>
            </a:r>
            <a:endParaRPr lang="en-GB" sz="2400" b="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558" y="1091766"/>
            <a:ext cx="8886422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Reprocessing campaign R3 </a:t>
            </a:r>
            <a:r>
              <a:rPr lang="en-US" sz="22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(GOME2-A/B)  -   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55600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R3. PPF</a:t>
            </a:r>
            <a:r>
              <a:rPr lang="en-US" sz="1800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sz="1800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6.3.3</a:t>
            </a:r>
            <a:r>
              <a:rPr lang="en-US" sz="1800" b="0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sz="1800" b="0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(current CGS settings)</a:t>
            </a:r>
          </a:p>
          <a:p>
            <a:pPr marL="720725" lvl="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 </a:t>
            </a:r>
            <a:r>
              <a:rPr lang="en-US" sz="1800" b="0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data-set production completed end of Nov 2020  (~ 130 TB) </a:t>
            </a:r>
          </a:p>
          <a:p>
            <a:pPr marL="720725" lvl="3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L1b </a:t>
            </a:r>
            <a:r>
              <a:rPr lang="en-US" sz="1800" b="0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process  ongoing </a:t>
            </a:r>
            <a:endParaRPr lang="en-US" sz="1800" b="0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2" lvl="3">
              <a:lnSpc>
                <a:spcPct val="150000"/>
              </a:lnSpc>
            </a:pPr>
            <a:endParaRPr lang="en-US" sz="1800" b="0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Offline L1C processor with degradation correction for Earthshine and solar path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 </a:t>
            </a:r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GOME-2 level-1C </a:t>
            </a: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coefficients  </a:t>
            </a:r>
            <a:endParaRPr lang="en-GB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7925" lvl="4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ongoing of the Degradation </a:t>
            </a:r>
            <a:r>
              <a:rPr lang="en-US" sz="1800" b="0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 coefficients  </a:t>
            </a:r>
            <a:endParaRPr lang="en-US" sz="1800" b="0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>
              <a:lnSpc>
                <a:spcPct val="150000"/>
              </a:lnSpc>
            </a:pPr>
            <a:endParaRPr lang="en-US" sz="1800" b="0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3238" indent="-320675" defTabSz="89217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en-US" sz="1800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R4 </a:t>
            </a:r>
            <a:r>
              <a:rPr lang="en-US" sz="1800" b="0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PPF  </a:t>
            </a:r>
            <a:r>
              <a:rPr lang="en-US" sz="1800" b="0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– next reprocessing campaign</a:t>
            </a:r>
            <a:endParaRPr lang="en-US" sz="1800" b="0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0438" lvl="1" indent="-320675" defTabSz="89217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en-US" sz="2000" b="0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A/B/C beginning of missions – 2020 </a:t>
            </a:r>
            <a:endParaRPr lang="en-US" sz="20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08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7648" y="155237"/>
            <a:ext cx="10268345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PPF 6.3.3 and Repro R3 campaign			</a:t>
            </a:r>
            <a:endParaRPr lang="en-GB" sz="2400" b="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1473" y="1121911"/>
            <a:ext cx="888642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0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 </a:t>
            </a:r>
            <a:r>
              <a:rPr lang="en-US" sz="1800" b="0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GOME-2 level-1C </a:t>
            </a:r>
            <a:r>
              <a:rPr lang="en-US" sz="1800" b="0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coefficients  </a:t>
            </a:r>
            <a:endParaRPr lang="en-GB" sz="1800" b="0" dirty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5362" lvl="4">
              <a:lnSpc>
                <a:spcPct val="150000"/>
              </a:lnSpc>
            </a:pPr>
            <a:r>
              <a:rPr lang="en-US" sz="1800" b="0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ongoing of the Degradation </a:t>
            </a:r>
            <a:r>
              <a:rPr lang="en-US" sz="1800" b="0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 coefficients  </a:t>
            </a:r>
            <a:endParaRPr lang="en-US" sz="1800" b="0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" y="2430162"/>
            <a:ext cx="4116927" cy="3086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43" y="2540694"/>
            <a:ext cx="3813584" cy="2859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79" y="0"/>
            <a:ext cx="4248721" cy="3185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70" y="3420714"/>
            <a:ext cx="4131330" cy="30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88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7648" y="155237"/>
            <a:ext cx="10268345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PPF 6.3.3 and Repro R3 campaign			</a:t>
            </a:r>
            <a:endParaRPr lang="en-GB" sz="2400" b="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0" y="2786068"/>
            <a:ext cx="2621548" cy="19661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5" y="4709753"/>
            <a:ext cx="2669187" cy="20018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/>
          <a:stretch/>
        </p:blipFill>
        <p:spPr>
          <a:xfrm>
            <a:off x="3913957" y="2674306"/>
            <a:ext cx="2763764" cy="21896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80" y="2829347"/>
            <a:ext cx="2608516" cy="1956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/>
          <a:stretch/>
        </p:blipFill>
        <p:spPr>
          <a:xfrm>
            <a:off x="4012771" y="4709753"/>
            <a:ext cx="2707002" cy="21413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80" y="4640018"/>
            <a:ext cx="2608085" cy="19560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5" y="965946"/>
            <a:ext cx="2484534" cy="18634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/>
          <a:stretch/>
        </p:blipFill>
        <p:spPr>
          <a:xfrm>
            <a:off x="4046125" y="934771"/>
            <a:ext cx="2510077" cy="19952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707" y="1035430"/>
            <a:ext cx="2391889" cy="179391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659623" y="285034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GOME-2 </a:t>
            </a:r>
            <a:r>
              <a:rPr lang="en-GB" sz="1200" dirty="0">
                <a:solidFill>
                  <a:srgbClr val="990099"/>
                </a:solidFill>
                <a:latin typeface="Helvetica" pitchFamily="34" charset="0"/>
              </a:rPr>
              <a:t>FM3 </a:t>
            </a:r>
            <a:r>
              <a:rPr lang="en-GB" sz="1200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dirty="0">
              <a:solidFill>
                <a:srgbClr val="990099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11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1"/>
          <p:cNvGrpSpPr/>
          <p:nvPr/>
        </p:nvGrpSpPr>
        <p:grpSpPr>
          <a:xfrm>
            <a:off x="5413330" y="1105398"/>
            <a:ext cx="5103615" cy="3324862"/>
            <a:chOff x="748265" y="1341438"/>
            <a:chExt cx="7933773" cy="4771044"/>
          </a:xfrm>
        </p:grpSpPr>
        <p:sp>
          <p:nvSpPr>
            <p:cNvPr id="6" name="Text Box 53"/>
            <p:cNvSpPr txBox="1">
              <a:spLocks noChangeArrowheads="1"/>
            </p:cNvSpPr>
            <p:nvPr/>
          </p:nvSpPr>
          <p:spPr bwMode="auto">
            <a:xfrm>
              <a:off x="3916198" y="5715000"/>
              <a:ext cx="2206955" cy="397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90281C"/>
                  </a:solidFill>
                  <a:latin typeface="Arial" pitchFamily="34" charset="0"/>
                  <a:cs typeface="Arial" pitchFamily="34" charset="0"/>
                </a:rPr>
                <a:t>Wavelength [nm]</a:t>
              </a: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7539" b="12621"/>
            <a:stretch>
              <a:fillRect/>
            </a:stretch>
          </p:blipFill>
          <p:spPr bwMode="auto">
            <a:xfrm>
              <a:off x="974725" y="1701800"/>
              <a:ext cx="7707313" cy="381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560565" y="1341438"/>
              <a:ext cx="4843516" cy="750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90281C"/>
                  </a:solidFill>
                  <a:latin typeface="Arial" pitchFamily="34" charset="0"/>
                  <a:cs typeface="Arial" pitchFamily="34" charset="0"/>
                </a:rPr>
                <a:t>GOME-2 main channel transmittance</a:t>
              </a:r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4865361" y="1797049"/>
              <a:ext cx="3383237" cy="485774"/>
              <a:chOff x="2848" y="950"/>
              <a:chExt cx="2131" cy="306"/>
            </a:xfrm>
          </p:grpSpPr>
          <p:sp>
            <p:nvSpPr>
              <p:cNvPr id="50" name="Line 6"/>
              <p:cNvSpPr>
                <a:spLocks noChangeShapeType="1"/>
              </p:cNvSpPr>
              <p:nvPr/>
            </p:nvSpPr>
            <p:spPr bwMode="auto">
              <a:xfrm>
                <a:off x="2848" y="1071"/>
                <a:ext cx="4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51" name="Line 7"/>
              <p:cNvSpPr>
                <a:spLocks noChangeShapeType="1"/>
              </p:cNvSpPr>
              <p:nvPr/>
            </p:nvSpPr>
            <p:spPr bwMode="auto">
              <a:xfrm>
                <a:off x="4526" y="1071"/>
                <a:ext cx="4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3435" y="950"/>
                <a:ext cx="928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Aerosol</a:t>
                </a:r>
              </a:p>
            </p:txBody>
          </p:sp>
        </p:grp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795272" y="3862389"/>
              <a:ext cx="653386" cy="485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>
                  <a:solidFill>
                    <a:srgbClr val="990099"/>
                  </a:solidFill>
                  <a:latin typeface="Helvetica" pitchFamily="34" charset="0"/>
                </a:rPr>
                <a:t>O</a:t>
              </a:r>
              <a:r>
                <a:rPr lang="en-GB" sz="1600" b="1" baseline="-25000">
                  <a:solidFill>
                    <a:srgbClr val="990099"/>
                  </a:solidFill>
                  <a:latin typeface="Helvetica" pitchFamily="34" charset="0"/>
                </a:rPr>
                <a:t>3</a:t>
              </a: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661750" y="1846263"/>
              <a:ext cx="1223642" cy="792162"/>
              <a:chOff x="1459" y="981"/>
              <a:chExt cx="772" cy="499"/>
            </a:xfrm>
          </p:grpSpPr>
          <p:sp>
            <p:nvSpPr>
              <p:cNvPr id="47" name="Text Box 11"/>
              <p:cNvSpPr txBox="1">
                <a:spLocks noChangeArrowheads="1"/>
              </p:cNvSpPr>
              <p:nvPr/>
            </p:nvSpPr>
            <p:spPr bwMode="auto">
              <a:xfrm>
                <a:off x="1459" y="981"/>
                <a:ext cx="77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HCHO</a:t>
                </a:r>
                <a:endParaRPr lang="en-GB" sz="1600" b="1" baseline="-25000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 flipH="1">
                <a:off x="1759" y="1207"/>
                <a:ext cx="91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 flipH="1">
                <a:off x="1805" y="1207"/>
                <a:ext cx="45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1685720" y="2133600"/>
              <a:ext cx="1451042" cy="3097212"/>
              <a:chOff x="846" y="1162"/>
              <a:chExt cx="913" cy="1951"/>
            </a:xfrm>
          </p:grpSpPr>
          <p:sp>
            <p:nvSpPr>
              <p:cNvPr id="44" name="Line 15"/>
              <p:cNvSpPr>
                <a:spLocks noChangeShapeType="1"/>
              </p:cNvSpPr>
              <p:nvPr/>
            </p:nvSpPr>
            <p:spPr bwMode="auto">
              <a:xfrm>
                <a:off x="1124" y="1344"/>
                <a:ext cx="318" cy="17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45" name="Text Box 16"/>
              <p:cNvSpPr txBox="1">
                <a:spLocks noChangeArrowheads="1"/>
              </p:cNvSpPr>
              <p:nvPr/>
            </p:nvSpPr>
            <p:spPr bwMode="auto">
              <a:xfrm>
                <a:off x="846" y="1162"/>
                <a:ext cx="544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SO</a:t>
                </a:r>
                <a:r>
                  <a:rPr lang="en-GB" sz="1600" b="1" baseline="-25000">
                    <a:solidFill>
                      <a:srgbClr val="990099"/>
                    </a:solidFill>
                    <a:latin typeface="Helvetica" pitchFamily="34" charset="0"/>
                  </a:rPr>
                  <a:t>2</a:t>
                </a:r>
              </a:p>
            </p:txBody>
          </p:sp>
          <p:sp>
            <p:nvSpPr>
              <p:cNvPr id="46" name="Line 17"/>
              <p:cNvSpPr>
                <a:spLocks noChangeShapeType="1"/>
              </p:cNvSpPr>
              <p:nvPr/>
            </p:nvSpPr>
            <p:spPr bwMode="auto">
              <a:xfrm>
                <a:off x="1124" y="1344"/>
                <a:ext cx="63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2833624" y="2493964"/>
              <a:ext cx="890077" cy="1204913"/>
              <a:chOff x="1568" y="1389"/>
              <a:chExt cx="561" cy="759"/>
            </a:xfrm>
          </p:grpSpPr>
          <p:sp>
            <p:nvSpPr>
              <p:cNvPr id="41" name="Text Box 19"/>
              <p:cNvSpPr txBox="1">
                <a:spLocks noChangeArrowheads="1"/>
              </p:cNvSpPr>
              <p:nvPr/>
            </p:nvSpPr>
            <p:spPr bwMode="auto">
              <a:xfrm>
                <a:off x="1568" y="1842"/>
                <a:ext cx="561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BrO</a:t>
                </a:r>
                <a:endParaRPr lang="en-GB" sz="1600" b="1" baseline="-25000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42" name="Line 20"/>
              <p:cNvSpPr>
                <a:spLocks noChangeShapeType="1"/>
              </p:cNvSpPr>
              <p:nvPr/>
            </p:nvSpPr>
            <p:spPr bwMode="auto">
              <a:xfrm flipH="1" flipV="1">
                <a:off x="1714" y="1389"/>
                <a:ext cx="91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43" name="Line 21"/>
              <p:cNvSpPr>
                <a:spLocks noChangeShapeType="1"/>
              </p:cNvSpPr>
              <p:nvPr/>
            </p:nvSpPr>
            <p:spPr bwMode="auto">
              <a:xfrm flipV="1">
                <a:off x="1805" y="1752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2632803" y="3430588"/>
              <a:ext cx="1839584" cy="1727200"/>
              <a:chOff x="1442" y="1979"/>
              <a:chExt cx="1158" cy="1088"/>
            </a:xfrm>
          </p:grpSpPr>
          <p:sp>
            <p:nvSpPr>
              <p:cNvPr id="38" name="Text Box 23"/>
              <p:cNvSpPr txBox="1">
                <a:spLocks noChangeArrowheads="1"/>
              </p:cNvSpPr>
              <p:nvPr/>
            </p:nvSpPr>
            <p:spPr bwMode="auto">
              <a:xfrm>
                <a:off x="1905" y="2478"/>
                <a:ext cx="695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OClO</a:t>
                </a:r>
                <a:endParaRPr lang="en-GB" sz="1600" b="1" baseline="-25000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39" name="Line 24"/>
              <p:cNvSpPr>
                <a:spLocks noChangeShapeType="1"/>
              </p:cNvSpPr>
              <p:nvPr/>
            </p:nvSpPr>
            <p:spPr bwMode="auto">
              <a:xfrm flipH="1">
                <a:off x="1442" y="2614"/>
                <a:ext cx="635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40" name="Line 25"/>
              <p:cNvSpPr>
                <a:spLocks noChangeShapeType="1"/>
              </p:cNvSpPr>
              <p:nvPr/>
            </p:nvSpPr>
            <p:spPr bwMode="auto">
              <a:xfrm flipV="1">
                <a:off x="2122" y="1979"/>
                <a:ext cx="0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5" name="Group 26"/>
            <p:cNvGrpSpPr>
              <a:grpSpLocks/>
            </p:cNvGrpSpPr>
            <p:nvPr/>
          </p:nvGrpSpPr>
          <p:grpSpPr bwMode="auto">
            <a:xfrm>
              <a:off x="2994003" y="2278063"/>
              <a:ext cx="1732595" cy="1368425"/>
              <a:chOff x="1669" y="1253"/>
              <a:chExt cx="1092" cy="862"/>
            </a:xfrm>
          </p:grpSpPr>
          <p:sp>
            <p:nvSpPr>
              <p:cNvPr id="35" name="Text Box 27"/>
              <p:cNvSpPr txBox="1">
                <a:spLocks noChangeArrowheads="1"/>
              </p:cNvSpPr>
              <p:nvPr/>
            </p:nvSpPr>
            <p:spPr bwMode="auto">
              <a:xfrm>
                <a:off x="2205" y="1344"/>
                <a:ext cx="556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NO</a:t>
                </a:r>
                <a:r>
                  <a:rPr lang="en-GB" sz="1600" b="1" baseline="-25000">
                    <a:solidFill>
                      <a:srgbClr val="990099"/>
                    </a:solidFill>
                    <a:latin typeface="Helvetica" pitchFamily="34" charset="0"/>
                  </a:rPr>
                  <a:t>2</a:t>
                </a:r>
              </a:p>
            </p:txBody>
          </p:sp>
          <p:sp>
            <p:nvSpPr>
              <p:cNvPr id="36" name="Line 28"/>
              <p:cNvSpPr>
                <a:spLocks noChangeShapeType="1"/>
              </p:cNvSpPr>
              <p:nvPr/>
            </p:nvSpPr>
            <p:spPr bwMode="auto">
              <a:xfrm>
                <a:off x="1669" y="1253"/>
                <a:ext cx="68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 flipH="1" flipV="1">
                <a:off x="2394" y="1525"/>
                <a:ext cx="91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4648641" y="3430587"/>
              <a:ext cx="1172290" cy="1060449"/>
              <a:chOff x="2712" y="1979"/>
              <a:chExt cx="738" cy="668"/>
            </a:xfrm>
          </p:grpSpPr>
          <p:sp>
            <p:nvSpPr>
              <p:cNvPr id="32" name="Text Box 31"/>
              <p:cNvSpPr txBox="1">
                <a:spLocks noChangeArrowheads="1"/>
              </p:cNvSpPr>
              <p:nvPr/>
            </p:nvSpPr>
            <p:spPr bwMode="auto">
              <a:xfrm>
                <a:off x="2830" y="2341"/>
                <a:ext cx="620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>
                    <a:solidFill>
                      <a:srgbClr val="990099"/>
                    </a:solidFill>
                    <a:latin typeface="Helvetica" pitchFamily="34" charset="0"/>
                  </a:rPr>
                  <a:t>(O</a:t>
                </a:r>
                <a:r>
                  <a:rPr lang="en-GB" sz="1600" b="1" baseline="-25000" dirty="0">
                    <a:solidFill>
                      <a:srgbClr val="990099"/>
                    </a:solidFill>
                    <a:latin typeface="Helvetica" pitchFamily="34" charset="0"/>
                  </a:rPr>
                  <a:t>2</a:t>
                </a:r>
                <a:r>
                  <a:rPr lang="en-GB" sz="1600" b="1" dirty="0">
                    <a:solidFill>
                      <a:srgbClr val="990099"/>
                    </a:solidFill>
                    <a:latin typeface="Helvetica" pitchFamily="34" charset="0"/>
                  </a:rPr>
                  <a:t>)</a:t>
                </a:r>
                <a:r>
                  <a:rPr lang="en-GB" sz="1600" b="1" baseline="-25000" dirty="0">
                    <a:solidFill>
                      <a:srgbClr val="990099"/>
                    </a:solidFill>
                    <a:latin typeface="Helvetica" pitchFamily="34" charset="0"/>
                  </a:rPr>
                  <a:t>2</a:t>
                </a:r>
              </a:p>
            </p:txBody>
          </p:sp>
          <p:sp>
            <p:nvSpPr>
              <p:cNvPr id="33" name="Line 32"/>
              <p:cNvSpPr>
                <a:spLocks noChangeShapeType="1"/>
              </p:cNvSpPr>
              <p:nvPr/>
            </p:nvSpPr>
            <p:spPr bwMode="auto">
              <a:xfrm>
                <a:off x="2712" y="2205"/>
                <a:ext cx="363" cy="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34" name="Line 33"/>
              <p:cNvSpPr>
                <a:spLocks noChangeShapeType="1"/>
              </p:cNvSpPr>
              <p:nvPr/>
            </p:nvSpPr>
            <p:spPr bwMode="auto">
              <a:xfrm flipV="1">
                <a:off x="3165" y="1979"/>
                <a:ext cx="227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7" name="Group 51"/>
            <p:cNvGrpSpPr>
              <a:grpSpLocks/>
            </p:cNvGrpSpPr>
            <p:nvPr/>
          </p:nvGrpSpPr>
          <p:grpSpPr bwMode="auto">
            <a:xfrm>
              <a:off x="3927962" y="2062163"/>
              <a:ext cx="3746157" cy="1439862"/>
              <a:chOff x="2084" y="1117"/>
              <a:chExt cx="2178" cy="907"/>
            </a:xfrm>
          </p:grpSpPr>
          <p:sp>
            <p:nvSpPr>
              <p:cNvPr id="29" name="Text Box 35"/>
              <p:cNvSpPr txBox="1">
                <a:spLocks noChangeArrowheads="1"/>
              </p:cNvSpPr>
              <p:nvPr/>
            </p:nvSpPr>
            <p:spPr bwMode="auto">
              <a:xfrm>
                <a:off x="3005" y="1298"/>
                <a:ext cx="329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O</a:t>
                </a:r>
                <a:r>
                  <a:rPr lang="en-GB" sz="1600" b="1" baseline="-25000">
                    <a:solidFill>
                      <a:srgbClr val="990099"/>
                    </a:solidFill>
                    <a:latin typeface="Helvetica" pitchFamily="34" charset="0"/>
                  </a:rPr>
                  <a:t>3</a:t>
                </a:r>
              </a:p>
            </p:txBody>
          </p:sp>
          <p:sp>
            <p:nvSpPr>
              <p:cNvPr id="30" name="Line 36"/>
              <p:cNvSpPr>
                <a:spLocks noChangeShapeType="1"/>
              </p:cNvSpPr>
              <p:nvPr/>
            </p:nvSpPr>
            <p:spPr bwMode="auto">
              <a:xfrm flipH="1">
                <a:off x="2084" y="1480"/>
                <a:ext cx="1005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31" name="Line 37"/>
              <p:cNvSpPr>
                <a:spLocks noChangeShapeType="1"/>
              </p:cNvSpPr>
              <p:nvPr/>
            </p:nvSpPr>
            <p:spPr bwMode="auto">
              <a:xfrm flipV="1">
                <a:off x="3215" y="1117"/>
                <a:ext cx="1047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8" name="Group 50"/>
            <p:cNvGrpSpPr>
              <a:grpSpLocks/>
            </p:cNvGrpSpPr>
            <p:nvPr/>
          </p:nvGrpSpPr>
          <p:grpSpPr bwMode="auto">
            <a:xfrm>
              <a:off x="5945520" y="2638425"/>
              <a:ext cx="1367399" cy="1870074"/>
              <a:chOff x="3257" y="1480"/>
              <a:chExt cx="795" cy="1178"/>
            </a:xfrm>
          </p:grpSpPr>
          <p:sp>
            <p:nvSpPr>
              <p:cNvPr id="25" name="Text Box 39"/>
              <p:cNvSpPr txBox="1">
                <a:spLocks noChangeArrowheads="1"/>
              </p:cNvSpPr>
              <p:nvPr/>
            </p:nvSpPr>
            <p:spPr bwMode="auto">
              <a:xfrm>
                <a:off x="3388" y="2129"/>
                <a:ext cx="399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H</a:t>
                </a:r>
                <a:r>
                  <a:rPr lang="en-GB" sz="1600" b="1" baseline="-25000">
                    <a:solidFill>
                      <a:srgbClr val="990099"/>
                    </a:solidFill>
                    <a:latin typeface="Helvetica" pitchFamily="34" charset="0"/>
                  </a:rPr>
                  <a:t>2</a:t>
                </a: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O</a:t>
                </a:r>
                <a:endParaRPr lang="en-GB" sz="1600" b="1" baseline="-25000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26" name="Line 40"/>
              <p:cNvSpPr>
                <a:spLocks noChangeShapeType="1"/>
              </p:cNvSpPr>
              <p:nvPr/>
            </p:nvSpPr>
            <p:spPr bwMode="auto">
              <a:xfrm flipH="1" flipV="1">
                <a:off x="3257" y="1888"/>
                <a:ext cx="209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27" name="Line 41"/>
              <p:cNvSpPr>
                <a:spLocks noChangeShapeType="1"/>
              </p:cNvSpPr>
              <p:nvPr/>
            </p:nvSpPr>
            <p:spPr bwMode="auto">
              <a:xfrm flipV="1">
                <a:off x="3550" y="1661"/>
                <a:ext cx="42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28" name="Line 42"/>
              <p:cNvSpPr>
                <a:spLocks noChangeShapeType="1"/>
              </p:cNvSpPr>
              <p:nvPr/>
            </p:nvSpPr>
            <p:spPr bwMode="auto">
              <a:xfrm flipV="1">
                <a:off x="3676" y="1480"/>
                <a:ext cx="376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9" name="Group 43"/>
            <p:cNvGrpSpPr>
              <a:grpSpLocks/>
            </p:cNvGrpSpPr>
            <p:nvPr/>
          </p:nvGrpSpPr>
          <p:grpSpPr bwMode="auto">
            <a:xfrm>
              <a:off x="6377240" y="3213101"/>
              <a:ext cx="1367399" cy="1782763"/>
              <a:chOff x="3800" y="1842"/>
              <a:chExt cx="862" cy="1123"/>
            </a:xfrm>
          </p:grpSpPr>
          <p:sp>
            <p:nvSpPr>
              <p:cNvPr id="21" name="Text Box 44"/>
              <p:cNvSpPr txBox="1">
                <a:spLocks noChangeArrowheads="1"/>
              </p:cNvSpPr>
              <p:nvPr/>
            </p:nvSpPr>
            <p:spPr bwMode="auto">
              <a:xfrm>
                <a:off x="4045" y="2659"/>
                <a:ext cx="41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O</a:t>
                </a:r>
                <a:r>
                  <a:rPr lang="en-GB" sz="1600" b="1" baseline="-25000">
                    <a:solidFill>
                      <a:srgbClr val="990099"/>
                    </a:solidFill>
                    <a:latin typeface="Helvetica" pitchFamily="34" charset="0"/>
                  </a:rPr>
                  <a:t>2</a:t>
                </a:r>
              </a:p>
            </p:txBody>
          </p:sp>
          <p:sp>
            <p:nvSpPr>
              <p:cNvPr id="22" name="Line 45"/>
              <p:cNvSpPr>
                <a:spLocks noChangeShapeType="1"/>
              </p:cNvSpPr>
              <p:nvPr/>
            </p:nvSpPr>
            <p:spPr bwMode="auto">
              <a:xfrm flipV="1">
                <a:off x="4299" y="2115"/>
                <a:ext cx="363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23" name="Line 46"/>
              <p:cNvSpPr>
                <a:spLocks noChangeShapeType="1"/>
              </p:cNvSpPr>
              <p:nvPr/>
            </p:nvSpPr>
            <p:spPr bwMode="auto">
              <a:xfrm flipH="1" flipV="1">
                <a:off x="4182" y="2130"/>
                <a:ext cx="27" cy="4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24" name="Line 47"/>
              <p:cNvSpPr>
                <a:spLocks noChangeShapeType="1"/>
              </p:cNvSpPr>
              <p:nvPr/>
            </p:nvSpPr>
            <p:spPr bwMode="auto">
              <a:xfrm flipH="1" flipV="1">
                <a:off x="3800" y="1842"/>
                <a:ext cx="318" cy="7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48265" y="3501008"/>
              <a:ext cx="673321" cy="485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90281C"/>
                  </a:solidFill>
                  <a:latin typeface="Helvetica" pitchFamily="34" charset="0"/>
                </a:rPr>
                <a:t>I/I</a:t>
              </a:r>
              <a:r>
                <a:rPr lang="en-GB" sz="1600" b="1" baseline="-25000" dirty="0">
                  <a:solidFill>
                    <a:srgbClr val="90281C"/>
                  </a:solidFill>
                  <a:latin typeface="Helvetica" pitchFamily="34" charset="0"/>
                </a:rPr>
                <a:t>0</a:t>
              </a:r>
            </a:p>
          </p:txBody>
        </p:sp>
      </p:grpSp>
      <p:sp>
        <p:nvSpPr>
          <p:cNvPr id="53" name="Rectangle 14"/>
          <p:cNvSpPr txBox="1">
            <a:spLocks noChangeArrowheads="1"/>
          </p:cNvSpPr>
          <p:nvPr/>
        </p:nvSpPr>
        <p:spPr bwMode="auto">
          <a:xfrm>
            <a:off x="304477" y="1319405"/>
            <a:ext cx="445883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000" b="1" kern="0" dirty="0">
                <a:solidFill>
                  <a:srgbClr val="9F2D20"/>
                </a:solidFill>
                <a:latin typeface="Arial" pitchFamily="34" charset="0"/>
                <a:cs typeface="Arial" pitchFamily="34" charset="0"/>
              </a:rPr>
              <a:t>GOME-2: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series of 3 instruments on </a:t>
            </a:r>
            <a:r>
              <a:rPr lang="en-GB" sz="1650" kern="0" dirty="0" err="1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Metop</a:t>
            </a: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sun-synchronous </a:t>
            </a: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orbit, 09:30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412 orbits (29 days) repeat cycle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Global coverage 1.5 days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240 nm to 800 nm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0.25 to 0. 5 nm spectral resolution (FWHM)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4 channels with 4098 energy measurements of polarisation corrected radiances (40 x 80 km</a:t>
            </a:r>
            <a:r>
              <a:rPr lang="en-GB" sz="1650" kern="0" baseline="3000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 channels with 512 energy measurements of linear polarised light in perpendicular direction (S/P) (40 x 10 km</a:t>
            </a:r>
            <a:r>
              <a:rPr lang="en-GB" sz="1650" kern="0" baseline="3000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54" name="Picture 4" descr="Title_Page_GOM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4609" y="4861000"/>
            <a:ext cx="1993655" cy="140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539552" y="386104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240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72000" y="386104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790 </a:t>
            </a:r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137" y="283152"/>
            <a:ext cx="7443788" cy="579437"/>
          </a:xfrm>
        </p:spPr>
        <p:txBody>
          <a:bodyPr/>
          <a:lstStyle/>
          <a:p>
            <a:pPr eaLnBrk="1" hangingPunct="1"/>
            <a:r>
              <a:rPr lang="en-GB" sz="2400" b="0" dirty="0" smtClean="0">
                <a:latin typeface="Arial" pitchFamily="34" charset="0"/>
                <a:cs typeface="Arial" pitchFamily="34" charset="0"/>
              </a:rPr>
              <a:t>The GOME-2 instrument on </a:t>
            </a:r>
            <a:r>
              <a:rPr lang="en-GB" sz="2400" b="0" dirty="0" err="1" smtClean="0">
                <a:latin typeface="Arial" pitchFamily="34" charset="0"/>
                <a:cs typeface="Arial" pitchFamily="34" charset="0"/>
              </a:rPr>
              <a:t>Metop</a:t>
            </a: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400" dirty="0" smtClean="0">
                <a:latin typeface="Arial" pitchFamily="34" charset="0"/>
                <a:cs typeface="Arial" pitchFamily="34" charset="0"/>
              </a:rPr>
            </a:br>
            <a:endParaRPr lang="en-GB" sz="2400" b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46" y="1117019"/>
            <a:ext cx="2577368" cy="1933025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0048" y="307637"/>
            <a:ext cx="10268345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PPF 6.3.3 and Repro R3 campaign			</a:t>
            </a:r>
            <a:endParaRPr lang="en-GB" sz="2400" b="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87" y="4766654"/>
            <a:ext cx="2493629" cy="1870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54" y="2971279"/>
            <a:ext cx="2552062" cy="1914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/>
          <a:stretch/>
        </p:blipFill>
        <p:spPr>
          <a:xfrm>
            <a:off x="4601783" y="1117019"/>
            <a:ext cx="2416026" cy="1919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/>
          <a:stretch/>
        </p:blipFill>
        <p:spPr>
          <a:xfrm>
            <a:off x="4678867" y="3069455"/>
            <a:ext cx="2338942" cy="18485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/>
          <a:stretch/>
        </p:blipFill>
        <p:spPr>
          <a:xfrm>
            <a:off x="4733993" y="4857817"/>
            <a:ext cx="2302208" cy="1819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85" y="1163982"/>
            <a:ext cx="2452129" cy="18390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84" y="3003079"/>
            <a:ext cx="2452129" cy="1839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84" y="4711966"/>
            <a:ext cx="2462179" cy="18466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48867" y="146054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-B</a:t>
            </a:r>
            <a:endParaRPr lang="en-GB" sz="1200" dirty="0">
              <a:solidFill>
                <a:srgbClr val="990099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30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360" y="1676356"/>
            <a:ext cx="83479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PPF 7.0.1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solar model for solar gaps (PPF 6.2 / Jan 2018)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SMR error calculation (formulation for SMR values from solar model)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US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SMR_Backup</a:t>
            </a:r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(SMR measured values, also in case of solar visibility loss)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</a:t>
            </a:r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over-orbit spectral calibration shift using LUT w.r.t. PDP </a:t>
            </a: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 </a:t>
            </a: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to be integrated with results from  </a:t>
            </a:r>
            <a:r>
              <a:rPr lang="en-US" sz="16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Metop</a:t>
            </a: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-A EOL tests </a:t>
            </a:r>
            <a:endPara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Fresco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version 2 </a:t>
            </a:r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GOME-2 directional LER database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of product format to version 13.0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Test-data and documentation available for reader update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478" y="4659414"/>
            <a:ext cx="8887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PPF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7.1.0</a:t>
            </a:r>
            <a:endParaRPr lang="en-US" sz="18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from solar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 - Fraunhofer based algorithm 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Improved stability and accuracy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Including slit-function fitting and provision of Super-gauss slit-function </a:t>
            </a:r>
            <a:r>
              <a:rPr lang="en-US" sz="1800" b="0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en-US" sz="1800" b="0" dirty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7648" y="155237"/>
            <a:ext cx="10268345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PPF 7.0 and beyond					</a:t>
            </a:r>
            <a:r>
              <a:rPr lang="en-GB" sz="24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OPE processing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9378" y="1951778"/>
            <a:ext cx="21990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ongoing in the TEST OPE computing environment </a:t>
            </a:r>
          </a:p>
          <a:p>
            <a:pPr eaLnBrk="0" hangingPunct="0"/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GB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to be operational   </a:t>
            </a:r>
          </a:p>
          <a:p>
            <a:pPr eaLnBrk="0" hangingPunct="0"/>
            <a:r>
              <a:rPr lang="en-GB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2021  </a:t>
            </a:r>
            <a:endParaRPr lang="en-GB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9378" y="4758566"/>
            <a:ext cx="2199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ongoing in </a:t>
            </a:r>
            <a:r>
              <a:rPr lang="en-GB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Offline + TEST </a:t>
            </a: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 computing </a:t>
            </a:r>
            <a:r>
              <a:rPr lang="en-GB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environments </a:t>
            </a:r>
          </a:p>
          <a:p>
            <a:pPr eaLnBrk="0" hangingPunct="0"/>
            <a:endParaRPr lang="en-GB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GB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for Q4 2021 </a:t>
            </a:r>
            <a:endParaRPr lang="en-GB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360" y="1062901"/>
            <a:ext cx="11686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PPF development 									Status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78698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0487" y="3423094"/>
            <a:ext cx="1961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tx1"/>
                </a:solidFill>
              </a:rPr>
              <a:t>Thank you </a:t>
            </a:r>
            <a:endParaRPr lang="en-GB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32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7527" y="893263"/>
            <a:ext cx="8636000" cy="5390129"/>
          </a:xfrm>
        </p:spPr>
        <p:txBody>
          <a:bodyPr>
            <a:noAutofit/>
          </a:bodyPr>
          <a:lstStyle/>
          <a:p>
            <a:endParaRPr lang="en-GB" sz="1800" dirty="0" smtClean="0">
              <a:solidFill>
                <a:schemeClr val="tx1"/>
              </a:solidFill>
            </a:endParaRP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b="1" dirty="0" err="1" smtClean="0">
                <a:solidFill>
                  <a:schemeClr val="tx1"/>
                </a:solidFill>
              </a:rPr>
              <a:t>Metop</a:t>
            </a:r>
            <a:r>
              <a:rPr lang="en-GB" sz="1800" b="1" dirty="0" smtClean="0">
                <a:solidFill>
                  <a:schemeClr val="tx1"/>
                </a:solidFill>
              </a:rPr>
              <a:t>-B</a:t>
            </a:r>
            <a:r>
              <a:rPr lang="en-GB" sz="1800" dirty="0" smtClean="0">
                <a:solidFill>
                  <a:schemeClr val="tx1"/>
                </a:solidFill>
              </a:rPr>
              <a:t>  launched 2012 </a:t>
            </a:r>
          </a:p>
          <a:p>
            <a:pPr marL="268288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is the </a:t>
            </a:r>
            <a:r>
              <a:rPr lang="en-GB" sz="1800" b="1" dirty="0" smtClean="0">
                <a:solidFill>
                  <a:schemeClr val="tx1"/>
                </a:solidFill>
              </a:rPr>
              <a:t>prime satellite </a:t>
            </a:r>
            <a:r>
              <a:rPr lang="en-GB" sz="1800" dirty="0" smtClean="0">
                <a:solidFill>
                  <a:schemeClr val="tx1"/>
                </a:solidFill>
              </a:rPr>
              <a:t>    (LST 09:30 LST </a:t>
            </a:r>
            <a:r>
              <a:rPr lang="en-GB" sz="1800" dirty="0" err="1" smtClean="0">
                <a:solidFill>
                  <a:schemeClr val="tx1"/>
                </a:solidFill>
              </a:rPr>
              <a:t>desc</a:t>
            </a:r>
            <a:r>
              <a:rPr lang="en-GB" sz="1800" dirty="0" smtClean="0">
                <a:solidFill>
                  <a:schemeClr val="tx1"/>
                </a:solidFill>
              </a:rPr>
              <a:t>. node)</a:t>
            </a: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b="1" dirty="0" err="1" smtClean="0">
                <a:solidFill>
                  <a:schemeClr val="tx1"/>
                </a:solidFill>
              </a:rPr>
              <a:t>Metop</a:t>
            </a:r>
            <a:r>
              <a:rPr lang="en-GB" sz="1800" b="1" dirty="0" smtClean="0">
                <a:solidFill>
                  <a:schemeClr val="tx1"/>
                </a:solidFill>
              </a:rPr>
              <a:t>-A </a:t>
            </a:r>
            <a:r>
              <a:rPr lang="en-GB" sz="1800" dirty="0" smtClean="0">
                <a:solidFill>
                  <a:schemeClr val="tx1"/>
                </a:solidFill>
              </a:rPr>
              <a:t> launched 2006 </a:t>
            </a:r>
          </a:p>
          <a:p>
            <a:pPr marL="268288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is drifting since 2017  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268288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de-orbiting planned by mid November 2021   </a:t>
            </a:r>
          </a:p>
          <a:p>
            <a:pPr marL="268288" indent="0"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268288" indent="0"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268288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268288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b="1" dirty="0" err="1">
                <a:solidFill>
                  <a:schemeClr val="tx1"/>
                </a:solidFill>
              </a:rPr>
              <a:t>Metop</a:t>
            </a:r>
            <a:r>
              <a:rPr lang="en-GB" sz="1800" b="1" dirty="0">
                <a:solidFill>
                  <a:schemeClr val="tx1"/>
                </a:solidFill>
              </a:rPr>
              <a:t>-C</a:t>
            </a:r>
            <a:r>
              <a:rPr lang="en-GB" sz="1800" dirty="0">
                <a:solidFill>
                  <a:schemeClr val="tx1"/>
                </a:solidFill>
              </a:rPr>
              <a:t>  launched 7 Nov. 2018</a:t>
            </a:r>
            <a:r>
              <a:rPr lang="en-GB" sz="1800" b="1" dirty="0">
                <a:solidFill>
                  <a:schemeClr val="tx1"/>
                </a:solidFill>
              </a:rPr>
              <a:t>  </a:t>
            </a:r>
          </a:p>
          <a:p>
            <a:pPr marL="268288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operational since 3 July </a:t>
            </a:r>
            <a:r>
              <a:rPr lang="en-GB" sz="1800" dirty="0" smtClean="0">
                <a:solidFill>
                  <a:schemeClr val="tx1"/>
                </a:solidFill>
              </a:rPr>
              <a:t>2019 (LST </a:t>
            </a:r>
            <a:r>
              <a:rPr lang="en-GB" sz="1800" dirty="0">
                <a:solidFill>
                  <a:schemeClr val="tx1"/>
                </a:solidFill>
              </a:rPr>
              <a:t>09:30 LST </a:t>
            </a:r>
            <a:r>
              <a:rPr lang="en-GB" sz="1800" dirty="0" err="1">
                <a:solidFill>
                  <a:schemeClr val="tx1"/>
                </a:solidFill>
              </a:rPr>
              <a:t>desc</a:t>
            </a:r>
            <a:r>
              <a:rPr lang="en-GB" sz="1800" dirty="0">
                <a:solidFill>
                  <a:schemeClr val="tx1"/>
                </a:solidFill>
              </a:rPr>
              <a:t>. node)</a:t>
            </a:r>
          </a:p>
          <a:p>
            <a:pPr marL="268288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          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9907"/>
          </a:xfrm>
        </p:spPr>
        <p:txBody>
          <a:bodyPr/>
          <a:lstStyle/>
          <a:p>
            <a:r>
              <a:rPr lang="en-GB" dirty="0" err="1" smtClean="0"/>
              <a:t>Metop</a:t>
            </a:r>
            <a:r>
              <a:rPr lang="en-GB" dirty="0" smtClean="0"/>
              <a:t> satellites in mid-morning orbit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7492406" y="1357746"/>
            <a:ext cx="4381823" cy="4571999"/>
            <a:chOff x="7200577" y="1357746"/>
            <a:chExt cx="4381823" cy="4571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7868" t="20515" r="67271" b="33450"/>
            <a:stretch/>
          </p:blipFill>
          <p:spPr>
            <a:xfrm>
              <a:off x="7200577" y="1357746"/>
              <a:ext cx="4381823" cy="4461164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10418618" y="5477164"/>
              <a:ext cx="378691" cy="45258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1" y="3250641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85209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-B</a:t>
            </a:r>
            <a:endParaRPr lang="en-GB" sz="1200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146905"/>
            <a:ext cx="130492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>
                <a:solidFill>
                  <a:srgbClr val="BD1384"/>
                </a:solidFill>
              </a:rPr>
              <a:t>GOME-2 FM1 </a:t>
            </a:r>
            <a:r>
              <a:rPr lang="en-GB" sz="1200" kern="0" dirty="0" err="1">
                <a:solidFill>
                  <a:srgbClr val="BD1384"/>
                </a:solidFill>
              </a:rPr>
              <a:t>Metop</a:t>
            </a:r>
            <a:r>
              <a:rPr lang="en-GB" sz="1200" kern="0" dirty="0">
                <a:solidFill>
                  <a:srgbClr val="BD1384"/>
                </a:solidFill>
              </a:rPr>
              <a:t>-C</a:t>
            </a:r>
          </a:p>
        </p:txBody>
      </p:sp>
    </p:spTree>
    <p:extLst>
      <p:ext uri="{BB962C8B-B14F-4D97-AF65-F5344CB8AC3E}">
        <p14:creationId xmlns:p14="http://schemas.microsoft.com/office/powerpoint/2010/main" val="1593315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31504" y="118375"/>
            <a:ext cx="889248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latin typeface="Arial" charset="0"/>
              </a:rPr>
              <a:t>GOME-2 optical layout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Arial" charset="0"/>
              </a:rPr>
              <a:t>Scanning grating spectrometer with a </a:t>
            </a:r>
            <a:r>
              <a:rPr lang="it-IT" sz="1600" dirty="0">
                <a:latin typeface="Helvetica" pitchFamily="34" charset="0"/>
              </a:rPr>
              <a:t>random-access linear silicon photodiode array</a:t>
            </a:r>
            <a:r>
              <a:rPr lang="en-GB" sz="1600" dirty="0">
                <a:latin typeface="Arial" charset="0"/>
              </a:rPr>
              <a:t> </a:t>
            </a:r>
            <a:endParaRPr lang="en-GB" dirty="0"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8197"/>
          <a:stretch>
            <a:fillRect/>
          </a:stretch>
        </p:blipFill>
        <p:spPr bwMode="auto">
          <a:xfrm>
            <a:off x="2711626" y="1052736"/>
            <a:ext cx="636731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4056143" y="764704"/>
            <a:ext cx="1287532" cy="1080120"/>
            <a:chOff x="2567340" y="764704"/>
            <a:chExt cx="1287532" cy="1080120"/>
          </a:xfrm>
        </p:grpSpPr>
        <p:sp>
          <p:nvSpPr>
            <p:cNvPr id="7" name="Down Arrow 6"/>
            <p:cNvSpPr/>
            <p:nvPr/>
          </p:nvSpPr>
          <p:spPr bwMode="auto">
            <a:xfrm>
              <a:off x="3131840" y="1196752"/>
              <a:ext cx="360040" cy="648072"/>
            </a:xfrm>
            <a:prstGeom prst="downArrow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67340" y="764704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Earthshine</a:t>
              </a: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1740324" y="1268760"/>
            <a:ext cx="5616624" cy="1080120"/>
            <a:chOff x="251520" y="1268760"/>
            <a:chExt cx="5616624" cy="1080120"/>
          </a:xfrm>
        </p:grpSpPr>
        <p:grpSp>
          <p:nvGrpSpPr>
            <p:cNvPr id="10" name="Group 9"/>
            <p:cNvGrpSpPr/>
            <p:nvPr/>
          </p:nvGrpSpPr>
          <p:grpSpPr>
            <a:xfrm>
              <a:off x="251520" y="1619508"/>
              <a:ext cx="1368153" cy="729372"/>
              <a:chOff x="2423324" y="971436"/>
              <a:chExt cx="1368153" cy="729372"/>
            </a:xfrm>
          </p:grpSpPr>
          <p:sp>
            <p:nvSpPr>
              <p:cNvPr id="12" name="Down Arrow 11"/>
              <p:cNvSpPr/>
              <p:nvPr/>
            </p:nvSpPr>
            <p:spPr bwMode="auto">
              <a:xfrm rot="16200000">
                <a:off x="2999389" y="908719"/>
                <a:ext cx="360040" cy="1224137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de-DE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423324" y="971436"/>
                <a:ext cx="1098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Sun (daily)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 bwMode="auto">
            <a:xfrm>
              <a:off x="4932040" y="1268760"/>
              <a:ext cx="936104" cy="936104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5"/>
          <p:cNvGrpSpPr/>
          <p:nvPr/>
        </p:nvGrpSpPr>
        <p:grpSpPr>
          <a:xfrm>
            <a:off x="1740324" y="3645024"/>
            <a:ext cx="2160240" cy="1602760"/>
            <a:chOff x="251520" y="3356992"/>
            <a:chExt cx="2160240" cy="1602760"/>
          </a:xfrm>
        </p:grpSpPr>
        <p:cxnSp>
          <p:nvCxnSpPr>
            <p:cNvPr id="15" name="Straight Arrow Connector 14"/>
            <p:cNvCxnSpPr>
              <a:stCxn id="16" idx="0"/>
            </p:cNvCxnSpPr>
            <p:nvPr/>
          </p:nvCxnSpPr>
          <p:spPr bwMode="auto">
            <a:xfrm flipV="1">
              <a:off x="1007604" y="3356992"/>
              <a:ext cx="1404156" cy="864096"/>
            </a:xfrm>
            <a:prstGeom prst="straightConnector1">
              <a:avLst/>
            </a:prstGeom>
            <a:solidFill>
              <a:schemeClr val="bg2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251520" y="4221088"/>
              <a:ext cx="15121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Spectral Light Source</a:t>
              </a:r>
            </a:p>
            <a:p>
              <a:r>
                <a:rPr lang="de-DE" sz="1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SLS (daily)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40326" y="2636912"/>
            <a:ext cx="2448272" cy="1314728"/>
            <a:chOff x="179512" y="3645024"/>
            <a:chExt cx="2448272" cy="1314728"/>
          </a:xfrm>
        </p:grpSpPr>
        <p:cxnSp>
          <p:nvCxnSpPr>
            <p:cNvPr id="18" name="Straight Arrow Connector 17"/>
            <p:cNvCxnSpPr>
              <a:stCxn id="19" idx="0"/>
            </p:cNvCxnSpPr>
            <p:nvPr/>
          </p:nvCxnSpPr>
          <p:spPr bwMode="auto">
            <a:xfrm flipV="1">
              <a:off x="935596" y="3645024"/>
              <a:ext cx="1692188" cy="576064"/>
            </a:xfrm>
            <a:prstGeom prst="straightConnector1">
              <a:avLst/>
            </a:prstGeom>
            <a:solidFill>
              <a:schemeClr val="bg2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179512" y="4221088"/>
              <a:ext cx="15121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D22A18"/>
                  </a:solidFill>
                  <a:latin typeface="Arial" pitchFamily="34" charset="0"/>
                  <a:cs typeface="Arial" pitchFamily="34" charset="0"/>
                </a:rPr>
                <a:t>White Light Source</a:t>
              </a:r>
            </a:p>
            <a:p>
              <a:r>
                <a:rPr lang="de-DE" sz="1400" dirty="0">
                  <a:solidFill>
                    <a:srgbClr val="D22A18"/>
                  </a:solidFill>
                  <a:latin typeface="Arial" pitchFamily="34" charset="0"/>
                  <a:cs typeface="Arial" pitchFamily="34" charset="0"/>
                </a:rPr>
                <a:t>WLS (daily)</a:t>
              </a:r>
            </a:p>
          </p:txBody>
        </p:sp>
      </p:grpSp>
      <p:grpSp>
        <p:nvGrpSpPr>
          <p:cNvPr id="20" name="Group 21"/>
          <p:cNvGrpSpPr/>
          <p:nvPr/>
        </p:nvGrpSpPr>
        <p:grpSpPr>
          <a:xfrm>
            <a:off x="1740326" y="2132856"/>
            <a:ext cx="2016224" cy="667817"/>
            <a:chOff x="179512" y="3861048"/>
            <a:chExt cx="2016224" cy="667817"/>
          </a:xfrm>
        </p:grpSpPr>
        <p:cxnSp>
          <p:nvCxnSpPr>
            <p:cNvPr id="21" name="Straight Arrow Connector 20"/>
            <p:cNvCxnSpPr>
              <a:stCxn id="22" idx="0"/>
            </p:cNvCxnSpPr>
            <p:nvPr/>
          </p:nvCxnSpPr>
          <p:spPr bwMode="auto">
            <a:xfrm flipV="1">
              <a:off x="1043608" y="3861048"/>
              <a:ext cx="1152128" cy="360040"/>
            </a:xfrm>
            <a:prstGeom prst="straightConnector1">
              <a:avLst/>
            </a:prstGeom>
            <a:solidFill>
              <a:schemeClr val="bg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79512" y="4221088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Solar diffuser</a:t>
              </a:r>
            </a:p>
          </p:txBody>
        </p:sp>
      </p:grpSp>
      <p:grpSp>
        <p:nvGrpSpPr>
          <p:cNvPr id="23" name="Group 30"/>
          <p:cNvGrpSpPr/>
          <p:nvPr/>
        </p:nvGrpSpPr>
        <p:grpSpPr>
          <a:xfrm>
            <a:off x="3427775" y="1828817"/>
            <a:ext cx="1619479" cy="2555468"/>
            <a:chOff x="1938969" y="1828800"/>
            <a:chExt cx="1619479" cy="2555468"/>
          </a:xfrm>
        </p:grpSpPr>
        <p:sp>
          <p:nvSpPr>
            <p:cNvPr id="24" name="Freeform 23"/>
            <p:cNvSpPr/>
            <p:nvPr/>
          </p:nvSpPr>
          <p:spPr bwMode="auto">
            <a:xfrm>
              <a:off x="1938969" y="1828800"/>
              <a:ext cx="1619479" cy="2038669"/>
            </a:xfrm>
            <a:custGeom>
              <a:avLst/>
              <a:gdLst>
                <a:gd name="connsiteX0" fmla="*/ 77118 w 1619479"/>
                <a:gd name="connsiteY0" fmla="*/ 33051 h 2038669"/>
                <a:gd name="connsiteX1" fmla="*/ 77118 w 1619479"/>
                <a:gd name="connsiteY1" fmla="*/ 33051 h 2038669"/>
                <a:gd name="connsiteX2" fmla="*/ 286438 w 1619479"/>
                <a:gd name="connsiteY2" fmla="*/ 44067 h 2038669"/>
                <a:gd name="connsiteX3" fmla="*/ 385590 w 1619479"/>
                <a:gd name="connsiteY3" fmla="*/ 55084 h 2038669"/>
                <a:gd name="connsiteX4" fmla="*/ 583894 w 1619479"/>
                <a:gd name="connsiteY4" fmla="*/ 66101 h 2038669"/>
                <a:gd name="connsiteX5" fmla="*/ 1311007 w 1619479"/>
                <a:gd name="connsiteY5" fmla="*/ 66101 h 2038669"/>
                <a:gd name="connsiteX6" fmla="*/ 1377108 w 1619479"/>
                <a:gd name="connsiteY6" fmla="*/ 88135 h 2038669"/>
                <a:gd name="connsiteX7" fmla="*/ 1410159 w 1619479"/>
                <a:gd name="connsiteY7" fmla="*/ 242371 h 2038669"/>
                <a:gd name="connsiteX8" fmla="*/ 1432192 w 1619479"/>
                <a:gd name="connsiteY8" fmla="*/ 275422 h 2038669"/>
                <a:gd name="connsiteX9" fmla="*/ 1465243 w 1619479"/>
                <a:gd name="connsiteY9" fmla="*/ 297455 h 2038669"/>
                <a:gd name="connsiteX10" fmla="*/ 1520327 w 1619479"/>
                <a:gd name="connsiteY10" fmla="*/ 352540 h 2038669"/>
                <a:gd name="connsiteX11" fmla="*/ 1542361 w 1619479"/>
                <a:gd name="connsiteY11" fmla="*/ 385590 h 2038669"/>
                <a:gd name="connsiteX12" fmla="*/ 1575412 w 1619479"/>
                <a:gd name="connsiteY12" fmla="*/ 429658 h 2038669"/>
                <a:gd name="connsiteX13" fmla="*/ 1586429 w 1619479"/>
                <a:gd name="connsiteY13" fmla="*/ 473725 h 2038669"/>
                <a:gd name="connsiteX14" fmla="*/ 1608462 w 1619479"/>
                <a:gd name="connsiteY14" fmla="*/ 506776 h 2038669"/>
                <a:gd name="connsiteX15" fmla="*/ 1619479 w 1619479"/>
                <a:gd name="connsiteY15" fmla="*/ 561860 h 2038669"/>
                <a:gd name="connsiteX16" fmla="*/ 1608462 w 1619479"/>
                <a:gd name="connsiteY16" fmla="*/ 705080 h 2038669"/>
                <a:gd name="connsiteX17" fmla="*/ 1597445 w 1619479"/>
                <a:gd name="connsiteY17" fmla="*/ 738130 h 2038669"/>
                <a:gd name="connsiteX18" fmla="*/ 1564395 w 1619479"/>
                <a:gd name="connsiteY18" fmla="*/ 771181 h 2038669"/>
                <a:gd name="connsiteX19" fmla="*/ 1542361 w 1619479"/>
                <a:gd name="connsiteY19" fmla="*/ 804231 h 2038669"/>
                <a:gd name="connsiteX20" fmla="*/ 1509311 w 1619479"/>
                <a:gd name="connsiteY20" fmla="*/ 826265 h 2038669"/>
                <a:gd name="connsiteX21" fmla="*/ 1410159 w 1619479"/>
                <a:gd name="connsiteY21" fmla="*/ 914400 h 2038669"/>
                <a:gd name="connsiteX22" fmla="*/ 1355074 w 1619479"/>
                <a:gd name="connsiteY22" fmla="*/ 936434 h 2038669"/>
                <a:gd name="connsiteX23" fmla="*/ 1255923 w 1619479"/>
                <a:gd name="connsiteY23" fmla="*/ 958467 h 2038669"/>
                <a:gd name="connsiteX24" fmla="*/ 1189821 w 1619479"/>
                <a:gd name="connsiteY24" fmla="*/ 969484 h 2038669"/>
                <a:gd name="connsiteX25" fmla="*/ 1068636 w 1619479"/>
                <a:gd name="connsiteY25" fmla="*/ 991518 h 2038669"/>
                <a:gd name="connsiteX26" fmla="*/ 925417 w 1619479"/>
                <a:gd name="connsiteY26" fmla="*/ 1046602 h 2038669"/>
                <a:gd name="connsiteX27" fmla="*/ 837282 w 1619479"/>
                <a:gd name="connsiteY27" fmla="*/ 1123720 h 2038669"/>
                <a:gd name="connsiteX28" fmla="*/ 815248 w 1619479"/>
                <a:gd name="connsiteY28" fmla="*/ 1200839 h 2038669"/>
                <a:gd name="connsiteX29" fmla="*/ 793214 w 1619479"/>
                <a:gd name="connsiteY29" fmla="*/ 1277957 h 2038669"/>
                <a:gd name="connsiteX30" fmla="*/ 782197 w 1619479"/>
                <a:gd name="connsiteY30" fmla="*/ 1355075 h 2038669"/>
                <a:gd name="connsiteX31" fmla="*/ 771180 w 1619479"/>
                <a:gd name="connsiteY31" fmla="*/ 1388125 h 2038669"/>
                <a:gd name="connsiteX32" fmla="*/ 760164 w 1619479"/>
                <a:gd name="connsiteY32" fmla="*/ 1564395 h 2038669"/>
                <a:gd name="connsiteX33" fmla="*/ 738130 w 1619479"/>
                <a:gd name="connsiteY33" fmla="*/ 1707614 h 2038669"/>
                <a:gd name="connsiteX34" fmla="*/ 716096 w 1619479"/>
                <a:gd name="connsiteY34" fmla="*/ 1905918 h 2038669"/>
                <a:gd name="connsiteX35" fmla="*/ 683045 w 1619479"/>
                <a:gd name="connsiteY35" fmla="*/ 1983036 h 2038669"/>
                <a:gd name="connsiteX36" fmla="*/ 627961 w 1619479"/>
                <a:gd name="connsiteY36" fmla="*/ 2005070 h 2038669"/>
                <a:gd name="connsiteX37" fmla="*/ 583894 w 1619479"/>
                <a:gd name="connsiteY37" fmla="*/ 2016087 h 2038669"/>
                <a:gd name="connsiteX38" fmla="*/ 495759 w 1619479"/>
                <a:gd name="connsiteY38" fmla="*/ 2038120 h 2038669"/>
                <a:gd name="connsiteX39" fmla="*/ 374573 w 1619479"/>
                <a:gd name="connsiteY39" fmla="*/ 2027104 h 2038669"/>
                <a:gd name="connsiteX40" fmla="*/ 330506 w 1619479"/>
                <a:gd name="connsiteY40" fmla="*/ 1972019 h 2038669"/>
                <a:gd name="connsiteX41" fmla="*/ 297455 w 1619479"/>
                <a:gd name="connsiteY41" fmla="*/ 1949986 h 2038669"/>
                <a:gd name="connsiteX42" fmla="*/ 242371 w 1619479"/>
                <a:gd name="connsiteY42" fmla="*/ 1883884 h 2038669"/>
                <a:gd name="connsiteX43" fmla="*/ 209320 w 1619479"/>
                <a:gd name="connsiteY43" fmla="*/ 1861851 h 2038669"/>
                <a:gd name="connsiteX44" fmla="*/ 165253 w 1619479"/>
                <a:gd name="connsiteY44" fmla="*/ 1773716 h 2038669"/>
                <a:gd name="connsiteX45" fmla="*/ 132202 w 1619479"/>
                <a:gd name="connsiteY45" fmla="*/ 1707614 h 2038669"/>
                <a:gd name="connsiteX46" fmla="*/ 121185 w 1619479"/>
                <a:gd name="connsiteY46" fmla="*/ 1663547 h 2038669"/>
                <a:gd name="connsiteX47" fmla="*/ 88135 w 1619479"/>
                <a:gd name="connsiteY47" fmla="*/ 1542361 h 2038669"/>
                <a:gd name="connsiteX48" fmla="*/ 66101 w 1619479"/>
                <a:gd name="connsiteY48" fmla="*/ 1410159 h 2038669"/>
                <a:gd name="connsiteX49" fmla="*/ 55084 w 1619479"/>
                <a:gd name="connsiteY49" fmla="*/ 1322024 h 2038669"/>
                <a:gd name="connsiteX50" fmla="*/ 44067 w 1619479"/>
                <a:gd name="connsiteY50" fmla="*/ 1266940 h 2038669"/>
                <a:gd name="connsiteX51" fmla="*/ 33050 w 1619479"/>
                <a:gd name="connsiteY51" fmla="*/ 1178805 h 2038669"/>
                <a:gd name="connsiteX52" fmla="*/ 22033 w 1619479"/>
                <a:gd name="connsiteY52" fmla="*/ 1101687 h 2038669"/>
                <a:gd name="connsiteX53" fmla="*/ 0 w 1619479"/>
                <a:gd name="connsiteY53" fmla="*/ 848299 h 2038669"/>
                <a:gd name="connsiteX54" fmla="*/ 11017 w 1619479"/>
                <a:gd name="connsiteY54" fmla="*/ 760164 h 2038669"/>
                <a:gd name="connsiteX55" fmla="*/ 22033 w 1619479"/>
                <a:gd name="connsiteY55" fmla="*/ 649995 h 2038669"/>
                <a:gd name="connsiteX56" fmla="*/ 44067 w 1619479"/>
                <a:gd name="connsiteY56" fmla="*/ 550843 h 2038669"/>
                <a:gd name="connsiteX57" fmla="*/ 66101 w 1619479"/>
                <a:gd name="connsiteY57" fmla="*/ 440675 h 2038669"/>
                <a:gd name="connsiteX58" fmla="*/ 77118 w 1619479"/>
                <a:gd name="connsiteY58" fmla="*/ 77118 h 2038669"/>
                <a:gd name="connsiteX59" fmla="*/ 132202 w 1619479"/>
                <a:gd name="connsiteY59" fmla="*/ 0 h 2038669"/>
                <a:gd name="connsiteX60" fmla="*/ 176270 w 1619479"/>
                <a:gd name="connsiteY60" fmla="*/ 11017 h 2038669"/>
                <a:gd name="connsiteX61" fmla="*/ 132202 w 1619479"/>
                <a:gd name="connsiteY61" fmla="*/ 11017 h 203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619479" h="2038669">
                  <a:moveTo>
                    <a:pt x="77118" y="33051"/>
                  </a:moveTo>
                  <a:lnTo>
                    <a:pt x="77118" y="33051"/>
                  </a:lnTo>
                  <a:lnTo>
                    <a:pt x="286438" y="44067"/>
                  </a:lnTo>
                  <a:cubicBezTo>
                    <a:pt x="319608" y="46436"/>
                    <a:pt x="352427" y="52627"/>
                    <a:pt x="385590" y="55084"/>
                  </a:cubicBezTo>
                  <a:cubicBezTo>
                    <a:pt x="451612" y="59975"/>
                    <a:pt x="517793" y="62429"/>
                    <a:pt x="583894" y="66101"/>
                  </a:cubicBezTo>
                  <a:cubicBezTo>
                    <a:pt x="886730" y="52934"/>
                    <a:pt x="955200" y="44317"/>
                    <a:pt x="1311007" y="66101"/>
                  </a:cubicBezTo>
                  <a:cubicBezTo>
                    <a:pt x="1334189" y="67520"/>
                    <a:pt x="1377108" y="88135"/>
                    <a:pt x="1377108" y="88135"/>
                  </a:cubicBezTo>
                  <a:cubicBezTo>
                    <a:pt x="1381770" y="125432"/>
                    <a:pt x="1386007" y="206142"/>
                    <a:pt x="1410159" y="242371"/>
                  </a:cubicBezTo>
                  <a:cubicBezTo>
                    <a:pt x="1417503" y="253388"/>
                    <a:pt x="1422829" y="266059"/>
                    <a:pt x="1432192" y="275422"/>
                  </a:cubicBezTo>
                  <a:cubicBezTo>
                    <a:pt x="1441555" y="284785"/>
                    <a:pt x="1454226" y="290111"/>
                    <a:pt x="1465243" y="297455"/>
                  </a:cubicBezTo>
                  <a:cubicBezTo>
                    <a:pt x="1523998" y="385588"/>
                    <a:pt x="1446884" y="279097"/>
                    <a:pt x="1520327" y="352540"/>
                  </a:cubicBezTo>
                  <a:cubicBezTo>
                    <a:pt x="1529689" y="361902"/>
                    <a:pt x="1534665" y="374816"/>
                    <a:pt x="1542361" y="385590"/>
                  </a:cubicBezTo>
                  <a:cubicBezTo>
                    <a:pt x="1553034" y="400531"/>
                    <a:pt x="1564395" y="414969"/>
                    <a:pt x="1575412" y="429658"/>
                  </a:cubicBezTo>
                  <a:cubicBezTo>
                    <a:pt x="1579084" y="444347"/>
                    <a:pt x="1580465" y="459808"/>
                    <a:pt x="1586429" y="473725"/>
                  </a:cubicBezTo>
                  <a:cubicBezTo>
                    <a:pt x="1591645" y="485895"/>
                    <a:pt x="1603813" y="494378"/>
                    <a:pt x="1608462" y="506776"/>
                  </a:cubicBezTo>
                  <a:cubicBezTo>
                    <a:pt x="1615037" y="524309"/>
                    <a:pt x="1615807" y="543499"/>
                    <a:pt x="1619479" y="561860"/>
                  </a:cubicBezTo>
                  <a:cubicBezTo>
                    <a:pt x="1615807" y="609600"/>
                    <a:pt x="1614401" y="657569"/>
                    <a:pt x="1608462" y="705080"/>
                  </a:cubicBezTo>
                  <a:cubicBezTo>
                    <a:pt x="1607022" y="716603"/>
                    <a:pt x="1603886" y="728468"/>
                    <a:pt x="1597445" y="738130"/>
                  </a:cubicBezTo>
                  <a:cubicBezTo>
                    <a:pt x="1588803" y="751094"/>
                    <a:pt x="1574369" y="759212"/>
                    <a:pt x="1564395" y="771181"/>
                  </a:cubicBezTo>
                  <a:cubicBezTo>
                    <a:pt x="1555919" y="781353"/>
                    <a:pt x="1551723" y="794869"/>
                    <a:pt x="1542361" y="804231"/>
                  </a:cubicBezTo>
                  <a:cubicBezTo>
                    <a:pt x="1532999" y="813593"/>
                    <a:pt x="1519207" y="817468"/>
                    <a:pt x="1509311" y="826265"/>
                  </a:cubicBezTo>
                  <a:cubicBezTo>
                    <a:pt x="1471778" y="859627"/>
                    <a:pt x="1453018" y="892970"/>
                    <a:pt x="1410159" y="914400"/>
                  </a:cubicBezTo>
                  <a:cubicBezTo>
                    <a:pt x="1392471" y="923244"/>
                    <a:pt x="1373835" y="930180"/>
                    <a:pt x="1355074" y="936434"/>
                  </a:cubicBezTo>
                  <a:cubicBezTo>
                    <a:pt x="1333848" y="943509"/>
                    <a:pt x="1275141" y="954973"/>
                    <a:pt x="1255923" y="958467"/>
                  </a:cubicBezTo>
                  <a:cubicBezTo>
                    <a:pt x="1233945" y="962463"/>
                    <a:pt x="1211725" y="965103"/>
                    <a:pt x="1189821" y="969484"/>
                  </a:cubicBezTo>
                  <a:cubicBezTo>
                    <a:pt x="1059956" y="995457"/>
                    <a:pt x="1264682" y="963511"/>
                    <a:pt x="1068636" y="991518"/>
                  </a:cubicBezTo>
                  <a:cubicBezTo>
                    <a:pt x="947685" y="1039899"/>
                    <a:pt x="995989" y="1023079"/>
                    <a:pt x="925417" y="1046602"/>
                  </a:cubicBezTo>
                  <a:cubicBezTo>
                    <a:pt x="848298" y="1098014"/>
                    <a:pt x="874004" y="1068636"/>
                    <a:pt x="837282" y="1123720"/>
                  </a:cubicBezTo>
                  <a:cubicBezTo>
                    <a:pt x="802845" y="1261469"/>
                    <a:pt x="846855" y="1090215"/>
                    <a:pt x="815248" y="1200839"/>
                  </a:cubicBezTo>
                  <a:cubicBezTo>
                    <a:pt x="787581" y="1297673"/>
                    <a:pt x="819629" y="1198712"/>
                    <a:pt x="793214" y="1277957"/>
                  </a:cubicBezTo>
                  <a:cubicBezTo>
                    <a:pt x="789542" y="1303663"/>
                    <a:pt x="787290" y="1329612"/>
                    <a:pt x="782197" y="1355075"/>
                  </a:cubicBezTo>
                  <a:cubicBezTo>
                    <a:pt x="779920" y="1366462"/>
                    <a:pt x="772396" y="1376576"/>
                    <a:pt x="771180" y="1388125"/>
                  </a:cubicBezTo>
                  <a:cubicBezTo>
                    <a:pt x="765017" y="1446673"/>
                    <a:pt x="765053" y="1505727"/>
                    <a:pt x="760164" y="1564395"/>
                  </a:cubicBezTo>
                  <a:cubicBezTo>
                    <a:pt x="754447" y="1632996"/>
                    <a:pt x="750132" y="1647604"/>
                    <a:pt x="738130" y="1707614"/>
                  </a:cubicBezTo>
                  <a:cubicBezTo>
                    <a:pt x="730429" y="1800021"/>
                    <a:pt x="731771" y="1827546"/>
                    <a:pt x="716096" y="1905918"/>
                  </a:cubicBezTo>
                  <a:cubicBezTo>
                    <a:pt x="711568" y="1928559"/>
                    <a:pt x="704996" y="1967357"/>
                    <a:pt x="683045" y="1983036"/>
                  </a:cubicBezTo>
                  <a:cubicBezTo>
                    <a:pt x="666953" y="1994530"/>
                    <a:pt x="646722" y="1998816"/>
                    <a:pt x="627961" y="2005070"/>
                  </a:cubicBezTo>
                  <a:cubicBezTo>
                    <a:pt x="613597" y="2009858"/>
                    <a:pt x="598453" y="2011927"/>
                    <a:pt x="583894" y="2016087"/>
                  </a:cubicBezTo>
                  <a:cubicBezTo>
                    <a:pt x="504857" y="2038669"/>
                    <a:pt x="607737" y="2015726"/>
                    <a:pt x="495759" y="2038120"/>
                  </a:cubicBezTo>
                  <a:cubicBezTo>
                    <a:pt x="455364" y="2034448"/>
                    <a:pt x="414235" y="2035603"/>
                    <a:pt x="374573" y="2027104"/>
                  </a:cubicBezTo>
                  <a:cubicBezTo>
                    <a:pt x="321227" y="2015673"/>
                    <a:pt x="355036" y="2002682"/>
                    <a:pt x="330506" y="1972019"/>
                  </a:cubicBezTo>
                  <a:cubicBezTo>
                    <a:pt x="322235" y="1961680"/>
                    <a:pt x="307627" y="1958462"/>
                    <a:pt x="297455" y="1949986"/>
                  </a:cubicBezTo>
                  <a:cubicBezTo>
                    <a:pt x="189162" y="1859744"/>
                    <a:pt x="329032" y="1970545"/>
                    <a:pt x="242371" y="1883884"/>
                  </a:cubicBezTo>
                  <a:cubicBezTo>
                    <a:pt x="233008" y="1874521"/>
                    <a:pt x="220337" y="1869195"/>
                    <a:pt x="209320" y="1861851"/>
                  </a:cubicBezTo>
                  <a:cubicBezTo>
                    <a:pt x="194631" y="1832473"/>
                    <a:pt x="175640" y="1804876"/>
                    <a:pt x="165253" y="1773716"/>
                  </a:cubicBezTo>
                  <a:cubicBezTo>
                    <a:pt x="150049" y="1728104"/>
                    <a:pt x="160678" y="1750328"/>
                    <a:pt x="132202" y="1707614"/>
                  </a:cubicBezTo>
                  <a:cubicBezTo>
                    <a:pt x="128530" y="1692925"/>
                    <a:pt x="125345" y="1678106"/>
                    <a:pt x="121185" y="1663547"/>
                  </a:cubicBezTo>
                  <a:cubicBezTo>
                    <a:pt x="100080" y="1589679"/>
                    <a:pt x="114320" y="1673285"/>
                    <a:pt x="88135" y="1542361"/>
                  </a:cubicBezTo>
                  <a:cubicBezTo>
                    <a:pt x="73996" y="1471668"/>
                    <a:pt x="77033" y="1492149"/>
                    <a:pt x="66101" y="1410159"/>
                  </a:cubicBezTo>
                  <a:cubicBezTo>
                    <a:pt x="62188" y="1380812"/>
                    <a:pt x="59586" y="1351287"/>
                    <a:pt x="55084" y="1322024"/>
                  </a:cubicBezTo>
                  <a:cubicBezTo>
                    <a:pt x="52237" y="1303517"/>
                    <a:pt x="46914" y="1285447"/>
                    <a:pt x="44067" y="1266940"/>
                  </a:cubicBezTo>
                  <a:cubicBezTo>
                    <a:pt x="39565" y="1237677"/>
                    <a:pt x="36963" y="1208152"/>
                    <a:pt x="33050" y="1178805"/>
                  </a:cubicBezTo>
                  <a:cubicBezTo>
                    <a:pt x="29618" y="1153066"/>
                    <a:pt x="24617" y="1127525"/>
                    <a:pt x="22033" y="1101687"/>
                  </a:cubicBezTo>
                  <a:cubicBezTo>
                    <a:pt x="13597" y="1017326"/>
                    <a:pt x="0" y="848299"/>
                    <a:pt x="0" y="848299"/>
                  </a:cubicBezTo>
                  <a:cubicBezTo>
                    <a:pt x="3672" y="818921"/>
                    <a:pt x="7748" y="789590"/>
                    <a:pt x="11017" y="760164"/>
                  </a:cubicBezTo>
                  <a:cubicBezTo>
                    <a:pt x="15092" y="723484"/>
                    <a:pt x="17156" y="686577"/>
                    <a:pt x="22033" y="649995"/>
                  </a:cubicBezTo>
                  <a:cubicBezTo>
                    <a:pt x="29728" y="592282"/>
                    <a:pt x="33596" y="603197"/>
                    <a:pt x="44067" y="550843"/>
                  </a:cubicBezTo>
                  <a:cubicBezTo>
                    <a:pt x="71078" y="415788"/>
                    <a:pt x="40512" y="543028"/>
                    <a:pt x="66101" y="440675"/>
                  </a:cubicBezTo>
                  <a:cubicBezTo>
                    <a:pt x="69773" y="319489"/>
                    <a:pt x="67819" y="198002"/>
                    <a:pt x="77118" y="77118"/>
                  </a:cubicBezTo>
                  <a:cubicBezTo>
                    <a:pt x="82530" y="6764"/>
                    <a:pt x="87264" y="14979"/>
                    <a:pt x="132202" y="0"/>
                  </a:cubicBezTo>
                  <a:lnTo>
                    <a:pt x="176270" y="11017"/>
                  </a:lnTo>
                  <a:lnTo>
                    <a:pt x="132202" y="11017"/>
                  </a:lnTo>
                </a:path>
              </a:pathLst>
            </a:custGeom>
            <a:solidFill>
              <a:schemeClr val="accent6">
                <a:lumMod val="60000"/>
                <a:lumOff val="4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79712" y="3861048"/>
              <a:ext cx="1168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Calibration </a:t>
              </a:r>
            </a:p>
            <a:p>
              <a:r>
                <a:rPr lang="de-DE" sz="1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Unit</a:t>
              </a:r>
            </a:p>
          </p:txBody>
        </p:sp>
      </p:grpSp>
      <p:grpSp>
        <p:nvGrpSpPr>
          <p:cNvPr id="26" name="Group 33"/>
          <p:cNvGrpSpPr/>
          <p:nvPr/>
        </p:nvGrpSpPr>
        <p:grpSpPr>
          <a:xfrm>
            <a:off x="4165905" y="1883889"/>
            <a:ext cx="6322885" cy="4076241"/>
            <a:chOff x="2677099" y="1883884"/>
            <a:chExt cx="6322885" cy="4076241"/>
          </a:xfrm>
        </p:grpSpPr>
        <p:sp>
          <p:nvSpPr>
            <p:cNvPr id="27" name="Freeform 26"/>
            <p:cNvSpPr/>
            <p:nvPr/>
          </p:nvSpPr>
          <p:spPr bwMode="auto">
            <a:xfrm>
              <a:off x="2677099" y="1883884"/>
              <a:ext cx="4173483" cy="4076241"/>
            </a:xfrm>
            <a:custGeom>
              <a:avLst/>
              <a:gdLst>
                <a:gd name="connsiteX0" fmla="*/ 605928 w 4173483"/>
                <a:gd name="connsiteY0" fmla="*/ 0 h 4076241"/>
                <a:gd name="connsiteX1" fmla="*/ 605928 w 4173483"/>
                <a:gd name="connsiteY1" fmla="*/ 0 h 4076241"/>
                <a:gd name="connsiteX2" fmla="*/ 672029 w 4173483"/>
                <a:gd name="connsiteY2" fmla="*/ 77118 h 4076241"/>
                <a:gd name="connsiteX3" fmla="*/ 705079 w 4173483"/>
                <a:gd name="connsiteY3" fmla="*/ 99152 h 4076241"/>
                <a:gd name="connsiteX4" fmla="*/ 716096 w 4173483"/>
                <a:gd name="connsiteY4" fmla="*/ 132203 h 4076241"/>
                <a:gd name="connsiteX5" fmla="*/ 760164 w 4173483"/>
                <a:gd name="connsiteY5" fmla="*/ 198304 h 4076241"/>
                <a:gd name="connsiteX6" fmla="*/ 782197 w 4173483"/>
                <a:gd name="connsiteY6" fmla="*/ 242371 h 4076241"/>
                <a:gd name="connsiteX7" fmla="*/ 826265 w 4173483"/>
                <a:gd name="connsiteY7" fmla="*/ 308473 h 4076241"/>
                <a:gd name="connsiteX8" fmla="*/ 859315 w 4173483"/>
                <a:gd name="connsiteY8" fmla="*/ 374574 h 4076241"/>
                <a:gd name="connsiteX9" fmla="*/ 881349 w 4173483"/>
                <a:gd name="connsiteY9" fmla="*/ 440675 h 4076241"/>
                <a:gd name="connsiteX10" fmla="*/ 892366 w 4173483"/>
                <a:gd name="connsiteY10" fmla="*/ 473726 h 4076241"/>
                <a:gd name="connsiteX11" fmla="*/ 859315 w 4173483"/>
                <a:gd name="connsiteY11" fmla="*/ 782198 h 4076241"/>
                <a:gd name="connsiteX12" fmla="*/ 826265 w 4173483"/>
                <a:gd name="connsiteY12" fmla="*/ 804232 h 4076241"/>
                <a:gd name="connsiteX13" fmla="*/ 804231 w 4173483"/>
                <a:gd name="connsiteY13" fmla="*/ 837282 h 4076241"/>
                <a:gd name="connsiteX14" fmla="*/ 738130 w 4173483"/>
                <a:gd name="connsiteY14" fmla="*/ 870333 h 4076241"/>
                <a:gd name="connsiteX15" fmla="*/ 661012 w 4173483"/>
                <a:gd name="connsiteY15" fmla="*/ 903383 h 4076241"/>
                <a:gd name="connsiteX16" fmla="*/ 594911 w 4173483"/>
                <a:gd name="connsiteY16" fmla="*/ 925417 h 4076241"/>
                <a:gd name="connsiteX17" fmla="*/ 462708 w 4173483"/>
                <a:gd name="connsiteY17" fmla="*/ 969485 h 4076241"/>
                <a:gd name="connsiteX18" fmla="*/ 429658 w 4173483"/>
                <a:gd name="connsiteY18" fmla="*/ 980502 h 4076241"/>
                <a:gd name="connsiteX19" fmla="*/ 352540 w 4173483"/>
                <a:gd name="connsiteY19" fmla="*/ 1002535 h 4076241"/>
                <a:gd name="connsiteX20" fmla="*/ 198303 w 4173483"/>
                <a:gd name="connsiteY20" fmla="*/ 1068636 h 4076241"/>
                <a:gd name="connsiteX21" fmla="*/ 165253 w 4173483"/>
                <a:gd name="connsiteY21" fmla="*/ 1079653 h 4076241"/>
                <a:gd name="connsiteX22" fmla="*/ 132202 w 4173483"/>
                <a:gd name="connsiteY22" fmla="*/ 1090670 h 4076241"/>
                <a:gd name="connsiteX23" fmla="*/ 110168 w 4173483"/>
                <a:gd name="connsiteY23" fmla="*/ 1123721 h 4076241"/>
                <a:gd name="connsiteX24" fmla="*/ 88135 w 4173483"/>
                <a:gd name="connsiteY24" fmla="*/ 1189822 h 4076241"/>
                <a:gd name="connsiteX25" fmla="*/ 77118 w 4173483"/>
                <a:gd name="connsiteY25" fmla="*/ 1498294 h 4076241"/>
                <a:gd name="connsiteX26" fmla="*/ 66101 w 4173483"/>
                <a:gd name="connsiteY26" fmla="*/ 1531345 h 4076241"/>
                <a:gd name="connsiteX27" fmla="*/ 55084 w 4173483"/>
                <a:gd name="connsiteY27" fmla="*/ 1586429 h 4076241"/>
                <a:gd name="connsiteX28" fmla="*/ 33050 w 4173483"/>
                <a:gd name="connsiteY28" fmla="*/ 1652530 h 4076241"/>
                <a:gd name="connsiteX29" fmla="*/ 22034 w 4173483"/>
                <a:gd name="connsiteY29" fmla="*/ 1729649 h 4076241"/>
                <a:gd name="connsiteX30" fmla="*/ 0 w 4173483"/>
                <a:gd name="connsiteY30" fmla="*/ 2093205 h 4076241"/>
                <a:gd name="connsiteX31" fmla="*/ 11017 w 4173483"/>
                <a:gd name="connsiteY31" fmla="*/ 2434728 h 4076241"/>
                <a:gd name="connsiteX32" fmla="*/ 33050 w 4173483"/>
                <a:gd name="connsiteY32" fmla="*/ 2467779 h 4076241"/>
                <a:gd name="connsiteX33" fmla="*/ 66101 w 4173483"/>
                <a:gd name="connsiteY33" fmla="*/ 2533880 h 4076241"/>
                <a:gd name="connsiteX34" fmla="*/ 132202 w 4173483"/>
                <a:gd name="connsiteY34" fmla="*/ 2588964 h 4076241"/>
                <a:gd name="connsiteX35" fmla="*/ 473725 w 4173483"/>
                <a:gd name="connsiteY35" fmla="*/ 2622015 h 4076241"/>
                <a:gd name="connsiteX36" fmla="*/ 550843 w 4173483"/>
                <a:gd name="connsiteY36" fmla="*/ 2633032 h 4076241"/>
                <a:gd name="connsiteX37" fmla="*/ 638978 w 4173483"/>
                <a:gd name="connsiteY37" fmla="*/ 2644049 h 4076241"/>
                <a:gd name="connsiteX38" fmla="*/ 649995 w 4173483"/>
                <a:gd name="connsiteY38" fmla="*/ 2677099 h 4076241"/>
                <a:gd name="connsiteX39" fmla="*/ 661012 w 4173483"/>
                <a:gd name="connsiteY39" fmla="*/ 2919470 h 4076241"/>
                <a:gd name="connsiteX40" fmla="*/ 638978 w 4173483"/>
                <a:gd name="connsiteY40" fmla="*/ 3294044 h 4076241"/>
                <a:gd name="connsiteX41" fmla="*/ 649995 w 4173483"/>
                <a:gd name="connsiteY41" fmla="*/ 3723702 h 4076241"/>
                <a:gd name="connsiteX42" fmla="*/ 683046 w 4173483"/>
                <a:gd name="connsiteY42" fmla="*/ 3844887 h 4076241"/>
                <a:gd name="connsiteX43" fmla="*/ 716096 w 4173483"/>
                <a:gd name="connsiteY43" fmla="*/ 3877938 h 4076241"/>
                <a:gd name="connsiteX44" fmla="*/ 804231 w 4173483"/>
                <a:gd name="connsiteY44" fmla="*/ 3955056 h 4076241"/>
                <a:gd name="connsiteX45" fmla="*/ 848299 w 4173483"/>
                <a:gd name="connsiteY45" fmla="*/ 3966073 h 4076241"/>
                <a:gd name="connsiteX46" fmla="*/ 892366 w 4173483"/>
                <a:gd name="connsiteY46" fmla="*/ 3988106 h 4076241"/>
                <a:gd name="connsiteX47" fmla="*/ 1013552 w 4173483"/>
                <a:gd name="connsiteY47" fmla="*/ 4021157 h 4076241"/>
                <a:gd name="connsiteX48" fmla="*/ 1167788 w 4173483"/>
                <a:gd name="connsiteY48" fmla="*/ 4032174 h 4076241"/>
                <a:gd name="connsiteX49" fmla="*/ 1322024 w 4173483"/>
                <a:gd name="connsiteY49" fmla="*/ 4054208 h 4076241"/>
                <a:gd name="connsiteX50" fmla="*/ 1377108 w 4173483"/>
                <a:gd name="connsiteY50" fmla="*/ 4065224 h 4076241"/>
                <a:gd name="connsiteX51" fmla="*/ 2412694 w 4173483"/>
                <a:gd name="connsiteY51" fmla="*/ 4076241 h 4076241"/>
                <a:gd name="connsiteX52" fmla="*/ 2963537 w 4173483"/>
                <a:gd name="connsiteY52" fmla="*/ 4065224 h 4076241"/>
                <a:gd name="connsiteX53" fmla="*/ 3161841 w 4173483"/>
                <a:gd name="connsiteY53" fmla="*/ 4054208 h 4076241"/>
                <a:gd name="connsiteX54" fmla="*/ 3800819 w 4173483"/>
                <a:gd name="connsiteY54" fmla="*/ 4043191 h 4076241"/>
                <a:gd name="connsiteX55" fmla="*/ 3988106 w 4173483"/>
                <a:gd name="connsiteY55" fmla="*/ 4010140 h 4076241"/>
                <a:gd name="connsiteX56" fmla="*/ 4131325 w 4173483"/>
                <a:gd name="connsiteY56" fmla="*/ 3955056 h 4076241"/>
                <a:gd name="connsiteX57" fmla="*/ 4142342 w 4173483"/>
                <a:gd name="connsiteY57" fmla="*/ 3800820 h 4076241"/>
                <a:gd name="connsiteX58" fmla="*/ 4120308 w 4173483"/>
                <a:gd name="connsiteY58" fmla="*/ 3712685 h 4076241"/>
                <a:gd name="connsiteX59" fmla="*/ 4098274 w 4173483"/>
                <a:gd name="connsiteY59" fmla="*/ 3624550 h 4076241"/>
                <a:gd name="connsiteX60" fmla="*/ 4087258 w 4173483"/>
                <a:gd name="connsiteY60" fmla="*/ 3580482 h 4076241"/>
                <a:gd name="connsiteX61" fmla="*/ 4076241 w 4173483"/>
                <a:gd name="connsiteY61" fmla="*/ 3492347 h 4076241"/>
                <a:gd name="connsiteX62" fmla="*/ 4087258 w 4173483"/>
                <a:gd name="connsiteY62" fmla="*/ 3272010 h 4076241"/>
                <a:gd name="connsiteX63" fmla="*/ 4098274 w 4173483"/>
                <a:gd name="connsiteY63" fmla="*/ 2930487 h 4076241"/>
                <a:gd name="connsiteX64" fmla="*/ 4109291 w 4173483"/>
                <a:gd name="connsiteY64" fmla="*/ 2776251 h 4076241"/>
                <a:gd name="connsiteX65" fmla="*/ 4120308 w 4173483"/>
                <a:gd name="connsiteY65" fmla="*/ 2577947 h 4076241"/>
                <a:gd name="connsiteX66" fmla="*/ 4098274 w 4173483"/>
                <a:gd name="connsiteY66" fmla="*/ 1079653 h 4076241"/>
                <a:gd name="connsiteX67" fmla="*/ 4043190 w 4173483"/>
                <a:gd name="connsiteY67" fmla="*/ 936434 h 4076241"/>
                <a:gd name="connsiteX68" fmla="*/ 4010140 w 4173483"/>
                <a:gd name="connsiteY68" fmla="*/ 925417 h 4076241"/>
                <a:gd name="connsiteX69" fmla="*/ 3977089 w 4173483"/>
                <a:gd name="connsiteY69" fmla="*/ 892367 h 4076241"/>
                <a:gd name="connsiteX70" fmla="*/ 3955055 w 4173483"/>
                <a:gd name="connsiteY70" fmla="*/ 859316 h 4076241"/>
                <a:gd name="connsiteX71" fmla="*/ 3922005 w 4173483"/>
                <a:gd name="connsiteY71" fmla="*/ 848299 h 4076241"/>
                <a:gd name="connsiteX72" fmla="*/ 3888954 w 4173483"/>
                <a:gd name="connsiteY72" fmla="*/ 815249 h 4076241"/>
                <a:gd name="connsiteX73" fmla="*/ 3844887 w 4173483"/>
                <a:gd name="connsiteY73" fmla="*/ 793215 h 4076241"/>
                <a:gd name="connsiteX74" fmla="*/ 3811836 w 4173483"/>
                <a:gd name="connsiteY74" fmla="*/ 771181 h 4076241"/>
                <a:gd name="connsiteX75" fmla="*/ 3712684 w 4173483"/>
                <a:gd name="connsiteY75" fmla="*/ 716097 h 4076241"/>
                <a:gd name="connsiteX76" fmla="*/ 3657600 w 4173483"/>
                <a:gd name="connsiteY76" fmla="*/ 672029 h 4076241"/>
                <a:gd name="connsiteX77" fmla="*/ 3558448 w 4173483"/>
                <a:gd name="connsiteY77" fmla="*/ 627962 h 4076241"/>
                <a:gd name="connsiteX78" fmla="*/ 3525397 w 4173483"/>
                <a:gd name="connsiteY78" fmla="*/ 616945 h 4076241"/>
                <a:gd name="connsiteX79" fmla="*/ 3437262 w 4173483"/>
                <a:gd name="connsiteY79" fmla="*/ 594911 h 4076241"/>
                <a:gd name="connsiteX80" fmla="*/ 3316077 w 4173483"/>
                <a:gd name="connsiteY80" fmla="*/ 550844 h 4076241"/>
                <a:gd name="connsiteX81" fmla="*/ 3260993 w 4173483"/>
                <a:gd name="connsiteY81" fmla="*/ 528810 h 4076241"/>
                <a:gd name="connsiteX82" fmla="*/ 3183874 w 4173483"/>
                <a:gd name="connsiteY82" fmla="*/ 517793 h 4076241"/>
                <a:gd name="connsiteX83" fmla="*/ 3040655 w 4173483"/>
                <a:gd name="connsiteY83" fmla="*/ 484743 h 4076241"/>
                <a:gd name="connsiteX84" fmla="*/ 2996588 w 4173483"/>
                <a:gd name="connsiteY84" fmla="*/ 473726 h 4076241"/>
                <a:gd name="connsiteX85" fmla="*/ 2831335 w 4173483"/>
                <a:gd name="connsiteY85" fmla="*/ 462709 h 4076241"/>
                <a:gd name="connsiteX86" fmla="*/ 2743200 w 4173483"/>
                <a:gd name="connsiteY86" fmla="*/ 451692 h 4076241"/>
                <a:gd name="connsiteX87" fmla="*/ 2710149 w 4173483"/>
                <a:gd name="connsiteY87" fmla="*/ 440675 h 4076241"/>
                <a:gd name="connsiteX88" fmla="*/ 2533879 w 4173483"/>
                <a:gd name="connsiteY88" fmla="*/ 418641 h 4076241"/>
                <a:gd name="connsiteX89" fmla="*/ 2456761 w 4173483"/>
                <a:gd name="connsiteY89" fmla="*/ 407624 h 4076241"/>
                <a:gd name="connsiteX90" fmla="*/ 2412694 w 4173483"/>
                <a:gd name="connsiteY90" fmla="*/ 396608 h 4076241"/>
                <a:gd name="connsiteX91" fmla="*/ 2324559 w 4173483"/>
                <a:gd name="connsiteY91" fmla="*/ 385591 h 4076241"/>
                <a:gd name="connsiteX92" fmla="*/ 2247441 w 4173483"/>
                <a:gd name="connsiteY92" fmla="*/ 363557 h 4076241"/>
                <a:gd name="connsiteX93" fmla="*/ 2214390 w 4173483"/>
                <a:gd name="connsiteY93" fmla="*/ 330506 h 4076241"/>
                <a:gd name="connsiteX94" fmla="*/ 2203373 w 4173483"/>
                <a:gd name="connsiteY94" fmla="*/ 297456 h 4076241"/>
                <a:gd name="connsiteX95" fmla="*/ 2148289 w 4173483"/>
                <a:gd name="connsiteY95" fmla="*/ 242371 h 4076241"/>
                <a:gd name="connsiteX96" fmla="*/ 2093205 w 4173483"/>
                <a:gd name="connsiteY96" fmla="*/ 231355 h 4076241"/>
                <a:gd name="connsiteX97" fmla="*/ 2027103 w 4173483"/>
                <a:gd name="connsiteY97" fmla="*/ 209321 h 4076241"/>
                <a:gd name="connsiteX98" fmla="*/ 1916935 w 4173483"/>
                <a:gd name="connsiteY98" fmla="*/ 187287 h 4076241"/>
                <a:gd name="connsiteX99" fmla="*/ 1817783 w 4173483"/>
                <a:gd name="connsiteY99" fmla="*/ 165253 h 4076241"/>
                <a:gd name="connsiteX100" fmla="*/ 1630496 w 4173483"/>
                <a:gd name="connsiteY100" fmla="*/ 143220 h 4076241"/>
                <a:gd name="connsiteX101" fmla="*/ 1586429 w 4173483"/>
                <a:gd name="connsiteY101" fmla="*/ 132203 h 4076241"/>
                <a:gd name="connsiteX102" fmla="*/ 1520328 w 4173483"/>
                <a:gd name="connsiteY102" fmla="*/ 110169 h 4076241"/>
                <a:gd name="connsiteX103" fmla="*/ 1344058 w 4173483"/>
                <a:gd name="connsiteY103" fmla="*/ 77118 h 4076241"/>
                <a:gd name="connsiteX104" fmla="*/ 1299990 w 4173483"/>
                <a:gd name="connsiteY104" fmla="*/ 66102 h 4076241"/>
                <a:gd name="connsiteX105" fmla="*/ 1244906 w 4173483"/>
                <a:gd name="connsiteY105" fmla="*/ 55085 h 4076241"/>
                <a:gd name="connsiteX106" fmla="*/ 1200838 w 4173483"/>
                <a:gd name="connsiteY106" fmla="*/ 44068 h 4076241"/>
                <a:gd name="connsiteX107" fmla="*/ 1134737 w 4173483"/>
                <a:gd name="connsiteY107" fmla="*/ 22034 h 4076241"/>
                <a:gd name="connsiteX108" fmla="*/ 1013552 w 4173483"/>
                <a:gd name="connsiteY108" fmla="*/ 0 h 4076241"/>
                <a:gd name="connsiteX109" fmla="*/ 727113 w 4173483"/>
                <a:gd name="connsiteY109" fmla="*/ 11017 h 4076241"/>
                <a:gd name="connsiteX110" fmla="*/ 683046 w 4173483"/>
                <a:gd name="connsiteY110" fmla="*/ 22034 h 4076241"/>
                <a:gd name="connsiteX111" fmla="*/ 616944 w 4173483"/>
                <a:gd name="connsiteY111" fmla="*/ 44068 h 4076241"/>
                <a:gd name="connsiteX112" fmla="*/ 605928 w 4173483"/>
                <a:gd name="connsiteY112" fmla="*/ 0 h 407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4173483" h="4076241">
                  <a:moveTo>
                    <a:pt x="605928" y="0"/>
                  </a:moveTo>
                  <a:lnTo>
                    <a:pt x="605928" y="0"/>
                  </a:lnTo>
                  <a:cubicBezTo>
                    <a:pt x="627962" y="25706"/>
                    <a:pt x="648089" y="53178"/>
                    <a:pt x="672029" y="77118"/>
                  </a:cubicBezTo>
                  <a:cubicBezTo>
                    <a:pt x="681391" y="86481"/>
                    <a:pt x="696808" y="88813"/>
                    <a:pt x="705079" y="99152"/>
                  </a:cubicBezTo>
                  <a:cubicBezTo>
                    <a:pt x="712333" y="108220"/>
                    <a:pt x="710456" y="122051"/>
                    <a:pt x="716096" y="132203"/>
                  </a:cubicBezTo>
                  <a:cubicBezTo>
                    <a:pt x="728957" y="155352"/>
                    <a:pt x="748321" y="174618"/>
                    <a:pt x="760164" y="198304"/>
                  </a:cubicBezTo>
                  <a:cubicBezTo>
                    <a:pt x="767508" y="212993"/>
                    <a:pt x="773748" y="228289"/>
                    <a:pt x="782197" y="242371"/>
                  </a:cubicBezTo>
                  <a:cubicBezTo>
                    <a:pt x="795822" y="265079"/>
                    <a:pt x="817891" y="283350"/>
                    <a:pt x="826265" y="308473"/>
                  </a:cubicBezTo>
                  <a:cubicBezTo>
                    <a:pt x="866445" y="429010"/>
                    <a:pt x="802363" y="246431"/>
                    <a:pt x="859315" y="374574"/>
                  </a:cubicBezTo>
                  <a:cubicBezTo>
                    <a:pt x="868748" y="395798"/>
                    <a:pt x="874004" y="418641"/>
                    <a:pt x="881349" y="440675"/>
                  </a:cubicBezTo>
                  <a:lnTo>
                    <a:pt x="892366" y="473726"/>
                  </a:lnTo>
                  <a:cubicBezTo>
                    <a:pt x="891373" y="498552"/>
                    <a:pt x="930794" y="710717"/>
                    <a:pt x="859315" y="782198"/>
                  </a:cubicBezTo>
                  <a:cubicBezTo>
                    <a:pt x="849953" y="791561"/>
                    <a:pt x="837282" y="796887"/>
                    <a:pt x="826265" y="804232"/>
                  </a:cubicBezTo>
                  <a:cubicBezTo>
                    <a:pt x="818920" y="815249"/>
                    <a:pt x="813593" y="827920"/>
                    <a:pt x="804231" y="837282"/>
                  </a:cubicBezTo>
                  <a:cubicBezTo>
                    <a:pt x="772657" y="868856"/>
                    <a:pt x="773973" y="852412"/>
                    <a:pt x="738130" y="870333"/>
                  </a:cubicBezTo>
                  <a:cubicBezTo>
                    <a:pt x="641995" y="918400"/>
                    <a:pt x="775656" y="868990"/>
                    <a:pt x="661012" y="903383"/>
                  </a:cubicBezTo>
                  <a:cubicBezTo>
                    <a:pt x="638766" y="910057"/>
                    <a:pt x="616945" y="918072"/>
                    <a:pt x="594911" y="925417"/>
                  </a:cubicBezTo>
                  <a:lnTo>
                    <a:pt x="462708" y="969485"/>
                  </a:lnTo>
                  <a:cubicBezTo>
                    <a:pt x="451691" y="973157"/>
                    <a:pt x="440924" y="977686"/>
                    <a:pt x="429658" y="980502"/>
                  </a:cubicBezTo>
                  <a:cubicBezTo>
                    <a:pt x="410953" y="985178"/>
                    <a:pt x="371862" y="993752"/>
                    <a:pt x="352540" y="1002535"/>
                  </a:cubicBezTo>
                  <a:cubicBezTo>
                    <a:pt x="202787" y="1070605"/>
                    <a:pt x="324447" y="1026589"/>
                    <a:pt x="198303" y="1068636"/>
                  </a:cubicBezTo>
                  <a:lnTo>
                    <a:pt x="165253" y="1079653"/>
                  </a:lnTo>
                  <a:lnTo>
                    <a:pt x="132202" y="1090670"/>
                  </a:lnTo>
                  <a:cubicBezTo>
                    <a:pt x="124857" y="1101687"/>
                    <a:pt x="115546" y="1111621"/>
                    <a:pt x="110168" y="1123721"/>
                  </a:cubicBezTo>
                  <a:cubicBezTo>
                    <a:pt x="100735" y="1144945"/>
                    <a:pt x="88135" y="1189822"/>
                    <a:pt x="88135" y="1189822"/>
                  </a:cubicBezTo>
                  <a:cubicBezTo>
                    <a:pt x="84463" y="1292646"/>
                    <a:pt x="83742" y="1395618"/>
                    <a:pt x="77118" y="1498294"/>
                  </a:cubicBezTo>
                  <a:cubicBezTo>
                    <a:pt x="76370" y="1509883"/>
                    <a:pt x="68918" y="1520079"/>
                    <a:pt x="66101" y="1531345"/>
                  </a:cubicBezTo>
                  <a:cubicBezTo>
                    <a:pt x="61559" y="1549511"/>
                    <a:pt x="60011" y="1568364"/>
                    <a:pt x="55084" y="1586429"/>
                  </a:cubicBezTo>
                  <a:cubicBezTo>
                    <a:pt x="48973" y="1608836"/>
                    <a:pt x="33050" y="1652530"/>
                    <a:pt x="33050" y="1652530"/>
                  </a:cubicBezTo>
                  <a:cubicBezTo>
                    <a:pt x="29378" y="1678236"/>
                    <a:pt x="23436" y="1703720"/>
                    <a:pt x="22034" y="1729649"/>
                  </a:cubicBezTo>
                  <a:cubicBezTo>
                    <a:pt x="2170" y="2097140"/>
                    <a:pt x="46767" y="1952908"/>
                    <a:pt x="0" y="2093205"/>
                  </a:cubicBezTo>
                  <a:cubicBezTo>
                    <a:pt x="3672" y="2207046"/>
                    <a:pt x="1006" y="2321269"/>
                    <a:pt x="11017" y="2434728"/>
                  </a:cubicBezTo>
                  <a:cubicBezTo>
                    <a:pt x="12181" y="2447917"/>
                    <a:pt x="27129" y="2455936"/>
                    <a:pt x="33050" y="2467779"/>
                  </a:cubicBezTo>
                  <a:cubicBezTo>
                    <a:pt x="57891" y="2517461"/>
                    <a:pt x="26638" y="2486525"/>
                    <a:pt x="66101" y="2533880"/>
                  </a:cubicBezTo>
                  <a:cubicBezTo>
                    <a:pt x="81360" y="2552191"/>
                    <a:pt x="109265" y="2578770"/>
                    <a:pt x="132202" y="2588964"/>
                  </a:cubicBezTo>
                  <a:cubicBezTo>
                    <a:pt x="243362" y="2638369"/>
                    <a:pt x="341671" y="2616733"/>
                    <a:pt x="473725" y="2622015"/>
                  </a:cubicBezTo>
                  <a:lnTo>
                    <a:pt x="550843" y="2633032"/>
                  </a:lnTo>
                  <a:cubicBezTo>
                    <a:pt x="580190" y="2636945"/>
                    <a:pt x="611923" y="2632025"/>
                    <a:pt x="638978" y="2644049"/>
                  </a:cubicBezTo>
                  <a:cubicBezTo>
                    <a:pt x="649590" y="2648765"/>
                    <a:pt x="646323" y="2666082"/>
                    <a:pt x="649995" y="2677099"/>
                  </a:cubicBezTo>
                  <a:cubicBezTo>
                    <a:pt x="653667" y="2757889"/>
                    <a:pt x="661012" y="2838596"/>
                    <a:pt x="661012" y="2919470"/>
                  </a:cubicBezTo>
                  <a:cubicBezTo>
                    <a:pt x="661012" y="3238426"/>
                    <a:pt x="684852" y="3156422"/>
                    <a:pt x="638978" y="3294044"/>
                  </a:cubicBezTo>
                  <a:cubicBezTo>
                    <a:pt x="642650" y="3437263"/>
                    <a:pt x="643490" y="3580583"/>
                    <a:pt x="649995" y="3723702"/>
                  </a:cubicBezTo>
                  <a:cubicBezTo>
                    <a:pt x="650815" y="3741733"/>
                    <a:pt x="673389" y="3835229"/>
                    <a:pt x="683046" y="3844887"/>
                  </a:cubicBezTo>
                  <a:cubicBezTo>
                    <a:pt x="694063" y="3855904"/>
                    <a:pt x="706122" y="3865969"/>
                    <a:pt x="716096" y="3877938"/>
                  </a:cubicBezTo>
                  <a:cubicBezTo>
                    <a:pt x="747502" y="3915626"/>
                    <a:pt x="737747" y="3938435"/>
                    <a:pt x="804231" y="3955056"/>
                  </a:cubicBezTo>
                  <a:cubicBezTo>
                    <a:pt x="818920" y="3958728"/>
                    <a:pt x="834122" y="3960757"/>
                    <a:pt x="848299" y="3966073"/>
                  </a:cubicBezTo>
                  <a:cubicBezTo>
                    <a:pt x="863676" y="3971839"/>
                    <a:pt x="877118" y="3982007"/>
                    <a:pt x="892366" y="3988106"/>
                  </a:cubicBezTo>
                  <a:cubicBezTo>
                    <a:pt x="926223" y="4001649"/>
                    <a:pt x="976011" y="4017205"/>
                    <a:pt x="1013552" y="4021157"/>
                  </a:cubicBezTo>
                  <a:cubicBezTo>
                    <a:pt x="1064812" y="4026553"/>
                    <a:pt x="1116376" y="4028502"/>
                    <a:pt x="1167788" y="4032174"/>
                  </a:cubicBezTo>
                  <a:cubicBezTo>
                    <a:pt x="1292308" y="4057078"/>
                    <a:pt x="1138859" y="4028042"/>
                    <a:pt x="1322024" y="4054208"/>
                  </a:cubicBezTo>
                  <a:cubicBezTo>
                    <a:pt x="1340561" y="4056856"/>
                    <a:pt x="1358387" y="4064846"/>
                    <a:pt x="1377108" y="4065224"/>
                  </a:cubicBezTo>
                  <a:lnTo>
                    <a:pt x="2412694" y="4076241"/>
                  </a:lnTo>
                  <a:lnTo>
                    <a:pt x="2963537" y="4065224"/>
                  </a:lnTo>
                  <a:cubicBezTo>
                    <a:pt x="3029712" y="4063278"/>
                    <a:pt x="3095661" y="4055950"/>
                    <a:pt x="3161841" y="4054208"/>
                  </a:cubicBezTo>
                  <a:lnTo>
                    <a:pt x="3800819" y="4043191"/>
                  </a:lnTo>
                  <a:cubicBezTo>
                    <a:pt x="3936451" y="4016064"/>
                    <a:pt x="3873914" y="4026453"/>
                    <a:pt x="3988106" y="4010140"/>
                  </a:cubicBezTo>
                  <a:cubicBezTo>
                    <a:pt x="4109056" y="3961760"/>
                    <a:pt x="4060752" y="3978580"/>
                    <a:pt x="4131325" y="3955056"/>
                  </a:cubicBezTo>
                  <a:cubicBezTo>
                    <a:pt x="4173483" y="3891819"/>
                    <a:pt x="4161835" y="3924275"/>
                    <a:pt x="4142342" y="3800820"/>
                  </a:cubicBezTo>
                  <a:cubicBezTo>
                    <a:pt x="4137619" y="3770908"/>
                    <a:pt x="4127653" y="3742063"/>
                    <a:pt x="4120308" y="3712685"/>
                  </a:cubicBezTo>
                  <a:lnTo>
                    <a:pt x="4098274" y="3624550"/>
                  </a:lnTo>
                  <a:cubicBezTo>
                    <a:pt x="4094602" y="3609861"/>
                    <a:pt x="4089136" y="3595506"/>
                    <a:pt x="4087258" y="3580482"/>
                  </a:cubicBezTo>
                  <a:lnTo>
                    <a:pt x="4076241" y="3492347"/>
                  </a:lnTo>
                  <a:cubicBezTo>
                    <a:pt x="4079913" y="3418901"/>
                    <a:pt x="4084376" y="3345491"/>
                    <a:pt x="4087258" y="3272010"/>
                  </a:cubicBezTo>
                  <a:cubicBezTo>
                    <a:pt x="4091721" y="3158197"/>
                    <a:pt x="4093217" y="3044275"/>
                    <a:pt x="4098274" y="2930487"/>
                  </a:cubicBezTo>
                  <a:cubicBezTo>
                    <a:pt x="4100562" y="2878995"/>
                    <a:pt x="4106076" y="2827694"/>
                    <a:pt x="4109291" y="2776251"/>
                  </a:cubicBezTo>
                  <a:cubicBezTo>
                    <a:pt x="4113421" y="2710177"/>
                    <a:pt x="4116636" y="2644048"/>
                    <a:pt x="4120308" y="2577947"/>
                  </a:cubicBezTo>
                  <a:cubicBezTo>
                    <a:pt x="4118368" y="2418906"/>
                    <a:pt x="4107296" y="1354823"/>
                    <a:pt x="4098274" y="1079653"/>
                  </a:cubicBezTo>
                  <a:cubicBezTo>
                    <a:pt x="4097229" y="1047782"/>
                    <a:pt x="4087675" y="951263"/>
                    <a:pt x="4043190" y="936434"/>
                  </a:cubicBezTo>
                  <a:lnTo>
                    <a:pt x="4010140" y="925417"/>
                  </a:lnTo>
                  <a:cubicBezTo>
                    <a:pt x="3999123" y="914400"/>
                    <a:pt x="3987063" y="904336"/>
                    <a:pt x="3977089" y="892367"/>
                  </a:cubicBezTo>
                  <a:cubicBezTo>
                    <a:pt x="3968612" y="882195"/>
                    <a:pt x="3965394" y="867588"/>
                    <a:pt x="3955055" y="859316"/>
                  </a:cubicBezTo>
                  <a:cubicBezTo>
                    <a:pt x="3945987" y="852062"/>
                    <a:pt x="3933022" y="851971"/>
                    <a:pt x="3922005" y="848299"/>
                  </a:cubicBezTo>
                  <a:cubicBezTo>
                    <a:pt x="3910988" y="837282"/>
                    <a:pt x="3901632" y="824305"/>
                    <a:pt x="3888954" y="815249"/>
                  </a:cubicBezTo>
                  <a:cubicBezTo>
                    <a:pt x="3875590" y="805703"/>
                    <a:pt x="3859146" y="801363"/>
                    <a:pt x="3844887" y="793215"/>
                  </a:cubicBezTo>
                  <a:cubicBezTo>
                    <a:pt x="3833391" y="786646"/>
                    <a:pt x="3823332" y="777750"/>
                    <a:pt x="3811836" y="771181"/>
                  </a:cubicBezTo>
                  <a:cubicBezTo>
                    <a:pt x="3754759" y="738565"/>
                    <a:pt x="3773842" y="758908"/>
                    <a:pt x="3712684" y="716097"/>
                  </a:cubicBezTo>
                  <a:cubicBezTo>
                    <a:pt x="3693420" y="702612"/>
                    <a:pt x="3677165" y="685072"/>
                    <a:pt x="3657600" y="672029"/>
                  </a:cubicBezTo>
                  <a:cubicBezTo>
                    <a:pt x="3636145" y="657726"/>
                    <a:pt x="3580251" y="636138"/>
                    <a:pt x="3558448" y="627962"/>
                  </a:cubicBezTo>
                  <a:cubicBezTo>
                    <a:pt x="3547574" y="623884"/>
                    <a:pt x="3536601" y="620001"/>
                    <a:pt x="3525397" y="616945"/>
                  </a:cubicBezTo>
                  <a:cubicBezTo>
                    <a:pt x="3496182" y="608977"/>
                    <a:pt x="3465096" y="606840"/>
                    <a:pt x="3437262" y="594911"/>
                  </a:cubicBezTo>
                  <a:cubicBezTo>
                    <a:pt x="3231135" y="506572"/>
                    <a:pt x="3449585" y="595348"/>
                    <a:pt x="3316077" y="550844"/>
                  </a:cubicBezTo>
                  <a:cubicBezTo>
                    <a:pt x="3297316" y="544590"/>
                    <a:pt x="3280178" y="533606"/>
                    <a:pt x="3260993" y="528810"/>
                  </a:cubicBezTo>
                  <a:cubicBezTo>
                    <a:pt x="3235801" y="522512"/>
                    <a:pt x="3209580" y="521465"/>
                    <a:pt x="3183874" y="517793"/>
                  </a:cubicBezTo>
                  <a:cubicBezTo>
                    <a:pt x="3042233" y="477324"/>
                    <a:pt x="3169092" y="510430"/>
                    <a:pt x="3040655" y="484743"/>
                  </a:cubicBezTo>
                  <a:cubicBezTo>
                    <a:pt x="3025808" y="481774"/>
                    <a:pt x="3011646" y="475311"/>
                    <a:pt x="2996588" y="473726"/>
                  </a:cubicBezTo>
                  <a:cubicBezTo>
                    <a:pt x="2941685" y="467947"/>
                    <a:pt x="2886334" y="467492"/>
                    <a:pt x="2831335" y="462709"/>
                  </a:cubicBezTo>
                  <a:cubicBezTo>
                    <a:pt x="2801839" y="460144"/>
                    <a:pt x="2772578" y="455364"/>
                    <a:pt x="2743200" y="451692"/>
                  </a:cubicBezTo>
                  <a:cubicBezTo>
                    <a:pt x="2732183" y="448020"/>
                    <a:pt x="2721536" y="442953"/>
                    <a:pt x="2710149" y="440675"/>
                  </a:cubicBezTo>
                  <a:cubicBezTo>
                    <a:pt x="2665879" y="431821"/>
                    <a:pt x="2574615" y="423733"/>
                    <a:pt x="2533879" y="418641"/>
                  </a:cubicBezTo>
                  <a:cubicBezTo>
                    <a:pt x="2508113" y="415420"/>
                    <a:pt x="2482309" y="412269"/>
                    <a:pt x="2456761" y="407624"/>
                  </a:cubicBezTo>
                  <a:cubicBezTo>
                    <a:pt x="2441864" y="404916"/>
                    <a:pt x="2427629" y="399097"/>
                    <a:pt x="2412694" y="396608"/>
                  </a:cubicBezTo>
                  <a:cubicBezTo>
                    <a:pt x="2383490" y="391741"/>
                    <a:pt x="2353763" y="390458"/>
                    <a:pt x="2324559" y="385591"/>
                  </a:cubicBezTo>
                  <a:cubicBezTo>
                    <a:pt x="2296890" y="380979"/>
                    <a:pt x="2273638" y="372290"/>
                    <a:pt x="2247441" y="363557"/>
                  </a:cubicBezTo>
                  <a:cubicBezTo>
                    <a:pt x="2236424" y="352540"/>
                    <a:pt x="2223033" y="343470"/>
                    <a:pt x="2214390" y="330506"/>
                  </a:cubicBezTo>
                  <a:cubicBezTo>
                    <a:pt x="2207948" y="320844"/>
                    <a:pt x="2208566" y="307843"/>
                    <a:pt x="2203373" y="297456"/>
                  </a:cubicBezTo>
                  <a:cubicBezTo>
                    <a:pt x="2190943" y="272596"/>
                    <a:pt x="2175409" y="252541"/>
                    <a:pt x="2148289" y="242371"/>
                  </a:cubicBezTo>
                  <a:cubicBezTo>
                    <a:pt x="2130756" y="235796"/>
                    <a:pt x="2111270" y="236282"/>
                    <a:pt x="2093205" y="231355"/>
                  </a:cubicBezTo>
                  <a:cubicBezTo>
                    <a:pt x="2070797" y="225244"/>
                    <a:pt x="2049635" y="214954"/>
                    <a:pt x="2027103" y="209321"/>
                  </a:cubicBezTo>
                  <a:cubicBezTo>
                    <a:pt x="1924750" y="183732"/>
                    <a:pt x="2051990" y="214298"/>
                    <a:pt x="1916935" y="187287"/>
                  </a:cubicBezTo>
                  <a:cubicBezTo>
                    <a:pt x="1864577" y="176815"/>
                    <a:pt x="1875501" y="172949"/>
                    <a:pt x="1817783" y="165253"/>
                  </a:cubicBezTo>
                  <a:cubicBezTo>
                    <a:pt x="1718097" y="151961"/>
                    <a:pt x="1718594" y="159237"/>
                    <a:pt x="1630496" y="143220"/>
                  </a:cubicBezTo>
                  <a:cubicBezTo>
                    <a:pt x="1615599" y="140512"/>
                    <a:pt x="1600932" y="136554"/>
                    <a:pt x="1586429" y="132203"/>
                  </a:cubicBezTo>
                  <a:cubicBezTo>
                    <a:pt x="1564183" y="125529"/>
                    <a:pt x="1543238" y="113987"/>
                    <a:pt x="1520328" y="110169"/>
                  </a:cubicBezTo>
                  <a:cubicBezTo>
                    <a:pt x="1464540" y="100871"/>
                    <a:pt x="1396907" y="90329"/>
                    <a:pt x="1344058" y="77118"/>
                  </a:cubicBezTo>
                  <a:cubicBezTo>
                    <a:pt x="1329369" y="73446"/>
                    <a:pt x="1314771" y="69387"/>
                    <a:pt x="1299990" y="66102"/>
                  </a:cubicBezTo>
                  <a:cubicBezTo>
                    <a:pt x="1281711" y="62040"/>
                    <a:pt x="1263185" y="59147"/>
                    <a:pt x="1244906" y="55085"/>
                  </a:cubicBezTo>
                  <a:cubicBezTo>
                    <a:pt x="1230125" y="51800"/>
                    <a:pt x="1215341" y="48419"/>
                    <a:pt x="1200838" y="44068"/>
                  </a:cubicBezTo>
                  <a:cubicBezTo>
                    <a:pt x="1178592" y="37394"/>
                    <a:pt x="1157269" y="27667"/>
                    <a:pt x="1134737" y="22034"/>
                  </a:cubicBezTo>
                  <a:cubicBezTo>
                    <a:pt x="1065478" y="4719"/>
                    <a:pt x="1105659" y="13158"/>
                    <a:pt x="1013552" y="0"/>
                  </a:cubicBezTo>
                  <a:cubicBezTo>
                    <a:pt x="918072" y="3672"/>
                    <a:pt x="822452" y="4661"/>
                    <a:pt x="727113" y="11017"/>
                  </a:cubicBezTo>
                  <a:cubicBezTo>
                    <a:pt x="712005" y="12024"/>
                    <a:pt x="697549" y="17683"/>
                    <a:pt x="683046" y="22034"/>
                  </a:cubicBezTo>
                  <a:cubicBezTo>
                    <a:pt x="660800" y="28708"/>
                    <a:pt x="640170" y="44068"/>
                    <a:pt x="616944" y="44068"/>
                  </a:cubicBezTo>
                  <a:lnTo>
                    <a:pt x="605928" y="0"/>
                  </a:lnTo>
                  <a:close/>
                </a:path>
              </a:pathLst>
            </a:custGeom>
            <a:solidFill>
              <a:srgbClr val="92D05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48264" y="4941168"/>
              <a:ext cx="2051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Common (Earth/Solar/Cal) path</a:t>
              </a:r>
            </a:p>
          </p:txBody>
        </p:sp>
      </p:grpSp>
      <p:grpSp>
        <p:nvGrpSpPr>
          <p:cNvPr id="29" name="Group 36"/>
          <p:cNvGrpSpPr/>
          <p:nvPr/>
        </p:nvGrpSpPr>
        <p:grpSpPr>
          <a:xfrm>
            <a:off x="4699909" y="1628800"/>
            <a:ext cx="1569714" cy="504056"/>
            <a:chOff x="3175908" y="1628800"/>
            <a:chExt cx="1569714" cy="504056"/>
          </a:xfrm>
        </p:grpSpPr>
        <p:sp>
          <p:nvSpPr>
            <p:cNvPr id="30" name="Oval 29"/>
            <p:cNvSpPr/>
            <p:nvPr/>
          </p:nvSpPr>
          <p:spPr bwMode="auto">
            <a:xfrm>
              <a:off x="3175908" y="1844824"/>
              <a:ext cx="288032" cy="288032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63888" y="1628800"/>
              <a:ext cx="1181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Scan Mirror</a:t>
              </a:r>
            </a:p>
          </p:txBody>
        </p:sp>
      </p:grpSp>
      <p:cxnSp>
        <p:nvCxnSpPr>
          <p:cNvPr id="32" name="Straight Arrow Connector 31"/>
          <p:cNvCxnSpPr/>
          <p:nvPr/>
        </p:nvCxnSpPr>
        <p:spPr bwMode="auto">
          <a:xfrm>
            <a:off x="4871864" y="1988840"/>
            <a:ext cx="914400" cy="914400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97837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19265" y="170396"/>
            <a:ext cx="8892480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Instrument design aspects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Thermal control and degradation</a:t>
            </a:r>
            <a:endParaRPr lang="en-GB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9569" y="1366490"/>
            <a:ext cx="43597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Spectra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stability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long-term and orbital)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Spectral </a:t>
            </a:r>
            <a:r>
              <a:rPr lang="de-DE" sz="1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resolution</a:t>
            </a:r>
            <a:r>
              <a:rPr lang="de-DE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long-term and orbital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Quality on-ground calibration measurements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On-ground to in-orbit changes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correction/control over contamination and its dynamic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45435" y="3989066"/>
            <a:ext cx="38204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chemeClr val="tx1"/>
                </a:solidFill>
              </a:rPr>
              <a:t>-   thermally </a:t>
            </a:r>
            <a:r>
              <a:rPr lang="en-US" sz="1600" b="0" dirty="0">
                <a:solidFill>
                  <a:schemeClr val="tx1"/>
                </a:solidFill>
              </a:rPr>
              <a:t>uncontrolled optical bench</a:t>
            </a:r>
          </a:p>
          <a:p>
            <a:pPr marL="285750" indent="-285750"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degradation </a:t>
            </a:r>
            <a:r>
              <a:rPr lang="en-US" sz="1600" b="0" dirty="0">
                <a:solidFill>
                  <a:schemeClr val="tx1"/>
                </a:solidFill>
              </a:rPr>
              <a:t>in the optical path through degradation and contamination of optical surfaces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endParaRPr lang="en-US" sz="1600" b="0" dirty="0">
              <a:solidFill>
                <a:schemeClr val="tx1"/>
              </a:solidFill>
            </a:endParaRPr>
          </a:p>
          <a:p>
            <a:pPr algn="ctr"/>
            <a:r>
              <a:rPr lang="en-US" sz="1600" b="0" dirty="0" smtClean="0">
                <a:solidFill>
                  <a:schemeClr val="tx1"/>
                </a:solidFill>
              </a:rPr>
              <a:t>dominate </a:t>
            </a:r>
            <a:r>
              <a:rPr lang="en-US" sz="1600" b="0" dirty="0">
                <a:solidFill>
                  <a:schemeClr val="tx1"/>
                </a:solidFill>
              </a:rPr>
              <a:t>large parts of the observed in-orbit continuous calibration </a:t>
            </a:r>
            <a:r>
              <a:rPr lang="en-US" sz="1600" b="0" dirty="0" smtClean="0">
                <a:solidFill>
                  <a:schemeClr val="tx1"/>
                </a:solidFill>
              </a:rPr>
              <a:t>aspects </a:t>
            </a:r>
            <a:endParaRPr lang="en-GB" sz="1600" b="0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604727" y="243082"/>
            <a:ext cx="3254432" cy="6309466"/>
            <a:chOff x="8747946" y="137239"/>
            <a:chExt cx="3254432" cy="6309466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8747946" y="3029175"/>
              <a:ext cx="415363" cy="0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9163309" y="805569"/>
              <a:ext cx="7616" cy="4606042"/>
            </a:xfrm>
            <a:prstGeom prst="line">
              <a:avLst/>
            </a:prstGeom>
            <a:solidFill>
              <a:schemeClr val="bg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9430835" y="137239"/>
              <a:ext cx="2571543" cy="6309466"/>
              <a:chOff x="9430835" y="137239"/>
              <a:chExt cx="2571543" cy="630946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9539002" y="368071"/>
                <a:ext cx="2463376" cy="6078634"/>
                <a:chOff x="9154633" y="443344"/>
                <a:chExt cx="2463376" cy="6078634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451"/>
                <a:stretch/>
              </p:blipFill>
              <p:spPr>
                <a:xfrm>
                  <a:off x="9154633" y="443344"/>
                  <a:ext cx="2463376" cy="1709225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948"/>
                <a:stretch/>
              </p:blipFill>
              <p:spPr>
                <a:xfrm>
                  <a:off x="9154633" y="1930399"/>
                  <a:ext cx="2463376" cy="1700049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88"/>
                <a:stretch/>
              </p:blipFill>
              <p:spPr>
                <a:xfrm>
                  <a:off x="9154634" y="3407388"/>
                  <a:ext cx="2463375" cy="1714073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765"/>
                <a:stretch/>
              </p:blipFill>
              <p:spPr>
                <a:xfrm>
                  <a:off x="9154633" y="4818547"/>
                  <a:ext cx="2463376" cy="1703431"/>
                </a:xfrm>
                <a:prstGeom prst="rect">
                  <a:avLst/>
                </a:prstGeom>
              </p:spPr>
            </p:pic>
          </p:grpSp>
          <p:sp>
            <p:nvSpPr>
              <p:cNvPr id="3" name="Rectangle 2"/>
              <p:cNvSpPr/>
              <p:nvPr/>
            </p:nvSpPr>
            <p:spPr>
              <a:xfrm>
                <a:off x="9430835" y="137239"/>
                <a:ext cx="2307042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Throughput of </a:t>
                </a:r>
                <a:r>
                  <a:rPr lang="en-GB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SMR  GOME-2 </a:t>
                </a:r>
                <a:r>
                  <a:rPr lang="en-GB" dirty="0" err="1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Metop</a:t>
                </a:r>
                <a:r>
                  <a:rPr lang="en-GB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-B </a:t>
                </a:r>
                <a:endParaRPr lang="en-GB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90009" y="1001904"/>
            <a:ext cx="4596208" cy="5148731"/>
            <a:chOff x="90009" y="1001904"/>
            <a:chExt cx="4596208" cy="5148731"/>
          </a:xfrm>
        </p:grpSpPr>
        <p:sp>
          <p:nvSpPr>
            <p:cNvPr id="7" name="TextBox 6"/>
            <p:cNvSpPr txBox="1"/>
            <p:nvPr/>
          </p:nvSpPr>
          <p:spPr>
            <a:xfrm>
              <a:off x="481943" y="3186878"/>
              <a:ext cx="36888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Optical bench temperature over 1 orbit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270854" y="1544593"/>
              <a:ext cx="415363" cy="4606042"/>
              <a:chOff x="4358406" y="1564049"/>
              <a:chExt cx="415363" cy="4606042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>
                <a:off x="4371118" y="1564049"/>
                <a:ext cx="7616" cy="4606042"/>
              </a:xfrm>
              <a:prstGeom prst="line">
                <a:avLst/>
              </a:prstGeom>
              <a:solidFill>
                <a:schemeClr val="bg2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4358406" y="1938336"/>
                <a:ext cx="415363" cy="0"/>
              </a:xfrm>
              <a:prstGeom prst="line">
                <a:avLst/>
              </a:prstGeom>
              <a:solidFill>
                <a:schemeClr val="bg2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" name="Group 38"/>
            <p:cNvGrpSpPr/>
            <p:nvPr/>
          </p:nvGrpSpPr>
          <p:grpSpPr>
            <a:xfrm>
              <a:off x="90009" y="1001904"/>
              <a:ext cx="4367695" cy="4257258"/>
              <a:chOff x="90009" y="1001904"/>
              <a:chExt cx="4367695" cy="4257258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59640" y="3527186"/>
                <a:ext cx="3005259" cy="1495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90009" y="4997552"/>
                <a:ext cx="93926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 smtClean="0">
                    <a:solidFill>
                      <a:srgbClr val="FF0000"/>
                    </a:solidFill>
                    <a:latin typeface="Symbol" pitchFamily="18" charset="2"/>
                    <a:cs typeface="Arial" pitchFamily="34" charset="0"/>
                  </a:rPr>
                  <a:t>D</a:t>
                </a:r>
                <a:r>
                  <a:rPr lang="de-DE" sz="1100" dirty="0" smtClean="0">
                    <a:solidFill>
                      <a:srgbClr val="FF0000"/>
                    </a:solidFill>
                  </a:rPr>
                  <a:t>T=1K</a:t>
                </a:r>
                <a:endParaRPr lang="de-DE" sz="11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H="1" flipV="1">
                <a:off x="469346" y="3485848"/>
                <a:ext cx="2199" cy="1411159"/>
              </a:xfrm>
              <a:prstGeom prst="straightConnector1">
                <a:avLst/>
              </a:prstGeom>
              <a:solidFill>
                <a:schemeClr val="bg2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343052" y="1001904"/>
                <a:ext cx="41146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Optical bench temperature (long term)</a:t>
                </a: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185522" y="1328526"/>
                <a:ext cx="3964053" cy="1769131"/>
                <a:chOff x="4074589" y="1415992"/>
                <a:chExt cx="3964053" cy="1769131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74589" y="1415992"/>
                  <a:ext cx="3964053" cy="1769131"/>
                </a:xfrm>
                <a:prstGeom prst="rect">
                  <a:avLst/>
                </a:prstGeom>
              </p:spPr>
            </p:pic>
            <p:cxnSp>
              <p:nvCxnSpPr>
                <p:cNvPr id="33" name="Straight Arrow Connector 32"/>
                <p:cNvCxnSpPr/>
                <p:nvPr/>
              </p:nvCxnSpPr>
              <p:spPr bwMode="auto">
                <a:xfrm flipH="1">
                  <a:off x="5740178" y="1931457"/>
                  <a:ext cx="3925" cy="490175"/>
                </a:xfrm>
                <a:prstGeom prst="straightConnector1">
                  <a:avLst/>
                </a:prstGeom>
                <a:solidFill>
                  <a:schemeClr val="bg2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5223355" y="2450838"/>
                  <a:ext cx="61587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100" dirty="0">
                      <a:solidFill>
                        <a:srgbClr val="FF0000"/>
                      </a:solidFill>
                      <a:latin typeface="Symbol" pitchFamily="18" charset="2"/>
                      <a:cs typeface="Arial" pitchFamily="34" charset="0"/>
                    </a:rPr>
                    <a:t>D</a:t>
                  </a:r>
                  <a:r>
                    <a:rPr lang="de-DE" sz="1100" dirty="0">
                      <a:solidFill>
                        <a:srgbClr val="FF0000"/>
                      </a:solidFill>
                    </a:rPr>
                    <a:t>T=3K</a:t>
                  </a:r>
                </a:p>
              </p:txBody>
            </p:sp>
            <p:cxnSp>
              <p:nvCxnSpPr>
                <p:cNvPr id="36" name="Straight Arrow Connector 35"/>
                <p:cNvCxnSpPr/>
                <p:nvPr/>
              </p:nvCxnSpPr>
              <p:spPr bwMode="auto">
                <a:xfrm>
                  <a:off x="4376398" y="1806411"/>
                  <a:ext cx="0" cy="931913"/>
                </a:xfrm>
                <a:prstGeom prst="straightConnector1">
                  <a:avLst/>
                </a:prstGeom>
                <a:solidFill>
                  <a:schemeClr val="bg2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4359665" y="1675129"/>
                  <a:ext cx="66075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100" dirty="0" smtClean="0">
                      <a:solidFill>
                        <a:srgbClr val="FF0000"/>
                      </a:solidFill>
                      <a:latin typeface="Symbol" pitchFamily="18" charset="2"/>
                      <a:cs typeface="Arial" pitchFamily="34" charset="0"/>
                    </a:rPr>
                    <a:t>D</a:t>
                  </a:r>
                  <a:r>
                    <a:rPr lang="de-DE" sz="1100" dirty="0" smtClean="0">
                      <a:solidFill>
                        <a:srgbClr val="FF0000"/>
                      </a:solidFill>
                    </a:rPr>
                    <a:t>T=7K</a:t>
                  </a:r>
                  <a:endParaRPr lang="de-DE" sz="11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" y="3186878"/>
            <a:ext cx="4046678" cy="303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90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09" y="1523585"/>
            <a:ext cx="5308052" cy="39795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47441" y="5584676"/>
            <a:ext cx="7358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600" b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1600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change in the centre line position does not exhibit any long-term trend </a:t>
            </a:r>
            <a:endParaRPr lang="en-GB" sz="1600" b="0" dirty="0" smtClean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sz="1600" b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It is predominantly correlated </a:t>
            </a:r>
            <a:r>
              <a:rPr lang="en-GB" sz="1600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with seasonal changes of the OB temperature</a:t>
            </a:r>
            <a:endParaRPr lang="en-GB" sz="1600" b="0" dirty="0" smtClean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sz="1600" b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GB" sz="1600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and orbital as known from level-2 retrievals</a:t>
            </a:r>
            <a:r>
              <a:rPr lang="en-GB" sz="1600" b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GB" sz="1600" b="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2154" y="180711"/>
            <a:ext cx="93436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Spectral calibration and stability    		</a:t>
            </a:r>
            <a:r>
              <a:rPr lang="en-GB" sz="18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full mission to Feb 2021  </a:t>
            </a:r>
            <a:endParaRPr lang="en-GB" sz="18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061920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-B</a:t>
            </a:r>
            <a:endParaRPr lang="en-GB" sz="1200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87075" y="1061920"/>
            <a:ext cx="130492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>
                <a:solidFill>
                  <a:srgbClr val="BD1384"/>
                </a:solidFill>
              </a:rPr>
              <a:t>GOME-2 FM1 </a:t>
            </a:r>
            <a:r>
              <a:rPr lang="en-GB" sz="1200" kern="0" dirty="0" err="1">
                <a:solidFill>
                  <a:srgbClr val="BD1384"/>
                </a:solidFill>
              </a:rPr>
              <a:t>Metop</a:t>
            </a:r>
            <a:r>
              <a:rPr lang="en-GB" sz="1200" kern="0" dirty="0">
                <a:solidFill>
                  <a:srgbClr val="BD1384"/>
                </a:solidFill>
              </a:rPr>
              <a:t>-C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8" y="1605153"/>
            <a:ext cx="5156701" cy="38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9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2154" y="180711"/>
            <a:ext cx="93436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Spectral calibration and stability    		</a:t>
            </a:r>
            <a:r>
              <a:rPr lang="en-GB" sz="18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full mission to Feb 2021  </a:t>
            </a:r>
            <a:endParaRPr lang="en-GB" sz="18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04" y="1087113"/>
            <a:ext cx="3352092" cy="2484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13" y="3639152"/>
            <a:ext cx="3352092" cy="2513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20" y="1052942"/>
            <a:ext cx="3449594" cy="2586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87" y="3551786"/>
            <a:ext cx="3585153" cy="2687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15636" y="210671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-Ac</a:t>
            </a:r>
            <a:endParaRPr lang="en-GB" sz="1200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3537" y="4456568"/>
            <a:ext cx="1909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>
                <a:solidFill>
                  <a:schemeClr val="tx1"/>
                </a:solidFill>
              </a:rPr>
              <a:t>The different regimes are most likely triggered by the change in OB temperature.    </a:t>
            </a:r>
          </a:p>
          <a:p>
            <a:pPr algn="l"/>
            <a:endParaRPr lang="en-GB" sz="1600" b="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61640" y="1477453"/>
            <a:ext cx="23842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0" dirty="0">
                <a:solidFill>
                  <a:schemeClr val="tx1"/>
                </a:solidFill>
              </a:rPr>
              <a:t>Jumps observed </a:t>
            </a:r>
          </a:p>
          <a:p>
            <a:pPr algn="just"/>
            <a:endParaRPr lang="en-GB" sz="1400" b="0" dirty="0">
              <a:solidFill>
                <a:schemeClr val="tx1"/>
              </a:solidFill>
            </a:endParaRPr>
          </a:p>
          <a:p>
            <a:pPr algn="just"/>
            <a:r>
              <a:rPr lang="en-GB" sz="1400" b="0" dirty="0">
                <a:solidFill>
                  <a:schemeClr val="tx1"/>
                </a:solidFill>
              </a:rPr>
              <a:t>0.4   nm     around 315nm, </a:t>
            </a:r>
          </a:p>
          <a:p>
            <a:pPr algn="just"/>
            <a:r>
              <a:rPr lang="en-GB" sz="1400" b="0" dirty="0">
                <a:solidFill>
                  <a:schemeClr val="tx1"/>
                </a:solidFill>
              </a:rPr>
              <a:t>0.01 nm     around 340,</a:t>
            </a:r>
          </a:p>
          <a:p>
            <a:pPr algn="just"/>
            <a:r>
              <a:rPr lang="en-GB" sz="1400" b="0" dirty="0">
                <a:solidFill>
                  <a:schemeClr val="tx1"/>
                </a:solidFill>
              </a:rPr>
              <a:t>0.03 nm     around 380nm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3" y="1242925"/>
            <a:ext cx="2925116" cy="21930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5" y="3639152"/>
            <a:ext cx="3214985" cy="23829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93537" y="2959678"/>
            <a:ext cx="1909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chemeClr val="tx1"/>
                </a:solidFill>
              </a:rPr>
              <a:t>Impact observed on Lev2 retrieval </a:t>
            </a:r>
          </a:p>
          <a:p>
            <a:pPr algn="ctr"/>
            <a:r>
              <a:rPr lang="en-GB" sz="1400" b="0" dirty="0" smtClean="0">
                <a:solidFill>
                  <a:schemeClr val="tx1"/>
                </a:solidFill>
              </a:rPr>
              <a:t>(SO2, O3) </a:t>
            </a:r>
          </a:p>
          <a:p>
            <a:pPr algn="ctr"/>
            <a:r>
              <a:rPr lang="en-GB" sz="1100" b="0" dirty="0" smtClean="0">
                <a:solidFill>
                  <a:schemeClr val="tx1"/>
                </a:solidFill>
              </a:rPr>
              <a:t>~ + 2% O3 TOC </a:t>
            </a:r>
          </a:p>
          <a:p>
            <a:pPr algn="ctr"/>
            <a:r>
              <a:rPr lang="en-GB" sz="1100" b="0" dirty="0" smtClean="0">
                <a:solidFill>
                  <a:schemeClr val="tx1"/>
                </a:solidFill>
              </a:rPr>
              <a:t>Negative SO2 Col</a:t>
            </a:r>
            <a:endParaRPr lang="en-GB" sz="1100" b="0" dirty="0" smtClean="0">
              <a:solidFill>
                <a:schemeClr val="tx1"/>
              </a:solidFill>
            </a:endParaRPr>
          </a:p>
          <a:p>
            <a:pPr algn="l"/>
            <a:endParaRPr lang="en-GB" sz="16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00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7854" y="180711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dirty="0" smtClean="0">
                <a:solidFill>
                  <a:srgbClr val="990099"/>
                </a:solidFill>
                <a:latin typeface="Helvetica" pitchFamily="34" charset="0"/>
              </a:rPr>
              <a:t>-B</a:t>
            </a:r>
            <a:endParaRPr lang="en-GB" sz="1200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2154" y="180711"/>
            <a:ext cx="93436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Spectral calibration and stability    		</a:t>
            </a:r>
            <a:r>
              <a:rPr lang="en-GB" sz="18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full mission to Feb 2021  </a:t>
            </a:r>
            <a:endParaRPr lang="en-GB" sz="18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0" y="1132512"/>
            <a:ext cx="3005428" cy="2227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" y="3547765"/>
            <a:ext cx="3291180" cy="2467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29" y="1132512"/>
            <a:ext cx="3221565" cy="2415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13" y="3547765"/>
            <a:ext cx="3443397" cy="2581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94" y="1170670"/>
            <a:ext cx="3455987" cy="2591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72" y="3638621"/>
            <a:ext cx="3322209" cy="24907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08574" y="1940776"/>
            <a:ext cx="23842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0" dirty="0">
                <a:solidFill>
                  <a:schemeClr val="tx1"/>
                </a:solidFill>
              </a:rPr>
              <a:t>Jumps observed </a:t>
            </a:r>
          </a:p>
          <a:p>
            <a:pPr algn="just"/>
            <a:endParaRPr lang="en-GB" sz="1400" b="0" dirty="0">
              <a:solidFill>
                <a:schemeClr val="tx1"/>
              </a:solidFill>
            </a:endParaRPr>
          </a:p>
          <a:p>
            <a:pPr algn="just"/>
            <a:r>
              <a:rPr lang="en-GB" sz="1400" b="0" dirty="0" smtClean="0">
                <a:solidFill>
                  <a:schemeClr val="tx1"/>
                </a:solidFill>
              </a:rPr>
              <a:t>0.01  </a:t>
            </a:r>
            <a:r>
              <a:rPr lang="en-GB" sz="1400" b="0" dirty="0">
                <a:solidFill>
                  <a:schemeClr val="tx1"/>
                </a:solidFill>
              </a:rPr>
              <a:t>nm     around 315nm, </a:t>
            </a:r>
          </a:p>
          <a:p>
            <a:pPr algn="just"/>
            <a:r>
              <a:rPr lang="en-GB" sz="1400" b="0" dirty="0" smtClean="0">
                <a:solidFill>
                  <a:schemeClr val="tx1"/>
                </a:solidFill>
              </a:rPr>
              <a:t>0.004 </a:t>
            </a:r>
            <a:r>
              <a:rPr lang="en-GB" sz="1400" b="0" dirty="0">
                <a:solidFill>
                  <a:schemeClr val="tx1"/>
                </a:solidFill>
              </a:rPr>
              <a:t>nm     around 340,</a:t>
            </a:r>
          </a:p>
          <a:p>
            <a:pPr algn="just"/>
            <a:r>
              <a:rPr lang="en-GB" sz="1400" b="0" dirty="0" smtClean="0">
                <a:solidFill>
                  <a:schemeClr val="tx1"/>
                </a:solidFill>
              </a:rPr>
              <a:t>0.02 </a:t>
            </a:r>
            <a:r>
              <a:rPr lang="en-GB" sz="1400" b="0" dirty="0">
                <a:solidFill>
                  <a:schemeClr val="tx1"/>
                </a:solidFill>
              </a:rPr>
              <a:t>nm     around 380nm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19490" y="3546894"/>
            <a:ext cx="1909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chemeClr val="tx1"/>
                </a:solidFill>
              </a:rPr>
              <a:t>Impact observed on Lev2 retrieval </a:t>
            </a:r>
          </a:p>
          <a:p>
            <a:pPr algn="ctr"/>
            <a:r>
              <a:rPr lang="en-GB" sz="1400" b="0" dirty="0" smtClean="0">
                <a:solidFill>
                  <a:schemeClr val="tx1"/>
                </a:solidFill>
              </a:rPr>
              <a:t>(SO2, O3</a:t>
            </a:r>
            <a:r>
              <a:rPr lang="en-GB" sz="1400" b="0" dirty="0">
                <a:solidFill>
                  <a:schemeClr val="tx1"/>
                </a:solidFill>
              </a:rPr>
              <a:t>) </a:t>
            </a:r>
            <a:endParaRPr lang="en-GB" sz="1400" b="0" dirty="0" smtClean="0">
              <a:solidFill>
                <a:schemeClr val="tx1"/>
              </a:solidFill>
            </a:endParaRPr>
          </a:p>
          <a:p>
            <a:pPr algn="ctr"/>
            <a:r>
              <a:rPr lang="en-GB" sz="1200" b="0" dirty="0" smtClean="0">
                <a:solidFill>
                  <a:schemeClr val="tx1"/>
                </a:solidFill>
              </a:rPr>
              <a:t>~ - </a:t>
            </a:r>
            <a:r>
              <a:rPr lang="en-GB" sz="1200" b="0" dirty="0">
                <a:solidFill>
                  <a:schemeClr val="tx1"/>
                </a:solidFill>
              </a:rPr>
              <a:t>2% O3 TOC </a:t>
            </a:r>
          </a:p>
          <a:p>
            <a:pPr algn="ctr"/>
            <a:r>
              <a:rPr lang="en-GB" sz="1200" b="0" dirty="0" smtClean="0">
                <a:solidFill>
                  <a:schemeClr val="tx1"/>
                </a:solidFill>
              </a:rPr>
              <a:t> </a:t>
            </a:r>
            <a:endParaRPr lang="en-GB" sz="1200" b="0" dirty="0">
              <a:solidFill>
                <a:schemeClr val="tx1"/>
              </a:solidFill>
            </a:endParaRPr>
          </a:p>
          <a:p>
            <a:pPr algn="ctr"/>
            <a:endParaRPr lang="en-GB" sz="1400" b="0" dirty="0" smtClean="0">
              <a:solidFill>
                <a:schemeClr val="tx1"/>
              </a:solidFill>
            </a:endParaRPr>
          </a:p>
          <a:p>
            <a:pPr algn="l"/>
            <a:endParaRPr lang="en-GB" sz="16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79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62154" y="180711"/>
            <a:ext cx="93436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Spectral calibration and stability    		</a:t>
            </a:r>
            <a:r>
              <a:rPr lang="en-GB" sz="18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full mission to Feb 2021  </a:t>
            </a:r>
            <a:endParaRPr lang="en-GB" sz="18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1745" y="279341"/>
            <a:ext cx="130492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>
                <a:solidFill>
                  <a:srgbClr val="BD1384"/>
                </a:solidFill>
              </a:rPr>
              <a:t>GOME-2 FM1 </a:t>
            </a:r>
            <a:r>
              <a:rPr lang="en-GB" sz="1200" kern="0" dirty="0" err="1">
                <a:solidFill>
                  <a:srgbClr val="BD1384"/>
                </a:solidFill>
              </a:rPr>
              <a:t>Metop</a:t>
            </a:r>
            <a:r>
              <a:rPr lang="en-GB" sz="1200" kern="0" dirty="0">
                <a:solidFill>
                  <a:srgbClr val="BD1384"/>
                </a:solidFill>
              </a:rPr>
              <a:t>-C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6" y="1182255"/>
            <a:ext cx="3466519" cy="2598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6" y="3611418"/>
            <a:ext cx="3474197" cy="2604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266" y="1043708"/>
            <a:ext cx="3651319" cy="2737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39" y="3879271"/>
            <a:ext cx="3283239" cy="2461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585" y="1182255"/>
            <a:ext cx="3178600" cy="2383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94" y="3730350"/>
            <a:ext cx="3481876" cy="26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52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F10032D-85B5-4306-82CC-47275A0559E9}" vid="{A0C3C1E4-82B4-4DE5-AC93-43DC36640A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(16_9 format)</Template>
  <TotalTime>1362</TotalTime>
  <Words>1147</Words>
  <Application>Microsoft Office PowerPoint</Application>
  <PresentationFormat>Widescreen</PresentationFormat>
  <Paragraphs>217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Century Gothic</vt:lpstr>
      <vt:lpstr>Helvetica</vt:lpstr>
      <vt:lpstr>Symbol</vt:lpstr>
      <vt:lpstr>Tahoma</vt:lpstr>
      <vt:lpstr>Times New Roman</vt:lpstr>
      <vt:lpstr>Wingdings</vt:lpstr>
      <vt:lpstr>Viewgraph Landscape Template</vt:lpstr>
      <vt:lpstr>Clip</vt:lpstr>
      <vt:lpstr>PowerPoint Presentation</vt:lpstr>
      <vt:lpstr>The GOME-2 instrument on Metop  </vt:lpstr>
      <vt:lpstr>Metop satellites in mid-morning 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Alessandra Cacciari</dc:creator>
  <cp:lastModifiedBy>Alessandra Cacciari</cp:lastModifiedBy>
  <cp:revision>60</cp:revision>
  <cp:lastPrinted>2006-03-06T14:11:17Z</cp:lastPrinted>
  <dcterms:created xsi:type="dcterms:W3CDTF">2021-03-29T13:36:29Z</dcterms:created>
  <dcterms:modified xsi:type="dcterms:W3CDTF">2021-03-31T20:33:35Z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153450</vt:lpwstr>
  </property>
  <property fmtid="{D5CDD505-2E9C-101B-9397-08002B2CF9AE}" pid="3" name="DM_DOCNAME">
    <vt:lpwstr>Presentation Landscape (16:9 format) Template</vt:lpwstr>
  </property>
  <property fmtid="{D5CDD505-2E9C-101B-9397-08002B2CF9AE}" pid="4" name="DM_AUTHOR">
    <vt:lpwstr>Hummingbird DM Administrator</vt:lpwstr>
  </property>
  <property fmtid="{D5CDD505-2E9C-101B-9397-08002B2CF9AE}" pid="5" name="DM_E_DOC_NO">
    <vt:lpwstr>EUM/GES/TEM/07/2025</vt:lpwstr>
  </property>
  <property fmtid="{D5CDD505-2E9C-101B-9397-08002B2CF9AE}" pid="6" name="DM_E_VER_NO">
    <vt:lpwstr>2W</vt:lpwstr>
  </property>
  <property fmtid="{D5CDD505-2E9C-101B-9397-08002B2CF9AE}" pid="7" name="DM_E_ISS_DATE">
    <vt:lpwstr>5 March 2019</vt:lpwstr>
  </property>
  <property fmtid="{D5CDD505-2E9C-101B-9397-08002B2CF9AE}" pid="8" name="DM_E_FROM_PERS2">
    <vt:lpwstr/>
  </property>
  <property fmtid="{D5CDD505-2E9C-101B-9397-08002B2CF9AE}" pid="9" name="DM_E_CONFID">
    <vt:lpwstr>Classification</vt:lpwstr>
  </property>
  <property fmtid="{D5CDD505-2E9C-101B-9397-08002B2CF9AE}" pid="10" name="DM_E_WBS_CODE">
    <vt:lpwstr/>
  </property>
  <property fmtid="{D5CDD505-2E9C-101B-9397-08002B2CF9AE}" pid="11" name="DM_E_DISTRIB">
    <vt:lpwstr/>
  </property>
</Properties>
</file>