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63" r:id="rId4"/>
    <p:sldId id="275" r:id="rId5"/>
    <p:sldId id="274" r:id="rId6"/>
    <p:sldId id="288" r:id="rId7"/>
    <p:sldId id="289" r:id="rId8"/>
    <p:sldId id="278" r:id="rId9"/>
    <p:sldId id="303" r:id="rId10"/>
    <p:sldId id="302" r:id="rId11"/>
    <p:sldId id="296" r:id="rId12"/>
    <p:sldId id="304" r:id="rId13"/>
    <p:sldId id="281" r:id="rId14"/>
    <p:sldId id="286" r:id="rId15"/>
    <p:sldId id="305" r:id="rId16"/>
    <p:sldId id="295" r:id="rId17"/>
    <p:sldId id="256" r:id="rId18"/>
    <p:sldId id="265" r:id="rId19"/>
    <p:sldId id="280"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5"/>
    <p:restoredTop sz="73065"/>
  </p:normalViewPr>
  <p:slideViewPr>
    <p:cSldViewPr snapToGrid="0" snapToObjects="1">
      <p:cViewPr varScale="1">
        <p:scale>
          <a:sx n="83" d="100"/>
          <a:sy n="83" d="100"/>
        </p:scale>
        <p:origin x="4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72449-F792-8D4C-B83A-DA22464E9473}" type="datetimeFigureOut">
              <a:rPr lang="en-US" smtClean="0"/>
              <a:t>3/31/21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DF80A-4C4A-4D43-91A5-AC26DD2DD418}" type="slidenum">
              <a:rPr lang="en-US" smtClean="0"/>
              <a:t>‹#›</a:t>
            </a:fld>
            <a:endParaRPr lang="en-US"/>
          </a:p>
        </p:txBody>
      </p:sp>
    </p:spTree>
    <p:extLst>
      <p:ext uri="{BB962C8B-B14F-4D97-AF65-F5344CB8AC3E}">
        <p14:creationId xmlns:p14="http://schemas.microsoft.com/office/powerpoint/2010/main" val="61560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Longest satellite record with global coverage;</a:t>
            </a:r>
          </a:p>
          <a:p>
            <a:pPr marL="228600" indent="-228600">
              <a:buAutoNum type="arabicPeriod"/>
            </a:pPr>
            <a:r>
              <a:rPr lang="en-US" dirty="0"/>
              <a:t>Small inconsistences between overlapping instruments produce large discrepancies in trend estimates;</a:t>
            </a:r>
          </a:p>
          <a:p>
            <a:pPr marL="228600" indent="-228600">
              <a:buAutoNum type="arabicPeriod"/>
            </a:pPr>
            <a:r>
              <a:rPr lang="en-US" dirty="0"/>
              <a:t>Two merged ozone records had been created using SBUV v8.6 data. But the trend estimates differ between the two merged records. There are some pros and cons in each approach in dealing with biases, but the bottom line is we need to illuminate biases to remove any ambiguity.</a:t>
            </a:r>
          </a:p>
          <a:p>
            <a:pPr marL="228600" indent="-228600">
              <a:buAutoNum type="arabicPeriod"/>
            </a:pPr>
            <a:r>
              <a:rPr lang="en-US" dirty="0"/>
              <a:t>Goal to reduce uncertainties by updating instruments cross-calibrations.</a:t>
            </a:r>
          </a:p>
          <a:p>
            <a:pPr marL="228600" indent="-228600">
              <a:buAutoNum type="arabicPeriod"/>
            </a:pPr>
            <a:r>
              <a:rPr lang="en-US" dirty="0"/>
              <a:t>In v8.6 cross-calibrations had been established by comparing data from two satellites with no-local time differences. This method is limited to summer data when one satellite makes measurements at ascending orbit and another on descending orbit. </a:t>
            </a:r>
          </a:p>
        </p:txBody>
      </p:sp>
      <p:sp>
        <p:nvSpPr>
          <p:cNvPr id="4" name="Slide Number Placeholder 3"/>
          <p:cNvSpPr>
            <a:spLocks noGrp="1"/>
          </p:cNvSpPr>
          <p:nvPr>
            <p:ph type="sldNum" sz="quarter" idx="5"/>
          </p:nvPr>
        </p:nvSpPr>
        <p:spPr/>
        <p:txBody>
          <a:bodyPr/>
          <a:lstStyle/>
          <a:p>
            <a:fld id="{69BC9FE5-6EB5-4F61-AC11-08BA7686C317}" type="slidenum">
              <a:rPr lang="en-US" smtClean="0"/>
              <a:t>2</a:t>
            </a:fld>
            <a:endParaRPr lang="en-US"/>
          </a:p>
        </p:txBody>
      </p:sp>
    </p:spTree>
    <p:extLst>
      <p:ext uri="{BB962C8B-B14F-4D97-AF65-F5344CB8AC3E}">
        <p14:creationId xmlns:p14="http://schemas.microsoft.com/office/powerpoint/2010/main" val="67751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Using NOAA-19 as a reference instrument, we can calculate calibration adjustments for each instrument;</a:t>
            </a:r>
          </a:p>
          <a:p>
            <a:pPr marL="228600" indent="-228600">
              <a:buAutoNum type="arabicPeriod"/>
            </a:pPr>
            <a:r>
              <a:rPr lang="en-US" dirty="0"/>
              <a:t>The table shows adjustments for each individual channel in N-values. To convert in % it should be multiplied by a factor of 2</a:t>
            </a:r>
          </a:p>
        </p:txBody>
      </p:sp>
      <p:sp>
        <p:nvSpPr>
          <p:cNvPr id="4" name="Slide Number Placeholder 3"/>
          <p:cNvSpPr>
            <a:spLocks noGrp="1"/>
          </p:cNvSpPr>
          <p:nvPr>
            <p:ph type="sldNum" sz="quarter" idx="10"/>
          </p:nvPr>
        </p:nvSpPr>
        <p:spPr/>
        <p:txBody>
          <a:bodyPr/>
          <a:lstStyle/>
          <a:p>
            <a:fld id="{C903BA4A-02DF-9E46-9CED-7C86BFE2C6C4}" type="slidenum">
              <a:rPr lang="en-US" smtClean="0"/>
              <a:t>11</a:t>
            </a:fld>
            <a:endParaRPr lang="en-US"/>
          </a:p>
        </p:txBody>
      </p:sp>
    </p:spTree>
    <p:extLst>
      <p:ext uri="{BB962C8B-B14F-4D97-AF65-F5344CB8AC3E}">
        <p14:creationId xmlns:p14="http://schemas.microsoft.com/office/powerpoint/2010/main" val="52458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302 and 306 nm there are notable latitudinal patterns that exceed 0.5% limit</a:t>
            </a:r>
          </a:p>
        </p:txBody>
      </p:sp>
      <p:sp>
        <p:nvSpPr>
          <p:cNvPr id="4" name="Slide Number Placeholder 3"/>
          <p:cNvSpPr>
            <a:spLocks noGrp="1"/>
          </p:cNvSpPr>
          <p:nvPr>
            <p:ph type="sldNum" sz="quarter" idx="5"/>
          </p:nvPr>
        </p:nvSpPr>
        <p:spPr/>
        <p:txBody>
          <a:bodyPr/>
          <a:lstStyle/>
          <a:p>
            <a:fld id="{321DF80A-4C4A-4D43-91A5-AC26DD2DD418}" type="slidenum">
              <a:rPr lang="en-US" smtClean="0"/>
              <a:t>13</a:t>
            </a:fld>
            <a:endParaRPr lang="en-US"/>
          </a:p>
        </p:txBody>
      </p:sp>
    </p:spTree>
    <p:extLst>
      <p:ext uri="{BB962C8B-B14F-4D97-AF65-F5344CB8AC3E}">
        <p14:creationId xmlns:p14="http://schemas.microsoft.com/office/powerpoint/2010/main" val="983600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biases in retrieved ozone for individual SBUV instruments compared to MLS in 3 latitude zones. There are specific shapes in biases. But what we are looking here is to see consistency across SBUV instruments. We can see a spread</a:t>
            </a:r>
          </a:p>
        </p:txBody>
      </p:sp>
      <p:sp>
        <p:nvSpPr>
          <p:cNvPr id="4" name="Slide Number Placeholder 3"/>
          <p:cNvSpPr>
            <a:spLocks noGrp="1"/>
          </p:cNvSpPr>
          <p:nvPr>
            <p:ph type="sldNum" sz="quarter" idx="5"/>
          </p:nvPr>
        </p:nvSpPr>
        <p:spPr/>
        <p:txBody>
          <a:bodyPr/>
          <a:lstStyle/>
          <a:p>
            <a:fld id="{321DF80A-4C4A-4D43-91A5-AC26DD2DD418}" type="slidenum">
              <a:rPr lang="en-US" smtClean="0"/>
              <a:t>14</a:t>
            </a:fld>
            <a:endParaRPr lang="en-US"/>
          </a:p>
        </p:txBody>
      </p:sp>
    </p:spTree>
    <p:extLst>
      <p:ext uri="{BB962C8B-B14F-4D97-AF65-F5344CB8AC3E}">
        <p14:creationId xmlns:p14="http://schemas.microsoft.com/office/powerpoint/2010/main" val="307543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applying calibrations retrieved ozone from multiple SBUV instruments become more consistent. That means that uncertainties in creating merging products will be reduced.</a:t>
            </a:r>
          </a:p>
        </p:txBody>
      </p:sp>
      <p:sp>
        <p:nvSpPr>
          <p:cNvPr id="4" name="Slide Number Placeholder 3"/>
          <p:cNvSpPr>
            <a:spLocks noGrp="1"/>
          </p:cNvSpPr>
          <p:nvPr>
            <p:ph type="sldNum" sz="quarter" idx="5"/>
          </p:nvPr>
        </p:nvSpPr>
        <p:spPr/>
        <p:txBody>
          <a:bodyPr/>
          <a:lstStyle/>
          <a:p>
            <a:fld id="{321DF80A-4C4A-4D43-91A5-AC26DD2DD418}" type="slidenum">
              <a:rPr lang="en-US" smtClean="0"/>
              <a:t>15</a:t>
            </a:fld>
            <a:endParaRPr lang="en-US"/>
          </a:p>
        </p:txBody>
      </p:sp>
    </p:spTree>
    <p:extLst>
      <p:ext uri="{BB962C8B-B14F-4D97-AF65-F5344CB8AC3E}">
        <p14:creationId xmlns:p14="http://schemas.microsoft.com/office/powerpoint/2010/main" val="304566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would help to construct a stable, climate-quality merged record for trend studies.</a:t>
            </a:r>
          </a:p>
          <a:p>
            <a:r>
              <a:rPr lang="en-US" dirty="0"/>
              <a:t>The NASA SBUV MOD record had a drift with respect to correlative measurements at ~ 10 </a:t>
            </a:r>
            <a:r>
              <a:rPr lang="en-US" dirty="0" err="1"/>
              <a:t>hPa</a:t>
            </a:r>
            <a:r>
              <a:rPr lang="en-US" dirty="0"/>
              <a:t>, which was due to biases between consecutive SBUV instruments. Those biases translated into an artificial trend.</a:t>
            </a:r>
          </a:p>
          <a:p>
            <a:r>
              <a:rPr lang="en-US" dirty="0"/>
              <a:t>Applied calibrations helped to reduce biases and remove artificial drift from the SBUV MOD record.</a:t>
            </a:r>
          </a:p>
        </p:txBody>
      </p:sp>
      <p:sp>
        <p:nvSpPr>
          <p:cNvPr id="4" name="Slide Number Placeholder 3"/>
          <p:cNvSpPr>
            <a:spLocks noGrp="1"/>
          </p:cNvSpPr>
          <p:nvPr>
            <p:ph type="sldNum" sz="quarter" idx="5"/>
          </p:nvPr>
        </p:nvSpPr>
        <p:spPr/>
        <p:txBody>
          <a:bodyPr/>
          <a:lstStyle/>
          <a:p>
            <a:fld id="{321DF80A-4C4A-4D43-91A5-AC26DD2DD418}" type="slidenum">
              <a:rPr lang="en-US" smtClean="0"/>
              <a:t>16</a:t>
            </a:fld>
            <a:endParaRPr lang="en-US"/>
          </a:p>
        </p:txBody>
      </p:sp>
    </p:spTree>
    <p:extLst>
      <p:ext uri="{BB962C8B-B14F-4D97-AF65-F5344CB8AC3E}">
        <p14:creationId xmlns:p14="http://schemas.microsoft.com/office/powerpoint/2010/main" val="3385547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correlation of Initial residuals at different channels for a single instrument shows that shorter channels has weaker correlation to each other;</a:t>
            </a:r>
          </a:p>
          <a:p>
            <a:pPr marL="228600" indent="-228600">
              <a:buAutoNum type="arabicPeriod"/>
            </a:pPr>
            <a:r>
              <a:rPr lang="en-US" dirty="0"/>
              <a:t>The longer channels starting from 298 to 318 nm has a strong correlation to each other, meaning that they have a redundant information; </a:t>
            </a:r>
          </a:p>
          <a:p>
            <a:pPr marL="228600" indent="-228600">
              <a:buAutoNum type="arabicPeriod"/>
            </a:pPr>
            <a:r>
              <a:rPr lang="en-US" dirty="0"/>
              <a:t>The correlation of Initial residuals at different channels with the retrieved ozone shows strong connection between shorter channels and upper stratospheric and mesospheric ozone;</a:t>
            </a:r>
          </a:p>
          <a:p>
            <a:pPr marL="228600" indent="-228600">
              <a:buAutoNum type="arabicPeriod"/>
            </a:pPr>
            <a:r>
              <a:rPr lang="en-US" dirty="0"/>
              <a:t>The longer channels starting from 298 to 318 nm show correlation with the middle and low stratosphere and tropospheric ozone; </a:t>
            </a:r>
          </a:p>
          <a:p>
            <a:pPr marL="228600" indent="-228600">
              <a:buAutoNum type="arabicPeriod"/>
            </a:pPr>
            <a:r>
              <a:rPr lang="en-US" dirty="0"/>
              <a:t>This is in good correspondence with the weighting functions</a:t>
            </a:r>
          </a:p>
        </p:txBody>
      </p:sp>
      <p:sp>
        <p:nvSpPr>
          <p:cNvPr id="4" name="Slide Number Placeholder 3"/>
          <p:cNvSpPr>
            <a:spLocks noGrp="1"/>
          </p:cNvSpPr>
          <p:nvPr>
            <p:ph type="sldNum" sz="quarter" idx="10"/>
          </p:nvPr>
        </p:nvSpPr>
        <p:spPr/>
        <p:txBody>
          <a:bodyPr/>
          <a:lstStyle/>
          <a:p>
            <a:fld id="{C903BA4A-02DF-9E46-9CED-7C86BFE2C6C4}" type="slidenum">
              <a:rPr lang="en-US" smtClean="0"/>
              <a:t>18</a:t>
            </a:fld>
            <a:endParaRPr lang="en-US"/>
          </a:p>
        </p:txBody>
      </p:sp>
    </p:spTree>
    <p:extLst>
      <p:ext uri="{BB962C8B-B14F-4D97-AF65-F5344CB8AC3E}">
        <p14:creationId xmlns:p14="http://schemas.microsoft.com/office/powerpoint/2010/main" val="105715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3BA4A-02DF-9E46-9CED-7C86BFE2C6C4}" type="slidenum">
              <a:rPr lang="en-US" smtClean="0"/>
              <a:t>19</a:t>
            </a:fld>
            <a:endParaRPr lang="en-US"/>
          </a:p>
        </p:txBody>
      </p:sp>
    </p:spTree>
    <p:extLst>
      <p:ext uri="{BB962C8B-B14F-4D97-AF65-F5344CB8AC3E}">
        <p14:creationId xmlns:p14="http://schemas.microsoft.com/office/powerpoint/2010/main" val="132651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Initial residuals present a difference between simulated radiances and measured radiances;</a:t>
            </a:r>
          </a:p>
          <a:p>
            <a:pPr marL="228600" indent="-228600">
              <a:buAutoNum type="arabicPeriod"/>
            </a:pPr>
            <a:r>
              <a:rPr lang="en-US" dirty="0"/>
              <a:t>Ozone profiles should capture natural variability (seasonal cycle, QBO, diurnal etc.)</a:t>
            </a:r>
          </a:p>
          <a:p>
            <a:pPr marL="228600" indent="-228600">
              <a:buAutoNum type="arabicPeriod"/>
            </a:pPr>
            <a:r>
              <a:rPr lang="en-US" dirty="0"/>
              <a:t>Important to ensure that </a:t>
            </a:r>
            <a:r>
              <a:rPr lang="en-US" dirty="0" err="1"/>
              <a:t>IRes</a:t>
            </a:r>
            <a:r>
              <a:rPr lang="en-US" dirty="0"/>
              <a:t> are calculated from the same climatology for all instruments that we want to compare</a:t>
            </a:r>
          </a:p>
          <a:p>
            <a:pPr marL="228600" indent="-228600">
              <a:buAutoNum type="arabicPeriod"/>
            </a:pPr>
            <a:r>
              <a:rPr lang="en-US" dirty="0"/>
              <a:t>To reduce geophysical noise from clouds, differences in observational conditions, we bin the data in 5-degree zonal latitude bins and average data over month </a:t>
            </a:r>
          </a:p>
        </p:txBody>
      </p:sp>
      <p:sp>
        <p:nvSpPr>
          <p:cNvPr id="4" name="Slide Number Placeholder 3"/>
          <p:cNvSpPr>
            <a:spLocks noGrp="1"/>
          </p:cNvSpPr>
          <p:nvPr>
            <p:ph type="sldNum" sz="quarter" idx="10"/>
          </p:nvPr>
        </p:nvSpPr>
        <p:spPr/>
        <p:txBody>
          <a:bodyPr/>
          <a:lstStyle/>
          <a:p>
            <a:fld id="{C903BA4A-02DF-9E46-9CED-7C86BFE2C6C4}" type="slidenum">
              <a:rPr lang="en-US" smtClean="0"/>
              <a:t>3</a:t>
            </a:fld>
            <a:endParaRPr lang="en-US"/>
          </a:p>
        </p:txBody>
      </p:sp>
    </p:spTree>
    <p:extLst>
      <p:ext uri="{BB962C8B-B14F-4D97-AF65-F5344CB8AC3E}">
        <p14:creationId xmlns:p14="http://schemas.microsoft.com/office/powerpoint/2010/main" val="160998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Drifting orbits of SBUV instruments complicates the production of the merged product from the series of SBUV instruments.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effects contribute into the observed differences among individual SBUV instruments:</a:t>
            </a:r>
            <a:r>
              <a:rPr lang="en-US" baseline="0" dirty="0"/>
              <a:t> geometry of observations + natural variability;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Geophysical variability like the diurnal ozone cycle, some are algorithmic associated with change in sensitivity when the </a:t>
            </a:r>
            <a:r>
              <a:rPr lang="en-US" dirty="0" err="1"/>
              <a:t>sza</a:t>
            </a:r>
            <a:r>
              <a:rPr lang="en-US" dirty="0"/>
              <a:t> drifting.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calibration errors. It’s very hard to isolate each of these effects. We attempt to crack this puzzle. </a:t>
            </a:r>
          </a:p>
          <a:p>
            <a:endParaRPr lang="en-US" dirty="0"/>
          </a:p>
        </p:txBody>
      </p:sp>
      <p:sp>
        <p:nvSpPr>
          <p:cNvPr id="4" name="Slide Number Placeholder 3"/>
          <p:cNvSpPr>
            <a:spLocks noGrp="1"/>
          </p:cNvSpPr>
          <p:nvPr>
            <p:ph type="sldNum" sz="quarter" idx="10"/>
          </p:nvPr>
        </p:nvSpPr>
        <p:spPr/>
        <p:txBody>
          <a:bodyPr/>
          <a:lstStyle/>
          <a:p>
            <a:fld id="{C903BA4A-02DF-9E46-9CED-7C86BFE2C6C4}" type="slidenum">
              <a:rPr lang="en-US" smtClean="0"/>
              <a:t>4</a:t>
            </a:fld>
            <a:endParaRPr lang="en-US"/>
          </a:p>
        </p:txBody>
      </p:sp>
    </p:spTree>
    <p:extLst>
      <p:ext uri="{BB962C8B-B14F-4D97-AF65-F5344CB8AC3E}">
        <p14:creationId xmlns:p14="http://schemas.microsoft.com/office/powerpoint/2010/main" val="103379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Drifting orbits means that over the instrument life time it makes measurements at different local solar time;</a:t>
            </a:r>
          </a:p>
          <a:p>
            <a:pPr marL="228600" indent="-228600">
              <a:buAutoNum type="arabicPeriod"/>
            </a:pPr>
            <a:r>
              <a:rPr lang="en-US" dirty="0"/>
              <a:t>The SZA of measurements change as well, the figure on the left show SZA for 4 recent SBUV instruments (for the periods included in the MOD) and OMPS NP in the tropics;</a:t>
            </a:r>
          </a:p>
          <a:p>
            <a:pPr marL="228600" indent="-228600">
              <a:buAutoNum type="arabicPeriod"/>
            </a:pPr>
            <a:r>
              <a:rPr lang="en-US" dirty="0"/>
              <a:t>The weighing functions for SBUV channels depend on SZA, as SZA angle increase the weighting functions are shifting to higher altitudes;</a:t>
            </a:r>
          </a:p>
          <a:p>
            <a:pPr marL="228600" indent="-228600">
              <a:buAutoNum type="arabicPeriod"/>
            </a:pPr>
            <a:r>
              <a:rPr lang="en-US" dirty="0"/>
              <a:t>The figure on the right shows the weighting functions for 298 nm channel for 4 SZA with ~ 10 degree step. At low SZA the weighting function peaks at 10 </a:t>
            </a:r>
            <a:r>
              <a:rPr lang="en-US" dirty="0" err="1"/>
              <a:t>hPa</a:t>
            </a:r>
            <a:r>
              <a:rPr lang="en-US" dirty="0"/>
              <a:t> and shifts to ~ 6 </a:t>
            </a:r>
            <a:r>
              <a:rPr lang="en-US" dirty="0" err="1"/>
              <a:t>hPa</a:t>
            </a:r>
            <a:r>
              <a:rPr lang="en-US" dirty="0"/>
              <a:t> for the moderate </a:t>
            </a:r>
            <a:r>
              <a:rPr lang="en-US" dirty="0" err="1"/>
              <a:t>sza</a:t>
            </a:r>
            <a:r>
              <a:rPr lang="en-US" dirty="0"/>
              <a:t>=56  as the NOAA-16 orbit drifts</a:t>
            </a:r>
          </a:p>
        </p:txBody>
      </p:sp>
      <p:sp>
        <p:nvSpPr>
          <p:cNvPr id="4" name="Slide Number Placeholder 3"/>
          <p:cNvSpPr>
            <a:spLocks noGrp="1"/>
          </p:cNvSpPr>
          <p:nvPr>
            <p:ph type="sldNum" sz="quarter" idx="10"/>
          </p:nvPr>
        </p:nvSpPr>
        <p:spPr/>
        <p:txBody>
          <a:bodyPr/>
          <a:lstStyle/>
          <a:p>
            <a:fld id="{C903BA4A-02DF-9E46-9CED-7C86BFE2C6C4}" type="slidenum">
              <a:rPr lang="en-US" smtClean="0"/>
              <a:t>5</a:t>
            </a:fld>
            <a:endParaRPr lang="en-US"/>
          </a:p>
        </p:txBody>
      </p:sp>
    </p:spTree>
    <p:extLst>
      <p:ext uri="{BB962C8B-B14F-4D97-AF65-F5344CB8AC3E}">
        <p14:creationId xmlns:p14="http://schemas.microsoft.com/office/powerpoint/2010/main" val="327900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analysis requires extremely accurate ozone climatology;</a:t>
            </a:r>
          </a:p>
          <a:p>
            <a:r>
              <a:rPr lang="en-US" dirty="0"/>
              <a:t>1. Recent satellite missions like MLS provides a long and stable record of O3 profiles globally. MLS measurements allows us to constrain stratospheric ozone profiles.</a:t>
            </a:r>
          </a:p>
          <a:p>
            <a:r>
              <a:rPr lang="en-US" dirty="0"/>
              <a:t>2. This was done in McPeters and Labow [2012] ozone climatology, however they used a mixture of day/night O3 profiles. Since UV sensors don’t make observations during the night, we limited O3 profiles to daytime only with SZA&lt;90.  That establish O3 mean profiles at 1:30 pm local time; </a:t>
            </a:r>
          </a:p>
          <a:p>
            <a:r>
              <a:rPr lang="en-US" dirty="0"/>
              <a:t>3. Since various SBUV instruments make measurements at different local times due to drifting orbits, we add a correction factor that is based on GDOC climatology, derived from GEOCCM to construct O3 diurnal cycle globally:</a:t>
            </a:r>
          </a:p>
          <a:p>
            <a:pPr marL="171450" indent="-171450">
              <a:buFont typeface="Arial" panose="020B0604020202020204" pitchFamily="34" charset="0"/>
              <a:buChar char="•"/>
            </a:pPr>
            <a:r>
              <a:rPr lang="en-US" dirty="0"/>
              <a:t>This model has a full chemistry and dynamic package to model O3 in the middle- and</a:t>
            </a:r>
            <a:r>
              <a:rPr lang="en-US" baseline="0" dirty="0"/>
              <a:t> upper- stratosphere;</a:t>
            </a:r>
          </a:p>
          <a:p>
            <a:pPr marL="171450" indent="-171450">
              <a:buFont typeface="Arial" panose="020B0604020202020204" pitchFamily="34" charset="0"/>
              <a:buChar char="•"/>
            </a:pPr>
            <a:r>
              <a:rPr lang="en-US" baseline="0" dirty="0"/>
              <a:t>Model and diurnal cycle was validated in the frame of the </a:t>
            </a:r>
            <a:r>
              <a:rPr lang="en-US" baseline="0" dirty="0" err="1"/>
              <a:t>CCMVal</a:t>
            </a:r>
            <a:r>
              <a:rPr lang="en-US" baseline="0" dirty="0"/>
              <a:t> project;</a:t>
            </a:r>
          </a:p>
          <a:p>
            <a:pPr marL="171450" indent="-171450">
              <a:buFont typeface="Arial" panose="020B0604020202020204" pitchFamily="34" charset="0"/>
              <a:buChar char="•"/>
            </a:pPr>
            <a:r>
              <a:rPr lang="en-US" baseline="0" dirty="0"/>
              <a:t>This model was extensively compared against microwave measurements at Mauna Loa;</a:t>
            </a:r>
          </a:p>
          <a:p>
            <a:pPr marL="171450" indent="-171450">
              <a:buFont typeface="Arial" panose="020B0604020202020204" pitchFamily="34" charset="0"/>
              <a:buChar char="•"/>
            </a:pPr>
            <a:r>
              <a:rPr lang="en-US" baseline="0" dirty="0"/>
              <a:t>Our analysis shows overall good agreement between the model and MLS (day/night ratios), SBUV instruments (different local times), LP/SAGEIII (mid-day/sunrise/sunset);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4. </a:t>
            </a:r>
            <a:r>
              <a:rPr lang="en-US" sz="1200" b="0" dirty="0">
                <a:solidFill>
                  <a:schemeClr val="accent1">
                    <a:lumMod val="50000"/>
                  </a:schemeClr>
                </a:solidFill>
                <a:cs typeface="Times New Roman" panose="02020603050405020304" pitchFamily="18" charset="0"/>
              </a:rPr>
              <a:t>Improved seasonal climatology with sonde measurements replaced with GMI model outputs in the troposphere to account for sparce spatial coverage of sondes. GMI based climatology provides better representation of zonal mean ozone in the troposphere and smooth transition between latitude bins;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50000"/>
                  </a:schemeClr>
                </a:solidFill>
                <a:cs typeface="Times New Roman" panose="02020603050405020304" pitchFamily="18" charset="0"/>
              </a:rPr>
              <a:t>5. Finally, we found that the Quasi-Biennial ozone oscillation has to be accounted for to reduce residuals in tropics and subtropics. We derived two rotational EOF components from MLS ozone profiles, and we used total ozone time series and Singapore zonal wind as proxies to reconstruct QBO induced ozone anomalies back to 1970s. </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C903BA4A-02DF-9E46-9CED-7C86BFE2C6C4}" type="slidenum">
              <a:rPr lang="en-US" smtClean="0"/>
              <a:t>6</a:t>
            </a:fld>
            <a:endParaRPr lang="en-US"/>
          </a:p>
        </p:txBody>
      </p:sp>
    </p:spTree>
    <p:extLst>
      <p:ext uri="{BB962C8B-B14F-4D97-AF65-F5344CB8AC3E}">
        <p14:creationId xmlns:p14="http://schemas.microsoft.com/office/powerpoint/2010/main" val="324088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shows initial residuals in the tropics, where the natural ozone variability is relatively small, except for the QBO.</a:t>
            </a:r>
          </a:p>
          <a:p>
            <a:r>
              <a:rPr lang="en-US" dirty="0"/>
              <a:t>The QBO effect in total ozone is about ~ +/-12-18 DU, which produce +/-15 differences in initial residuals. This is because the radiance sensitivity in tropics is </a:t>
            </a:r>
            <a:r>
              <a:rPr lang="en-US" dirty="0" err="1"/>
              <a:t>dN</a:t>
            </a:r>
            <a:r>
              <a:rPr lang="en-US" dirty="0"/>
              <a:t>/</a:t>
            </a:r>
            <a:r>
              <a:rPr lang="en-US" dirty="0" err="1"/>
              <a:t>dOmega</a:t>
            </a:r>
            <a:r>
              <a:rPr lang="en-US" dirty="0"/>
              <a:t>=0.45 (or1% per 1DU) for 302 nm.</a:t>
            </a:r>
          </a:p>
          <a:p>
            <a:endParaRPr lang="en-US" dirty="0"/>
          </a:p>
        </p:txBody>
      </p:sp>
      <p:sp>
        <p:nvSpPr>
          <p:cNvPr id="4" name="Slide Number Placeholder 3"/>
          <p:cNvSpPr>
            <a:spLocks noGrp="1"/>
          </p:cNvSpPr>
          <p:nvPr>
            <p:ph type="sldNum" sz="quarter" idx="5"/>
          </p:nvPr>
        </p:nvSpPr>
        <p:spPr/>
        <p:txBody>
          <a:bodyPr/>
          <a:lstStyle/>
          <a:p>
            <a:fld id="{321DF80A-4C4A-4D43-91A5-AC26DD2DD418}" type="slidenum">
              <a:rPr lang="en-US" smtClean="0"/>
              <a:t>7</a:t>
            </a:fld>
            <a:endParaRPr lang="en-US"/>
          </a:p>
        </p:txBody>
      </p:sp>
    </p:spTree>
    <p:extLst>
      <p:ext uri="{BB962C8B-B14F-4D97-AF65-F5344CB8AC3E}">
        <p14:creationId xmlns:p14="http://schemas.microsoft.com/office/powerpoint/2010/main" val="330920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making residuals small enough we can concentrate on differences between instruments</a:t>
            </a:r>
          </a:p>
        </p:txBody>
      </p:sp>
      <p:sp>
        <p:nvSpPr>
          <p:cNvPr id="4" name="Slide Number Placeholder 3"/>
          <p:cNvSpPr>
            <a:spLocks noGrp="1"/>
          </p:cNvSpPr>
          <p:nvPr>
            <p:ph type="sldNum" sz="quarter" idx="5"/>
          </p:nvPr>
        </p:nvSpPr>
        <p:spPr/>
        <p:txBody>
          <a:bodyPr/>
          <a:lstStyle/>
          <a:p>
            <a:fld id="{321DF80A-4C4A-4D43-91A5-AC26DD2DD418}" type="slidenum">
              <a:rPr lang="en-US" smtClean="0"/>
              <a:t>8</a:t>
            </a:fld>
            <a:endParaRPr lang="en-US"/>
          </a:p>
        </p:txBody>
      </p:sp>
    </p:spTree>
    <p:extLst>
      <p:ext uri="{BB962C8B-B14F-4D97-AF65-F5344CB8AC3E}">
        <p14:creationId xmlns:p14="http://schemas.microsoft.com/office/powerpoint/2010/main" val="103806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3BA4A-02DF-9E46-9CED-7C86BFE2C6C4}" type="slidenum">
              <a:rPr lang="en-US" smtClean="0"/>
              <a:t>9</a:t>
            </a:fld>
            <a:endParaRPr lang="en-US"/>
          </a:p>
        </p:txBody>
      </p:sp>
    </p:spTree>
    <p:extLst>
      <p:ext uri="{BB962C8B-B14F-4D97-AF65-F5344CB8AC3E}">
        <p14:creationId xmlns:p14="http://schemas.microsoft.com/office/powerpoint/2010/main" val="162264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Drifting orbits means that over the instrument life time it makes measurements at different local solar time;</a:t>
            </a:r>
          </a:p>
          <a:p>
            <a:pPr marL="228600" indent="-228600">
              <a:buAutoNum type="arabicPeriod"/>
            </a:pPr>
            <a:r>
              <a:rPr lang="en-US" dirty="0"/>
              <a:t>The SZA of measurements change as well, the figure on the left show SZA for 4 recent SBUV instruments (for the periods included in the MOD) and OMPS NP in the tropics;</a:t>
            </a:r>
          </a:p>
          <a:p>
            <a:pPr marL="228600" indent="-228600">
              <a:buAutoNum type="arabicPeriod"/>
            </a:pPr>
            <a:r>
              <a:rPr lang="en-US" dirty="0"/>
              <a:t>The weighing functions for SBUV channels depend on SZA, as SZA angle increase the weighting functions are shifting to higher altitudes;</a:t>
            </a:r>
          </a:p>
          <a:p>
            <a:pPr marL="228600" indent="-228600">
              <a:buAutoNum type="arabicPeriod"/>
            </a:pPr>
            <a:r>
              <a:rPr lang="en-US" dirty="0"/>
              <a:t>The figure on the right shows the weighting functions for 298 nm channel for 4 SZA with ~ 10 degree step. At low SZA the weighting function peaks at 10 </a:t>
            </a:r>
            <a:r>
              <a:rPr lang="en-US" dirty="0" err="1"/>
              <a:t>hPa</a:t>
            </a:r>
            <a:r>
              <a:rPr lang="en-US" dirty="0"/>
              <a:t> and shifts to ~ 6 </a:t>
            </a:r>
            <a:r>
              <a:rPr lang="en-US" dirty="0" err="1"/>
              <a:t>hPa</a:t>
            </a:r>
            <a:r>
              <a:rPr lang="en-US" dirty="0"/>
              <a:t> for the moderate </a:t>
            </a:r>
            <a:r>
              <a:rPr lang="en-US" dirty="0" err="1"/>
              <a:t>sza</a:t>
            </a:r>
            <a:r>
              <a:rPr lang="en-US" dirty="0"/>
              <a:t>=56  as the NOAA-16 orbit drifts</a:t>
            </a:r>
          </a:p>
        </p:txBody>
      </p:sp>
      <p:sp>
        <p:nvSpPr>
          <p:cNvPr id="4" name="Slide Number Placeholder 3"/>
          <p:cNvSpPr>
            <a:spLocks noGrp="1"/>
          </p:cNvSpPr>
          <p:nvPr>
            <p:ph type="sldNum" sz="quarter" idx="10"/>
          </p:nvPr>
        </p:nvSpPr>
        <p:spPr/>
        <p:txBody>
          <a:bodyPr/>
          <a:lstStyle/>
          <a:p>
            <a:fld id="{C903BA4A-02DF-9E46-9CED-7C86BFE2C6C4}" type="slidenum">
              <a:rPr lang="en-US" smtClean="0"/>
              <a:t>10</a:t>
            </a:fld>
            <a:endParaRPr lang="en-US"/>
          </a:p>
        </p:txBody>
      </p:sp>
    </p:spTree>
    <p:extLst>
      <p:ext uri="{BB962C8B-B14F-4D97-AF65-F5344CB8AC3E}">
        <p14:creationId xmlns:p14="http://schemas.microsoft.com/office/powerpoint/2010/main" val="4246035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E30D-2B0D-D34B-8879-AD29C7406F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ECFCC7-6C28-AC4F-825B-EF58212D7E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EC1662-83D3-C34C-A03F-D81035F18907}"/>
              </a:ext>
            </a:extLst>
          </p:cNvPr>
          <p:cNvSpPr>
            <a:spLocks noGrp="1"/>
          </p:cNvSpPr>
          <p:nvPr>
            <p:ph type="dt" sz="half" idx="10"/>
          </p:nvPr>
        </p:nvSpPr>
        <p:spPr/>
        <p:txBody>
          <a:bodyPr/>
          <a:lstStyle/>
          <a:p>
            <a:fld id="{119CA9AA-FC06-9340-B38A-059E4AC13AA8}" type="datetimeFigureOut">
              <a:rPr lang="en-US" smtClean="0"/>
              <a:t>3/31/21</a:t>
            </a:fld>
            <a:endParaRPr lang="en-US"/>
          </a:p>
        </p:txBody>
      </p:sp>
      <p:sp>
        <p:nvSpPr>
          <p:cNvPr id="5" name="Footer Placeholder 4">
            <a:extLst>
              <a:ext uri="{FF2B5EF4-FFF2-40B4-BE49-F238E27FC236}">
                <a16:creationId xmlns:a16="http://schemas.microsoft.com/office/drawing/2014/main" id="{6190B07D-A6AB-1E46-BDCC-3C1951268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589B9-DF19-1645-8421-FEDA2971ED6C}"/>
              </a:ext>
            </a:extLst>
          </p:cNvPr>
          <p:cNvSpPr>
            <a:spLocks noGrp="1"/>
          </p:cNvSpPr>
          <p:nvPr>
            <p:ph type="sldNum" sz="quarter" idx="12"/>
          </p:nvPr>
        </p:nvSpPr>
        <p:spPr/>
        <p:txBody>
          <a:bodyPr/>
          <a:lstStyle/>
          <a:p>
            <a:fld id="{D4242BC3-509C-8441-A02F-31EB2EEC3FF4}" type="slidenum">
              <a:rPr lang="en-US" smtClean="0"/>
              <a:t>‹#›</a:t>
            </a:fld>
            <a:endParaRPr lang="en-US"/>
          </a:p>
        </p:txBody>
      </p:sp>
    </p:spTree>
    <p:extLst>
      <p:ext uri="{BB962C8B-B14F-4D97-AF65-F5344CB8AC3E}">
        <p14:creationId xmlns:p14="http://schemas.microsoft.com/office/powerpoint/2010/main" val="147506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11D7-50DE-D24C-BC3F-5EC32E2DE7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BBA2F3-DF3A-A944-B606-AD6552C958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5A8F1-A4CA-484B-8125-313CBD4C6AC5}"/>
              </a:ext>
            </a:extLst>
          </p:cNvPr>
          <p:cNvSpPr>
            <a:spLocks noGrp="1"/>
          </p:cNvSpPr>
          <p:nvPr>
            <p:ph type="dt" sz="half" idx="10"/>
          </p:nvPr>
        </p:nvSpPr>
        <p:spPr/>
        <p:txBody>
          <a:bodyPr/>
          <a:lstStyle/>
          <a:p>
            <a:fld id="{119CA9AA-FC06-9340-B38A-059E4AC13AA8}" type="datetimeFigureOut">
              <a:rPr lang="en-US" smtClean="0"/>
              <a:t>3/31/21</a:t>
            </a:fld>
            <a:endParaRPr lang="en-US"/>
          </a:p>
        </p:txBody>
      </p:sp>
      <p:sp>
        <p:nvSpPr>
          <p:cNvPr id="5" name="Footer Placeholder 4">
            <a:extLst>
              <a:ext uri="{FF2B5EF4-FFF2-40B4-BE49-F238E27FC236}">
                <a16:creationId xmlns:a16="http://schemas.microsoft.com/office/drawing/2014/main" id="{43A1AC7A-3D6C-EC48-BA4B-460A1B95A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B22DF-3E25-F44E-871F-D99686ADC5DB}"/>
              </a:ext>
            </a:extLst>
          </p:cNvPr>
          <p:cNvSpPr>
            <a:spLocks noGrp="1"/>
          </p:cNvSpPr>
          <p:nvPr>
            <p:ph type="sldNum" sz="quarter" idx="12"/>
          </p:nvPr>
        </p:nvSpPr>
        <p:spPr/>
        <p:txBody>
          <a:bodyPr/>
          <a:lstStyle/>
          <a:p>
            <a:fld id="{D4242BC3-509C-8441-A02F-31EB2EEC3FF4}" type="slidenum">
              <a:rPr lang="en-US" smtClean="0"/>
              <a:t>‹#›</a:t>
            </a:fld>
            <a:endParaRPr lang="en-US"/>
          </a:p>
        </p:txBody>
      </p:sp>
    </p:spTree>
    <p:extLst>
      <p:ext uri="{BB962C8B-B14F-4D97-AF65-F5344CB8AC3E}">
        <p14:creationId xmlns:p14="http://schemas.microsoft.com/office/powerpoint/2010/main" val="230094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4BC99-D807-2C4D-AD96-D1DC7A54AF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48ACB-64F5-4244-8307-E4065CA36C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7432E-24C2-0446-B348-355218CFED36}"/>
              </a:ext>
            </a:extLst>
          </p:cNvPr>
          <p:cNvSpPr>
            <a:spLocks noGrp="1"/>
          </p:cNvSpPr>
          <p:nvPr>
            <p:ph type="dt" sz="half" idx="10"/>
          </p:nvPr>
        </p:nvSpPr>
        <p:spPr/>
        <p:txBody>
          <a:bodyPr/>
          <a:lstStyle/>
          <a:p>
            <a:fld id="{119CA9AA-FC06-9340-B38A-059E4AC13AA8}" type="datetimeFigureOut">
              <a:rPr lang="en-US" smtClean="0"/>
              <a:t>3/31/21</a:t>
            </a:fld>
            <a:endParaRPr lang="en-US"/>
          </a:p>
        </p:txBody>
      </p:sp>
      <p:sp>
        <p:nvSpPr>
          <p:cNvPr id="5" name="Footer Placeholder 4">
            <a:extLst>
              <a:ext uri="{FF2B5EF4-FFF2-40B4-BE49-F238E27FC236}">
                <a16:creationId xmlns:a16="http://schemas.microsoft.com/office/drawing/2014/main" id="{2BF5018A-1A2A-9149-8831-A58EBBD42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BA70B-C29B-E34E-B778-F9F006D06378}"/>
              </a:ext>
            </a:extLst>
          </p:cNvPr>
          <p:cNvSpPr>
            <a:spLocks noGrp="1"/>
          </p:cNvSpPr>
          <p:nvPr>
            <p:ph type="sldNum" sz="quarter" idx="12"/>
          </p:nvPr>
        </p:nvSpPr>
        <p:spPr/>
        <p:txBody>
          <a:bodyPr/>
          <a:lstStyle/>
          <a:p>
            <a:fld id="{D4242BC3-509C-8441-A02F-31EB2EEC3FF4}" type="slidenum">
              <a:rPr lang="en-US" smtClean="0"/>
              <a:t>‹#›</a:t>
            </a:fld>
            <a:endParaRPr lang="en-US"/>
          </a:p>
        </p:txBody>
      </p:sp>
    </p:spTree>
    <p:extLst>
      <p:ext uri="{BB962C8B-B14F-4D97-AF65-F5344CB8AC3E}">
        <p14:creationId xmlns:p14="http://schemas.microsoft.com/office/powerpoint/2010/main" val="135639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A154-193E-2844-BE3D-902F8CDDE0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8F6FE6-3523-8D44-AD80-C7F82FD4B5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1CE67-44BC-BE4A-924A-AF5F768139A7}"/>
              </a:ext>
            </a:extLst>
          </p:cNvPr>
          <p:cNvSpPr>
            <a:spLocks noGrp="1"/>
          </p:cNvSpPr>
          <p:nvPr>
            <p:ph type="dt" sz="half" idx="10"/>
          </p:nvPr>
        </p:nvSpPr>
        <p:spPr/>
        <p:txBody>
          <a:bodyPr/>
          <a:lstStyle/>
          <a:p>
            <a:fld id="{119CA9AA-FC06-9340-B38A-059E4AC13AA8}" type="datetimeFigureOut">
              <a:rPr lang="en-US" smtClean="0"/>
              <a:t>3/31/21</a:t>
            </a:fld>
            <a:endParaRPr lang="en-US"/>
          </a:p>
        </p:txBody>
      </p:sp>
      <p:sp>
        <p:nvSpPr>
          <p:cNvPr id="5" name="Footer Placeholder 4">
            <a:extLst>
              <a:ext uri="{FF2B5EF4-FFF2-40B4-BE49-F238E27FC236}">
                <a16:creationId xmlns:a16="http://schemas.microsoft.com/office/drawing/2014/main" id="{7B383267-BB3C-FD48-997D-0790E6E7F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9694C-96F1-C049-AB9A-987F9AA2CB36}"/>
              </a:ext>
            </a:extLst>
          </p:cNvPr>
          <p:cNvSpPr>
            <a:spLocks noGrp="1"/>
          </p:cNvSpPr>
          <p:nvPr>
            <p:ph type="sldNum" sz="quarter" idx="12"/>
          </p:nvPr>
        </p:nvSpPr>
        <p:spPr/>
        <p:txBody>
          <a:bodyPr/>
          <a:lstStyle/>
          <a:p>
            <a:fld id="{D4242BC3-509C-8441-A02F-31EB2EEC3FF4}" type="slidenum">
              <a:rPr lang="en-US" smtClean="0"/>
              <a:t>‹#›</a:t>
            </a:fld>
            <a:endParaRPr lang="en-US"/>
          </a:p>
        </p:txBody>
      </p:sp>
    </p:spTree>
    <p:extLst>
      <p:ext uri="{BB962C8B-B14F-4D97-AF65-F5344CB8AC3E}">
        <p14:creationId xmlns:p14="http://schemas.microsoft.com/office/powerpoint/2010/main" val="88929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8266-F5A8-554D-A4B0-CDCBE2502B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465FA9-4338-8248-8E73-56F912550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F8642-4EE3-5847-AB19-1C9946AF6144}"/>
              </a:ext>
            </a:extLst>
          </p:cNvPr>
          <p:cNvSpPr>
            <a:spLocks noGrp="1"/>
          </p:cNvSpPr>
          <p:nvPr>
            <p:ph type="dt" sz="half" idx="10"/>
          </p:nvPr>
        </p:nvSpPr>
        <p:spPr/>
        <p:txBody>
          <a:bodyPr/>
          <a:lstStyle/>
          <a:p>
            <a:fld id="{119CA9AA-FC06-9340-B38A-059E4AC13AA8}" type="datetimeFigureOut">
              <a:rPr lang="en-US" smtClean="0"/>
              <a:t>3/31/21</a:t>
            </a:fld>
            <a:endParaRPr lang="en-US"/>
          </a:p>
        </p:txBody>
      </p:sp>
      <p:sp>
        <p:nvSpPr>
          <p:cNvPr id="5" name="Footer Placeholder 4">
            <a:extLst>
              <a:ext uri="{FF2B5EF4-FFF2-40B4-BE49-F238E27FC236}">
                <a16:creationId xmlns:a16="http://schemas.microsoft.com/office/drawing/2014/main" id="{D6D08AB5-6E59-A94C-979A-94573B8B4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B26BD-EC08-D848-BD4B-E31245889EE7}"/>
              </a:ext>
            </a:extLst>
          </p:cNvPr>
          <p:cNvSpPr>
            <a:spLocks noGrp="1"/>
          </p:cNvSpPr>
          <p:nvPr>
            <p:ph type="sldNum" sz="quarter" idx="12"/>
          </p:nvPr>
        </p:nvSpPr>
        <p:spPr/>
        <p:txBody>
          <a:bodyPr/>
          <a:lstStyle/>
          <a:p>
            <a:fld id="{D4242BC3-509C-8441-A02F-31EB2EEC3FF4}" type="slidenum">
              <a:rPr lang="en-US" smtClean="0"/>
              <a:t>‹#›</a:t>
            </a:fld>
            <a:endParaRPr lang="en-US"/>
          </a:p>
        </p:txBody>
      </p:sp>
    </p:spTree>
    <p:extLst>
      <p:ext uri="{BB962C8B-B14F-4D97-AF65-F5344CB8AC3E}">
        <p14:creationId xmlns:p14="http://schemas.microsoft.com/office/powerpoint/2010/main" val="78693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F3A0-F13E-C240-BDF3-F45471182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4FA1D9-40C6-D943-A5EC-191FBEBE07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6D1974-084C-7A4B-8190-39CA05AD64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DD438-BDE6-3E45-902B-2ED94DCAE58B}"/>
              </a:ext>
            </a:extLst>
          </p:cNvPr>
          <p:cNvSpPr>
            <a:spLocks noGrp="1"/>
          </p:cNvSpPr>
          <p:nvPr>
            <p:ph type="dt" sz="half" idx="10"/>
          </p:nvPr>
        </p:nvSpPr>
        <p:spPr/>
        <p:txBody>
          <a:bodyPr/>
          <a:lstStyle/>
          <a:p>
            <a:fld id="{119CA9AA-FC06-9340-B38A-059E4AC13AA8}" type="datetimeFigureOut">
              <a:rPr lang="en-US" smtClean="0"/>
              <a:t>3/31/21</a:t>
            </a:fld>
            <a:endParaRPr lang="en-US"/>
          </a:p>
        </p:txBody>
      </p:sp>
      <p:sp>
        <p:nvSpPr>
          <p:cNvPr id="6" name="Footer Placeholder 5">
            <a:extLst>
              <a:ext uri="{FF2B5EF4-FFF2-40B4-BE49-F238E27FC236}">
                <a16:creationId xmlns:a16="http://schemas.microsoft.com/office/drawing/2014/main" id="{28C03BC6-6EAF-194C-9D0B-48D2C8A81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A43EA-18EE-2D46-A4B1-012947434D96}"/>
              </a:ext>
            </a:extLst>
          </p:cNvPr>
          <p:cNvSpPr>
            <a:spLocks noGrp="1"/>
          </p:cNvSpPr>
          <p:nvPr>
            <p:ph type="sldNum" sz="quarter" idx="12"/>
          </p:nvPr>
        </p:nvSpPr>
        <p:spPr/>
        <p:txBody>
          <a:bodyPr/>
          <a:lstStyle/>
          <a:p>
            <a:fld id="{D4242BC3-509C-8441-A02F-31EB2EEC3FF4}" type="slidenum">
              <a:rPr lang="en-US" smtClean="0"/>
              <a:t>‹#›</a:t>
            </a:fld>
            <a:endParaRPr lang="en-US"/>
          </a:p>
        </p:txBody>
      </p:sp>
    </p:spTree>
    <p:extLst>
      <p:ext uri="{BB962C8B-B14F-4D97-AF65-F5344CB8AC3E}">
        <p14:creationId xmlns:p14="http://schemas.microsoft.com/office/powerpoint/2010/main" val="306033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ECDF-43E2-4E4D-BEEF-61D85924C0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599ED8-8D75-5448-8305-B878499D2A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74E7DA-CAB5-1448-8493-E9C8305B6E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0AAF79-4B73-7347-8FB7-5CEAFBCB6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B11E2A-4612-C544-9261-EA77D50913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A74E7A-341A-A14D-84C0-C6EE8B98DFBC}"/>
              </a:ext>
            </a:extLst>
          </p:cNvPr>
          <p:cNvSpPr>
            <a:spLocks noGrp="1"/>
          </p:cNvSpPr>
          <p:nvPr>
            <p:ph type="dt" sz="half" idx="10"/>
          </p:nvPr>
        </p:nvSpPr>
        <p:spPr/>
        <p:txBody>
          <a:bodyPr/>
          <a:lstStyle/>
          <a:p>
            <a:fld id="{119CA9AA-FC06-9340-B38A-059E4AC13AA8}" type="datetimeFigureOut">
              <a:rPr lang="en-US" smtClean="0"/>
              <a:t>3/31/21</a:t>
            </a:fld>
            <a:endParaRPr lang="en-US"/>
          </a:p>
        </p:txBody>
      </p:sp>
      <p:sp>
        <p:nvSpPr>
          <p:cNvPr id="8" name="Footer Placeholder 7">
            <a:extLst>
              <a:ext uri="{FF2B5EF4-FFF2-40B4-BE49-F238E27FC236}">
                <a16:creationId xmlns:a16="http://schemas.microsoft.com/office/drawing/2014/main" id="{871987F7-BEAE-5344-B01E-1C3C89A80C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39B116-088D-C446-B035-5983522B87FF}"/>
              </a:ext>
            </a:extLst>
          </p:cNvPr>
          <p:cNvSpPr>
            <a:spLocks noGrp="1"/>
          </p:cNvSpPr>
          <p:nvPr>
            <p:ph type="sldNum" sz="quarter" idx="12"/>
          </p:nvPr>
        </p:nvSpPr>
        <p:spPr/>
        <p:txBody>
          <a:bodyPr/>
          <a:lstStyle/>
          <a:p>
            <a:fld id="{D4242BC3-509C-8441-A02F-31EB2EEC3FF4}" type="slidenum">
              <a:rPr lang="en-US" smtClean="0"/>
              <a:t>‹#›</a:t>
            </a:fld>
            <a:endParaRPr lang="en-US"/>
          </a:p>
        </p:txBody>
      </p:sp>
    </p:spTree>
    <p:extLst>
      <p:ext uri="{BB962C8B-B14F-4D97-AF65-F5344CB8AC3E}">
        <p14:creationId xmlns:p14="http://schemas.microsoft.com/office/powerpoint/2010/main" val="244522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84DE-78A0-404E-B71C-6210701B4F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0F3E01-3DF8-2D49-A82B-03C627DA5CB8}"/>
              </a:ext>
            </a:extLst>
          </p:cNvPr>
          <p:cNvSpPr>
            <a:spLocks noGrp="1"/>
          </p:cNvSpPr>
          <p:nvPr>
            <p:ph type="dt" sz="half" idx="10"/>
          </p:nvPr>
        </p:nvSpPr>
        <p:spPr/>
        <p:txBody>
          <a:bodyPr/>
          <a:lstStyle/>
          <a:p>
            <a:fld id="{119CA9AA-FC06-9340-B38A-059E4AC13AA8}" type="datetimeFigureOut">
              <a:rPr lang="en-US" smtClean="0"/>
              <a:t>3/31/21</a:t>
            </a:fld>
            <a:endParaRPr lang="en-US"/>
          </a:p>
        </p:txBody>
      </p:sp>
      <p:sp>
        <p:nvSpPr>
          <p:cNvPr id="4" name="Footer Placeholder 3">
            <a:extLst>
              <a:ext uri="{FF2B5EF4-FFF2-40B4-BE49-F238E27FC236}">
                <a16:creationId xmlns:a16="http://schemas.microsoft.com/office/drawing/2014/main" id="{9FBFC6AB-E51A-EE4A-A489-B870E7DFB7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319753-8409-5049-84C9-0EE89D74DAEC}"/>
              </a:ext>
            </a:extLst>
          </p:cNvPr>
          <p:cNvSpPr>
            <a:spLocks noGrp="1"/>
          </p:cNvSpPr>
          <p:nvPr>
            <p:ph type="sldNum" sz="quarter" idx="12"/>
          </p:nvPr>
        </p:nvSpPr>
        <p:spPr/>
        <p:txBody>
          <a:bodyPr/>
          <a:lstStyle/>
          <a:p>
            <a:fld id="{D4242BC3-509C-8441-A02F-31EB2EEC3FF4}" type="slidenum">
              <a:rPr lang="en-US" smtClean="0"/>
              <a:t>‹#›</a:t>
            </a:fld>
            <a:endParaRPr lang="en-US"/>
          </a:p>
        </p:txBody>
      </p:sp>
    </p:spTree>
    <p:extLst>
      <p:ext uri="{BB962C8B-B14F-4D97-AF65-F5344CB8AC3E}">
        <p14:creationId xmlns:p14="http://schemas.microsoft.com/office/powerpoint/2010/main" val="398927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71716-1C75-804A-B144-D4451BC31B11}"/>
              </a:ext>
            </a:extLst>
          </p:cNvPr>
          <p:cNvSpPr>
            <a:spLocks noGrp="1"/>
          </p:cNvSpPr>
          <p:nvPr>
            <p:ph type="dt" sz="half" idx="10"/>
          </p:nvPr>
        </p:nvSpPr>
        <p:spPr/>
        <p:txBody>
          <a:bodyPr/>
          <a:lstStyle/>
          <a:p>
            <a:fld id="{119CA9AA-FC06-9340-B38A-059E4AC13AA8}" type="datetimeFigureOut">
              <a:rPr lang="en-US" smtClean="0"/>
              <a:t>3/31/21</a:t>
            </a:fld>
            <a:endParaRPr lang="en-US"/>
          </a:p>
        </p:txBody>
      </p:sp>
      <p:sp>
        <p:nvSpPr>
          <p:cNvPr id="3" name="Footer Placeholder 2">
            <a:extLst>
              <a:ext uri="{FF2B5EF4-FFF2-40B4-BE49-F238E27FC236}">
                <a16:creationId xmlns:a16="http://schemas.microsoft.com/office/drawing/2014/main" id="{B1479C75-6620-3C47-9C3A-8883337D68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8ED111-CB31-1044-BE6A-CC17FE5AECB3}"/>
              </a:ext>
            </a:extLst>
          </p:cNvPr>
          <p:cNvSpPr>
            <a:spLocks noGrp="1"/>
          </p:cNvSpPr>
          <p:nvPr>
            <p:ph type="sldNum" sz="quarter" idx="12"/>
          </p:nvPr>
        </p:nvSpPr>
        <p:spPr/>
        <p:txBody>
          <a:bodyPr/>
          <a:lstStyle/>
          <a:p>
            <a:fld id="{D4242BC3-509C-8441-A02F-31EB2EEC3FF4}" type="slidenum">
              <a:rPr lang="en-US" smtClean="0"/>
              <a:t>‹#›</a:t>
            </a:fld>
            <a:endParaRPr lang="en-US"/>
          </a:p>
        </p:txBody>
      </p:sp>
    </p:spTree>
    <p:extLst>
      <p:ext uri="{BB962C8B-B14F-4D97-AF65-F5344CB8AC3E}">
        <p14:creationId xmlns:p14="http://schemas.microsoft.com/office/powerpoint/2010/main" val="30415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49B7-A5F5-5A4D-AC54-F481B94A3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D32D94-B7F8-8544-84B7-440445F318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FA4EE1-E429-4E42-B528-DE2F1C6F9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E33CCF-97B9-2C4E-BC26-95DDC22F1477}"/>
              </a:ext>
            </a:extLst>
          </p:cNvPr>
          <p:cNvSpPr>
            <a:spLocks noGrp="1"/>
          </p:cNvSpPr>
          <p:nvPr>
            <p:ph type="dt" sz="half" idx="10"/>
          </p:nvPr>
        </p:nvSpPr>
        <p:spPr/>
        <p:txBody>
          <a:bodyPr/>
          <a:lstStyle/>
          <a:p>
            <a:fld id="{119CA9AA-FC06-9340-B38A-059E4AC13AA8}" type="datetimeFigureOut">
              <a:rPr lang="en-US" smtClean="0"/>
              <a:t>3/31/21</a:t>
            </a:fld>
            <a:endParaRPr lang="en-US"/>
          </a:p>
        </p:txBody>
      </p:sp>
      <p:sp>
        <p:nvSpPr>
          <p:cNvPr id="6" name="Footer Placeholder 5">
            <a:extLst>
              <a:ext uri="{FF2B5EF4-FFF2-40B4-BE49-F238E27FC236}">
                <a16:creationId xmlns:a16="http://schemas.microsoft.com/office/drawing/2014/main" id="{36C107A6-C69F-2843-A91C-FAE1B35B77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1248E-4982-BE41-ACCB-FA07EF3453CA}"/>
              </a:ext>
            </a:extLst>
          </p:cNvPr>
          <p:cNvSpPr>
            <a:spLocks noGrp="1"/>
          </p:cNvSpPr>
          <p:nvPr>
            <p:ph type="sldNum" sz="quarter" idx="12"/>
          </p:nvPr>
        </p:nvSpPr>
        <p:spPr/>
        <p:txBody>
          <a:bodyPr/>
          <a:lstStyle/>
          <a:p>
            <a:fld id="{D4242BC3-509C-8441-A02F-31EB2EEC3FF4}" type="slidenum">
              <a:rPr lang="en-US" smtClean="0"/>
              <a:t>‹#›</a:t>
            </a:fld>
            <a:endParaRPr lang="en-US"/>
          </a:p>
        </p:txBody>
      </p:sp>
    </p:spTree>
    <p:extLst>
      <p:ext uri="{BB962C8B-B14F-4D97-AF65-F5344CB8AC3E}">
        <p14:creationId xmlns:p14="http://schemas.microsoft.com/office/powerpoint/2010/main" val="215242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0385-2E23-1549-A759-6BBE39ED8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429B52-FCDC-DA48-BE2A-DEF9217049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AA8ED8-CCAB-E44C-A435-1235B4C01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0B93C-6EA8-C946-B1B8-5C92A694748D}"/>
              </a:ext>
            </a:extLst>
          </p:cNvPr>
          <p:cNvSpPr>
            <a:spLocks noGrp="1"/>
          </p:cNvSpPr>
          <p:nvPr>
            <p:ph type="dt" sz="half" idx="10"/>
          </p:nvPr>
        </p:nvSpPr>
        <p:spPr/>
        <p:txBody>
          <a:bodyPr/>
          <a:lstStyle/>
          <a:p>
            <a:fld id="{119CA9AA-FC06-9340-B38A-059E4AC13AA8}" type="datetimeFigureOut">
              <a:rPr lang="en-US" smtClean="0"/>
              <a:t>3/31/21</a:t>
            </a:fld>
            <a:endParaRPr lang="en-US"/>
          </a:p>
        </p:txBody>
      </p:sp>
      <p:sp>
        <p:nvSpPr>
          <p:cNvPr id="6" name="Footer Placeholder 5">
            <a:extLst>
              <a:ext uri="{FF2B5EF4-FFF2-40B4-BE49-F238E27FC236}">
                <a16:creationId xmlns:a16="http://schemas.microsoft.com/office/drawing/2014/main" id="{48079B34-133A-1245-8575-D5E97B66A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3137FB-15CC-7048-B133-DA10EDF63A72}"/>
              </a:ext>
            </a:extLst>
          </p:cNvPr>
          <p:cNvSpPr>
            <a:spLocks noGrp="1"/>
          </p:cNvSpPr>
          <p:nvPr>
            <p:ph type="sldNum" sz="quarter" idx="12"/>
          </p:nvPr>
        </p:nvSpPr>
        <p:spPr/>
        <p:txBody>
          <a:bodyPr/>
          <a:lstStyle/>
          <a:p>
            <a:fld id="{D4242BC3-509C-8441-A02F-31EB2EEC3FF4}" type="slidenum">
              <a:rPr lang="en-US" smtClean="0"/>
              <a:t>‹#›</a:t>
            </a:fld>
            <a:endParaRPr lang="en-US"/>
          </a:p>
        </p:txBody>
      </p:sp>
    </p:spTree>
    <p:extLst>
      <p:ext uri="{BB962C8B-B14F-4D97-AF65-F5344CB8AC3E}">
        <p14:creationId xmlns:p14="http://schemas.microsoft.com/office/powerpoint/2010/main" val="226335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F38410-B411-5142-B2A7-584887783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6436E2-7073-7A41-B949-9AC9697D84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2CDCF-C73A-864E-A8CA-28A841431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CA9AA-FC06-9340-B38A-059E4AC13AA8}" type="datetimeFigureOut">
              <a:rPr lang="en-US" smtClean="0"/>
              <a:t>3/31/21</a:t>
            </a:fld>
            <a:endParaRPr lang="en-US"/>
          </a:p>
        </p:txBody>
      </p:sp>
      <p:sp>
        <p:nvSpPr>
          <p:cNvPr id="5" name="Footer Placeholder 4">
            <a:extLst>
              <a:ext uri="{FF2B5EF4-FFF2-40B4-BE49-F238E27FC236}">
                <a16:creationId xmlns:a16="http://schemas.microsoft.com/office/drawing/2014/main" id="{C6818EDD-645B-8E41-A515-F52444E4C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C21289-984F-7F4E-97F6-275AFB4D6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42BC3-509C-8441-A02F-31EB2EEC3FF4}" type="slidenum">
              <a:rPr lang="en-US" smtClean="0"/>
              <a:t>‹#›</a:t>
            </a:fld>
            <a:endParaRPr lang="en-US"/>
          </a:p>
        </p:txBody>
      </p:sp>
    </p:spTree>
    <p:extLst>
      <p:ext uri="{BB962C8B-B14F-4D97-AF65-F5344CB8AC3E}">
        <p14:creationId xmlns:p14="http://schemas.microsoft.com/office/powerpoint/2010/main" val="3079960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8E18-C6BA-447C-B573-F2FCB6A16C39}"/>
              </a:ext>
            </a:extLst>
          </p:cNvPr>
          <p:cNvSpPr>
            <a:spLocks noGrp="1"/>
          </p:cNvSpPr>
          <p:nvPr>
            <p:ph type="ctrTitle"/>
          </p:nvPr>
        </p:nvSpPr>
        <p:spPr>
          <a:xfrm>
            <a:off x="1623866" y="613743"/>
            <a:ext cx="8754704" cy="2606535"/>
          </a:xfrm>
        </p:spPr>
        <p:txBody>
          <a:bodyPr>
            <a:normAutofit/>
          </a:bodyPr>
          <a:lstStyle/>
          <a:p>
            <a:r>
              <a:rPr lang="en-US" b="1" dirty="0">
                <a:solidFill>
                  <a:schemeClr val="tx2"/>
                </a:solidFill>
                <a:effectLst>
                  <a:outerShdw blurRad="50800" dist="63500" dir="5400000" algn="ctr" rotWithShape="0">
                    <a:srgbClr val="000000">
                      <a:alpha val="64000"/>
                    </a:srgbClr>
                  </a:outerShdw>
                </a:effectLst>
              </a:rPr>
              <a:t>A new approach to cross-calibrate satellite UV instruments</a:t>
            </a:r>
          </a:p>
        </p:txBody>
      </p:sp>
      <p:sp>
        <p:nvSpPr>
          <p:cNvPr id="3" name="Subtitle 2">
            <a:extLst>
              <a:ext uri="{FF2B5EF4-FFF2-40B4-BE49-F238E27FC236}">
                <a16:creationId xmlns:a16="http://schemas.microsoft.com/office/drawing/2014/main" id="{C01B6FCC-BE16-433E-9246-4025CEFE55C0}"/>
              </a:ext>
            </a:extLst>
          </p:cNvPr>
          <p:cNvSpPr>
            <a:spLocks noGrp="1"/>
          </p:cNvSpPr>
          <p:nvPr>
            <p:ph type="subTitle" idx="1"/>
          </p:nvPr>
        </p:nvSpPr>
        <p:spPr>
          <a:xfrm>
            <a:off x="1392554" y="4592294"/>
            <a:ext cx="9406586" cy="791991"/>
          </a:xfrm>
        </p:spPr>
        <p:txBody>
          <a:bodyPr>
            <a:normAutofit fontScale="92500" lnSpcReduction="10000"/>
          </a:bodyPr>
          <a:lstStyle/>
          <a:p>
            <a:r>
              <a:rPr lang="en-US" b="1" dirty="0">
                <a:solidFill>
                  <a:schemeClr val="tx2"/>
                </a:solidFill>
              </a:rPr>
              <a:t>Natalya Kramarova, P.K. Bhartia, L.-K. Huang, J. Ziemke, S. Frith, </a:t>
            </a:r>
          </a:p>
          <a:p>
            <a:r>
              <a:rPr lang="en-US" b="1" dirty="0">
                <a:solidFill>
                  <a:schemeClr val="tx2"/>
                </a:solidFill>
              </a:rPr>
              <a:t>R. McPeters, G. Labow, D. Haffner, R. </a:t>
            </a:r>
            <a:r>
              <a:rPr lang="en-US" b="1" dirty="0" err="1">
                <a:solidFill>
                  <a:schemeClr val="tx2"/>
                </a:solidFill>
              </a:rPr>
              <a:t>Stolarski</a:t>
            </a:r>
            <a:r>
              <a:rPr lang="en-US" b="1" dirty="0">
                <a:solidFill>
                  <a:schemeClr val="tx2"/>
                </a:solidFill>
              </a:rPr>
              <a:t>, and M. DeLand</a:t>
            </a:r>
          </a:p>
          <a:p>
            <a:endParaRPr lang="en-US" sz="2000" dirty="0">
              <a:solidFill>
                <a:schemeClr val="tx2"/>
              </a:solidFill>
            </a:endParaRPr>
          </a:p>
        </p:txBody>
      </p:sp>
      <p:pic>
        <p:nvPicPr>
          <p:cNvPr id="4" name="Picture 2">
            <a:extLst>
              <a:ext uri="{FF2B5EF4-FFF2-40B4-BE49-F238E27FC236}">
                <a16:creationId xmlns:a16="http://schemas.microsoft.com/office/drawing/2014/main" id="{DD281684-C08F-6D4A-91DE-A16ACC01EFFB}"/>
              </a:ext>
            </a:extLst>
          </p:cNvPr>
          <p:cNvPicPr>
            <a:picLocks noChangeAspect="1" noChangeArrowheads="1"/>
          </p:cNvPicPr>
          <p:nvPr/>
        </p:nvPicPr>
        <p:blipFill>
          <a:blip r:embed="rId2" cstate="print">
            <a:clrChange>
              <a:clrFrom>
                <a:srgbClr val="FFFFFF"/>
              </a:clrFrom>
              <a:clrTo>
                <a:srgbClr val="FFFFFF">
                  <a:alpha val="0"/>
                </a:srgbClr>
              </a:clrTo>
            </a:clrChange>
          </a:blip>
          <a:srcRect l="3388"/>
          <a:stretch>
            <a:fillRect/>
          </a:stretch>
        </p:blipFill>
        <p:spPr bwMode="auto">
          <a:xfrm>
            <a:off x="215661" y="94078"/>
            <a:ext cx="1066800" cy="883377"/>
          </a:xfrm>
          <a:prstGeom prst="rect">
            <a:avLst/>
          </a:prstGeom>
          <a:noFill/>
          <a:ln w="9525">
            <a:noFill/>
            <a:miter lim="800000"/>
            <a:headEnd/>
            <a:tailEnd/>
          </a:ln>
        </p:spPr>
      </p:pic>
      <p:sp>
        <p:nvSpPr>
          <p:cNvPr id="21" name="Subtitle 2">
            <a:extLst>
              <a:ext uri="{FF2B5EF4-FFF2-40B4-BE49-F238E27FC236}">
                <a16:creationId xmlns:a16="http://schemas.microsoft.com/office/drawing/2014/main" id="{7E828664-E733-A441-8261-A49BDA884898}"/>
              </a:ext>
            </a:extLst>
          </p:cNvPr>
          <p:cNvSpPr txBox="1">
            <a:spLocks/>
          </p:cNvSpPr>
          <p:nvPr/>
        </p:nvSpPr>
        <p:spPr>
          <a:xfrm>
            <a:off x="1368064" y="5548872"/>
            <a:ext cx="9406586" cy="450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err="1">
                <a:solidFill>
                  <a:schemeClr val="tx2"/>
                </a:solidFill>
              </a:rPr>
              <a:t>natalya.a.kramarova@nasa.gov</a:t>
            </a:r>
            <a:endParaRPr lang="en-US" sz="2000" dirty="0">
              <a:solidFill>
                <a:schemeClr val="tx2"/>
              </a:solidFill>
            </a:endParaRPr>
          </a:p>
        </p:txBody>
      </p:sp>
      <p:sp>
        <p:nvSpPr>
          <p:cNvPr id="22" name="Subtitle 2">
            <a:extLst>
              <a:ext uri="{FF2B5EF4-FFF2-40B4-BE49-F238E27FC236}">
                <a16:creationId xmlns:a16="http://schemas.microsoft.com/office/drawing/2014/main" id="{7BC83B44-3A54-5343-9278-E79298B99CBA}"/>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spTree>
    <p:extLst>
      <p:ext uri="{BB962C8B-B14F-4D97-AF65-F5344CB8AC3E}">
        <p14:creationId xmlns:p14="http://schemas.microsoft.com/office/powerpoint/2010/main" val="3840538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131B9F-0F24-4513-BD6A-5F1BE872C420}"/>
              </a:ext>
            </a:extLst>
          </p:cNvPr>
          <p:cNvPicPr>
            <a:picLocks noChangeAspect="1"/>
          </p:cNvPicPr>
          <p:nvPr/>
        </p:nvPicPr>
        <p:blipFill rotWithShape="1">
          <a:blip r:embed="rId3">
            <a:extLst>
              <a:ext uri="{28A0092B-C50C-407E-A947-70E740481C1C}">
                <a14:useLocalDpi xmlns:a14="http://schemas.microsoft.com/office/drawing/2010/main" val="0"/>
              </a:ext>
            </a:extLst>
          </a:blip>
          <a:srcRect t="10574" r="5751"/>
          <a:stretch/>
        </p:blipFill>
        <p:spPr>
          <a:xfrm>
            <a:off x="5859576" y="1533448"/>
            <a:ext cx="5968209" cy="4006797"/>
          </a:xfrm>
          <a:prstGeom prst="rect">
            <a:avLst/>
          </a:prstGeom>
        </p:spPr>
      </p:pic>
      <p:sp>
        <p:nvSpPr>
          <p:cNvPr id="4" name="TextBox 3">
            <a:extLst>
              <a:ext uri="{FF2B5EF4-FFF2-40B4-BE49-F238E27FC236}">
                <a16:creationId xmlns:a16="http://schemas.microsoft.com/office/drawing/2014/main" id="{183F6ACF-6E25-5B40-92E0-5240AA034607}"/>
              </a:ext>
            </a:extLst>
          </p:cNvPr>
          <p:cNvSpPr txBox="1"/>
          <p:nvPr/>
        </p:nvSpPr>
        <p:spPr>
          <a:xfrm>
            <a:off x="1322993" y="73740"/>
            <a:ext cx="10768744"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Mean differences in initial residuals for instrumental pairs</a:t>
            </a:r>
          </a:p>
        </p:txBody>
      </p:sp>
      <p:pic>
        <p:nvPicPr>
          <p:cNvPr id="6" name="Picture 5">
            <a:extLst>
              <a:ext uri="{FF2B5EF4-FFF2-40B4-BE49-F238E27FC236}">
                <a16:creationId xmlns:a16="http://schemas.microsoft.com/office/drawing/2014/main" id="{9A6287F4-7A18-EC48-8941-90D093F32DDE}"/>
              </a:ext>
            </a:extLst>
          </p:cNvPr>
          <p:cNvPicPr>
            <a:picLocks noChangeAspect="1" noChangeArrowheads="1"/>
          </p:cNvPicPr>
          <p:nvPr/>
        </p:nvPicPr>
        <p:blipFill>
          <a:blip r:embed="rId4"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16" name="TextBox 15">
            <a:extLst>
              <a:ext uri="{FF2B5EF4-FFF2-40B4-BE49-F238E27FC236}">
                <a16:creationId xmlns:a16="http://schemas.microsoft.com/office/drawing/2014/main" id="{E2161BBB-C8EA-44BF-A122-EF23A80C61F6}"/>
              </a:ext>
            </a:extLst>
          </p:cNvPr>
          <p:cNvSpPr txBox="1"/>
          <p:nvPr/>
        </p:nvSpPr>
        <p:spPr>
          <a:xfrm>
            <a:off x="9107560" y="3953763"/>
            <a:ext cx="2115670" cy="646331"/>
          </a:xfrm>
          <a:prstGeom prst="rect">
            <a:avLst/>
          </a:prstGeom>
          <a:noFill/>
        </p:spPr>
        <p:txBody>
          <a:bodyPr wrap="square" rtlCol="0">
            <a:spAutoFit/>
          </a:bodyPr>
          <a:lstStyle/>
          <a:p>
            <a:pPr marL="285750" indent="-285750">
              <a:buFontTx/>
              <a:buChar char="-"/>
            </a:pPr>
            <a:r>
              <a:rPr lang="en-US" dirty="0"/>
              <a:t>- - Without DC</a:t>
            </a:r>
          </a:p>
          <a:p>
            <a:r>
              <a:rPr lang="en-US" dirty="0"/>
              <a:t>_____With DC</a:t>
            </a:r>
          </a:p>
        </p:txBody>
      </p:sp>
      <p:sp>
        <p:nvSpPr>
          <p:cNvPr id="17" name="Rectangle 16">
            <a:extLst>
              <a:ext uri="{FF2B5EF4-FFF2-40B4-BE49-F238E27FC236}">
                <a16:creationId xmlns:a16="http://schemas.microsoft.com/office/drawing/2014/main" id="{48DFE37C-CA4A-4659-B1EF-2068C6C5C21B}"/>
              </a:ext>
            </a:extLst>
          </p:cNvPr>
          <p:cNvSpPr/>
          <p:nvPr/>
        </p:nvSpPr>
        <p:spPr>
          <a:xfrm>
            <a:off x="1097566" y="5493267"/>
            <a:ext cx="5609799" cy="8023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Diurnal ozone climatology helped to analyze residuals for shorter channels in mid and high latitudes</a:t>
            </a:r>
          </a:p>
        </p:txBody>
      </p:sp>
      <p:pic>
        <p:nvPicPr>
          <p:cNvPr id="3" name="Picture 2">
            <a:extLst>
              <a:ext uri="{FF2B5EF4-FFF2-40B4-BE49-F238E27FC236}">
                <a16:creationId xmlns:a16="http://schemas.microsoft.com/office/drawing/2014/main" id="{1AE6ACB4-C088-4938-81E4-B58A2FD4670A}"/>
              </a:ext>
            </a:extLst>
          </p:cNvPr>
          <p:cNvPicPr>
            <a:picLocks noChangeAspect="1"/>
          </p:cNvPicPr>
          <p:nvPr/>
        </p:nvPicPr>
        <p:blipFill rotWithShape="1">
          <a:blip r:embed="rId5">
            <a:extLst>
              <a:ext uri="{28A0092B-C50C-407E-A947-70E740481C1C}">
                <a14:useLocalDpi xmlns:a14="http://schemas.microsoft.com/office/drawing/2010/main" val="0"/>
              </a:ext>
            </a:extLst>
          </a:blip>
          <a:srcRect t="10884"/>
          <a:stretch/>
        </p:blipFill>
        <p:spPr>
          <a:xfrm>
            <a:off x="0" y="1533449"/>
            <a:ext cx="6332424" cy="3992898"/>
          </a:xfrm>
          <a:prstGeom prst="rect">
            <a:avLst/>
          </a:prstGeom>
        </p:spPr>
      </p:pic>
      <p:sp>
        <p:nvSpPr>
          <p:cNvPr id="10" name="Subtitle 2">
            <a:extLst>
              <a:ext uri="{FF2B5EF4-FFF2-40B4-BE49-F238E27FC236}">
                <a16:creationId xmlns:a16="http://schemas.microsoft.com/office/drawing/2014/main" id="{8DC8C9A8-8F32-0145-8643-42843A41A0FE}"/>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sp>
        <p:nvSpPr>
          <p:cNvPr id="12" name="TextBox 11">
            <a:extLst>
              <a:ext uri="{FF2B5EF4-FFF2-40B4-BE49-F238E27FC236}">
                <a16:creationId xmlns:a16="http://schemas.microsoft.com/office/drawing/2014/main" id="{780048F2-4434-014A-88E2-651F1BA358D5}"/>
              </a:ext>
            </a:extLst>
          </p:cNvPr>
          <p:cNvSpPr txBox="1"/>
          <p:nvPr/>
        </p:nvSpPr>
        <p:spPr>
          <a:xfrm>
            <a:off x="309899" y="837158"/>
            <a:ext cx="5968209" cy="830997"/>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Mean differences in residuals for the overlapping instruments, 274 nm</a:t>
            </a:r>
          </a:p>
        </p:txBody>
      </p:sp>
      <p:sp>
        <p:nvSpPr>
          <p:cNvPr id="13" name="TextBox 12">
            <a:extLst>
              <a:ext uri="{FF2B5EF4-FFF2-40B4-BE49-F238E27FC236}">
                <a16:creationId xmlns:a16="http://schemas.microsoft.com/office/drawing/2014/main" id="{7ECB1E17-1C10-7546-841C-D8A1E764002A}"/>
              </a:ext>
            </a:extLst>
          </p:cNvPr>
          <p:cNvSpPr txBox="1"/>
          <p:nvPr/>
        </p:nvSpPr>
        <p:spPr>
          <a:xfrm>
            <a:off x="5736826" y="778084"/>
            <a:ext cx="5968209" cy="830997"/>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Mean differences in residuals for the overlapping instruments, 283 nm</a:t>
            </a:r>
          </a:p>
        </p:txBody>
      </p:sp>
    </p:spTree>
    <p:extLst>
      <p:ext uri="{BB962C8B-B14F-4D97-AF65-F5344CB8AC3E}">
        <p14:creationId xmlns:p14="http://schemas.microsoft.com/office/powerpoint/2010/main" val="401494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3F6ACF-6E25-5B40-92E0-5240AA034607}"/>
              </a:ext>
            </a:extLst>
          </p:cNvPr>
          <p:cNvSpPr txBox="1"/>
          <p:nvPr/>
        </p:nvSpPr>
        <p:spPr>
          <a:xfrm>
            <a:off x="1066800" y="73740"/>
            <a:ext cx="11024937"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Calibration adjustments (additive in N-values)</a:t>
            </a:r>
          </a:p>
        </p:txBody>
      </p:sp>
      <p:pic>
        <p:nvPicPr>
          <p:cNvPr id="6" name="Picture 5">
            <a:extLst>
              <a:ext uri="{FF2B5EF4-FFF2-40B4-BE49-F238E27FC236}">
                <a16:creationId xmlns:a16="http://schemas.microsoft.com/office/drawing/2014/main" id="{9A6287F4-7A18-EC48-8941-90D093F32DDE}"/>
              </a:ext>
            </a:extLst>
          </p:cNvPr>
          <p:cNvPicPr>
            <a:picLocks noChangeAspect="1" noChangeArrowheads="1"/>
          </p:cNvPicPr>
          <p:nvPr/>
        </p:nvPicPr>
        <p:blipFill>
          <a:blip r:embed="rId3"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76A209F5-C3E7-F446-983A-3E18F08352D8}"/>
              </a:ext>
            </a:extLst>
          </p:cNvPr>
          <p:cNvGraphicFramePr>
            <a:graphicFrameLocks noGrp="1"/>
          </p:cNvGraphicFramePr>
          <p:nvPr>
            <p:extLst>
              <p:ext uri="{D42A27DB-BD31-4B8C-83A1-F6EECF244321}">
                <p14:modId xmlns:p14="http://schemas.microsoft.com/office/powerpoint/2010/main" val="754225248"/>
              </p:ext>
            </p:extLst>
          </p:nvPr>
        </p:nvGraphicFramePr>
        <p:xfrm>
          <a:off x="486201" y="1090092"/>
          <a:ext cx="5872974" cy="4001764"/>
        </p:xfrm>
        <a:graphic>
          <a:graphicData uri="http://schemas.openxmlformats.org/drawingml/2006/table">
            <a:tbl>
              <a:tblPr firstRow="1" bandRow="1">
                <a:tableStyleId>{5C22544A-7EE6-4342-B048-85BDC9FD1C3A}</a:tableStyleId>
              </a:tblPr>
              <a:tblGrid>
                <a:gridCol w="978829">
                  <a:extLst>
                    <a:ext uri="{9D8B030D-6E8A-4147-A177-3AD203B41FA5}">
                      <a16:colId xmlns:a16="http://schemas.microsoft.com/office/drawing/2014/main" val="860566969"/>
                    </a:ext>
                  </a:extLst>
                </a:gridCol>
                <a:gridCol w="978829">
                  <a:extLst>
                    <a:ext uri="{9D8B030D-6E8A-4147-A177-3AD203B41FA5}">
                      <a16:colId xmlns:a16="http://schemas.microsoft.com/office/drawing/2014/main" val="566797085"/>
                    </a:ext>
                  </a:extLst>
                </a:gridCol>
                <a:gridCol w="978829">
                  <a:extLst>
                    <a:ext uri="{9D8B030D-6E8A-4147-A177-3AD203B41FA5}">
                      <a16:colId xmlns:a16="http://schemas.microsoft.com/office/drawing/2014/main" val="3876966430"/>
                    </a:ext>
                  </a:extLst>
                </a:gridCol>
                <a:gridCol w="978829">
                  <a:extLst>
                    <a:ext uri="{9D8B030D-6E8A-4147-A177-3AD203B41FA5}">
                      <a16:colId xmlns:a16="http://schemas.microsoft.com/office/drawing/2014/main" val="579519161"/>
                    </a:ext>
                  </a:extLst>
                </a:gridCol>
                <a:gridCol w="978829">
                  <a:extLst>
                    <a:ext uri="{9D8B030D-6E8A-4147-A177-3AD203B41FA5}">
                      <a16:colId xmlns:a16="http://schemas.microsoft.com/office/drawing/2014/main" val="2315074998"/>
                    </a:ext>
                  </a:extLst>
                </a:gridCol>
                <a:gridCol w="978829">
                  <a:extLst>
                    <a:ext uri="{9D8B030D-6E8A-4147-A177-3AD203B41FA5}">
                      <a16:colId xmlns:a16="http://schemas.microsoft.com/office/drawing/2014/main" val="2702128026"/>
                    </a:ext>
                  </a:extLst>
                </a:gridCol>
              </a:tblGrid>
              <a:tr h="637834">
                <a:tc>
                  <a:txBody>
                    <a:bodyPr/>
                    <a:lstStyle/>
                    <a:p>
                      <a:r>
                        <a:rPr lang="en-US" dirty="0"/>
                        <a:t>Channel</a:t>
                      </a:r>
                    </a:p>
                  </a:txBody>
                  <a:tcPr/>
                </a:tc>
                <a:tc>
                  <a:txBody>
                    <a:bodyPr/>
                    <a:lstStyle/>
                    <a:p>
                      <a:r>
                        <a:rPr lang="en-US" dirty="0"/>
                        <a:t>N16</a:t>
                      </a:r>
                    </a:p>
                  </a:txBody>
                  <a:tcPr/>
                </a:tc>
                <a:tc>
                  <a:txBody>
                    <a:bodyPr/>
                    <a:lstStyle/>
                    <a:p>
                      <a:r>
                        <a:rPr lang="en-US" dirty="0"/>
                        <a:t>N17</a:t>
                      </a:r>
                    </a:p>
                  </a:txBody>
                  <a:tcPr/>
                </a:tc>
                <a:tc>
                  <a:txBody>
                    <a:bodyPr/>
                    <a:lstStyle/>
                    <a:p>
                      <a:r>
                        <a:rPr lang="en-US" dirty="0"/>
                        <a:t>N18</a:t>
                      </a:r>
                    </a:p>
                  </a:txBody>
                  <a:tcPr/>
                </a:tc>
                <a:tc>
                  <a:txBody>
                    <a:bodyPr/>
                    <a:lstStyle/>
                    <a:p>
                      <a:r>
                        <a:rPr lang="en-US" dirty="0"/>
                        <a:t>N19</a:t>
                      </a:r>
                    </a:p>
                  </a:txBody>
                  <a:tcPr/>
                </a:tc>
                <a:tc>
                  <a:txBody>
                    <a:bodyPr/>
                    <a:lstStyle/>
                    <a:p>
                      <a:r>
                        <a:rPr lang="en-US" dirty="0"/>
                        <a:t>SNPP</a:t>
                      </a:r>
                    </a:p>
                  </a:txBody>
                  <a:tcPr/>
                </a:tc>
                <a:extLst>
                  <a:ext uri="{0D108BD9-81ED-4DB2-BD59-A6C34878D82A}">
                    <a16:rowId xmlns:a16="http://schemas.microsoft.com/office/drawing/2014/main" val="801202287"/>
                  </a:ext>
                </a:extLst>
              </a:tr>
              <a:tr h="373770">
                <a:tc>
                  <a:txBody>
                    <a:bodyPr/>
                    <a:lstStyle/>
                    <a:p>
                      <a:r>
                        <a:rPr lang="en-US" dirty="0"/>
                        <a:t>274 nm</a:t>
                      </a:r>
                    </a:p>
                  </a:txBody>
                  <a:tcPr/>
                </a:tc>
                <a:tc>
                  <a:txBody>
                    <a:bodyPr/>
                    <a:lstStyle/>
                    <a:p>
                      <a:r>
                        <a:rPr lang="en-US" dirty="0"/>
                        <a:t>-0.4</a:t>
                      </a:r>
                    </a:p>
                  </a:txBody>
                  <a:tcPr/>
                </a:tc>
                <a:tc>
                  <a:txBody>
                    <a:bodyPr/>
                    <a:lstStyle/>
                    <a:p>
                      <a:r>
                        <a:rPr lang="en-US" dirty="0"/>
                        <a:t>-0.5</a:t>
                      </a:r>
                    </a:p>
                  </a:txBody>
                  <a:tcPr/>
                </a:tc>
                <a:tc>
                  <a:txBody>
                    <a:bodyPr/>
                    <a:lstStyle/>
                    <a:p>
                      <a:r>
                        <a:rPr lang="en-US" dirty="0"/>
                        <a:t>0.0</a:t>
                      </a:r>
                    </a:p>
                  </a:txBody>
                  <a:tcPr/>
                </a:tc>
                <a:tc>
                  <a:txBody>
                    <a:bodyPr/>
                    <a:lstStyle/>
                    <a:p>
                      <a:r>
                        <a:rPr lang="en-US" dirty="0"/>
                        <a:t>0.0</a:t>
                      </a:r>
                    </a:p>
                  </a:txBody>
                  <a:tcPr/>
                </a:tc>
                <a:tc>
                  <a:txBody>
                    <a:bodyPr/>
                    <a:lstStyle/>
                    <a:p>
                      <a:r>
                        <a:rPr lang="en-US" dirty="0"/>
                        <a:t>-0.2</a:t>
                      </a:r>
                    </a:p>
                  </a:txBody>
                  <a:tcPr/>
                </a:tc>
                <a:extLst>
                  <a:ext uri="{0D108BD9-81ED-4DB2-BD59-A6C34878D82A}">
                    <a16:rowId xmlns:a16="http://schemas.microsoft.com/office/drawing/2014/main" val="3101044203"/>
                  </a:ext>
                </a:extLst>
              </a:tr>
              <a:tr h="373770">
                <a:tc>
                  <a:txBody>
                    <a:bodyPr/>
                    <a:lstStyle/>
                    <a:p>
                      <a:r>
                        <a:rPr lang="en-US" dirty="0"/>
                        <a:t>282 nm</a:t>
                      </a:r>
                    </a:p>
                  </a:txBody>
                  <a:tcPr/>
                </a:tc>
                <a:tc>
                  <a:txBody>
                    <a:bodyPr/>
                    <a:lstStyle/>
                    <a:p>
                      <a:r>
                        <a:rPr lang="en-US" dirty="0"/>
                        <a:t>-0.2</a:t>
                      </a:r>
                    </a:p>
                  </a:txBody>
                  <a:tcPr/>
                </a:tc>
                <a:tc>
                  <a:txBody>
                    <a:bodyPr/>
                    <a:lstStyle/>
                    <a:p>
                      <a:r>
                        <a:rPr lang="en-US" dirty="0"/>
                        <a:t>-0.4</a:t>
                      </a:r>
                    </a:p>
                  </a:txBody>
                  <a:tcPr/>
                </a:tc>
                <a:tc>
                  <a:txBody>
                    <a:bodyPr/>
                    <a:lstStyle/>
                    <a:p>
                      <a:r>
                        <a:rPr lang="en-US" dirty="0"/>
                        <a:t>0.0</a:t>
                      </a:r>
                    </a:p>
                  </a:txBody>
                  <a:tcPr/>
                </a:tc>
                <a:tc>
                  <a:txBody>
                    <a:bodyPr/>
                    <a:lstStyle/>
                    <a:p>
                      <a:r>
                        <a:rPr lang="en-US" dirty="0"/>
                        <a:t>0.0</a:t>
                      </a:r>
                    </a:p>
                  </a:txBody>
                  <a:tcPr/>
                </a:tc>
                <a:tc>
                  <a:txBody>
                    <a:bodyPr/>
                    <a:lstStyle/>
                    <a:p>
                      <a:r>
                        <a:rPr lang="en-US" dirty="0"/>
                        <a:t>-0.3</a:t>
                      </a:r>
                    </a:p>
                  </a:txBody>
                  <a:tcPr/>
                </a:tc>
                <a:extLst>
                  <a:ext uri="{0D108BD9-81ED-4DB2-BD59-A6C34878D82A}">
                    <a16:rowId xmlns:a16="http://schemas.microsoft.com/office/drawing/2014/main" val="2637327968"/>
                  </a:ext>
                </a:extLst>
              </a:tr>
              <a:tr h="373770">
                <a:tc>
                  <a:txBody>
                    <a:bodyPr/>
                    <a:lstStyle/>
                    <a:p>
                      <a:r>
                        <a:rPr lang="en-US" dirty="0"/>
                        <a:t>288 nm</a:t>
                      </a:r>
                    </a:p>
                  </a:txBody>
                  <a:tcPr/>
                </a:tc>
                <a:tc>
                  <a:txBody>
                    <a:bodyPr/>
                    <a:lstStyle/>
                    <a:p>
                      <a:r>
                        <a:rPr lang="en-US" dirty="0"/>
                        <a:t>-0.3</a:t>
                      </a:r>
                    </a:p>
                  </a:txBody>
                  <a:tcPr/>
                </a:tc>
                <a:tc>
                  <a:txBody>
                    <a:bodyPr/>
                    <a:lstStyle/>
                    <a:p>
                      <a:r>
                        <a:rPr lang="en-US" dirty="0"/>
                        <a:t>-0.4</a:t>
                      </a:r>
                    </a:p>
                  </a:txBody>
                  <a:tcPr/>
                </a:tc>
                <a:tc>
                  <a:txBody>
                    <a:bodyPr/>
                    <a:lstStyle/>
                    <a:p>
                      <a:r>
                        <a:rPr lang="en-US" dirty="0"/>
                        <a:t>-0.2</a:t>
                      </a:r>
                    </a:p>
                  </a:txBody>
                  <a:tcPr/>
                </a:tc>
                <a:tc>
                  <a:txBody>
                    <a:bodyPr/>
                    <a:lstStyle/>
                    <a:p>
                      <a:r>
                        <a:rPr lang="en-US" dirty="0"/>
                        <a:t>0.0</a:t>
                      </a:r>
                    </a:p>
                  </a:txBody>
                  <a:tcPr/>
                </a:tc>
                <a:tc>
                  <a:txBody>
                    <a:bodyPr/>
                    <a:lstStyle/>
                    <a:p>
                      <a:r>
                        <a:rPr lang="en-US" dirty="0"/>
                        <a:t>-0.3</a:t>
                      </a:r>
                    </a:p>
                  </a:txBody>
                  <a:tcPr/>
                </a:tc>
                <a:extLst>
                  <a:ext uri="{0D108BD9-81ED-4DB2-BD59-A6C34878D82A}">
                    <a16:rowId xmlns:a16="http://schemas.microsoft.com/office/drawing/2014/main" val="183535220"/>
                  </a:ext>
                </a:extLst>
              </a:tr>
              <a:tr h="373770">
                <a:tc>
                  <a:txBody>
                    <a:bodyPr/>
                    <a:lstStyle/>
                    <a:p>
                      <a:r>
                        <a:rPr lang="en-US" dirty="0"/>
                        <a:t>292 nm</a:t>
                      </a:r>
                    </a:p>
                  </a:txBody>
                  <a:tcPr/>
                </a:tc>
                <a:tc>
                  <a:txBody>
                    <a:bodyPr/>
                    <a:lstStyle/>
                    <a:p>
                      <a:r>
                        <a:rPr lang="en-US" dirty="0"/>
                        <a:t>-0.2</a:t>
                      </a:r>
                    </a:p>
                  </a:txBody>
                  <a:tcPr/>
                </a:tc>
                <a:tc>
                  <a:txBody>
                    <a:bodyPr/>
                    <a:lstStyle/>
                    <a:p>
                      <a:r>
                        <a:rPr lang="en-US" dirty="0"/>
                        <a:t>-0.3</a:t>
                      </a:r>
                    </a:p>
                  </a:txBody>
                  <a:tcPr/>
                </a:tc>
                <a:tc>
                  <a:txBody>
                    <a:bodyPr/>
                    <a:lstStyle/>
                    <a:p>
                      <a:r>
                        <a:rPr lang="en-US" dirty="0"/>
                        <a:t>-0.1</a:t>
                      </a:r>
                    </a:p>
                  </a:txBody>
                  <a:tcPr/>
                </a:tc>
                <a:tc>
                  <a:txBody>
                    <a:bodyPr/>
                    <a:lstStyle/>
                    <a:p>
                      <a:r>
                        <a:rPr lang="en-US" dirty="0"/>
                        <a:t>0.0</a:t>
                      </a:r>
                    </a:p>
                  </a:txBody>
                  <a:tcPr/>
                </a:tc>
                <a:tc>
                  <a:txBody>
                    <a:bodyPr/>
                    <a:lstStyle/>
                    <a:p>
                      <a:r>
                        <a:rPr lang="en-US" dirty="0"/>
                        <a:t>-0.1</a:t>
                      </a:r>
                    </a:p>
                  </a:txBody>
                  <a:tcPr/>
                </a:tc>
                <a:extLst>
                  <a:ext uri="{0D108BD9-81ED-4DB2-BD59-A6C34878D82A}">
                    <a16:rowId xmlns:a16="http://schemas.microsoft.com/office/drawing/2014/main" val="2978640713"/>
                  </a:ext>
                </a:extLst>
              </a:tr>
              <a:tr h="373770">
                <a:tc>
                  <a:txBody>
                    <a:bodyPr/>
                    <a:lstStyle/>
                    <a:p>
                      <a:r>
                        <a:rPr lang="en-US" dirty="0"/>
                        <a:t>298 nm</a:t>
                      </a:r>
                    </a:p>
                  </a:txBody>
                  <a:tcPr/>
                </a:tc>
                <a:tc>
                  <a:txBody>
                    <a:bodyPr/>
                    <a:lstStyle/>
                    <a:p>
                      <a:r>
                        <a:rPr lang="en-US" dirty="0"/>
                        <a:t>-0.2</a:t>
                      </a:r>
                    </a:p>
                  </a:txBody>
                  <a:tcPr/>
                </a:tc>
                <a:tc>
                  <a:txBody>
                    <a:bodyPr/>
                    <a:lstStyle/>
                    <a:p>
                      <a:r>
                        <a:rPr lang="en-US" dirty="0"/>
                        <a:t>-0.2</a:t>
                      </a:r>
                    </a:p>
                  </a:txBody>
                  <a:tcPr/>
                </a:tc>
                <a:tc>
                  <a:txBody>
                    <a:bodyPr/>
                    <a:lstStyle/>
                    <a:p>
                      <a:r>
                        <a:rPr lang="en-US" dirty="0"/>
                        <a:t>0.1</a:t>
                      </a:r>
                    </a:p>
                  </a:txBody>
                  <a:tcPr/>
                </a:tc>
                <a:tc>
                  <a:txBody>
                    <a:bodyPr/>
                    <a:lstStyle/>
                    <a:p>
                      <a:r>
                        <a:rPr lang="en-US" dirty="0"/>
                        <a:t>0.0</a:t>
                      </a:r>
                    </a:p>
                  </a:txBody>
                  <a:tcPr/>
                </a:tc>
                <a:tc>
                  <a:txBody>
                    <a:bodyPr/>
                    <a:lstStyle/>
                    <a:p>
                      <a:r>
                        <a:rPr lang="en-US" dirty="0"/>
                        <a:t>-0.2</a:t>
                      </a:r>
                    </a:p>
                  </a:txBody>
                  <a:tcPr/>
                </a:tc>
                <a:extLst>
                  <a:ext uri="{0D108BD9-81ED-4DB2-BD59-A6C34878D82A}">
                    <a16:rowId xmlns:a16="http://schemas.microsoft.com/office/drawing/2014/main" val="4115785719"/>
                  </a:ext>
                </a:extLst>
              </a:tr>
              <a:tr h="373770">
                <a:tc>
                  <a:txBody>
                    <a:bodyPr/>
                    <a:lstStyle/>
                    <a:p>
                      <a:r>
                        <a:rPr lang="en-US" dirty="0"/>
                        <a:t>302 nm</a:t>
                      </a:r>
                    </a:p>
                  </a:txBody>
                  <a:tcPr/>
                </a:tc>
                <a:tc>
                  <a:txBody>
                    <a:bodyPr/>
                    <a:lstStyle/>
                    <a:p>
                      <a:r>
                        <a:rPr lang="en-US" dirty="0"/>
                        <a:t>-0.5</a:t>
                      </a:r>
                    </a:p>
                  </a:txBody>
                  <a:tcPr/>
                </a:tc>
                <a:tc>
                  <a:txBody>
                    <a:bodyPr/>
                    <a:lstStyle/>
                    <a:p>
                      <a:r>
                        <a:rPr lang="en-US" dirty="0"/>
                        <a:t>-0.5</a:t>
                      </a:r>
                    </a:p>
                  </a:txBody>
                  <a:tcPr/>
                </a:tc>
                <a:tc>
                  <a:txBody>
                    <a:bodyPr/>
                    <a:lstStyle/>
                    <a:p>
                      <a:r>
                        <a:rPr lang="en-US" dirty="0"/>
                        <a:t>0.0</a:t>
                      </a:r>
                    </a:p>
                  </a:txBody>
                  <a:tcPr/>
                </a:tc>
                <a:tc>
                  <a:txBody>
                    <a:bodyPr/>
                    <a:lstStyle/>
                    <a:p>
                      <a:r>
                        <a:rPr lang="en-US" dirty="0"/>
                        <a:t>0.0</a:t>
                      </a:r>
                    </a:p>
                  </a:txBody>
                  <a:tcPr/>
                </a:tc>
                <a:tc>
                  <a:txBody>
                    <a:bodyPr/>
                    <a:lstStyle/>
                    <a:p>
                      <a:r>
                        <a:rPr lang="en-US" dirty="0"/>
                        <a:t>-0.4</a:t>
                      </a:r>
                    </a:p>
                  </a:txBody>
                  <a:tcPr/>
                </a:tc>
                <a:extLst>
                  <a:ext uri="{0D108BD9-81ED-4DB2-BD59-A6C34878D82A}">
                    <a16:rowId xmlns:a16="http://schemas.microsoft.com/office/drawing/2014/main" val="4010809596"/>
                  </a:ext>
                </a:extLst>
              </a:tr>
              <a:tr h="373770">
                <a:tc>
                  <a:txBody>
                    <a:bodyPr/>
                    <a:lstStyle/>
                    <a:p>
                      <a:r>
                        <a:rPr lang="en-US" dirty="0"/>
                        <a:t>306 nm</a:t>
                      </a:r>
                    </a:p>
                  </a:txBody>
                  <a:tcPr/>
                </a:tc>
                <a:tc>
                  <a:txBody>
                    <a:bodyPr/>
                    <a:lstStyle/>
                    <a:p>
                      <a:r>
                        <a:rPr lang="en-US" dirty="0"/>
                        <a:t>-0.2</a:t>
                      </a:r>
                    </a:p>
                  </a:txBody>
                  <a:tcPr/>
                </a:tc>
                <a:tc>
                  <a:txBody>
                    <a:bodyPr/>
                    <a:lstStyle/>
                    <a:p>
                      <a:r>
                        <a:rPr lang="en-US" dirty="0"/>
                        <a:t>-0.4</a:t>
                      </a:r>
                    </a:p>
                  </a:txBody>
                  <a:tcPr/>
                </a:tc>
                <a:tc>
                  <a:txBody>
                    <a:bodyPr/>
                    <a:lstStyle/>
                    <a:p>
                      <a:r>
                        <a:rPr lang="en-US" dirty="0"/>
                        <a:t>-0.2</a:t>
                      </a:r>
                    </a:p>
                  </a:txBody>
                  <a:tcPr/>
                </a:tc>
                <a:tc>
                  <a:txBody>
                    <a:bodyPr/>
                    <a:lstStyle/>
                    <a:p>
                      <a:r>
                        <a:rPr lang="en-US" dirty="0"/>
                        <a:t>0.0</a:t>
                      </a:r>
                    </a:p>
                  </a:txBody>
                  <a:tcPr/>
                </a:tc>
                <a:tc>
                  <a:txBody>
                    <a:bodyPr/>
                    <a:lstStyle/>
                    <a:p>
                      <a:r>
                        <a:rPr lang="en-US" dirty="0"/>
                        <a:t>-0.3</a:t>
                      </a:r>
                    </a:p>
                  </a:txBody>
                  <a:tcPr/>
                </a:tc>
                <a:extLst>
                  <a:ext uri="{0D108BD9-81ED-4DB2-BD59-A6C34878D82A}">
                    <a16:rowId xmlns:a16="http://schemas.microsoft.com/office/drawing/2014/main" val="807524681"/>
                  </a:ext>
                </a:extLst>
              </a:tr>
              <a:tr h="373770">
                <a:tc>
                  <a:txBody>
                    <a:bodyPr/>
                    <a:lstStyle/>
                    <a:p>
                      <a:r>
                        <a:rPr lang="en-US" dirty="0"/>
                        <a:t>312 nm</a:t>
                      </a:r>
                    </a:p>
                  </a:txBody>
                  <a:tcPr/>
                </a:tc>
                <a:tc>
                  <a:txBody>
                    <a:bodyPr/>
                    <a:lstStyle/>
                    <a:p>
                      <a:r>
                        <a:rPr lang="en-US" dirty="0"/>
                        <a:t>0.3</a:t>
                      </a:r>
                    </a:p>
                  </a:txBody>
                  <a:tcPr/>
                </a:tc>
                <a:tc>
                  <a:txBody>
                    <a:bodyPr/>
                    <a:lstStyle/>
                    <a:p>
                      <a:r>
                        <a:rPr lang="en-US" dirty="0"/>
                        <a:t>-0.2</a:t>
                      </a:r>
                    </a:p>
                  </a:txBody>
                  <a:tcPr/>
                </a:tc>
                <a:tc>
                  <a:txBody>
                    <a:bodyPr/>
                    <a:lstStyle/>
                    <a:p>
                      <a:r>
                        <a:rPr lang="en-US" dirty="0"/>
                        <a:t>-0.1</a:t>
                      </a:r>
                    </a:p>
                  </a:txBody>
                  <a:tcPr/>
                </a:tc>
                <a:tc>
                  <a:txBody>
                    <a:bodyPr/>
                    <a:lstStyle/>
                    <a:p>
                      <a:r>
                        <a:rPr lang="en-US" dirty="0"/>
                        <a:t>0.0</a:t>
                      </a:r>
                    </a:p>
                  </a:txBody>
                  <a:tcPr/>
                </a:tc>
                <a:tc>
                  <a:txBody>
                    <a:bodyPr/>
                    <a:lstStyle/>
                    <a:p>
                      <a:r>
                        <a:rPr lang="en-US" dirty="0"/>
                        <a:t>0.6</a:t>
                      </a:r>
                    </a:p>
                  </a:txBody>
                  <a:tcPr/>
                </a:tc>
                <a:extLst>
                  <a:ext uri="{0D108BD9-81ED-4DB2-BD59-A6C34878D82A}">
                    <a16:rowId xmlns:a16="http://schemas.microsoft.com/office/drawing/2014/main" val="4053932294"/>
                  </a:ext>
                </a:extLst>
              </a:tr>
              <a:tr h="373770">
                <a:tc>
                  <a:txBody>
                    <a:bodyPr/>
                    <a:lstStyle/>
                    <a:p>
                      <a:r>
                        <a:rPr lang="en-US" dirty="0"/>
                        <a:t>318 nm</a:t>
                      </a:r>
                    </a:p>
                  </a:txBody>
                  <a:tcPr/>
                </a:tc>
                <a:tc>
                  <a:txBody>
                    <a:bodyPr/>
                    <a:lstStyle/>
                    <a:p>
                      <a:r>
                        <a:rPr lang="en-US" dirty="0"/>
                        <a:t>-0.2</a:t>
                      </a:r>
                    </a:p>
                  </a:txBody>
                  <a:tcPr/>
                </a:tc>
                <a:tc>
                  <a:txBody>
                    <a:bodyPr/>
                    <a:lstStyle/>
                    <a:p>
                      <a:r>
                        <a:rPr lang="en-US" dirty="0"/>
                        <a:t>-0.3</a:t>
                      </a:r>
                    </a:p>
                  </a:txBody>
                  <a:tcPr/>
                </a:tc>
                <a:tc>
                  <a:txBody>
                    <a:bodyPr/>
                    <a:lstStyle/>
                    <a:p>
                      <a:r>
                        <a:rPr lang="en-US" dirty="0"/>
                        <a:t>-0.2</a:t>
                      </a:r>
                    </a:p>
                  </a:txBody>
                  <a:tcPr/>
                </a:tc>
                <a:tc>
                  <a:txBody>
                    <a:bodyPr/>
                    <a:lstStyle/>
                    <a:p>
                      <a:r>
                        <a:rPr lang="en-US" dirty="0"/>
                        <a:t>0.0</a:t>
                      </a:r>
                    </a:p>
                  </a:txBody>
                  <a:tcPr/>
                </a:tc>
                <a:tc>
                  <a:txBody>
                    <a:bodyPr/>
                    <a:lstStyle/>
                    <a:p>
                      <a:r>
                        <a:rPr lang="en-US" dirty="0"/>
                        <a:t>-0.1</a:t>
                      </a:r>
                    </a:p>
                  </a:txBody>
                  <a:tcPr/>
                </a:tc>
                <a:extLst>
                  <a:ext uri="{0D108BD9-81ED-4DB2-BD59-A6C34878D82A}">
                    <a16:rowId xmlns:a16="http://schemas.microsoft.com/office/drawing/2014/main" val="1962429378"/>
                  </a:ext>
                </a:extLst>
              </a:tr>
            </a:tbl>
          </a:graphicData>
        </a:graphic>
      </p:graphicFrame>
      <p:sp>
        <p:nvSpPr>
          <p:cNvPr id="7" name="Subtitle 2">
            <a:extLst>
              <a:ext uri="{FF2B5EF4-FFF2-40B4-BE49-F238E27FC236}">
                <a16:creationId xmlns:a16="http://schemas.microsoft.com/office/drawing/2014/main" id="{DA3B4571-15C2-2349-8B0E-4BA91532CC65}"/>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sp>
        <p:nvSpPr>
          <p:cNvPr id="8" name="Rectangle 7">
            <a:extLst>
              <a:ext uri="{FF2B5EF4-FFF2-40B4-BE49-F238E27FC236}">
                <a16:creationId xmlns:a16="http://schemas.microsoft.com/office/drawing/2014/main" id="{D914974E-A9F3-FE4B-A7B0-219157951EE6}"/>
              </a:ext>
            </a:extLst>
          </p:cNvPr>
          <p:cNvSpPr/>
          <p:nvPr/>
        </p:nvSpPr>
        <p:spPr>
          <a:xfrm>
            <a:off x="6913756" y="1669956"/>
            <a:ext cx="4937009" cy="242527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Wingdings" pitchFamily="2" charset="2"/>
              <a:buChar char="ü"/>
            </a:pP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Calculate mean differences for each pair of instruments;</a:t>
            </a:r>
          </a:p>
          <a:p>
            <a:pPr marL="285750" indent="-285750">
              <a:spcAft>
                <a:spcPts val="600"/>
              </a:spcAft>
              <a:buFont typeface="Wingdings" pitchFamily="2" charset="2"/>
              <a:buChar char="ü"/>
            </a:pP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Select one instrument as a reference (NOAA-19) and calculate calibration adjustments for each instrument.</a:t>
            </a:r>
          </a:p>
          <a:p>
            <a:pPr marL="285750" indent="-285750">
              <a:spcAft>
                <a:spcPts val="600"/>
              </a:spcAft>
              <a:buFont typeface="Wingdings" pitchFamily="2" charset="2"/>
              <a:buChar char="ü"/>
            </a:pP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Adjustments are mostly less than 1% </a:t>
            </a:r>
          </a:p>
        </p:txBody>
      </p:sp>
    </p:spTree>
    <p:extLst>
      <p:ext uri="{BB962C8B-B14F-4D97-AF65-F5344CB8AC3E}">
        <p14:creationId xmlns:p14="http://schemas.microsoft.com/office/powerpoint/2010/main" val="2330659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7A3D842-F61A-4893-91DB-202D57A9B742}"/>
              </a:ext>
            </a:extLst>
          </p:cNvPr>
          <p:cNvPicPr>
            <a:picLocks noChangeAspect="1"/>
          </p:cNvPicPr>
          <p:nvPr/>
        </p:nvPicPr>
        <p:blipFill rotWithShape="1">
          <a:blip r:embed="rId2">
            <a:extLst>
              <a:ext uri="{28A0092B-C50C-407E-A947-70E740481C1C}">
                <a14:useLocalDpi xmlns:a14="http://schemas.microsoft.com/office/drawing/2010/main" val="0"/>
              </a:ext>
            </a:extLst>
          </a:blip>
          <a:srcRect t="10596" r="8514"/>
          <a:stretch/>
        </p:blipFill>
        <p:spPr>
          <a:xfrm>
            <a:off x="6096000" y="2040673"/>
            <a:ext cx="5911515" cy="4087552"/>
          </a:xfrm>
          <a:prstGeom prst="rect">
            <a:avLst/>
          </a:prstGeom>
        </p:spPr>
      </p:pic>
      <p:pic>
        <p:nvPicPr>
          <p:cNvPr id="6" name="Picture 5">
            <a:extLst>
              <a:ext uri="{FF2B5EF4-FFF2-40B4-BE49-F238E27FC236}">
                <a16:creationId xmlns:a16="http://schemas.microsoft.com/office/drawing/2014/main" id="{2CC3F066-E774-4FAC-89FB-0BAD0BC931FE}"/>
              </a:ext>
            </a:extLst>
          </p:cNvPr>
          <p:cNvPicPr>
            <a:picLocks noChangeAspect="1"/>
          </p:cNvPicPr>
          <p:nvPr/>
        </p:nvPicPr>
        <p:blipFill rotWithShape="1">
          <a:blip r:embed="rId3">
            <a:extLst>
              <a:ext uri="{28A0092B-C50C-407E-A947-70E740481C1C}">
                <a14:useLocalDpi xmlns:a14="http://schemas.microsoft.com/office/drawing/2010/main" val="0"/>
              </a:ext>
            </a:extLst>
          </a:blip>
          <a:srcRect t="10596" r="8514"/>
          <a:stretch/>
        </p:blipFill>
        <p:spPr>
          <a:xfrm>
            <a:off x="184485" y="2040673"/>
            <a:ext cx="5911516" cy="4087552"/>
          </a:xfrm>
          <a:prstGeom prst="rect">
            <a:avLst/>
          </a:prstGeom>
        </p:spPr>
      </p:pic>
      <p:sp>
        <p:nvSpPr>
          <p:cNvPr id="5" name="TextBox 4">
            <a:extLst>
              <a:ext uri="{FF2B5EF4-FFF2-40B4-BE49-F238E27FC236}">
                <a16:creationId xmlns:a16="http://schemas.microsoft.com/office/drawing/2014/main" id="{EE006B8D-135F-439F-B2DE-813C5E84CD59}"/>
              </a:ext>
            </a:extLst>
          </p:cNvPr>
          <p:cNvSpPr txBox="1"/>
          <p:nvPr/>
        </p:nvSpPr>
        <p:spPr>
          <a:xfrm>
            <a:off x="1391831" y="249957"/>
            <a:ext cx="9802201"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Mean differences in residuals before/after calibrations</a:t>
            </a:r>
          </a:p>
        </p:txBody>
      </p:sp>
      <p:sp>
        <p:nvSpPr>
          <p:cNvPr id="16" name="TextBox 15">
            <a:extLst>
              <a:ext uri="{FF2B5EF4-FFF2-40B4-BE49-F238E27FC236}">
                <a16:creationId xmlns:a16="http://schemas.microsoft.com/office/drawing/2014/main" id="{08731099-83F1-47AC-AB50-75D8CC41FD0A}"/>
              </a:ext>
            </a:extLst>
          </p:cNvPr>
          <p:cNvSpPr txBox="1"/>
          <p:nvPr/>
        </p:nvSpPr>
        <p:spPr>
          <a:xfrm>
            <a:off x="3292782" y="4557732"/>
            <a:ext cx="1945341" cy="646331"/>
          </a:xfrm>
          <a:prstGeom prst="rect">
            <a:avLst/>
          </a:prstGeom>
          <a:noFill/>
        </p:spPr>
        <p:txBody>
          <a:bodyPr wrap="square" rtlCol="0">
            <a:spAutoFit/>
          </a:bodyPr>
          <a:lstStyle/>
          <a:p>
            <a:pPr marL="285750" indent="-285750">
              <a:buFontTx/>
              <a:buChar char="-"/>
            </a:pPr>
            <a:r>
              <a:rPr lang="en-US" dirty="0"/>
              <a:t>- - Without Adj</a:t>
            </a:r>
          </a:p>
          <a:p>
            <a:r>
              <a:rPr lang="en-US" dirty="0"/>
              <a:t>_____With Adj</a:t>
            </a:r>
          </a:p>
        </p:txBody>
      </p:sp>
      <p:sp>
        <p:nvSpPr>
          <p:cNvPr id="17" name="Rectangle 16">
            <a:extLst>
              <a:ext uri="{FF2B5EF4-FFF2-40B4-BE49-F238E27FC236}">
                <a16:creationId xmlns:a16="http://schemas.microsoft.com/office/drawing/2014/main" id="{62E1213A-EDA1-448B-B776-371E4D9D4ADA}"/>
              </a:ext>
            </a:extLst>
          </p:cNvPr>
          <p:cNvSpPr/>
          <p:nvPr/>
        </p:nvSpPr>
        <p:spPr>
          <a:xfrm>
            <a:off x="560993" y="3633570"/>
            <a:ext cx="11326207" cy="411488"/>
          </a:xfrm>
          <a:prstGeom prst="rect">
            <a:avLst/>
          </a:prstGeom>
          <a:solidFill>
            <a:srgbClr val="4472C4">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84A9A49F-F027-6D40-B5D0-678D12F24847}"/>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pic>
        <p:nvPicPr>
          <p:cNvPr id="12" name="Picture 11">
            <a:extLst>
              <a:ext uri="{FF2B5EF4-FFF2-40B4-BE49-F238E27FC236}">
                <a16:creationId xmlns:a16="http://schemas.microsoft.com/office/drawing/2014/main" id="{A4721CE1-672A-984A-9F24-E320D7266301}"/>
              </a:ext>
            </a:extLst>
          </p:cNvPr>
          <p:cNvPicPr>
            <a:picLocks noChangeAspect="1" noChangeArrowheads="1"/>
          </p:cNvPicPr>
          <p:nvPr/>
        </p:nvPicPr>
        <p:blipFill>
          <a:blip r:embed="rId4"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14" name="TextBox 13">
            <a:extLst>
              <a:ext uri="{FF2B5EF4-FFF2-40B4-BE49-F238E27FC236}">
                <a16:creationId xmlns:a16="http://schemas.microsoft.com/office/drawing/2014/main" id="{8D639A8D-F537-DB47-BBF4-6B7F396E0DE8}"/>
              </a:ext>
            </a:extLst>
          </p:cNvPr>
          <p:cNvSpPr txBox="1"/>
          <p:nvPr/>
        </p:nvSpPr>
        <p:spPr>
          <a:xfrm>
            <a:off x="324722" y="1398569"/>
            <a:ext cx="5968209" cy="461665"/>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Mean differences in residuals, 274 nm</a:t>
            </a:r>
          </a:p>
        </p:txBody>
      </p:sp>
      <p:sp>
        <p:nvSpPr>
          <p:cNvPr id="15" name="TextBox 14">
            <a:extLst>
              <a:ext uri="{FF2B5EF4-FFF2-40B4-BE49-F238E27FC236}">
                <a16:creationId xmlns:a16="http://schemas.microsoft.com/office/drawing/2014/main" id="{1AD21A79-9BFB-4240-8C16-D20FF454386A}"/>
              </a:ext>
            </a:extLst>
          </p:cNvPr>
          <p:cNvSpPr txBox="1"/>
          <p:nvPr/>
        </p:nvSpPr>
        <p:spPr>
          <a:xfrm>
            <a:off x="6039306" y="1363994"/>
            <a:ext cx="5968209" cy="461665"/>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Mean differences in residuals, 298 nm</a:t>
            </a:r>
          </a:p>
        </p:txBody>
      </p:sp>
      <p:sp>
        <p:nvSpPr>
          <p:cNvPr id="20" name="Rectangle 19">
            <a:extLst>
              <a:ext uri="{FF2B5EF4-FFF2-40B4-BE49-F238E27FC236}">
                <a16:creationId xmlns:a16="http://schemas.microsoft.com/office/drawing/2014/main" id="{3D4EEC47-7CD1-514F-8C50-029AE9FAC2CD}"/>
              </a:ext>
            </a:extLst>
          </p:cNvPr>
          <p:cNvSpPr/>
          <p:nvPr/>
        </p:nvSpPr>
        <p:spPr>
          <a:xfrm>
            <a:off x="184484" y="5862306"/>
            <a:ext cx="6372616" cy="5222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After calibration adjustments instruments agree within ±0.5%</a:t>
            </a:r>
          </a:p>
        </p:txBody>
      </p:sp>
    </p:spTree>
    <p:extLst>
      <p:ext uri="{BB962C8B-B14F-4D97-AF65-F5344CB8AC3E}">
        <p14:creationId xmlns:p14="http://schemas.microsoft.com/office/powerpoint/2010/main" val="42192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F1162B3-5F35-F24F-BD16-C8FCF4E4D86B}"/>
              </a:ext>
            </a:extLst>
          </p:cNvPr>
          <p:cNvPicPr>
            <a:picLocks noChangeAspect="1"/>
          </p:cNvPicPr>
          <p:nvPr/>
        </p:nvPicPr>
        <p:blipFill rotWithShape="1">
          <a:blip r:embed="rId3">
            <a:extLst>
              <a:ext uri="{28A0092B-C50C-407E-A947-70E740481C1C}">
                <a14:useLocalDpi xmlns:a14="http://schemas.microsoft.com/office/drawing/2010/main" val="0"/>
              </a:ext>
            </a:extLst>
          </a:blip>
          <a:srcRect t="10359" r="6888"/>
          <a:stretch/>
        </p:blipFill>
        <p:spPr>
          <a:xfrm>
            <a:off x="5895282" y="1996068"/>
            <a:ext cx="6136884" cy="4180324"/>
          </a:xfrm>
          <a:prstGeom prst="rect">
            <a:avLst/>
          </a:prstGeom>
        </p:spPr>
      </p:pic>
      <p:pic>
        <p:nvPicPr>
          <p:cNvPr id="24" name="Picture 23">
            <a:extLst>
              <a:ext uri="{FF2B5EF4-FFF2-40B4-BE49-F238E27FC236}">
                <a16:creationId xmlns:a16="http://schemas.microsoft.com/office/drawing/2014/main" id="{C85FE479-16FB-48E0-B47D-F64965B76392}"/>
              </a:ext>
            </a:extLst>
          </p:cNvPr>
          <p:cNvPicPr>
            <a:picLocks noChangeAspect="1"/>
          </p:cNvPicPr>
          <p:nvPr/>
        </p:nvPicPr>
        <p:blipFill rotWithShape="1">
          <a:blip r:embed="rId4">
            <a:extLst>
              <a:ext uri="{28A0092B-C50C-407E-A947-70E740481C1C}">
                <a14:useLocalDpi xmlns:a14="http://schemas.microsoft.com/office/drawing/2010/main" val="0"/>
              </a:ext>
            </a:extLst>
          </a:blip>
          <a:srcRect t="10044"/>
          <a:stretch/>
        </p:blipFill>
        <p:spPr>
          <a:xfrm>
            <a:off x="0" y="1996067"/>
            <a:ext cx="6590890" cy="4195025"/>
          </a:xfrm>
          <a:prstGeom prst="rect">
            <a:avLst/>
          </a:prstGeom>
        </p:spPr>
      </p:pic>
      <p:sp>
        <p:nvSpPr>
          <p:cNvPr id="16" name="TextBox 15">
            <a:extLst>
              <a:ext uri="{FF2B5EF4-FFF2-40B4-BE49-F238E27FC236}">
                <a16:creationId xmlns:a16="http://schemas.microsoft.com/office/drawing/2014/main" id="{08731099-83F1-47AC-AB50-75D8CC41FD0A}"/>
              </a:ext>
            </a:extLst>
          </p:cNvPr>
          <p:cNvSpPr txBox="1"/>
          <p:nvPr/>
        </p:nvSpPr>
        <p:spPr>
          <a:xfrm>
            <a:off x="3912715" y="2336448"/>
            <a:ext cx="1945341" cy="646331"/>
          </a:xfrm>
          <a:prstGeom prst="rect">
            <a:avLst/>
          </a:prstGeom>
          <a:noFill/>
        </p:spPr>
        <p:txBody>
          <a:bodyPr wrap="square" rtlCol="0">
            <a:spAutoFit/>
          </a:bodyPr>
          <a:lstStyle/>
          <a:p>
            <a:pPr marL="285750" indent="-285750">
              <a:buFontTx/>
              <a:buChar char="-"/>
            </a:pPr>
            <a:r>
              <a:rPr lang="en-US" dirty="0"/>
              <a:t>- - Without Adj</a:t>
            </a:r>
          </a:p>
          <a:p>
            <a:r>
              <a:rPr lang="en-US" dirty="0"/>
              <a:t>_____With Adj</a:t>
            </a:r>
          </a:p>
        </p:txBody>
      </p:sp>
      <p:sp>
        <p:nvSpPr>
          <p:cNvPr id="18" name="Rectangle 17">
            <a:extLst>
              <a:ext uri="{FF2B5EF4-FFF2-40B4-BE49-F238E27FC236}">
                <a16:creationId xmlns:a16="http://schemas.microsoft.com/office/drawing/2014/main" id="{76AED4C7-3FA3-479F-88A9-2A678E141DC8}"/>
              </a:ext>
            </a:extLst>
          </p:cNvPr>
          <p:cNvSpPr/>
          <p:nvPr/>
        </p:nvSpPr>
        <p:spPr>
          <a:xfrm>
            <a:off x="557463" y="3649081"/>
            <a:ext cx="11634537" cy="395975"/>
          </a:xfrm>
          <a:prstGeom prst="rect">
            <a:avLst/>
          </a:prstGeom>
          <a:solidFill>
            <a:srgbClr val="4472C4">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30AD9EE-45DF-44C0-83E9-4101C87BE9DB}"/>
              </a:ext>
            </a:extLst>
          </p:cNvPr>
          <p:cNvSpPr/>
          <p:nvPr/>
        </p:nvSpPr>
        <p:spPr>
          <a:xfrm>
            <a:off x="359300" y="5963953"/>
            <a:ext cx="6015431" cy="4050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000" b="1" dirty="0">
                <a:solidFill>
                  <a:srgbClr val="002060"/>
                </a:solidFill>
                <a:latin typeface="Times New Roman" panose="02020603050405020304" pitchFamily="18" charset="0"/>
                <a:cs typeface="Times New Roman" panose="02020603050405020304" pitchFamily="18" charset="0"/>
                <a:sym typeface="Wingdings" pitchFamily="2" charset="2"/>
              </a:rPr>
              <a:t>Strong latitudinal pattern at 302 and 306 nm</a:t>
            </a:r>
          </a:p>
        </p:txBody>
      </p:sp>
      <p:sp>
        <p:nvSpPr>
          <p:cNvPr id="15" name="Subtitle 2">
            <a:extLst>
              <a:ext uri="{FF2B5EF4-FFF2-40B4-BE49-F238E27FC236}">
                <a16:creationId xmlns:a16="http://schemas.microsoft.com/office/drawing/2014/main" id="{974EA706-E227-E548-8D5C-AD6A07373913}"/>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pic>
        <p:nvPicPr>
          <p:cNvPr id="19" name="Picture 18">
            <a:extLst>
              <a:ext uri="{FF2B5EF4-FFF2-40B4-BE49-F238E27FC236}">
                <a16:creationId xmlns:a16="http://schemas.microsoft.com/office/drawing/2014/main" id="{3450E119-05BC-5B49-9754-F13BF0CF9DC7}"/>
              </a:ext>
            </a:extLst>
          </p:cNvPr>
          <p:cNvPicPr>
            <a:picLocks noChangeAspect="1" noChangeArrowheads="1"/>
          </p:cNvPicPr>
          <p:nvPr/>
        </p:nvPicPr>
        <p:blipFill>
          <a:blip r:embed="rId5"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20" name="TextBox 19">
            <a:extLst>
              <a:ext uri="{FF2B5EF4-FFF2-40B4-BE49-F238E27FC236}">
                <a16:creationId xmlns:a16="http://schemas.microsoft.com/office/drawing/2014/main" id="{38FBEC8C-2E68-4345-87EF-D4D8D0127A30}"/>
              </a:ext>
            </a:extLst>
          </p:cNvPr>
          <p:cNvSpPr txBox="1"/>
          <p:nvPr/>
        </p:nvSpPr>
        <p:spPr>
          <a:xfrm>
            <a:off x="324722" y="1398569"/>
            <a:ext cx="5968209" cy="461665"/>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Mean differences in residuals, 302 nm</a:t>
            </a:r>
          </a:p>
        </p:txBody>
      </p:sp>
      <p:sp>
        <p:nvSpPr>
          <p:cNvPr id="23" name="TextBox 22">
            <a:extLst>
              <a:ext uri="{FF2B5EF4-FFF2-40B4-BE49-F238E27FC236}">
                <a16:creationId xmlns:a16="http://schemas.microsoft.com/office/drawing/2014/main" id="{63106417-20A9-6F4A-8366-6E0463BE353D}"/>
              </a:ext>
            </a:extLst>
          </p:cNvPr>
          <p:cNvSpPr txBox="1"/>
          <p:nvPr/>
        </p:nvSpPr>
        <p:spPr>
          <a:xfrm>
            <a:off x="6095999" y="1398568"/>
            <a:ext cx="5968209" cy="461665"/>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Mean differences in residuals, 313 nm</a:t>
            </a:r>
          </a:p>
        </p:txBody>
      </p:sp>
      <p:sp>
        <p:nvSpPr>
          <p:cNvPr id="25" name="TextBox 24">
            <a:extLst>
              <a:ext uri="{FF2B5EF4-FFF2-40B4-BE49-F238E27FC236}">
                <a16:creationId xmlns:a16="http://schemas.microsoft.com/office/drawing/2014/main" id="{01231164-C42A-1C4E-8683-160F7CB62987}"/>
              </a:ext>
            </a:extLst>
          </p:cNvPr>
          <p:cNvSpPr txBox="1"/>
          <p:nvPr/>
        </p:nvSpPr>
        <p:spPr>
          <a:xfrm>
            <a:off x="1391831" y="249957"/>
            <a:ext cx="9802201"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Mean differences in residuals before/after calibrations</a:t>
            </a:r>
          </a:p>
        </p:txBody>
      </p:sp>
    </p:spTree>
    <p:extLst>
      <p:ext uri="{BB962C8B-B14F-4D97-AF65-F5344CB8AC3E}">
        <p14:creationId xmlns:p14="http://schemas.microsoft.com/office/powerpoint/2010/main" val="3537838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006B8D-135F-439F-B2DE-813C5E84CD59}"/>
              </a:ext>
            </a:extLst>
          </p:cNvPr>
          <p:cNvSpPr txBox="1"/>
          <p:nvPr/>
        </p:nvSpPr>
        <p:spPr>
          <a:xfrm>
            <a:off x="1704813" y="102804"/>
            <a:ext cx="9593451"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SBUV-MLS biases before calibration adjustments</a:t>
            </a:r>
          </a:p>
        </p:txBody>
      </p:sp>
      <p:pic>
        <p:nvPicPr>
          <p:cNvPr id="7" name="Picture 6">
            <a:extLst>
              <a:ext uri="{FF2B5EF4-FFF2-40B4-BE49-F238E27FC236}">
                <a16:creationId xmlns:a16="http://schemas.microsoft.com/office/drawing/2014/main" id="{BEE1ABDA-89A3-6944-A981-3152F5E0D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842" y="472698"/>
            <a:ext cx="8278752" cy="6400800"/>
          </a:xfrm>
          <a:prstGeom prst="rect">
            <a:avLst/>
          </a:prstGeom>
        </p:spPr>
      </p:pic>
      <p:pic>
        <p:nvPicPr>
          <p:cNvPr id="8" name="Picture 7">
            <a:extLst>
              <a:ext uri="{FF2B5EF4-FFF2-40B4-BE49-F238E27FC236}">
                <a16:creationId xmlns:a16="http://schemas.microsoft.com/office/drawing/2014/main" id="{221ED182-A8D8-7844-A3B8-21188189DE8A}"/>
              </a:ext>
            </a:extLst>
          </p:cNvPr>
          <p:cNvPicPr>
            <a:picLocks noChangeAspect="1" noChangeArrowheads="1"/>
          </p:cNvPicPr>
          <p:nvPr/>
        </p:nvPicPr>
        <p:blipFill>
          <a:blip r:embed="rId4"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10" name="TextBox 9">
            <a:extLst>
              <a:ext uri="{FF2B5EF4-FFF2-40B4-BE49-F238E27FC236}">
                <a16:creationId xmlns:a16="http://schemas.microsoft.com/office/drawing/2014/main" id="{91191475-5E31-BD48-BF11-C304BC5D88E5}"/>
              </a:ext>
            </a:extLst>
          </p:cNvPr>
          <p:cNvSpPr txBox="1"/>
          <p:nvPr/>
        </p:nvSpPr>
        <p:spPr>
          <a:xfrm rot="19723458">
            <a:off x="891153" y="1406888"/>
            <a:ext cx="1627322" cy="461665"/>
          </a:xfrm>
          <a:prstGeom prst="rect">
            <a:avLst/>
          </a:prstGeom>
          <a:noFill/>
        </p:spPr>
        <p:txBody>
          <a:bodyPr wrap="square" rtlCol="0">
            <a:spAutoFit/>
          </a:bodyPr>
          <a:lstStyle/>
          <a:p>
            <a:r>
              <a:rPr lang="en-US" sz="2400" b="1" dirty="0">
                <a:solidFill>
                  <a:srgbClr val="FF0000"/>
                </a:solidFill>
              </a:rPr>
              <a:t>BEFORE</a:t>
            </a:r>
          </a:p>
        </p:txBody>
      </p:sp>
    </p:spTree>
    <p:extLst>
      <p:ext uri="{BB962C8B-B14F-4D97-AF65-F5344CB8AC3E}">
        <p14:creationId xmlns:p14="http://schemas.microsoft.com/office/powerpoint/2010/main" val="354672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8500C0A-8A31-4A4D-B80C-9E32F8ABB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377" y="488196"/>
            <a:ext cx="8278752" cy="6400800"/>
          </a:xfrm>
          <a:prstGeom prst="rect">
            <a:avLst/>
          </a:prstGeom>
          <a:solidFill>
            <a:schemeClr val="bg1"/>
          </a:solidFill>
        </p:spPr>
      </p:pic>
      <p:sp>
        <p:nvSpPr>
          <p:cNvPr id="5" name="TextBox 4">
            <a:extLst>
              <a:ext uri="{FF2B5EF4-FFF2-40B4-BE49-F238E27FC236}">
                <a16:creationId xmlns:a16="http://schemas.microsoft.com/office/drawing/2014/main" id="{EE006B8D-135F-439F-B2DE-813C5E84CD59}"/>
              </a:ext>
            </a:extLst>
          </p:cNvPr>
          <p:cNvSpPr txBox="1"/>
          <p:nvPr/>
        </p:nvSpPr>
        <p:spPr>
          <a:xfrm>
            <a:off x="1768390" y="88487"/>
            <a:ext cx="9591868"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SBUV-MLS biases after calibration adjustments</a:t>
            </a:r>
          </a:p>
        </p:txBody>
      </p:sp>
      <p:pic>
        <p:nvPicPr>
          <p:cNvPr id="6" name="Picture 5">
            <a:extLst>
              <a:ext uri="{FF2B5EF4-FFF2-40B4-BE49-F238E27FC236}">
                <a16:creationId xmlns:a16="http://schemas.microsoft.com/office/drawing/2014/main" id="{7C2A123E-0BA4-BE46-9D0F-2645C6C54A79}"/>
              </a:ext>
            </a:extLst>
          </p:cNvPr>
          <p:cNvPicPr>
            <a:picLocks noChangeAspect="1" noChangeArrowheads="1"/>
          </p:cNvPicPr>
          <p:nvPr/>
        </p:nvPicPr>
        <p:blipFill>
          <a:blip r:embed="rId4"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8" name="TextBox 7">
            <a:extLst>
              <a:ext uri="{FF2B5EF4-FFF2-40B4-BE49-F238E27FC236}">
                <a16:creationId xmlns:a16="http://schemas.microsoft.com/office/drawing/2014/main" id="{A890EF4B-3208-8F46-9E3B-5BE79CA020D2}"/>
              </a:ext>
            </a:extLst>
          </p:cNvPr>
          <p:cNvSpPr txBox="1"/>
          <p:nvPr/>
        </p:nvSpPr>
        <p:spPr>
          <a:xfrm rot="19723458">
            <a:off x="658510" y="1422386"/>
            <a:ext cx="1627322" cy="461665"/>
          </a:xfrm>
          <a:prstGeom prst="rect">
            <a:avLst/>
          </a:prstGeom>
          <a:noFill/>
        </p:spPr>
        <p:txBody>
          <a:bodyPr wrap="square" rtlCol="0">
            <a:spAutoFit/>
          </a:bodyPr>
          <a:lstStyle/>
          <a:p>
            <a:r>
              <a:rPr lang="en-US" sz="2400" b="1" dirty="0">
                <a:solidFill>
                  <a:srgbClr val="FF0000"/>
                </a:solidFill>
              </a:rPr>
              <a:t>AFTER</a:t>
            </a:r>
          </a:p>
        </p:txBody>
      </p:sp>
    </p:spTree>
    <p:extLst>
      <p:ext uri="{BB962C8B-B14F-4D97-AF65-F5344CB8AC3E}">
        <p14:creationId xmlns:p14="http://schemas.microsoft.com/office/powerpoint/2010/main" val="317546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006B8D-135F-439F-B2DE-813C5E84CD59}"/>
              </a:ext>
            </a:extLst>
          </p:cNvPr>
          <p:cNvSpPr txBox="1"/>
          <p:nvPr/>
        </p:nvSpPr>
        <p:spPr>
          <a:xfrm>
            <a:off x="1601573" y="102804"/>
            <a:ext cx="10341773" cy="523220"/>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Relative drift in the MOD SBUV  before/after calibrations</a:t>
            </a:r>
          </a:p>
        </p:txBody>
      </p:sp>
      <p:sp>
        <p:nvSpPr>
          <p:cNvPr id="6" name="Rectangle 5">
            <a:extLst>
              <a:ext uri="{FF2B5EF4-FFF2-40B4-BE49-F238E27FC236}">
                <a16:creationId xmlns:a16="http://schemas.microsoft.com/office/drawing/2014/main" id="{0A7FE66F-9D09-4C65-BF8B-F7D85AD0BB78}"/>
              </a:ext>
            </a:extLst>
          </p:cNvPr>
          <p:cNvSpPr/>
          <p:nvPr/>
        </p:nvSpPr>
        <p:spPr>
          <a:xfrm>
            <a:off x="9608949" y="1927459"/>
            <a:ext cx="2460579" cy="257661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Calibrations helped to remove an artificial trend in the SBUV MOD around 10-20 </a:t>
            </a:r>
            <a:r>
              <a:rPr lang="en-US" b="1" dirty="0" err="1">
                <a:solidFill>
                  <a:srgbClr val="002060"/>
                </a:solidFill>
                <a:latin typeface="Times New Roman" panose="02020603050405020304" pitchFamily="18" charset="0"/>
                <a:cs typeface="Times New Roman" panose="02020603050405020304" pitchFamily="18" charset="0"/>
                <a:sym typeface="Wingdings" pitchFamily="2" charset="2"/>
              </a:rPr>
              <a:t>hPa</a:t>
            </a: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 That trend resulted from biases between pairs of SBUV instruments</a:t>
            </a:r>
          </a:p>
        </p:txBody>
      </p:sp>
      <p:pic>
        <p:nvPicPr>
          <p:cNvPr id="7" name="Picture 6">
            <a:extLst>
              <a:ext uri="{FF2B5EF4-FFF2-40B4-BE49-F238E27FC236}">
                <a16:creationId xmlns:a16="http://schemas.microsoft.com/office/drawing/2014/main" id="{6B5C4D02-A99A-3849-B8B9-91003ED0C796}"/>
              </a:ext>
            </a:extLst>
          </p:cNvPr>
          <p:cNvPicPr>
            <a:picLocks noChangeAspect="1" noChangeArrowheads="1"/>
          </p:cNvPicPr>
          <p:nvPr/>
        </p:nvPicPr>
        <p:blipFill>
          <a:blip r:embed="rId3"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pic>
        <p:nvPicPr>
          <p:cNvPr id="8" name="Picture 7">
            <a:extLst>
              <a:ext uri="{FF2B5EF4-FFF2-40B4-BE49-F238E27FC236}">
                <a16:creationId xmlns:a16="http://schemas.microsoft.com/office/drawing/2014/main" id="{7E4E8690-EEE0-B142-89DF-4285DA880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834" y="228600"/>
            <a:ext cx="8278753" cy="6400800"/>
          </a:xfrm>
          <a:prstGeom prst="rect">
            <a:avLst/>
          </a:prstGeom>
        </p:spPr>
      </p:pic>
      <p:sp>
        <p:nvSpPr>
          <p:cNvPr id="9" name="Subtitle 2">
            <a:extLst>
              <a:ext uri="{FF2B5EF4-FFF2-40B4-BE49-F238E27FC236}">
                <a16:creationId xmlns:a16="http://schemas.microsoft.com/office/drawing/2014/main" id="{C92AA02A-56CF-8149-986E-FD886D1E63FC}"/>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spTree>
    <p:extLst>
      <p:ext uri="{BB962C8B-B14F-4D97-AF65-F5344CB8AC3E}">
        <p14:creationId xmlns:p14="http://schemas.microsoft.com/office/powerpoint/2010/main" val="411552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73EC73-3504-F74F-BD3B-00964B8D03F7}"/>
              </a:ext>
            </a:extLst>
          </p:cNvPr>
          <p:cNvSpPr>
            <a:spLocks noGrp="1"/>
          </p:cNvSpPr>
          <p:nvPr>
            <p:ph type="subTitle" idx="1"/>
          </p:nvPr>
        </p:nvSpPr>
        <p:spPr>
          <a:xfrm>
            <a:off x="882518" y="1070993"/>
            <a:ext cx="10146224" cy="4716014"/>
          </a:xfrm>
        </p:spPr>
        <p:txBody>
          <a:bodyPr>
            <a:normAutofit/>
          </a:bodyPr>
          <a:lstStyle/>
          <a:p>
            <a:pPr marL="342900" indent="-342900" algn="l">
              <a:buFont typeface="Wingdings" pitchFamily="2" charset="2"/>
              <a:buChar char="ü"/>
            </a:pPr>
            <a:r>
              <a:rPr lang="en-US" dirty="0">
                <a:solidFill>
                  <a:srgbClr val="002060"/>
                </a:solidFill>
              </a:rPr>
              <a:t>We had developed and tested a new approach to cross-calibrate UV sensors;</a:t>
            </a:r>
          </a:p>
          <a:p>
            <a:pPr marL="342900" indent="-342900" algn="l">
              <a:buFont typeface="Wingdings" pitchFamily="2" charset="2"/>
              <a:buChar char="ü"/>
            </a:pPr>
            <a:r>
              <a:rPr lang="en-US" dirty="0">
                <a:solidFill>
                  <a:srgbClr val="002060"/>
                </a:solidFill>
              </a:rPr>
              <a:t>This approach allows to compare radiances between overlapping instruments over a broader range of latitudes and can be used to look at time series;</a:t>
            </a:r>
          </a:p>
          <a:p>
            <a:pPr marL="342900" indent="-342900" algn="l">
              <a:buFont typeface="Wingdings" pitchFamily="2" charset="2"/>
              <a:buChar char="ü"/>
            </a:pPr>
            <a:r>
              <a:rPr lang="en-US" dirty="0">
                <a:solidFill>
                  <a:srgbClr val="002060"/>
                </a:solidFill>
              </a:rPr>
              <a:t>The method demonstrated to be an effective tool to cross-calibrate instruments when there is a sufficient overlap period;</a:t>
            </a:r>
          </a:p>
          <a:p>
            <a:pPr marL="342900" indent="-342900" algn="l">
              <a:buFont typeface="Wingdings" pitchFamily="2" charset="2"/>
              <a:buChar char="ü"/>
            </a:pPr>
            <a:r>
              <a:rPr lang="en-US" dirty="0">
                <a:solidFill>
                  <a:srgbClr val="002060"/>
                </a:solidFill>
              </a:rPr>
              <a:t>This method was used to update cross-calibrations of SBUV instruments in v8.7 which resulted in reduced ozone biases among SBUV instruments and improved stability of the merged SBUV record;</a:t>
            </a:r>
          </a:p>
          <a:p>
            <a:pPr marL="342900" indent="-342900" algn="l">
              <a:buFont typeface="Wingdings" pitchFamily="2" charset="2"/>
              <a:buChar char="ü"/>
            </a:pPr>
            <a:r>
              <a:rPr lang="en-US" dirty="0">
                <a:solidFill>
                  <a:srgbClr val="002060"/>
                </a:solidFill>
              </a:rPr>
              <a:t>This method can be used to evaluate and cross-calibrate radiances between Suomi NPP and NOAA-20 OMPS sensors.</a:t>
            </a:r>
          </a:p>
          <a:p>
            <a:pPr algn="l"/>
            <a:endParaRPr lang="en-US" dirty="0"/>
          </a:p>
          <a:p>
            <a:endParaRPr lang="en-US" dirty="0"/>
          </a:p>
        </p:txBody>
      </p:sp>
      <p:sp>
        <p:nvSpPr>
          <p:cNvPr id="4" name="TextBox 3">
            <a:extLst>
              <a:ext uri="{FF2B5EF4-FFF2-40B4-BE49-F238E27FC236}">
                <a16:creationId xmlns:a16="http://schemas.microsoft.com/office/drawing/2014/main" id="{FD3FD628-A4E1-164E-A6FA-D57B941B1D8F}"/>
              </a:ext>
            </a:extLst>
          </p:cNvPr>
          <p:cNvSpPr txBox="1"/>
          <p:nvPr/>
        </p:nvSpPr>
        <p:spPr>
          <a:xfrm>
            <a:off x="1383630" y="234337"/>
            <a:ext cx="9434187" cy="523220"/>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Summary</a:t>
            </a:r>
          </a:p>
        </p:txBody>
      </p:sp>
      <p:sp>
        <p:nvSpPr>
          <p:cNvPr id="5" name="Subtitle 2">
            <a:extLst>
              <a:ext uri="{FF2B5EF4-FFF2-40B4-BE49-F238E27FC236}">
                <a16:creationId xmlns:a16="http://schemas.microsoft.com/office/drawing/2014/main" id="{30BDD80E-33FD-BB42-AAE9-CC80E0EB7DBA}"/>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pic>
        <p:nvPicPr>
          <p:cNvPr id="6" name="Picture 5">
            <a:extLst>
              <a:ext uri="{FF2B5EF4-FFF2-40B4-BE49-F238E27FC236}">
                <a16:creationId xmlns:a16="http://schemas.microsoft.com/office/drawing/2014/main" id="{2F564A2C-1B98-7F4B-A1F3-611ABB94D2F5}"/>
              </a:ext>
            </a:extLst>
          </p:cNvPr>
          <p:cNvPicPr>
            <a:picLocks noChangeAspect="1" noChangeArrowheads="1"/>
          </p:cNvPicPr>
          <p:nvPr/>
        </p:nvPicPr>
        <p:blipFill>
          <a:blip r:embed="rId2"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Tree>
    <p:extLst>
      <p:ext uri="{BB962C8B-B14F-4D97-AF65-F5344CB8AC3E}">
        <p14:creationId xmlns:p14="http://schemas.microsoft.com/office/powerpoint/2010/main" val="2985788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6287F4-7A18-EC48-8941-90D093F32DDE}"/>
              </a:ext>
            </a:extLst>
          </p:cNvPr>
          <p:cNvPicPr>
            <a:picLocks noChangeAspect="1" noChangeArrowheads="1"/>
          </p:cNvPicPr>
          <p:nvPr/>
        </p:nvPicPr>
        <p:blipFill>
          <a:blip r:embed="rId3"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TextBox 6">
            <a:extLst>
              <a:ext uri="{FF2B5EF4-FFF2-40B4-BE49-F238E27FC236}">
                <a16:creationId xmlns:a16="http://schemas.microsoft.com/office/drawing/2014/main" id="{183F6ACF-6E25-5B40-92E0-5240AA034607}"/>
              </a:ext>
            </a:extLst>
          </p:cNvPr>
          <p:cNvSpPr txBox="1"/>
          <p:nvPr/>
        </p:nvSpPr>
        <p:spPr>
          <a:xfrm>
            <a:off x="1322993" y="73740"/>
            <a:ext cx="9802201"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Analysis of Initial Residuals (Calculated-Measured)</a:t>
            </a:r>
          </a:p>
        </p:txBody>
      </p:sp>
      <p:sp>
        <p:nvSpPr>
          <p:cNvPr id="3" name="Slide Number Placeholder 2">
            <a:extLst>
              <a:ext uri="{FF2B5EF4-FFF2-40B4-BE49-F238E27FC236}">
                <a16:creationId xmlns:a16="http://schemas.microsoft.com/office/drawing/2014/main" id="{95FD0BE8-CE89-BE4C-8D32-C5CC4FF102FD}"/>
              </a:ext>
            </a:extLst>
          </p:cNvPr>
          <p:cNvSpPr>
            <a:spLocks noGrp="1"/>
          </p:cNvSpPr>
          <p:nvPr>
            <p:ph type="sldNum" sz="quarter" idx="12"/>
          </p:nvPr>
        </p:nvSpPr>
        <p:spPr/>
        <p:txBody>
          <a:bodyPr/>
          <a:lstStyle/>
          <a:p>
            <a:fld id="{99E86FB4-D282-46EA-BA7D-6A07832E8F91}" type="slidenum">
              <a:rPr lang="en-US" smtClean="0"/>
              <a:t>18</a:t>
            </a:fld>
            <a:endParaRPr lang="en-US"/>
          </a:p>
        </p:txBody>
      </p:sp>
      <p:sp>
        <p:nvSpPr>
          <p:cNvPr id="4" name="TextBox 3">
            <a:extLst>
              <a:ext uri="{FF2B5EF4-FFF2-40B4-BE49-F238E27FC236}">
                <a16:creationId xmlns:a16="http://schemas.microsoft.com/office/drawing/2014/main" id="{C3FDA974-F0F3-FA4A-8F09-4C9A7B3B8AB1}"/>
              </a:ext>
            </a:extLst>
          </p:cNvPr>
          <p:cNvSpPr txBox="1"/>
          <p:nvPr/>
        </p:nvSpPr>
        <p:spPr>
          <a:xfrm>
            <a:off x="277902" y="877280"/>
            <a:ext cx="5603994" cy="461665"/>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Correlation of residuals across channels</a:t>
            </a:r>
          </a:p>
        </p:txBody>
      </p:sp>
      <p:pic>
        <p:nvPicPr>
          <p:cNvPr id="9" name="Picture 8" descr="Shape, square&#10;&#10;Description automatically generated">
            <a:extLst>
              <a:ext uri="{FF2B5EF4-FFF2-40B4-BE49-F238E27FC236}">
                <a16:creationId xmlns:a16="http://schemas.microsoft.com/office/drawing/2014/main" id="{7235FE83-3B98-6C41-BB19-E016D9D98138}"/>
              </a:ext>
            </a:extLst>
          </p:cNvPr>
          <p:cNvPicPr>
            <a:picLocks noChangeAspect="1"/>
          </p:cNvPicPr>
          <p:nvPr/>
        </p:nvPicPr>
        <p:blipFill rotWithShape="1">
          <a:blip r:embed="rId4">
            <a:extLst>
              <a:ext uri="{28A0092B-C50C-407E-A947-70E740481C1C}">
                <a14:useLocalDpi xmlns:a14="http://schemas.microsoft.com/office/drawing/2010/main" val="0"/>
              </a:ext>
            </a:extLst>
          </a:blip>
          <a:srcRect r="16952"/>
          <a:stretch/>
        </p:blipFill>
        <p:spPr>
          <a:xfrm>
            <a:off x="2" y="1331912"/>
            <a:ext cx="5740294" cy="4754880"/>
          </a:xfrm>
          <a:prstGeom prst="rect">
            <a:avLst/>
          </a:prstGeom>
        </p:spPr>
      </p:pic>
      <p:sp>
        <p:nvSpPr>
          <p:cNvPr id="10" name="TextBox 9">
            <a:extLst>
              <a:ext uri="{FF2B5EF4-FFF2-40B4-BE49-F238E27FC236}">
                <a16:creationId xmlns:a16="http://schemas.microsoft.com/office/drawing/2014/main" id="{A8940CAB-9107-284A-950F-8A28B2C3B00B}"/>
              </a:ext>
            </a:extLst>
          </p:cNvPr>
          <p:cNvSpPr txBox="1"/>
          <p:nvPr/>
        </p:nvSpPr>
        <p:spPr>
          <a:xfrm>
            <a:off x="5399410" y="881742"/>
            <a:ext cx="6805534" cy="461665"/>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Correlation of residuals with layer ozone</a:t>
            </a:r>
          </a:p>
        </p:txBody>
      </p:sp>
      <p:pic>
        <p:nvPicPr>
          <p:cNvPr id="12" name="Picture 11" descr="A picture containing square&#10;&#10;Description automatically generated">
            <a:extLst>
              <a:ext uri="{FF2B5EF4-FFF2-40B4-BE49-F238E27FC236}">
                <a16:creationId xmlns:a16="http://schemas.microsoft.com/office/drawing/2014/main" id="{3449A82C-E3B2-3C43-B32E-5245862FB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385" y="1315390"/>
            <a:ext cx="6401696" cy="4754880"/>
          </a:xfrm>
          <a:prstGeom prst="rect">
            <a:avLst/>
          </a:prstGeom>
        </p:spPr>
      </p:pic>
      <p:sp>
        <p:nvSpPr>
          <p:cNvPr id="13" name="Subtitle 2">
            <a:extLst>
              <a:ext uri="{FF2B5EF4-FFF2-40B4-BE49-F238E27FC236}">
                <a16:creationId xmlns:a16="http://schemas.microsoft.com/office/drawing/2014/main" id="{83145A28-77B7-0943-85F2-D60EEF8193A1}"/>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spTree>
    <p:extLst>
      <p:ext uri="{BB962C8B-B14F-4D97-AF65-F5344CB8AC3E}">
        <p14:creationId xmlns:p14="http://schemas.microsoft.com/office/powerpoint/2010/main" val="236753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6287F4-7A18-EC48-8941-90D093F32DDE}"/>
              </a:ext>
            </a:extLst>
          </p:cNvPr>
          <p:cNvPicPr>
            <a:picLocks noChangeAspect="1" noChangeArrowheads="1"/>
          </p:cNvPicPr>
          <p:nvPr/>
        </p:nvPicPr>
        <p:blipFill>
          <a:blip r:embed="rId3"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TextBox 6">
            <a:extLst>
              <a:ext uri="{FF2B5EF4-FFF2-40B4-BE49-F238E27FC236}">
                <a16:creationId xmlns:a16="http://schemas.microsoft.com/office/drawing/2014/main" id="{183F6ACF-6E25-5B40-92E0-5240AA034607}"/>
              </a:ext>
            </a:extLst>
          </p:cNvPr>
          <p:cNvSpPr txBox="1"/>
          <p:nvPr/>
        </p:nvSpPr>
        <p:spPr>
          <a:xfrm>
            <a:off x="1322993" y="73740"/>
            <a:ext cx="9802201"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Analysis of Initial Residuals (Calculated-Measured)</a:t>
            </a:r>
          </a:p>
        </p:txBody>
      </p:sp>
      <p:sp>
        <p:nvSpPr>
          <p:cNvPr id="2" name="Slide Number Placeholder 1">
            <a:extLst>
              <a:ext uri="{FF2B5EF4-FFF2-40B4-BE49-F238E27FC236}">
                <a16:creationId xmlns:a16="http://schemas.microsoft.com/office/drawing/2014/main" id="{86E8B13E-DC57-7944-800D-9D2839B529BE}"/>
              </a:ext>
            </a:extLst>
          </p:cNvPr>
          <p:cNvSpPr>
            <a:spLocks noGrp="1"/>
          </p:cNvSpPr>
          <p:nvPr>
            <p:ph type="sldNum" sz="quarter" idx="12"/>
          </p:nvPr>
        </p:nvSpPr>
        <p:spPr/>
        <p:txBody>
          <a:bodyPr/>
          <a:lstStyle/>
          <a:p>
            <a:fld id="{99E86FB4-D282-46EA-BA7D-6A07832E8F91}" type="slidenum">
              <a:rPr lang="en-US" smtClean="0"/>
              <a:t>19</a:t>
            </a:fld>
            <a:endParaRPr lang="en-US"/>
          </a:p>
        </p:txBody>
      </p:sp>
      <p:pic>
        <p:nvPicPr>
          <p:cNvPr id="9" name="Picture 8" descr="Chart&#10;&#10;Description automatically generated">
            <a:extLst>
              <a:ext uri="{FF2B5EF4-FFF2-40B4-BE49-F238E27FC236}">
                <a16:creationId xmlns:a16="http://schemas.microsoft.com/office/drawing/2014/main" id="{42F64390-65A8-9640-876D-868D4A0492E4}"/>
              </a:ext>
            </a:extLst>
          </p:cNvPr>
          <p:cNvPicPr>
            <a:picLocks noChangeAspect="1"/>
          </p:cNvPicPr>
          <p:nvPr/>
        </p:nvPicPr>
        <p:blipFill rotWithShape="1">
          <a:blip r:embed="rId4">
            <a:extLst>
              <a:ext uri="{28A0092B-C50C-407E-A947-70E740481C1C}">
                <a14:useLocalDpi xmlns:a14="http://schemas.microsoft.com/office/drawing/2010/main" val="0"/>
              </a:ext>
            </a:extLst>
          </a:blip>
          <a:srcRect t="11366" r="9287"/>
          <a:stretch/>
        </p:blipFill>
        <p:spPr>
          <a:xfrm>
            <a:off x="-78945" y="1895025"/>
            <a:ext cx="6096000" cy="4214430"/>
          </a:xfrm>
          <a:prstGeom prst="rect">
            <a:avLst/>
          </a:prstGeom>
        </p:spPr>
      </p:pic>
      <p:pic>
        <p:nvPicPr>
          <p:cNvPr id="13" name="Picture 12" descr="Chart&#10;&#10;Description automatically generated">
            <a:extLst>
              <a:ext uri="{FF2B5EF4-FFF2-40B4-BE49-F238E27FC236}">
                <a16:creationId xmlns:a16="http://schemas.microsoft.com/office/drawing/2014/main" id="{4A0D183F-664C-B24E-ADB4-930F4C8B4AF1}"/>
              </a:ext>
            </a:extLst>
          </p:cNvPr>
          <p:cNvPicPr>
            <a:picLocks noChangeAspect="1"/>
          </p:cNvPicPr>
          <p:nvPr/>
        </p:nvPicPr>
        <p:blipFill rotWithShape="1">
          <a:blip r:embed="rId5">
            <a:extLst>
              <a:ext uri="{28A0092B-C50C-407E-A947-70E740481C1C}">
                <a14:useLocalDpi xmlns:a14="http://schemas.microsoft.com/office/drawing/2010/main" val="0"/>
              </a:ext>
            </a:extLst>
          </a:blip>
          <a:srcRect t="11590" r="7596" b="-1"/>
          <a:stretch/>
        </p:blipFill>
        <p:spPr>
          <a:xfrm>
            <a:off x="5832657" y="1940149"/>
            <a:ext cx="6213199" cy="4206240"/>
          </a:xfrm>
          <a:prstGeom prst="rect">
            <a:avLst/>
          </a:prstGeom>
        </p:spPr>
      </p:pic>
      <p:sp>
        <p:nvSpPr>
          <p:cNvPr id="14" name="Rectangle 13">
            <a:extLst>
              <a:ext uri="{FF2B5EF4-FFF2-40B4-BE49-F238E27FC236}">
                <a16:creationId xmlns:a16="http://schemas.microsoft.com/office/drawing/2014/main" id="{49C90C05-A601-6F40-A249-496680125267}"/>
              </a:ext>
            </a:extLst>
          </p:cNvPr>
          <p:cNvSpPr/>
          <p:nvPr/>
        </p:nvSpPr>
        <p:spPr>
          <a:xfrm>
            <a:off x="8781238" y="4753724"/>
            <a:ext cx="2343956"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rgbClr val="002060"/>
                </a:solidFill>
                <a:latin typeface="Times New Roman" panose="02020603050405020304" pitchFamily="18" charset="0"/>
                <a:cs typeface="Times New Roman" panose="02020603050405020304" pitchFamily="18" charset="0"/>
                <a:sym typeface="Wingdings" pitchFamily="2" charset="2"/>
              </a:rPr>
              <a:t>Limit to </a:t>
            </a:r>
            <a:r>
              <a:rPr lang="en-US" sz="1600" b="1" dirty="0" err="1">
                <a:solidFill>
                  <a:srgbClr val="002060"/>
                </a:solidFill>
                <a:latin typeface="Times New Roman" panose="02020603050405020304" pitchFamily="18" charset="0"/>
                <a:cs typeface="Times New Roman" panose="02020603050405020304" pitchFamily="18" charset="0"/>
                <a:sym typeface="Wingdings" pitchFamily="2" charset="2"/>
              </a:rPr>
              <a:t>dSZA</a:t>
            </a:r>
            <a:r>
              <a:rPr lang="en-US" sz="1600" b="1" dirty="0">
                <a:solidFill>
                  <a:srgbClr val="002060"/>
                </a:solidFill>
                <a:latin typeface="Times New Roman" panose="02020603050405020304" pitchFamily="18" charset="0"/>
                <a:cs typeface="Times New Roman" panose="02020603050405020304" pitchFamily="18" charset="0"/>
                <a:sym typeface="Wingdings" pitchFamily="2" charset="2"/>
              </a:rPr>
              <a:t> &lt; ±15</a:t>
            </a:r>
            <a:r>
              <a:rPr lang="en-US" sz="1600" b="1" baseline="30000" dirty="0">
                <a:solidFill>
                  <a:srgbClr val="002060"/>
                </a:solidFill>
                <a:latin typeface="Times New Roman" panose="02020603050405020304" pitchFamily="18" charset="0"/>
                <a:cs typeface="Times New Roman" panose="02020603050405020304" pitchFamily="18" charset="0"/>
                <a:sym typeface="Wingdings" pitchFamily="2" charset="2"/>
              </a:rPr>
              <a:t>∘</a:t>
            </a:r>
            <a:endParaRPr lang="en-US" sz="1600" b="1" dirty="0">
              <a:solidFill>
                <a:srgbClr val="002060"/>
              </a:solidFill>
              <a:latin typeface="Times New Roman" panose="02020603050405020304" pitchFamily="18" charset="0"/>
              <a:cs typeface="Times New Roman" panose="02020603050405020304" pitchFamily="18" charset="0"/>
              <a:sym typeface="Wingdings" pitchFamily="2" charset="2"/>
            </a:endParaRPr>
          </a:p>
        </p:txBody>
      </p:sp>
      <p:sp>
        <p:nvSpPr>
          <p:cNvPr id="8" name="Subtitle 2">
            <a:extLst>
              <a:ext uri="{FF2B5EF4-FFF2-40B4-BE49-F238E27FC236}">
                <a16:creationId xmlns:a16="http://schemas.microsoft.com/office/drawing/2014/main" id="{3A0B0781-4387-1845-90EE-CE7028B23C8C}"/>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sp>
        <p:nvSpPr>
          <p:cNvPr id="10" name="TextBox 9">
            <a:extLst>
              <a:ext uri="{FF2B5EF4-FFF2-40B4-BE49-F238E27FC236}">
                <a16:creationId xmlns:a16="http://schemas.microsoft.com/office/drawing/2014/main" id="{2D106E5D-82AB-D540-B88B-3853AF757E6C}"/>
              </a:ext>
            </a:extLst>
          </p:cNvPr>
          <p:cNvSpPr txBox="1"/>
          <p:nvPr/>
        </p:nvSpPr>
        <p:spPr>
          <a:xfrm>
            <a:off x="413061" y="1401275"/>
            <a:ext cx="5603994" cy="461665"/>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Time series of residuals, 283 nm</a:t>
            </a:r>
          </a:p>
        </p:txBody>
      </p:sp>
      <p:sp>
        <p:nvSpPr>
          <p:cNvPr id="11" name="Rectangle 10">
            <a:extLst>
              <a:ext uri="{FF2B5EF4-FFF2-40B4-BE49-F238E27FC236}">
                <a16:creationId xmlns:a16="http://schemas.microsoft.com/office/drawing/2014/main" id="{5EDD5247-8540-FA43-9FB6-2E16040E1A5E}"/>
              </a:ext>
            </a:extLst>
          </p:cNvPr>
          <p:cNvSpPr/>
          <p:nvPr/>
        </p:nvSpPr>
        <p:spPr>
          <a:xfrm>
            <a:off x="5088171" y="685089"/>
            <a:ext cx="2015658"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400" b="1" dirty="0">
                <a:solidFill>
                  <a:srgbClr val="002060"/>
                </a:solidFill>
                <a:latin typeface="Times New Roman" panose="02020603050405020304" pitchFamily="18" charset="0"/>
                <a:cs typeface="Times New Roman" panose="02020603050405020304" pitchFamily="18" charset="0"/>
                <a:sym typeface="Wingdings" pitchFamily="2" charset="2"/>
              </a:rPr>
              <a:t>Tropics, 0-5N</a:t>
            </a:r>
          </a:p>
        </p:txBody>
      </p:sp>
      <p:sp>
        <p:nvSpPr>
          <p:cNvPr id="12" name="TextBox 11">
            <a:extLst>
              <a:ext uri="{FF2B5EF4-FFF2-40B4-BE49-F238E27FC236}">
                <a16:creationId xmlns:a16="http://schemas.microsoft.com/office/drawing/2014/main" id="{BA97E153-B157-5446-87F2-C085B27F87DB}"/>
              </a:ext>
            </a:extLst>
          </p:cNvPr>
          <p:cNvSpPr txBox="1"/>
          <p:nvPr/>
        </p:nvSpPr>
        <p:spPr>
          <a:xfrm>
            <a:off x="6441862" y="1255994"/>
            <a:ext cx="5603994" cy="830997"/>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Time series of differences in residuals for the overlapping instruments, 283 nm</a:t>
            </a:r>
          </a:p>
        </p:txBody>
      </p:sp>
    </p:spTree>
    <p:extLst>
      <p:ext uri="{BB962C8B-B14F-4D97-AF65-F5344CB8AC3E}">
        <p14:creationId xmlns:p14="http://schemas.microsoft.com/office/powerpoint/2010/main" val="2734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3B6E447E-DF96-7243-9DBC-768D21AFFCAC}"/>
              </a:ext>
            </a:extLst>
          </p:cNvPr>
          <p:cNvPicPr>
            <a:picLocks noChangeAspect="1"/>
          </p:cNvPicPr>
          <p:nvPr/>
        </p:nvPicPr>
        <p:blipFill rotWithShape="1">
          <a:blip r:embed="rId3">
            <a:extLst>
              <a:ext uri="{28A0092B-C50C-407E-A947-70E740481C1C}">
                <a14:useLocalDpi xmlns:a14="http://schemas.microsoft.com/office/drawing/2010/main" val="0"/>
              </a:ext>
            </a:extLst>
          </a:blip>
          <a:srcRect l="4441"/>
          <a:stretch/>
        </p:blipFill>
        <p:spPr>
          <a:xfrm>
            <a:off x="102957" y="825949"/>
            <a:ext cx="6192394" cy="5212080"/>
          </a:xfrm>
          <a:prstGeom prst="rect">
            <a:avLst/>
          </a:prstGeom>
        </p:spPr>
      </p:pic>
      <p:sp>
        <p:nvSpPr>
          <p:cNvPr id="6" name="Subtitle 2">
            <a:extLst>
              <a:ext uri="{FF2B5EF4-FFF2-40B4-BE49-F238E27FC236}">
                <a16:creationId xmlns:a16="http://schemas.microsoft.com/office/drawing/2014/main" id="{E83AE018-0FD7-410C-BFB6-228BE2EC19D5}"/>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pic>
        <p:nvPicPr>
          <p:cNvPr id="11" name="Picture 10">
            <a:extLst>
              <a:ext uri="{FF2B5EF4-FFF2-40B4-BE49-F238E27FC236}">
                <a16:creationId xmlns:a16="http://schemas.microsoft.com/office/drawing/2014/main" id="{3C8C6EE7-1FF3-4FB1-8623-FD7789DE54A9}"/>
              </a:ext>
            </a:extLst>
          </p:cNvPr>
          <p:cNvPicPr>
            <a:picLocks noChangeAspect="1"/>
          </p:cNvPicPr>
          <p:nvPr/>
        </p:nvPicPr>
        <p:blipFill rotWithShape="1">
          <a:blip r:embed="rId4">
            <a:extLst>
              <a:ext uri="{28A0092B-C50C-407E-A947-70E740481C1C}">
                <a14:useLocalDpi xmlns:a14="http://schemas.microsoft.com/office/drawing/2010/main" val="0"/>
              </a:ext>
            </a:extLst>
          </a:blip>
          <a:srcRect l="1" t="6092" r="5159" b="65667"/>
          <a:stretch/>
        </p:blipFill>
        <p:spPr>
          <a:xfrm>
            <a:off x="5955630" y="867602"/>
            <a:ext cx="6133413" cy="1327428"/>
          </a:xfrm>
          <a:prstGeom prst="rect">
            <a:avLst/>
          </a:prstGeom>
        </p:spPr>
      </p:pic>
      <p:pic>
        <p:nvPicPr>
          <p:cNvPr id="7" name="Picture 2">
            <a:extLst>
              <a:ext uri="{FF2B5EF4-FFF2-40B4-BE49-F238E27FC236}">
                <a16:creationId xmlns:a16="http://schemas.microsoft.com/office/drawing/2014/main" id="{FCB22A74-1B78-5544-9BAB-5F3D652035E9}"/>
              </a:ext>
            </a:extLst>
          </p:cNvPr>
          <p:cNvPicPr>
            <a:picLocks noChangeAspect="1" noChangeArrowheads="1"/>
          </p:cNvPicPr>
          <p:nvPr/>
        </p:nvPicPr>
        <p:blipFill>
          <a:blip r:embed="rId5" cstate="print">
            <a:clrChange>
              <a:clrFrom>
                <a:srgbClr val="FFFFFF"/>
              </a:clrFrom>
              <a:clrTo>
                <a:srgbClr val="FFFFFF">
                  <a:alpha val="0"/>
                </a:srgbClr>
              </a:clrTo>
            </a:clrChange>
          </a:blip>
          <a:srcRect l="3388"/>
          <a:stretch>
            <a:fillRect/>
          </a:stretch>
        </p:blipFill>
        <p:spPr bwMode="auto">
          <a:xfrm>
            <a:off x="215661" y="94078"/>
            <a:ext cx="1066800" cy="883377"/>
          </a:xfrm>
          <a:prstGeom prst="rect">
            <a:avLst/>
          </a:prstGeom>
          <a:noFill/>
          <a:ln w="9525">
            <a:noFill/>
            <a:miter lim="800000"/>
            <a:headEnd/>
            <a:tailEnd/>
          </a:ln>
        </p:spPr>
      </p:pic>
      <p:sp>
        <p:nvSpPr>
          <p:cNvPr id="12" name="TextBox 11">
            <a:extLst>
              <a:ext uri="{FF2B5EF4-FFF2-40B4-BE49-F238E27FC236}">
                <a16:creationId xmlns:a16="http://schemas.microsoft.com/office/drawing/2014/main" id="{D2A19988-3155-5B49-96F3-6BB68E94D861}"/>
              </a:ext>
            </a:extLst>
          </p:cNvPr>
          <p:cNvSpPr txBox="1"/>
          <p:nvPr/>
        </p:nvSpPr>
        <p:spPr>
          <a:xfrm>
            <a:off x="2888924" y="166366"/>
            <a:ext cx="6133413" cy="646331"/>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Motivation</a:t>
            </a:r>
          </a:p>
        </p:txBody>
      </p:sp>
      <p:pic>
        <p:nvPicPr>
          <p:cNvPr id="8" name="Picture 7">
            <a:extLst>
              <a:ext uri="{FF2B5EF4-FFF2-40B4-BE49-F238E27FC236}">
                <a16:creationId xmlns:a16="http://schemas.microsoft.com/office/drawing/2014/main" id="{B59E7D88-03F1-214F-A360-64F1F92E12AD}"/>
              </a:ext>
            </a:extLst>
          </p:cNvPr>
          <p:cNvPicPr>
            <a:picLocks noChangeAspect="1"/>
          </p:cNvPicPr>
          <p:nvPr/>
        </p:nvPicPr>
        <p:blipFill rotWithShape="1">
          <a:blip r:embed="rId4">
            <a:extLst>
              <a:ext uri="{28A0092B-C50C-407E-A947-70E740481C1C}">
                <a14:useLocalDpi xmlns:a14="http://schemas.microsoft.com/office/drawing/2010/main" val="0"/>
              </a:ext>
            </a:extLst>
          </a:blip>
          <a:srcRect l="1" t="86619" r="5159" b="4764"/>
          <a:stretch/>
        </p:blipFill>
        <p:spPr>
          <a:xfrm>
            <a:off x="6005579" y="2236683"/>
            <a:ext cx="6133413" cy="405062"/>
          </a:xfrm>
          <a:prstGeom prst="rect">
            <a:avLst/>
          </a:prstGeom>
        </p:spPr>
      </p:pic>
      <p:pic>
        <p:nvPicPr>
          <p:cNvPr id="5" name="Picture 4" descr="Chart&#10;&#10;Description automatically generated">
            <a:extLst>
              <a:ext uri="{FF2B5EF4-FFF2-40B4-BE49-F238E27FC236}">
                <a16:creationId xmlns:a16="http://schemas.microsoft.com/office/drawing/2014/main" id="{92BCA3EF-BB07-1F42-B552-7E2AE845EC2B}"/>
              </a:ext>
            </a:extLst>
          </p:cNvPr>
          <p:cNvPicPr>
            <a:picLocks noChangeAspect="1"/>
          </p:cNvPicPr>
          <p:nvPr/>
        </p:nvPicPr>
        <p:blipFill rotWithShape="1">
          <a:blip r:embed="rId6">
            <a:extLst>
              <a:ext uri="{28A0092B-C50C-407E-A947-70E740481C1C}">
                <a14:useLocalDpi xmlns:a14="http://schemas.microsoft.com/office/drawing/2010/main" val="0"/>
              </a:ext>
            </a:extLst>
          </a:blip>
          <a:srcRect r="9713" b="45821"/>
          <a:stretch/>
        </p:blipFill>
        <p:spPr>
          <a:xfrm>
            <a:off x="6096000" y="2713559"/>
            <a:ext cx="5634827" cy="3749040"/>
          </a:xfrm>
          <a:prstGeom prst="rect">
            <a:avLst/>
          </a:prstGeom>
        </p:spPr>
      </p:pic>
    </p:spTree>
    <p:extLst>
      <p:ext uri="{BB962C8B-B14F-4D97-AF65-F5344CB8AC3E}">
        <p14:creationId xmlns:p14="http://schemas.microsoft.com/office/powerpoint/2010/main" val="3367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006B8D-135F-439F-B2DE-813C5E84CD59}"/>
              </a:ext>
            </a:extLst>
          </p:cNvPr>
          <p:cNvSpPr txBox="1"/>
          <p:nvPr/>
        </p:nvSpPr>
        <p:spPr>
          <a:xfrm>
            <a:off x="560993" y="102804"/>
            <a:ext cx="11382354"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Mean differences in O3 for instrumental pairs w/o adjustments</a:t>
            </a:r>
          </a:p>
        </p:txBody>
      </p:sp>
      <p:pic>
        <p:nvPicPr>
          <p:cNvPr id="9" name="Picture 8">
            <a:extLst>
              <a:ext uri="{FF2B5EF4-FFF2-40B4-BE49-F238E27FC236}">
                <a16:creationId xmlns:a16="http://schemas.microsoft.com/office/drawing/2014/main" id="{0E89714C-5DF4-4FA0-9184-B58255E82DD9}"/>
              </a:ext>
            </a:extLst>
          </p:cNvPr>
          <p:cNvPicPr>
            <a:picLocks noChangeAspect="1"/>
          </p:cNvPicPr>
          <p:nvPr/>
        </p:nvPicPr>
        <p:blipFill rotWithShape="1">
          <a:blip r:embed="rId2">
            <a:extLst>
              <a:ext uri="{28A0092B-C50C-407E-A947-70E740481C1C}">
                <a14:useLocalDpi xmlns:a14="http://schemas.microsoft.com/office/drawing/2010/main" val="0"/>
              </a:ext>
            </a:extLst>
          </a:blip>
          <a:srcRect l="53834" t="6362" r="8717" b="6946"/>
          <a:stretch/>
        </p:blipFill>
        <p:spPr>
          <a:xfrm>
            <a:off x="1258417" y="687579"/>
            <a:ext cx="3595606" cy="5889356"/>
          </a:xfrm>
          <a:prstGeom prst="rect">
            <a:avLst/>
          </a:prstGeom>
        </p:spPr>
      </p:pic>
      <p:pic>
        <p:nvPicPr>
          <p:cNvPr id="4" name="Picture 3">
            <a:extLst>
              <a:ext uri="{FF2B5EF4-FFF2-40B4-BE49-F238E27FC236}">
                <a16:creationId xmlns:a16="http://schemas.microsoft.com/office/drawing/2014/main" id="{5D8070CA-98D9-5A49-B6B4-CFA416EF75B3}"/>
              </a:ext>
            </a:extLst>
          </p:cNvPr>
          <p:cNvPicPr>
            <a:picLocks noChangeAspect="1"/>
          </p:cNvPicPr>
          <p:nvPr/>
        </p:nvPicPr>
        <p:blipFill rotWithShape="1">
          <a:blip r:embed="rId3">
            <a:extLst>
              <a:ext uri="{28A0092B-C50C-407E-A947-70E740481C1C}">
                <a14:useLocalDpi xmlns:a14="http://schemas.microsoft.com/office/drawing/2010/main" val="0"/>
              </a:ext>
            </a:extLst>
          </a:blip>
          <a:srcRect l="54092" t="7793" b="7544"/>
          <a:stretch/>
        </p:blipFill>
        <p:spPr>
          <a:xfrm>
            <a:off x="6648773" y="770724"/>
            <a:ext cx="4449638" cy="5806211"/>
          </a:xfrm>
          <a:prstGeom prst="rect">
            <a:avLst/>
          </a:prstGeom>
        </p:spPr>
      </p:pic>
      <p:sp>
        <p:nvSpPr>
          <p:cNvPr id="2" name="TextBox 1">
            <a:extLst>
              <a:ext uri="{FF2B5EF4-FFF2-40B4-BE49-F238E27FC236}">
                <a16:creationId xmlns:a16="http://schemas.microsoft.com/office/drawing/2014/main" id="{E0092583-D91D-AA49-830E-AF3891B3D4EE}"/>
              </a:ext>
            </a:extLst>
          </p:cNvPr>
          <p:cNvSpPr txBox="1"/>
          <p:nvPr/>
        </p:nvSpPr>
        <p:spPr>
          <a:xfrm rot="19723458">
            <a:off x="1071217" y="1167801"/>
            <a:ext cx="1627322" cy="369332"/>
          </a:xfrm>
          <a:prstGeom prst="rect">
            <a:avLst/>
          </a:prstGeom>
          <a:noFill/>
        </p:spPr>
        <p:txBody>
          <a:bodyPr wrap="square" rtlCol="0">
            <a:spAutoFit/>
          </a:bodyPr>
          <a:lstStyle/>
          <a:p>
            <a:r>
              <a:rPr lang="en-US" b="1" dirty="0">
                <a:solidFill>
                  <a:srgbClr val="FF0000"/>
                </a:solidFill>
              </a:rPr>
              <a:t>BEFORE</a:t>
            </a:r>
          </a:p>
        </p:txBody>
      </p:sp>
      <p:sp>
        <p:nvSpPr>
          <p:cNvPr id="6" name="TextBox 5">
            <a:extLst>
              <a:ext uri="{FF2B5EF4-FFF2-40B4-BE49-F238E27FC236}">
                <a16:creationId xmlns:a16="http://schemas.microsoft.com/office/drawing/2014/main" id="{EB69B5EE-6EDA-1444-9837-5C623602998D}"/>
              </a:ext>
            </a:extLst>
          </p:cNvPr>
          <p:cNvSpPr txBox="1"/>
          <p:nvPr/>
        </p:nvSpPr>
        <p:spPr>
          <a:xfrm rot="19723458">
            <a:off x="1071217" y="4160372"/>
            <a:ext cx="1627322" cy="369332"/>
          </a:xfrm>
          <a:prstGeom prst="rect">
            <a:avLst/>
          </a:prstGeom>
          <a:noFill/>
        </p:spPr>
        <p:txBody>
          <a:bodyPr wrap="square" rtlCol="0">
            <a:spAutoFit/>
          </a:bodyPr>
          <a:lstStyle/>
          <a:p>
            <a:r>
              <a:rPr lang="en-US" b="1" dirty="0">
                <a:solidFill>
                  <a:srgbClr val="FF0000"/>
                </a:solidFill>
              </a:rPr>
              <a:t>BEFORE</a:t>
            </a:r>
          </a:p>
        </p:txBody>
      </p:sp>
      <p:sp>
        <p:nvSpPr>
          <p:cNvPr id="7" name="TextBox 6">
            <a:extLst>
              <a:ext uri="{FF2B5EF4-FFF2-40B4-BE49-F238E27FC236}">
                <a16:creationId xmlns:a16="http://schemas.microsoft.com/office/drawing/2014/main" id="{03B8CAFC-F936-FA4B-BBF8-D44C428B3F90}"/>
              </a:ext>
            </a:extLst>
          </p:cNvPr>
          <p:cNvSpPr txBox="1"/>
          <p:nvPr/>
        </p:nvSpPr>
        <p:spPr>
          <a:xfrm rot="19723458">
            <a:off x="6793734" y="1167801"/>
            <a:ext cx="1627322" cy="369332"/>
          </a:xfrm>
          <a:prstGeom prst="rect">
            <a:avLst/>
          </a:prstGeom>
          <a:noFill/>
        </p:spPr>
        <p:txBody>
          <a:bodyPr wrap="square" rtlCol="0">
            <a:spAutoFit/>
          </a:bodyPr>
          <a:lstStyle/>
          <a:p>
            <a:r>
              <a:rPr lang="en-US" b="1" dirty="0">
                <a:solidFill>
                  <a:srgbClr val="FF0000"/>
                </a:solidFill>
              </a:rPr>
              <a:t>AFTER</a:t>
            </a:r>
          </a:p>
        </p:txBody>
      </p:sp>
      <p:sp>
        <p:nvSpPr>
          <p:cNvPr id="8" name="TextBox 7">
            <a:extLst>
              <a:ext uri="{FF2B5EF4-FFF2-40B4-BE49-F238E27FC236}">
                <a16:creationId xmlns:a16="http://schemas.microsoft.com/office/drawing/2014/main" id="{2CA75013-2A7A-874D-809E-3A98F1BE221F}"/>
              </a:ext>
            </a:extLst>
          </p:cNvPr>
          <p:cNvSpPr txBox="1"/>
          <p:nvPr/>
        </p:nvSpPr>
        <p:spPr>
          <a:xfrm rot="19723458">
            <a:off x="6626402" y="4160371"/>
            <a:ext cx="1627322" cy="369332"/>
          </a:xfrm>
          <a:prstGeom prst="rect">
            <a:avLst/>
          </a:prstGeom>
          <a:noFill/>
        </p:spPr>
        <p:txBody>
          <a:bodyPr wrap="square" rtlCol="0">
            <a:spAutoFit/>
          </a:bodyPr>
          <a:lstStyle/>
          <a:p>
            <a:r>
              <a:rPr lang="en-US" b="1" dirty="0">
                <a:solidFill>
                  <a:srgbClr val="FF0000"/>
                </a:solidFill>
              </a:rPr>
              <a:t>AFTER</a:t>
            </a:r>
          </a:p>
        </p:txBody>
      </p:sp>
    </p:spTree>
    <p:extLst>
      <p:ext uri="{BB962C8B-B14F-4D97-AF65-F5344CB8AC3E}">
        <p14:creationId xmlns:p14="http://schemas.microsoft.com/office/powerpoint/2010/main" val="225162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6287F4-7A18-EC48-8941-90D093F32DDE}"/>
              </a:ext>
            </a:extLst>
          </p:cNvPr>
          <p:cNvPicPr>
            <a:picLocks noChangeAspect="1" noChangeArrowheads="1"/>
          </p:cNvPicPr>
          <p:nvPr/>
        </p:nvPicPr>
        <p:blipFill>
          <a:blip r:embed="rId3"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11" name="TextBox 10">
            <a:extLst>
              <a:ext uri="{FF2B5EF4-FFF2-40B4-BE49-F238E27FC236}">
                <a16:creationId xmlns:a16="http://schemas.microsoft.com/office/drawing/2014/main" id="{183F6ACF-6E25-5B40-92E0-5240AA034607}"/>
              </a:ext>
            </a:extLst>
          </p:cNvPr>
          <p:cNvSpPr txBox="1"/>
          <p:nvPr/>
        </p:nvSpPr>
        <p:spPr>
          <a:xfrm>
            <a:off x="1322993" y="73740"/>
            <a:ext cx="9802201"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New approach to evaluate SBUV measurements</a:t>
            </a:r>
          </a:p>
        </p:txBody>
      </p:sp>
      <p:sp>
        <p:nvSpPr>
          <p:cNvPr id="4" name="Slide Number Placeholder 3">
            <a:extLst>
              <a:ext uri="{FF2B5EF4-FFF2-40B4-BE49-F238E27FC236}">
                <a16:creationId xmlns:a16="http://schemas.microsoft.com/office/drawing/2014/main" id="{02B7DB74-5B0E-534E-86AD-27079E37EE15}"/>
              </a:ext>
            </a:extLst>
          </p:cNvPr>
          <p:cNvSpPr>
            <a:spLocks noGrp="1"/>
          </p:cNvSpPr>
          <p:nvPr>
            <p:ph type="sldNum" sz="quarter" idx="12"/>
          </p:nvPr>
        </p:nvSpPr>
        <p:spPr/>
        <p:txBody>
          <a:bodyPr/>
          <a:lstStyle/>
          <a:p>
            <a:fld id="{99E86FB4-D282-46EA-BA7D-6A07832E8F91}" type="slidenum">
              <a:rPr lang="en-US" smtClean="0"/>
              <a:t>3</a:t>
            </a:fld>
            <a:endParaRPr lang="en-US"/>
          </a:p>
        </p:txBody>
      </p:sp>
      <p:sp>
        <p:nvSpPr>
          <p:cNvPr id="5" name="Rectangle 4">
            <a:extLst>
              <a:ext uri="{FF2B5EF4-FFF2-40B4-BE49-F238E27FC236}">
                <a16:creationId xmlns:a16="http://schemas.microsoft.com/office/drawing/2014/main" id="{9140B49A-A178-1F49-B835-85FB271F997E}"/>
              </a:ext>
            </a:extLst>
          </p:cNvPr>
          <p:cNvSpPr/>
          <p:nvPr/>
        </p:nvSpPr>
        <p:spPr>
          <a:xfrm>
            <a:off x="516193" y="2816290"/>
            <a:ext cx="3627619" cy="115424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Initial residuals</a:t>
            </a:r>
          </a:p>
        </p:txBody>
      </p:sp>
      <p:sp>
        <p:nvSpPr>
          <p:cNvPr id="15" name="Rectangle 14">
            <a:extLst>
              <a:ext uri="{FF2B5EF4-FFF2-40B4-BE49-F238E27FC236}">
                <a16:creationId xmlns:a16="http://schemas.microsoft.com/office/drawing/2014/main" id="{1916CE1E-59A2-8F42-86B3-C9E28060A3D6}"/>
              </a:ext>
            </a:extLst>
          </p:cNvPr>
          <p:cNvSpPr/>
          <p:nvPr/>
        </p:nvSpPr>
        <p:spPr>
          <a:xfrm>
            <a:off x="659419" y="1021918"/>
            <a:ext cx="3876213" cy="113891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O3 Profiles (Climatology) +</a:t>
            </a:r>
          </a:p>
          <a:p>
            <a:pPr algn="ctr"/>
            <a:r>
              <a:rPr lang="en-US" sz="2400" b="1" dirty="0">
                <a:solidFill>
                  <a:srgbClr val="002060"/>
                </a:solidFill>
              </a:rPr>
              <a:t>Geometry of observations</a:t>
            </a:r>
          </a:p>
        </p:txBody>
      </p:sp>
      <p:grpSp>
        <p:nvGrpSpPr>
          <p:cNvPr id="30" name="Group 29">
            <a:extLst>
              <a:ext uri="{FF2B5EF4-FFF2-40B4-BE49-F238E27FC236}">
                <a16:creationId xmlns:a16="http://schemas.microsoft.com/office/drawing/2014/main" id="{29BF834A-E9D7-124B-B6D1-4570173C4FF9}"/>
              </a:ext>
            </a:extLst>
          </p:cNvPr>
          <p:cNvGrpSpPr/>
          <p:nvPr/>
        </p:nvGrpSpPr>
        <p:grpSpPr>
          <a:xfrm>
            <a:off x="4411195" y="3110906"/>
            <a:ext cx="5346689" cy="1353833"/>
            <a:chOff x="5081659" y="3725580"/>
            <a:chExt cx="5346689" cy="1353833"/>
          </a:xfrm>
        </p:grpSpPr>
        <p:cxnSp>
          <p:nvCxnSpPr>
            <p:cNvPr id="7" name="Straight Connector 6">
              <a:extLst>
                <a:ext uri="{FF2B5EF4-FFF2-40B4-BE49-F238E27FC236}">
                  <a16:creationId xmlns:a16="http://schemas.microsoft.com/office/drawing/2014/main" id="{E37BB5D0-F3AC-A04E-B30E-F5F9D89EB8AC}"/>
                </a:ext>
              </a:extLst>
            </p:cNvPr>
            <p:cNvCxnSpPr/>
            <p:nvPr/>
          </p:nvCxnSpPr>
          <p:spPr>
            <a:xfrm>
              <a:off x="5081659" y="3725580"/>
              <a:ext cx="869430" cy="0"/>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3A6062-1A9D-1B48-98C7-93E50662474C}"/>
                </a:ext>
              </a:extLst>
            </p:cNvPr>
            <p:cNvCxnSpPr/>
            <p:nvPr/>
          </p:nvCxnSpPr>
          <p:spPr>
            <a:xfrm>
              <a:off x="5096655" y="4069829"/>
              <a:ext cx="869430" cy="0"/>
            </a:xfrm>
            <a:prstGeom prst="line">
              <a:avLst/>
            </a:prstGeom>
            <a:ln w="88900"/>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0A4CA15-8176-6347-A2CB-028A467A37C7}"/>
                </a:ext>
              </a:extLst>
            </p:cNvPr>
            <p:cNvGrpSpPr/>
            <p:nvPr/>
          </p:nvGrpSpPr>
          <p:grpSpPr>
            <a:xfrm>
              <a:off x="6800729" y="4279689"/>
              <a:ext cx="3627619" cy="799724"/>
              <a:chOff x="6800729" y="4279689"/>
              <a:chExt cx="3627619" cy="799724"/>
            </a:xfrm>
          </p:grpSpPr>
          <p:cxnSp>
            <p:nvCxnSpPr>
              <p:cNvPr id="14" name="Straight Connector 13">
                <a:extLst>
                  <a:ext uri="{FF2B5EF4-FFF2-40B4-BE49-F238E27FC236}">
                    <a16:creationId xmlns:a16="http://schemas.microsoft.com/office/drawing/2014/main" id="{24B7C3C1-2E6F-D444-9167-1012920A6CD3}"/>
                  </a:ext>
                </a:extLst>
              </p:cNvPr>
              <p:cNvCxnSpPr>
                <a:cxnSpLocks/>
              </p:cNvCxnSpPr>
              <p:nvPr/>
            </p:nvCxnSpPr>
            <p:spPr>
              <a:xfrm>
                <a:off x="8696178" y="4279689"/>
                <a:ext cx="657069" cy="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B9A5F0F-8CA3-DA47-93D4-87F2B423E5C0}"/>
                  </a:ext>
                </a:extLst>
              </p:cNvPr>
              <p:cNvSpPr/>
              <p:nvPr/>
            </p:nvSpPr>
            <p:spPr>
              <a:xfrm>
                <a:off x="6800729" y="4577766"/>
                <a:ext cx="3627619" cy="501647"/>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Measured Radiances</a:t>
                </a:r>
              </a:p>
            </p:txBody>
          </p:sp>
        </p:grpSp>
      </p:grpSp>
      <p:grpSp>
        <p:nvGrpSpPr>
          <p:cNvPr id="27" name="Group 26">
            <a:extLst>
              <a:ext uri="{FF2B5EF4-FFF2-40B4-BE49-F238E27FC236}">
                <a16:creationId xmlns:a16="http://schemas.microsoft.com/office/drawing/2014/main" id="{69201037-3981-1541-A192-926ABAD072A5}"/>
              </a:ext>
            </a:extLst>
          </p:cNvPr>
          <p:cNvGrpSpPr/>
          <p:nvPr/>
        </p:nvGrpSpPr>
        <p:grpSpPr>
          <a:xfrm>
            <a:off x="5398237" y="1108542"/>
            <a:ext cx="3704141" cy="782254"/>
            <a:chOff x="7895757" y="1342497"/>
            <a:chExt cx="3704141" cy="782254"/>
          </a:xfrm>
        </p:grpSpPr>
        <p:sp>
          <p:nvSpPr>
            <p:cNvPr id="21" name="Rectangle 20">
              <a:extLst>
                <a:ext uri="{FF2B5EF4-FFF2-40B4-BE49-F238E27FC236}">
                  <a16:creationId xmlns:a16="http://schemas.microsoft.com/office/drawing/2014/main" id="{C4BE8795-572F-7846-B487-E204CE176012}"/>
                </a:ext>
              </a:extLst>
            </p:cNvPr>
            <p:cNvSpPr/>
            <p:nvPr/>
          </p:nvSpPr>
          <p:spPr>
            <a:xfrm>
              <a:off x="8835462" y="1342497"/>
              <a:ext cx="2764436" cy="78225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TOMRAD</a:t>
              </a:r>
            </a:p>
          </p:txBody>
        </p:sp>
        <p:sp>
          <p:nvSpPr>
            <p:cNvPr id="24" name="Right Arrow 23">
              <a:extLst>
                <a:ext uri="{FF2B5EF4-FFF2-40B4-BE49-F238E27FC236}">
                  <a16:creationId xmlns:a16="http://schemas.microsoft.com/office/drawing/2014/main" id="{895725A7-1F61-E848-9880-C484A053D071}"/>
                </a:ext>
              </a:extLst>
            </p:cNvPr>
            <p:cNvSpPr/>
            <p:nvPr/>
          </p:nvSpPr>
          <p:spPr>
            <a:xfrm>
              <a:off x="7895757" y="1511454"/>
              <a:ext cx="748883" cy="284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28ED0E64-E3E3-A141-ABC6-EDE29CEEC056}"/>
              </a:ext>
            </a:extLst>
          </p:cNvPr>
          <p:cNvGrpSpPr/>
          <p:nvPr/>
        </p:nvGrpSpPr>
        <p:grpSpPr>
          <a:xfrm>
            <a:off x="6020653" y="2000019"/>
            <a:ext cx="3627619" cy="1261719"/>
            <a:chOff x="6656272" y="2158989"/>
            <a:chExt cx="3627619" cy="1261719"/>
          </a:xfrm>
        </p:grpSpPr>
        <p:sp>
          <p:nvSpPr>
            <p:cNvPr id="12" name="Rectangle 11">
              <a:extLst>
                <a:ext uri="{FF2B5EF4-FFF2-40B4-BE49-F238E27FC236}">
                  <a16:creationId xmlns:a16="http://schemas.microsoft.com/office/drawing/2014/main" id="{6441EF31-104C-6F4D-BC50-085F0C45AFA2}"/>
                </a:ext>
              </a:extLst>
            </p:cNvPr>
            <p:cNvSpPr/>
            <p:nvPr/>
          </p:nvSpPr>
          <p:spPr>
            <a:xfrm>
              <a:off x="6656272" y="2919061"/>
              <a:ext cx="3627619" cy="501647"/>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Calculated Radiances</a:t>
              </a:r>
            </a:p>
          </p:txBody>
        </p:sp>
        <p:sp>
          <p:nvSpPr>
            <p:cNvPr id="25" name="Right Arrow 24">
              <a:extLst>
                <a:ext uri="{FF2B5EF4-FFF2-40B4-BE49-F238E27FC236}">
                  <a16:creationId xmlns:a16="http://schemas.microsoft.com/office/drawing/2014/main" id="{D94345DA-37DF-CA46-AC94-C2709C4439A4}"/>
                </a:ext>
              </a:extLst>
            </p:cNvPr>
            <p:cNvSpPr/>
            <p:nvPr/>
          </p:nvSpPr>
          <p:spPr>
            <a:xfrm rot="5400000">
              <a:off x="7945356" y="2356984"/>
              <a:ext cx="680803" cy="284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AFDEDF5-434D-EF41-988B-0C77162FDCB6}"/>
              </a:ext>
            </a:extLst>
          </p:cNvPr>
          <p:cNvSpPr/>
          <p:nvPr/>
        </p:nvSpPr>
        <p:spPr>
          <a:xfrm>
            <a:off x="779002" y="4811076"/>
            <a:ext cx="10503759" cy="14777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b="1" dirty="0">
                <a:solidFill>
                  <a:srgbClr val="002060"/>
                </a:solidFill>
                <a:latin typeface="Times New Roman" panose="02020603050405020304" pitchFamily="18" charset="0"/>
                <a:cs typeface="Times New Roman" panose="02020603050405020304" pitchFamily="18" charset="0"/>
              </a:rPr>
              <a:t>GOALS:</a:t>
            </a:r>
          </a:p>
          <a:p>
            <a:pPr marL="285750" indent="-285750" algn="just">
              <a:spcAft>
                <a:spcPts val="600"/>
              </a:spcAft>
              <a:buFont typeface="Wingdings" pitchFamily="2" charset="2"/>
              <a:buChar char="ü"/>
            </a:pPr>
            <a:r>
              <a:rPr lang="en-US" b="1" dirty="0">
                <a:solidFill>
                  <a:srgbClr val="002060"/>
                </a:solidFill>
                <a:latin typeface="Times New Roman" panose="02020603050405020304" pitchFamily="18" charset="0"/>
                <a:cs typeface="Times New Roman" panose="02020603050405020304" pitchFamily="18" charset="0"/>
              </a:rPr>
              <a:t>Evaluate and compare SBUV measurements from overlapping instruments;</a:t>
            </a:r>
          </a:p>
          <a:p>
            <a:pPr marL="285750" indent="-285750" algn="just">
              <a:spcAft>
                <a:spcPts val="600"/>
              </a:spcAft>
              <a:buFont typeface="Wingdings" pitchFamily="2" charset="2"/>
              <a:buChar char="ü"/>
            </a:pPr>
            <a:r>
              <a:rPr lang="en-US" b="1" dirty="0">
                <a:solidFill>
                  <a:srgbClr val="002060"/>
                </a:solidFill>
                <a:latin typeface="Times New Roman" panose="02020603050405020304" pitchFamily="18" charset="0"/>
                <a:cs typeface="Times New Roman" panose="02020603050405020304" pitchFamily="18" charset="0"/>
              </a:rPr>
              <a:t>Isolate calibration errors from other sources (natural variability, sampling, geometry of observations);</a:t>
            </a:r>
          </a:p>
          <a:p>
            <a:pPr marL="285750" indent="-285750" algn="just">
              <a:spcAft>
                <a:spcPts val="600"/>
              </a:spcAft>
              <a:buFont typeface="Wingdings" pitchFamily="2" charset="2"/>
              <a:buChar char="ü"/>
            </a:pPr>
            <a:r>
              <a:rPr lang="en-US" b="1" dirty="0">
                <a:solidFill>
                  <a:srgbClr val="002060"/>
                </a:solidFill>
                <a:latin typeface="Times New Roman" panose="02020603050405020304" pitchFamily="18" charset="0"/>
                <a:cs typeface="Times New Roman" panose="02020603050405020304" pitchFamily="18" charset="0"/>
              </a:rPr>
              <a:t>Update SBUV time series and improve uncertainties in the MOD;</a:t>
            </a:r>
          </a:p>
        </p:txBody>
      </p:sp>
      <p:sp>
        <p:nvSpPr>
          <p:cNvPr id="26" name="Rectangle 25">
            <a:extLst>
              <a:ext uri="{FF2B5EF4-FFF2-40B4-BE49-F238E27FC236}">
                <a16:creationId xmlns:a16="http://schemas.microsoft.com/office/drawing/2014/main" id="{3AFDEDF5-434D-EF41-988B-0C77162FDCB6}"/>
              </a:ext>
            </a:extLst>
          </p:cNvPr>
          <p:cNvSpPr/>
          <p:nvPr/>
        </p:nvSpPr>
        <p:spPr>
          <a:xfrm>
            <a:off x="9833811" y="2490650"/>
            <a:ext cx="1982680" cy="1752479"/>
          </a:xfrm>
          <a:prstGeom prst="rect">
            <a:avLst/>
          </a:prstGeom>
          <a:solidFill>
            <a:schemeClr val="accent1">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b="1" dirty="0">
                <a:solidFill>
                  <a:srgbClr val="002060"/>
                </a:solidFill>
                <a:latin typeface="Times New Roman" panose="02020603050405020304" pitchFamily="18" charset="0"/>
                <a:cs typeface="Times New Roman" panose="02020603050405020304" pitchFamily="18" charset="0"/>
              </a:rPr>
              <a:t>Average residuals in monthly zonal bins to reduce errors due to geophysical noise and sampling</a:t>
            </a:r>
          </a:p>
        </p:txBody>
      </p:sp>
      <p:sp>
        <p:nvSpPr>
          <p:cNvPr id="23" name="Subtitle 2">
            <a:extLst>
              <a:ext uri="{FF2B5EF4-FFF2-40B4-BE49-F238E27FC236}">
                <a16:creationId xmlns:a16="http://schemas.microsoft.com/office/drawing/2014/main" id="{C68CCD5B-4436-F74E-8E63-966DF9E38C6A}"/>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spTree>
    <p:extLst>
      <p:ext uri="{BB962C8B-B14F-4D97-AF65-F5344CB8AC3E}">
        <p14:creationId xmlns:p14="http://schemas.microsoft.com/office/powerpoint/2010/main" val="362537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520" t="7246" r="8018" b="10290"/>
          <a:stretch/>
        </p:blipFill>
        <p:spPr>
          <a:xfrm>
            <a:off x="1680436" y="680287"/>
            <a:ext cx="8310594" cy="5852160"/>
          </a:xfrm>
          <a:prstGeom prst="rect">
            <a:avLst/>
          </a:prstGeom>
        </p:spPr>
      </p:pic>
      <p:pic>
        <p:nvPicPr>
          <p:cNvPr id="8" name="Picture 7">
            <a:extLst>
              <a:ext uri="{FF2B5EF4-FFF2-40B4-BE49-F238E27FC236}">
                <a16:creationId xmlns:a16="http://schemas.microsoft.com/office/drawing/2014/main" id="{9A6287F4-7A18-EC48-8941-90D093F32DDE}"/>
              </a:ext>
            </a:extLst>
          </p:cNvPr>
          <p:cNvPicPr>
            <a:picLocks noChangeAspect="1" noChangeArrowheads="1"/>
          </p:cNvPicPr>
          <p:nvPr/>
        </p:nvPicPr>
        <p:blipFill>
          <a:blip r:embed="rId4"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9" name="TextBox 8">
            <a:extLst>
              <a:ext uri="{FF2B5EF4-FFF2-40B4-BE49-F238E27FC236}">
                <a16:creationId xmlns:a16="http://schemas.microsoft.com/office/drawing/2014/main" id="{183F6ACF-6E25-5B40-92E0-5240AA034607}"/>
              </a:ext>
            </a:extLst>
          </p:cNvPr>
          <p:cNvSpPr txBox="1"/>
          <p:nvPr/>
        </p:nvSpPr>
        <p:spPr>
          <a:xfrm>
            <a:off x="1551599" y="73740"/>
            <a:ext cx="9114505"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Equatorial crossing time for SBUV instruments</a:t>
            </a:r>
          </a:p>
        </p:txBody>
      </p:sp>
      <p:sp>
        <p:nvSpPr>
          <p:cNvPr id="2" name="Slide Number Placeholder 1">
            <a:extLst>
              <a:ext uri="{FF2B5EF4-FFF2-40B4-BE49-F238E27FC236}">
                <a16:creationId xmlns:a16="http://schemas.microsoft.com/office/drawing/2014/main" id="{DBD7AAA3-AD42-FC46-BA56-424EE70C5300}"/>
              </a:ext>
            </a:extLst>
          </p:cNvPr>
          <p:cNvSpPr>
            <a:spLocks noGrp="1"/>
          </p:cNvSpPr>
          <p:nvPr>
            <p:ph type="sldNum" sz="quarter" idx="12"/>
          </p:nvPr>
        </p:nvSpPr>
        <p:spPr/>
        <p:txBody>
          <a:bodyPr/>
          <a:lstStyle/>
          <a:p>
            <a:fld id="{99E86FB4-D282-46EA-BA7D-6A07832E8F91}" type="slidenum">
              <a:rPr lang="en-US" smtClean="0"/>
              <a:t>4</a:t>
            </a:fld>
            <a:endParaRPr lang="en-US"/>
          </a:p>
        </p:txBody>
      </p:sp>
      <p:sp>
        <p:nvSpPr>
          <p:cNvPr id="10" name="Rectangle 9">
            <a:extLst>
              <a:ext uri="{FF2B5EF4-FFF2-40B4-BE49-F238E27FC236}">
                <a16:creationId xmlns:a16="http://schemas.microsoft.com/office/drawing/2014/main" id="{FFDBDA50-4BE9-E74E-89CA-08EEF9181C75}"/>
              </a:ext>
            </a:extLst>
          </p:cNvPr>
          <p:cNvSpPr/>
          <p:nvPr/>
        </p:nvSpPr>
        <p:spPr>
          <a:xfrm>
            <a:off x="317666" y="1265959"/>
            <a:ext cx="4479186" cy="6977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1600" b="1" dirty="0">
                <a:solidFill>
                  <a:srgbClr val="002060"/>
                </a:solidFill>
                <a:latin typeface="Times New Roman" panose="02020603050405020304" pitchFamily="18" charset="0"/>
                <a:cs typeface="Times New Roman" panose="02020603050405020304" pitchFamily="18" charset="0"/>
              </a:rPr>
              <a:t>1. Drifting orbits lead to differences in local solar time of measurements </a:t>
            </a:r>
            <a:r>
              <a:rPr lang="en-US" sz="1600" b="1" dirty="0">
                <a:solidFill>
                  <a:srgbClr val="002060"/>
                </a:solidFill>
                <a:latin typeface="Times New Roman" panose="02020603050405020304" pitchFamily="18" charset="0"/>
                <a:cs typeface="Times New Roman" panose="02020603050405020304" pitchFamily="18" charset="0"/>
                <a:sym typeface="Wingdings" pitchFamily="2" charset="2"/>
              </a:rPr>
              <a:t> diurnal ozone cycle</a:t>
            </a:r>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BBF80C3-17BE-2D40-9F3D-4E9A7A7A7C3E}"/>
              </a:ext>
            </a:extLst>
          </p:cNvPr>
          <p:cNvSpPr/>
          <p:nvPr/>
        </p:nvSpPr>
        <p:spPr>
          <a:xfrm>
            <a:off x="317666" y="5186065"/>
            <a:ext cx="4479186" cy="6977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1600" b="1" dirty="0">
                <a:solidFill>
                  <a:srgbClr val="002060"/>
                </a:solidFill>
                <a:latin typeface="Times New Roman" panose="02020603050405020304" pitchFamily="18" charset="0"/>
                <a:cs typeface="Times New Roman" panose="02020603050405020304" pitchFamily="18" charset="0"/>
              </a:rPr>
              <a:t>2. Drifting orbits lead to differences in solar zenith angle of observations </a:t>
            </a:r>
            <a:r>
              <a:rPr lang="en-US" sz="1600" b="1" dirty="0">
                <a:solidFill>
                  <a:srgbClr val="002060"/>
                </a:solidFill>
                <a:latin typeface="Times New Roman" panose="02020603050405020304" pitchFamily="18" charset="0"/>
                <a:cs typeface="Times New Roman" panose="02020603050405020304" pitchFamily="18" charset="0"/>
                <a:sym typeface="Wingdings" pitchFamily="2" charset="2"/>
              </a:rPr>
              <a:t> change in weighting functions</a:t>
            </a:r>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12" name="Subtitle 2">
            <a:extLst>
              <a:ext uri="{FF2B5EF4-FFF2-40B4-BE49-F238E27FC236}">
                <a16:creationId xmlns:a16="http://schemas.microsoft.com/office/drawing/2014/main" id="{6A45CF0C-1092-E24B-93A5-F7DDAE40B698}"/>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spTree>
    <p:extLst>
      <p:ext uri="{BB962C8B-B14F-4D97-AF65-F5344CB8AC3E}">
        <p14:creationId xmlns:p14="http://schemas.microsoft.com/office/powerpoint/2010/main" val="234836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3F6ACF-6E25-5B40-92E0-5240AA034607}"/>
              </a:ext>
            </a:extLst>
          </p:cNvPr>
          <p:cNvSpPr txBox="1"/>
          <p:nvPr/>
        </p:nvSpPr>
        <p:spPr>
          <a:xfrm>
            <a:off x="1322993" y="73740"/>
            <a:ext cx="9802201"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Change in sensitivity of SBUV measurements with SZA</a:t>
            </a:r>
          </a:p>
        </p:txBody>
      </p:sp>
      <p:pic>
        <p:nvPicPr>
          <p:cNvPr id="6" name="Picture 5">
            <a:extLst>
              <a:ext uri="{FF2B5EF4-FFF2-40B4-BE49-F238E27FC236}">
                <a16:creationId xmlns:a16="http://schemas.microsoft.com/office/drawing/2014/main" id="{9A6287F4-7A18-EC48-8941-90D093F32DDE}"/>
              </a:ext>
            </a:extLst>
          </p:cNvPr>
          <p:cNvPicPr>
            <a:picLocks noChangeAspect="1" noChangeArrowheads="1"/>
          </p:cNvPicPr>
          <p:nvPr/>
        </p:nvPicPr>
        <p:blipFill>
          <a:blip r:embed="rId3"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0761" r="53370" b="10781"/>
          <a:stretch/>
        </p:blipFill>
        <p:spPr>
          <a:xfrm>
            <a:off x="7552589" y="1259174"/>
            <a:ext cx="4053225" cy="4825392"/>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797" t="1933" r="7742" b="5446"/>
          <a:stretch/>
        </p:blipFill>
        <p:spPr>
          <a:xfrm>
            <a:off x="315690" y="1146805"/>
            <a:ext cx="6815853" cy="4937760"/>
          </a:xfrm>
          <a:prstGeom prst="rect">
            <a:avLst/>
          </a:prstGeom>
        </p:spPr>
      </p:pic>
      <p:sp>
        <p:nvSpPr>
          <p:cNvPr id="3" name="TextBox 2">
            <a:extLst>
              <a:ext uri="{FF2B5EF4-FFF2-40B4-BE49-F238E27FC236}">
                <a16:creationId xmlns:a16="http://schemas.microsoft.com/office/drawing/2014/main" id="{89564F0B-4221-504B-9BB7-F4BDE335D0EE}"/>
              </a:ext>
            </a:extLst>
          </p:cNvPr>
          <p:cNvSpPr txBox="1"/>
          <p:nvPr/>
        </p:nvSpPr>
        <p:spPr>
          <a:xfrm>
            <a:off x="8610600" y="971864"/>
            <a:ext cx="274320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Tropics, 298 nm</a:t>
            </a:r>
          </a:p>
        </p:txBody>
      </p:sp>
      <p:sp>
        <p:nvSpPr>
          <p:cNvPr id="11" name="TextBox 10">
            <a:extLst>
              <a:ext uri="{FF2B5EF4-FFF2-40B4-BE49-F238E27FC236}">
                <a16:creationId xmlns:a16="http://schemas.microsoft.com/office/drawing/2014/main" id="{85293243-D79B-204A-A7E0-EE3614435147}"/>
              </a:ext>
            </a:extLst>
          </p:cNvPr>
          <p:cNvSpPr txBox="1"/>
          <p:nvPr/>
        </p:nvSpPr>
        <p:spPr>
          <a:xfrm>
            <a:off x="8516904" y="6070057"/>
            <a:ext cx="27432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Weighting function</a:t>
            </a:r>
          </a:p>
        </p:txBody>
      </p:sp>
      <p:sp>
        <p:nvSpPr>
          <p:cNvPr id="13" name="TextBox 12">
            <a:extLst>
              <a:ext uri="{FF2B5EF4-FFF2-40B4-BE49-F238E27FC236}">
                <a16:creationId xmlns:a16="http://schemas.microsoft.com/office/drawing/2014/main" id="{F8F26FC9-4A00-B24A-B907-C6866BB264D1}"/>
              </a:ext>
            </a:extLst>
          </p:cNvPr>
          <p:cNvSpPr txBox="1"/>
          <p:nvPr/>
        </p:nvSpPr>
        <p:spPr>
          <a:xfrm>
            <a:off x="2341422" y="1156530"/>
            <a:ext cx="3686433" cy="461665"/>
          </a:xfrm>
          <a:prstGeom prst="rect">
            <a:avLst/>
          </a:prstGeom>
          <a:solidFill>
            <a:schemeClr val="accent1">
              <a:lumMod val="40000"/>
              <a:lumOff val="60000"/>
            </a:schemeClr>
          </a:solidFill>
        </p:spPr>
        <p:txBody>
          <a:bodyPr wrap="square" rtlCol="0">
            <a:spAutoFit/>
          </a:bodyPr>
          <a:lstStyle/>
          <a:p>
            <a:pPr algn="ctr"/>
            <a:r>
              <a:rPr lang="en-US" sz="2400" b="1" dirty="0">
                <a:solidFill>
                  <a:srgbClr val="002060"/>
                </a:solidFill>
              </a:rPr>
              <a:t>Solar Zenith Angle, EQ-5N</a:t>
            </a:r>
          </a:p>
        </p:txBody>
      </p:sp>
      <p:sp>
        <p:nvSpPr>
          <p:cNvPr id="15" name="Rectangle 14">
            <a:extLst>
              <a:ext uri="{FF2B5EF4-FFF2-40B4-BE49-F238E27FC236}">
                <a16:creationId xmlns:a16="http://schemas.microsoft.com/office/drawing/2014/main" id="{56E39D32-9CE7-40E6-8078-4410EEABCC18}"/>
              </a:ext>
            </a:extLst>
          </p:cNvPr>
          <p:cNvSpPr/>
          <p:nvPr/>
        </p:nvSpPr>
        <p:spPr>
          <a:xfrm>
            <a:off x="9116102" y="4574356"/>
            <a:ext cx="2926256" cy="11718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rgbClr val="002060"/>
                </a:solidFill>
                <a:latin typeface="Times New Roman" panose="02020603050405020304" pitchFamily="18" charset="0"/>
                <a:cs typeface="Times New Roman" panose="02020603050405020304" pitchFamily="18" charset="0"/>
                <a:sym typeface="Wingdings" pitchFamily="2" charset="2"/>
              </a:rPr>
              <a:t>The peaks of SBUV radiance sensitivities move upward  as SZA increases =&gt; different combinations of channels and </a:t>
            </a:r>
            <a:r>
              <a:rPr lang="en-US" sz="1600" b="1" dirty="0" err="1">
                <a:solidFill>
                  <a:srgbClr val="002060"/>
                </a:solidFill>
                <a:latin typeface="Times New Roman" panose="02020603050405020304" pitchFamily="18" charset="0"/>
                <a:cs typeface="Times New Roman" panose="02020603050405020304" pitchFamily="18" charset="0"/>
                <a:sym typeface="Wingdings" pitchFamily="2" charset="2"/>
              </a:rPr>
              <a:t>apriori</a:t>
            </a:r>
            <a:r>
              <a:rPr lang="en-US" sz="1600" b="1" dirty="0">
                <a:solidFill>
                  <a:srgbClr val="002060"/>
                </a:solidFill>
                <a:latin typeface="Times New Roman" panose="02020603050405020304" pitchFamily="18" charset="0"/>
                <a:cs typeface="Times New Roman" panose="02020603050405020304" pitchFamily="18" charset="0"/>
                <a:sym typeface="Wingdings" pitchFamily="2" charset="2"/>
              </a:rPr>
              <a:t> information</a:t>
            </a:r>
          </a:p>
        </p:txBody>
      </p:sp>
      <p:sp>
        <p:nvSpPr>
          <p:cNvPr id="12" name="Subtitle 2">
            <a:extLst>
              <a:ext uri="{FF2B5EF4-FFF2-40B4-BE49-F238E27FC236}">
                <a16:creationId xmlns:a16="http://schemas.microsoft.com/office/drawing/2014/main" id="{97F20FBD-C178-7948-B870-797F77716E4F}"/>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spTree>
    <p:extLst>
      <p:ext uri="{BB962C8B-B14F-4D97-AF65-F5344CB8AC3E}">
        <p14:creationId xmlns:p14="http://schemas.microsoft.com/office/powerpoint/2010/main" val="286030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3A94F9-6636-D64E-A875-55C62C420B66}"/>
              </a:ext>
            </a:extLst>
          </p:cNvPr>
          <p:cNvPicPr>
            <a:picLocks noChangeAspect="1"/>
          </p:cNvPicPr>
          <p:nvPr/>
        </p:nvPicPr>
        <p:blipFill rotWithShape="1">
          <a:blip r:embed="rId3">
            <a:extLst>
              <a:ext uri="{28A0092B-C50C-407E-A947-70E740481C1C}">
                <a14:useLocalDpi xmlns:a14="http://schemas.microsoft.com/office/drawing/2010/main" val="0"/>
              </a:ext>
            </a:extLst>
          </a:blip>
          <a:srcRect l="48339" t="13859" r="6448"/>
          <a:stretch/>
        </p:blipFill>
        <p:spPr bwMode="auto">
          <a:xfrm>
            <a:off x="7575228" y="864662"/>
            <a:ext cx="4150806" cy="2724560"/>
          </a:xfrm>
          <a:prstGeom prst="rect">
            <a:avLst/>
          </a:prstGeom>
          <a:noFill/>
          <a:ln>
            <a:noFill/>
          </a:ln>
        </p:spPr>
      </p:pic>
      <p:pic>
        <p:nvPicPr>
          <p:cNvPr id="5" name="Picture 4">
            <a:extLst>
              <a:ext uri="{FF2B5EF4-FFF2-40B4-BE49-F238E27FC236}">
                <a16:creationId xmlns:a16="http://schemas.microsoft.com/office/drawing/2014/main" id="{9A6287F4-7A18-EC48-8941-90D093F32DDE}"/>
              </a:ext>
            </a:extLst>
          </p:cNvPr>
          <p:cNvPicPr>
            <a:picLocks noChangeAspect="1" noChangeArrowheads="1"/>
          </p:cNvPicPr>
          <p:nvPr/>
        </p:nvPicPr>
        <p:blipFill>
          <a:blip r:embed="rId4"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2A22FDDA-34F7-8746-B37A-8044CEADF2E8}"/>
              </a:ext>
            </a:extLst>
          </p:cNvPr>
          <p:cNvSpPr>
            <a:spLocks noGrp="1"/>
          </p:cNvSpPr>
          <p:nvPr>
            <p:ph type="sldNum" sz="quarter" idx="12"/>
          </p:nvPr>
        </p:nvSpPr>
        <p:spPr/>
        <p:txBody>
          <a:bodyPr/>
          <a:lstStyle/>
          <a:p>
            <a:fld id="{99E86FB4-D282-46EA-BA7D-6A07832E8F91}" type="slidenum">
              <a:rPr lang="en-US" smtClean="0"/>
              <a:t>6</a:t>
            </a:fld>
            <a:endParaRPr lang="en-US"/>
          </a:p>
        </p:txBody>
      </p:sp>
      <p:sp>
        <p:nvSpPr>
          <p:cNvPr id="11" name="TextBox 10">
            <a:extLst>
              <a:ext uri="{FF2B5EF4-FFF2-40B4-BE49-F238E27FC236}">
                <a16:creationId xmlns:a16="http://schemas.microsoft.com/office/drawing/2014/main" id="{B756DD68-1F2A-034B-B0D2-05C9D0EF55FC}"/>
              </a:ext>
            </a:extLst>
          </p:cNvPr>
          <p:cNvSpPr txBox="1"/>
          <p:nvPr/>
        </p:nvSpPr>
        <p:spPr>
          <a:xfrm>
            <a:off x="1630967" y="192945"/>
            <a:ext cx="8930066"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Accurate Ozone Climatology is the Key </a:t>
            </a:r>
          </a:p>
        </p:txBody>
      </p:sp>
      <p:sp>
        <p:nvSpPr>
          <p:cNvPr id="15" name="TextBox 14">
            <a:extLst>
              <a:ext uri="{FF2B5EF4-FFF2-40B4-BE49-F238E27FC236}">
                <a16:creationId xmlns:a16="http://schemas.microsoft.com/office/drawing/2014/main" id="{BC719389-3C2F-4B42-9DA8-520BF1094085}"/>
              </a:ext>
            </a:extLst>
          </p:cNvPr>
          <p:cNvSpPr txBox="1"/>
          <p:nvPr/>
        </p:nvSpPr>
        <p:spPr>
          <a:xfrm>
            <a:off x="351463" y="5091434"/>
            <a:ext cx="7093999" cy="1323439"/>
          </a:xfrm>
          <a:prstGeom prst="rect">
            <a:avLst/>
          </a:prstGeom>
          <a:solidFill>
            <a:schemeClr val="accent1">
              <a:lumMod val="40000"/>
              <a:lumOff val="60000"/>
            </a:schemeClr>
          </a:solidFill>
          <a:effectLst>
            <a:outerShdw blurRad="50800" dist="50800" dir="5400000" algn="ctr" rotWithShape="0">
              <a:schemeClr val="tx1"/>
            </a:outerShdw>
          </a:effectLst>
        </p:spPr>
        <p:txBody>
          <a:bodyPr wrap="square" rtlCol="0">
            <a:spAutoFit/>
          </a:bodyPr>
          <a:lstStyle/>
          <a:p>
            <a:pPr indent="342900">
              <a:spcBef>
                <a:spcPts val="1200"/>
              </a:spcBef>
              <a:buFont typeface="Wingdings" pitchFamily="2" charset="2"/>
              <a:buChar char="ü"/>
            </a:pPr>
            <a:r>
              <a:rPr lang="en-US" sz="2000" dirty="0">
                <a:solidFill>
                  <a:schemeClr val="accent1">
                    <a:lumMod val="50000"/>
                  </a:schemeClr>
                </a:solidFill>
                <a:cs typeface="Times New Roman" panose="02020603050405020304" pitchFamily="18" charset="0"/>
              </a:rPr>
              <a:t>We account for the interannual ozone variability in the tropics/subtropics using rotational EOFs derived from the analysis of 14+ years of MLS in combination with total ozone and zonal wind time series as proxies [</a:t>
            </a:r>
            <a:r>
              <a:rPr lang="en-US" sz="2000" i="1" dirty="0">
                <a:solidFill>
                  <a:schemeClr val="accent1">
                    <a:lumMod val="50000"/>
                  </a:schemeClr>
                </a:solidFill>
                <a:cs typeface="Times New Roman" panose="02020603050405020304" pitchFamily="18" charset="0"/>
              </a:rPr>
              <a:t>Ziemke et al., in preparation 2021</a:t>
            </a:r>
            <a:r>
              <a:rPr lang="en-US" sz="2000" dirty="0">
                <a:solidFill>
                  <a:schemeClr val="accent1">
                    <a:lumMod val="50000"/>
                  </a:schemeClr>
                </a:solidFill>
                <a:cs typeface="Times New Roman" panose="02020603050405020304" pitchFamily="18" charset="0"/>
              </a:rPr>
              <a:t>].</a:t>
            </a:r>
          </a:p>
        </p:txBody>
      </p:sp>
      <p:pic>
        <p:nvPicPr>
          <p:cNvPr id="8" name="Picture 7">
            <a:extLst>
              <a:ext uri="{FF2B5EF4-FFF2-40B4-BE49-F238E27FC236}">
                <a16:creationId xmlns:a16="http://schemas.microsoft.com/office/drawing/2014/main" id="{C95A2DF1-3393-EE45-9C6D-FD05308B6C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76835" y="3491234"/>
            <a:ext cx="4691850" cy="3200400"/>
          </a:xfrm>
          <a:prstGeom prst="rect">
            <a:avLst/>
          </a:prstGeom>
          <a:noFill/>
          <a:ln>
            <a:noFill/>
          </a:ln>
        </p:spPr>
      </p:pic>
      <p:sp>
        <p:nvSpPr>
          <p:cNvPr id="10" name="Subtitle 2">
            <a:extLst>
              <a:ext uri="{FF2B5EF4-FFF2-40B4-BE49-F238E27FC236}">
                <a16:creationId xmlns:a16="http://schemas.microsoft.com/office/drawing/2014/main" id="{48E88F62-908D-0E46-9185-B6AE0DA79831}"/>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sp>
        <p:nvSpPr>
          <p:cNvPr id="3" name="TextBox 2">
            <a:extLst>
              <a:ext uri="{FF2B5EF4-FFF2-40B4-BE49-F238E27FC236}">
                <a16:creationId xmlns:a16="http://schemas.microsoft.com/office/drawing/2014/main" id="{1224C7DC-9662-EB4F-8B23-3F2FAD87965D}"/>
              </a:ext>
            </a:extLst>
          </p:cNvPr>
          <p:cNvSpPr txBox="1"/>
          <p:nvPr/>
        </p:nvSpPr>
        <p:spPr>
          <a:xfrm>
            <a:off x="10354434" y="943864"/>
            <a:ext cx="1103275" cy="369332"/>
          </a:xfrm>
          <a:prstGeom prst="rect">
            <a:avLst/>
          </a:prstGeom>
          <a:noFill/>
        </p:spPr>
        <p:txBody>
          <a:bodyPr wrap="square" rtlCol="0">
            <a:spAutoFit/>
          </a:bodyPr>
          <a:lstStyle/>
          <a:p>
            <a:r>
              <a:rPr lang="en-US" dirty="0"/>
              <a:t>ML-GMI</a:t>
            </a:r>
          </a:p>
        </p:txBody>
      </p:sp>
      <p:sp>
        <p:nvSpPr>
          <p:cNvPr id="13" name="TextBox 12">
            <a:extLst>
              <a:ext uri="{FF2B5EF4-FFF2-40B4-BE49-F238E27FC236}">
                <a16:creationId xmlns:a16="http://schemas.microsoft.com/office/drawing/2014/main" id="{7EC27DBD-F77C-E94F-9F9D-245339331A18}"/>
              </a:ext>
            </a:extLst>
          </p:cNvPr>
          <p:cNvSpPr txBox="1"/>
          <p:nvPr/>
        </p:nvSpPr>
        <p:spPr>
          <a:xfrm>
            <a:off x="382836" y="987009"/>
            <a:ext cx="7093999" cy="1323439"/>
          </a:xfrm>
          <a:prstGeom prst="rect">
            <a:avLst/>
          </a:prstGeom>
          <a:solidFill>
            <a:schemeClr val="accent1">
              <a:lumMod val="40000"/>
              <a:lumOff val="60000"/>
            </a:schemeClr>
          </a:solidFill>
          <a:effectLst>
            <a:outerShdw blurRad="50800" dist="50800" dir="5400000" algn="ctr" rotWithShape="0">
              <a:schemeClr val="tx1"/>
            </a:outerShdw>
          </a:effectLst>
        </p:spPr>
        <p:txBody>
          <a:bodyPr wrap="square" rtlCol="0">
            <a:spAutoFit/>
          </a:bodyPr>
          <a:lstStyle/>
          <a:p>
            <a:pPr indent="342900">
              <a:spcBef>
                <a:spcPts val="1200"/>
              </a:spcBef>
              <a:buFont typeface="Wingdings" pitchFamily="2" charset="2"/>
              <a:buChar char="ü"/>
            </a:pPr>
            <a:r>
              <a:rPr lang="en-US" sz="2000" dirty="0">
                <a:solidFill>
                  <a:schemeClr val="accent1">
                    <a:lumMod val="50000"/>
                  </a:schemeClr>
                </a:solidFill>
                <a:cs typeface="Times New Roman" panose="02020603050405020304" pitchFamily="18" charset="0"/>
              </a:rPr>
              <a:t>The seasonal ozone climatology in the stratosphere is based on 2004-2018 MLS (similarly to [</a:t>
            </a:r>
            <a:r>
              <a:rPr lang="en-US" sz="2000" i="1" dirty="0" err="1">
                <a:solidFill>
                  <a:schemeClr val="accent1">
                    <a:lumMod val="50000"/>
                  </a:schemeClr>
                </a:solidFill>
                <a:cs typeface="Times New Roman" panose="02020603050405020304" pitchFamily="18" charset="0"/>
              </a:rPr>
              <a:t>McPeters&amp;Labow</a:t>
            </a:r>
            <a:r>
              <a:rPr lang="en-US" sz="2000" i="1" dirty="0">
                <a:solidFill>
                  <a:schemeClr val="accent1">
                    <a:lumMod val="50000"/>
                  </a:schemeClr>
                </a:solidFill>
                <a:cs typeface="Times New Roman" panose="02020603050405020304" pitchFamily="18" charset="0"/>
              </a:rPr>
              <a:t>, 2012</a:t>
            </a:r>
            <a:r>
              <a:rPr lang="en-US" sz="2000" dirty="0">
                <a:solidFill>
                  <a:schemeClr val="accent1">
                    <a:lumMod val="50000"/>
                  </a:schemeClr>
                </a:solidFill>
                <a:cs typeface="Times New Roman" panose="02020603050405020304" pitchFamily="18" charset="0"/>
              </a:rPr>
              <a:t>]) day-time O3 profiles (SZA&lt;90) to establish appropriate upper stratospheric climatology for UV-type (daylight only) measurements;</a:t>
            </a:r>
          </a:p>
        </p:txBody>
      </p:sp>
      <p:sp>
        <p:nvSpPr>
          <p:cNvPr id="14" name="TextBox 13">
            <a:extLst>
              <a:ext uri="{FF2B5EF4-FFF2-40B4-BE49-F238E27FC236}">
                <a16:creationId xmlns:a16="http://schemas.microsoft.com/office/drawing/2014/main" id="{67A5A933-7649-4E47-9A7A-B90EB25042D6}"/>
              </a:ext>
            </a:extLst>
          </p:cNvPr>
          <p:cNvSpPr txBox="1"/>
          <p:nvPr/>
        </p:nvSpPr>
        <p:spPr>
          <a:xfrm>
            <a:off x="382835" y="2444333"/>
            <a:ext cx="7093999" cy="1015663"/>
          </a:xfrm>
          <a:prstGeom prst="rect">
            <a:avLst/>
          </a:prstGeom>
          <a:solidFill>
            <a:schemeClr val="accent1">
              <a:lumMod val="40000"/>
              <a:lumOff val="60000"/>
            </a:schemeClr>
          </a:solidFill>
          <a:effectLst>
            <a:outerShdw blurRad="50800" dist="50800" dir="5400000" algn="ctr" rotWithShape="0">
              <a:schemeClr val="tx1"/>
            </a:outerShdw>
          </a:effectLst>
        </p:spPr>
        <p:txBody>
          <a:bodyPr wrap="square" rtlCol="0">
            <a:spAutoFit/>
          </a:bodyPr>
          <a:lstStyle/>
          <a:p>
            <a:pPr indent="342900">
              <a:spcBef>
                <a:spcPts val="1200"/>
              </a:spcBef>
              <a:buFont typeface="Wingdings" pitchFamily="2" charset="2"/>
              <a:buChar char="ü"/>
            </a:pPr>
            <a:r>
              <a:rPr lang="en-US" sz="2000" dirty="0">
                <a:solidFill>
                  <a:schemeClr val="accent1">
                    <a:lumMod val="50000"/>
                  </a:schemeClr>
                </a:solidFill>
                <a:cs typeface="Times New Roman" panose="02020603050405020304" pitchFamily="18" charset="0"/>
              </a:rPr>
              <a:t>To account for differences in measurement times for various SBUV instruments the Goddard Diurnal Ozone Climatology [</a:t>
            </a:r>
            <a:r>
              <a:rPr lang="en-US" sz="2000" i="1" dirty="0">
                <a:solidFill>
                  <a:schemeClr val="accent1">
                    <a:lumMod val="50000"/>
                  </a:schemeClr>
                </a:solidFill>
                <a:cs typeface="Times New Roman" panose="02020603050405020304" pitchFamily="18" charset="0"/>
              </a:rPr>
              <a:t>Frith et al., 2020</a:t>
            </a:r>
            <a:r>
              <a:rPr lang="en-US" sz="2000" dirty="0">
                <a:solidFill>
                  <a:schemeClr val="accent1">
                    <a:lumMod val="50000"/>
                  </a:schemeClr>
                </a:solidFill>
                <a:cs typeface="Times New Roman" panose="02020603050405020304" pitchFamily="18" charset="0"/>
              </a:rPr>
              <a:t>] is used;</a:t>
            </a:r>
          </a:p>
        </p:txBody>
      </p:sp>
      <p:sp>
        <p:nvSpPr>
          <p:cNvPr id="16" name="TextBox 15">
            <a:extLst>
              <a:ext uri="{FF2B5EF4-FFF2-40B4-BE49-F238E27FC236}">
                <a16:creationId xmlns:a16="http://schemas.microsoft.com/office/drawing/2014/main" id="{A72395D0-F78D-FB47-B114-BBAB10414C56}"/>
              </a:ext>
            </a:extLst>
          </p:cNvPr>
          <p:cNvSpPr txBox="1"/>
          <p:nvPr/>
        </p:nvSpPr>
        <p:spPr>
          <a:xfrm>
            <a:off x="370036" y="3613934"/>
            <a:ext cx="7093999" cy="1323439"/>
          </a:xfrm>
          <a:prstGeom prst="rect">
            <a:avLst/>
          </a:prstGeom>
          <a:solidFill>
            <a:schemeClr val="accent1">
              <a:lumMod val="40000"/>
              <a:lumOff val="60000"/>
            </a:schemeClr>
          </a:solidFill>
          <a:effectLst>
            <a:outerShdw blurRad="50800" dist="50800" dir="5400000" algn="ctr" rotWithShape="0">
              <a:schemeClr val="tx1"/>
            </a:outerShdw>
          </a:effectLst>
        </p:spPr>
        <p:txBody>
          <a:bodyPr wrap="square" rtlCol="0">
            <a:spAutoFit/>
          </a:bodyPr>
          <a:lstStyle/>
          <a:p>
            <a:pPr indent="342900">
              <a:spcBef>
                <a:spcPts val="1200"/>
              </a:spcBef>
              <a:buFont typeface="Wingdings" pitchFamily="2" charset="2"/>
              <a:buChar char="ü"/>
            </a:pPr>
            <a:r>
              <a:rPr lang="en-US" sz="2000" dirty="0">
                <a:solidFill>
                  <a:schemeClr val="accent1">
                    <a:lumMod val="50000"/>
                  </a:schemeClr>
                </a:solidFill>
                <a:cs typeface="Times New Roman" panose="02020603050405020304" pitchFamily="18" charset="0"/>
              </a:rPr>
              <a:t>In the troposphere, the seasonal ozone climatology was constructed using GEOS GMI, which better captures zonal mean variability compared to the sparse ozone sonde network [</a:t>
            </a:r>
            <a:r>
              <a:rPr lang="en-US" sz="2000" i="1" dirty="0">
                <a:solidFill>
                  <a:schemeClr val="accent1">
                    <a:lumMod val="50000"/>
                  </a:schemeClr>
                </a:solidFill>
                <a:cs typeface="Times New Roman" panose="02020603050405020304" pitchFamily="18" charset="0"/>
              </a:rPr>
              <a:t>Ziemke et al., in preparation 2021</a:t>
            </a:r>
            <a:r>
              <a:rPr lang="en-US" sz="2000" dirty="0">
                <a:solidFill>
                  <a:schemeClr val="accent1">
                    <a:lumMod val="50000"/>
                  </a:schemeClr>
                </a:solidFill>
                <a:cs typeface="Times New Roman" panose="02020603050405020304" pitchFamily="18" charset="0"/>
              </a:rPr>
              <a:t>];</a:t>
            </a:r>
          </a:p>
        </p:txBody>
      </p:sp>
    </p:spTree>
    <p:extLst>
      <p:ext uri="{BB962C8B-B14F-4D97-AF65-F5344CB8AC3E}">
        <p14:creationId xmlns:p14="http://schemas.microsoft.com/office/powerpoint/2010/main" val="17218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68453F1-F44E-4569-ADA4-68DE927D2EB1}"/>
              </a:ext>
            </a:extLst>
          </p:cNvPr>
          <p:cNvSpPr txBox="1"/>
          <p:nvPr/>
        </p:nvSpPr>
        <p:spPr>
          <a:xfrm>
            <a:off x="9702735" y="855861"/>
            <a:ext cx="2597752" cy="646331"/>
          </a:xfrm>
          <a:prstGeom prst="rect">
            <a:avLst/>
          </a:prstGeom>
          <a:noFill/>
        </p:spPr>
        <p:txBody>
          <a:bodyPr wrap="square" rtlCol="0">
            <a:spAutoFit/>
          </a:bodyPr>
          <a:lstStyle/>
          <a:p>
            <a:r>
              <a:rPr lang="en-US" dirty="0"/>
              <a:t>ML O3 climatology</a:t>
            </a:r>
          </a:p>
          <a:p>
            <a:r>
              <a:rPr lang="en-US" i="1" dirty="0"/>
              <a:t>[</a:t>
            </a:r>
            <a:r>
              <a:rPr lang="en-US" i="1" dirty="0" err="1"/>
              <a:t>McPeters&amp;Labow</a:t>
            </a:r>
            <a:r>
              <a:rPr lang="en-US" i="1" dirty="0"/>
              <a:t>, 2012]</a:t>
            </a:r>
          </a:p>
        </p:txBody>
      </p:sp>
      <p:pic>
        <p:nvPicPr>
          <p:cNvPr id="3" name="Picture 2">
            <a:extLst>
              <a:ext uri="{FF2B5EF4-FFF2-40B4-BE49-F238E27FC236}">
                <a16:creationId xmlns:a16="http://schemas.microsoft.com/office/drawing/2014/main" id="{B75CA401-771C-4D17-9428-23CBE4A97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748" y="118302"/>
            <a:ext cx="9692482" cy="6858000"/>
          </a:xfrm>
          <a:prstGeom prst="rect">
            <a:avLst/>
          </a:prstGeom>
        </p:spPr>
      </p:pic>
      <p:sp>
        <p:nvSpPr>
          <p:cNvPr id="6" name="TextBox 5">
            <a:extLst>
              <a:ext uri="{FF2B5EF4-FFF2-40B4-BE49-F238E27FC236}">
                <a16:creationId xmlns:a16="http://schemas.microsoft.com/office/drawing/2014/main" id="{A09EE170-05CD-4B9A-B8F5-49C7F384C2C7}"/>
              </a:ext>
            </a:extLst>
          </p:cNvPr>
          <p:cNvSpPr txBox="1"/>
          <p:nvPr/>
        </p:nvSpPr>
        <p:spPr>
          <a:xfrm>
            <a:off x="9811871" y="1649506"/>
            <a:ext cx="2115670" cy="646331"/>
          </a:xfrm>
          <a:prstGeom prst="rect">
            <a:avLst/>
          </a:prstGeom>
          <a:noFill/>
        </p:spPr>
        <p:txBody>
          <a:bodyPr wrap="square" rtlCol="0">
            <a:spAutoFit/>
          </a:bodyPr>
          <a:lstStyle/>
          <a:p>
            <a:pPr marL="285750" indent="-285750">
              <a:buFontTx/>
              <a:buChar char="-"/>
            </a:pPr>
            <a:r>
              <a:rPr lang="en-US" dirty="0"/>
              <a:t>- - Without QBO</a:t>
            </a:r>
          </a:p>
          <a:p>
            <a:r>
              <a:rPr lang="en-US" dirty="0"/>
              <a:t>_____With QBO</a:t>
            </a:r>
          </a:p>
        </p:txBody>
      </p:sp>
      <p:sp>
        <p:nvSpPr>
          <p:cNvPr id="5" name="TextBox 4">
            <a:extLst>
              <a:ext uri="{FF2B5EF4-FFF2-40B4-BE49-F238E27FC236}">
                <a16:creationId xmlns:a16="http://schemas.microsoft.com/office/drawing/2014/main" id="{EE006B8D-135F-439F-B2DE-813C5E84CD59}"/>
              </a:ext>
            </a:extLst>
          </p:cNvPr>
          <p:cNvSpPr txBox="1"/>
          <p:nvPr/>
        </p:nvSpPr>
        <p:spPr>
          <a:xfrm>
            <a:off x="1692038" y="118302"/>
            <a:ext cx="9802201"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Initial residuals in the tropics, 302 nm </a:t>
            </a:r>
          </a:p>
        </p:txBody>
      </p:sp>
      <p:grpSp>
        <p:nvGrpSpPr>
          <p:cNvPr id="2" name="Group 1">
            <a:extLst>
              <a:ext uri="{FF2B5EF4-FFF2-40B4-BE49-F238E27FC236}">
                <a16:creationId xmlns:a16="http://schemas.microsoft.com/office/drawing/2014/main" id="{6D0F9C62-4C3A-674D-A0DD-8592A1852940}"/>
              </a:ext>
            </a:extLst>
          </p:cNvPr>
          <p:cNvGrpSpPr/>
          <p:nvPr/>
        </p:nvGrpSpPr>
        <p:grpSpPr>
          <a:xfrm>
            <a:off x="8229600" y="2776654"/>
            <a:ext cx="3793199" cy="2833011"/>
            <a:chOff x="8229600" y="2776654"/>
            <a:chExt cx="3793199" cy="2833011"/>
          </a:xfrm>
        </p:grpSpPr>
        <p:sp>
          <p:nvSpPr>
            <p:cNvPr id="7" name="Rectangle 6">
              <a:extLst>
                <a:ext uri="{FF2B5EF4-FFF2-40B4-BE49-F238E27FC236}">
                  <a16:creationId xmlns:a16="http://schemas.microsoft.com/office/drawing/2014/main" id="{68D4AA49-EC36-4621-A9AA-60D440D3931C}"/>
                </a:ext>
              </a:extLst>
            </p:cNvPr>
            <p:cNvSpPr/>
            <p:nvPr/>
          </p:nvSpPr>
          <p:spPr>
            <a:xfrm>
              <a:off x="9032461" y="4807323"/>
              <a:ext cx="2990338" cy="8023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7-10% mean offset due to the error in tropospheric O3 climatology</a:t>
              </a:r>
            </a:p>
          </p:txBody>
        </p:sp>
        <p:cxnSp>
          <p:nvCxnSpPr>
            <p:cNvPr id="4" name="Straight Arrow Connector 3">
              <a:extLst>
                <a:ext uri="{FF2B5EF4-FFF2-40B4-BE49-F238E27FC236}">
                  <a16:creationId xmlns:a16="http://schemas.microsoft.com/office/drawing/2014/main" id="{F3371274-B68F-434E-AAF8-855E2D87824A}"/>
                </a:ext>
              </a:extLst>
            </p:cNvPr>
            <p:cNvCxnSpPr>
              <a:cxnSpLocks/>
            </p:cNvCxnSpPr>
            <p:nvPr/>
          </p:nvCxnSpPr>
          <p:spPr>
            <a:xfrm flipH="1" flipV="1">
              <a:off x="8229600" y="2776654"/>
              <a:ext cx="1179377" cy="2023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 name="Subtitle 2">
            <a:extLst>
              <a:ext uri="{FF2B5EF4-FFF2-40B4-BE49-F238E27FC236}">
                <a16:creationId xmlns:a16="http://schemas.microsoft.com/office/drawing/2014/main" id="{4B088269-40F4-9045-8CA4-521DE0C06D5B}"/>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pic>
        <p:nvPicPr>
          <p:cNvPr id="9" name="Picture 8">
            <a:extLst>
              <a:ext uri="{FF2B5EF4-FFF2-40B4-BE49-F238E27FC236}">
                <a16:creationId xmlns:a16="http://schemas.microsoft.com/office/drawing/2014/main" id="{F79C8569-B245-2347-8DD0-50E31BE3CA9F}"/>
              </a:ext>
            </a:extLst>
          </p:cNvPr>
          <p:cNvPicPr>
            <a:picLocks noChangeAspect="1" noChangeArrowheads="1"/>
          </p:cNvPicPr>
          <p:nvPr/>
        </p:nvPicPr>
        <p:blipFill>
          <a:blip r:embed="rId4"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E98A0317-6B87-4C48-B339-C248A7A9E4B8}"/>
              </a:ext>
            </a:extLst>
          </p:cNvPr>
          <p:cNvGrpSpPr/>
          <p:nvPr/>
        </p:nvGrpSpPr>
        <p:grpSpPr>
          <a:xfrm>
            <a:off x="3646449" y="3389872"/>
            <a:ext cx="3076279" cy="2427949"/>
            <a:chOff x="8946520" y="3181716"/>
            <a:chExt cx="3076279" cy="2427949"/>
          </a:xfrm>
        </p:grpSpPr>
        <p:sp>
          <p:nvSpPr>
            <p:cNvPr id="14" name="Rectangle 13">
              <a:extLst>
                <a:ext uri="{FF2B5EF4-FFF2-40B4-BE49-F238E27FC236}">
                  <a16:creationId xmlns:a16="http://schemas.microsoft.com/office/drawing/2014/main" id="{B844D8D4-B6D0-1644-BBEC-E2F7FC5BDD52}"/>
                </a:ext>
              </a:extLst>
            </p:cNvPr>
            <p:cNvSpPr/>
            <p:nvPr/>
          </p:nvSpPr>
          <p:spPr>
            <a:xfrm>
              <a:off x="8946520" y="4599167"/>
              <a:ext cx="3076279" cy="10104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Changes in residuals over time for drifting instruments is also due to errors in tropospheric O3 climatology</a:t>
              </a:r>
            </a:p>
          </p:txBody>
        </p:sp>
        <p:cxnSp>
          <p:nvCxnSpPr>
            <p:cNvPr id="15" name="Straight Arrow Connector 14">
              <a:extLst>
                <a:ext uri="{FF2B5EF4-FFF2-40B4-BE49-F238E27FC236}">
                  <a16:creationId xmlns:a16="http://schemas.microsoft.com/office/drawing/2014/main" id="{B7CD7632-246D-FB4B-B5E6-87DF97B043C6}"/>
                </a:ext>
              </a:extLst>
            </p:cNvPr>
            <p:cNvCxnSpPr>
              <a:cxnSpLocks/>
            </p:cNvCxnSpPr>
            <p:nvPr/>
          </p:nvCxnSpPr>
          <p:spPr>
            <a:xfrm flipV="1">
              <a:off x="9408978" y="3181716"/>
              <a:ext cx="1810960" cy="1618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98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61BC5ECF-7877-4340-88BC-25A2C3301D92}"/>
              </a:ext>
            </a:extLst>
          </p:cNvPr>
          <p:cNvPicPr>
            <a:picLocks noChangeAspect="1"/>
          </p:cNvPicPr>
          <p:nvPr/>
        </p:nvPicPr>
        <p:blipFill rotWithShape="1">
          <a:blip r:embed="rId3">
            <a:extLst>
              <a:ext uri="{28A0092B-C50C-407E-A947-70E740481C1C}">
                <a14:useLocalDpi xmlns:a14="http://schemas.microsoft.com/office/drawing/2010/main" val="0"/>
              </a:ext>
            </a:extLst>
          </a:blip>
          <a:srcRect t="10026" b="5379"/>
          <a:stretch/>
        </p:blipFill>
        <p:spPr>
          <a:xfrm>
            <a:off x="1249759" y="687578"/>
            <a:ext cx="9692482" cy="5801525"/>
          </a:xfrm>
          <a:prstGeom prst="rect">
            <a:avLst/>
          </a:prstGeom>
        </p:spPr>
      </p:pic>
      <p:sp>
        <p:nvSpPr>
          <p:cNvPr id="5" name="TextBox 4">
            <a:extLst>
              <a:ext uri="{FF2B5EF4-FFF2-40B4-BE49-F238E27FC236}">
                <a16:creationId xmlns:a16="http://schemas.microsoft.com/office/drawing/2014/main" id="{EE006B8D-135F-439F-B2DE-813C5E84CD59}"/>
              </a:ext>
            </a:extLst>
          </p:cNvPr>
          <p:cNvSpPr txBox="1"/>
          <p:nvPr/>
        </p:nvSpPr>
        <p:spPr>
          <a:xfrm>
            <a:off x="1383630" y="102803"/>
            <a:ext cx="9802201"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Initial residuals in the tropics, 302 nm </a:t>
            </a:r>
          </a:p>
        </p:txBody>
      </p:sp>
      <p:sp>
        <p:nvSpPr>
          <p:cNvPr id="12" name="Rectangle 11">
            <a:extLst>
              <a:ext uri="{FF2B5EF4-FFF2-40B4-BE49-F238E27FC236}">
                <a16:creationId xmlns:a16="http://schemas.microsoft.com/office/drawing/2014/main" id="{F19DC11B-B584-48D7-A049-F9F0D81455FA}"/>
              </a:ext>
            </a:extLst>
          </p:cNvPr>
          <p:cNvSpPr/>
          <p:nvPr/>
        </p:nvSpPr>
        <p:spPr>
          <a:xfrm>
            <a:off x="5337885" y="4159404"/>
            <a:ext cx="3817434" cy="144965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Wingdings" pitchFamily="2" charset="2"/>
              <a:buChar char="ü"/>
            </a:pP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GMI tropospheric O3 climatology reduces the mean offset in the tropics and improves time series for drifting instruments </a:t>
            </a:r>
          </a:p>
        </p:txBody>
      </p:sp>
      <p:sp>
        <p:nvSpPr>
          <p:cNvPr id="6" name="Subtitle 2">
            <a:extLst>
              <a:ext uri="{FF2B5EF4-FFF2-40B4-BE49-F238E27FC236}">
                <a16:creationId xmlns:a16="http://schemas.microsoft.com/office/drawing/2014/main" id="{E65659D4-AA67-AC45-9331-9ACE5AFD0B7F}"/>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pic>
        <p:nvPicPr>
          <p:cNvPr id="7" name="Picture 6">
            <a:extLst>
              <a:ext uri="{FF2B5EF4-FFF2-40B4-BE49-F238E27FC236}">
                <a16:creationId xmlns:a16="http://schemas.microsoft.com/office/drawing/2014/main" id="{C09B1BD2-A462-5748-93E2-87CFC92584CC}"/>
              </a:ext>
            </a:extLst>
          </p:cNvPr>
          <p:cNvPicPr>
            <a:picLocks noChangeAspect="1" noChangeArrowheads="1"/>
          </p:cNvPicPr>
          <p:nvPr/>
        </p:nvPicPr>
        <p:blipFill>
          <a:blip r:embed="rId4"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Tree>
    <p:extLst>
      <p:ext uri="{BB962C8B-B14F-4D97-AF65-F5344CB8AC3E}">
        <p14:creationId xmlns:p14="http://schemas.microsoft.com/office/powerpoint/2010/main" val="3341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id="{C1273293-8963-2E4C-A691-BD51AC2DBE8B}"/>
              </a:ext>
            </a:extLst>
          </p:cNvPr>
          <p:cNvPicPr>
            <a:picLocks noChangeAspect="1"/>
          </p:cNvPicPr>
          <p:nvPr/>
        </p:nvPicPr>
        <p:blipFill rotWithShape="1">
          <a:blip r:embed="rId3"/>
          <a:srcRect t="11589" r="5882"/>
          <a:stretch/>
        </p:blipFill>
        <p:spPr>
          <a:xfrm>
            <a:off x="5794832" y="1749685"/>
            <a:ext cx="6203193" cy="4122990"/>
          </a:xfrm>
          <a:prstGeom prst="rect">
            <a:avLst/>
          </a:prstGeom>
        </p:spPr>
      </p:pic>
      <p:pic>
        <p:nvPicPr>
          <p:cNvPr id="6" name="Picture 5">
            <a:extLst>
              <a:ext uri="{FF2B5EF4-FFF2-40B4-BE49-F238E27FC236}">
                <a16:creationId xmlns:a16="http://schemas.microsoft.com/office/drawing/2014/main" id="{9A6287F4-7A18-EC48-8941-90D093F32DDE}"/>
              </a:ext>
            </a:extLst>
          </p:cNvPr>
          <p:cNvPicPr>
            <a:picLocks noChangeAspect="1" noChangeArrowheads="1"/>
          </p:cNvPicPr>
          <p:nvPr/>
        </p:nvPicPr>
        <p:blipFill>
          <a:blip r:embed="rId4" cstate="print">
            <a:clrChange>
              <a:clrFrom>
                <a:srgbClr val="FFFFFF"/>
              </a:clrFrom>
              <a:clrTo>
                <a:srgbClr val="FFFFFF">
                  <a:alpha val="0"/>
                </a:srgbClr>
              </a:clrTo>
            </a:clrChange>
          </a:blip>
          <a:srcRect l="3388"/>
          <a:stretch>
            <a:fillRect/>
          </a:stretch>
        </p:blipFill>
        <p:spPr bwMode="auto">
          <a:xfrm>
            <a:off x="147480" y="88487"/>
            <a:ext cx="1066800" cy="883377"/>
          </a:xfrm>
          <a:prstGeom prst="rect">
            <a:avLst/>
          </a:prstGeom>
          <a:noFill/>
          <a:ln w="9525">
            <a:noFill/>
            <a:miter lim="800000"/>
            <a:headEnd/>
            <a:tailEnd/>
          </a:ln>
        </p:spPr>
      </p:pic>
      <p:sp>
        <p:nvSpPr>
          <p:cNvPr id="7" name="TextBox 6">
            <a:extLst>
              <a:ext uri="{FF2B5EF4-FFF2-40B4-BE49-F238E27FC236}">
                <a16:creationId xmlns:a16="http://schemas.microsoft.com/office/drawing/2014/main" id="{183F6ACF-6E25-5B40-92E0-5240AA034607}"/>
              </a:ext>
            </a:extLst>
          </p:cNvPr>
          <p:cNvSpPr txBox="1"/>
          <p:nvPr/>
        </p:nvSpPr>
        <p:spPr>
          <a:xfrm>
            <a:off x="1322993" y="73740"/>
            <a:ext cx="9802201" cy="584775"/>
          </a:xfrm>
          <a:prstGeom prst="rect">
            <a:avLst/>
          </a:prstGeom>
          <a:gradFill>
            <a:gsLst>
              <a:gs pos="0">
                <a:schemeClr val="accent1">
                  <a:lumMod val="5000"/>
                  <a:lumOff val="95000"/>
                </a:schemeClr>
              </a:gs>
              <a:gs pos="33000">
                <a:schemeClr val="accent1">
                  <a:lumMod val="45000"/>
                  <a:lumOff val="55000"/>
                </a:schemeClr>
              </a:gs>
              <a:gs pos="71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Analysis of Initial Residuals (Calculated-Measured)</a:t>
            </a:r>
          </a:p>
        </p:txBody>
      </p:sp>
      <p:sp>
        <p:nvSpPr>
          <p:cNvPr id="8" name="Subtitle 2">
            <a:extLst>
              <a:ext uri="{FF2B5EF4-FFF2-40B4-BE49-F238E27FC236}">
                <a16:creationId xmlns:a16="http://schemas.microsoft.com/office/drawing/2014/main" id="{3A0B0781-4387-1845-90EE-CE7028B23C8C}"/>
              </a:ext>
            </a:extLst>
          </p:cNvPr>
          <p:cNvSpPr txBox="1">
            <a:spLocks/>
          </p:cNvSpPr>
          <p:nvPr/>
        </p:nvSpPr>
        <p:spPr>
          <a:xfrm>
            <a:off x="1383630" y="6489103"/>
            <a:ext cx="9144000" cy="405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GSICS Annual Meeting 2021, April 1, 2021</a:t>
            </a:r>
          </a:p>
        </p:txBody>
      </p:sp>
      <p:pic>
        <p:nvPicPr>
          <p:cNvPr id="4" name="Picture 3" descr="Chart&#10;&#10;Description automatically generated">
            <a:extLst>
              <a:ext uri="{FF2B5EF4-FFF2-40B4-BE49-F238E27FC236}">
                <a16:creationId xmlns:a16="http://schemas.microsoft.com/office/drawing/2014/main" id="{25706693-2061-B043-8F3B-DA86439DF2B7}"/>
              </a:ext>
            </a:extLst>
          </p:cNvPr>
          <p:cNvPicPr>
            <a:picLocks noChangeAspect="1"/>
          </p:cNvPicPr>
          <p:nvPr/>
        </p:nvPicPr>
        <p:blipFill rotWithShape="1">
          <a:blip r:embed="rId5"/>
          <a:srcRect t="11589" r="8706"/>
          <a:stretch/>
        </p:blipFill>
        <p:spPr>
          <a:xfrm>
            <a:off x="-61426" y="1750125"/>
            <a:ext cx="6017056" cy="4122990"/>
          </a:xfrm>
          <a:prstGeom prst="rect">
            <a:avLst/>
          </a:prstGeom>
        </p:spPr>
      </p:pic>
      <p:sp>
        <p:nvSpPr>
          <p:cNvPr id="15" name="Rectangle 14">
            <a:extLst>
              <a:ext uri="{FF2B5EF4-FFF2-40B4-BE49-F238E27FC236}">
                <a16:creationId xmlns:a16="http://schemas.microsoft.com/office/drawing/2014/main" id="{A3EE4874-0C7B-7C41-9E4A-5F959ADF116F}"/>
              </a:ext>
            </a:extLst>
          </p:cNvPr>
          <p:cNvSpPr/>
          <p:nvPr/>
        </p:nvSpPr>
        <p:spPr>
          <a:xfrm>
            <a:off x="193975" y="5592855"/>
            <a:ext cx="9396074" cy="8309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ü"/>
            </a:pP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Calculate mean differences for each pair between 60S-60N, but limit the time periods when measurement conditions were very similar (</a:t>
            </a:r>
            <a:r>
              <a:rPr lang="en-US" b="1" dirty="0" err="1">
                <a:solidFill>
                  <a:srgbClr val="002060"/>
                </a:solidFill>
                <a:latin typeface="Times New Roman" panose="02020603050405020304" pitchFamily="18" charset="0"/>
                <a:cs typeface="Times New Roman" panose="02020603050405020304" pitchFamily="18" charset="0"/>
                <a:sym typeface="Wingdings" pitchFamily="2" charset="2"/>
              </a:rPr>
              <a:t>dSZA</a:t>
            </a: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&lt; ±15</a:t>
            </a:r>
            <a:r>
              <a:rPr lang="en-US" b="1" baseline="30000" dirty="0">
                <a:solidFill>
                  <a:srgbClr val="002060"/>
                </a:solidFill>
                <a:latin typeface="Times New Roman" panose="02020603050405020304" pitchFamily="18" charset="0"/>
                <a:cs typeface="Times New Roman" panose="02020603050405020304" pitchFamily="18" charset="0"/>
                <a:sym typeface="Wingdings" pitchFamily="2" charset="2"/>
              </a:rPr>
              <a:t>∘</a:t>
            </a: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a:t>
            </a:r>
          </a:p>
          <a:p>
            <a:pPr marL="342900" indent="-342900">
              <a:buFont typeface="Wingdings" pitchFamily="2" charset="2"/>
              <a:buChar char="ü"/>
            </a:pPr>
            <a:r>
              <a:rPr lang="en-US" b="1" dirty="0">
                <a:solidFill>
                  <a:srgbClr val="002060"/>
                </a:solidFill>
                <a:latin typeface="Times New Roman" panose="02020603050405020304" pitchFamily="18" charset="0"/>
                <a:cs typeface="Times New Roman" panose="02020603050405020304" pitchFamily="18" charset="0"/>
                <a:sym typeface="Wingdings" pitchFamily="2" charset="2"/>
              </a:rPr>
              <a:t>The calibration error should not change with latitude.</a:t>
            </a:r>
          </a:p>
        </p:txBody>
      </p:sp>
      <p:sp>
        <p:nvSpPr>
          <p:cNvPr id="16" name="Rectangle 15">
            <a:extLst>
              <a:ext uri="{FF2B5EF4-FFF2-40B4-BE49-F238E27FC236}">
                <a16:creationId xmlns:a16="http://schemas.microsoft.com/office/drawing/2014/main" id="{B47D5227-697B-5C43-804E-2C62105197A5}"/>
              </a:ext>
            </a:extLst>
          </p:cNvPr>
          <p:cNvSpPr/>
          <p:nvPr/>
        </p:nvSpPr>
        <p:spPr>
          <a:xfrm>
            <a:off x="9142871" y="4598748"/>
            <a:ext cx="2126980" cy="39170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600" b="1" dirty="0">
                <a:solidFill>
                  <a:srgbClr val="002060"/>
                </a:solidFill>
                <a:latin typeface="Times New Roman" panose="02020603050405020304" pitchFamily="18" charset="0"/>
                <a:cs typeface="Times New Roman" panose="02020603050405020304" pitchFamily="18" charset="0"/>
                <a:sym typeface="Wingdings" pitchFamily="2" charset="2"/>
              </a:rPr>
              <a:t>Limit to </a:t>
            </a:r>
            <a:r>
              <a:rPr lang="en-US" sz="1600" b="1" dirty="0" err="1">
                <a:solidFill>
                  <a:srgbClr val="002060"/>
                </a:solidFill>
                <a:latin typeface="Times New Roman" panose="02020603050405020304" pitchFamily="18" charset="0"/>
                <a:cs typeface="Times New Roman" panose="02020603050405020304" pitchFamily="18" charset="0"/>
                <a:sym typeface="Wingdings" pitchFamily="2" charset="2"/>
              </a:rPr>
              <a:t>dSZA</a:t>
            </a:r>
            <a:r>
              <a:rPr lang="en-US" sz="1600" b="1" dirty="0">
                <a:solidFill>
                  <a:srgbClr val="002060"/>
                </a:solidFill>
                <a:latin typeface="Times New Roman" panose="02020603050405020304" pitchFamily="18" charset="0"/>
                <a:cs typeface="Times New Roman" panose="02020603050405020304" pitchFamily="18" charset="0"/>
                <a:sym typeface="Wingdings" pitchFamily="2" charset="2"/>
              </a:rPr>
              <a:t> &lt; ±15</a:t>
            </a:r>
            <a:r>
              <a:rPr lang="en-US" sz="1600" b="1" baseline="30000" dirty="0">
                <a:solidFill>
                  <a:srgbClr val="002060"/>
                </a:solidFill>
                <a:latin typeface="Times New Roman" panose="02020603050405020304" pitchFamily="18" charset="0"/>
                <a:cs typeface="Times New Roman" panose="02020603050405020304" pitchFamily="18" charset="0"/>
                <a:sym typeface="Wingdings" pitchFamily="2" charset="2"/>
              </a:rPr>
              <a:t>∘</a:t>
            </a:r>
            <a:endParaRPr lang="en-US" sz="1600" b="1" dirty="0">
              <a:solidFill>
                <a:srgbClr val="002060"/>
              </a:solidFill>
              <a:latin typeface="Times New Roman" panose="02020603050405020304" pitchFamily="18" charset="0"/>
              <a:cs typeface="Times New Roman" panose="02020603050405020304" pitchFamily="18" charset="0"/>
              <a:sym typeface="Wingdings" pitchFamily="2" charset="2"/>
            </a:endParaRPr>
          </a:p>
        </p:txBody>
      </p:sp>
      <p:sp>
        <p:nvSpPr>
          <p:cNvPr id="17" name="TextBox 16">
            <a:extLst>
              <a:ext uri="{FF2B5EF4-FFF2-40B4-BE49-F238E27FC236}">
                <a16:creationId xmlns:a16="http://schemas.microsoft.com/office/drawing/2014/main" id="{349B8857-8883-4D4E-A4F0-B90F930A6281}"/>
              </a:ext>
            </a:extLst>
          </p:cNvPr>
          <p:cNvSpPr txBox="1"/>
          <p:nvPr/>
        </p:nvSpPr>
        <p:spPr>
          <a:xfrm>
            <a:off x="-61426" y="1236490"/>
            <a:ext cx="5603994" cy="461665"/>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Time series of residuals, 298 nm</a:t>
            </a:r>
          </a:p>
        </p:txBody>
      </p:sp>
      <p:sp>
        <p:nvSpPr>
          <p:cNvPr id="19" name="TextBox 18">
            <a:extLst>
              <a:ext uri="{FF2B5EF4-FFF2-40B4-BE49-F238E27FC236}">
                <a16:creationId xmlns:a16="http://schemas.microsoft.com/office/drawing/2014/main" id="{81D41114-93B9-A547-A065-D279B632F8A1}"/>
              </a:ext>
            </a:extLst>
          </p:cNvPr>
          <p:cNvSpPr txBox="1"/>
          <p:nvPr/>
        </p:nvSpPr>
        <p:spPr>
          <a:xfrm>
            <a:off x="6096000" y="1022599"/>
            <a:ext cx="5603994" cy="830997"/>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Time series of differences in residuals for the overlapping instruments, 298 nm</a:t>
            </a:r>
          </a:p>
        </p:txBody>
      </p:sp>
    </p:spTree>
    <p:extLst>
      <p:ext uri="{BB962C8B-B14F-4D97-AF65-F5344CB8AC3E}">
        <p14:creationId xmlns:p14="http://schemas.microsoft.com/office/powerpoint/2010/main" val="63714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8521</TotalTime>
  <Words>2402</Words>
  <Application>Microsoft Macintosh PowerPoint</Application>
  <PresentationFormat>Widescreen</PresentationFormat>
  <Paragraphs>238</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A new approach to cross-calibrate satellite UV instruments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approach to cross-calibrate satellite UV instruments</dc:title>
  <dc:creator>Kramarova, Natalya A. (GSFC-6140)</dc:creator>
  <cp:lastModifiedBy>Kramarova, Natalya A. (GSFC-6140)</cp:lastModifiedBy>
  <cp:revision>43</cp:revision>
  <dcterms:created xsi:type="dcterms:W3CDTF">2021-03-26T12:38:09Z</dcterms:created>
  <dcterms:modified xsi:type="dcterms:W3CDTF">2021-04-01T13:24:45Z</dcterms:modified>
</cp:coreProperties>
</file>