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080" r:id="rId2"/>
    <p:sldId id="4081" r:id="rId3"/>
    <p:sldId id="4084" r:id="rId4"/>
    <p:sldId id="4094" r:id="rId5"/>
    <p:sldId id="4085" r:id="rId6"/>
    <p:sldId id="4095" r:id="rId7"/>
    <p:sldId id="4096" r:id="rId8"/>
    <p:sldId id="4059" r:id="rId9"/>
    <p:sldId id="4091" r:id="rId10"/>
    <p:sldId id="4060" r:id="rId11"/>
    <p:sldId id="4097" r:id="rId12"/>
    <p:sldId id="4090" r:id="rId13"/>
    <p:sldId id="4082" r:id="rId14"/>
  </p:sldIdLst>
  <p:sldSz cx="8686800" cy="6400800"/>
  <p:notesSz cx="7077075" cy="93630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elC" initials="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A00"/>
    <a:srgbClr val="99FF66"/>
    <a:srgbClr val="008000"/>
    <a:srgbClr val="0000FF"/>
    <a:srgbClr val="FFFAB2"/>
    <a:srgbClr val="B428FA"/>
    <a:srgbClr val="FF99FF"/>
    <a:srgbClr val="FF8AD8"/>
    <a:srgbClr val="FF99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78162" autoAdjust="0"/>
  </p:normalViewPr>
  <p:slideViewPr>
    <p:cSldViewPr>
      <p:cViewPr varScale="1">
        <p:scale>
          <a:sx n="136" d="100"/>
          <a:sy n="136" d="100"/>
        </p:scale>
        <p:origin x="1640" y="192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744"/>
    </p:cViewPr>
  </p:sorterViewPr>
  <p:notesViewPr>
    <p:cSldViewPr>
      <p:cViewPr varScale="1">
        <p:scale>
          <a:sx n="100" d="100"/>
          <a:sy n="100" d="100"/>
        </p:scale>
        <p:origin x="244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168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5563" y="785813"/>
            <a:ext cx="4430712" cy="32654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713" y="4476880"/>
            <a:ext cx="5202035" cy="4165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511" tIns="45627" rIns="94511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308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785813"/>
            <a:ext cx="4429125" cy="32639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713" y="4476880"/>
            <a:ext cx="5202035" cy="4163499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195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ea typeface="+mn-ea"/>
            </a:endParaRPr>
          </a:p>
        </p:txBody>
      </p:sp>
      <p:pic>
        <p:nvPicPr>
          <p:cNvPr id="3" name="Picture 53" descr="oco_banner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5815013"/>
            <a:ext cx="2057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0" y="914400"/>
            <a:ext cx="4343400" cy="4873752"/>
            <a:chOff x="0" y="576"/>
            <a:chExt cx="5472" cy="3072"/>
          </a:xfrm>
        </p:grpSpPr>
        <p:sp>
          <p:nvSpPr>
            <p:cNvPr id="8" name="Line 18"/>
            <p:cNvSpPr>
              <a:spLocks noChangeShapeType="1"/>
            </p:cNvSpPr>
            <p:nvPr userDrawn="1"/>
          </p:nvSpPr>
          <p:spPr bwMode="auto">
            <a:xfrm>
              <a:off x="0" y="3648"/>
              <a:ext cx="5472" cy="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0"/>
            <p:cNvSpPr>
              <a:spLocks noChangeShapeType="1"/>
            </p:cNvSpPr>
            <p:nvPr userDrawn="1"/>
          </p:nvSpPr>
          <p:spPr bwMode="auto">
            <a:xfrm>
              <a:off x="0" y="576"/>
              <a:ext cx="5472" cy="0"/>
            </a:xfrm>
            <a:prstGeom prst="line">
              <a:avLst/>
            </a:prstGeom>
            <a:noFill/>
            <a:ln w="57150" cmpd="thinThick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24"/>
            <p:cNvPicPr>
              <a:picLocks noChangeAspect="1" noChangeArrowheads="1"/>
            </p:cNvPicPr>
            <p:nvPr userDrawn="1"/>
          </p:nvPicPr>
          <p:blipFill>
            <a:blip r:embed="rId3" cstate="screen">
              <a:lum bright="4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6" y="600"/>
              <a:ext cx="426" cy="3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2"/>
            <p:cNvPicPr>
              <a:picLocks noChangeAspect="1" noChangeArrowheads="1"/>
            </p:cNvPicPr>
            <p:nvPr userDrawn="1"/>
          </p:nvPicPr>
          <p:blipFill>
            <a:blip r:embed="rId4" cstate="screen">
              <a:lum bright="4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594"/>
              <a:ext cx="5043" cy="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5"/>
            <p:cNvPicPr>
              <a:picLocks noChangeAspect="1" noChangeArrowheads="1"/>
            </p:cNvPicPr>
            <p:nvPr userDrawn="1"/>
          </p:nvPicPr>
          <p:blipFill>
            <a:blip r:embed="rId5" cstate="screen">
              <a:lum bright="4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8" y="3456"/>
              <a:ext cx="42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315CB41-35E9-A34C-953B-87B0ABE90FCA}"/>
              </a:ext>
            </a:extLst>
          </p:cNvPr>
          <p:cNvPicPr>
            <a:picLocks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4330947" y="890547"/>
            <a:ext cx="4343400" cy="48737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5C6DEC-07FF-3448-A0C6-E643B7C945EE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762" y="4802359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24216D-EE2A-BC41-9CD4-A26724D07565}"/>
              </a:ext>
            </a:extLst>
          </p:cNvPr>
          <p:cNvPicPr>
            <a:picLocks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9" y="4834832"/>
            <a:ext cx="914400" cy="914400"/>
          </a:xfrm>
          <a:prstGeom prst="rect">
            <a:avLst/>
          </a:prstGeom>
        </p:spPr>
      </p:pic>
      <p:pic>
        <p:nvPicPr>
          <p:cNvPr id="16" name="Picture 15" descr="Tribrand_ColorBlack_rgb_16x3_160601.png">
            <a:extLst>
              <a:ext uri="{FF2B5EF4-FFF2-40B4-BE49-F238E27FC236}">
                <a16:creationId xmlns:a16="http://schemas.microsoft.com/office/drawing/2014/main" id="{8BB4F98D-8787-CB42-8065-D1F76B53B85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317" y="54060"/>
            <a:ext cx="2925483" cy="8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3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8001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30088"/>
            <a:ext cx="5638800" cy="379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53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754506"/>
            <a:ext cx="7620000" cy="57949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4495800"/>
            <a:ext cx="86868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60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21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2743121" y="76201"/>
            <a:ext cx="5205534" cy="7026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6204" tIns="43102" rIns="86204" bIns="4310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9A9F1-8C9E-F04B-AA83-24DFFD7FC5E2}"/>
              </a:ext>
            </a:extLst>
          </p:cNvPr>
          <p:cNvSpPr/>
          <p:nvPr userDrawn="1"/>
        </p:nvSpPr>
        <p:spPr bwMode="auto">
          <a:xfrm>
            <a:off x="102636" y="5980923"/>
            <a:ext cx="2481943" cy="3172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7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ea typeface="+mn-ea"/>
            </a:endParaRPr>
          </a:p>
        </p:txBody>
      </p:sp>
      <p:sp>
        <p:nvSpPr>
          <p:cNvPr id="1027" name="Line 14"/>
          <p:cNvSpPr>
            <a:spLocks noChangeShapeType="1"/>
          </p:cNvSpPr>
          <p:nvPr userDrawn="1"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 userDrawn="1"/>
        </p:nvSpPr>
        <p:spPr bwMode="auto">
          <a:xfrm>
            <a:off x="0" y="8382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53"/>
          <p:cNvSpPr txBox="1">
            <a:spLocks noChangeArrowheads="1"/>
          </p:cNvSpPr>
          <p:nvPr userDrawn="1"/>
        </p:nvSpPr>
        <p:spPr bwMode="auto">
          <a:xfrm>
            <a:off x="4082620" y="6113569"/>
            <a:ext cx="76200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800" dirty="0"/>
              <a:t>Slide</a:t>
            </a:r>
            <a:r>
              <a:rPr lang="en-US" altLang="en-US" sz="1200" dirty="0"/>
              <a:t> </a:t>
            </a:r>
            <a:fld id="{62229FE3-F85B-480D-A14A-62385A3F76FB}" type="slidenum">
              <a:rPr lang="en-US" altLang="en-US" sz="1200" b="1" smtClean="0"/>
              <a:pPr algn="ctr">
                <a:defRPr/>
              </a:pPr>
              <a:t>‹#›</a:t>
            </a:fld>
            <a:endParaRPr lang="en-US" altLang="en-US" sz="800" b="1" dirty="0"/>
          </a:p>
        </p:txBody>
      </p:sp>
      <p:pic>
        <p:nvPicPr>
          <p:cNvPr id="1030" name="Picture 54" descr="oco_banner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5957888"/>
            <a:ext cx="16303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0996"/>
            <a:ext cx="6324600" cy="40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10" tIns="43105" rIns="86210" bIns="4310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pic>
        <p:nvPicPr>
          <p:cNvPr id="1033" name="Picture 111" descr="nasa_logo(132x109)-official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9062"/>
            <a:ext cx="685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5C546D-2863-D346-8F6B-AD9C16809E4B}"/>
              </a:ext>
            </a:extLst>
          </p:cNvPr>
          <p:cNvPicPr>
            <a:picLocks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19" y="5957888"/>
            <a:ext cx="457200" cy="457200"/>
          </a:xfrm>
          <a:prstGeom prst="rect">
            <a:avLst/>
          </a:prstGeom>
        </p:spPr>
      </p:pic>
      <p:pic>
        <p:nvPicPr>
          <p:cNvPr id="16" name="Picture 87">
            <a:extLst>
              <a:ext uri="{FF2B5EF4-FFF2-40B4-BE49-F238E27FC236}">
                <a16:creationId xmlns:a16="http://schemas.microsoft.com/office/drawing/2014/main" id="{9413F562-30C6-5942-BF92-521EEC7E19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213834"/>
            <a:ext cx="11128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7AAD06-CC20-D247-979D-C4F208F8EC7C}"/>
              </a:ext>
            </a:extLst>
          </p:cNvPr>
          <p:cNvPicPr>
            <a:picLocks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238" y="5943600"/>
            <a:ext cx="4572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7" r:id="rId3"/>
    <p:sldLayoutId id="2147483758" r:id="rId4"/>
    <p:sldLayoutId id="2147483759" r:id="rId5"/>
  </p:sldLayoutIdLst>
  <p:hf hdr="0" ftr="0"/>
  <p:txStyles>
    <p:titleStyle>
      <a:lvl1pPr algn="ctr" defTabSz="86201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86201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86201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86201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86201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86201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ctr" defTabSz="86201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ctr" defTabSz="86201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ctr" defTabSz="86201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177800" indent="-177800" algn="l" defTabSz="8620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20700" indent="-228600" algn="l" defTabSz="8620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12800" indent="-177800" algn="l" defTabSz="8620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143000" indent="-165100" algn="l" defTabSz="8620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435100" indent="-177800" algn="l" defTabSz="8620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Font typeface="Times New Roman" panose="02020603050405020304" pitchFamily="18" charset="0"/>
        <a:buChar char="▫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92300" indent="-177800" algn="l" defTabSz="8620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Font typeface="Times New Roman" pitchFamily="18" charset="0"/>
        <a:buChar char="▫"/>
        <a:defRPr sz="1400">
          <a:solidFill>
            <a:schemeClr val="tx1"/>
          </a:solidFill>
          <a:latin typeface="+mn-lt"/>
        </a:defRPr>
      </a:lvl6pPr>
      <a:lvl7pPr marL="2349500" indent="-177800" algn="l" defTabSz="8620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Font typeface="Times New Roman" pitchFamily="18" charset="0"/>
        <a:buChar char="▫"/>
        <a:defRPr sz="1400">
          <a:solidFill>
            <a:schemeClr val="tx1"/>
          </a:solidFill>
          <a:latin typeface="+mn-lt"/>
        </a:defRPr>
      </a:lvl7pPr>
      <a:lvl8pPr marL="2806700" indent="-177800" algn="l" defTabSz="8620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Font typeface="Times New Roman" pitchFamily="18" charset="0"/>
        <a:buChar char="▫"/>
        <a:defRPr sz="1400">
          <a:solidFill>
            <a:schemeClr val="tx1"/>
          </a:solidFill>
          <a:latin typeface="+mn-lt"/>
        </a:defRPr>
      </a:lvl8pPr>
      <a:lvl9pPr marL="3263900" indent="-177800" algn="l" defTabSz="8620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Font typeface="Times New Roman" pitchFamily="18" charset="0"/>
        <a:buChar char="▫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52400" y="1066800"/>
            <a:ext cx="8229600" cy="33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i="1" dirty="0">
                <a:latin typeface="Monotype Corsiva" panose="03010101010201010101" pitchFamily="66" charset="0"/>
              </a:rPr>
              <a:t>Watching The Earth Breathe…Mapping CO</a:t>
            </a:r>
            <a:r>
              <a:rPr lang="en-US" altLang="en-US" sz="1600" i="1" baseline="-25000" dirty="0">
                <a:latin typeface="Monotype Corsiva" panose="03010101010201010101" pitchFamily="66" charset="0"/>
              </a:rPr>
              <a:t>2</a:t>
            </a:r>
            <a:r>
              <a:rPr lang="en-US" altLang="en-US" sz="1600" i="1" dirty="0">
                <a:latin typeface="Monotype Corsiva" panose="03010101010201010101" pitchFamily="66" charset="0"/>
              </a:rPr>
              <a:t> From Space</a:t>
            </a:r>
            <a:r>
              <a:rPr lang="en-US" altLang="en-US" sz="1200" dirty="0"/>
              <a:t>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97A3EA-663B-194B-AD77-101213774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" y="1633380"/>
            <a:ext cx="7959725" cy="338026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210" tIns="43105" rIns="86210" bIns="43105">
            <a:spAutoFit/>
          </a:bodyPr>
          <a:lstStyle>
            <a:lvl1pPr defTabSz="862013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62013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62013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62013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62013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dirty="0"/>
              <a:t>GSICS UVNS Spectrometer Subgroup Meeting </a:t>
            </a:r>
          </a:p>
          <a:p>
            <a:pPr algn="ctr"/>
            <a:r>
              <a:rPr lang="en-US" dirty="0"/>
              <a:t>Thursday, 1 April 2021, 14:30-14:45 GMT</a:t>
            </a:r>
          </a:p>
          <a:p>
            <a:pPr algn="ctr"/>
            <a:endParaRPr lang="en-US" dirty="0"/>
          </a:p>
          <a:p>
            <a:pPr algn="ctr"/>
            <a:r>
              <a:rPr lang="en-US" altLang="en-US" b="1" dirty="0"/>
              <a:t>OCO-2 and OCO-3 Level 1 </a:t>
            </a:r>
          </a:p>
          <a:p>
            <a:endParaRPr lang="en-US" dirty="0"/>
          </a:p>
          <a:p>
            <a:pPr algn="ctr"/>
            <a:r>
              <a:rPr lang="en-US" sz="1800" dirty="0"/>
              <a:t>Robert Rosenberg</a:t>
            </a:r>
          </a:p>
          <a:p>
            <a:pPr algn="ctr"/>
            <a:r>
              <a:rPr lang="en-US" sz="1800" dirty="0"/>
              <a:t>Lars Chapsky, Graziela Keller, Vance Haemmerle, Richard Lee, Yuliya Marchetti, Robert Schneider, Gary Spiers, Shanshan Yu, David Crisp, Annmarie Eldering</a:t>
            </a:r>
          </a:p>
          <a:p>
            <a:endParaRPr lang="en-US" sz="1400" dirty="0"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cs typeface="Times New Roman" panose="02020603050405020304" pitchFamily="18" charset="0"/>
              </a:rPr>
              <a:t>Jet Propulsion Laboratory, California Institute of Technology</a:t>
            </a:r>
          </a:p>
          <a:p>
            <a:pPr algn="ctr"/>
            <a:r>
              <a:rPr lang="en-US" sz="1400" dirty="0"/>
              <a:t>© 2021. California Institute of Technology. Government sponsorship acknowledged.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85666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DB7F-92C7-8C47-91ED-13A14766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42" y="228600"/>
            <a:ext cx="5205534" cy="394822"/>
          </a:xfrm>
        </p:spPr>
        <p:txBody>
          <a:bodyPr/>
          <a:lstStyle/>
          <a:p>
            <a:r>
              <a:rPr lang="en-US" dirty="0"/>
              <a:t>OCO-3 Radiometric Trend – Raw Lamp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77207-9F08-8643-9222-23F743913A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48" y="943207"/>
            <a:ext cx="8484123" cy="49391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23432A-5F46-F54A-B7D0-A5AD9CE892C6}"/>
              </a:ext>
            </a:extLst>
          </p:cNvPr>
          <p:cNvSpPr/>
          <p:nvPr/>
        </p:nvSpPr>
        <p:spPr bwMode="auto">
          <a:xfrm>
            <a:off x="7205112" y="76200"/>
            <a:ext cx="1379407" cy="6792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3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62A41A-CA26-DF4A-B38A-78DD9E61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2430"/>
            <a:ext cx="5638800" cy="394828"/>
          </a:xfrm>
        </p:spPr>
        <p:txBody>
          <a:bodyPr/>
          <a:lstStyle/>
          <a:p>
            <a:r>
              <a:rPr lang="en-US" dirty="0"/>
              <a:t>OCO-3 Lunar Calibration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F41E5-9B85-3640-8EE1-905442AFA98A}"/>
              </a:ext>
            </a:extLst>
          </p:cNvPr>
          <p:cNvSpPr/>
          <p:nvPr/>
        </p:nvSpPr>
        <p:spPr bwMode="auto">
          <a:xfrm>
            <a:off x="7205112" y="76200"/>
            <a:ext cx="1379407" cy="6792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D135F-DD68-7141-A246-5210309F6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84" y="914400"/>
            <a:ext cx="3705218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A1619C-8E7C-CA4F-AFB2-5B3D08FD8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798" y="878133"/>
            <a:ext cx="4540539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FE46D-02B5-014B-9794-BA28821DFB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999" y="3416367"/>
            <a:ext cx="4400747" cy="2390366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AEDD87-2312-0D4F-9B6E-3F75891EF6C1}"/>
              </a:ext>
            </a:extLst>
          </p:cNvPr>
          <p:cNvSpPr txBox="1"/>
          <p:nvPr/>
        </p:nvSpPr>
        <p:spPr>
          <a:xfrm>
            <a:off x="87497" y="2514600"/>
            <a:ext cx="3951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only view Moon in limited FOV on port side, approx. 5x/year at varying phases, need to avoid obstructions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Several orbits per group, many scans per orbit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Hoping to exploit OCO-2 coincidences</a:t>
            </a:r>
          </a:p>
        </p:txBody>
      </p:sp>
    </p:spTree>
    <p:extLst>
      <p:ext uri="{BB962C8B-B14F-4D97-AF65-F5344CB8AC3E}">
        <p14:creationId xmlns:p14="http://schemas.microsoft.com/office/powerpoint/2010/main" val="1038547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0623BE-B534-9447-8F6F-EABA783A8F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2" y="990600"/>
            <a:ext cx="4648196" cy="4799112"/>
          </a:xfrm>
        </p:spPr>
        <p:txBody>
          <a:bodyPr/>
          <a:lstStyle/>
          <a:p>
            <a:r>
              <a:rPr lang="en-US" dirty="0"/>
              <a:t>OCO-2 FPAs are OCO flight spares, instrument stored warm for 2+ years after final test due to launch vehicle change</a:t>
            </a:r>
          </a:p>
          <a:p>
            <a:endParaRPr lang="en-US" sz="900" dirty="0"/>
          </a:p>
          <a:p>
            <a:r>
              <a:rPr lang="en-US" dirty="0"/>
              <a:t>Sharp increase in # of bad pixels after test, concentrated on long wavelength ends of WCO2 &amp; SCO2</a:t>
            </a:r>
          </a:p>
          <a:p>
            <a:endParaRPr lang="en-US" sz="900" dirty="0"/>
          </a:p>
          <a:p>
            <a:r>
              <a:rPr lang="en-US" dirty="0"/>
              <a:t>ML classifier to identify bad pixels used for OCO-3 test in Apr 2018, OCO-2 flight in Aug 2019, and OCO-3 flight in Jul 2019 </a:t>
            </a:r>
          </a:p>
          <a:p>
            <a:endParaRPr lang="en-US" sz="900" dirty="0"/>
          </a:p>
          <a:p>
            <a:r>
              <a:rPr lang="en-US" dirty="0"/>
              <a:t>Bad pixels irreversibly removed in FSW, but can remove entire samples (sums of 20 px) from retrieval in ground processing</a:t>
            </a:r>
          </a:p>
          <a:p>
            <a:endParaRPr lang="en-US" sz="900" dirty="0"/>
          </a:p>
          <a:p>
            <a:r>
              <a:rPr lang="en-US" dirty="0"/>
              <a:t>Bad samples identified from Level 1A cal data, Level 1B cal data, and spectral residuals from the Level 2 algorithm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CDDD04-771B-D644-8C39-32390C8F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2430"/>
            <a:ext cx="5638800" cy="394828"/>
          </a:xfrm>
        </p:spPr>
        <p:txBody>
          <a:bodyPr/>
          <a:lstStyle/>
          <a:p>
            <a:r>
              <a:rPr lang="en-US" dirty="0"/>
              <a:t>Bad Pixels and Samples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CFB41-249C-B648-8F38-CE3BF6A50986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65"/>
          <a:stretch/>
        </p:blipFill>
        <p:spPr>
          <a:xfrm>
            <a:off x="4760975" y="1325880"/>
            <a:ext cx="3849624" cy="2194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FC6BD6-C742-A548-A289-61AB69718C8D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32" b="11631"/>
          <a:stretch/>
        </p:blipFill>
        <p:spPr>
          <a:xfrm>
            <a:off x="4760976" y="3474720"/>
            <a:ext cx="3849624" cy="2011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D2EB81-67EE-EA4F-9025-73F6E08D73A3}"/>
              </a:ext>
            </a:extLst>
          </p:cNvPr>
          <p:cNvSpPr txBox="1"/>
          <p:nvPr/>
        </p:nvSpPr>
        <p:spPr>
          <a:xfrm>
            <a:off x="5089209" y="903575"/>
            <a:ext cx="3521389" cy="369332"/>
          </a:xfrm>
          <a:prstGeom prst="rect">
            <a:avLst/>
          </a:prstGeom>
          <a:solidFill>
            <a:srgbClr val="00FA00">
              <a:alpha val="29804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</a:rPr>
              <a:t>OCO-2 WCO2: 5262 bad pixels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AD709-2B39-194A-BC12-7C72027A81CE}"/>
              </a:ext>
            </a:extLst>
          </p:cNvPr>
          <p:cNvSpPr txBox="1"/>
          <p:nvPr/>
        </p:nvSpPr>
        <p:spPr>
          <a:xfrm>
            <a:off x="5194279" y="5528548"/>
            <a:ext cx="3416320" cy="369332"/>
          </a:xfrm>
          <a:prstGeom prst="rect">
            <a:avLst/>
          </a:prstGeom>
          <a:solidFill>
            <a:srgbClr val="00FA00">
              <a:alpha val="29804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</a:rPr>
              <a:t>OCO-3 WCO2: 1936 bad pixels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A40006-A636-3D49-A162-178C0EF9E19B}"/>
              </a:ext>
            </a:extLst>
          </p:cNvPr>
          <p:cNvSpPr/>
          <p:nvPr/>
        </p:nvSpPr>
        <p:spPr bwMode="auto">
          <a:xfrm>
            <a:off x="7238999" y="82730"/>
            <a:ext cx="1379407" cy="6792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4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3B9AAD-F406-C449-A292-B699F86FEA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990600"/>
            <a:ext cx="8382000" cy="4800600"/>
          </a:xfrm>
        </p:spPr>
        <p:txBody>
          <a:bodyPr/>
          <a:lstStyle/>
          <a:p>
            <a:r>
              <a:rPr lang="en-US" dirty="0"/>
              <a:t>Continuing routine updates with dark and lamp data collected daily, analyzing broader trends to improve future versions </a:t>
            </a:r>
          </a:p>
          <a:p>
            <a:endParaRPr lang="en-US" dirty="0"/>
          </a:p>
          <a:p>
            <a:r>
              <a:rPr lang="en-US" dirty="0"/>
              <a:t>Absolute radiometric scaling remains a challenge for both missions, but fortunately those errors impact retrieved albedo more than retrieved X</a:t>
            </a:r>
            <a:r>
              <a:rPr lang="en-US" baseline="-25000" dirty="0"/>
              <a:t>CO2</a:t>
            </a:r>
          </a:p>
          <a:p>
            <a:endParaRPr lang="en-US" baseline="-25000" dirty="0"/>
          </a:p>
          <a:p>
            <a:r>
              <a:rPr lang="en-US" dirty="0"/>
              <a:t>We continue to work with the algorithm &amp; uncertainty quantification teams to identify how calibration errors impact higher level products, and how much</a:t>
            </a:r>
          </a:p>
          <a:p>
            <a:endParaRPr lang="en-US" dirty="0"/>
          </a:p>
          <a:p>
            <a:r>
              <a:rPr lang="en-US" dirty="0"/>
              <a:t>Spectral calibration is essential, but harder to track ILS on orbit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OCO-2 has benefited from almost 7 years of data, stable operations</a:t>
            </a:r>
          </a:p>
          <a:p>
            <a:endParaRPr lang="en-US" dirty="0"/>
          </a:p>
          <a:p>
            <a:r>
              <a:rPr lang="en-US" dirty="0"/>
              <a:t>OCO-3 has benefited from mature OCO-2 algorithms and calibration processes</a:t>
            </a:r>
          </a:p>
          <a:p>
            <a:endParaRPr lang="en-US" dirty="0"/>
          </a:p>
          <a:p>
            <a:r>
              <a:rPr lang="en-US" dirty="0"/>
              <a:t>Exciting opportunities to link OCO-2 and OCO-3 at all levels of data processing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4A70B-19FE-104C-8143-55D2C40A2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2430"/>
            <a:ext cx="5638800" cy="394828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D86040-FF7C-E64B-A9EA-702CCD4EAEB9}"/>
              </a:ext>
            </a:extLst>
          </p:cNvPr>
          <p:cNvSpPr/>
          <p:nvPr/>
        </p:nvSpPr>
        <p:spPr bwMode="auto">
          <a:xfrm>
            <a:off x="7238999" y="82730"/>
            <a:ext cx="1379407" cy="6792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2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0831CB-4276-9E4A-8188-F1E73939DA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990600"/>
            <a:ext cx="5029200" cy="4800600"/>
          </a:xfrm>
        </p:spPr>
        <p:txBody>
          <a:bodyPr/>
          <a:lstStyle/>
          <a:p>
            <a:r>
              <a:rPr lang="en-US" dirty="0"/>
              <a:t>Orbiting Carbon Observatory lost due to launch failure February 2009</a:t>
            </a:r>
          </a:p>
          <a:p>
            <a:endParaRPr lang="en-US" dirty="0"/>
          </a:p>
          <a:p>
            <a:r>
              <a:rPr lang="en-US" dirty="0"/>
              <a:t>OCO-2 was launched in July 2014, completed prime mission October 2016, currently in second extended mission (3 year cycle)</a:t>
            </a:r>
          </a:p>
          <a:p>
            <a:endParaRPr lang="en-US" dirty="0"/>
          </a:p>
          <a:p>
            <a:r>
              <a:rPr lang="en-US" dirty="0"/>
              <a:t>OCO-3 was launched in May 2019, prime mission ends August 2022, uninstall in 2023</a:t>
            </a:r>
          </a:p>
          <a:p>
            <a:endParaRPr lang="en-US" dirty="0"/>
          </a:p>
          <a:p>
            <a:r>
              <a:rPr lang="en-US" dirty="0"/>
              <a:t>OCO-3 was built as the OCO-2 flight spare, then modified to accommodate the change from a free flying satellite to an ISS payload</a:t>
            </a:r>
          </a:p>
          <a:p>
            <a:endParaRPr lang="en-US" dirty="0"/>
          </a:p>
          <a:p>
            <a:r>
              <a:rPr lang="en-US" dirty="0"/>
              <a:t>Calibration process is largely the same, but there are several important differences that require treating them separately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2FB594-2275-174D-BE30-DAC7A4D5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2430"/>
            <a:ext cx="5638800" cy="394828"/>
          </a:xfrm>
        </p:spPr>
        <p:txBody>
          <a:bodyPr/>
          <a:lstStyle/>
          <a:p>
            <a:r>
              <a:rPr lang="en-US" dirty="0"/>
              <a:t>Program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64E90-C5DF-D540-BC1B-EE61B51FF8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990600"/>
            <a:ext cx="3513007" cy="4864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9F12FD-36F6-3342-9CAE-0297B3EEF9C5}"/>
              </a:ext>
            </a:extLst>
          </p:cNvPr>
          <p:cNvSpPr/>
          <p:nvPr/>
        </p:nvSpPr>
        <p:spPr bwMode="auto">
          <a:xfrm>
            <a:off x="7238999" y="82730"/>
            <a:ext cx="1379407" cy="6792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7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AF8BC6-923F-0046-B82F-1495EB36AF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914400"/>
            <a:ext cx="5755849" cy="4800600"/>
          </a:xfrm>
        </p:spPr>
        <p:txBody>
          <a:bodyPr/>
          <a:lstStyle/>
          <a:p>
            <a:r>
              <a:rPr lang="en-US" dirty="0"/>
              <a:t>Measures O</a:t>
            </a:r>
            <a:r>
              <a:rPr lang="en-US" baseline="-25000" dirty="0"/>
              <a:t>2</a:t>
            </a:r>
            <a:r>
              <a:rPr lang="en-US" dirty="0"/>
              <a:t> and CO</a:t>
            </a:r>
            <a:r>
              <a:rPr lang="en-US" baseline="-25000" dirty="0"/>
              <a:t>2 </a:t>
            </a:r>
            <a:r>
              <a:rPr lang="en-US" dirty="0"/>
              <a:t>absorption of reflected sunlight in the near infrared using a 3 channel grating spectrometer with common entrance optics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band contains 1016 spectral samples x 8 spatial footprints, and acquires 3 frames per second</a:t>
            </a:r>
          </a:p>
          <a:p>
            <a:endParaRPr lang="en-US" dirty="0"/>
          </a:p>
          <a:p>
            <a:r>
              <a:rPr lang="en-US" dirty="0"/>
              <a:t>Science goals require X</a:t>
            </a:r>
            <a:r>
              <a:rPr lang="en-US" baseline="-25000" dirty="0"/>
              <a:t>CO2</a:t>
            </a:r>
            <a:r>
              <a:rPr lang="en-US" dirty="0"/>
              <a:t> retrievals with precision better than 1 ppm (less than 0.25%), placing strict demands on preflight &amp; inflight calibration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7CC162-3E82-F741-9064-389DCF1B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2430"/>
            <a:ext cx="5638800" cy="394828"/>
          </a:xfrm>
        </p:spPr>
        <p:txBody>
          <a:bodyPr/>
          <a:lstStyle/>
          <a:p>
            <a:r>
              <a:rPr lang="en-US" dirty="0"/>
              <a:t>Instrument Overview</a:t>
            </a:r>
          </a:p>
        </p:txBody>
      </p:sp>
      <p:pic>
        <p:nvPicPr>
          <p:cNvPr id="7" name="Picture 6" descr="D2012_0328_T050_LowRes.jpg">
            <a:extLst>
              <a:ext uri="{FF2B5EF4-FFF2-40B4-BE49-F238E27FC236}">
                <a16:creationId xmlns:a16="http://schemas.microsoft.com/office/drawing/2014/main" id="{34E5B311-7DD4-9442-A702-DB2508641E6E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914400"/>
            <a:ext cx="2743200" cy="2377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EB3FD0-1B25-2843-A3E3-0216D0124552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413760"/>
            <a:ext cx="2743200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6B1577-0CAC-2243-92C3-A52FB2A996D5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886200"/>
            <a:ext cx="3212890" cy="19535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585DAB-3C10-4347-82F5-01AB8E6D4E72}"/>
              </a:ext>
            </a:extLst>
          </p:cNvPr>
          <p:cNvSpPr/>
          <p:nvPr/>
        </p:nvSpPr>
        <p:spPr bwMode="auto">
          <a:xfrm>
            <a:off x="7238999" y="82730"/>
            <a:ext cx="1379407" cy="6792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8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D8E8E-A0EC-6143-8D1A-F699528F9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28" y="924612"/>
            <a:ext cx="5727272" cy="4942788"/>
          </a:xfrm>
        </p:spPr>
        <p:txBody>
          <a:bodyPr/>
          <a:lstStyle/>
          <a:p>
            <a:r>
              <a:rPr lang="en-US" dirty="0"/>
              <a:t>OCO-2 has lamp &amp; solar diffusers that move in front of the telescope, open for science</a:t>
            </a:r>
          </a:p>
          <a:p>
            <a:endParaRPr lang="en-US" dirty="0"/>
          </a:p>
          <a:p>
            <a:r>
              <a:rPr lang="en-US" dirty="0"/>
              <a:t>OCO-2 is a dedicated satellite that changes orientation to acquire nadir, glint, or target data</a:t>
            </a:r>
          </a:p>
          <a:p>
            <a:endParaRPr lang="en-US" dirty="0"/>
          </a:p>
          <a:p>
            <a:r>
              <a:rPr lang="en-US" dirty="0"/>
              <a:t>ISS cannot reorient for OCO-3, so an agile 2-axis, 4-mirror assembly installed at front of telescope</a:t>
            </a:r>
          </a:p>
          <a:p>
            <a:endParaRPr lang="en-US" dirty="0"/>
          </a:p>
          <a:p>
            <a:r>
              <a:rPr lang="en-US" dirty="0"/>
              <a:t>PMA moves to new onboard calibrator with identical lamps, but solar is impossible </a:t>
            </a:r>
          </a:p>
          <a:p>
            <a:endParaRPr lang="en-US" dirty="0"/>
          </a:p>
          <a:p>
            <a:r>
              <a:rPr lang="en-US" dirty="0"/>
              <a:t>Can acquire far more targets, mix nadir &amp; glint, and has new “snapshot area map” mode, but requires an Az-El dependent pointing correction table</a:t>
            </a:r>
          </a:p>
          <a:p>
            <a:endParaRPr lang="en-US" sz="1200" dirty="0"/>
          </a:p>
          <a:p>
            <a:r>
              <a:rPr lang="en-US" dirty="0"/>
              <a:t>Updated geolocation is central to OCO-3 Build 10.3 release coming in summer 2021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C84864-0696-1F41-98D8-271C0097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2430"/>
            <a:ext cx="5638800" cy="394828"/>
          </a:xfrm>
        </p:spPr>
        <p:txBody>
          <a:bodyPr/>
          <a:lstStyle/>
          <a:p>
            <a:r>
              <a:rPr lang="en-US" dirty="0"/>
              <a:t>OCO-3 Pointing Mirror Assembly (PMA)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BD56D-0AEE-F244-A2BE-B7A802F53E6F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680" y="3157239"/>
            <a:ext cx="2743200" cy="2633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295D6-6DB9-AD46-98B9-46297458929B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990600"/>
            <a:ext cx="2743200" cy="2111927"/>
          </a:xfrm>
          <a:prstGeom prst="rect">
            <a:avLst/>
          </a:prstGeom>
        </p:spPr>
      </p:pic>
      <p:sp>
        <p:nvSpPr>
          <p:cNvPr id="11" name="Donut 10">
            <a:extLst>
              <a:ext uri="{FF2B5EF4-FFF2-40B4-BE49-F238E27FC236}">
                <a16:creationId xmlns:a16="http://schemas.microsoft.com/office/drawing/2014/main" id="{F5211237-377D-144D-AEAA-C6329C36FD95}"/>
              </a:ext>
            </a:extLst>
          </p:cNvPr>
          <p:cNvSpPr/>
          <p:nvPr/>
        </p:nvSpPr>
        <p:spPr bwMode="auto">
          <a:xfrm>
            <a:off x="6477000" y="1219200"/>
            <a:ext cx="1066800" cy="1066800"/>
          </a:xfrm>
          <a:prstGeom prst="donut">
            <a:avLst>
              <a:gd name="adj" fmla="val 991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50C920-D30D-AB48-A8A3-3F1BF630B6EA}"/>
              </a:ext>
            </a:extLst>
          </p:cNvPr>
          <p:cNvSpPr/>
          <p:nvPr/>
        </p:nvSpPr>
        <p:spPr bwMode="auto">
          <a:xfrm>
            <a:off x="7205112" y="76200"/>
            <a:ext cx="1379407" cy="6792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0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017429-9FEE-D747-9835-F4B35D92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2430"/>
            <a:ext cx="5638800" cy="394828"/>
          </a:xfrm>
        </p:spPr>
        <p:txBody>
          <a:bodyPr/>
          <a:lstStyle/>
          <a:p>
            <a:r>
              <a:rPr lang="en-US" dirty="0"/>
              <a:t>Example Uplooking Spectra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04136-22DD-4740-A775-E1074E85E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914400"/>
            <a:ext cx="8534400" cy="495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DC293-5AFD-694B-8FA1-CF25BFD3F1C4}"/>
              </a:ext>
            </a:extLst>
          </p:cNvPr>
          <p:cNvSpPr txBox="1"/>
          <p:nvPr/>
        </p:nvSpPr>
        <p:spPr>
          <a:xfrm>
            <a:off x="7162800" y="1676400"/>
            <a:ext cx="995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-2</a:t>
            </a:r>
          </a:p>
          <a:p>
            <a:r>
              <a:rPr lang="en-US" dirty="0"/>
              <a:t>OCO-3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E9160-4397-CB4B-AFC8-E5D84F5BBE8D}"/>
              </a:ext>
            </a:extLst>
          </p:cNvPr>
          <p:cNvSpPr/>
          <p:nvPr/>
        </p:nvSpPr>
        <p:spPr bwMode="auto">
          <a:xfrm>
            <a:off x="7238999" y="82730"/>
            <a:ext cx="1379407" cy="6792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4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C1F9A0-DD90-A24E-BA35-211389A01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2430"/>
            <a:ext cx="5638800" cy="394828"/>
          </a:xfrm>
        </p:spPr>
        <p:txBody>
          <a:bodyPr/>
          <a:lstStyle/>
          <a:p>
            <a:r>
              <a:rPr lang="en-US" dirty="0"/>
              <a:t>Calibration Data Flow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E90DD6-4CC1-194F-AEE3-7D3344E64477}"/>
              </a:ext>
            </a:extLst>
          </p:cNvPr>
          <p:cNvGrpSpPr/>
          <p:nvPr/>
        </p:nvGrpSpPr>
        <p:grpSpPr>
          <a:xfrm>
            <a:off x="191130" y="990600"/>
            <a:ext cx="8304540" cy="1478751"/>
            <a:chOff x="227975" y="972267"/>
            <a:chExt cx="8304540" cy="147875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F50E71D-E3BE-5C44-83FF-09553A2C8239}"/>
                </a:ext>
              </a:extLst>
            </p:cNvPr>
            <p:cNvSpPr/>
            <p:nvPr/>
          </p:nvSpPr>
          <p:spPr bwMode="auto">
            <a:xfrm>
              <a:off x="227975" y="972267"/>
              <a:ext cx="2468880" cy="1458388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6210" tIns="43105" rIns="86210" bIns="4310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62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Level 1A:</a:t>
              </a:r>
            </a:p>
            <a:p>
              <a:pPr marL="0" marR="0" indent="0" algn="ctr" defTabSz="862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Uncalibrated </a:t>
              </a:r>
              <a:r>
                <a:rPr lang="en-US" dirty="0">
                  <a:latin typeface="Arial" charset="0"/>
                </a:rPr>
                <a:t>S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ignal &amp; Temperatures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8ECFDE0-032A-544A-B5F4-5C894F9EECB4}"/>
                </a:ext>
              </a:extLst>
            </p:cNvPr>
            <p:cNvSpPr/>
            <p:nvPr/>
          </p:nvSpPr>
          <p:spPr bwMode="auto">
            <a:xfrm>
              <a:off x="3145805" y="992630"/>
              <a:ext cx="2468880" cy="1458388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6210" tIns="43105" rIns="86210" bIns="4310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62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Level 1B: Calibrated Radiance &amp; Uncertainty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D824D53-DF89-AB40-8604-74D3D3B763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34801" y="1719498"/>
              <a:ext cx="411004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4FBE98-A2CB-A640-ACD0-A8867149AE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5942" y="1670930"/>
              <a:ext cx="381000" cy="2339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4C2D9E6-D075-044D-89E0-B83B547062B6}"/>
                </a:ext>
              </a:extLst>
            </p:cNvPr>
            <p:cNvSpPr/>
            <p:nvPr/>
          </p:nvSpPr>
          <p:spPr bwMode="auto">
            <a:xfrm>
              <a:off x="6063635" y="987978"/>
              <a:ext cx="2468880" cy="1458388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6210" tIns="43105" rIns="86210" bIns="4310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62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Level 2:</a:t>
              </a:r>
            </a:p>
            <a:p>
              <a:pPr marL="0" marR="0" indent="0" algn="ctr" defTabSz="862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Modeled 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Radiance &amp; Retrieved State of Atmosphere</a:t>
              </a:r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E219B94-C514-C34D-9119-5DE5018CC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02449"/>
              </p:ext>
            </p:extLst>
          </p:nvPr>
        </p:nvGraphicFramePr>
        <p:xfrm>
          <a:off x="114379" y="2651760"/>
          <a:ext cx="4206240" cy="209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15150085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620874342"/>
                    </a:ext>
                  </a:extLst>
                </a:gridCol>
              </a:tblGrid>
              <a:tr h="3610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Level 1B Inputs:</a:t>
                      </a:r>
                    </a:p>
                    <a:p>
                      <a:pPr algn="ctr"/>
                      <a:r>
                        <a:rPr lang="en-US" sz="1700" dirty="0"/>
                        <a:t>Radiometric Calibration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6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Dark Correction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Function of 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81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Stray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Function of avg 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43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Preflight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Corrects nonlinearity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35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Gain Degradation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 inflight scaling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0487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4642EC8-CA80-3B43-B1D8-93DA0F34D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04247"/>
              </p:ext>
            </p:extLst>
          </p:nvPr>
        </p:nvGraphicFramePr>
        <p:xfrm>
          <a:off x="4404360" y="2651760"/>
          <a:ext cx="4206240" cy="3205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1638">
                  <a:extLst>
                    <a:ext uri="{9D8B030D-6E8A-4147-A177-3AD203B41FA5}">
                      <a16:colId xmlns:a16="http://schemas.microsoft.com/office/drawing/2014/main" val="3151500857"/>
                    </a:ext>
                  </a:extLst>
                </a:gridCol>
                <a:gridCol w="2514602">
                  <a:extLst>
                    <a:ext uri="{9D8B030D-6E8A-4147-A177-3AD203B41FA5}">
                      <a16:colId xmlns:a16="http://schemas.microsoft.com/office/drawing/2014/main" val="1620874342"/>
                    </a:ext>
                  </a:extLst>
                </a:gridCol>
              </a:tblGrid>
              <a:tr h="3610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Level 2 Inputs:</a:t>
                      </a:r>
                    </a:p>
                    <a:p>
                      <a:pPr algn="ctr"/>
                      <a:r>
                        <a:rPr lang="en-US" sz="1700" dirty="0"/>
                        <a:t>Calibration and More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6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Dispersion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Wavelength vs column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81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Inst Line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 element lookup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43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SNR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Background and photon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92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Bad Sample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Remove outliers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30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ABSCO Tables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 resolution spectra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35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Geolocation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 resample meteorology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04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Retrieval Config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Prior, covariance, + more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07484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C216BE7-3388-FB44-9C00-C43341B9CA4C}"/>
              </a:ext>
            </a:extLst>
          </p:cNvPr>
          <p:cNvSpPr/>
          <p:nvPr/>
        </p:nvSpPr>
        <p:spPr bwMode="auto">
          <a:xfrm>
            <a:off x="7238999" y="82730"/>
            <a:ext cx="1379407" cy="6792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A6D5A4-9BEF-AF4A-AEF8-44E616F1F865}"/>
              </a:ext>
            </a:extLst>
          </p:cNvPr>
          <p:cNvSpPr txBox="1"/>
          <p:nvPr/>
        </p:nvSpPr>
        <p:spPr>
          <a:xfrm>
            <a:off x="71173" y="4996992"/>
            <a:ext cx="424944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Forward (r01) &amp; Retrospective (r02) data streams updated weekly</a:t>
            </a:r>
          </a:p>
        </p:txBody>
      </p:sp>
    </p:spTree>
    <p:extLst>
      <p:ext uri="{BB962C8B-B14F-4D97-AF65-F5344CB8AC3E}">
        <p14:creationId xmlns:p14="http://schemas.microsoft.com/office/powerpoint/2010/main" val="412693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EA46ED-BB90-5E46-AF50-B322AC16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2430"/>
            <a:ext cx="5638800" cy="394828"/>
          </a:xfrm>
        </p:spPr>
        <p:txBody>
          <a:bodyPr/>
          <a:lstStyle/>
          <a:p>
            <a:r>
              <a:rPr lang="en-US" dirty="0"/>
              <a:t>How is Radiometric Degradation Derived?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255556A-457D-BD49-8913-996C0AFC5D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" y="914401"/>
            <a:ext cx="8559801" cy="1066799"/>
          </a:xfrm>
        </p:spPr>
        <p:txBody>
          <a:bodyPr/>
          <a:lstStyle/>
          <a:p>
            <a:r>
              <a:rPr lang="en-US" sz="2000" dirty="0"/>
              <a:t>Spectrally smooth onboard lamps essential to correct column-by-column artifacts, but absolute scale poorly constrained because they age</a:t>
            </a:r>
          </a:p>
          <a:p>
            <a:r>
              <a:rPr lang="en-US" sz="2000" dirty="0"/>
              <a:t>Secondary calibration sources (solar diffuser, other lamps) also age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773A3AC-F641-9B43-9916-5B65E8BE5B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1" y="2133600"/>
            <a:ext cx="8559801" cy="3733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6EC407-FB9B-C448-8DEF-F1ACA8489BB9}"/>
              </a:ext>
            </a:extLst>
          </p:cNvPr>
          <p:cNvSpPr/>
          <p:nvPr/>
        </p:nvSpPr>
        <p:spPr bwMode="auto">
          <a:xfrm>
            <a:off x="7205112" y="76200"/>
            <a:ext cx="1379407" cy="6792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3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DD34-3D7F-094E-B1A9-B3B576C3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33" y="218424"/>
            <a:ext cx="5205534" cy="394822"/>
          </a:xfrm>
        </p:spPr>
        <p:txBody>
          <a:bodyPr/>
          <a:lstStyle/>
          <a:p>
            <a:r>
              <a:rPr lang="en-US" dirty="0"/>
              <a:t>OCO-2 Radiometric Trend – Raw Solar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65D09B-7D56-6243-A94C-7D6445377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88" y="933254"/>
            <a:ext cx="8531257" cy="49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57EFD0-7857-AF40-BEB8-5AF03F0E34E4}"/>
              </a:ext>
            </a:extLst>
          </p:cNvPr>
          <p:cNvSpPr/>
          <p:nvPr/>
        </p:nvSpPr>
        <p:spPr bwMode="auto">
          <a:xfrm>
            <a:off x="7205112" y="76200"/>
            <a:ext cx="1379407" cy="6792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2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F476F-EDAD-C541-9C75-688E50CB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2430"/>
            <a:ext cx="5638800" cy="394828"/>
          </a:xfrm>
        </p:spPr>
        <p:txBody>
          <a:bodyPr/>
          <a:lstStyle/>
          <a:p>
            <a:r>
              <a:rPr lang="en-US" dirty="0"/>
              <a:t>OCO-2 ¾ Waxing Gibbous Relative Trend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F4D7F-C7DF-3645-B06D-CAAEABF30B55}"/>
              </a:ext>
            </a:extLst>
          </p:cNvPr>
          <p:cNvSpPr/>
          <p:nvPr/>
        </p:nvSpPr>
        <p:spPr bwMode="auto">
          <a:xfrm>
            <a:off x="7238999" y="82730"/>
            <a:ext cx="1379407" cy="6792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CE6D77-238D-5A4B-929A-7872A10468F4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914400"/>
            <a:ext cx="4206240" cy="4937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45DC59-8647-0744-98D2-D1854EFA0B73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360" y="914400"/>
            <a:ext cx="4206240" cy="4937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C8A60B-CA45-1849-B899-AB410A772C97}"/>
              </a:ext>
            </a:extLst>
          </p:cNvPr>
          <p:cNvSpPr txBox="1"/>
          <p:nvPr/>
        </p:nvSpPr>
        <p:spPr>
          <a:xfrm>
            <a:off x="3582186" y="1253765"/>
            <a:ext cx="641522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B1232-5AFC-3D48-A79B-390556A0B2E7}"/>
              </a:ext>
            </a:extLst>
          </p:cNvPr>
          <p:cNvSpPr txBox="1"/>
          <p:nvPr/>
        </p:nvSpPr>
        <p:spPr>
          <a:xfrm>
            <a:off x="7826383" y="1253765"/>
            <a:ext cx="622478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B11</a:t>
            </a:r>
          </a:p>
        </p:txBody>
      </p:sp>
    </p:spTree>
    <p:extLst>
      <p:ext uri="{BB962C8B-B14F-4D97-AF65-F5344CB8AC3E}">
        <p14:creationId xmlns:p14="http://schemas.microsoft.com/office/powerpoint/2010/main" val="33275205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l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l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CO2_Template_NGIS_Logo" id="{4A65B67A-3E34-9144-9124-C6D2C43FD771}" vid="{D005D0B2-65A4-8A46-B671-AF85EC293C4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1940</TotalTime>
  <Words>805</Words>
  <Application>Microsoft Macintosh PowerPoint</Application>
  <PresentationFormat>Custom</PresentationFormat>
  <Paragraphs>120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Monotype Corsiva</vt:lpstr>
      <vt:lpstr>Times New Roman</vt:lpstr>
      <vt:lpstr>Default Design</vt:lpstr>
      <vt:lpstr>PowerPoint Presentation</vt:lpstr>
      <vt:lpstr>Program Overview</vt:lpstr>
      <vt:lpstr>Instrument Overview</vt:lpstr>
      <vt:lpstr>OCO-3 Pointing Mirror Assembly (PMA)</vt:lpstr>
      <vt:lpstr>Example Uplooking Spectra</vt:lpstr>
      <vt:lpstr>Calibration Data Flow</vt:lpstr>
      <vt:lpstr>How is Radiometric Degradation Derived?</vt:lpstr>
      <vt:lpstr>OCO-2 Radiometric Trend – Raw Solar</vt:lpstr>
      <vt:lpstr>OCO-2 ¾ Waxing Gibbous Relative Trend</vt:lpstr>
      <vt:lpstr>OCO-3 Radiometric Trend – Raw Lamp 2</vt:lpstr>
      <vt:lpstr>OCO-3 Lunar Calibration</vt:lpstr>
      <vt:lpstr>Bad Pixels and Samples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Robert Rosenberg</dc:creator>
  <cp:keywords/>
  <dc:description/>
  <cp:lastModifiedBy>Robert Rosenberg</cp:lastModifiedBy>
  <cp:revision>96</cp:revision>
  <cp:lastPrinted>2019-11-27T02:39:48Z</cp:lastPrinted>
  <dcterms:created xsi:type="dcterms:W3CDTF">2019-11-05T21:31:30Z</dcterms:created>
  <dcterms:modified xsi:type="dcterms:W3CDTF">2021-03-30T02:17:07Z</dcterms:modified>
  <cp:category/>
</cp:coreProperties>
</file>