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58" r:id="rId5"/>
    <p:sldId id="257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BAD3E-F727-A940-8F69-3BB7285B3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BF4FC-1F61-E249-ABC2-A8CB1B66C8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DD16E-4007-DA40-BA70-396614C9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5FD9-E7E9-DA4F-8D8A-079F63949E33}" type="datetimeFigureOut">
              <a:rPr lang="en-US" smtClean="0"/>
              <a:t>3/30/21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AD218-1ED6-D046-BD02-08883E0F9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DDDCF-AB2B-A24E-8192-143A1F998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E189-642F-354F-9F0C-EDFFD42FD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8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6FBE0-0CE5-5E4B-9086-034AD77FF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E65B0C-EAD9-2945-B808-C298C81BD3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E0C8B-24F4-0E44-AA8B-3185E88B6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5FD9-E7E9-DA4F-8D8A-079F63949E33}" type="datetimeFigureOut">
              <a:rPr lang="en-US" smtClean="0"/>
              <a:t>3/30/21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8D599-F996-A14B-B169-8FE3A4F81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C8909-1F11-4D4E-B8A0-7C33EB2F8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E189-642F-354F-9F0C-EDFFD42FD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07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C9C0E1-FE2F-0A48-97DB-E3A88FE78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2C6BAF-B97D-F340-A377-67DBFBF66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58589-2C56-8644-B52B-3E5BA2109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5FD9-E7E9-DA4F-8D8A-079F63949E33}" type="datetimeFigureOut">
              <a:rPr lang="en-US" smtClean="0"/>
              <a:t>3/30/21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FD734-105B-B543-A5D1-AF73DCE05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6DEDB-864B-714C-B593-FF8C1EF53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E189-642F-354F-9F0C-EDFFD42FD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3ABAA-313E-D94D-B3E0-BF421B3AF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77729-1F19-CA40-A955-676514C38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A38FC-9404-324B-ACD7-AD22CCD43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5FD9-E7E9-DA4F-8D8A-079F63949E33}" type="datetimeFigureOut">
              <a:rPr lang="en-US" smtClean="0"/>
              <a:t>3/30/21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2EFAF-B78C-2C41-A02F-F622F0BFC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6EFCE-279D-9A4D-BB76-44131E3D6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E189-642F-354F-9F0C-EDFFD42FD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9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C14F8-9868-894C-900C-DF1F76A80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25E6A-69B9-4F46-9C9E-B8A250520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180B3-925A-3C48-925A-1A4ADE62B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5FD9-E7E9-DA4F-8D8A-079F63949E33}" type="datetimeFigureOut">
              <a:rPr lang="en-US" smtClean="0"/>
              <a:t>3/30/21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8C3C0-D469-AC44-9A16-92C3D50CE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4F16B-1611-F645-963A-F0CBF47EC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E189-642F-354F-9F0C-EDFFD42FD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5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8728A-9830-A746-9350-EF8E8A48F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24473-9586-3040-84F6-6E941A85D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9D76D8-41D5-0E4B-88AC-C3CEFED0D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877F19-9534-5041-8DB0-774D6F750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5FD9-E7E9-DA4F-8D8A-079F63949E33}" type="datetimeFigureOut">
              <a:rPr lang="en-US" smtClean="0"/>
              <a:t>3/30/21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92FECC-BBBC-F742-A7DB-C6DF27962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6F36D0-DD64-D84A-92D2-FCC606078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E189-642F-354F-9F0C-EDFFD42FD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3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409C6-1FB3-7540-A8B2-DD8B36CD7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3D576-4440-8E4E-884A-9F8FE3A09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A5FEC-51EA-8E43-807D-65EAA79D6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F9EC4B-49EA-D249-A416-1C000AF1EA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B3F557-2CFB-7040-89FA-166E752A92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C13CE8-423A-2345-8754-0DDED4C0B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5FD9-E7E9-DA4F-8D8A-079F63949E33}" type="datetimeFigureOut">
              <a:rPr lang="en-US" smtClean="0"/>
              <a:t>3/30/21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DC3540-23F1-1B4D-AE86-0B963585F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194A55-DC27-8940-B9F9-42177E599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E189-642F-354F-9F0C-EDFFD42FD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70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4DB41-5E97-364A-BCA0-FBFA3764D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AB5E96-57AB-BF4B-B27A-6B587E935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5FD9-E7E9-DA4F-8D8A-079F63949E33}" type="datetimeFigureOut">
              <a:rPr lang="en-US" smtClean="0"/>
              <a:t>3/30/21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63F20F-1551-9A4B-8E49-9BC1192A7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735C4D-A93C-D148-9F0B-68B04D35C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E189-642F-354F-9F0C-EDFFD42FD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7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3F0088-54B0-1B4A-AB21-CE32F3784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5FD9-E7E9-DA4F-8D8A-079F63949E33}" type="datetimeFigureOut">
              <a:rPr lang="en-US" smtClean="0"/>
              <a:t>3/30/21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E3CF02-19CB-0B43-BA9C-D774732FC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039B2-F796-0349-AD77-BFFD6B982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E189-642F-354F-9F0C-EDFFD42FD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3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F74FB-48D0-9742-A99A-6C62B14EF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22E70-8722-A045-B2AF-EF5AD58A8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6E2711-96C2-F944-9A7C-FB50D86BC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78ACC-9168-AB40-AB80-912940EB7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5FD9-E7E9-DA4F-8D8A-079F63949E33}" type="datetimeFigureOut">
              <a:rPr lang="en-US" smtClean="0"/>
              <a:t>3/30/21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60D6F-F1BB-6E45-B8EB-46DCAC03E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E4FD50-1234-B941-BCAE-BF0B5D618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E189-642F-354F-9F0C-EDFFD42FD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65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CEDF9-AA22-4844-9811-53C004E4A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9A7875-3B89-2C44-9C57-D4A41A4B2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1F7456-0B52-A04E-B236-6A9E834AA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6BE78-9B42-3641-BC0E-8732F24C6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5FD9-E7E9-DA4F-8D8A-079F63949E33}" type="datetimeFigureOut">
              <a:rPr lang="en-US" smtClean="0"/>
              <a:t>3/30/21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AB6979-B55E-4449-B16D-F83CCEBDF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98A9D6-66E9-1F4B-90D3-6287273F3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E189-642F-354F-9F0C-EDFFD42FD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7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D6DBCF-B5FE-6943-8F2D-86B92336C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B168F-F180-804E-BBB5-E8FEEC89A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FBA7E-400D-B444-A137-C8B9243E4C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E5FD9-E7E9-DA4F-8D8A-079F63949E33}" type="datetimeFigureOut">
              <a:rPr lang="en-US" smtClean="0"/>
              <a:t>3/30/21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9EAED-E337-F34F-9D5B-E336FFD00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0F07B-D60D-5645-8ED3-404D01CE91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6E189-642F-354F-9F0C-EDFFD42FD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6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BD9F3-5BDD-DF4E-B85E-4AF3719E61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GSICS VIS/NIR 2021 annual meeting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AB5EE-13CB-EE4E-A511-6A29F2F98F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</a:t>
            </a:r>
            <a:r>
              <a:rPr lang="en-US" dirty="0" err="1"/>
              <a:t>Doelling</a:t>
            </a:r>
            <a:endParaRPr lang="en-US"/>
          </a:p>
          <a:p>
            <a:endParaRPr lang="en-US"/>
          </a:p>
          <a:p>
            <a:r>
              <a:rPr lang="en-US"/>
              <a:t>March 31, 2021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93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D18AD-C69B-114E-BE7F-13BAC43DA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GSICS recommends N20 VIIRS as the VIS/NIR calibration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026A7-7243-BF45-B863-1A54917A1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See the GSICS quarterly winter 2021 issue</a:t>
            </a:r>
          </a:p>
          <a:p>
            <a:r>
              <a:rPr lang="en-US" dirty="0"/>
              <a:t>N20 VIIRS not recommended for its absolute calibration</a:t>
            </a:r>
          </a:p>
          <a:p>
            <a:pPr lvl="1"/>
            <a:r>
              <a:rPr lang="en-US" dirty="0"/>
              <a:t>Need to wait for CLARREO to tie the VIS/NIR calibration to an SI traceable source</a:t>
            </a:r>
          </a:p>
          <a:p>
            <a:pPr lvl="1"/>
            <a:r>
              <a:rPr lang="en-US" dirty="0"/>
              <a:t>The Aqua-MODIS and N20 VIIRS 0.65µm calibration difference is 3.7%</a:t>
            </a:r>
          </a:p>
          <a:p>
            <a:r>
              <a:rPr lang="en-US" dirty="0"/>
              <a:t>N20 VIIRS recommended because of its on-orbit performance</a:t>
            </a:r>
          </a:p>
          <a:p>
            <a:pPr lvl="1"/>
            <a:r>
              <a:rPr lang="en-US" dirty="0"/>
              <a:t>Two active calibration teams monitoring the onboard calibration systems</a:t>
            </a:r>
          </a:p>
          <a:p>
            <a:pPr lvl="1"/>
            <a:r>
              <a:rPr lang="en-US" dirty="0"/>
              <a:t>Well documented prelaunch characterization and continued documentation of instrument performance </a:t>
            </a:r>
          </a:p>
          <a:p>
            <a:pPr lvl="1"/>
            <a:r>
              <a:rPr lang="en-US" dirty="0"/>
              <a:t>Level 1B (L1B) radiance data products are made publicly available in near real time in an easily readable format, and archived</a:t>
            </a:r>
          </a:p>
          <a:p>
            <a:pPr lvl="1"/>
            <a:r>
              <a:rPr lang="en-US" dirty="0"/>
              <a:t>Archive facility capable of reprocessing the sensor record after calibration anomalies</a:t>
            </a:r>
          </a:p>
          <a:p>
            <a:pPr lvl="1"/>
            <a:r>
              <a:rPr lang="en-US" dirty="0"/>
              <a:t>Preference given to multiple sensor copy missions, (N20, N21, N22, and N23), that are launched into the same orbit</a:t>
            </a:r>
          </a:p>
          <a:p>
            <a:pPr lvl="1"/>
            <a:r>
              <a:rPr lang="en-US" dirty="0"/>
              <a:t>Preference given to sensor that are used for climate quality retrievals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862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EC746-D173-CB48-80B7-FEB3F099B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GSICS recommends N20 VIIRS as the VIS/NIR calibration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D0584-E6D2-A341-9C8A-1B88C7A67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Both NASA and NOAA teams monitoring N20 VIIRS performance</a:t>
            </a:r>
          </a:p>
          <a:p>
            <a:r>
              <a:rPr lang="en-US" dirty="0"/>
              <a:t>For the VIIRS M5 band the bias between NOAA and NASA L1B datasets is &lt;0.1 % and for other RSBs is &lt;0.2% with almost no trend differences </a:t>
            </a:r>
          </a:p>
          <a:p>
            <a:r>
              <a:rPr lang="en-US" dirty="0"/>
              <a:t>Both the NOAA JPSS VIIRS SDR (order from NOAA CLASS) and the NASA VIIRS Characterization Support Team (VCST) JPSS VIIRS L1B (order from NASA </a:t>
            </a:r>
            <a:r>
              <a:rPr lang="en-US" dirty="0" err="1"/>
              <a:t>LandSIPS</a:t>
            </a:r>
            <a:r>
              <a:rPr lang="en-US" dirty="0"/>
              <a:t>) datasets contain the well calibrated NOAA-20 VIIRS RSB </a:t>
            </a:r>
            <a:r>
              <a:rPr lang="en-US" dirty="0" err="1"/>
              <a:t>reflectances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Users may order either dataset as a matter of convenience</a:t>
            </a:r>
          </a:p>
          <a:p>
            <a:r>
              <a:rPr lang="en-US" dirty="0"/>
              <a:t>NOAA is currently reprocessing the NOAA-20 VIIRS record from the beginning of the mission using the latest advanced algorithms (Cao et al., 2021)</a:t>
            </a:r>
          </a:p>
          <a:p>
            <a:r>
              <a:rPr lang="en-US" dirty="0"/>
              <a:t>Users should document the source and version of the N20 VIIRS dataset in journal articles and other documents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779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1329C-FAC3-AC42-A493-646D82D2E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of future VIS/NIR web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A3142-0D34-0F46-A520-F0A1831EA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(1) Propose a bi-monthly (2-month), 1-day, 2-hour meeting</a:t>
            </a:r>
          </a:p>
          <a:p>
            <a:pPr lvl="1"/>
            <a:r>
              <a:rPr lang="en-US" dirty="0"/>
              <a:t>Have them occur on the same weekday each month, for example every 2nd Thursday. May, July, September, November and January</a:t>
            </a:r>
          </a:p>
          <a:p>
            <a:pPr lvl="1"/>
            <a:r>
              <a:rPr lang="en-US" dirty="0"/>
              <a:t>What day and time can we agree on</a:t>
            </a:r>
          </a:p>
          <a:p>
            <a:pPr lvl="1"/>
            <a:r>
              <a:rPr lang="en-US" dirty="0"/>
              <a:t>Will the lunar group have their own schedule?</a:t>
            </a:r>
          </a:p>
          <a:p>
            <a:pPr lvl="1"/>
            <a:r>
              <a:rPr lang="en-US" dirty="0"/>
              <a:t>Except for the month of the annual meeting</a:t>
            </a:r>
          </a:p>
          <a:p>
            <a:r>
              <a:rPr lang="en-US" dirty="0"/>
              <a:t>(2) OR a monthly (1-month), 1-day, 2-hour meeting?</a:t>
            </a:r>
          </a:p>
          <a:p>
            <a:pPr lvl="1"/>
            <a:r>
              <a:rPr lang="en-US" dirty="0"/>
              <a:t>If there are insufficient presentations, we will cancel the meeting</a:t>
            </a:r>
          </a:p>
          <a:p>
            <a:r>
              <a:rPr lang="en-US" dirty="0"/>
              <a:t>(3) OR continue with existing method, of having to schedule in advance future meetings</a:t>
            </a:r>
          </a:p>
        </p:txBody>
      </p:sp>
    </p:spTree>
    <p:extLst>
      <p:ext uri="{BB962C8B-B14F-4D97-AF65-F5344CB8AC3E}">
        <p14:creationId xmlns:p14="http://schemas.microsoft.com/office/powerpoint/2010/main" val="1204701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861E4-6B42-654E-8F5C-1C71669C4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Agency GSICS VIS/NIR presentations for future web meetings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B0F96136-4200-2841-BC1D-B3CDC15D30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406152"/>
              </p:ext>
            </p:extLst>
          </p:nvPr>
        </p:nvGraphicFramePr>
        <p:xfrm>
          <a:off x="736600" y="1690688"/>
          <a:ext cx="11041744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3803">
                  <a:extLst>
                    <a:ext uri="{9D8B030D-6E8A-4147-A177-3AD203B41FA5}">
                      <a16:colId xmlns:a16="http://schemas.microsoft.com/office/drawing/2014/main" val="2881156926"/>
                    </a:ext>
                  </a:extLst>
                </a:gridCol>
                <a:gridCol w="1360995">
                  <a:extLst>
                    <a:ext uri="{9D8B030D-6E8A-4147-A177-3AD203B41FA5}">
                      <a16:colId xmlns:a16="http://schemas.microsoft.com/office/drawing/2014/main" val="2354934265"/>
                    </a:ext>
                  </a:extLst>
                </a:gridCol>
                <a:gridCol w="7646946">
                  <a:extLst>
                    <a:ext uri="{9D8B030D-6E8A-4147-A177-3AD203B41FA5}">
                      <a16:colId xmlns:a16="http://schemas.microsoft.com/office/drawing/2014/main" val="6002411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000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 Sun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Fengyun consistent VIRR calibration record for inheritable solar bands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129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Jing Wang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Pre-launch analysis of Rapid Scan Imager aboard FY-4B from TVAC test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404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Tae Hyeong OH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Lunar calibration of AMI visible channels using GIRO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317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Eunkyu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KIM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KMA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AMI visible calibration results using MODIS and VIIRS 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873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Jae-Hyun AHN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KMA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System vicarious calibration for the Geostationary Ocean Color Imager (GOCI)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79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Kazuki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Tanaka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DCC analysis for MTSAT-1R/2 to Himawari-8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027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Kodera </a:t>
                      </a:r>
                      <a:r>
                        <a:rPr lang="en-US" sz="18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Kazuki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Ray-matching analysis for Himawari-8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628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Vincent Leroy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Rayference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Eradiate, a 3D open-source radiative transfer model to support </a:t>
                      </a:r>
                      <a:r>
                        <a:rPr lang="en-US" sz="18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CalVal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activities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511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Sindy </a:t>
                      </a:r>
                      <a:r>
                        <a:rPr lang="en-US" sz="18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Sterckx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VITO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18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Belharmony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approach for harmonization of PROBA-V, Landsat-8 and Sentinel-2 timeseries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161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Sindy </a:t>
                      </a:r>
                      <a:r>
                        <a:rPr lang="en-US" sz="18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Sterckx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VITO</a:t>
                      </a:r>
                      <a:r>
                        <a:rPr lang="en-US">
                          <a:effectLst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Investigation into the impact of in-orbit temperature variation on the PROBA-V Vicarious Calibration Results</a:t>
                      </a:r>
                      <a:r>
                        <a:rPr lang="en-US" dirty="0">
                          <a:effectLst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56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Ben </a:t>
                      </a:r>
                      <a:r>
                        <a:rPr lang="en-US" dirty="0" err="1"/>
                        <a:t>Scarino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SBAF out of band </a:t>
                      </a:r>
                      <a:r>
                        <a:rPr lang="en-US">
                          <a:effectLst/>
                        </a:rPr>
                        <a:t>tool feature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689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277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8AEF5-18F1-DD40-9970-B4CAA7526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proposed VIS/</a:t>
            </a:r>
            <a:r>
              <a:rPr lang="en-US"/>
              <a:t>NIR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A3FE0-A6CF-9B4D-8948-DC033CF8E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up VIS/NIR meeting to allow presentations not presented at the annual meeting </a:t>
            </a:r>
          </a:p>
          <a:p>
            <a:r>
              <a:rPr lang="en-US" dirty="0"/>
              <a:t>Agency ray-matching methodology meeting to compile best practices</a:t>
            </a:r>
          </a:p>
          <a:p>
            <a:r>
              <a:rPr lang="en-US" dirty="0"/>
              <a:t>Rayleigh scattering methodology meeting joint with the UV group</a:t>
            </a:r>
          </a:p>
          <a:p>
            <a:r>
              <a:rPr lang="en-US" dirty="0"/>
              <a:t>DCC extension to the NIR and SWIR bands</a:t>
            </a:r>
          </a:p>
          <a:p>
            <a:r>
              <a:rPr lang="en-US" dirty="0"/>
              <a:t>PICS or Earth invariant target (desert) calibration methodology to compile best practices</a:t>
            </a:r>
          </a:p>
          <a:p>
            <a:r>
              <a:rPr lang="en-US" dirty="0"/>
              <a:t>Journal paper on the DCC method and to promote DCC method from demonstration to operational mode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720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653</Words>
  <Application>Microsoft Macintosh PowerPoint</Application>
  <PresentationFormat>Widescreen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GSICS VIS/NIR 2021 annual meeting discussion</vt:lpstr>
      <vt:lpstr>GSICS recommends N20 VIIRS as the VIS/NIR calibration reference</vt:lpstr>
      <vt:lpstr>GSICS recommends N20 VIIRS as the VIS/NIR calibration reference</vt:lpstr>
      <vt:lpstr>Discussion of future VIS/NIR web meetings</vt:lpstr>
      <vt:lpstr>Agency GSICS VIS/NIR presentations for future web meetings</vt:lpstr>
      <vt:lpstr>Future proposed VIS/NIR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VIS/NIR 2021 annual meeting discussion</dc:title>
  <dc:creator>Doelling, David Robert (LARC-E302)</dc:creator>
  <cp:lastModifiedBy>Doelling, David Robert (LARC-E302)</cp:lastModifiedBy>
  <cp:revision>11</cp:revision>
  <dcterms:created xsi:type="dcterms:W3CDTF">2021-03-24T19:44:17Z</dcterms:created>
  <dcterms:modified xsi:type="dcterms:W3CDTF">2021-03-30T23:50:33Z</dcterms:modified>
</cp:coreProperties>
</file>