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589" r:id="rId2"/>
    <p:sldId id="604" r:id="rId3"/>
    <p:sldId id="606" r:id="rId4"/>
    <p:sldId id="607" r:id="rId5"/>
    <p:sldId id="608" r:id="rId6"/>
    <p:sldId id="609" r:id="rId7"/>
    <p:sldId id="610" r:id="rId8"/>
    <p:sldId id="620" r:id="rId9"/>
    <p:sldId id="621" r:id="rId10"/>
    <p:sldId id="611" r:id="rId11"/>
    <p:sldId id="622" r:id="rId12"/>
    <p:sldId id="612" r:id="rId13"/>
    <p:sldId id="623" r:id="rId14"/>
    <p:sldId id="617" r:id="rId15"/>
    <p:sldId id="618" r:id="rId16"/>
    <p:sldId id="613" r:id="rId17"/>
    <p:sldId id="614" r:id="rId18"/>
    <p:sldId id="615" r:id="rId19"/>
    <p:sldId id="616" r:id="rId20"/>
    <p:sldId id="619" r:id="rId21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2"/>
    <a:srgbClr val="552579"/>
    <a:srgbClr val="FF66FF"/>
    <a:srgbClr val="FF00FF"/>
    <a:srgbClr val="E8E8E8"/>
    <a:srgbClr val="E0E0E0"/>
    <a:srgbClr val="C5B9AC"/>
    <a:srgbClr val="F1F1F1"/>
    <a:srgbClr val="00B5E2"/>
    <a:srgbClr val="FE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299" autoAdjust="0"/>
  </p:normalViewPr>
  <p:slideViewPr>
    <p:cSldViewPr snapToGrid="0">
      <p:cViewPr varScale="1">
        <p:scale>
          <a:sx n="77" d="100"/>
          <a:sy n="77" d="100"/>
        </p:scale>
        <p:origin x="126" y="21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theme/theme1.xml" Type="http://schemas.openxmlformats.org/officeDocument/2006/relationships/theme" Id="rId26"></Relationship><Relationship Target="slides/slide2.xml" Type="http://schemas.openxmlformats.org/officeDocument/2006/relationships/slide" Id="rId3"></Relationship><Relationship Target="slides/slide20.xml" Type="http://schemas.openxmlformats.org/officeDocument/2006/relationships/slide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viewProps.xml" Type="http://schemas.openxmlformats.org/officeDocument/2006/relationships/viewProps" Id="rId25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19.xml" Type="http://schemas.openxmlformats.org/officeDocument/2006/relationships/slide" Id="rId20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presProps.xml" Type="http://schemas.openxmlformats.org/officeDocument/2006/relationships/presProps" Id="rId24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handoutMasters/handoutMaster1.xml" Type="http://schemas.openxmlformats.org/officeDocument/2006/relationships/handoutMaster" Id="rId23"></Relationship><Relationship Target="slides/slide9.xml" Type="http://schemas.openxmlformats.org/officeDocument/2006/relationships/slide" Id="rId10"></Relationship><Relationship Target="slides/slide18.xml" Type="http://schemas.openxmlformats.org/officeDocument/2006/relationships/slide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notesMasters/notesMaster1.xml" Type="http://schemas.openxmlformats.org/officeDocument/2006/relationships/notesMaster" Id="rId22"></Relationship><Relationship Target="tableStyles.xml" Type="http://schemas.openxmlformats.org/officeDocument/2006/relationships/tableStyles" Id="rId27"></Relationship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022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023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EUM/GES/TEM/07/2025, v2W, 5 March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Annual20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gsics.atmos.umd.edu/pub/Development/LunarCalibrationWS2020/19d_JasonChoi_NOAA_VIIRS_N20_BBR_MTF_v0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LunarCalibrationWS2020/19f_StephenMaxwell_MaunaLoaLUSI_20201119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atmos.umd.edu/pub/Development/LunarCalibrationWS2020/16b_SarahTaylor_LIME_Presentation_GSICS.pptx" TargetMode="External"/><Relationship Id="rId5" Type="http://schemas.openxmlformats.org/officeDocument/2006/relationships/hyperlink" Target="http://gsics.atmos.umd.edu/pub/Development/LunarCalibrationWS2020/16e_KevinTurpie_air-LUSI_Turpie_20201116.pptx" TargetMode="External"/><Relationship Id="rId4" Type="http://schemas.openxmlformats.org/officeDocument/2006/relationships/hyperlink" Target="http://gsics.atmos.umd.edu/pub/Development/LunarCalibrationWS2020/19e_CostyLukashin_Workshop_Arcstone_20201119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LunarCalibrationWS2020/17b_MasatakaImai_LunarCal_RISESAT_20201117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LunarCalibrationWS2020/17b_MasatakaImai_LunarCal_RISESAT_20201117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5835570" y="2777461"/>
            <a:ext cx="6078768" cy="152984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Wagner (EUMETSAT), V. Mattioli (EUMETSAT), T. Stone (USGS), X. Hu (CMA), X. Wu (NOAA)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297723" y="1491607"/>
            <a:ext cx="9616615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Outcome of the 3</a:t>
            </a:r>
            <a:r>
              <a:rPr lang="en-GB" sz="280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Joint GSICS/IVOS Lunar Calibration Workshop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IR and MW remote sensing and lunar observations</a:t>
            </a:r>
            <a:endParaRPr lang="en-GB" sz="3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225689"/>
            <a:ext cx="12192000" cy="5170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New topic within the context of the Lunar Calibration Workshops</a:t>
            </a: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Presentations + discussions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on:</a:t>
            </a:r>
          </a:p>
          <a:p>
            <a:pPr marL="819150" lvl="2" indent="-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Lunar </a:t>
            </a:r>
            <a:r>
              <a:rPr lang="en-GB" sz="20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contamination correction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methods </a:t>
            </a:r>
            <a:r>
              <a:rPr lang="en-GB" sz="20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for microwave imager and sounding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instruments</a:t>
            </a:r>
            <a:endParaRPr lang="en-GB" sz="2000" b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819150" lvl="2" indent="-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Channel </a:t>
            </a:r>
            <a:r>
              <a:rPr lang="en-GB" sz="20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co-registration, pointing error identification, and antenna beam width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characterization</a:t>
            </a:r>
          </a:p>
          <a:p>
            <a:pPr marL="819150" lvl="2" indent="-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Lunar </a:t>
            </a:r>
            <a:r>
              <a:rPr lang="en-GB" sz="20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disk-averaged microwave brightness temperature spectrum from satellite observations and model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simulations</a:t>
            </a:r>
          </a:p>
          <a:p>
            <a:pPr marL="819150" lvl="2" indent="-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Lunar calibration and TIR – potential for monitoring (calibrating?) IR hyperspectral missions</a:t>
            </a:r>
          </a:p>
          <a:p>
            <a:pPr marL="898525" lvl="2" indent="-2730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GB" sz="2000" b="0" dirty="0" smtClean="0">
                <a:solidFill>
                  <a:srgbClr val="00B050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CNES continues its effort on mission monitoring + model development (SUMULU </a:t>
            </a:r>
            <a:r>
              <a:rPr lang="en-GB" sz="2000" b="0" dirty="0" smtClean="0">
                <a:solidFill>
                  <a:srgbClr val="00B050"/>
                </a:solidFill>
                <a:latin typeface="+mn-lt"/>
                <a:cs typeface="Calibri" pitchFamily="34" charset="0"/>
                <a:sym typeface="Wingdings" panose="05000000000000000000" pitchFamily="2" charset="2"/>
                <a:hlinkClick r:id="rId2"/>
              </a:rPr>
              <a:t>see 1.h</a:t>
            </a:r>
            <a:r>
              <a:rPr lang="en-GB" sz="2000" b="0" dirty="0" smtClean="0">
                <a:solidFill>
                  <a:srgbClr val="00B050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) </a:t>
            </a:r>
          </a:p>
          <a:p>
            <a:pPr marL="898525" lvl="2" indent="-2730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Further work with regular dedicated IASI observations in collaboration with EUMETSAT</a:t>
            </a:r>
            <a:endParaRPr lang="en-GB" sz="2000" b="0" dirty="0">
              <a:solidFill>
                <a:schemeClr val="tx1"/>
              </a:solidFill>
              <a:latin typeface="+mn-lt"/>
              <a:cs typeface="Calibri" pitchFamily="34" charset="0"/>
              <a:sym typeface="Wingdings" panose="05000000000000000000" pitchFamily="2" charset="2"/>
            </a:endParaRP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0" dirty="0">
                <a:solidFill>
                  <a:srgbClr val="00B050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Proposal prepared by UMD + EUMETSAT for developing MW activities within GSICS (+enlarged) community shared with GSICS subgroup chair</a:t>
            </a:r>
            <a:endParaRPr lang="en-US" sz="2000" b="0" dirty="0">
              <a:solidFill>
                <a:srgbClr val="00B050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4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applications of lunar imagery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127"/>
            <a:ext cx="12320954" cy="5262675"/>
          </a:xfrm>
        </p:spPr>
        <p:txBody>
          <a:bodyPr>
            <a:normAutofit/>
          </a:bodyPr>
          <a:lstStyle/>
          <a:p>
            <a:r>
              <a:rPr lang="en-GB" sz="2500" dirty="0" smtClean="0">
                <a:latin typeface="+mn-lt"/>
              </a:rPr>
              <a:t>One talk by NOAA on VIIRS band-to-band registration + MTF (see </a:t>
            </a:r>
            <a:r>
              <a:rPr lang="en-GB" sz="2500" dirty="0" smtClean="0">
                <a:latin typeface="+mn-lt"/>
                <a:hlinkClick r:id="rId2"/>
              </a:rPr>
              <a:t>T. Choi – 19.d</a:t>
            </a:r>
            <a:r>
              <a:rPr lang="en-GB" sz="2500" dirty="0" smtClean="0">
                <a:latin typeface="+mn-lt"/>
              </a:rPr>
              <a:t>)</a:t>
            </a:r>
            <a:endParaRPr lang="en-GB" sz="25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15518"/>
          <a:stretch/>
        </p:blipFill>
        <p:spPr>
          <a:xfrm>
            <a:off x="0" y="1709476"/>
            <a:ext cx="12192000" cy="28840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2206" y="1932297"/>
            <a:ext cx="6455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5/25/2018 in band </a:t>
            </a:r>
            <a:r>
              <a:rPr lang="en-US" sz="1400" dirty="0" smtClean="0">
                <a:solidFill>
                  <a:schemeClr val="tx1"/>
                </a:solidFill>
              </a:rPr>
              <a:t>M7 - Image </a:t>
            </a:r>
            <a:r>
              <a:rPr lang="en-US" sz="1400" dirty="0" smtClean="0">
                <a:solidFill>
                  <a:schemeClr val="tx1"/>
                </a:solidFill>
              </a:rPr>
              <a:t>brightness adjusted to see the moon.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785" y="2318304"/>
            <a:ext cx="7526215" cy="45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4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applications of lunar imagery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4" y="1431317"/>
            <a:ext cx="3987800" cy="272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78" y="1019908"/>
            <a:ext cx="4572001" cy="30705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ight Arrow 15"/>
          <p:cNvSpPr/>
          <p:nvPr/>
        </p:nvSpPr>
        <p:spPr bwMode="auto">
          <a:xfrm>
            <a:off x="4900246" y="2532185"/>
            <a:ext cx="1195754" cy="597877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23434" y="6128748"/>
            <a:ext cx="336703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01757" y="6133338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Frame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1466" y="509352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Line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16946" y="4630543"/>
            <a:ext cx="0" cy="12646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597" t="22556" r="2773" b="34879"/>
          <a:stretch/>
        </p:blipFill>
        <p:spPr bwMode="auto">
          <a:xfrm>
            <a:off x="916353" y="4568993"/>
            <a:ext cx="3505201" cy="135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4900246" y="4965128"/>
            <a:ext cx="1195754" cy="597877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6573278" y="4117693"/>
            <a:ext cx="5212587" cy="2753866"/>
            <a:chOff x="457200" y="2339022"/>
            <a:chExt cx="8407400" cy="4441720"/>
          </a:xfrm>
        </p:grpSpPr>
        <p:pic>
          <p:nvPicPr>
            <p:cNvPr id="24" name="Picture 2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339022"/>
              <a:ext cx="7651197" cy="4441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2277532" y="2539538"/>
              <a:ext cx="61383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The prelaunch scan direction BBR </a:t>
              </a:r>
              <a:r>
                <a:rPr lang="en-US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results were very stable within 0.05 pixel.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96798" y="4872335"/>
              <a:ext cx="68678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S/MWIR and VIR FPAs differences 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in the track </a:t>
              </a:r>
              <a:r>
                <a: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are from prelaunch conditions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9750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applications of lunar imagery</a:t>
            </a:r>
            <a:endParaRPr lang="en-GB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78076" y="1363475"/>
            <a:ext cx="11235847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This topic could not be extensively covered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 hopefully at the next LCWS</a:t>
            </a: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000" b="0" dirty="0" smtClean="0">
              <a:solidFill>
                <a:schemeClr val="tx1"/>
              </a:solidFill>
              <a:latin typeface="+mn-lt"/>
              <a:cs typeface="Calibri" pitchFamily="34" charset="0"/>
              <a:sym typeface="Wingdings" panose="05000000000000000000" pitchFamily="2" charset="2"/>
            </a:endParaRP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In 2017, there was an idea to work with IVOS on MTF retrieval using the Moon, but did not materialise…</a:t>
            </a: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0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Recommendation (</a:t>
            </a: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R.GVNIR.2020.19d.1</a:t>
            </a: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on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NOAA to pursue their effort on coordinating the inter-comparison exercise on post-launch 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assessment of MTF using lunar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imagery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Idea = GSICS recommendation / white paper on best practices</a:t>
            </a:r>
            <a:endParaRPr lang="en-GB" sz="2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b="0" dirty="0">
              <a:solidFill>
                <a:srgbClr val="00B050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8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points of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11521244" cy="5276795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How to best integrate of observed </a:t>
            </a:r>
            <a:r>
              <a:rPr lang="en-US" sz="2000" dirty="0" smtClean="0">
                <a:solidFill>
                  <a:srgbClr val="FF0000"/>
                </a:solidFill>
              </a:rPr>
              <a:t>irradiance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possibility to prepare a GSICS white paper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en-US" sz="20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2000" dirty="0" smtClean="0"/>
              <a:t>Definition </a:t>
            </a:r>
            <a:r>
              <a:rPr lang="en-US" sz="2000" dirty="0"/>
              <a:t>of an unambiguous terminology for "observed </a:t>
            </a:r>
            <a:r>
              <a:rPr lang="en-US" sz="2000" dirty="0" smtClean="0"/>
              <a:t>irradiance“ </a:t>
            </a: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dirty="0" smtClean="0"/>
              <a:t>irradiance </a:t>
            </a:r>
            <a:r>
              <a:rPr lang="en-US" sz="2000" dirty="0"/>
              <a:t>based on the same DN-to-radiance processing as science </a:t>
            </a:r>
            <a:r>
              <a:rPr lang="en-US" sz="2000" dirty="0" smtClean="0"/>
              <a:t>products BUT with mention of any </a:t>
            </a:r>
            <a:r>
              <a:rPr lang="en-US" sz="2000" dirty="0"/>
              <a:t>time-based corrections included in this </a:t>
            </a:r>
            <a:r>
              <a:rPr lang="en-US" sz="2000" dirty="0" smtClean="0"/>
              <a:t>processing (on-board calibration / vicarious / lunar).</a:t>
            </a:r>
          </a:p>
          <a:p>
            <a:pPr marL="914400" indent="-914400">
              <a:buFont typeface="+mj-lt"/>
              <a:buAutoNum type="arabicPeriod"/>
            </a:pPr>
            <a:endParaRPr lang="en-US" sz="20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Solar </a:t>
            </a:r>
            <a:r>
              <a:rPr lang="en-US" sz="2000" dirty="0">
                <a:solidFill>
                  <a:srgbClr val="FF0000"/>
                </a:solidFill>
              </a:rPr>
              <a:t>irradiance </a:t>
            </a:r>
            <a:r>
              <a:rPr lang="en-US" sz="2000" dirty="0" smtClean="0">
                <a:solidFill>
                  <a:srgbClr val="FF0000"/>
                </a:solidFill>
              </a:rPr>
              <a:t>model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cross cutting discussion between VNIR and RS (ex-UV) subgroup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914400" indent="-914400">
              <a:buFont typeface="+mj-lt"/>
              <a:buAutoNum type="arabicPeriod"/>
            </a:pPr>
            <a:endParaRPr lang="en-US" sz="20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Need </a:t>
            </a:r>
            <a:r>
              <a:rPr lang="en-US" sz="2000" dirty="0">
                <a:solidFill>
                  <a:srgbClr val="FF0000"/>
                </a:solidFill>
              </a:rPr>
              <a:t>for including lunar data from geostationary instruments in lunar models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question of the applicability range for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selenographic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coordinates</a:t>
            </a:r>
          </a:p>
          <a:p>
            <a:pPr marL="914400" indent="-914400">
              <a:buFont typeface="+mj-lt"/>
              <a:buAutoNum type="arabicPeriod"/>
            </a:pPr>
            <a:endParaRPr lang="en-US" sz="20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2000" dirty="0" smtClean="0"/>
              <a:t>Separation </a:t>
            </a:r>
            <a:r>
              <a:rPr lang="en-US" sz="2000" dirty="0"/>
              <a:t>of steps in lunar calibration, each of which should be separately accessible: </a:t>
            </a:r>
            <a:endParaRPr lang="en-US" sz="2000" dirty="0" smtClean="0"/>
          </a:p>
          <a:p>
            <a:pPr marL="1518661" lvl="1" indent="-914400">
              <a:buFont typeface="+mj-lt"/>
              <a:buAutoNum type="romanLcPeriod"/>
            </a:pPr>
            <a:r>
              <a:rPr lang="en-US" sz="1508" dirty="0" smtClean="0"/>
              <a:t>System-level </a:t>
            </a:r>
            <a:r>
              <a:rPr lang="en-US" sz="1508" dirty="0"/>
              <a:t>relative spectral response to lunar effective wavelength </a:t>
            </a:r>
            <a:endParaRPr lang="en-US" sz="1508" dirty="0" smtClean="0"/>
          </a:p>
          <a:p>
            <a:pPr marL="1518661" lvl="1" indent="-914400">
              <a:buFont typeface="+mj-lt"/>
              <a:buAutoNum type="romanLcPeriod"/>
            </a:pPr>
            <a:r>
              <a:rPr lang="en-US" sz="1508" dirty="0" smtClean="0"/>
              <a:t>Time </a:t>
            </a:r>
            <a:r>
              <a:rPr lang="en-US" sz="1508" dirty="0"/>
              <a:t>and location to angles and distance </a:t>
            </a:r>
            <a:r>
              <a:rPr lang="en-US" sz="1508" dirty="0" smtClean="0"/>
              <a:t>factor</a:t>
            </a:r>
          </a:p>
          <a:p>
            <a:pPr marL="1518661" lvl="1" indent="-914400">
              <a:buFont typeface="+mj-lt"/>
              <a:buAutoNum type="romanLcPeriod"/>
            </a:pPr>
            <a:r>
              <a:rPr lang="en-US" sz="1508" dirty="0" smtClean="0"/>
              <a:t>Solar </a:t>
            </a:r>
            <a:r>
              <a:rPr lang="en-US" sz="1508" dirty="0"/>
              <a:t>model and variations to solar irradiance (this may be challenging</a:t>
            </a:r>
            <a:r>
              <a:rPr lang="en-US" sz="1508" dirty="0" smtClean="0"/>
              <a:t>)</a:t>
            </a:r>
          </a:p>
          <a:p>
            <a:pPr marL="1518661" lvl="1" indent="-914400">
              <a:buFont typeface="+mj-lt"/>
              <a:buAutoNum type="romanLcPeriod"/>
            </a:pPr>
            <a:r>
              <a:rPr lang="en-US" sz="1508" dirty="0" smtClean="0"/>
              <a:t>Geometric </a:t>
            </a:r>
            <a:r>
              <a:rPr lang="en-US" sz="1508" dirty="0"/>
              <a:t>angles and effective wavelength to lunar disk-equivalent reflectance (using a named lunar model) </a:t>
            </a:r>
            <a:endParaRPr lang="en-US" sz="1508" dirty="0" smtClean="0"/>
          </a:p>
          <a:p>
            <a:pPr marL="1518661" lvl="1" indent="-914400">
              <a:buFont typeface="+mj-lt"/>
              <a:buAutoNum type="romanLcPeriod"/>
            </a:pPr>
            <a:r>
              <a:rPr lang="en-US" sz="1508" dirty="0" smtClean="0"/>
              <a:t>Output </a:t>
            </a:r>
            <a:r>
              <a:rPr lang="en-US" sz="1508" dirty="0"/>
              <a:t>formatting</a:t>
            </a:r>
            <a:r>
              <a:rPr lang="en-US" sz="1508" dirty="0">
                <a:solidFill>
                  <a:srgbClr val="00B050"/>
                </a:solidFill>
              </a:rPr>
              <a:t> </a:t>
            </a:r>
            <a:r>
              <a:rPr lang="en-US" sz="1508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already addressed by the standard GIRO output</a:t>
            </a:r>
            <a:endParaRPr lang="en-US" sz="1508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0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points of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78" y="1237127"/>
            <a:ext cx="11521244" cy="4918576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 startAt="6"/>
            </a:pPr>
            <a:r>
              <a:rPr lang="en-US" sz="2000" dirty="0" smtClean="0"/>
              <a:t>Agreed </a:t>
            </a:r>
            <a:r>
              <a:rPr lang="en-US" sz="2000" dirty="0"/>
              <a:t>terminology to describe individual detector elements, arrays, focal planes, etc. </a:t>
            </a:r>
            <a:endParaRPr lang="en-US" sz="2000" dirty="0" smtClean="0"/>
          </a:p>
          <a:p>
            <a:pPr marL="914400" indent="-914400">
              <a:buFont typeface="+mj-lt"/>
              <a:buAutoNum type="arabicPeriod" startAt="6"/>
            </a:pPr>
            <a:endParaRPr lang="en-US" sz="2000" dirty="0" smtClean="0"/>
          </a:p>
          <a:p>
            <a:pPr marL="914400" indent="-914400">
              <a:buFont typeface="+mj-lt"/>
              <a:buAutoNum type="arabicPeriod" startAt="6"/>
            </a:pPr>
            <a:r>
              <a:rPr lang="en-US" sz="2000" dirty="0" smtClean="0">
                <a:solidFill>
                  <a:srgbClr val="FF0000"/>
                </a:solidFill>
              </a:rPr>
              <a:t>Model / software versioning and traceability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d</a:t>
            </a:r>
            <a:r>
              <a:rPr lang="en-US" sz="2000" dirty="0" smtClean="0">
                <a:solidFill>
                  <a:srgbClr val="FF0000"/>
                </a:solidFill>
              </a:rPr>
              <a:t>efinition </a:t>
            </a:r>
            <a:r>
              <a:rPr lang="en-US" sz="2000" dirty="0">
                <a:solidFill>
                  <a:srgbClr val="FF0000"/>
                </a:solidFill>
              </a:rPr>
              <a:t>of a </a:t>
            </a:r>
            <a:r>
              <a:rPr lang="en-US" sz="2000" dirty="0" smtClean="0">
                <a:solidFill>
                  <a:srgbClr val="FF0000"/>
                </a:solidFill>
              </a:rPr>
              <a:t>convention</a:t>
            </a:r>
          </a:p>
          <a:p>
            <a:pPr marL="914400" indent="-914400">
              <a:buFont typeface="+mj-lt"/>
              <a:buAutoNum type="arabicPeriod" startAt="6"/>
            </a:pPr>
            <a:endParaRPr lang="en-US" sz="2000" dirty="0" smtClean="0"/>
          </a:p>
          <a:p>
            <a:pPr marL="914400" indent="-914400">
              <a:buFont typeface="+mj-lt"/>
              <a:buAutoNum type="arabicPeriod" startAt="6"/>
            </a:pPr>
            <a:r>
              <a:rPr lang="en-US" sz="2000" dirty="0" smtClean="0"/>
              <a:t>Need to include </a:t>
            </a:r>
            <a:r>
              <a:rPr lang="en-US" sz="2000" dirty="0"/>
              <a:t>polarization in lunar models. </a:t>
            </a:r>
            <a:endParaRPr lang="en-US" sz="2000" dirty="0" smtClean="0"/>
          </a:p>
          <a:p>
            <a:pPr marL="914400" indent="-914400">
              <a:buFont typeface="+mj-lt"/>
              <a:buAutoNum type="arabicPeriod" startAt="6"/>
            </a:pPr>
            <a:endParaRPr lang="en-US" sz="2000" dirty="0" smtClean="0"/>
          </a:p>
          <a:p>
            <a:pPr marL="914400" indent="-914400">
              <a:buFont typeface="+mj-lt"/>
              <a:buAutoNum type="arabicPeriod" startAt="6"/>
            </a:pPr>
            <a:r>
              <a:rPr lang="en-US" sz="2000" dirty="0" smtClean="0"/>
              <a:t>Estimate </a:t>
            </a:r>
            <a:r>
              <a:rPr lang="en-US" sz="2000" dirty="0"/>
              <a:t>Earth-shine variation effect on lunar irradiance as a function of (absolute) phase angle. </a:t>
            </a:r>
            <a:endParaRPr lang="en-US" sz="2000" dirty="0" smtClean="0"/>
          </a:p>
          <a:p>
            <a:pPr marL="914400" indent="-914400">
              <a:buFont typeface="+mj-lt"/>
              <a:buAutoNum type="arabicPeriod" startAt="6"/>
            </a:pPr>
            <a:endParaRPr lang="en-US" sz="2000" dirty="0" smtClean="0"/>
          </a:p>
          <a:p>
            <a:pPr marL="914400" indent="-914400">
              <a:buFont typeface="+mj-lt"/>
              <a:buAutoNum type="arabicPeriod" startAt="6"/>
            </a:pPr>
            <a:r>
              <a:rPr lang="en-US" sz="2000" dirty="0" smtClean="0">
                <a:solidFill>
                  <a:srgbClr val="FF0000"/>
                </a:solidFill>
              </a:rPr>
              <a:t>Revise </a:t>
            </a:r>
            <a:r>
              <a:rPr lang="en-US" sz="2000" dirty="0">
                <a:solidFill>
                  <a:srgbClr val="FF0000"/>
                </a:solidFill>
              </a:rPr>
              <a:t>the benchmark proposed at the 2nd Joint GSICS/IVOS Lunar Calibration Workshop and propose a standard grid of angles to be used in lunar model </a:t>
            </a:r>
            <a:r>
              <a:rPr lang="en-US" sz="2000" dirty="0" smtClean="0">
                <a:solidFill>
                  <a:srgbClr val="FF0000"/>
                </a:solidFill>
              </a:rPr>
              <a:t>comparisons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initiated with the lunar model inter-comparison exercise (see T. Stone presentation)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914400" indent="-914400">
              <a:buFont typeface="+mj-lt"/>
              <a:buAutoNum type="arabicPeriod" startAt="6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914400" indent="-914400">
              <a:buFont typeface="+mj-lt"/>
              <a:buAutoNum type="arabicPeriod" startAt="6"/>
            </a:pPr>
            <a:r>
              <a:rPr lang="en-US" sz="2000" dirty="0" smtClean="0">
                <a:solidFill>
                  <a:srgbClr val="FF0000"/>
                </a:solidFill>
              </a:rPr>
              <a:t>Agreed </a:t>
            </a:r>
            <a:r>
              <a:rPr lang="en-US" sz="2000" dirty="0">
                <a:solidFill>
                  <a:srgbClr val="FF0000"/>
                </a:solidFill>
              </a:rPr>
              <a:t>terminology for describing accuracy, uncertainties, etc. in the context of lunar calibration and lunar modelling.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05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actions (out of 8)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261" y="1695573"/>
            <a:ext cx="11113477" cy="4341812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A.GVNIR.2020.16f.1</a:t>
            </a:r>
            <a:r>
              <a:rPr lang="en-US" sz="2000" dirty="0"/>
              <a:t>: EUMETSAT (S. Wagner) to liaise with USGS (T. Stone) to realign the GIRO with respect to the last version of the ROLO </a:t>
            </a:r>
            <a:r>
              <a:rPr lang="en-US" sz="2000" dirty="0" smtClean="0"/>
              <a:t>model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initiated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/>
            <a:endParaRPr lang="en-US" sz="2000" dirty="0"/>
          </a:p>
          <a:p>
            <a:pPr lvl="0"/>
            <a:r>
              <a:rPr lang="en-GB" sz="2000" dirty="0"/>
              <a:t>A.GVNIR.2020.16f.2</a:t>
            </a:r>
            <a:r>
              <a:rPr lang="en-US" sz="2000" dirty="0"/>
              <a:t>: EUMETSAT (S. Wagner) to propose letter of recommendation by GSICS to NASA to highlight the benefits to continue the Air-LUSI </a:t>
            </a:r>
            <a:r>
              <a:rPr lang="en-US" sz="2000" dirty="0" smtClean="0"/>
              <a:t>/ campaigns and Mauna Loa-LUSI </a:t>
            </a:r>
            <a:r>
              <a:rPr lang="en-US" sz="2000" dirty="0"/>
              <a:t>to </a:t>
            </a:r>
            <a:r>
              <a:rPr lang="en-US" sz="2000" dirty="0" smtClean="0"/>
              <a:t>improve lunar calibration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will be addressed after annual meeting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/>
            <a:endParaRPr lang="en-US" sz="2000" dirty="0" smtClean="0"/>
          </a:p>
          <a:p>
            <a:pPr lvl="0"/>
            <a:r>
              <a:rPr lang="en-GB" sz="2000" dirty="0"/>
              <a:t>A.GVNIR.2020.18g.1</a:t>
            </a:r>
            <a:r>
              <a:rPr lang="en-US" sz="2000" dirty="0"/>
              <a:t>: UMD (Hu Tiger Yang) to coordinate with EUMETSAT (Vinia Mattioli) to draft a note outlining possible further collaborations on microwave and thermal infrared lunar calibration </a:t>
            </a:r>
            <a:r>
              <a:rPr lang="en-US" sz="2000" dirty="0" smtClean="0"/>
              <a:t>activities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document provided to the GSICS subgroup chair to be discussed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/>
            <a:endParaRPr lang="en-US" sz="2000" dirty="0" smtClean="0"/>
          </a:p>
          <a:p>
            <a:pPr marL="0" lvl="0" indent="0">
              <a:buNone/>
            </a:pPr>
            <a:endParaRPr lang="en-GB" sz="2000" dirty="0"/>
          </a:p>
          <a:p>
            <a:pPr lvl="0"/>
            <a:endParaRPr lang="en-GB" sz="2000" dirty="0" smtClean="0"/>
          </a:p>
          <a:p>
            <a:pPr marL="0" lv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80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recommendations (out of 8)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9954" y="1664678"/>
            <a:ext cx="111720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R.GVNIR.2020.16f.1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Model developers to consider how their models' inputs can be decoupled from the observations to allow inter-comparison and benchmarking on the various steps of lunar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calibration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immediately relevant for the on-going model inter-comparison exercise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R.GVNIR.2020.16f.2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EUMETSAT (S. Wagner) to investigate the possibility to revisit the mechanism to share the GIRO model, whilst respecting the existing license agreement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being addressed</a:t>
            </a:r>
            <a:endParaRPr lang="en-US" sz="2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R.GVNIR.2020.17c.1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the solar irradiance spectrum used in the lunar irradiance models or for the instrument calibration should be documented and referenced when discussing lunar calibration results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in line with VNIR subgroup discussions on reference solar irradiance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spectral</a:t>
            </a:r>
            <a:endParaRPr lang="en-US" sz="2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2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82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recommendations (out of 8)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9954" y="1266093"/>
            <a:ext cx="11172092" cy="454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R.GVNIR.2020.18f.1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CMA is invited to share in upcoming GSICS and/or Lunar Calibration meetings its experience on the use of lunar observations acquired by their IR sounders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 is a new topic!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R.GVNIR.2020.18g.1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: the Microwave + Infrared group is encouraged to pursue current effort and report within the context of GSICS regular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meetings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need to keep the ball rolling within GSICS!</a:t>
            </a:r>
            <a:endParaRPr lang="en-US" sz="2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R.GVNIR.2020.19d.1</a:t>
            </a:r>
            <a:r>
              <a:rPr lang="en-US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NOAA is encouraged to pursue its initiative on comparing approaches for post-launch assessment of MTF using lunar imagery. This initiative, in collaboration with other agencies would lead to the definition of best practices for MTF assessment using the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Moon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Idea = GSICS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recommendation / white paper </a:t>
            </a:r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on best practices</a:t>
            </a:r>
            <a:endParaRPr lang="en-GB" sz="20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future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618" y="1172022"/>
            <a:ext cx="1199716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Very successful meeting </a:t>
            </a:r>
            <a:r>
              <a:rPr lang="en-GB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given the </a:t>
            </a: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exceptional </a:t>
            </a: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circumstances</a:t>
            </a:r>
          </a:p>
          <a:p>
            <a:pPr marL="252000" indent="-2520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2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 level of discussion and exchange!</a:t>
            </a:r>
          </a:p>
          <a:p>
            <a:pPr marL="252000" indent="-2520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Strong interest for improving the accuracy of the lunar models and work on SI-traceability:</a:t>
            </a:r>
          </a:p>
          <a:p>
            <a:pPr marL="1431925" lvl="1" indent="-523875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Great effort on-going on the measurement side</a:t>
            </a:r>
          </a:p>
          <a:p>
            <a:pPr marL="1431925" lvl="1" indent="-523875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Similar momentum on lunar modelling </a:t>
            </a:r>
          </a:p>
          <a:p>
            <a:pPr>
              <a:spcBef>
                <a:spcPts val="0"/>
              </a:spcBef>
            </a:pPr>
            <a:endParaRPr lang="en-GB" sz="12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GB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communities taken </a:t>
            </a: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on-board with TIR and MW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4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Lunar model inter-comparison exercise will continue </a:t>
            </a: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activity in 2021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400" b="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Still to be discussed / decided = next LCWS date + </a:t>
            </a:r>
            <a:r>
              <a:rPr lang="en-GB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location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24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Wiki page for the meeting + presentations: http://gsics.atmos.umd.edu/pub/Development/LunarCalibrationWS2020 </a:t>
            </a:r>
          </a:p>
        </p:txBody>
      </p:sp>
    </p:spTree>
    <p:extLst>
      <p:ext uri="{BB962C8B-B14F-4D97-AF65-F5344CB8AC3E}">
        <p14:creationId xmlns:p14="http://schemas.microsoft.com/office/powerpoint/2010/main" val="16350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/>
              <a:t>J</a:t>
            </a:r>
            <a:r>
              <a:rPr lang="en-GB" dirty="0" smtClean="0"/>
              <a:t>oint GSICS/IVOS Lunar Calibration Workshop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54" y="2725048"/>
            <a:ext cx="8405446" cy="413295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333" y="1019908"/>
            <a:ext cx="9585789" cy="1615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433387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Third workshop after the meetings organised in 2014 at EUMETSAT and in Xi’an in 2017</a:t>
            </a:r>
          </a:p>
          <a:p>
            <a:pPr marL="433387" lvl="1" indent="-342900"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333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Venue</a:t>
            </a:r>
            <a:r>
              <a:rPr lang="en-US" sz="2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: </a:t>
            </a: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Darmstadt (Germany) – 16-19 </a:t>
            </a:r>
            <a:r>
              <a:rPr lang="en-US" sz="2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November </a:t>
            </a: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2020</a:t>
            </a:r>
            <a:endParaRPr lang="en-US" sz="2200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54" y="2720766"/>
            <a:ext cx="8405446" cy="413295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88831" y="1428257"/>
            <a:ext cx="5357446" cy="2227385"/>
            <a:chOff x="1359877" y="3928565"/>
            <a:chExt cx="5357446" cy="2227385"/>
          </a:xfrm>
        </p:grpSpPr>
        <p:sp>
          <p:nvSpPr>
            <p:cNvPr id="10" name="Explosion 2 9"/>
            <p:cNvSpPr/>
            <p:nvPr/>
          </p:nvSpPr>
          <p:spPr bwMode="auto">
            <a:xfrm>
              <a:off x="1359877" y="3928565"/>
              <a:ext cx="5357446" cy="2227385"/>
            </a:xfrm>
            <a:prstGeom prst="irregularSeal2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 rot="21231878">
              <a:off x="2321173" y="4660153"/>
              <a:ext cx="3371967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90488" lvl="1">
                <a:lnSpc>
                  <a:spcPct val="150000"/>
                </a:lnSpc>
              </a:pPr>
              <a:r>
                <a:rPr lang="en-US" sz="3000" dirty="0" smtClean="0">
                  <a:solidFill>
                    <a:srgbClr val="552579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Ok, we go virtual!</a:t>
              </a:r>
              <a:endParaRPr lang="en-US" sz="3000" dirty="0">
                <a:solidFill>
                  <a:srgbClr val="552579"/>
                </a:solidFill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" y="4209283"/>
            <a:ext cx="3786554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433387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16-19 November 2020</a:t>
            </a:r>
          </a:p>
          <a:p>
            <a:pPr marL="433387" lvl="1" indent="-34290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Webex</a:t>
            </a:r>
            <a:r>
              <a:rPr lang="en-GB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meetings between 13:00 and ~15:30 ECT</a:t>
            </a:r>
            <a:endParaRPr lang="en-US" sz="2200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5169" y="6311997"/>
            <a:ext cx="3974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Credits: Peter </a:t>
            </a:r>
            <a:r>
              <a:rPr lang="en-GB" dirty="0" err="1" smtClean="0">
                <a:solidFill>
                  <a:schemeClr val="tx2"/>
                </a:solidFill>
              </a:rPr>
              <a:t>Mindek</a:t>
            </a:r>
            <a:r>
              <a:rPr lang="en-GB" dirty="0" smtClean="0">
                <a:solidFill>
                  <a:schemeClr val="tx2"/>
                </a:solidFill>
              </a:rPr>
              <a:t>/</a:t>
            </a:r>
            <a:r>
              <a:rPr lang="en-GB" dirty="0" err="1" smtClean="0">
                <a:solidFill>
                  <a:schemeClr val="tx2"/>
                </a:solidFill>
              </a:rPr>
              <a:t>Nanographics</a:t>
            </a:r>
            <a:r>
              <a:rPr lang="en-GB" dirty="0" smtClean="0">
                <a:solidFill>
                  <a:schemeClr val="tx2"/>
                </a:solidFill>
              </a:rPr>
              <a:t>/</a:t>
            </a:r>
            <a:r>
              <a:rPr lang="en-GB" dirty="0" err="1" smtClean="0">
                <a:solidFill>
                  <a:schemeClr val="tx2"/>
                </a:solidFill>
              </a:rPr>
              <a:t>apa</a:t>
            </a:r>
            <a:r>
              <a:rPr lang="en-GB" dirty="0" smtClean="0">
                <a:solidFill>
                  <a:schemeClr val="tx2"/>
                </a:solidFill>
              </a:rPr>
              <a:t>/</a:t>
            </a:r>
            <a:r>
              <a:rPr lang="en-GB" dirty="0" err="1" smtClean="0">
                <a:solidFill>
                  <a:schemeClr val="tx2"/>
                </a:solidFill>
              </a:rPr>
              <a:t>dpa</a:t>
            </a:r>
            <a:r>
              <a:rPr lang="en-GB" dirty="0" smtClean="0">
                <a:solidFill>
                  <a:schemeClr val="tx2"/>
                </a:solidFill>
              </a:rPr>
              <a:t>/picture alliance</a:t>
            </a:r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166" y="1545033"/>
            <a:ext cx="5299553" cy="1177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dirty="0" smtClean="0"/>
              <a:t>Thank you</a:t>
            </a:r>
            <a:endParaRPr lang="en-GB" sz="5000" dirty="0"/>
          </a:p>
        </p:txBody>
      </p:sp>
      <p:pic>
        <p:nvPicPr>
          <p:cNvPr id="366594" name="Picture 2" descr="Tumblr photos tagged #droopy - Tumvie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32" y="2723006"/>
            <a:ext cx="5089223" cy="41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62" y="4003255"/>
            <a:ext cx="1377863" cy="1116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851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4092" y="1110351"/>
            <a:ext cx="11183815" cy="5586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57188" lvl="1" indent="-266700">
              <a:lnSpc>
                <a:spcPct val="150000"/>
              </a:lnSpc>
            </a:pP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Topics addressed by the virtual meetings</a:t>
            </a:r>
            <a:endParaRPr lang="en-US" sz="2200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Measurements and Moon observations: towards SI traceability </a:t>
            </a:r>
            <a:r>
              <a:rPr lang="en-US" sz="2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initiated at LCWS#2</a:t>
            </a:r>
            <a:endParaRPr lang="en-US" sz="22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endParaRPr lang="en-US" sz="1000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Lunar calibration reference and model development </a:t>
            </a:r>
            <a:r>
              <a:rPr lang="en-US" sz="2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en-US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continuation from LCWS#1 and #2</a:t>
            </a: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endParaRPr lang="en-US" sz="1000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Instrument monitoring using lunar calibration </a:t>
            </a:r>
            <a:r>
              <a:rPr lang="en-US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continuation from LCWS#1 #2</a:t>
            </a: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endParaRPr lang="en-US" sz="1000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Thermal </a:t>
            </a: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infrared </a:t>
            </a:r>
            <a:r>
              <a:rPr lang="en-US" sz="2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and microwave remote sensing and lunar observations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NEW</a:t>
            </a: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endParaRPr lang="en-US" sz="1000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Alternative </a:t>
            </a:r>
            <a:r>
              <a:rPr lang="en-US" sz="2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applications of lunar observations for calibration purposes or post-launch assessments, </a:t>
            </a:r>
            <a:r>
              <a:rPr lang="en-US" sz="22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including MTF characterization </a:t>
            </a:r>
            <a:r>
              <a:rPr lang="en-US" sz="2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initiated at </a:t>
            </a:r>
            <a:r>
              <a:rPr lang="en-US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LCWS#2</a:t>
            </a:r>
          </a:p>
          <a:p>
            <a:pPr marL="547688" lvl="1" indent="-457200">
              <a:lnSpc>
                <a:spcPct val="150000"/>
              </a:lnSpc>
              <a:buFont typeface="+mj-lt"/>
              <a:buAutoNum type="arabicPeriod"/>
            </a:pPr>
            <a:endParaRPr lang="en-US" sz="1000" dirty="0">
              <a:solidFill>
                <a:srgbClr val="00B050"/>
              </a:solidFill>
              <a:latin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pPr marL="90488" lvl="1" algn="ctr">
              <a:lnSpc>
                <a:spcPct val="150000"/>
              </a:lnSpc>
            </a:pPr>
            <a:r>
              <a:rPr lang="en-US" sz="3000" b="0" dirty="0" smtClean="0">
                <a:solidFill>
                  <a:srgbClr val="00B050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High level of discussion and exchange maintained!</a:t>
            </a:r>
            <a:endParaRPr lang="en-GB" sz="3000" b="0" dirty="0">
              <a:solidFill>
                <a:srgbClr val="00B05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/>
              <a:t>J</a:t>
            </a:r>
            <a:r>
              <a:rPr lang="en-GB" dirty="0" smtClean="0"/>
              <a:t>oint GSICS/IVOS Lunar Calibration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789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8697" y="1232598"/>
            <a:ext cx="484414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First Lunar Calibration Workshop (2014):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14 agencies + departments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US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26 people (including remote attendees)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0178" y="3238577"/>
            <a:ext cx="550733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Second Lunar Calibration Workshop (2017):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22 agencies + departments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More than 60 scientists (including remote attendees)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49108" y="5140756"/>
            <a:ext cx="614289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Third Lunar Calibration Workshop (2020):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Almost 30 agencies / departments / institutes / universities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Between 70 and 80  participants from Asia / Europe / US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/>
          <a:p>
            <a:r>
              <a:rPr lang="en-GB" dirty="0" smtClean="0"/>
              <a:t>A growing interest…</a:t>
            </a:r>
            <a:endParaRPr lang="en-GB" dirty="0"/>
          </a:p>
        </p:txBody>
      </p:sp>
      <p:pic>
        <p:nvPicPr>
          <p:cNvPr id="9" name="Picture 8" descr="H:\My Documents\My Pictures\Lunar calibration\ND5A5295.JPG"/>
          <p:cNvPicPr>
            <a:picLocks noChangeAspect="1" noChangeArrowheads="1"/>
          </p:cNvPicPr>
          <p:nvPr/>
        </p:nvPicPr>
        <p:blipFill rotWithShape="1">
          <a:blip r:embed="rId2" cstate="print"/>
          <a:srcRect t="15123" b="5833"/>
          <a:stretch/>
        </p:blipFill>
        <p:spPr bwMode="auto">
          <a:xfrm>
            <a:off x="4678510" y="1151790"/>
            <a:ext cx="3709769" cy="195490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697" y="2652234"/>
            <a:ext cx="3742064" cy="2247750"/>
          </a:xfrm>
          <a:prstGeom prst="rect">
            <a:avLst/>
          </a:prstGeom>
        </p:spPr>
      </p:pic>
      <p:pic>
        <p:nvPicPr>
          <p:cNvPr id="366594" name="Picture 2" descr="https://www.cornerstoneondemand.com/rework/sites/default/files/resize/remote/2f29f6be1c3cb4b8cde232720e67bd6b-874x618.jpg?14817610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43" y="4762340"/>
            <a:ext cx="2963765" cy="20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3835" y="6141030"/>
            <a:ext cx="2391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</a:rPr>
              <a:t>www.cornerstoneondemand.com/rework/cartoon-coffee-break-virtual-meetings</a:t>
            </a:r>
          </a:p>
        </p:txBody>
      </p:sp>
    </p:spTree>
    <p:extLst>
      <p:ext uri="{BB962C8B-B14F-4D97-AF65-F5344CB8AC3E}">
        <p14:creationId xmlns:p14="http://schemas.microsoft.com/office/powerpoint/2010/main" val="290157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Measurements and Moon observation: towards SI traceability</a:t>
            </a:r>
            <a:endParaRPr lang="en-GB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r="-351"/>
          <a:stretch/>
        </p:blipFill>
        <p:spPr>
          <a:xfrm>
            <a:off x="20667" y="1125415"/>
            <a:ext cx="12150665" cy="5732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2439" y="6367047"/>
            <a:ext cx="3584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hlinkClick r:id="rId3"/>
              </a:rPr>
              <a:t>Courtesy Steve Maxwell - NIST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264769" y="1125414"/>
            <a:ext cx="3927231" cy="2145323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Hopefully,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m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any projects will record lots of lunar observations and contribute to reducing uncertainties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in lunar calibration 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sym typeface="Wingdings" panose="05000000000000000000" pitchFamily="2" charset="2"/>
              </a:rPr>
              <a:t>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91" y="3519814"/>
            <a:ext cx="13903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552579"/>
                </a:solidFill>
                <a:hlinkClick r:id="rId4"/>
              </a:rPr>
              <a:t>ARCSTONE</a:t>
            </a:r>
            <a:endParaRPr lang="en-GB" sz="1600" dirty="0" smtClean="0">
              <a:solidFill>
                <a:srgbClr val="55257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5053" y="1614814"/>
            <a:ext cx="13903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552579"/>
                </a:solidFill>
                <a:hlinkClick r:id="rId5"/>
              </a:rPr>
              <a:t>Air LUSI</a:t>
            </a:r>
            <a:endParaRPr lang="en-GB" sz="1600" dirty="0">
              <a:solidFill>
                <a:srgbClr val="55257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052" y="5433587"/>
            <a:ext cx="13903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552579"/>
                </a:solidFill>
                <a:hlinkClick r:id="rId3"/>
              </a:rPr>
              <a:t>MLO </a:t>
            </a:r>
            <a:r>
              <a:rPr lang="en-GB" sz="1600" dirty="0">
                <a:solidFill>
                  <a:srgbClr val="552579"/>
                </a:solidFill>
                <a:hlinkClick r:id="rId3"/>
              </a:rPr>
              <a:t>LUSI</a:t>
            </a:r>
            <a:endParaRPr lang="en-GB" sz="1600" dirty="0">
              <a:solidFill>
                <a:srgbClr val="5525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2968" y="3519814"/>
            <a:ext cx="16000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600"/>
            </a:lvl1pPr>
          </a:lstStyle>
          <a:p>
            <a:r>
              <a:rPr lang="en-GB" dirty="0">
                <a:solidFill>
                  <a:srgbClr val="552579"/>
                </a:solidFill>
                <a:hlinkClick r:id="rId6"/>
              </a:rPr>
              <a:t>ESA Tenerife</a:t>
            </a:r>
            <a:endParaRPr lang="en-GB" dirty="0">
              <a:solidFill>
                <a:srgbClr val="552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22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Lunar calibration reference and model development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304" y="1119120"/>
            <a:ext cx="11969496" cy="5447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Presentations of four different models:</a:t>
            </a:r>
            <a:endParaRPr lang="en-US" sz="2200" b="0" dirty="0">
              <a:solidFill>
                <a:schemeClr val="tx1"/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pPr marL="53657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Spectral Profile (SP) model – Radiance model (AIST / JAXA)</a:t>
            </a:r>
            <a:endParaRPr lang="en-US" sz="20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marL="53657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Lunar </a:t>
            </a:r>
            <a:r>
              <a:rPr lang="en-US" sz="20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Irradiance Model ESA </a:t>
            </a:r>
            <a:r>
              <a:rPr lang="en-US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(developed for ESA by VITO, NPL, Univ. Valladolid)</a:t>
            </a:r>
            <a:endParaRPr lang="en-US" sz="20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Calibri" pitchFamily="34" charset="0"/>
              <a:sym typeface="Wingdings" panose="05000000000000000000" pitchFamily="2" charset="2"/>
            </a:endParaRPr>
          </a:p>
          <a:p>
            <a:pPr marL="53657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Lunar </a:t>
            </a:r>
            <a:r>
              <a:rPr lang="en-US" sz="20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Extended Satellite Simulation Solar </a:t>
            </a:r>
            <a:r>
              <a:rPr lang="en-US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Reflectance (developed for EUMETSAT by Earth Space Solutions)</a:t>
            </a:r>
          </a:p>
          <a:p>
            <a:pPr marL="53657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SLIMED (H. </a:t>
            </a:r>
            <a:r>
              <a:rPr lang="en-US" sz="2000" b="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Kieffer</a:t>
            </a:r>
            <a:r>
              <a:rPr lang="en-US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 – Celestial </a:t>
            </a:r>
            <a:r>
              <a:rPr lang="en-US" sz="2000" b="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Reasonings</a:t>
            </a:r>
            <a:r>
              <a:rPr lang="en-US" sz="2000" b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</a:rPr>
              <a:t>) </a:t>
            </a:r>
            <a:endParaRPr lang="en-US" sz="2200" b="0" dirty="0" smtClean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Part of the lunar model inter-comparison </a:t>
            </a:r>
            <a:r>
              <a:rPr lang="en-US" sz="22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exercise, with ROLO + GIRO </a:t>
            </a:r>
          </a:p>
          <a:p>
            <a:pPr marL="358775" lvl="2">
              <a:lnSpc>
                <a:spcPct val="150000"/>
              </a:lnSpc>
            </a:pPr>
            <a:r>
              <a:rPr lang="en-US" sz="2200" b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 see presentation by T. Stone</a:t>
            </a:r>
            <a:endParaRPr lang="en-US" sz="2200" b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Calibri" pitchFamily="34" charset="0"/>
            </a:endParaRP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Interfaces to the model </a:t>
            </a:r>
            <a:r>
              <a:rPr lang="en-US" sz="2200" b="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 need for decoupling models from the observation parameters in order to easy inter-comparison + benchmarking </a:t>
            </a:r>
            <a:r>
              <a:rPr lang="en-US" sz="22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(see </a:t>
            </a:r>
            <a:r>
              <a:rPr lang="en-US" sz="22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R.GVNIR.2020.16f.1</a:t>
            </a:r>
            <a:r>
              <a:rPr lang="en-US" sz="22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)</a:t>
            </a:r>
            <a:endParaRPr lang="en-US" sz="2200" b="0" dirty="0">
              <a:solidFill>
                <a:schemeClr val="tx1"/>
              </a:solidFill>
              <a:latin typeface="+mn-lt"/>
              <a:cs typeface="Calibri" pitchFamily="34" charset="0"/>
              <a:sym typeface="Wingdings" panose="05000000000000000000" pitchFamily="2" charset="2"/>
            </a:endParaRPr>
          </a:p>
          <a:p>
            <a:pPr marL="361950" lvl="1" indent="-3619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Question </a:t>
            </a:r>
            <a:r>
              <a:rPr lang="en-US" sz="22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of the access to the </a:t>
            </a:r>
            <a:r>
              <a:rPr lang="en-US" sz="2200" b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GIRO </a:t>
            </a:r>
            <a:r>
              <a:rPr lang="en-US" sz="22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en-US" sz="2200" b="0" dirty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see </a:t>
            </a:r>
            <a:r>
              <a:rPr lang="en-GB" sz="22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R.GVNIR.2020.16f.2</a:t>
            </a:r>
            <a:endParaRPr lang="en-US" sz="2200" b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00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 monitoring using lunar calibration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00" y="1019908"/>
            <a:ext cx="12188200" cy="590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Presentations</a:t>
            </a:r>
            <a:r>
              <a:rPr lang="en-US" sz="2100" b="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on LEO s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ensors, 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including micro-satellites ones (RISESAT – AIST – see 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  <a:hlinkClick r:id="rId2"/>
              </a:rPr>
              <a:t>pres. 17b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) + GEO radiometers</a:t>
            </a:r>
            <a:endParaRPr lang="en-US" sz="2100" b="0" dirty="0">
              <a:solidFill>
                <a:schemeClr val="tx1"/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b="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Further iterations on the recommendation for estimated the observed lunar irradiance:</a:t>
            </a:r>
          </a:p>
          <a:p>
            <a:pPr marL="985838" lvl="1" indent="-273050">
              <a:lnSpc>
                <a:spcPct val="150000"/>
              </a:lnSpc>
              <a:buFontTx/>
              <a:buChar char="-"/>
            </a:pP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Identification </a:t>
            </a:r>
            <a:r>
              <a:rPr lang="en-US" sz="2100" b="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of the Moon 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pixels </a:t>
            </a:r>
            <a:endParaRPr lang="en-US" sz="2100" b="0" dirty="0">
              <a:solidFill>
                <a:schemeClr val="tx1"/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pPr marL="985838" lvl="1" indent="-273050">
              <a:lnSpc>
                <a:spcPct val="150000"/>
              </a:lnSpc>
              <a:buFontTx/>
              <a:buChar char="-"/>
            </a:pPr>
            <a:r>
              <a:rPr lang="en-US" sz="2100" b="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Solid angle + oversampling 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estimates</a:t>
            </a:r>
          </a:p>
          <a:p>
            <a:pPr marL="985838" lvl="1" indent="-273050">
              <a:lnSpc>
                <a:spcPct val="150000"/>
              </a:lnSpc>
              <a:buFontTx/>
              <a:buChar char="-"/>
            </a:pP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Offsets for deep space + potential </a:t>
            </a:r>
            <a:r>
              <a:rPr lang="en-US" sz="2100" b="0" dirty="0" err="1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straylight</a:t>
            </a:r>
            <a:endParaRPr lang="en-US" sz="2100" b="0" dirty="0">
              <a:solidFill>
                <a:schemeClr val="tx1"/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b="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Need for lunar models to address accurately phase + </a:t>
            </a:r>
            <a:r>
              <a:rPr lang="en-US" sz="2100" b="0" dirty="0" err="1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libration</a:t>
            </a:r>
            <a:r>
              <a:rPr lang="en-US" sz="2100" b="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effects 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 even for limited range of phase + </a:t>
            </a:r>
            <a:r>
              <a:rPr lang="en-US" sz="2100" b="0" dirty="0" err="1" smtClean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libration</a:t>
            </a:r>
            <a:r>
              <a:rPr lang="en-US" sz="2100" b="0" dirty="0" smtClean="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 variations, residual dependencies may have several % impact</a:t>
            </a:r>
          </a:p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100" b="0" dirty="0" smtClean="0">
                <a:solidFill>
                  <a:srgbClr val="00B050">
                    <a:alpha val="25000"/>
                  </a:srgbClr>
                </a:solidFill>
                <a:latin typeface="+mn-lt"/>
                <a:cs typeface="Calibri" pitchFamily="34" charset="0"/>
              </a:rPr>
              <a:t>Lunar Calibration Workshop shows the </a:t>
            </a:r>
            <a:r>
              <a:rPr lang="en-GB" sz="2100" b="0" dirty="0">
                <a:solidFill>
                  <a:srgbClr val="00B050">
                    <a:alpha val="25000"/>
                  </a:srgbClr>
                </a:solidFill>
                <a:latin typeface="+mn-lt"/>
                <a:cs typeface="Calibri" pitchFamily="34" charset="0"/>
              </a:rPr>
              <a:t>benefits of confronting many observation datasets + </a:t>
            </a:r>
            <a:r>
              <a:rPr lang="en-GB" sz="2100" b="0" dirty="0">
                <a:solidFill>
                  <a:srgbClr val="00B050">
                    <a:alpha val="25000"/>
                  </a:srgbClr>
                </a:solidFill>
                <a:latin typeface="+mn-lt"/>
                <a:cs typeface="Calibri" pitchFamily="34" charset="0"/>
              </a:rPr>
              <a:t>models</a:t>
            </a:r>
            <a:endParaRPr lang="en-US" sz="2100" b="0" dirty="0">
              <a:solidFill>
                <a:srgbClr val="00B050">
                  <a:alpha val="25000"/>
                </a:srgbClr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b="0" dirty="0" smtClean="0">
                <a:solidFill>
                  <a:srgbClr val="00B050">
                    <a:alpha val="25000"/>
                  </a:srgbClr>
                </a:solidFill>
                <a:latin typeface="+mn-lt"/>
                <a:cs typeface="Calibri" pitchFamily="34" charset="0"/>
                <a:sym typeface="Symbol" pitchFamily="18" charset="2"/>
              </a:rPr>
              <a:t>Clearly lunar calibration becomes more and more part of mission CAL/VAL plans and monitoring activities (just at the LCWS: GCOM-C, RISESAT, OLCI, SLSTR, VIIRS, ABI, AHI, AMI)</a:t>
            </a:r>
          </a:p>
        </p:txBody>
      </p:sp>
    </p:spTree>
    <p:extLst>
      <p:ext uri="{BB962C8B-B14F-4D97-AF65-F5344CB8AC3E}">
        <p14:creationId xmlns:p14="http://schemas.microsoft.com/office/powerpoint/2010/main" val="230712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818"/>
            <a:ext cx="7449577" cy="5806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 monitoring using lunar calibration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931" t="39342" r="6525" b="38679"/>
          <a:stretch/>
        </p:blipFill>
        <p:spPr>
          <a:xfrm>
            <a:off x="7368791" y="2050663"/>
            <a:ext cx="4823209" cy="220076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49577" y="4682019"/>
            <a:ext cx="47424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uncertainty from residual phase dependence in the models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Varies spectrally</a:t>
            </a:r>
            <a:r>
              <a:rPr lang="en-GB" altLang="en-US" sz="2400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400" b="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149" t="35001" r="9224" b="60382"/>
          <a:stretch/>
        </p:blipFill>
        <p:spPr>
          <a:xfrm>
            <a:off x="7958294" y="1510829"/>
            <a:ext cx="4040698" cy="5079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7FB635-3783-4997-ADAD-38822BF8262E}"/>
              </a:ext>
            </a:extLst>
          </p:cNvPr>
          <p:cNvSpPr txBox="1">
            <a:spLocks/>
          </p:cNvSpPr>
          <p:nvPr/>
        </p:nvSpPr>
        <p:spPr>
          <a:xfrm>
            <a:off x="1368251" y="789155"/>
            <a:ext cx="9455498" cy="4125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100" dirty="0"/>
              <a:t>Taichiro </a:t>
            </a:r>
            <a:r>
              <a:rPr lang="en-GB" sz="2100" dirty="0" smtClean="0"/>
              <a:t>Hashiguchi – RESTEC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7961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 monitoring using lunar calibration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0" y="1019908"/>
            <a:ext cx="12188200" cy="590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Presentations</a:t>
            </a:r>
            <a:r>
              <a:rPr lang="en-US" sz="2100" b="0" dirty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on LEO s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ensors, 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including micro-satellites ones (RISESAT – AIST – see 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  <a:hlinkClick r:id="rId2"/>
              </a:rPr>
              <a:t>pres. 17b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) + GEO radiometers</a:t>
            </a:r>
            <a:endParaRPr lang="en-US" sz="2100" b="0" dirty="0">
              <a:solidFill>
                <a:schemeClr val="tx1">
                  <a:alpha val="25000"/>
                </a:schemeClr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b="0" dirty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Further iterations on the recommendation for estimated the observed lunar irradiance:</a:t>
            </a:r>
          </a:p>
          <a:p>
            <a:pPr marL="985838" lvl="1" indent="-273050">
              <a:lnSpc>
                <a:spcPct val="150000"/>
              </a:lnSpc>
              <a:buFontTx/>
              <a:buChar char="-"/>
            </a:pP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Identification </a:t>
            </a:r>
            <a:r>
              <a:rPr lang="en-US" sz="2100" b="0" dirty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of the Moon 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pixels </a:t>
            </a:r>
            <a:endParaRPr lang="en-US" sz="2100" b="0" dirty="0">
              <a:solidFill>
                <a:schemeClr val="tx1">
                  <a:alpha val="25000"/>
                </a:schemeClr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pPr marL="985838" lvl="1" indent="-273050">
              <a:lnSpc>
                <a:spcPct val="150000"/>
              </a:lnSpc>
              <a:buFontTx/>
              <a:buChar char="-"/>
            </a:pPr>
            <a:r>
              <a:rPr lang="en-US" sz="2100" b="0" dirty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Solid angle + oversampling 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estimates</a:t>
            </a:r>
          </a:p>
          <a:p>
            <a:pPr marL="985838" lvl="1" indent="-273050">
              <a:lnSpc>
                <a:spcPct val="150000"/>
              </a:lnSpc>
              <a:buFontTx/>
              <a:buChar char="-"/>
            </a:pP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Offsets for deep space + potential </a:t>
            </a:r>
            <a:r>
              <a:rPr lang="en-US" sz="2100" b="0" dirty="0" err="1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straylight</a:t>
            </a:r>
            <a:endParaRPr lang="en-US" sz="2100" b="0" dirty="0">
              <a:solidFill>
                <a:schemeClr val="tx1">
                  <a:alpha val="25000"/>
                </a:schemeClr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b="0" dirty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Need for lunar models to address accurately phase + </a:t>
            </a:r>
            <a:r>
              <a:rPr lang="en-US" sz="2100" b="0" dirty="0" err="1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libration</a:t>
            </a:r>
            <a:r>
              <a:rPr lang="en-US" sz="2100" b="0" dirty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Symbol" pitchFamily="18" charset="2"/>
              </a:rPr>
              <a:t>effects 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 even for limited range of phase + </a:t>
            </a:r>
            <a:r>
              <a:rPr lang="en-US" sz="2100" b="0" dirty="0" err="1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libration</a:t>
            </a:r>
            <a:r>
              <a:rPr lang="en-US" sz="2100" b="0" dirty="0" smtClean="0">
                <a:solidFill>
                  <a:schemeClr val="tx1">
                    <a:alpha val="25000"/>
                  </a:schemeClr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 variations, residual dependencies may have several % impact</a:t>
            </a:r>
          </a:p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100" b="0" dirty="0" smtClean="0">
                <a:solidFill>
                  <a:srgbClr val="00B050"/>
                </a:solidFill>
                <a:latin typeface="+mn-lt"/>
                <a:cs typeface="Calibri" pitchFamily="34" charset="0"/>
              </a:rPr>
              <a:t>Lunar Calibration Workshop shows the </a:t>
            </a:r>
            <a:r>
              <a:rPr lang="en-GB" sz="2100" b="0" dirty="0">
                <a:solidFill>
                  <a:srgbClr val="00B050"/>
                </a:solidFill>
                <a:latin typeface="+mn-lt"/>
                <a:cs typeface="Calibri" pitchFamily="34" charset="0"/>
              </a:rPr>
              <a:t>benefits of confronting many observation datasets + </a:t>
            </a:r>
            <a:r>
              <a:rPr lang="en-GB" sz="2100" b="0" dirty="0">
                <a:solidFill>
                  <a:srgbClr val="00B050"/>
                </a:solidFill>
                <a:latin typeface="+mn-lt"/>
                <a:cs typeface="Calibri" pitchFamily="34" charset="0"/>
              </a:rPr>
              <a:t>models</a:t>
            </a:r>
            <a:endParaRPr lang="en-US" sz="2100" b="0" dirty="0">
              <a:solidFill>
                <a:srgbClr val="00B050"/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pPr marL="433388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b="0" dirty="0" smtClean="0">
                <a:solidFill>
                  <a:srgbClr val="00B050"/>
                </a:solidFill>
                <a:latin typeface="+mn-lt"/>
                <a:cs typeface="Calibri" pitchFamily="34" charset="0"/>
                <a:sym typeface="Symbol" pitchFamily="18" charset="2"/>
              </a:rPr>
              <a:t>Clearly lunar calibration becomes more and more part of mission CAL/VAL plans and monitoring activities (just at the LCWS: GCOM-C, RISESAT, OLCI, SLSTR, VIIRS, ABI, AHI, AMI)</a:t>
            </a:r>
          </a:p>
        </p:txBody>
      </p:sp>
    </p:spTree>
    <p:extLst>
      <p:ext uri="{BB962C8B-B14F-4D97-AF65-F5344CB8AC3E}">
        <p14:creationId xmlns:p14="http://schemas.microsoft.com/office/powerpoint/2010/main" val="250584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F10032D-85B5-4306-82CC-47275A0559E9}" vid="{A0C3C1E4-82B4-4DE5-AC93-43DC36640A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 (2)</Template>
  <TotalTime>2850</TotalTime>
  <Words>1693</Words>
  <Application>Microsoft Office PowerPoint</Application>
  <PresentationFormat>Widescreen</PresentationFormat>
  <Paragraphs>163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Helvetica</vt:lpstr>
      <vt:lpstr>Symbol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3rd Joint GSICS/IVOS Lunar Calibration Workshop</vt:lpstr>
      <vt:lpstr>3rd Joint GSICS/IVOS Lunar Calibration Workshop</vt:lpstr>
      <vt:lpstr>A growing interest…</vt:lpstr>
      <vt:lpstr>Measurements and Moon observation: towards SI traceability</vt:lpstr>
      <vt:lpstr>Lunar calibration reference and model development</vt:lpstr>
      <vt:lpstr>Instrument monitoring using lunar calibration</vt:lpstr>
      <vt:lpstr>Instrument monitoring using lunar calibration</vt:lpstr>
      <vt:lpstr>Instrument monitoring using lunar calibration</vt:lpstr>
      <vt:lpstr>IR and MW remote sensing and lunar observations</vt:lpstr>
      <vt:lpstr>Alternative applications of lunar imagery</vt:lpstr>
      <vt:lpstr>Alternative applications of lunar imagery</vt:lpstr>
      <vt:lpstr>Alternative applications of lunar imagery</vt:lpstr>
      <vt:lpstr>Important points of focus</vt:lpstr>
      <vt:lpstr>Important points of focus</vt:lpstr>
      <vt:lpstr>Main actions (out of 8)</vt:lpstr>
      <vt:lpstr>Main recommendations (out of 8)</vt:lpstr>
      <vt:lpstr>Main recommendations (out of 8)</vt:lpstr>
      <vt:lpstr>Conclusion and future activities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87</cp:revision>
  <cp:lastPrinted>2006-03-06T14:11:17Z</cp:lastPrinted>
  <dcterms:created xsi:type="dcterms:W3CDTF">2021-03-11T12:18:58Z</dcterms:created>
  <dcterms:modified xsi:type="dcterms:W3CDTF">2021-03-30T12:43:18Z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3" name="DM_DOCNUM">
    <vt:lpwstr>1222439</vt:lpwstr>
  </property>
  <property fmtid="{D5CDD505-2E9C-101B-9397-08002B2CF9AE}" pid="24" name="DM_DOCNAME">
    <vt:lpwstr>GVIS-NIR_breakout_GSICS2021_LCWS2020_Outcome_Wagner</vt:lpwstr>
  </property>
  <property fmtid="{D5CDD505-2E9C-101B-9397-08002B2CF9AE}" pid="25" name="DM_AUTHOR">
    <vt:lpwstr>Sebastien Wagner</vt:lpwstr>
  </property>
  <property fmtid="{D5CDD505-2E9C-101B-9397-08002B2CF9AE}" pid="26" name="DM_E_DOC_NO">
    <vt:lpwstr>EUM/RSP/VWG/21/1222439</vt:lpwstr>
  </property>
  <property fmtid="{D5CDD505-2E9C-101B-9397-08002B2CF9AE}" pid="27" name="DM_E_VER_NO">
    <vt:lpwstr>1</vt:lpwstr>
  </property>
  <property fmtid="{D5CDD505-2E9C-101B-9397-08002B2CF9AE}" pid="28" name="DM_E_ISS_DATE">
    <vt:lpwstr>30 March 2021</vt:lpwstr>
  </property>
  <property fmtid="{D5CDD505-2E9C-101B-9397-08002B2CF9AE}" pid="29" name="DM_E_FROM_PERS2">
    <vt:lpwstr/>
  </property>
  <property fmtid="{D5CDD505-2E9C-101B-9397-08002B2CF9AE}" pid="30" name="DM_E_CONFID">
    <vt:lpwstr/>
  </property>
  <property fmtid="{D5CDD505-2E9C-101B-9397-08002B2CF9AE}" pid="31" name="DM_E_WBS_CODE">
    <vt:lpwstr/>
  </property>
  <property fmtid="{D5CDD505-2E9C-101B-9397-08002B2CF9AE}" pid="32" name="DM_E_DISTRIB">
    <vt:lpwstr/>
  </property>
  <property fmtid="{D5CDD505-2E9C-101B-9397-08002B2CF9AE}" pid="33" name="DIGITAL_SIGNATURE">
    <vt:lpwstr/>
  </property>
</Properties>
</file>