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9" r:id="rId19"/>
    <p:sldId id="264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60744-83BF-48CE-85FE-020CD9EE414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A097C-279E-42E7-90E8-D65D9A133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D946-52C7-42D3-8928-E9198001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E8A31-8494-4B4F-A42D-F36E958A1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23360"/>
            <a:ext cx="9144000" cy="2286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Thomas C. Stone</a:t>
            </a:r>
          </a:p>
          <a:p>
            <a:r>
              <a:rPr lang="en-US" dirty="0"/>
              <a:t>U. S. Geological Survey, Flagstaff, AZ</a:t>
            </a:r>
          </a:p>
          <a:p>
            <a:endParaRPr lang="en-US" dirty="0"/>
          </a:p>
          <a:p>
            <a:r>
              <a:rPr lang="en-US" dirty="0"/>
              <a:t>meeting name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8D19-ED94-46E7-B38F-CE6977A2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2575D-7E9E-4C90-B29C-531DA5FD5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E95D-673E-48A5-BF7D-F00D243B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3AD0-3BDA-4125-AFD2-0DABFE44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A2CB-BD78-4628-BB60-8F7B07A0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A50DD-19D3-4387-888D-FEE799C08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E3300-A37B-468E-A88D-799B081E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DAAA-018A-4212-9956-0E88A963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8D8B-29FA-440F-B50F-3C73718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6813-7EF7-43C7-9FDC-809C6397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B708-726C-4FA9-98E9-B47BD364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518E-87E8-4CCF-9335-99E83CF6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93776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2E4C24-F2DE-41D4-8B82-47E9F85BD6D5}"/>
              </a:ext>
            </a:extLst>
          </p:cNvPr>
          <p:cNvCxnSpPr/>
          <p:nvPr userDrawn="1"/>
        </p:nvCxnSpPr>
        <p:spPr>
          <a:xfrm>
            <a:off x="841248" y="1097280"/>
            <a:ext cx="10515600" cy="0"/>
          </a:xfrm>
          <a:prstGeom prst="line">
            <a:avLst/>
          </a:prstGeom>
          <a:ln w="12700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21BA22-D006-4214-823A-3FDE36430E44}"/>
              </a:ext>
            </a:extLst>
          </p:cNvPr>
          <p:cNvSpPr txBox="1"/>
          <p:nvPr userDrawn="1"/>
        </p:nvSpPr>
        <p:spPr>
          <a:xfrm>
            <a:off x="4213943" y="6400800"/>
            <a:ext cx="391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Annual Meeting  31 March 2021</a:t>
            </a:r>
          </a:p>
        </p:txBody>
      </p:sp>
    </p:spTree>
    <p:extLst>
      <p:ext uri="{BB962C8B-B14F-4D97-AF65-F5344CB8AC3E}">
        <p14:creationId xmlns:p14="http://schemas.microsoft.com/office/powerpoint/2010/main" val="93253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136C-66D0-477A-A893-62B2B2BF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265D-8F29-4AED-851C-C8EDCE0A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6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DFEC-BE1B-4A34-B022-BD0D065A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E17C-B8DC-4F4A-95A3-34D2D0A1F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75488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F9C3D-9A59-43E7-9C2B-FE69663A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75488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447D5-A74D-48C1-8172-FE0808DA1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17920"/>
            <a:ext cx="1382840" cy="3627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571467-603F-47C3-92E3-B93459B6BFE0}"/>
              </a:ext>
            </a:extLst>
          </p:cNvPr>
          <p:cNvCxnSpPr/>
          <p:nvPr userDrawn="1"/>
        </p:nvCxnSpPr>
        <p:spPr>
          <a:xfrm>
            <a:off x="841248" y="118872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D62FA8-B71F-4B41-8135-8E4F448C9C1B}"/>
              </a:ext>
            </a:extLst>
          </p:cNvPr>
          <p:cNvSpPr txBox="1"/>
          <p:nvPr userDrawn="1"/>
        </p:nvSpPr>
        <p:spPr>
          <a:xfrm>
            <a:off x="5028297" y="6400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67520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495-ABE1-4970-88C6-942FDC0A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4AEB-6B0B-4FA5-9FF5-C26473B8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7955-04DA-40A4-B00E-3B104033E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BE842-1D6E-4F50-960A-5D2327848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38E3-ADBD-4FD8-9FEC-229ADC431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62BA1-046F-4206-A244-03F0284F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941AB-FBFE-4EF0-8614-F9C0E82B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D8B82-0C45-4B1A-A289-EFE689E1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B224-AA58-4F9D-9B38-93859F84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E8CE4-ED91-440C-AADC-F051F3F8E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17920"/>
            <a:ext cx="1382840" cy="3627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D6E4A-548C-4F60-88AA-245ADA74824F}"/>
              </a:ext>
            </a:extLst>
          </p:cNvPr>
          <p:cNvCxnSpPr/>
          <p:nvPr userDrawn="1"/>
        </p:nvCxnSpPr>
        <p:spPr>
          <a:xfrm>
            <a:off x="841248" y="118872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AB2E65-1139-41AF-9441-8FCA1472A7B1}"/>
              </a:ext>
            </a:extLst>
          </p:cNvPr>
          <p:cNvSpPr txBox="1"/>
          <p:nvPr userDrawn="1"/>
        </p:nvSpPr>
        <p:spPr>
          <a:xfrm>
            <a:off x="5028297" y="6400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8903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8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E38D-F65B-4FD9-BBCD-FA912551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2C01-C1DF-44A9-88DB-6462A87D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2EE2E-5A09-4C60-8E81-FF83CF28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5F1CF-2C7B-48C8-9AAD-EE768B49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3E08-528F-4A8B-A8EF-A8EE15C9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CF213-4804-4D6C-A12E-C588576A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A2AA-BEBE-40B4-B34D-7AFD118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54067-F795-4679-8CB4-8469382C4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84798-973A-4D67-919E-74CB87FD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1071-4481-493A-9B34-E1E80EAF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00F9C-2D5B-4421-A181-556C8CDA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B3E3A-F5D8-42D5-9766-9E29F4D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949A0-C362-410F-97B9-69F06954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0BC2-24E9-4B4A-90C4-64D886FD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83EA-65B4-4CB0-8CFB-E00AE904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45920"/>
            <a:ext cx="10515600" cy="914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Lunar Model Comparison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3F950-CA78-4B37-A2E8-BFC2551CC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43200"/>
            <a:ext cx="10515600" cy="32004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Stone – USGS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Sébastien Wagner – EUMETSAT</a:t>
            </a:r>
          </a:p>
          <a:p>
            <a:pPr>
              <a:lnSpc>
                <a:spcPts val="1800"/>
              </a:lnSpc>
            </a:pPr>
            <a:r>
              <a:rPr lang="en-US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contributions from</a:t>
            </a:r>
          </a:p>
          <a:p>
            <a:pPr marL="274320">
              <a:lnSpc>
                <a:spcPts val="18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Bouvet – ESA</a:t>
            </a:r>
          </a:p>
          <a:p>
            <a:pPr marL="274320">
              <a:lnSpc>
                <a:spcPts val="18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Hugh Kieffer – Celestial Reasonings</a:t>
            </a:r>
          </a:p>
          <a:p>
            <a:pPr marL="274320">
              <a:lnSpc>
                <a:spcPts val="18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Kouyama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AIST</a:t>
            </a:r>
          </a:p>
          <a:p>
            <a:pPr marL="274320">
              <a:lnSpc>
                <a:spcPts val="18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Matthijs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Krijger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Earth Space Solutions</a:t>
            </a:r>
          </a:p>
          <a:p>
            <a:pPr marL="274320">
              <a:lnSpc>
                <a:spcPts val="18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Miller – CIRA, Colorado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02158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1C492-F0A7-450B-B419-BD13414F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E88717-3E7F-4278-B815-B79C7332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88715-FB4A-4389-A12D-CB9942BB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4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BB8E1-9A26-4DB2-B144-968A4130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0"/>
            <a:ext cx="913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3A898F-7819-4A2D-8271-EC633591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0"/>
            <a:ext cx="913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61A5A-222C-49D3-BD67-95FB42F5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B7D3A-5B23-4A65-B174-9F6E6794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6A9742-2116-4F63-BDCB-AEB942AB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3" y="0"/>
            <a:ext cx="909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B4FF1-46FD-42AE-8B2F-36A298F1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3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444B-FB7E-40A8-B871-861FBC4D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5D74-37AB-4816-B34B-5BACFC53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geometry grid and spectral response functions have been defined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as photometric parameters to eliminate potential errors due to conversion from geodetic or inertial coordinates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outputs are being generated by the participants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TBD:  the format for comparing the results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Reliable, high-accuracy absolute lunar radiometric measurements are needed to constrain the predictions of lunar models</a:t>
            </a:r>
          </a:p>
        </p:txBody>
      </p:sp>
    </p:spTree>
    <p:extLst>
      <p:ext uri="{BB962C8B-B14F-4D97-AF65-F5344CB8AC3E}">
        <p14:creationId xmlns:p14="http://schemas.microsoft.com/office/powerpoint/2010/main" val="406864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444B-FB7E-40A8-B871-861FBC4D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5D74-37AB-4816-B34B-5BACFC53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600"/>
              </a:lnSpc>
              <a:spcBef>
                <a:spcPts val="1200"/>
              </a:spcBef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GSICS activity</a:t>
            </a:r>
          </a:p>
          <a:p>
            <a:pPr marL="0" indent="0">
              <a:lnSpc>
                <a:spcPts val="2600"/>
              </a:lnSpc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Lunar calibration uses models to generate reference values for comparing to measurements made by sensors.</a:t>
            </a:r>
          </a:p>
          <a:p>
            <a:pPr marL="0" indent="0">
              <a:lnSpc>
                <a:spcPts val="2600"/>
              </a:lnSpc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new lunar models have been developed recently, some with the intent to provide the lunar calibration reference for various agencies.</a:t>
            </a:r>
          </a:p>
          <a:p>
            <a:pPr marL="0" indent="0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the models needs to be tested, but no standard “ground truth” currently exists that can be used to evaluate them.</a:t>
            </a:r>
            <a:endParaRPr lang="en-US" dirty="0"/>
          </a:p>
          <a:p>
            <a:pPr marL="0" indent="0">
              <a:lnSpc>
                <a:spcPts val="2600"/>
              </a:lnSpc>
              <a:spcBef>
                <a:spcPts val="1200"/>
              </a:spcBef>
              <a:buNone/>
            </a:pPr>
            <a:r>
              <a:rPr lang="en-US" u="sng" dirty="0"/>
              <a:t>Objective of the exercise</a:t>
            </a:r>
            <a:r>
              <a:rPr lang="en-US" dirty="0"/>
              <a:t>:  to examine the performance of different lunar models relative to each other</a:t>
            </a:r>
          </a:p>
          <a:p>
            <a:pPr marL="0" indent="0">
              <a:lnSpc>
                <a:spcPts val="2600"/>
              </a:lnSpc>
              <a:spcBef>
                <a:spcPts val="1200"/>
              </a:spcBef>
              <a:buNone/>
            </a:pPr>
            <a:r>
              <a:rPr lang="en-US" u="sng" dirty="0"/>
              <a:t>Methodology</a:t>
            </a:r>
            <a:r>
              <a:rPr lang="en-US" dirty="0"/>
              <a:t>:  compare model results generated for a common set of inputs</a:t>
            </a:r>
          </a:p>
          <a:p>
            <a:pPr marL="0" indent="0">
              <a:lnSpc>
                <a:spcPts val="2600"/>
              </a:lnSpc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F057CF-FEB1-4F37-A69E-F2BEE257BD0C}"/>
              </a:ext>
            </a:extLst>
          </p:cNvPr>
          <p:cNvSpPr txBox="1">
            <a:spLocks/>
          </p:cNvSpPr>
          <p:nvPr/>
        </p:nvSpPr>
        <p:spPr>
          <a:xfrm>
            <a:off x="838200" y="3200400"/>
            <a:ext cx="10515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444B-FB7E-40A8-B871-861FBC4D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common model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5D74-37AB-4816-B34B-5BACFC53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participating modelers agreed a set of test input parameters, to cover practical ranges of observation geometry (phase angles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spectral bands.</a:t>
            </a:r>
          </a:p>
          <a:p>
            <a:r>
              <a:rPr lang="en-US" u="sng" dirty="0"/>
              <a:t>phase angle grid</a:t>
            </a:r>
            <a:r>
              <a:rPr lang="en-US" dirty="0"/>
              <a:t>:  3°–10° at 1° spacing, 10°–20° at 2° spacing, 20°–50° at 5° spacing, 50°–90° at 10° spacing, both before and after Full Moon</a:t>
            </a:r>
          </a:p>
          <a:p>
            <a:r>
              <a:rPr lang="en-US" u="sng" dirty="0" err="1"/>
              <a:t>libration</a:t>
            </a:r>
            <a:r>
              <a:rPr lang="en-US" u="sng" dirty="0"/>
              <a:t> grid</a:t>
            </a:r>
            <a:r>
              <a:rPr lang="en-US" dirty="0"/>
              <a:t>:  0°, 4°, 8°, 12° in sub-observer longitude, 0°, 4°, 8° in latitude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All combinations gives 1610 total geometry points.</a:t>
            </a:r>
          </a:p>
          <a:p>
            <a:r>
              <a:rPr lang="en-US" u="sng" dirty="0"/>
              <a:t>spectral bands</a:t>
            </a:r>
            <a:r>
              <a:rPr lang="en-US" dirty="0"/>
              <a:t>:  8 typical remote sensing channels                                442, 550, 670, 765, 870, 1380, 1640, 2350 nm</a:t>
            </a:r>
          </a:p>
          <a:p>
            <a:r>
              <a:rPr lang="en-US" u="sng" dirty="0"/>
              <a:t>spectral response functions</a:t>
            </a:r>
            <a:r>
              <a:rPr lang="en-US" dirty="0"/>
              <a:t>:  20 nm FWHM,                                            flat-topped Gaussian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762949D-5E09-4A93-9B91-F0A90008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657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444B-FB7E-40A8-B871-861FBC4D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5D74-37AB-4816-B34B-5BACFC53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in roughly chronological order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slides contributed by the model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listed: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ROLO (2003), Tom Stone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CLIMES (Miller-Turner, 2009), Steve Miller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Profiler (SP, 2016), Toru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Kouyama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GIRO (2018),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Wagner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SLIM (2019), Hugh Kieffer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LIME (2019), Marc Bouvet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LESSSR (2020),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Wagner</a:t>
            </a:r>
          </a:p>
        </p:txBody>
      </p:sp>
    </p:spTree>
    <p:extLst>
      <p:ext uri="{BB962C8B-B14F-4D97-AF65-F5344CB8AC3E}">
        <p14:creationId xmlns:p14="http://schemas.microsoft.com/office/powerpoint/2010/main" val="230367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65D55-AD48-4469-A5C4-6489D109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" y="-28"/>
            <a:ext cx="1219305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C94FF-7C29-4948-AFB5-337C82E5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305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2B06C2-6D0D-4AF6-AC59-FBB653A6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2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4CA11-6125-483D-BAFA-D373015CE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77A24-C6AA-436C-B7DB-AC6CC2F5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4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418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GSICS Lunar Model Comparison Exercise</vt:lpstr>
      <vt:lpstr>Introduction</vt:lpstr>
      <vt:lpstr>The common model inputs</vt:lpstr>
      <vt:lpstr>The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Thomas C</dc:creator>
  <cp:lastModifiedBy>Stone, Thomas C</cp:lastModifiedBy>
  <cp:revision>60</cp:revision>
  <dcterms:created xsi:type="dcterms:W3CDTF">2018-10-02T22:44:46Z</dcterms:created>
  <dcterms:modified xsi:type="dcterms:W3CDTF">2021-03-31T12:54:00Z</dcterms:modified>
</cp:coreProperties>
</file>