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21"/>
  </p:notesMasterIdLst>
  <p:handoutMasterIdLst>
    <p:handoutMasterId r:id="rId22"/>
  </p:handoutMasterIdLst>
  <p:sldIdLst>
    <p:sldId id="256" r:id="rId2"/>
    <p:sldId id="404" r:id="rId3"/>
    <p:sldId id="420" r:id="rId4"/>
    <p:sldId id="413" r:id="rId5"/>
    <p:sldId id="387" r:id="rId6"/>
    <p:sldId id="410" r:id="rId7"/>
    <p:sldId id="401" r:id="rId8"/>
    <p:sldId id="423" r:id="rId9"/>
    <p:sldId id="406" r:id="rId10"/>
    <p:sldId id="407" r:id="rId11"/>
    <p:sldId id="409" r:id="rId12"/>
    <p:sldId id="397" r:id="rId13"/>
    <p:sldId id="414" r:id="rId14"/>
    <p:sldId id="405" r:id="rId15"/>
    <p:sldId id="417" r:id="rId16"/>
    <p:sldId id="421" r:id="rId17"/>
    <p:sldId id="422" r:id="rId18"/>
    <p:sldId id="424" r:id="rId19"/>
    <p:sldId id="41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13101C17-FA38-46A7-B896-D07DA1AD88F9}">
          <p14:sldIdLst>
            <p14:sldId id="256"/>
            <p14:sldId id="404"/>
            <p14:sldId id="420"/>
            <p14:sldId id="413"/>
            <p14:sldId id="387"/>
            <p14:sldId id="410"/>
            <p14:sldId id="401"/>
            <p14:sldId id="423"/>
            <p14:sldId id="406"/>
            <p14:sldId id="407"/>
            <p14:sldId id="409"/>
            <p14:sldId id="397"/>
            <p14:sldId id="414"/>
            <p14:sldId id="405"/>
            <p14:sldId id="417"/>
            <p14:sldId id="421"/>
            <p14:sldId id="422"/>
            <p14:sldId id="424"/>
            <p14:sldId id="418"/>
          </p14:sldIdLst>
        </p14:section>
        <p14:section name="无标题节" id="{DBACCD58-ECBA-4874-AFB7-18169336394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87141" autoAdjust="0"/>
  </p:normalViewPr>
  <p:slideViewPr>
    <p:cSldViewPr>
      <p:cViewPr varScale="1">
        <p:scale>
          <a:sx n="87" d="100"/>
          <a:sy n="87" d="100"/>
        </p:scale>
        <p:origin x="1028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80FCC6-9553-4FA4-B417-2D2D759633CC}" type="doc">
      <dgm:prSet loTypeId="urn:microsoft.com/office/officeart/2005/8/layout/matrix2" loCatId="matrix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zh-CN" altLang="en-US"/>
        </a:p>
      </dgm:t>
    </dgm:pt>
    <dgm:pt modelId="{A6474CA2-75FF-41F9-A969-90F9F4B1BB39}">
      <dgm:prSet phldrT="[文本]"/>
      <dgm:spPr>
        <a:solidFill>
          <a:schemeClr val="accent1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n-US" altLang="zh-CN" dirty="0"/>
            <a:t>1.Spectral Comparisons</a:t>
          </a:r>
          <a:endParaRPr lang="zh-CN" altLang="en-US" dirty="0"/>
        </a:p>
      </dgm:t>
    </dgm:pt>
    <dgm:pt modelId="{BE173E49-D866-4F4B-A871-92A06EB450E6}" type="parTrans" cxnId="{7427DBAC-059B-42D9-AD48-EB66DC7A17E7}">
      <dgm:prSet/>
      <dgm:spPr/>
      <dgm:t>
        <a:bodyPr/>
        <a:lstStyle/>
        <a:p>
          <a:endParaRPr lang="zh-CN" altLang="en-US"/>
        </a:p>
      </dgm:t>
    </dgm:pt>
    <dgm:pt modelId="{21C3B512-96D7-40DB-976E-4015A00D1C60}" type="sibTrans" cxnId="{7427DBAC-059B-42D9-AD48-EB66DC7A17E7}">
      <dgm:prSet/>
      <dgm:spPr/>
      <dgm:t>
        <a:bodyPr/>
        <a:lstStyle/>
        <a:p>
          <a:endParaRPr lang="zh-CN" altLang="en-US"/>
        </a:p>
      </dgm:t>
    </dgm:pt>
    <dgm:pt modelId="{2642CC1D-8886-4995-AF45-A277ADC7F7F8}">
      <dgm:prSet phldrT="[文本]"/>
      <dgm:spPr>
        <a:solidFill>
          <a:schemeClr val="accent1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n-US" altLang="zh-CN" dirty="0"/>
            <a:t>2.Solar spectrum</a:t>
          </a:r>
          <a:endParaRPr lang="zh-CN" altLang="en-US" dirty="0"/>
        </a:p>
      </dgm:t>
    </dgm:pt>
    <dgm:pt modelId="{23458486-77B1-4937-AE99-4A377A6D9442}" type="parTrans" cxnId="{EAE4E2B0-483C-4211-9FFC-52660DD11D75}">
      <dgm:prSet/>
      <dgm:spPr/>
      <dgm:t>
        <a:bodyPr/>
        <a:lstStyle/>
        <a:p>
          <a:endParaRPr lang="zh-CN" altLang="en-US"/>
        </a:p>
      </dgm:t>
    </dgm:pt>
    <dgm:pt modelId="{3B0BB0EF-4802-4A2C-A7D6-BA6DDDCCBE3C}" type="sibTrans" cxnId="{EAE4E2B0-483C-4211-9FFC-52660DD11D75}">
      <dgm:prSet/>
      <dgm:spPr/>
      <dgm:t>
        <a:bodyPr/>
        <a:lstStyle/>
        <a:p>
          <a:endParaRPr lang="zh-CN" altLang="en-US"/>
        </a:p>
      </dgm:t>
    </dgm:pt>
    <dgm:pt modelId="{3EA0F7DF-19D0-413A-8CBD-09DF22B9E076}">
      <dgm:prSet phldrT="[文本]"/>
      <dgm:spPr>
        <a:solidFill>
          <a:schemeClr val="accent4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n-US" altLang="zh-CN" dirty="0"/>
            <a:t>3.Surface property</a:t>
          </a:r>
          <a:endParaRPr lang="zh-CN" altLang="en-US" dirty="0"/>
        </a:p>
      </dgm:t>
    </dgm:pt>
    <dgm:pt modelId="{AD0C5A78-637E-4781-9DFC-3DE906634218}" type="parTrans" cxnId="{4543A348-48DC-4562-A167-BD15C6B105E4}">
      <dgm:prSet/>
      <dgm:spPr/>
      <dgm:t>
        <a:bodyPr/>
        <a:lstStyle/>
        <a:p>
          <a:endParaRPr lang="zh-CN" altLang="en-US"/>
        </a:p>
      </dgm:t>
    </dgm:pt>
    <dgm:pt modelId="{85FF818B-4691-4A4F-8106-ED3907446764}" type="sibTrans" cxnId="{4543A348-48DC-4562-A167-BD15C6B105E4}">
      <dgm:prSet/>
      <dgm:spPr/>
      <dgm:t>
        <a:bodyPr/>
        <a:lstStyle/>
        <a:p>
          <a:endParaRPr lang="zh-CN" altLang="en-US"/>
        </a:p>
      </dgm:t>
    </dgm:pt>
    <dgm:pt modelId="{F20A108E-3A51-41D3-9EBA-1167AC14E1E6}">
      <dgm:prSet phldrT="[文本]"/>
      <dgm:spPr>
        <a:solidFill>
          <a:schemeClr val="accent4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n-US" altLang="zh-CN" dirty="0"/>
            <a:t>4.Polarization</a:t>
          </a:r>
          <a:endParaRPr lang="zh-CN" altLang="en-US" dirty="0"/>
        </a:p>
      </dgm:t>
    </dgm:pt>
    <dgm:pt modelId="{C2B6D41C-CB72-4F7F-BD7D-6DCE29BAF017}" type="parTrans" cxnId="{6E509E9E-8A9F-43E9-ADE7-4FA936694C85}">
      <dgm:prSet/>
      <dgm:spPr/>
      <dgm:t>
        <a:bodyPr/>
        <a:lstStyle/>
        <a:p>
          <a:endParaRPr lang="zh-CN" altLang="en-US"/>
        </a:p>
      </dgm:t>
    </dgm:pt>
    <dgm:pt modelId="{127CA507-3588-4D60-8FEA-4685DDDFC885}" type="sibTrans" cxnId="{6E509E9E-8A9F-43E9-ADE7-4FA936694C85}">
      <dgm:prSet/>
      <dgm:spPr/>
      <dgm:t>
        <a:bodyPr/>
        <a:lstStyle/>
        <a:p>
          <a:endParaRPr lang="zh-CN" altLang="en-US"/>
        </a:p>
      </dgm:t>
    </dgm:pt>
    <dgm:pt modelId="{7DB2B666-2FBF-4365-B94B-0187941124A3}" type="pres">
      <dgm:prSet presAssocID="{2380FCC6-9553-4FA4-B417-2D2D759633CC}" presName="matrix" presStyleCnt="0">
        <dgm:presLayoutVars>
          <dgm:chMax val="1"/>
          <dgm:dir/>
          <dgm:resizeHandles val="exact"/>
        </dgm:presLayoutVars>
      </dgm:prSet>
      <dgm:spPr/>
    </dgm:pt>
    <dgm:pt modelId="{D97F1A03-A0CA-4170-AF6A-BAFB8F7DF525}" type="pres">
      <dgm:prSet presAssocID="{2380FCC6-9553-4FA4-B417-2D2D759633CC}" presName="axisShape" presStyleLbl="bgShp" presStyleIdx="0" presStyleCnt="1"/>
      <dgm:spPr/>
    </dgm:pt>
    <dgm:pt modelId="{387235F7-7241-4F11-B2CD-866A112C85D0}" type="pres">
      <dgm:prSet presAssocID="{2380FCC6-9553-4FA4-B417-2D2D759633CC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5A67E7B-D733-4BA1-B610-9514F196FAE2}" type="pres">
      <dgm:prSet presAssocID="{2380FCC6-9553-4FA4-B417-2D2D759633CC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8A6108D-A9A6-4E86-8F1B-FC9367264EDE}" type="pres">
      <dgm:prSet presAssocID="{2380FCC6-9553-4FA4-B417-2D2D759633CC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4E9A0A2-3BC7-451B-B268-531B8CACC423}" type="pres">
      <dgm:prSet presAssocID="{2380FCC6-9553-4FA4-B417-2D2D759633CC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907C12D-AE5F-4FFF-8A2E-5FE959FEBF3F}" type="presOf" srcId="{3EA0F7DF-19D0-413A-8CBD-09DF22B9E076}" destId="{18A6108D-A9A6-4E86-8F1B-FC9367264EDE}" srcOrd="0" destOrd="0" presId="urn:microsoft.com/office/officeart/2005/8/layout/matrix2"/>
    <dgm:cxn modelId="{4543A348-48DC-4562-A167-BD15C6B105E4}" srcId="{2380FCC6-9553-4FA4-B417-2D2D759633CC}" destId="{3EA0F7DF-19D0-413A-8CBD-09DF22B9E076}" srcOrd="2" destOrd="0" parTransId="{AD0C5A78-637E-4781-9DFC-3DE906634218}" sibTransId="{85FF818B-4691-4A4F-8106-ED3907446764}"/>
    <dgm:cxn modelId="{4F4AA16D-C1AB-423A-AD5F-8B988DBE20D2}" type="presOf" srcId="{2642CC1D-8886-4995-AF45-A277ADC7F7F8}" destId="{E5A67E7B-D733-4BA1-B610-9514F196FAE2}" srcOrd="0" destOrd="0" presId="urn:microsoft.com/office/officeart/2005/8/layout/matrix2"/>
    <dgm:cxn modelId="{588DD351-96A3-404D-8400-C90693333AD3}" type="presOf" srcId="{2380FCC6-9553-4FA4-B417-2D2D759633CC}" destId="{7DB2B666-2FBF-4365-B94B-0187941124A3}" srcOrd="0" destOrd="0" presId="urn:microsoft.com/office/officeart/2005/8/layout/matrix2"/>
    <dgm:cxn modelId="{81CCDD89-A697-4173-A036-2377CCFFC4A5}" type="presOf" srcId="{A6474CA2-75FF-41F9-A969-90F9F4B1BB39}" destId="{387235F7-7241-4F11-B2CD-866A112C85D0}" srcOrd="0" destOrd="0" presId="urn:microsoft.com/office/officeart/2005/8/layout/matrix2"/>
    <dgm:cxn modelId="{0675FD9C-1A47-4685-9096-448A28F9E6EF}" type="presOf" srcId="{F20A108E-3A51-41D3-9EBA-1167AC14E1E6}" destId="{84E9A0A2-3BC7-451B-B268-531B8CACC423}" srcOrd="0" destOrd="0" presId="urn:microsoft.com/office/officeart/2005/8/layout/matrix2"/>
    <dgm:cxn modelId="{6E509E9E-8A9F-43E9-ADE7-4FA936694C85}" srcId="{2380FCC6-9553-4FA4-B417-2D2D759633CC}" destId="{F20A108E-3A51-41D3-9EBA-1167AC14E1E6}" srcOrd="3" destOrd="0" parTransId="{C2B6D41C-CB72-4F7F-BD7D-6DCE29BAF017}" sibTransId="{127CA507-3588-4D60-8FEA-4685DDDFC885}"/>
    <dgm:cxn modelId="{7427DBAC-059B-42D9-AD48-EB66DC7A17E7}" srcId="{2380FCC6-9553-4FA4-B417-2D2D759633CC}" destId="{A6474CA2-75FF-41F9-A969-90F9F4B1BB39}" srcOrd="0" destOrd="0" parTransId="{BE173E49-D866-4F4B-A871-92A06EB450E6}" sibTransId="{21C3B512-96D7-40DB-976E-4015A00D1C60}"/>
    <dgm:cxn modelId="{EAE4E2B0-483C-4211-9FFC-52660DD11D75}" srcId="{2380FCC6-9553-4FA4-B417-2D2D759633CC}" destId="{2642CC1D-8886-4995-AF45-A277ADC7F7F8}" srcOrd="1" destOrd="0" parTransId="{23458486-77B1-4937-AE99-4A377A6D9442}" sibTransId="{3B0BB0EF-4802-4A2C-A7D6-BA6DDDCCBE3C}"/>
    <dgm:cxn modelId="{95144B59-67FC-4D7F-BA5C-25FAB5E75C99}" type="presParOf" srcId="{7DB2B666-2FBF-4365-B94B-0187941124A3}" destId="{D97F1A03-A0CA-4170-AF6A-BAFB8F7DF525}" srcOrd="0" destOrd="0" presId="urn:microsoft.com/office/officeart/2005/8/layout/matrix2"/>
    <dgm:cxn modelId="{CE835FC6-F9B4-4576-97EA-5056093D5C08}" type="presParOf" srcId="{7DB2B666-2FBF-4365-B94B-0187941124A3}" destId="{387235F7-7241-4F11-B2CD-866A112C85D0}" srcOrd="1" destOrd="0" presId="urn:microsoft.com/office/officeart/2005/8/layout/matrix2"/>
    <dgm:cxn modelId="{675F51F7-F946-4F53-B923-5F0728ECDB0C}" type="presParOf" srcId="{7DB2B666-2FBF-4365-B94B-0187941124A3}" destId="{E5A67E7B-D733-4BA1-B610-9514F196FAE2}" srcOrd="2" destOrd="0" presId="urn:microsoft.com/office/officeart/2005/8/layout/matrix2"/>
    <dgm:cxn modelId="{B9731ABD-6238-48D4-B8D4-9370799F9E3C}" type="presParOf" srcId="{7DB2B666-2FBF-4365-B94B-0187941124A3}" destId="{18A6108D-A9A6-4E86-8F1B-FC9367264EDE}" srcOrd="3" destOrd="0" presId="urn:microsoft.com/office/officeart/2005/8/layout/matrix2"/>
    <dgm:cxn modelId="{D5946CA8-1707-43F5-88A7-30BA71A2F37B}" type="presParOf" srcId="{7DB2B666-2FBF-4365-B94B-0187941124A3}" destId="{84E9A0A2-3BC7-451B-B268-531B8CACC423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F1A03-A0CA-4170-AF6A-BAFB8F7DF525}">
      <dsp:nvSpPr>
        <dsp:cNvPr id="0" name=""/>
        <dsp:cNvSpPr/>
      </dsp:nvSpPr>
      <dsp:spPr>
        <a:xfrm>
          <a:off x="1516192" y="0"/>
          <a:ext cx="4536504" cy="453650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7235F7-7241-4F11-B2CD-866A112C85D0}">
      <dsp:nvSpPr>
        <dsp:cNvPr id="0" name=""/>
        <dsp:cNvSpPr/>
      </dsp:nvSpPr>
      <dsp:spPr>
        <a:xfrm>
          <a:off x="1811064" y="294872"/>
          <a:ext cx="1814601" cy="1814601"/>
        </a:xfrm>
        <a:prstGeom prst="roundRect">
          <a:avLst/>
        </a:prstGeom>
        <a:solidFill>
          <a:schemeClr val="accent1">
            <a:lumMod val="20000"/>
            <a:lumOff val="8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kern="1200" dirty="0"/>
            <a:t>1.Spectral Comparisons</a:t>
          </a:r>
          <a:endParaRPr lang="zh-CN" altLang="en-US" sz="2100" kern="1200" dirty="0"/>
        </a:p>
      </dsp:txBody>
      <dsp:txXfrm>
        <a:off x="1899646" y="383454"/>
        <a:ext cx="1637437" cy="1637437"/>
      </dsp:txXfrm>
    </dsp:sp>
    <dsp:sp modelId="{E5A67E7B-D733-4BA1-B610-9514F196FAE2}">
      <dsp:nvSpPr>
        <dsp:cNvPr id="0" name=""/>
        <dsp:cNvSpPr/>
      </dsp:nvSpPr>
      <dsp:spPr>
        <a:xfrm>
          <a:off x="3943221" y="294872"/>
          <a:ext cx="1814601" cy="1814601"/>
        </a:xfrm>
        <a:prstGeom prst="roundRect">
          <a:avLst/>
        </a:prstGeom>
        <a:solidFill>
          <a:schemeClr val="accent1">
            <a:lumMod val="20000"/>
            <a:lumOff val="8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kern="1200" dirty="0"/>
            <a:t>2.Solar spectrum</a:t>
          </a:r>
          <a:endParaRPr lang="zh-CN" altLang="en-US" sz="2100" kern="1200" dirty="0"/>
        </a:p>
      </dsp:txBody>
      <dsp:txXfrm>
        <a:off x="4031803" y="383454"/>
        <a:ext cx="1637437" cy="1637437"/>
      </dsp:txXfrm>
    </dsp:sp>
    <dsp:sp modelId="{18A6108D-A9A6-4E86-8F1B-FC9367264EDE}">
      <dsp:nvSpPr>
        <dsp:cNvPr id="0" name=""/>
        <dsp:cNvSpPr/>
      </dsp:nvSpPr>
      <dsp:spPr>
        <a:xfrm>
          <a:off x="1811064" y="2427029"/>
          <a:ext cx="1814601" cy="1814601"/>
        </a:xfrm>
        <a:prstGeom prst="roundRect">
          <a:avLst/>
        </a:prstGeom>
        <a:solidFill>
          <a:schemeClr val="accent4">
            <a:lumMod val="20000"/>
            <a:lumOff val="8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kern="1200" dirty="0"/>
            <a:t>3.Surface property</a:t>
          </a:r>
          <a:endParaRPr lang="zh-CN" altLang="en-US" sz="2100" kern="1200" dirty="0"/>
        </a:p>
      </dsp:txBody>
      <dsp:txXfrm>
        <a:off x="1899646" y="2515611"/>
        <a:ext cx="1637437" cy="1637437"/>
      </dsp:txXfrm>
    </dsp:sp>
    <dsp:sp modelId="{84E9A0A2-3BC7-451B-B268-531B8CACC423}">
      <dsp:nvSpPr>
        <dsp:cNvPr id="0" name=""/>
        <dsp:cNvSpPr/>
      </dsp:nvSpPr>
      <dsp:spPr>
        <a:xfrm>
          <a:off x="3943221" y="2427029"/>
          <a:ext cx="1814601" cy="1814601"/>
        </a:xfrm>
        <a:prstGeom prst="roundRect">
          <a:avLst/>
        </a:prstGeom>
        <a:solidFill>
          <a:schemeClr val="accent4">
            <a:lumMod val="20000"/>
            <a:lumOff val="8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kern="1200" dirty="0"/>
            <a:t>4.Polarization</a:t>
          </a:r>
          <a:endParaRPr lang="zh-CN" altLang="en-US" sz="2100" kern="1200" dirty="0"/>
        </a:p>
      </dsp:txBody>
      <dsp:txXfrm>
        <a:off x="4031803" y="2515611"/>
        <a:ext cx="1637437" cy="1637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7DF09-9526-465F-80C8-CDF50CCD367F}" type="datetimeFigureOut">
              <a:rPr lang="zh-CN" altLang="en-US" smtClean="0"/>
              <a:t>2021/4/1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3A5F3-2241-4EE1-BAF4-F96F419E9D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243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10E1B33F-8CB8-4427-A3CE-B1E01DDACF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092FA54-F012-485F-AC9B-F17F80C988C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6594A-E73C-4178-9ADD-7F9A7454671F}" type="datetimeFigureOut">
              <a:rPr lang="zh-CN" altLang="en-US" smtClean="0"/>
              <a:t>2021/4/1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8588E30-9A69-424F-91E4-4A78D85890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D488F579-8047-4FAA-A36D-E9C4CDD9EA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C6C5081-7A63-4B09-8E62-AAAE5B2EB2E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E02E89-A57E-47A4-AB09-F807568180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586D6-2E08-42A9-BEBC-D4B4B791AB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52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586D6-2E08-42A9-BEBC-D4B4B791AB3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335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586D6-2E08-42A9-BEBC-D4B4B791AB3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026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586D6-2E08-42A9-BEBC-D4B4B791AB3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38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586D6-2E08-42A9-BEBC-D4B4B791AB3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960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586D6-2E08-42A9-BEBC-D4B4B791AB3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80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586D6-2E08-42A9-BEBC-D4B4B791AB3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008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586D6-2E08-42A9-BEBC-D4B4B791AB3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727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586D6-2E08-42A9-BEBC-D4B4B791AB3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699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586D6-2E08-42A9-BEBC-D4B4B791AB3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309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>
            <a:extLst>
              <a:ext uri="{FF2B5EF4-FFF2-40B4-BE49-F238E27FC236}">
                <a16:creationId xmlns:a16="http://schemas.microsoft.com/office/drawing/2014/main" id="{35283030-3EC6-4D7F-9A6B-C6C1922955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2D8C257-13B1-4B2A-B6FE-F12594C10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10244" name="灯片编号占位符 3">
            <a:extLst>
              <a:ext uri="{FF2B5EF4-FFF2-40B4-BE49-F238E27FC236}">
                <a16:creationId xmlns:a16="http://schemas.microsoft.com/office/drawing/2014/main" id="{F3468485-C416-4834-8D51-231F9C7B32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8B9F963-18C5-4438-AC6D-A4C4302614B9}" type="slidenum">
              <a:rPr lang="en-US" altLang="zh-CN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4769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i="0" dirty="0">
                <a:solidFill>
                  <a:srgbClr val="767676"/>
                </a:solidFill>
                <a:effectLst/>
                <a:latin typeface="Roboto"/>
              </a:rPr>
              <a:t>Sea Surface Reflectance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586D6-2E08-42A9-BEBC-D4B4B791AB3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381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586D6-2E08-42A9-BEBC-D4B4B791AB3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6460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7" descr="气象局">
            <a:extLst>
              <a:ext uri="{FF2B5EF4-FFF2-40B4-BE49-F238E27FC236}">
                <a16:creationId xmlns:a16="http://schemas.microsoft.com/office/drawing/2014/main" id="{ABC1C95D-D080-4150-AA97-FFDD2C52BF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462" y="6093162"/>
            <a:ext cx="744009" cy="7093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9" descr="F:\logo\国家卫星气象中心标-3.png">
            <a:extLst>
              <a:ext uri="{FF2B5EF4-FFF2-40B4-BE49-F238E27FC236}">
                <a16:creationId xmlns:a16="http://schemas.microsoft.com/office/drawing/2014/main" id="{81BC84E4-3D28-47FA-899F-9FD32AFCEC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84" y="6179262"/>
            <a:ext cx="692845" cy="678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C31880-84AA-4FE9-81F2-E96245E68B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705" y="6149049"/>
            <a:ext cx="664666" cy="60702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3F17E1D-06CC-43E9-AA5B-F3A9F51180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212" y="6149432"/>
            <a:ext cx="692846" cy="606638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21DE02F8-42D2-47A7-A540-19F57665200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2" y="11852"/>
            <a:ext cx="12190495" cy="2062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2" descr="http://gsics.atmos.umd.edu/pub/Development/Logos/GSICS300px.png">
            <a:extLst>
              <a:ext uri="{FF2B5EF4-FFF2-40B4-BE49-F238E27FC236}">
                <a16:creationId xmlns:a16="http://schemas.microsoft.com/office/drawing/2014/main" id="{FE9EFE75-ABCA-4DC4-86A2-4330C75B54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746" y="5931007"/>
            <a:ext cx="2143125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1" title="[DM_E_DOC_NO], v[DM_E_VER_NO], [DM_E_ISS_DATE]">
            <a:extLst>
              <a:ext uri="{FF2B5EF4-FFF2-40B4-BE49-F238E27FC236}">
                <a16:creationId xmlns:a16="http://schemas.microsoft.com/office/drawing/2014/main" id="{FC0A779A-4B04-438D-98FE-5BE93C9A65E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09690" y="6652142"/>
            <a:ext cx="4628617" cy="15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85" b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2021 GSICS Annual Meeting 2021-04-01</a:t>
            </a:r>
            <a:endParaRPr lang="de-DE" sz="985" b="0" baseline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37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77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83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5BC4AA8D-40F6-45EE-A552-87749C646E76}"/>
              </a:ext>
            </a:extLst>
          </p:cNvPr>
          <p:cNvCxnSpPr/>
          <p:nvPr userDrawn="1"/>
        </p:nvCxnSpPr>
        <p:spPr>
          <a:xfrm>
            <a:off x="0" y="1442195"/>
            <a:ext cx="12192000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0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980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68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49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418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35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874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317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32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003AA9-207D-4C71-A7AB-FD777702C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48816" y="1761480"/>
            <a:ext cx="13825536" cy="2387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Comparison of spectral radiance for UV-VIS </a:t>
            </a:r>
            <a:br>
              <a:rPr lang="en-US" altLang="zh-CN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altLang="zh-CN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high-resolution spectrometers from </a:t>
            </a:r>
            <a:br>
              <a:rPr lang="en-US" altLang="zh-CN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altLang="zh-CN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GF-5/EMI and S5p/TROPOMI</a:t>
            </a:r>
            <a:endParaRPr lang="zh-CN" altLang="en-US" sz="32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176CF95-0B4F-478B-84B9-4B9B5B149BEF}"/>
              </a:ext>
            </a:extLst>
          </p:cNvPr>
          <p:cNvSpPr txBox="1"/>
          <p:nvPr/>
        </p:nvSpPr>
        <p:spPr>
          <a:xfrm>
            <a:off x="3071664" y="450912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+mn-ea"/>
              </a:rPr>
              <a:t>Qian Wang, Peng Zhang, Na Xu, and Lin Chen</a:t>
            </a:r>
            <a:endParaRPr lang="zh-CN" altLang="en-US" sz="2400" dirty="0">
              <a:latin typeface="+mn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B8335F9-2A60-4765-A3D8-A98CACC9B602}"/>
              </a:ext>
            </a:extLst>
          </p:cNvPr>
          <p:cNvSpPr txBox="1"/>
          <p:nvPr/>
        </p:nvSpPr>
        <p:spPr>
          <a:xfrm>
            <a:off x="2783632" y="5157192"/>
            <a:ext cx="6624736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/>
              <a:t>National Satellite Meteorological Centre(NSMC), CMA</a:t>
            </a:r>
          </a:p>
          <a:p>
            <a:pPr algn="ctr">
              <a:lnSpc>
                <a:spcPct val="150000"/>
              </a:lnSpc>
            </a:pPr>
            <a:r>
              <a:rPr lang="en-US" altLang="zh-CN" sz="2000" b="1" dirty="0"/>
              <a:t>University Of Science And Technology Of China (USTC)</a:t>
            </a:r>
          </a:p>
        </p:txBody>
      </p:sp>
    </p:spTree>
    <p:extLst>
      <p:ext uri="{BB962C8B-B14F-4D97-AF65-F5344CB8AC3E}">
        <p14:creationId xmlns:p14="http://schemas.microsoft.com/office/powerpoint/2010/main" val="3310394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7B67F773-AA8B-485D-BFEA-38C11D5FE1BB}"/>
              </a:ext>
            </a:extLst>
          </p:cNvPr>
          <p:cNvGrpSpPr/>
          <p:nvPr/>
        </p:nvGrpSpPr>
        <p:grpSpPr>
          <a:xfrm>
            <a:off x="5350091" y="3766729"/>
            <a:ext cx="6245508" cy="2573894"/>
            <a:chOff x="4803766" y="4039823"/>
            <a:chExt cx="6645405" cy="2466024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FEA91D1-2D3D-4D8C-8D2A-0FA9B075F4F4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3766" y="4039823"/>
              <a:ext cx="3378997" cy="2418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42950BE6-DDF8-4BCC-84FE-79E13ECB6F32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295" y="4039823"/>
              <a:ext cx="3430876" cy="24660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017C2CBF-C4B0-4316-B5D4-D5738C1F7CBB}"/>
                </a:ext>
              </a:extLst>
            </p:cNvPr>
            <p:cNvSpPr txBox="1"/>
            <p:nvPr/>
          </p:nvSpPr>
          <p:spPr>
            <a:xfrm>
              <a:off x="6516542" y="5678288"/>
              <a:ext cx="122413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00" dirty="0"/>
                <a:t>Aerosol Scene</a:t>
              </a:r>
              <a:endParaRPr lang="zh-CN" altLang="en-US" sz="1300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8C1F33E4-694D-40B2-9841-27AFB21BF279}"/>
                </a:ext>
              </a:extLst>
            </p:cNvPr>
            <p:cNvSpPr txBox="1"/>
            <p:nvPr/>
          </p:nvSpPr>
          <p:spPr>
            <a:xfrm>
              <a:off x="9535316" y="5544347"/>
              <a:ext cx="1636238" cy="280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00" dirty="0"/>
                <a:t>Aerosol-free Scene</a:t>
              </a:r>
              <a:endParaRPr lang="zh-CN" altLang="en-US" sz="1300" dirty="0"/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590D904C-292E-4B29-9435-31E83CFA27EF}"/>
              </a:ext>
            </a:extLst>
          </p:cNvPr>
          <p:cNvSpPr txBox="1"/>
          <p:nvPr/>
        </p:nvSpPr>
        <p:spPr>
          <a:xfrm>
            <a:off x="495318" y="1717634"/>
            <a:ext cx="11433330" cy="1900777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/>
              <a:t>Polarization is stronger in UV band than that of VIS and SWIR band.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/>
              <a:t> Radiances calculated by Vector Radiative Transfer Model (VRTM) and Scalar Radiative Transfer Model (SRTM) show large differences in aerosol scenes. Scalar approximation of RTM in UV-VIS region can overestimate the radiance.  But for aerosol-free scene, that shows very little difference.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/>
              <a:t>How about the influences of vector RTM and scalar RTM calculation on radiance inter-comparison?</a:t>
            </a:r>
            <a:endParaRPr lang="zh-CN" altLang="en-US" sz="16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2B4E0DE-159E-4B17-88B2-380DB9477C13}"/>
              </a:ext>
            </a:extLst>
          </p:cNvPr>
          <p:cNvSpPr txBox="1"/>
          <p:nvPr/>
        </p:nvSpPr>
        <p:spPr>
          <a:xfrm>
            <a:off x="5627948" y="6381328"/>
            <a:ext cx="5436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Simulated radiance by Vector RTM and Scalar RTM in aerosol scene (left) and aerosol-free scene (right)</a:t>
            </a: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EFC79B89-8A59-43D7-B239-8ED5A3BA1B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sz="3600" dirty="0"/>
              <a:t>4. Factors——</a:t>
            </a:r>
            <a:r>
              <a:rPr lang="en-US" altLang="zh-CN" sz="3600" dirty="0">
                <a:solidFill>
                  <a:schemeClr val="tx1"/>
                </a:solidFill>
              </a:rPr>
              <a:t>Polarization</a:t>
            </a:r>
            <a:endParaRPr lang="zh-CN" altLang="en-US" sz="3600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A0539CF-D5B0-4117-A93D-E71C924FE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93" y="4005064"/>
            <a:ext cx="4246711" cy="2264912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094FE3A9-58D2-4B27-9C45-212EF31637B9}"/>
              </a:ext>
            </a:extLst>
          </p:cNvPr>
          <p:cNvSpPr txBox="1"/>
          <p:nvPr/>
        </p:nvSpPr>
        <p:spPr>
          <a:xfrm>
            <a:off x="1457579" y="6269976"/>
            <a:ext cx="33385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Earth’s polarization spectrum in 240-2400nm </a:t>
            </a:r>
          </a:p>
          <a:p>
            <a:pPr algn="ctr"/>
            <a:r>
              <a:rPr lang="en-US" altLang="zh-CN" sz="12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(From Nick </a:t>
            </a:r>
            <a:r>
              <a:rPr lang="en-US" altLang="zh-CN" sz="1200" kern="100" dirty="0" err="1">
                <a:ea typeface="等线" panose="02010600030101010101" pitchFamily="2" charset="-122"/>
                <a:cs typeface="Times New Roman" panose="02020603050405020304" pitchFamily="18" charset="0"/>
              </a:rPr>
              <a:t>Schutgens</a:t>
            </a:r>
            <a:r>
              <a:rPr lang="en-US" altLang="zh-CN" sz="12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 et al.,2002 )</a:t>
            </a:r>
            <a:endParaRPr lang="zh-CN" altLang="zh-CN" sz="1200" kern="100" dirty="0"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891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F507EC3-0ECE-4A99-B740-F36BC4E25F6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863" y="3589810"/>
            <a:ext cx="2368735" cy="1639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DB38239-52A7-4739-BB4B-3FFA422DB61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581" y="3589810"/>
            <a:ext cx="2310144" cy="16393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A9E9BBB-3591-4B0E-8AC8-B26CEACCE0B3}"/>
              </a:ext>
            </a:extLst>
          </p:cNvPr>
          <p:cNvSpPr txBox="1"/>
          <p:nvPr/>
        </p:nvSpPr>
        <p:spPr>
          <a:xfrm>
            <a:off x="551384" y="1412776"/>
            <a:ext cx="11241378" cy="2270109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/>
              <a:t>To analyze the influences for vector and scalar RTM on radiance inter-comparison in aerosol scenes.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/>
              <a:t>Spectral radiance for EMI and TROPOMI in a matched pixel are calculated  by vector and scalar RTM.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/>
              <a:t>Their influences on double difference are evaluated.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/>
              <a:t>The distribution of double differences calculated by VRTM and SRTM shows a good consistency,</a:t>
            </a:r>
            <a:r>
              <a:rPr lang="zh-CN" altLang="en-US" sz="1600" dirty="0"/>
              <a:t> </a:t>
            </a:r>
            <a:r>
              <a:rPr lang="en-US" altLang="zh-CN" sz="1600" dirty="0"/>
              <a:t>the</a:t>
            </a:r>
            <a:r>
              <a:rPr lang="zh-CN" altLang="en-US" sz="1600" dirty="0"/>
              <a:t> </a:t>
            </a:r>
            <a:r>
              <a:rPr lang="en-US" altLang="zh-CN" sz="1600" dirty="0"/>
              <a:t>double difference calculated by SRTM fluctuates a little bigger than that of VRTM near the shortwave region. The difference calculated by VRTM and SRTM is about 0.3%.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8320C3E-236B-47E3-A596-CEA3360EFB1F}"/>
              </a:ext>
            </a:extLst>
          </p:cNvPr>
          <p:cNvSpPr txBox="1"/>
          <p:nvPr/>
        </p:nvSpPr>
        <p:spPr>
          <a:xfrm>
            <a:off x="71412" y="3890803"/>
            <a:ext cx="1915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EMI/TROPOMI spectra calculated by </a:t>
            </a:r>
            <a:r>
              <a:rPr lang="en-US" altLang="zh-CN" sz="1600" b="1" i="1" dirty="0"/>
              <a:t>scalar RTM</a:t>
            </a:r>
            <a:endParaRPr lang="zh-CN" altLang="en-US" sz="1600" b="1" i="1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4BD44C8-F285-4D5D-A4A1-61248468ED4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571" y="5149745"/>
            <a:ext cx="2418940" cy="163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1602DFB-D991-4FC3-91F1-FD19A584026F}"/>
              </a:ext>
            </a:extLst>
          </p:cNvPr>
          <p:cNvSpPr txBox="1"/>
          <p:nvPr/>
        </p:nvSpPr>
        <p:spPr>
          <a:xfrm>
            <a:off x="129860" y="5549147"/>
            <a:ext cx="1915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Spectra calculated by </a:t>
            </a:r>
            <a:r>
              <a:rPr lang="en-US" altLang="zh-CN" sz="1600" b="1" i="1" dirty="0"/>
              <a:t>vector RTM</a:t>
            </a:r>
            <a:endParaRPr lang="zh-CN" altLang="en-US" sz="1600" b="1" i="1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ADE675A5-5939-4A66-9595-97CB4B4606A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581" y="5149745"/>
            <a:ext cx="2262318" cy="16331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标题 1">
            <a:extLst>
              <a:ext uri="{FF2B5EF4-FFF2-40B4-BE49-F238E27FC236}">
                <a16:creationId xmlns:a16="http://schemas.microsoft.com/office/drawing/2014/main" id="{06F27D48-79E3-4289-BE09-72E58FF242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019763"/>
          </a:xfrm>
        </p:spPr>
        <p:txBody>
          <a:bodyPr/>
          <a:lstStyle/>
          <a:p>
            <a:r>
              <a:rPr lang="en-US" altLang="zh-CN" sz="3600" dirty="0"/>
              <a:t>4. Factors——</a:t>
            </a:r>
            <a:r>
              <a:rPr lang="en-US" altLang="zh-CN" sz="3600" dirty="0">
                <a:solidFill>
                  <a:schemeClr val="tx1"/>
                </a:solidFill>
              </a:rPr>
              <a:t>Polarization</a:t>
            </a:r>
            <a:endParaRPr lang="zh-CN" altLang="en-US" sz="3600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9B62AEEC-62F0-4A99-BF0D-A9418B29F67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795" y="3778007"/>
            <a:ext cx="2646039" cy="214266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CA4C0FDD-0736-4AE0-8100-C4925A36F016}"/>
              </a:ext>
            </a:extLst>
          </p:cNvPr>
          <p:cNvSpPr txBox="1"/>
          <p:nvPr/>
        </p:nvSpPr>
        <p:spPr>
          <a:xfrm>
            <a:off x="6187671" y="3356992"/>
            <a:ext cx="48934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Double difference for EMI calculated by vector RTM and scalar RTM</a:t>
            </a:r>
            <a:endParaRPr lang="zh-CN" altLang="zh-CN" sz="14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F2C81699-17E3-4D45-9F5D-5287F0686C9E}"/>
              </a:ext>
            </a:extLst>
          </p:cNvPr>
          <p:cNvGrpSpPr/>
          <p:nvPr/>
        </p:nvGrpSpPr>
        <p:grpSpPr>
          <a:xfrm>
            <a:off x="9120336" y="3372462"/>
            <a:ext cx="3312368" cy="2548205"/>
            <a:chOff x="8616280" y="3771335"/>
            <a:chExt cx="3506190" cy="2688973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2034EFB4-8706-4938-8087-34D3BC38AC2D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6280" y="4204321"/>
              <a:ext cx="2868916" cy="22559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3940824B-0EA7-4B2C-97F3-09DD27D239D3}"/>
                </a:ext>
              </a:extLst>
            </p:cNvPr>
            <p:cNvSpPr/>
            <p:nvPr/>
          </p:nvSpPr>
          <p:spPr>
            <a:xfrm>
              <a:off x="10416480" y="4365104"/>
              <a:ext cx="720080" cy="59787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思想气泡: 云 33">
              <a:extLst>
                <a:ext uri="{FF2B5EF4-FFF2-40B4-BE49-F238E27FC236}">
                  <a16:creationId xmlns:a16="http://schemas.microsoft.com/office/drawing/2014/main" id="{1E120200-6EBB-4269-9FF3-13280CF47D19}"/>
                </a:ext>
              </a:extLst>
            </p:cNvPr>
            <p:cNvSpPr/>
            <p:nvPr/>
          </p:nvSpPr>
          <p:spPr>
            <a:xfrm>
              <a:off x="10577253" y="3771335"/>
              <a:ext cx="1545217" cy="653588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Difference is 0.3%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54B65A8A-2423-4496-904A-1FBB9FE04E8B}"/>
              </a:ext>
            </a:extLst>
          </p:cNvPr>
          <p:cNvSpPr txBox="1"/>
          <p:nvPr/>
        </p:nvSpPr>
        <p:spPr>
          <a:xfrm>
            <a:off x="6416243" y="5948555"/>
            <a:ext cx="3013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Double difference  distribution</a:t>
            </a:r>
            <a:endParaRPr lang="zh-CN" altLang="en-US" sz="1400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60DD37E0-36F8-4874-AA07-5A901BE40094}"/>
              </a:ext>
            </a:extLst>
          </p:cNvPr>
          <p:cNvSpPr txBox="1"/>
          <p:nvPr/>
        </p:nvSpPr>
        <p:spPr>
          <a:xfrm>
            <a:off x="9429487" y="5935091"/>
            <a:ext cx="2461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Double difference frequency</a:t>
            </a:r>
            <a:endParaRPr lang="zh-CN" altLang="en-US" sz="1400" dirty="0"/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8FE279DE-ED38-4783-8B48-D59FDB347F92}"/>
              </a:ext>
            </a:extLst>
          </p:cNvPr>
          <p:cNvSpPr/>
          <p:nvPr/>
        </p:nvSpPr>
        <p:spPr>
          <a:xfrm>
            <a:off x="6968084" y="6320677"/>
            <a:ext cx="4608512" cy="4736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Calculate the spectra by scalar</a:t>
            </a:r>
            <a:r>
              <a:rPr lang="en-US" altLang="zh-CN" sz="1800" dirty="0"/>
              <a:t> RTM simulation</a:t>
            </a:r>
            <a:r>
              <a:rPr lang="en-US" altLang="zh-CN" dirty="0"/>
              <a:t>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1276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33E95749-68D8-417B-9BBA-F4C30F7A43D3}"/>
              </a:ext>
            </a:extLst>
          </p:cNvPr>
          <p:cNvSpPr/>
          <p:nvPr/>
        </p:nvSpPr>
        <p:spPr>
          <a:xfrm>
            <a:off x="5068851" y="3193231"/>
            <a:ext cx="6948923" cy="35481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4841B2C-9445-4240-BC17-1DBB592F7216}"/>
              </a:ext>
            </a:extLst>
          </p:cNvPr>
          <p:cNvSpPr/>
          <p:nvPr/>
        </p:nvSpPr>
        <p:spPr>
          <a:xfrm>
            <a:off x="174226" y="3193231"/>
            <a:ext cx="4805500" cy="35668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0D45905-1679-4168-ABBC-7BC66BEF0C49}"/>
              </a:ext>
            </a:extLst>
          </p:cNvPr>
          <p:cNvSpPr/>
          <p:nvPr/>
        </p:nvSpPr>
        <p:spPr>
          <a:xfrm>
            <a:off x="191345" y="1611953"/>
            <a:ext cx="11809312" cy="15290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8734DDA-E3FE-4DDB-B116-68B25DC0A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5. Spectral radiance comparison results</a:t>
            </a:r>
            <a:endParaRPr lang="zh-CN" altLang="en-US" sz="3600" dirty="0"/>
          </a:p>
        </p:txBody>
      </p:sp>
      <p:graphicFrame>
        <p:nvGraphicFramePr>
          <p:cNvPr id="5" name="表格 11">
            <a:extLst>
              <a:ext uri="{FF2B5EF4-FFF2-40B4-BE49-F238E27FC236}">
                <a16:creationId xmlns:a16="http://schemas.microsoft.com/office/drawing/2014/main" id="{AD51C825-1BF3-407F-9850-81CC40407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470487"/>
              </p:ext>
            </p:extLst>
          </p:nvPr>
        </p:nvGraphicFramePr>
        <p:xfrm>
          <a:off x="299356" y="1920107"/>
          <a:ext cx="8712968" cy="1143000"/>
        </p:xfrm>
        <a:graphic>
          <a:graphicData uri="http://schemas.openxmlformats.org/drawingml/2006/table">
            <a:tbl>
              <a:tblPr firstRow="1">
                <a:tableStyleId>{F2DE63D5-997A-4646-A377-4702673A728D}</a:tableStyleId>
              </a:tblPr>
              <a:tblGrid>
                <a:gridCol w="1025432">
                  <a:extLst>
                    <a:ext uri="{9D8B030D-6E8A-4147-A177-3AD203B41FA5}">
                      <a16:colId xmlns:a16="http://schemas.microsoft.com/office/drawing/2014/main" val="2774209178"/>
                    </a:ext>
                  </a:extLst>
                </a:gridCol>
                <a:gridCol w="627604">
                  <a:extLst>
                    <a:ext uri="{9D8B030D-6E8A-4147-A177-3AD203B41FA5}">
                      <a16:colId xmlns:a16="http://schemas.microsoft.com/office/drawing/2014/main" val="2550998684"/>
                    </a:ext>
                  </a:extLst>
                </a:gridCol>
                <a:gridCol w="836806">
                  <a:extLst>
                    <a:ext uri="{9D8B030D-6E8A-4147-A177-3AD203B41FA5}">
                      <a16:colId xmlns:a16="http://schemas.microsoft.com/office/drawing/2014/main" val="527286159"/>
                    </a:ext>
                  </a:extLst>
                </a:gridCol>
                <a:gridCol w="822526">
                  <a:extLst>
                    <a:ext uri="{9D8B030D-6E8A-4147-A177-3AD203B41FA5}">
                      <a16:colId xmlns:a16="http://schemas.microsoft.com/office/drawing/2014/main" val="2492845999"/>
                    </a:ext>
                  </a:extLst>
                </a:gridCol>
                <a:gridCol w="990554">
                  <a:extLst>
                    <a:ext uri="{9D8B030D-6E8A-4147-A177-3AD203B41FA5}">
                      <a16:colId xmlns:a16="http://schemas.microsoft.com/office/drawing/2014/main" val="3435209859"/>
                    </a:ext>
                  </a:extLst>
                </a:gridCol>
                <a:gridCol w="836806">
                  <a:extLst>
                    <a:ext uri="{9D8B030D-6E8A-4147-A177-3AD203B41FA5}">
                      <a16:colId xmlns:a16="http://schemas.microsoft.com/office/drawing/2014/main" val="2810391224"/>
                    </a:ext>
                  </a:extLst>
                </a:gridCol>
                <a:gridCol w="906539">
                  <a:extLst>
                    <a:ext uri="{9D8B030D-6E8A-4147-A177-3AD203B41FA5}">
                      <a16:colId xmlns:a16="http://schemas.microsoft.com/office/drawing/2014/main" val="852356004"/>
                    </a:ext>
                  </a:extLst>
                </a:gridCol>
                <a:gridCol w="1046521">
                  <a:extLst>
                    <a:ext uri="{9D8B030D-6E8A-4147-A177-3AD203B41FA5}">
                      <a16:colId xmlns:a16="http://schemas.microsoft.com/office/drawing/2014/main" val="47727422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397207609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18463386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1400" dirty="0"/>
                        <a:t>Instrument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1400" dirty="0"/>
                        <a:t>Date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1400" dirty="0"/>
                        <a:t>Time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1400" dirty="0"/>
                        <a:t>Latitude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1400" dirty="0"/>
                        <a:t>Longitude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1400" dirty="0"/>
                        <a:t>Distance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1400" dirty="0"/>
                        <a:t>Time diff.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1400" dirty="0"/>
                        <a:t>Matched pixel Num.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1400" dirty="0"/>
                        <a:t>Sample Num.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1400" dirty="0"/>
                        <a:t>Surface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671343"/>
                  </a:ext>
                </a:extLst>
              </a:tr>
              <a:tr h="220221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EMI</a:t>
                      </a:r>
                      <a:endParaRPr lang="zh-CN" altLang="en-US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400" dirty="0"/>
                        <a:t>2018.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1400" dirty="0"/>
                        <a:t>0801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08:51:11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0.03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70.59</a:t>
                      </a:r>
                      <a:endParaRPr lang="zh-CN" altLang="en-US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altLang="zh-CN" sz="1400" dirty="0"/>
                        <a:t>2.36km</a:t>
                      </a:r>
                      <a:endParaRPr lang="zh-CN" altLang="en-US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altLang="zh-CN" sz="1400" dirty="0"/>
                        <a:t>-194s</a:t>
                      </a:r>
                      <a:endParaRPr lang="zh-CN" altLang="en-US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sz="1400" dirty="0"/>
                        <a:t>3255</a:t>
                      </a:r>
                      <a:endParaRPr lang="zh-CN" altLang="en-US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sz="1400" dirty="0"/>
                        <a:t>107</a:t>
                      </a:r>
                      <a:endParaRPr lang="zh-CN" altLang="en-US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sz="1400" kern="100" dirty="0">
                          <a:effectLst/>
                        </a:rPr>
                        <a:t>Sea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0344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TROPOMI</a:t>
                      </a:r>
                      <a:endParaRPr lang="zh-CN" alt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08:47:57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0.01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70.57</a:t>
                      </a:r>
                      <a:endParaRPr lang="zh-CN" alt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227058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1B4094E6-CD84-414A-8833-24945435F1E0}"/>
              </a:ext>
            </a:extLst>
          </p:cNvPr>
          <p:cNvSpPr txBox="1"/>
          <p:nvPr/>
        </p:nvSpPr>
        <p:spPr>
          <a:xfrm>
            <a:off x="2624327" y="1630714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Table1   Parameters for EMI vs. TROPOMI </a:t>
            </a:r>
            <a:r>
              <a:rPr lang="en-US" altLang="zh-CN" sz="1400" b="0" i="0" dirty="0">
                <a:solidFill>
                  <a:srgbClr val="333333"/>
                </a:solidFill>
                <a:effectLst/>
              </a:rPr>
              <a:t>matched orbits</a:t>
            </a:r>
            <a:endParaRPr lang="zh-CN" altLang="en-US" sz="1400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32DC624A-D441-472E-8FE4-16A47C7B9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049862"/>
              </p:ext>
            </p:extLst>
          </p:nvPr>
        </p:nvGraphicFramePr>
        <p:xfrm>
          <a:off x="303477" y="3408694"/>
          <a:ext cx="4496379" cy="3299107"/>
        </p:xfrm>
        <a:graphic>
          <a:graphicData uri="http://schemas.openxmlformats.org/drawingml/2006/table">
            <a:tbl>
              <a:tblPr firstRow="1" firstCol="1">
                <a:tableStyleId>{F2DE63D5-997A-4646-A377-4702673A728D}</a:tableStyleId>
              </a:tblPr>
              <a:tblGrid>
                <a:gridCol w="1544051">
                  <a:extLst>
                    <a:ext uri="{9D8B030D-6E8A-4147-A177-3AD203B41FA5}">
                      <a16:colId xmlns:a16="http://schemas.microsoft.com/office/drawing/2014/main" val="426165637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83015310"/>
                    </a:ext>
                  </a:extLst>
                </a:gridCol>
                <a:gridCol w="1090291">
                  <a:extLst>
                    <a:ext uri="{9D8B030D-6E8A-4147-A177-3AD203B41FA5}">
                      <a16:colId xmlns:a16="http://schemas.microsoft.com/office/drawing/2014/main" val="417471454"/>
                    </a:ext>
                  </a:extLst>
                </a:gridCol>
                <a:gridCol w="709909">
                  <a:extLst>
                    <a:ext uri="{9D8B030D-6E8A-4147-A177-3AD203B41FA5}">
                      <a16:colId xmlns:a16="http://schemas.microsoft.com/office/drawing/2014/main" val="3977401762"/>
                    </a:ext>
                  </a:extLst>
                </a:gridCol>
              </a:tblGrid>
              <a:tr h="2586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</a:rPr>
                        <a:t>Parameters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</a:rPr>
                        <a:t>EMI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TROPOMI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TROPOMI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4169523"/>
                  </a:ext>
                </a:extLst>
              </a:tr>
              <a:tr h="2586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</a:rPr>
                        <a:t>Orbit height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</a:rPr>
                        <a:t>705km</a:t>
                      </a:r>
                      <a:endParaRPr lang="zh-CN" altLang="en-US" sz="1400" kern="1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</a:rPr>
                        <a:t>824km</a:t>
                      </a:r>
                      <a:endParaRPr lang="zh-CN" altLang="en-US" sz="1400" kern="1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824km</a:t>
                      </a:r>
                      <a:endParaRPr lang="zh-CN" altLang="en-US" sz="1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1228906"/>
                  </a:ext>
                </a:extLst>
              </a:tr>
              <a:tr h="25861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Geometry</a:t>
                      </a:r>
                      <a:endParaRPr lang="zh-CN" altLang="zh-CN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</a:rPr>
                        <a:t>EMI L1B files </a:t>
                      </a:r>
                      <a:endParaRPr lang="zh-CN" altLang="zh-CN" sz="1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</a:rPr>
                        <a:t>TROPOMI L1B files </a:t>
                      </a:r>
                      <a:endParaRPr lang="zh-CN" altLang="zh-CN" sz="1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</a:rPr>
                        <a:t>TROPOMI L1B files </a:t>
                      </a:r>
                      <a:endParaRPr lang="zh-CN" altLang="zh-CN" sz="1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5254692"/>
                  </a:ext>
                </a:extLst>
              </a:tr>
              <a:tr h="2586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</a:rPr>
                        <a:t>Sample step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0.03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2023211"/>
                  </a:ext>
                </a:extLst>
              </a:tr>
              <a:tr h="2586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</a:rPr>
                        <a:t>Spectra resolution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1224913"/>
                  </a:ext>
                </a:extLst>
              </a:tr>
              <a:tr h="2586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</a:rPr>
                        <a:t>Orbit height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</a:rPr>
                        <a:t>705km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824km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4027325"/>
                  </a:ext>
                </a:extLst>
              </a:tr>
              <a:tr h="2616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</a:rPr>
                        <a:t>Polarization</a:t>
                      </a:r>
                      <a:endParaRPr lang="zh-CN" altLang="en-US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</a:rPr>
                        <a:t>Scalar approximation 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17.69°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732228"/>
                  </a:ext>
                </a:extLst>
              </a:tr>
              <a:tr h="2616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Background</a:t>
                      </a:r>
                      <a:endParaRPr lang="zh-CN" altLang="en-US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 climatological values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61601"/>
                  </a:ext>
                </a:extLst>
              </a:tr>
              <a:tr h="2586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</a:rPr>
                        <a:t>Mei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Default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776919"/>
                  </a:ext>
                </a:extLst>
              </a:tr>
              <a:tr h="2586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</a:rPr>
                        <a:t>Rayleigh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Default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536577"/>
                  </a:ext>
                </a:extLst>
              </a:tr>
              <a:tr h="2586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</a:rPr>
                        <a:t>Albedo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0.03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195789"/>
                  </a:ext>
                </a:extLst>
              </a:tr>
              <a:tr h="234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</a:rPr>
                        <a:t>ILS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</a:rPr>
                        <a:t>Gaussian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941346"/>
                  </a:ext>
                </a:extLst>
              </a:tr>
              <a:tr h="1918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</a:rPr>
                        <a:t>Solar</a:t>
                      </a:r>
                      <a:r>
                        <a:rPr lang="zh-CN" alt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</a:rPr>
                        <a:t>spectrum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</a:rPr>
                        <a:t>SAO2010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804585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34AB47C9-79E1-438C-9609-0BD3803AA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16" y="3140968"/>
            <a:ext cx="35642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kern="100" dirty="0"/>
              <a:t>Table2  Simulation conditions list of SCIATRAN </a:t>
            </a:r>
            <a:endParaRPr lang="zh-CN" altLang="en-US" sz="1400" kern="1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DF16C53-6EB5-4466-B60C-4880F085997F}"/>
              </a:ext>
            </a:extLst>
          </p:cNvPr>
          <p:cNvSpPr txBox="1"/>
          <p:nvPr/>
        </p:nvSpPr>
        <p:spPr>
          <a:xfrm>
            <a:off x="5191363" y="3284984"/>
            <a:ext cx="5328592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noProof="1"/>
              <a:t>Comparision based on Double difference (DD)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1EA566A-594B-4E2B-AEBB-8EFF36E01DEF}"/>
                  </a:ext>
                </a:extLst>
              </p:cNvPr>
              <p:cNvSpPr txBox="1"/>
              <p:nvPr/>
            </p:nvSpPr>
            <p:spPr>
              <a:xfrm>
                <a:off x="5843972" y="3789040"/>
                <a:ext cx="3168352" cy="3766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sim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r>
                      <a:rPr lang="en-US" altLang="zh-CN" sz="1600" i="1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zh-CN" altLang="zh-CN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CN" sz="16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altLang="zh-CN" sz="16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</m:t>
                        </m:r>
                        <m:sSup>
                          <m:sSupPr>
                            <m:ctrlPr>
                              <a:rPr lang="zh-CN" altLang="zh-CN" sz="1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altLang="zh-CN" sz="1600" i="1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16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)×</m:t>
                        </m:r>
                        <m:r>
                          <a:rPr lang="en-US" altLang="zh-CN" sz="16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𝐼𝐿𝑆</m:t>
                        </m:r>
                        <m:d>
                          <m:dPr>
                            <m:ctrlPr>
                              <a:rPr lang="zh-CN" altLang="zh-CN" sz="1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i="1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𝜆</m:t>
                            </m:r>
                            <m:r>
                              <a:rPr lang="en-US" altLang="zh-CN" sz="1600" i="1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zh-CN" altLang="zh-CN" sz="16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i="1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altLang="zh-CN" sz="1600" i="1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16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zh-CN" altLang="zh-CN" sz="1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altLang="zh-CN" sz="1600" i="1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CN" sz="1800" dirty="0">
                    <a:effectLst/>
                    <a:latin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1EA566A-594B-4E2B-AEBB-8EFF36E01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972" y="3789040"/>
                <a:ext cx="3168352" cy="376642"/>
              </a:xfrm>
              <a:prstGeom prst="rect">
                <a:avLst/>
              </a:prstGeom>
              <a:blipFill>
                <a:blip r:embed="rId3"/>
                <a:stretch>
                  <a:fillRect l="-1734" t="-124590" b="-1901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6B7282E8-6299-4E2E-874D-C05F2C0EF901}"/>
              </a:ext>
            </a:extLst>
          </p:cNvPr>
          <p:cNvSpPr txBox="1"/>
          <p:nvPr/>
        </p:nvSpPr>
        <p:spPr>
          <a:xfrm>
            <a:off x="5576873" y="5589240"/>
            <a:ext cx="38595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i="1" noProof="1"/>
              <a:t>DD</a:t>
            </a:r>
            <a:r>
              <a:rPr lang="en-US" altLang="zh-CN" noProof="1"/>
              <a:t>=(</a:t>
            </a:r>
            <a:r>
              <a:rPr lang="en-US" altLang="zh-CN" b="1" i="1" noProof="1"/>
              <a:t>I</a:t>
            </a:r>
            <a:r>
              <a:rPr lang="en-US" altLang="zh-CN" baseline="-25000" noProof="1"/>
              <a:t>obs,EMI</a:t>
            </a:r>
            <a:r>
              <a:rPr lang="en-US" altLang="zh-CN" noProof="1"/>
              <a:t>- </a:t>
            </a:r>
            <a:r>
              <a:rPr lang="en-US" altLang="zh-CN" b="1" i="1" noProof="1"/>
              <a:t>I</a:t>
            </a:r>
            <a:r>
              <a:rPr lang="en-US" altLang="zh-CN" baseline="-25000" noProof="1"/>
              <a:t>sim,EMI </a:t>
            </a:r>
            <a:r>
              <a:rPr lang="en-US" altLang="zh-CN" dirty="0"/>
              <a:t>) </a:t>
            </a:r>
            <a:r>
              <a:rPr lang="en-US" altLang="zh-CN" noProof="1"/>
              <a:t>–</a:t>
            </a:r>
            <a:r>
              <a:rPr lang="en-US" altLang="zh-CN" dirty="0"/>
              <a:t> </a:t>
            </a:r>
            <a:r>
              <a:rPr lang="en-US" altLang="zh-CN" b="1" i="1" dirty="0"/>
              <a:t>(</a:t>
            </a:r>
            <a:r>
              <a:rPr lang="en-US" altLang="zh-CN" b="1" i="1" noProof="1"/>
              <a:t>I</a:t>
            </a:r>
            <a:r>
              <a:rPr lang="en-US" altLang="zh-CN" baseline="-25000" noProof="1"/>
              <a:t>obs,TROP</a:t>
            </a:r>
            <a:r>
              <a:rPr lang="en-US" altLang="zh-CN" noProof="1"/>
              <a:t>-</a:t>
            </a:r>
            <a:r>
              <a:rPr lang="en-US" altLang="zh-CN" b="1" i="1" noProof="1"/>
              <a:t>I</a:t>
            </a:r>
            <a:r>
              <a:rPr lang="en-US" altLang="zh-CN" baseline="-25000" noProof="1"/>
              <a:t>sim,TROP</a:t>
            </a:r>
            <a:r>
              <a:rPr lang="en-US" altLang="zh-CN" b="1" i="1" dirty="0"/>
              <a:t>)</a:t>
            </a:r>
            <a:endParaRPr lang="zh-CN" altLang="en-US" noProof="1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817969D-15DC-43BD-9E48-80D37882B885}"/>
              </a:ext>
            </a:extLst>
          </p:cNvPr>
          <p:cNvSpPr txBox="1"/>
          <p:nvPr/>
        </p:nvSpPr>
        <p:spPr>
          <a:xfrm>
            <a:off x="5266674" y="4228965"/>
            <a:ext cx="4518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b="1" i="1" dirty="0"/>
              <a:t>I</a:t>
            </a:r>
            <a:r>
              <a:rPr lang="en-US" altLang="zh-CN" sz="1400" dirty="0"/>
              <a:t>  is the radiance calculated by SCIATRAN, ILS is the Instrument Line Shape function. </a:t>
            </a:r>
            <a:r>
              <a:rPr lang="en-US" altLang="zh-CN" sz="1400" b="1" i="1" dirty="0"/>
              <a:t>ILS</a:t>
            </a:r>
            <a:r>
              <a:rPr lang="en-US" altLang="zh-CN" sz="1400" dirty="0"/>
              <a:t> is  measured in the Lab for TROPOMI, is parameterized as Gaussian function for EMI. </a:t>
            </a:r>
            <a:endParaRPr lang="zh-CN" altLang="en-US" sz="1400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52DE8159-5F32-4839-8A1A-3C600B9870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423" y="1186179"/>
            <a:ext cx="3000352" cy="200023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86653F5-A456-480A-9F7B-57ED12F775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813" y="3429000"/>
            <a:ext cx="2109618" cy="1583933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F6F009D3-0E36-41D1-8AB4-CEDCACF1AC4C}"/>
              </a:ext>
            </a:extLst>
          </p:cNvPr>
          <p:cNvSpPr txBox="1"/>
          <p:nvPr/>
        </p:nvSpPr>
        <p:spPr>
          <a:xfrm>
            <a:off x="10974614" y="3501008"/>
            <a:ext cx="1279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TROPOMI</a:t>
            </a:r>
            <a:endParaRPr lang="zh-CN" altLang="en-US" sz="1400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623BCE6-83C5-4542-A6C4-A22277B55326}"/>
              </a:ext>
            </a:extLst>
          </p:cNvPr>
          <p:cNvSpPr txBox="1"/>
          <p:nvPr/>
        </p:nvSpPr>
        <p:spPr>
          <a:xfrm>
            <a:off x="9399952" y="2462815"/>
            <a:ext cx="1209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Matched-up Pixels</a:t>
            </a:r>
            <a:endParaRPr lang="zh-CN" altLang="en-US" sz="1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9618132-9926-44ED-AE58-DFEC7151A1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496" y="5011900"/>
            <a:ext cx="2113935" cy="1585452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ACC1F7F5-BCE9-4E1E-B77F-9EFEB5446686}"/>
              </a:ext>
            </a:extLst>
          </p:cNvPr>
          <p:cNvSpPr txBox="1"/>
          <p:nvPr/>
        </p:nvSpPr>
        <p:spPr>
          <a:xfrm>
            <a:off x="11210725" y="5452248"/>
            <a:ext cx="1279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EMI</a:t>
            </a:r>
            <a:endParaRPr lang="zh-CN" altLang="en-US" sz="1400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01E3453-479F-4043-AFA4-867729EFA827}"/>
              </a:ext>
            </a:extLst>
          </p:cNvPr>
          <p:cNvSpPr txBox="1"/>
          <p:nvPr/>
        </p:nvSpPr>
        <p:spPr>
          <a:xfrm>
            <a:off x="5303912" y="5238492"/>
            <a:ext cx="2232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/>
              <a:t>SD</a:t>
            </a:r>
            <a:r>
              <a:rPr lang="en-US" altLang="zh-CN" baseline="-25000" noProof="1"/>
              <a:t>EMI  </a:t>
            </a:r>
            <a:r>
              <a:rPr lang="en-US" altLang="zh-CN" dirty="0"/>
              <a:t>= </a:t>
            </a:r>
            <a:r>
              <a:rPr lang="en-US" altLang="zh-CN" b="1" i="1" noProof="1"/>
              <a:t>I</a:t>
            </a:r>
            <a:r>
              <a:rPr lang="en-US" altLang="zh-CN" baseline="-25000" noProof="1"/>
              <a:t>obs,EMI</a:t>
            </a:r>
            <a:r>
              <a:rPr lang="en-US" altLang="zh-CN" noProof="1"/>
              <a:t>- </a:t>
            </a:r>
            <a:r>
              <a:rPr lang="en-US" altLang="zh-CN" b="1" i="1" noProof="1"/>
              <a:t>I</a:t>
            </a:r>
            <a:r>
              <a:rPr lang="en-US" altLang="zh-CN" baseline="-25000" noProof="1"/>
              <a:t>sim,EMI</a:t>
            </a:r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F6CA267-EFAD-412D-9487-AD13692FEABD}"/>
              </a:ext>
            </a:extLst>
          </p:cNvPr>
          <p:cNvSpPr txBox="1"/>
          <p:nvPr/>
        </p:nvSpPr>
        <p:spPr>
          <a:xfrm>
            <a:off x="7464152" y="5229200"/>
            <a:ext cx="2357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/>
              <a:t>SD</a:t>
            </a:r>
            <a:r>
              <a:rPr lang="en-US" altLang="zh-CN" baseline="-25000" noProof="1"/>
              <a:t>TROP</a:t>
            </a:r>
            <a:r>
              <a:rPr lang="en-US" altLang="zh-CN" dirty="0"/>
              <a:t>= </a:t>
            </a:r>
            <a:r>
              <a:rPr lang="en-US" altLang="zh-CN" b="1" i="1" noProof="1"/>
              <a:t>I</a:t>
            </a:r>
            <a:r>
              <a:rPr lang="en-US" altLang="zh-CN" baseline="-25000" noProof="1"/>
              <a:t>obs,TROP</a:t>
            </a:r>
            <a:r>
              <a:rPr lang="en-US" altLang="zh-CN" noProof="1"/>
              <a:t>-</a:t>
            </a:r>
            <a:r>
              <a:rPr lang="en-US" altLang="zh-CN" b="1" i="1" noProof="1"/>
              <a:t>I</a:t>
            </a:r>
            <a:r>
              <a:rPr lang="en-US" altLang="zh-CN" baseline="-25000" noProof="1"/>
              <a:t>sim,TROP</a:t>
            </a:r>
            <a:endParaRPr lang="zh-CN" altLang="en-US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CC3FA2FC-35C2-4EB6-9D3B-0B8C1C5C582C}"/>
              </a:ext>
            </a:extLst>
          </p:cNvPr>
          <p:cNvSpPr txBox="1"/>
          <p:nvPr/>
        </p:nvSpPr>
        <p:spPr>
          <a:xfrm>
            <a:off x="5255530" y="6021288"/>
            <a:ext cx="4579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i="1" dirty="0"/>
              <a:t>SD </a:t>
            </a:r>
            <a:r>
              <a:rPr lang="en-US" altLang="zh-CN" sz="1400" dirty="0"/>
              <a:t>is the single difference for EMI and TROPOMI. </a:t>
            </a:r>
            <a:r>
              <a:rPr lang="en-US" altLang="zh-CN" sz="1400" b="1" i="1" dirty="0"/>
              <a:t>DD</a:t>
            </a:r>
            <a:r>
              <a:rPr lang="en-US" altLang="zh-CN" sz="1400" dirty="0"/>
              <a:t> refers to the double difference.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29736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F6D85055-E978-4A51-8D8F-CB237DC8C5D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1556792"/>
            <a:ext cx="4104456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DA536DA-5DFF-47BE-8393-79DBCE436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5. Spectral radiance comparison results</a:t>
            </a:r>
            <a:endParaRPr lang="zh-CN" altLang="en-US" sz="36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30E9E34-6E2E-4965-AE90-27D1C5907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1556792"/>
            <a:ext cx="4392488" cy="303204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CD3CEDA-5647-478B-BCAE-73643D39F90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88" y="1556792"/>
            <a:ext cx="3960440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210DE5E-F72C-4613-9351-4E9545A2C256}"/>
              </a:ext>
            </a:extLst>
          </p:cNvPr>
          <p:cNvSpPr txBox="1"/>
          <p:nvPr/>
        </p:nvSpPr>
        <p:spPr>
          <a:xfrm>
            <a:off x="485853" y="4664558"/>
            <a:ext cx="66902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Simulated and Observed Radiance for EMI(Left) and TROPOMI(Right) for one sample</a:t>
            </a:r>
            <a:endParaRPr lang="zh-CN" altLang="zh-CN" sz="1200" kern="100" dirty="0"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7AC74BA-19E3-4FF0-BE4C-C0CC0F25DADA}"/>
              </a:ext>
            </a:extLst>
          </p:cNvPr>
          <p:cNvSpPr txBox="1"/>
          <p:nvPr/>
        </p:nvSpPr>
        <p:spPr>
          <a:xfrm>
            <a:off x="7824192" y="4509120"/>
            <a:ext cx="39828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 Average of Single Differences for EMI and TROPOMI for all the calculated matched-up pixels  </a:t>
            </a:r>
            <a:endParaRPr lang="zh-CN" altLang="zh-CN" sz="1200" kern="100" dirty="0"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2793893-D7B4-4FDA-94C4-EB6FEC798C26}"/>
              </a:ext>
            </a:extLst>
          </p:cNvPr>
          <p:cNvSpPr txBox="1"/>
          <p:nvPr/>
        </p:nvSpPr>
        <p:spPr>
          <a:xfrm>
            <a:off x="381575" y="5075199"/>
            <a:ext cx="11331049" cy="1162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>
                <a:solidFill>
                  <a:schemeClr val="tx1"/>
                </a:solidFill>
              </a:rPr>
              <a:t>Observed spectra radiance is lower than simulated spectral radiance in </a:t>
            </a:r>
            <a:r>
              <a:rPr lang="en-US" altLang="zh-CN" sz="1600" dirty="0"/>
              <a:t>most of the band.</a:t>
            </a:r>
            <a:endParaRPr lang="en-US" altLang="zh-CN" sz="1600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/>
              <a:t>The averages of single differences for EMI and TROPOMI show similar trends  with a systematic bias over the whole band. 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/>
              <a:t>The observed radiances are about 4.35% and 11.5% lower than the simulated radiance for TROPOMI and EMI, respectively. 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420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5AC9EC-159F-424D-8B8D-0FB0BA80C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5. Spectral radiance comparison results</a:t>
            </a:r>
            <a:endParaRPr lang="zh-CN" altLang="en-US" sz="3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8DDA900-442D-4EA7-80BC-1FEDA2E4CB6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690688"/>
            <a:ext cx="4447676" cy="33468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41D8172-44DC-49C2-AE8E-115D5ABEEC9E}"/>
              </a:ext>
            </a:extLst>
          </p:cNvPr>
          <p:cNvSpPr txBox="1"/>
          <p:nvPr/>
        </p:nvSpPr>
        <p:spPr>
          <a:xfrm>
            <a:off x="767408" y="5138963"/>
            <a:ext cx="906276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 Double difference of EMI for all the calculated matched-up pixels. </a:t>
            </a:r>
          </a:p>
          <a:p>
            <a:pPr algn="ctr"/>
            <a:r>
              <a:rPr lang="en-US" altLang="zh-CN" sz="1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Left: Average of double difference and the Standard deviation. Red line is the average of double difference, shadow is the standard deviation for those matched-up pixels.   Right:  Distribution of frequency for double differences  </a:t>
            </a:r>
            <a:endParaRPr lang="zh-CN" altLang="zh-CN" sz="1400" kern="100" dirty="0"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156C10B-33EE-4A80-A149-4C61147D13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250" y="1752255"/>
            <a:ext cx="4245182" cy="318388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FB20945-4F94-4E12-B76F-4D90BB9B9C68}"/>
              </a:ext>
            </a:extLst>
          </p:cNvPr>
          <p:cNvSpPr/>
          <p:nvPr/>
        </p:nvSpPr>
        <p:spPr>
          <a:xfrm>
            <a:off x="912640" y="5925505"/>
            <a:ext cx="10441160" cy="9324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>
                <a:solidFill>
                  <a:schemeClr val="tx1"/>
                </a:solidFill>
              </a:rPr>
              <a:t>EMI radiance is lower than TROPOMI.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>
                <a:solidFill>
                  <a:schemeClr val="tx1"/>
                </a:solidFill>
              </a:rPr>
              <a:t>Frequency distribution of double difference shows that the radiometric difference is around -7.5%.</a:t>
            </a:r>
          </a:p>
        </p:txBody>
      </p:sp>
      <p:sp>
        <p:nvSpPr>
          <p:cNvPr id="8" name="思想气泡: 云 7">
            <a:extLst>
              <a:ext uri="{FF2B5EF4-FFF2-40B4-BE49-F238E27FC236}">
                <a16:creationId xmlns:a16="http://schemas.microsoft.com/office/drawing/2014/main" id="{7D4B871F-31D1-4E99-84E9-1CF9DA44FA68}"/>
              </a:ext>
            </a:extLst>
          </p:cNvPr>
          <p:cNvSpPr/>
          <p:nvPr/>
        </p:nvSpPr>
        <p:spPr>
          <a:xfrm flipH="1">
            <a:off x="8040216" y="1457288"/>
            <a:ext cx="1152128" cy="629777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rgbClr val="C00000"/>
                </a:solidFill>
              </a:rPr>
              <a:t>-7.5%</a:t>
            </a:r>
            <a:endParaRPr lang="zh-CN" altLang="en-US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621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BC0EC0-8B23-42BC-A97C-8A0FF2290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6. Summary</a:t>
            </a:r>
            <a:endParaRPr lang="zh-CN" altLang="en-US" sz="36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97F3142-203D-4E14-B7E6-2640B1267E98}"/>
              </a:ext>
            </a:extLst>
          </p:cNvPr>
          <p:cNvSpPr txBox="1"/>
          <p:nvPr/>
        </p:nvSpPr>
        <p:spPr>
          <a:xfrm>
            <a:off x="716168" y="2345583"/>
            <a:ext cx="11284487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/>
              <a:t>The extended SNO (</a:t>
            </a:r>
            <a:r>
              <a:rPr lang="en-US" altLang="zh-CN" sz="1800" dirty="0" err="1"/>
              <a:t>SNOx</a:t>
            </a:r>
            <a:r>
              <a:rPr lang="en-US" altLang="zh-CN" sz="1800" dirty="0"/>
              <a:t>) can be used for intercomparison of EMI with TROPOMI at low latitudes.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/>
              <a:t>Spectral difference should be evaluated to reduce the radiance uncertainty.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/>
              <a:t>Reference solar spectrum should be determined </a:t>
            </a:r>
            <a:r>
              <a:rPr lang="en-US" altLang="zh-CN" dirty="0"/>
              <a:t>because of its severe effects on simulated spectral radiance.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/>
              <a:t>Scalar approximation of radiative transfer calculation in UV-VIS band </a:t>
            </a:r>
            <a:r>
              <a:rPr lang="en-US" altLang="zh-CN" dirty="0"/>
              <a:t>can be used for double difference technique.</a:t>
            </a:r>
            <a:endParaRPr lang="en-US" altLang="zh-CN" sz="18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5D86B36-3F3E-457D-A0ED-1C977FC133E0}"/>
              </a:ext>
            </a:extLst>
          </p:cNvPr>
          <p:cNvSpPr txBox="1"/>
          <p:nvPr/>
        </p:nvSpPr>
        <p:spPr>
          <a:xfrm>
            <a:off x="702886" y="4899357"/>
            <a:ext cx="1080241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Wavelength difference between EMI and TROPOMI is about 0.06nm.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Radiometric difference of EMI with TROPOMI is -7.5%.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F0CBE45-C8BF-4BFC-A56C-4E0D52998951}"/>
              </a:ext>
            </a:extLst>
          </p:cNvPr>
          <p:cNvSpPr/>
          <p:nvPr/>
        </p:nvSpPr>
        <p:spPr>
          <a:xfrm>
            <a:off x="695400" y="1707514"/>
            <a:ext cx="6408712" cy="5861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tx1"/>
                </a:solidFill>
              </a:rPr>
              <a:t>Inter-comparison for UV-VIS band and  hyperspectral instruments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EF15320-A68C-45D6-B1CC-09E22BE87E15}"/>
              </a:ext>
            </a:extLst>
          </p:cNvPr>
          <p:cNvSpPr/>
          <p:nvPr/>
        </p:nvSpPr>
        <p:spPr>
          <a:xfrm>
            <a:off x="716169" y="4367236"/>
            <a:ext cx="3801743" cy="5861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tx1"/>
                </a:solidFill>
              </a:rPr>
              <a:t>Spectral radiance comparison results</a:t>
            </a:r>
          </a:p>
        </p:txBody>
      </p:sp>
    </p:spTree>
    <p:extLst>
      <p:ext uri="{BB962C8B-B14F-4D97-AF65-F5344CB8AC3E}">
        <p14:creationId xmlns:p14="http://schemas.microsoft.com/office/powerpoint/2010/main" val="4190863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2E3B69-9383-420B-9163-6666C9FC0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38320" cy="1325563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Monitoring of NO</a:t>
            </a:r>
            <a:r>
              <a:rPr lang="en-US" altLang="zh-CN" sz="3600" baseline="-25000" dirty="0"/>
              <a:t>2</a:t>
            </a:r>
            <a:r>
              <a:rPr lang="en-US" altLang="zh-CN" sz="3600" dirty="0"/>
              <a:t> pollution from GF-5/EMI observations during 2020–</a:t>
            </a:r>
            <a:r>
              <a:rPr lang="en-US" altLang="zh-CN" sz="3600" dirty="0" err="1"/>
              <a:t>nCoV</a:t>
            </a:r>
            <a:r>
              <a:rPr lang="en-US" altLang="zh-CN" sz="3600" dirty="0"/>
              <a:t> outbreak over China</a:t>
            </a:r>
            <a:br>
              <a:rPr lang="zh-CN" altLang="en-US" sz="3600" dirty="0"/>
            </a:br>
            <a:endParaRPr lang="zh-CN" altLang="en-US" sz="3600" dirty="0"/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FD1A9873-C736-4A5C-B953-B18792DB1F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54613"/>
              </p:ext>
            </p:extLst>
          </p:nvPr>
        </p:nvGraphicFramePr>
        <p:xfrm>
          <a:off x="407368" y="1484784"/>
          <a:ext cx="8240712" cy="620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2" imgW="7010963" imgH="5293798" progId="Word.Document.12">
                  <p:embed/>
                </p:oleObj>
              </mc:Choice>
              <mc:Fallback>
                <p:oleObj name="文档" r:id="rId2" imgW="7010963" imgH="5293798" progId="Word.Document.12">
                  <p:embed/>
                  <p:pic>
                    <p:nvPicPr>
                      <p:cNvPr id="3" name="对象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7368" y="1484784"/>
                        <a:ext cx="8240712" cy="620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7583F212-9A4D-459F-8A74-DBE90DBBD9D7}"/>
              </a:ext>
            </a:extLst>
          </p:cNvPr>
          <p:cNvSpPr txBox="1"/>
          <p:nvPr/>
        </p:nvSpPr>
        <p:spPr>
          <a:xfrm>
            <a:off x="9295031" y="6308209"/>
            <a:ext cx="28969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i="1" dirty="0">
                <a:latin typeface="+mn-ea"/>
              </a:rPr>
              <a:t>(</a:t>
            </a:r>
            <a:r>
              <a:rPr lang="en-US" altLang="zh-CN" sz="1800" b="1" i="1" dirty="0">
                <a:latin typeface="+mn-ea"/>
              </a:rPr>
              <a:t>From </a:t>
            </a:r>
            <a:r>
              <a:rPr lang="en-US" altLang="zh-CN" sz="1800" b="1" i="1" dirty="0" err="1">
                <a:latin typeface="+mn-ea"/>
              </a:rPr>
              <a:t>Huanhuan</a:t>
            </a:r>
            <a:r>
              <a:rPr lang="en-US" altLang="zh-CN" sz="1800" b="1" i="1" dirty="0">
                <a:latin typeface="+mn-ea"/>
              </a:rPr>
              <a:t> Yan)</a:t>
            </a:r>
            <a:endParaRPr lang="zh-CN" altLang="en-US" b="1" i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BD1F087-77E7-43C5-B0BC-5130A5C8F977}"/>
              </a:ext>
            </a:extLst>
          </p:cNvPr>
          <p:cNvSpPr txBox="1"/>
          <p:nvPr/>
        </p:nvSpPr>
        <p:spPr>
          <a:xfrm>
            <a:off x="7896200" y="2564904"/>
            <a:ext cx="4176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/>
              <a:t>NO2 pollution during 2020 Spring Festival</a:t>
            </a:r>
          </a:p>
          <a:p>
            <a:pPr algn="ctr"/>
            <a:r>
              <a:rPr lang="en-US" altLang="zh-CN" sz="1800" dirty="0"/>
              <a:t>(2020–</a:t>
            </a:r>
            <a:r>
              <a:rPr lang="en-US" altLang="zh-CN" sz="1800" dirty="0" err="1"/>
              <a:t>nCoV</a:t>
            </a:r>
            <a:r>
              <a:rPr lang="en-US" altLang="zh-CN" sz="1800" dirty="0"/>
              <a:t> outbreak) 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38FFE82-2948-4253-A719-06A9C8DB73AF}"/>
              </a:ext>
            </a:extLst>
          </p:cNvPr>
          <p:cNvSpPr txBox="1"/>
          <p:nvPr/>
        </p:nvSpPr>
        <p:spPr>
          <a:xfrm>
            <a:off x="7824192" y="4741100"/>
            <a:ext cx="6103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NO2 pollution during 2019 Spring Festival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4114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01B705-632F-453A-B1E3-298411024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/>
              <a:t>Monitoring of Antarctic ozone hole from GF-5/EMI observations in 2018.10.11 and 2018.10.12</a:t>
            </a:r>
            <a:br>
              <a:rPr lang="en-US" altLang="zh-CN" sz="3600" dirty="0"/>
            </a:b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310585-5C99-482C-AF24-7163B8AA6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F1D49372-0E14-4F7D-BF9D-16E1A617EEA8}"/>
              </a:ext>
            </a:extLst>
          </p:cNvPr>
          <p:cNvGrpSpPr/>
          <p:nvPr/>
        </p:nvGrpSpPr>
        <p:grpSpPr>
          <a:xfrm>
            <a:off x="1559496" y="1623294"/>
            <a:ext cx="8901670" cy="4553669"/>
            <a:chOff x="1645165" y="1690688"/>
            <a:chExt cx="8901670" cy="46673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9077302-284F-4A8B-86C7-95C7DB2442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165" y="1690688"/>
              <a:ext cx="8901670" cy="4667398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5C3C915-7715-41D4-8E3E-DC814026FCBB}"/>
                </a:ext>
              </a:extLst>
            </p:cNvPr>
            <p:cNvSpPr/>
            <p:nvPr/>
          </p:nvSpPr>
          <p:spPr>
            <a:xfrm>
              <a:off x="3215680" y="1825625"/>
              <a:ext cx="4608512" cy="5952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83A079C8-CFE1-4E3D-9633-049CFBC0784B}"/>
              </a:ext>
            </a:extLst>
          </p:cNvPr>
          <p:cNvSpPr txBox="1"/>
          <p:nvPr/>
        </p:nvSpPr>
        <p:spPr>
          <a:xfrm>
            <a:off x="9295031" y="6308209"/>
            <a:ext cx="28969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i="1" dirty="0">
                <a:latin typeface="+mn-ea"/>
              </a:rPr>
              <a:t>(</a:t>
            </a:r>
            <a:r>
              <a:rPr lang="en-US" altLang="zh-CN" sz="1800" b="1" i="1" dirty="0">
                <a:latin typeface="+mn-ea"/>
              </a:rPr>
              <a:t>From </a:t>
            </a:r>
            <a:r>
              <a:rPr lang="en-US" altLang="zh-CN" sz="1800" b="1" i="1" dirty="0" err="1">
                <a:latin typeface="+mn-ea"/>
              </a:rPr>
              <a:t>Huanhuan</a:t>
            </a:r>
            <a:r>
              <a:rPr lang="en-US" altLang="zh-CN" sz="1800" b="1" i="1" dirty="0">
                <a:latin typeface="+mn-ea"/>
              </a:rPr>
              <a:t> Yan)</a:t>
            </a:r>
            <a:endParaRPr lang="zh-CN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101586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DD07E1-FEB8-4204-9E7D-D4A87155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26064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Monitoring of SO</a:t>
            </a:r>
            <a:r>
              <a:rPr lang="en-US" altLang="zh-CN" sz="3600" baseline="-25000" dirty="0"/>
              <a:t>2</a:t>
            </a:r>
            <a:r>
              <a:rPr lang="en-US" altLang="zh-CN" sz="3600" dirty="0"/>
              <a:t> pollution from GF-5/EMI and S5p/TROPOMI observations</a:t>
            </a:r>
            <a:endParaRPr lang="zh-CN" altLang="en-US" sz="3600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282BFF4B-416C-405D-B148-2C2EE486CF2D}"/>
              </a:ext>
            </a:extLst>
          </p:cNvPr>
          <p:cNvGrpSpPr/>
          <p:nvPr/>
        </p:nvGrpSpPr>
        <p:grpSpPr>
          <a:xfrm>
            <a:off x="263352" y="2204864"/>
            <a:ext cx="11215265" cy="4496122"/>
            <a:chOff x="263352" y="2204864"/>
            <a:chExt cx="11215265" cy="44961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225189-2AE6-4E16-9358-8911A347FF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68" y="2204864"/>
              <a:ext cx="11071249" cy="4496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2C0B565-885B-4CD8-AC75-23D25A4FD2A1}"/>
                </a:ext>
              </a:extLst>
            </p:cNvPr>
            <p:cNvSpPr/>
            <p:nvPr/>
          </p:nvSpPr>
          <p:spPr>
            <a:xfrm>
              <a:off x="3575720" y="5229200"/>
              <a:ext cx="201622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88047AA-283E-4AD1-A96A-0650BD448880}"/>
                </a:ext>
              </a:extLst>
            </p:cNvPr>
            <p:cNvSpPr/>
            <p:nvPr/>
          </p:nvSpPr>
          <p:spPr>
            <a:xfrm>
              <a:off x="263352" y="5695888"/>
              <a:ext cx="4104456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2019.06.22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CC8DA50-166C-4944-90BB-3D1865865419}"/>
                </a:ext>
              </a:extLst>
            </p:cNvPr>
            <p:cNvSpPr/>
            <p:nvPr/>
          </p:nvSpPr>
          <p:spPr>
            <a:xfrm>
              <a:off x="8400256" y="5257744"/>
              <a:ext cx="2088232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A93EF97-17CA-4C84-93AF-B576006E3F7C}"/>
                </a:ext>
              </a:extLst>
            </p:cNvPr>
            <p:cNvSpPr/>
            <p:nvPr/>
          </p:nvSpPr>
          <p:spPr>
            <a:xfrm>
              <a:off x="4295800" y="5733256"/>
              <a:ext cx="6048672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2019.06.22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E6DE76C7-DE9F-44B7-9909-24B030DAF34A}"/>
              </a:ext>
            </a:extLst>
          </p:cNvPr>
          <p:cNvSpPr txBox="1"/>
          <p:nvPr/>
        </p:nvSpPr>
        <p:spPr>
          <a:xfrm>
            <a:off x="9295031" y="6308209"/>
            <a:ext cx="28969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i="1" dirty="0">
                <a:latin typeface="+mn-ea"/>
              </a:rPr>
              <a:t>(</a:t>
            </a:r>
            <a:r>
              <a:rPr lang="en-US" altLang="zh-CN" sz="1800" b="1" i="1" dirty="0">
                <a:latin typeface="+mn-ea"/>
              </a:rPr>
              <a:t>From </a:t>
            </a:r>
            <a:r>
              <a:rPr lang="en-US" altLang="zh-CN" sz="1800" b="1" i="1" dirty="0" err="1">
                <a:latin typeface="+mn-ea"/>
              </a:rPr>
              <a:t>Huanhuan</a:t>
            </a:r>
            <a:r>
              <a:rPr lang="en-US" altLang="zh-CN" sz="1800" b="1" i="1" dirty="0">
                <a:latin typeface="+mn-ea"/>
              </a:rPr>
              <a:t> Yan)</a:t>
            </a:r>
            <a:endParaRPr lang="zh-CN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3091560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2">
            <a:extLst>
              <a:ext uri="{FF2B5EF4-FFF2-40B4-BE49-F238E27FC236}">
                <a16:creationId xmlns:a16="http://schemas.microsoft.com/office/drawing/2014/main" id="{3A995053-917B-401A-96F5-02EE14B7C7B9}"/>
              </a:ext>
            </a:extLst>
          </p:cNvPr>
          <p:cNvSpPr txBox="1"/>
          <p:nvPr/>
        </p:nvSpPr>
        <p:spPr>
          <a:xfrm>
            <a:off x="2351584" y="2651567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Thank</a:t>
            </a:r>
            <a:r>
              <a:rPr kumimoji="1" lang="en-US" altLang="zh-CN" sz="4400" b="1" dirty="0"/>
              <a:t>s</a:t>
            </a:r>
            <a:r>
              <a:rPr kumimoji="1" lang="en-US" altLang="ja-JP" sz="4400" b="1" dirty="0"/>
              <a:t>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876893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07EE5D-B6FE-40E9-A333-08EC35816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/>
              <a:t>Outline of the presentation</a:t>
            </a:r>
            <a:endParaRPr lang="zh-CN" altLang="en-US" sz="40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BEBB9C2-F0C1-4603-81E8-644E9719E679}"/>
              </a:ext>
            </a:extLst>
          </p:cNvPr>
          <p:cNvSpPr txBox="1"/>
          <p:nvPr/>
        </p:nvSpPr>
        <p:spPr>
          <a:xfrm>
            <a:off x="1487488" y="1690688"/>
            <a:ext cx="11953328" cy="442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/>
              <a:t>1. GF-5/EMI and S5P/TROPOMI UV-VIS nadir satellite </a:t>
            </a:r>
          </a:p>
          <a:p>
            <a:pPr>
              <a:lnSpc>
                <a:spcPct val="200000"/>
              </a:lnSpc>
            </a:pPr>
            <a:r>
              <a:rPr lang="en-US" altLang="zh-CN" sz="2400" dirty="0"/>
              <a:t>2. Double difference technique</a:t>
            </a:r>
          </a:p>
          <a:p>
            <a:pPr>
              <a:lnSpc>
                <a:spcPct val="200000"/>
              </a:lnSpc>
            </a:pPr>
            <a:r>
              <a:rPr lang="en-US" altLang="zh-CN" sz="2400" dirty="0"/>
              <a:t>3. Selection of geometrically matched-up data</a:t>
            </a:r>
          </a:p>
          <a:p>
            <a:pPr>
              <a:lnSpc>
                <a:spcPct val="200000"/>
              </a:lnSpc>
            </a:pPr>
            <a:r>
              <a:rPr lang="en-US" altLang="zh-CN" sz="2400" dirty="0"/>
              <a:t>4. Factors affecting inter-comparison for UV-VIS hyperspectral instruments</a:t>
            </a:r>
          </a:p>
          <a:p>
            <a:pPr>
              <a:lnSpc>
                <a:spcPct val="200000"/>
              </a:lnSpc>
            </a:pPr>
            <a:r>
              <a:rPr lang="en-US" altLang="zh-CN" sz="2400" dirty="0"/>
              <a:t>5. Spectral radiance comparison results</a:t>
            </a:r>
          </a:p>
          <a:p>
            <a:pPr>
              <a:lnSpc>
                <a:spcPct val="200000"/>
              </a:lnSpc>
            </a:pPr>
            <a:r>
              <a:rPr lang="en-US" altLang="zh-CN" sz="2400" dirty="0"/>
              <a:t>6. Summary </a:t>
            </a:r>
          </a:p>
        </p:txBody>
      </p:sp>
    </p:spTree>
    <p:extLst>
      <p:ext uri="{BB962C8B-B14F-4D97-AF65-F5344CB8AC3E}">
        <p14:creationId xmlns:p14="http://schemas.microsoft.com/office/powerpoint/2010/main" val="335503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936E70-C14D-4485-9D54-6ED87BD56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0448" cy="1325563"/>
          </a:xfrm>
        </p:spPr>
        <p:txBody>
          <a:bodyPr>
            <a:normAutofit/>
          </a:bodyPr>
          <a:lstStyle/>
          <a:p>
            <a:r>
              <a:rPr lang="en-US" altLang="zh-CN" sz="3600" b="1" dirty="0"/>
              <a:t>1. GF-5/EMI  and S5P/TROPOMI instruments</a:t>
            </a:r>
            <a:endParaRPr lang="zh-CN" altLang="en-US" sz="3600" b="1" dirty="0"/>
          </a:p>
        </p:txBody>
      </p:sp>
      <p:pic>
        <p:nvPicPr>
          <p:cNvPr id="12" name="内容占位符 4">
            <a:extLst>
              <a:ext uri="{FF2B5EF4-FFF2-40B4-BE49-F238E27FC236}">
                <a16:creationId xmlns:a16="http://schemas.microsoft.com/office/drawing/2014/main" id="{91A7FF79-9DF1-4B9B-9CB4-C5C0E4743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3789040"/>
            <a:ext cx="3600400" cy="2313519"/>
          </a:xfrm>
        </p:spPr>
      </p:pic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58378ABE-495A-4692-8C72-8D03BE129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438323"/>
              </p:ext>
            </p:extLst>
          </p:nvPr>
        </p:nvGraphicFramePr>
        <p:xfrm>
          <a:off x="479376" y="3680172"/>
          <a:ext cx="7684572" cy="298704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427988">
                  <a:extLst>
                    <a:ext uri="{9D8B030D-6E8A-4147-A177-3AD203B41FA5}">
                      <a16:colId xmlns:a16="http://schemas.microsoft.com/office/drawing/2014/main" val="3918050202"/>
                    </a:ext>
                  </a:extLst>
                </a:gridCol>
                <a:gridCol w="1989826">
                  <a:extLst>
                    <a:ext uri="{9D8B030D-6E8A-4147-A177-3AD203B41FA5}">
                      <a16:colId xmlns:a16="http://schemas.microsoft.com/office/drawing/2014/main" val="2752416395"/>
                    </a:ext>
                  </a:extLst>
                </a:gridCol>
                <a:gridCol w="3266758">
                  <a:extLst>
                    <a:ext uri="{9D8B030D-6E8A-4147-A177-3AD203B41FA5}">
                      <a16:colId xmlns:a16="http://schemas.microsoft.com/office/drawing/2014/main" val="3510967625"/>
                    </a:ext>
                  </a:extLst>
                </a:gridCol>
              </a:tblGrid>
              <a:tr h="1967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</a:rPr>
                        <a:t>Instrument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GF-5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EMI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</a:rPr>
                        <a:t>S5P</a:t>
                      </a: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</a:rPr>
                        <a:t>TROPOMI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6468589"/>
                  </a:ext>
                </a:extLst>
              </a:tr>
              <a:tr h="1967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</a:rPr>
                        <a:t>Launch time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zh-CN" sz="1400" kern="10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478571"/>
                  </a:ext>
                </a:extLst>
              </a:tr>
              <a:tr h="1967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Spatial resolution (km2)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43(CT)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</a:rPr>
                        <a:t> * 13(AT)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</a:rPr>
                        <a:t>3.6(CL)*5.6(AL) / 3.5*7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（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</a:rPr>
                        <a:t>before 2019/08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）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8323540"/>
                  </a:ext>
                </a:extLst>
              </a:tr>
              <a:tr h="1967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</a:rPr>
                        <a:t>Spectral resolution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(nm)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0.3-0.6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0.1-0.5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52191361"/>
                  </a:ext>
                </a:extLst>
              </a:tr>
              <a:tr h="1967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Local time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Ascending node of 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</a:rPr>
                        <a:t>13:30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</a:rPr>
                        <a:t>Ascending node of 13:30 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9815548"/>
                  </a:ext>
                </a:extLst>
              </a:tr>
              <a:tr h="787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</a:rPr>
                        <a:t>Band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(nm)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</a:rPr>
                        <a:t>UV-1:240-315nm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</a:rPr>
                        <a:t>UV-2:311-403nm</a:t>
                      </a:r>
                      <a:endParaRPr lang="zh-CN" altLang="zh-CN" sz="14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</a:rPr>
                        <a:t>VIS-1:401-550nm</a:t>
                      </a:r>
                      <a:endParaRPr lang="zh-CN" altLang="zh-CN" sz="14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</a:rPr>
                        <a:t>VIS-2:545-710nm</a:t>
                      </a:r>
                      <a:endParaRPr lang="zh-CN" altLang="zh-CN" sz="1400" kern="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</a:rPr>
                        <a:t>UV:270-320nm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</a:rPr>
                        <a:t>UVIS:300-500nm</a:t>
                      </a:r>
                      <a:endParaRPr lang="zh-CN" altLang="zh-CN" sz="14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</a:rPr>
                        <a:t>NIR:675-775 nm</a:t>
                      </a:r>
                      <a:endParaRPr lang="zh-CN" altLang="zh-CN" sz="14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</a:rPr>
                        <a:t>SWIR:2305-2385 nm</a:t>
                      </a:r>
                      <a:endParaRPr lang="zh-CN" altLang="zh-CN" sz="1400" kern="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7148005"/>
                  </a:ext>
                </a:extLst>
              </a:tr>
              <a:tr h="1967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</a:rPr>
                        <a:t>Spectral Dimension (</a:t>
                      </a: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Column)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</a:rPr>
                        <a:t>1072</a:t>
                      </a:r>
                      <a:endParaRPr lang="zh-CN" altLang="zh-CN" sz="1400" kern="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</a:rPr>
                        <a:t>497</a:t>
                      </a:r>
                      <a:endParaRPr lang="zh-CN" altLang="zh-CN" sz="1400" kern="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2271939"/>
                  </a:ext>
                </a:extLst>
              </a:tr>
              <a:tr h="1967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</a:rPr>
                        <a:t>Spatial Dimension  (</a:t>
                      </a: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Row)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</a:rPr>
                        <a:t>191</a:t>
                      </a:r>
                      <a:endParaRPr lang="zh-CN" altLang="zh-CN" sz="1400" kern="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</a:rPr>
                        <a:t>450</a:t>
                      </a:r>
                      <a:endParaRPr lang="zh-CN" altLang="zh-CN" sz="1400" kern="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4996024"/>
                  </a:ext>
                </a:extLst>
              </a:tr>
              <a:tr h="1967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Objective 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O3,SO2,NO2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O3,SO2,NO2,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</a:rPr>
                        <a:t>aerosol,cloud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5289036"/>
                  </a:ext>
                </a:extLst>
              </a:tr>
              <a:tr h="1967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Swath(km)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2600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2600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4096399"/>
                  </a:ext>
                </a:extLst>
              </a:tr>
              <a:tr h="1967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Orbital height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km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705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824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2705403"/>
                  </a:ext>
                </a:extLst>
              </a:tr>
            </a:tbl>
          </a:graphicData>
        </a:graphic>
      </p:graphicFrame>
      <p:sp>
        <p:nvSpPr>
          <p:cNvPr id="14" name="矩形 13">
            <a:extLst>
              <a:ext uri="{FF2B5EF4-FFF2-40B4-BE49-F238E27FC236}">
                <a16:creationId xmlns:a16="http://schemas.microsoft.com/office/drawing/2014/main" id="{5210C2F9-2841-4CCF-954D-7EB5F7D8C9F0}"/>
              </a:ext>
            </a:extLst>
          </p:cNvPr>
          <p:cNvSpPr/>
          <p:nvPr/>
        </p:nvSpPr>
        <p:spPr>
          <a:xfrm>
            <a:off x="9066304" y="3933056"/>
            <a:ext cx="366744" cy="1923282"/>
          </a:xfrm>
          <a:prstGeom prst="rect">
            <a:avLst/>
          </a:prstGeom>
          <a:solidFill>
            <a:schemeClr val="accent3">
              <a:lumMod val="20000"/>
              <a:lumOff val="8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E1562D4-6944-4F3E-89DA-9DEE4596E1BC}"/>
              </a:ext>
            </a:extLst>
          </p:cNvPr>
          <p:cNvSpPr txBox="1"/>
          <p:nvPr/>
        </p:nvSpPr>
        <p:spPr>
          <a:xfrm>
            <a:off x="8594653" y="6244630"/>
            <a:ext cx="131004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300-400nm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BA5BFA7-D5B9-439B-A1EE-F68A6578519E}"/>
              </a:ext>
            </a:extLst>
          </p:cNvPr>
          <p:cNvSpPr txBox="1"/>
          <p:nvPr/>
        </p:nvSpPr>
        <p:spPr>
          <a:xfrm>
            <a:off x="335360" y="1487158"/>
            <a:ext cx="10153128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EMI is a payload on-board the Chinese high-resolution remote sensing satellite GaoFen-5(GF-5).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EMI and TROPOMI are two similar instruments that provide high resolution spectral radiance by grating spectrometers with a daily global coverage.   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FF109B9-EDF4-4B2E-93D6-458ADBF512AE}"/>
              </a:ext>
            </a:extLst>
          </p:cNvPr>
          <p:cNvSpPr txBox="1"/>
          <p:nvPr/>
        </p:nvSpPr>
        <p:spPr>
          <a:xfrm>
            <a:off x="335727" y="2737643"/>
            <a:ext cx="8509029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To introduce a method of inter-comparison for UV-VIS high-resolution spectrometers, and  present an initial radiometric difference between EMI and TROPOMI. </a:t>
            </a:r>
          </a:p>
        </p:txBody>
      </p:sp>
      <p:sp>
        <p:nvSpPr>
          <p:cNvPr id="4" name="对话气泡: 椭圆形 3">
            <a:extLst>
              <a:ext uri="{FF2B5EF4-FFF2-40B4-BE49-F238E27FC236}">
                <a16:creationId xmlns:a16="http://schemas.microsoft.com/office/drawing/2014/main" id="{BBB3763C-EAF6-4623-9B00-210604AD3E74}"/>
              </a:ext>
            </a:extLst>
          </p:cNvPr>
          <p:cNvSpPr/>
          <p:nvPr/>
        </p:nvSpPr>
        <p:spPr>
          <a:xfrm>
            <a:off x="9036150" y="2344460"/>
            <a:ext cx="3134750" cy="1342375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Take a well-calibrated TROPOMI as a reference.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52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F11928DC-50CF-4039-A5EB-FB8FADD5D9CB}"/>
              </a:ext>
            </a:extLst>
          </p:cNvPr>
          <p:cNvSpPr/>
          <p:nvPr/>
        </p:nvSpPr>
        <p:spPr>
          <a:xfrm>
            <a:off x="750790" y="1532792"/>
            <a:ext cx="6770116" cy="1256460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04DF617-39F6-4C3B-A458-1BD79308AFB6}"/>
              </a:ext>
            </a:extLst>
          </p:cNvPr>
          <p:cNvSpPr/>
          <p:nvPr/>
        </p:nvSpPr>
        <p:spPr>
          <a:xfrm>
            <a:off x="730234" y="2772100"/>
            <a:ext cx="6802338" cy="2137605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493939A-9621-4193-BE86-03FCCE7F3469}"/>
              </a:ext>
            </a:extLst>
          </p:cNvPr>
          <p:cNvSpPr/>
          <p:nvPr/>
        </p:nvSpPr>
        <p:spPr>
          <a:xfrm>
            <a:off x="730234" y="4897639"/>
            <a:ext cx="6790672" cy="1488652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16A7ED1-19A1-46C6-941E-00A7A727E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/>
              <a:t>2. Double difference technique</a:t>
            </a:r>
            <a:endParaRPr lang="zh-CN" altLang="en-US" sz="36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FB5325E-B088-470D-A9CF-628793F55E3E}"/>
              </a:ext>
            </a:extLst>
          </p:cNvPr>
          <p:cNvSpPr txBox="1"/>
          <p:nvPr/>
        </p:nvSpPr>
        <p:spPr>
          <a:xfrm>
            <a:off x="623391" y="6497351"/>
            <a:ext cx="705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Flowchart for computing inter-calibration double differences of EMI and TROPOMI</a:t>
            </a:r>
            <a:endParaRPr lang="zh-CN" altLang="en-US" sz="14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2354D3A-8F2B-4D4A-A055-BD49892ABF72}"/>
              </a:ext>
            </a:extLst>
          </p:cNvPr>
          <p:cNvSpPr txBox="1"/>
          <p:nvPr/>
        </p:nvSpPr>
        <p:spPr>
          <a:xfrm>
            <a:off x="8112224" y="2019456"/>
            <a:ext cx="2448272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altLang="x-none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 1: EMI vs TROPOMI – </a:t>
            </a:r>
          </a:p>
          <a:p>
            <a:r>
              <a:rPr lang="en-GB" altLang="x-none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Geometric matching.</a:t>
            </a:r>
            <a:endParaRPr lang="zh-CN" altLang="en-US" sz="1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8C3536A-5B77-4956-B09C-F8811EBCF250}"/>
              </a:ext>
            </a:extLst>
          </p:cNvPr>
          <p:cNvSpPr txBox="1"/>
          <p:nvPr/>
        </p:nvSpPr>
        <p:spPr>
          <a:xfrm>
            <a:off x="853440" y="155103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Part 1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5E73876-7155-4235-9AC4-BD353D89D438}"/>
              </a:ext>
            </a:extLst>
          </p:cNvPr>
          <p:cNvSpPr txBox="1"/>
          <p:nvPr/>
        </p:nvSpPr>
        <p:spPr>
          <a:xfrm>
            <a:off x="845488" y="30230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Part 2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AB67027-A52B-4283-9B5D-AC976EB475B1}"/>
              </a:ext>
            </a:extLst>
          </p:cNvPr>
          <p:cNvSpPr txBox="1"/>
          <p:nvPr/>
        </p:nvSpPr>
        <p:spPr>
          <a:xfrm>
            <a:off x="853440" y="599018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Part 3</a:t>
            </a:r>
            <a:endParaRPr lang="zh-CN" altLang="en-US" dirty="0"/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468D6130-E5FD-4CB7-B14A-0ABE211E8FEA}"/>
              </a:ext>
            </a:extLst>
          </p:cNvPr>
          <p:cNvSpPr/>
          <p:nvPr/>
        </p:nvSpPr>
        <p:spPr>
          <a:xfrm>
            <a:off x="7032104" y="2060848"/>
            <a:ext cx="864096" cy="3693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7E511A2-9431-4A08-BAEC-B02509344069}"/>
              </a:ext>
            </a:extLst>
          </p:cNvPr>
          <p:cNvSpPr txBox="1"/>
          <p:nvPr/>
        </p:nvSpPr>
        <p:spPr>
          <a:xfrm>
            <a:off x="8112224" y="3207762"/>
            <a:ext cx="2448272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altLang="x-none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 2: </a:t>
            </a:r>
            <a:r>
              <a:rPr lang="en-US" altLang="x-none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Factors affecting inter-comparison for UV-VIS band and  hyperspectral instruments.</a:t>
            </a:r>
          </a:p>
        </p:txBody>
      </p:sp>
      <p:sp>
        <p:nvSpPr>
          <p:cNvPr id="25" name="箭头: 右 24">
            <a:extLst>
              <a:ext uri="{FF2B5EF4-FFF2-40B4-BE49-F238E27FC236}">
                <a16:creationId xmlns:a16="http://schemas.microsoft.com/office/drawing/2014/main" id="{47BD8EB2-2D4B-4AC0-B1F3-7A480461A9BC}"/>
              </a:ext>
            </a:extLst>
          </p:cNvPr>
          <p:cNvSpPr/>
          <p:nvPr/>
        </p:nvSpPr>
        <p:spPr>
          <a:xfrm>
            <a:off x="7032104" y="3451228"/>
            <a:ext cx="864096" cy="3693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3E59924-DED9-403F-8D13-78276ACF4771}"/>
              </a:ext>
            </a:extLst>
          </p:cNvPr>
          <p:cNvSpPr txBox="1"/>
          <p:nvPr/>
        </p:nvSpPr>
        <p:spPr>
          <a:xfrm>
            <a:off x="8154402" y="5157192"/>
            <a:ext cx="2406094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altLang="x-none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 3: </a:t>
            </a:r>
            <a:r>
              <a:rPr lang="en-US" altLang="x-none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Spectral radiance comparison results.</a:t>
            </a:r>
          </a:p>
        </p:txBody>
      </p:sp>
      <p:sp>
        <p:nvSpPr>
          <p:cNvPr id="27" name="箭头: 右 26">
            <a:extLst>
              <a:ext uri="{FF2B5EF4-FFF2-40B4-BE49-F238E27FC236}">
                <a16:creationId xmlns:a16="http://schemas.microsoft.com/office/drawing/2014/main" id="{3D4A170C-F46A-4CCB-A5F1-FDF1A58D026D}"/>
              </a:ext>
            </a:extLst>
          </p:cNvPr>
          <p:cNvSpPr/>
          <p:nvPr/>
        </p:nvSpPr>
        <p:spPr>
          <a:xfrm>
            <a:off x="7104112" y="5238639"/>
            <a:ext cx="864096" cy="3693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C9D3F38B-48B3-4BBD-937F-4EB9CA9AA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1574609"/>
            <a:ext cx="6768751" cy="473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14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>
            <a:extLst>
              <a:ext uri="{FF2B5EF4-FFF2-40B4-BE49-F238E27FC236}">
                <a16:creationId xmlns:a16="http://schemas.microsoft.com/office/drawing/2014/main" id="{11C73D5E-1936-4E42-8D4A-EA3491F159BC}"/>
              </a:ext>
            </a:extLst>
          </p:cNvPr>
          <p:cNvGrpSpPr/>
          <p:nvPr/>
        </p:nvGrpSpPr>
        <p:grpSpPr>
          <a:xfrm>
            <a:off x="8950976" y="5036259"/>
            <a:ext cx="2625682" cy="1567548"/>
            <a:chOff x="752973" y="2132856"/>
            <a:chExt cx="6587953" cy="4021715"/>
          </a:xfrm>
        </p:grpSpPr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9E78F489-DC84-4062-95C3-A23C1C7D253D}"/>
                </a:ext>
              </a:extLst>
            </p:cNvPr>
            <p:cNvGrpSpPr/>
            <p:nvPr/>
          </p:nvGrpSpPr>
          <p:grpSpPr>
            <a:xfrm>
              <a:off x="752973" y="2132856"/>
              <a:ext cx="6587953" cy="4021715"/>
              <a:chOff x="752973" y="2132856"/>
              <a:chExt cx="6587953" cy="4021715"/>
            </a:xfrm>
          </p:grpSpPr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id="{AFD499D2-D806-4102-BE8A-C87913437A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2973" y="2132856"/>
                <a:ext cx="6587953" cy="4021715"/>
              </a:xfrm>
              <a:prstGeom prst="rect">
                <a:avLst/>
              </a:prstGeom>
            </p:spPr>
          </p:pic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B14CFB5D-ADCA-449F-BAC0-3BCD0F6470D8}"/>
                  </a:ext>
                </a:extLst>
              </p:cNvPr>
              <p:cNvSpPr/>
              <p:nvPr/>
            </p:nvSpPr>
            <p:spPr>
              <a:xfrm rot="20569415">
                <a:off x="2164509" y="3056487"/>
                <a:ext cx="4235624" cy="18002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C5285862-D572-4526-827D-6D7BCCD87BB5}"/>
                </a:ext>
              </a:extLst>
            </p:cNvPr>
            <p:cNvSpPr/>
            <p:nvPr/>
          </p:nvSpPr>
          <p:spPr>
            <a:xfrm rot="20568558">
              <a:off x="2233777" y="3455675"/>
              <a:ext cx="4075943" cy="10006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1" name="图片 50">
            <a:extLst>
              <a:ext uri="{FF2B5EF4-FFF2-40B4-BE49-F238E27FC236}">
                <a16:creationId xmlns:a16="http://schemas.microsoft.com/office/drawing/2014/main" id="{7B90F116-D2EF-4239-ABE5-3D0D769A62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407" y="3274966"/>
            <a:ext cx="2625682" cy="1674115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54D2747B-6998-4517-BCFF-09654332E208}"/>
              </a:ext>
            </a:extLst>
          </p:cNvPr>
          <p:cNvGrpSpPr/>
          <p:nvPr/>
        </p:nvGrpSpPr>
        <p:grpSpPr>
          <a:xfrm>
            <a:off x="8950976" y="1638632"/>
            <a:ext cx="2458544" cy="1626765"/>
            <a:chOff x="1907704" y="2084728"/>
            <a:chExt cx="5471793" cy="3077883"/>
          </a:xfrm>
        </p:grpSpPr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7CA7E198-918C-4CDD-B6B7-91829542A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2084728"/>
              <a:ext cx="5471793" cy="3077883"/>
            </a:xfrm>
            <a:prstGeom prst="rect">
              <a:avLst/>
            </a:prstGeom>
          </p:spPr>
        </p:pic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B9C92B85-3D28-484D-9332-FB5D72304231}"/>
                </a:ext>
              </a:extLst>
            </p:cNvPr>
            <p:cNvSpPr/>
            <p:nvPr/>
          </p:nvSpPr>
          <p:spPr>
            <a:xfrm>
              <a:off x="5436096" y="3212976"/>
              <a:ext cx="360040" cy="64807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E95EC1EE-3763-425C-BD2E-17E530BE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0798"/>
          </a:xfrm>
        </p:spPr>
        <p:txBody>
          <a:bodyPr>
            <a:normAutofit/>
          </a:bodyPr>
          <a:lstStyle/>
          <a:p>
            <a:r>
              <a:rPr lang="en-US" altLang="zh-CN" sz="3600" b="1" dirty="0"/>
              <a:t>3. Selection of Geometrically Matched-Up Data</a:t>
            </a:r>
            <a:endParaRPr lang="zh-CN" altLang="en-US" sz="3600" dirty="0"/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0AFC4165-FEF6-4B5B-9D09-B1F3743CF8F4}"/>
              </a:ext>
            </a:extLst>
          </p:cNvPr>
          <p:cNvGrpSpPr/>
          <p:nvPr/>
        </p:nvGrpSpPr>
        <p:grpSpPr>
          <a:xfrm>
            <a:off x="793939" y="2132856"/>
            <a:ext cx="1907512" cy="4320480"/>
            <a:chOff x="216216" y="1772816"/>
            <a:chExt cx="1907512" cy="4320480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20C2FAB6-29C7-4B29-B086-167892BD205C}"/>
                </a:ext>
              </a:extLst>
            </p:cNvPr>
            <p:cNvSpPr/>
            <p:nvPr/>
          </p:nvSpPr>
          <p:spPr>
            <a:xfrm>
              <a:off x="251520" y="1772816"/>
              <a:ext cx="1872208" cy="576064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altLang="zh-CN" sz="1500" dirty="0" err="1"/>
                <a:t>SNOx</a:t>
              </a:r>
              <a:r>
                <a:rPr lang="en-US" altLang="zh-CN" sz="1500" dirty="0"/>
                <a:t> </a:t>
              </a:r>
            </a:p>
            <a:p>
              <a:pPr lvl="0" algn="ctr"/>
              <a:r>
                <a:rPr lang="en-US" altLang="zh-CN" sz="1500" dirty="0"/>
                <a:t>Orbits calculation</a:t>
              </a:r>
              <a:endParaRPr lang="zh-CN" altLang="en-US" sz="1500" dirty="0"/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39FFF4FD-49C1-4338-9664-E89EFE425D65}"/>
                </a:ext>
              </a:extLst>
            </p:cNvPr>
            <p:cNvSpPr/>
            <p:nvPr/>
          </p:nvSpPr>
          <p:spPr>
            <a:xfrm>
              <a:off x="242416" y="2708920"/>
              <a:ext cx="1872208" cy="576064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altLang="en-US" sz="1600" dirty="0" err="1"/>
                <a:t>Spatio</a:t>
              </a:r>
              <a:r>
                <a:rPr lang="en-US" altLang="en-US" sz="1600" dirty="0"/>
                <a:t>-temporal matching</a:t>
              </a:r>
              <a:endParaRPr lang="zh-CN" altLang="en-US" sz="1600" dirty="0"/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F529B6DC-C293-4A78-989F-82EB4EBC6880}"/>
                </a:ext>
              </a:extLst>
            </p:cNvPr>
            <p:cNvSpPr/>
            <p:nvPr/>
          </p:nvSpPr>
          <p:spPr>
            <a:xfrm>
              <a:off x="242416" y="3645024"/>
              <a:ext cx="1872208" cy="576064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altLang="zh-CN" sz="1600" dirty="0"/>
                <a:t>Alignment in Viewing Geometry</a:t>
              </a:r>
              <a:endParaRPr lang="zh-CN" altLang="en-US" sz="1600" dirty="0"/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6A36B1E6-BBD0-4CEC-A5EE-8AB13FCC38FC}"/>
                </a:ext>
              </a:extLst>
            </p:cNvPr>
            <p:cNvSpPr/>
            <p:nvPr/>
          </p:nvSpPr>
          <p:spPr>
            <a:xfrm>
              <a:off x="227608" y="4581128"/>
              <a:ext cx="1872208" cy="576064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altLang="zh-CN" sz="1600" dirty="0"/>
                <a:t>Uniform scene filter</a:t>
              </a:r>
              <a:endParaRPr lang="zh-CN" altLang="en-US" sz="1600" dirty="0"/>
            </a:p>
          </p:txBody>
        </p:sp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BD45BBD2-BFEE-437A-8BE4-4F736E742213}"/>
                </a:ext>
              </a:extLst>
            </p:cNvPr>
            <p:cNvSpPr/>
            <p:nvPr/>
          </p:nvSpPr>
          <p:spPr>
            <a:xfrm>
              <a:off x="216216" y="5517232"/>
              <a:ext cx="1898408" cy="576064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altLang="zh-CN" sz="1600" dirty="0"/>
                <a:t>Cloud-free</a:t>
              </a:r>
            </a:p>
            <a:p>
              <a:pPr lvl="0" algn="ctr"/>
              <a:r>
                <a:rPr lang="en-US" altLang="zh-CN" sz="1600" dirty="0"/>
                <a:t>Scene </a:t>
              </a:r>
              <a:endParaRPr lang="zh-CN" altLang="en-US" sz="1600" dirty="0"/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1F6A34BB-2AD8-4DDC-BC95-33D4584A0A33}"/>
                </a:ext>
              </a:extLst>
            </p:cNvPr>
            <p:cNvGrpSpPr/>
            <p:nvPr/>
          </p:nvGrpSpPr>
          <p:grpSpPr>
            <a:xfrm rot="5400000">
              <a:off x="1035740" y="2384908"/>
              <a:ext cx="255942" cy="299403"/>
              <a:chOff x="1331895" y="426362"/>
              <a:chExt cx="255942" cy="299403"/>
            </a:xfrm>
          </p:grpSpPr>
          <p:sp>
            <p:nvSpPr>
              <p:cNvPr id="24" name="箭头: 右 23">
                <a:extLst>
                  <a:ext uri="{FF2B5EF4-FFF2-40B4-BE49-F238E27FC236}">
                    <a16:creationId xmlns:a16="http://schemas.microsoft.com/office/drawing/2014/main" id="{BAD9C42F-8501-4015-BA76-3CA778948D06}"/>
                  </a:ext>
                </a:extLst>
              </p:cNvPr>
              <p:cNvSpPr/>
              <p:nvPr/>
            </p:nvSpPr>
            <p:spPr>
              <a:xfrm>
                <a:off x="1331895" y="426362"/>
                <a:ext cx="255942" cy="299403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4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箭头: 右 4">
                <a:extLst>
                  <a:ext uri="{FF2B5EF4-FFF2-40B4-BE49-F238E27FC236}">
                    <a16:creationId xmlns:a16="http://schemas.microsoft.com/office/drawing/2014/main" id="{FB35F798-EB84-4B67-9D1C-B524BE1E1542}"/>
                  </a:ext>
                </a:extLst>
              </p:cNvPr>
              <p:cNvSpPr txBox="1"/>
              <p:nvPr/>
            </p:nvSpPr>
            <p:spPr>
              <a:xfrm>
                <a:off x="1331895" y="486243"/>
                <a:ext cx="179159" cy="1796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1100"/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8735A7F6-FD8B-4B93-99C1-09571EFE4417}"/>
                </a:ext>
              </a:extLst>
            </p:cNvPr>
            <p:cNvGrpSpPr/>
            <p:nvPr/>
          </p:nvGrpSpPr>
          <p:grpSpPr>
            <a:xfrm rot="5400000">
              <a:off x="1032416" y="3309593"/>
              <a:ext cx="255942" cy="299403"/>
              <a:chOff x="1331895" y="426362"/>
              <a:chExt cx="255942" cy="299403"/>
            </a:xfrm>
          </p:grpSpPr>
          <p:sp>
            <p:nvSpPr>
              <p:cNvPr id="27" name="箭头: 右 26">
                <a:extLst>
                  <a:ext uri="{FF2B5EF4-FFF2-40B4-BE49-F238E27FC236}">
                    <a16:creationId xmlns:a16="http://schemas.microsoft.com/office/drawing/2014/main" id="{85D8B6E5-DDB6-451B-BD10-0DFF23E9D90A}"/>
                  </a:ext>
                </a:extLst>
              </p:cNvPr>
              <p:cNvSpPr/>
              <p:nvPr/>
            </p:nvSpPr>
            <p:spPr>
              <a:xfrm>
                <a:off x="1331895" y="426362"/>
                <a:ext cx="255942" cy="299403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4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箭头: 右 4">
                <a:extLst>
                  <a:ext uri="{FF2B5EF4-FFF2-40B4-BE49-F238E27FC236}">
                    <a16:creationId xmlns:a16="http://schemas.microsoft.com/office/drawing/2014/main" id="{DE012125-2CED-4946-A4E2-275D70FE89E2}"/>
                  </a:ext>
                </a:extLst>
              </p:cNvPr>
              <p:cNvSpPr txBox="1"/>
              <p:nvPr/>
            </p:nvSpPr>
            <p:spPr>
              <a:xfrm>
                <a:off x="1331895" y="486243"/>
                <a:ext cx="179159" cy="1796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1100"/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FADC3811-DBD3-4C3E-A096-8D1322930318}"/>
                </a:ext>
              </a:extLst>
            </p:cNvPr>
            <p:cNvGrpSpPr/>
            <p:nvPr/>
          </p:nvGrpSpPr>
          <p:grpSpPr>
            <a:xfrm rot="5400000">
              <a:off x="1059652" y="4256922"/>
              <a:ext cx="255942" cy="299403"/>
              <a:chOff x="1331895" y="426362"/>
              <a:chExt cx="255942" cy="299403"/>
            </a:xfrm>
          </p:grpSpPr>
          <p:sp>
            <p:nvSpPr>
              <p:cNvPr id="30" name="箭头: 右 29">
                <a:extLst>
                  <a:ext uri="{FF2B5EF4-FFF2-40B4-BE49-F238E27FC236}">
                    <a16:creationId xmlns:a16="http://schemas.microsoft.com/office/drawing/2014/main" id="{73FCA09A-9017-42ED-B6FE-6FCEAE44E8BA}"/>
                  </a:ext>
                </a:extLst>
              </p:cNvPr>
              <p:cNvSpPr/>
              <p:nvPr/>
            </p:nvSpPr>
            <p:spPr>
              <a:xfrm>
                <a:off x="1331895" y="426362"/>
                <a:ext cx="255942" cy="299403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4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箭头: 右 4">
                <a:extLst>
                  <a:ext uri="{FF2B5EF4-FFF2-40B4-BE49-F238E27FC236}">
                    <a16:creationId xmlns:a16="http://schemas.microsoft.com/office/drawing/2014/main" id="{ACF5D18D-E4C6-4191-8B40-CB5A3A5C2618}"/>
                  </a:ext>
                </a:extLst>
              </p:cNvPr>
              <p:cNvSpPr txBox="1"/>
              <p:nvPr/>
            </p:nvSpPr>
            <p:spPr>
              <a:xfrm>
                <a:off x="1331895" y="486243"/>
                <a:ext cx="179159" cy="1796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1100"/>
              </a:p>
            </p:txBody>
          </p: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CEDEB24B-CA24-4D1B-BFB5-10994B43D7FE}"/>
                </a:ext>
              </a:extLst>
            </p:cNvPr>
            <p:cNvGrpSpPr/>
            <p:nvPr/>
          </p:nvGrpSpPr>
          <p:grpSpPr>
            <a:xfrm rot="5400000">
              <a:off x="1059652" y="5184813"/>
              <a:ext cx="255942" cy="299403"/>
              <a:chOff x="1331895" y="426362"/>
              <a:chExt cx="255942" cy="299403"/>
            </a:xfrm>
          </p:grpSpPr>
          <p:sp>
            <p:nvSpPr>
              <p:cNvPr id="33" name="箭头: 右 32">
                <a:extLst>
                  <a:ext uri="{FF2B5EF4-FFF2-40B4-BE49-F238E27FC236}">
                    <a16:creationId xmlns:a16="http://schemas.microsoft.com/office/drawing/2014/main" id="{8092719F-1DD4-4D25-87CB-C53966BDBE36}"/>
                  </a:ext>
                </a:extLst>
              </p:cNvPr>
              <p:cNvSpPr/>
              <p:nvPr/>
            </p:nvSpPr>
            <p:spPr>
              <a:xfrm>
                <a:off x="1331895" y="426362"/>
                <a:ext cx="255942" cy="299403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4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箭头: 右 4">
                <a:extLst>
                  <a:ext uri="{FF2B5EF4-FFF2-40B4-BE49-F238E27FC236}">
                    <a16:creationId xmlns:a16="http://schemas.microsoft.com/office/drawing/2014/main" id="{75B6701D-7435-4BD3-8C06-B3EDABE8419A}"/>
                  </a:ext>
                </a:extLst>
              </p:cNvPr>
              <p:cNvSpPr txBox="1"/>
              <p:nvPr/>
            </p:nvSpPr>
            <p:spPr>
              <a:xfrm>
                <a:off x="1331895" y="486243"/>
                <a:ext cx="179159" cy="1796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1100"/>
              </a:p>
            </p:txBody>
          </p:sp>
        </p:grp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F3E6D9BB-7FA9-4504-9DEB-906F29ECD5C5}"/>
              </a:ext>
            </a:extLst>
          </p:cNvPr>
          <p:cNvSpPr txBox="1"/>
          <p:nvPr/>
        </p:nvSpPr>
        <p:spPr>
          <a:xfrm>
            <a:off x="2867695" y="2170361"/>
            <a:ext cx="60244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600" dirty="0"/>
              <a:t>To avoid biases due to ozone variations in polar regions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600" dirty="0"/>
              <a:t>Pseudo-Invariant Ocean </a:t>
            </a:r>
            <a:endParaRPr lang="zh-CN" altLang="en-US" sz="1600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8E43A16B-9262-4503-9034-DD9206F13BC3}"/>
              </a:ext>
            </a:extLst>
          </p:cNvPr>
          <p:cNvSpPr txBox="1"/>
          <p:nvPr/>
        </p:nvSpPr>
        <p:spPr>
          <a:xfrm>
            <a:off x="2858591" y="3122478"/>
            <a:ext cx="54142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600" dirty="0"/>
              <a:t>Spatial threshold</a:t>
            </a:r>
            <a:r>
              <a:rPr lang="zh-CN" altLang="en-US" sz="1600" dirty="0"/>
              <a:t>：</a:t>
            </a:r>
            <a:r>
              <a:rPr lang="en-US" altLang="zh-CN" sz="1600" dirty="0"/>
              <a:t>3km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600" dirty="0"/>
              <a:t>Temporal threshold</a:t>
            </a:r>
            <a:r>
              <a:rPr lang="zh-CN" altLang="en-US" sz="1600" dirty="0"/>
              <a:t>：</a:t>
            </a:r>
            <a:r>
              <a:rPr lang="en-US" altLang="zh-CN" sz="1600" dirty="0"/>
              <a:t>240s</a:t>
            </a: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F26ECEFD-B5A1-4C56-A4F5-4384C56A10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4241097"/>
            <a:ext cx="1284533" cy="423549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2934E4A1-9941-44EC-8A21-EAF3D10E6716}"/>
              </a:ext>
            </a:extLst>
          </p:cNvPr>
          <p:cNvSpPr txBox="1"/>
          <p:nvPr/>
        </p:nvSpPr>
        <p:spPr>
          <a:xfrm>
            <a:off x="5001556" y="4272656"/>
            <a:ext cx="32135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1300" dirty="0"/>
              <a:t>θ</a:t>
            </a:r>
            <a:r>
              <a:rPr lang="en-US" altLang="zh-CN" sz="1300" dirty="0"/>
              <a:t>1</a:t>
            </a:r>
            <a:r>
              <a:rPr lang="zh-CN" altLang="en-US" sz="1300" dirty="0"/>
              <a:t> </a:t>
            </a:r>
            <a:r>
              <a:rPr lang="en-US" altLang="zh-CN" sz="1300" dirty="0"/>
              <a:t>, </a:t>
            </a:r>
            <a:r>
              <a:rPr lang="el-GR" altLang="zh-CN" sz="1300" dirty="0"/>
              <a:t>θ</a:t>
            </a:r>
            <a:r>
              <a:rPr lang="en-US" altLang="zh-CN" sz="1300" dirty="0"/>
              <a:t>2  are VZA for EMI and TROPOMI</a:t>
            </a:r>
            <a:endParaRPr lang="zh-CN" altLang="en-US" sz="1300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36F7C76E-179D-4D61-BCDC-1719BB9E3FBF}"/>
              </a:ext>
            </a:extLst>
          </p:cNvPr>
          <p:cNvSpPr txBox="1"/>
          <p:nvPr/>
        </p:nvSpPr>
        <p:spPr>
          <a:xfrm>
            <a:off x="2855640" y="3934034"/>
            <a:ext cx="51845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600" dirty="0"/>
              <a:t>To avoid radiance biases due to VZA differences.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F8E99546-6405-48EE-9C95-AC1A325EF245}"/>
              </a:ext>
            </a:extLst>
          </p:cNvPr>
          <p:cNvSpPr txBox="1"/>
          <p:nvPr/>
        </p:nvSpPr>
        <p:spPr>
          <a:xfrm>
            <a:off x="2884624" y="4879877"/>
            <a:ext cx="55156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p"/>
            </a:pPr>
            <a:r>
              <a:rPr lang="en-US" altLang="zh-CN" sz="1500" dirty="0"/>
              <a:t>3 non-absorption channels (330.0, 359.9, 391.3nm</a:t>
            </a:r>
            <a:r>
              <a:rPr lang="zh-CN" altLang="en-US" sz="1500" dirty="0"/>
              <a:t>）</a:t>
            </a:r>
            <a:r>
              <a:rPr lang="en-US" altLang="zh-CN" sz="1500" dirty="0"/>
              <a:t>are selected to filter the uniform scene samples.</a:t>
            </a:r>
          </a:p>
          <a:p>
            <a:pPr marL="285750" indent="-285750" algn="just">
              <a:buFont typeface="Wingdings" panose="05000000000000000000" pitchFamily="2" charset="2"/>
              <a:buChar char="p"/>
            </a:pPr>
            <a:r>
              <a:rPr lang="en-US" altLang="zh-CN" sz="1500" dirty="0"/>
              <a:t>An array of 3 × 15 TROPOMI pixels to check spatial inhomogeneity for matched-up data</a:t>
            </a:r>
            <a:endParaRPr lang="zh-CN" altLang="en-US" sz="1500" dirty="0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80FBD5E2-1AF5-4DA6-A2E0-974B47C55882}"/>
              </a:ext>
            </a:extLst>
          </p:cNvPr>
          <p:cNvSpPr txBox="1"/>
          <p:nvPr/>
        </p:nvSpPr>
        <p:spPr>
          <a:xfrm>
            <a:off x="2855640" y="6165304"/>
            <a:ext cx="573165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p"/>
            </a:pPr>
            <a:r>
              <a:rPr lang="en-US" altLang="zh-CN" sz="1500" dirty="0"/>
              <a:t>Cloud-free scenes are selected by TROPOMI L2 Cloud products.</a:t>
            </a:r>
            <a:endParaRPr lang="zh-CN" altLang="en-US" sz="1500" dirty="0"/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EC004C56-4569-4B3E-B1E0-21D31D719B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5615614"/>
            <a:ext cx="947253" cy="391257"/>
          </a:xfrm>
          <a:prstGeom prst="rect">
            <a:avLst/>
          </a:prstGeom>
        </p:spPr>
      </p:pic>
      <p:sp>
        <p:nvSpPr>
          <p:cNvPr id="57" name="文本框 56">
            <a:extLst>
              <a:ext uri="{FF2B5EF4-FFF2-40B4-BE49-F238E27FC236}">
                <a16:creationId xmlns:a16="http://schemas.microsoft.com/office/drawing/2014/main" id="{D2EC9CF2-4E34-483E-AC39-01FD85CFE334}"/>
              </a:ext>
            </a:extLst>
          </p:cNvPr>
          <p:cNvSpPr txBox="1"/>
          <p:nvPr/>
        </p:nvSpPr>
        <p:spPr>
          <a:xfrm>
            <a:off x="774422" y="1639952"/>
            <a:ext cx="6103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31849B"/>
                </a:solidFill>
                <a:latin typeface="Verdana" panose="020B0604030504040204" pitchFamily="34" charset="0"/>
              </a:rPr>
              <a:t>General procedures for inter-comparison </a:t>
            </a:r>
            <a:endParaRPr lang="zh-CN" altLang="en-US" b="1" dirty="0">
              <a:solidFill>
                <a:srgbClr val="31849B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910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FA2F5704-F685-473A-8F1B-3C09FB13E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6688" y="244777"/>
            <a:ext cx="1116124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/>
              <a:t>4. Factors affecting inter-comparison for UV-VIS hyperspectral instruments</a:t>
            </a:r>
            <a:endParaRPr lang="zh-CN" altLang="en-US" sz="3600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B170A98-99A9-45B4-BCFA-BA203C2EC15B}"/>
              </a:ext>
            </a:extLst>
          </p:cNvPr>
          <p:cNvGrpSpPr/>
          <p:nvPr/>
        </p:nvGrpSpPr>
        <p:grpSpPr>
          <a:xfrm>
            <a:off x="3215680" y="1884841"/>
            <a:ext cx="7568888" cy="4536504"/>
            <a:chOff x="3137902" y="2060848"/>
            <a:chExt cx="7568888" cy="4536504"/>
          </a:xfrm>
        </p:grpSpPr>
        <p:graphicFrame>
          <p:nvGraphicFramePr>
            <p:cNvPr id="5" name="图示 4">
              <a:extLst>
                <a:ext uri="{FF2B5EF4-FFF2-40B4-BE49-F238E27FC236}">
                  <a16:creationId xmlns:a16="http://schemas.microsoft.com/office/drawing/2014/main" id="{9C3B0CF1-78F8-44C8-BF45-4A1D10CA1F5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45866113"/>
                </p:ext>
              </p:extLst>
            </p:nvPr>
          </p:nvGraphicFramePr>
          <p:xfrm>
            <a:off x="3137902" y="2060848"/>
            <a:ext cx="7568888" cy="45365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1" name="流程图: 接点 10">
              <a:extLst>
                <a:ext uri="{FF2B5EF4-FFF2-40B4-BE49-F238E27FC236}">
                  <a16:creationId xmlns:a16="http://schemas.microsoft.com/office/drawing/2014/main" id="{BAD637D9-63E7-4E59-8568-A774F1BBFEA0}"/>
                </a:ext>
              </a:extLst>
            </p:cNvPr>
            <p:cNvSpPr/>
            <p:nvPr/>
          </p:nvSpPr>
          <p:spPr>
            <a:xfrm>
              <a:off x="6310278" y="3789040"/>
              <a:ext cx="1224136" cy="108012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Main Factors</a:t>
              </a:r>
              <a:endParaRPr lang="zh-CN" altLang="en-US" dirty="0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C53B17E0-25C1-490A-BA49-18EBBC72439D}"/>
              </a:ext>
            </a:extLst>
          </p:cNvPr>
          <p:cNvSpPr txBox="1"/>
          <p:nvPr/>
        </p:nvSpPr>
        <p:spPr>
          <a:xfrm>
            <a:off x="623392" y="4941168"/>
            <a:ext cx="3744416" cy="430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/>
              <a:t>Characteristics in UV-VIS band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C324AD7-F569-4C5A-9841-0947F42C2E63}"/>
              </a:ext>
            </a:extLst>
          </p:cNvPr>
          <p:cNvSpPr txBox="1"/>
          <p:nvPr/>
        </p:nvSpPr>
        <p:spPr>
          <a:xfrm>
            <a:off x="695400" y="2708920"/>
            <a:ext cx="3312368" cy="430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/>
              <a:t>Hyperspectral Instruments</a:t>
            </a:r>
          </a:p>
        </p:txBody>
      </p:sp>
    </p:spTree>
    <p:extLst>
      <p:ext uri="{BB962C8B-B14F-4D97-AF65-F5344CB8AC3E}">
        <p14:creationId xmlns:p14="http://schemas.microsoft.com/office/powerpoint/2010/main" val="2516814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145386-8A22-4208-99CB-02BBD6B24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4. Factors——</a:t>
            </a:r>
            <a:r>
              <a:rPr lang="en-US" altLang="zh-CN" sz="3600" dirty="0">
                <a:solidFill>
                  <a:schemeClr val="tx1"/>
                </a:solidFill>
              </a:rPr>
              <a:t>Spectral Comparisons</a:t>
            </a:r>
            <a:endParaRPr lang="zh-CN" altLang="en-US" sz="3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AE9DF94-DF40-4910-AB34-0546CAD0DE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520" y="3241528"/>
            <a:ext cx="3860527" cy="28105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4954DA-1C37-474C-9685-26FB8C0005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448" y="3262634"/>
            <a:ext cx="3894002" cy="27894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D51ABB3-9AD6-4369-9A89-7B3309BA85B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3212976"/>
            <a:ext cx="4176464" cy="276485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5B200DC-0CE7-4EE0-807A-EB0F2EF50D88}"/>
              </a:ext>
            </a:extLst>
          </p:cNvPr>
          <p:cNvSpPr txBox="1"/>
          <p:nvPr/>
        </p:nvSpPr>
        <p:spPr>
          <a:xfrm>
            <a:off x="407368" y="1711794"/>
            <a:ext cx="10403194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/>
              <a:t>Spectral calibration is the basis of radiance comparisons for hyperspectral instruments.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/>
              <a:t>Evaluate the accuracy of wavelength between EMI and TROPOMI by selected absorption channels in matched pixels.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/>
              <a:t>EMI shows little positive wavelength shift. Average wavelength difference is about 0.06nm (&lt;10% FWHM), RMSE value ranges from 0.1 to 0.22nm.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66B818CD-7A04-41FC-BCE9-88EF93716404}"/>
              </a:ext>
            </a:extLst>
          </p:cNvPr>
          <p:cNvSpPr/>
          <p:nvPr/>
        </p:nvSpPr>
        <p:spPr>
          <a:xfrm>
            <a:off x="1055440" y="6062469"/>
            <a:ext cx="10375755" cy="4903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dirty="0"/>
              <a:t>The wavelength difference is within 10% FWHM,  radiance can be compared without any spectral correction.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2760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F85FDD4C-AB70-4CDD-A03D-D9E4BCF544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85" y="3432073"/>
            <a:ext cx="2863934" cy="2147951"/>
          </a:xfrm>
          <a:prstGeom prst="rect">
            <a:avLst/>
          </a:prstGeom>
        </p:spPr>
      </p:pic>
      <p:sp>
        <p:nvSpPr>
          <p:cNvPr id="9218" name="标题 1">
            <a:extLst>
              <a:ext uri="{FF2B5EF4-FFF2-40B4-BE49-F238E27FC236}">
                <a16:creationId xmlns:a16="http://schemas.microsoft.com/office/drawing/2014/main" id="{0D7C8B7F-E3A1-4C3F-90AA-A9048DB6A5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4. Factors——</a:t>
            </a:r>
            <a:r>
              <a:rPr lang="en-US" altLang="zh-CN" sz="3600" dirty="0">
                <a:solidFill>
                  <a:schemeClr val="tx1"/>
                </a:solidFill>
              </a:rPr>
              <a:t>Solar spectrum</a:t>
            </a:r>
            <a:endParaRPr lang="zh-CN" altLang="en-US" sz="3600" dirty="0"/>
          </a:p>
        </p:txBody>
      </p:sp>
      <p:sp>
        <p:nvSpPr>
          <p:cNvPr id="5123" name="矩形 3">
            <a:extLst>
              <a:ext uri="{FF2B5EF4-FFF2-40B4-BE49-F238E27FC236}">
                <a16:creationId xmlns:a16="http://schemas.microsoft.com/office/drawing/2014/main" id="{E89AF96E-8162-47C5-9FC2-CD857BB20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1544953"/>
            <a:ext cx="8008138" cy="1900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p"/>
              <a:defRPr/>
            </a:pPr>
            <a:r>
              <a:rPr lang="en-US" altLang="zh-CN" sz="1600" kern="100" dirty="0">
                <a:ea typeface="黑体" panose="02010609060101010101" pitchFamily="49" charset="-122"/>
                <a:cs typeface="Times New Roman" panose="02020603050405020304" pitchFamily="18" charset="0"/>
              </a:rPr>
              <a:t>The solar reference spectrum is an essential input of </a:t>
            </a:r>
            <a:r>
              <a:rPr lang="en-US" altLang="zh-CN" sz="1600" dirty="0"/>
              <a:t>radiative transfer model (RTM). It</a:t>
            </a:r>
            <a:r>
              <a:rPr lang="en-US" altLang="zh-CN" sz="1600" kern="100" dirty="0">
                <a:ea typeface="黑体" panose="02010609060101010101" pitchFamily="49" charset="-122"/>
                <a:cs typeface="Times New Roman" panose="02020603050405020304" pitchFamily="18" charset="0"/>
              </a:rPr>
              <a:t> influences the simulated spectra on radiance, wavelength and the depth of absorption lines.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p"/>
              <a:defRPr/>
            </a:pPr>
            <a:r>
              <a:rPr lang="en-US" altLang="zh-CN" sz="1600" kern="100" dirty="0">
                <a:ea typeface="黑体" panose="02010609060101010101" pitchFamily="49" charset="-122"/>
                <a:cs typeface="Times New Roman" panose="02020603050405020304" pitchFamily="18" charset="0"/>
              </a:rPr>
              <a:t>To determine the solar spectrum used to RTM calculation.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p"/>
              <a:defRPr/>
            </a:pPr>
            <a:r>
              <a:rPr lang="en-US" altLang="zh-CN" sz="1600" b="1" kern="100" dirty="0">
                <a:ea typeface="黑体" panose="02010609060101010101" pitchFamily="49" charset="-122"/>
                <a:cs typeface="Times New Roman" panose="02020603050405020304" pitchFamily="18" charset="0"/>
              </a:rPr>
              <a:t>SAO2010</a:t>
            </a:r>
            <a:r>
              <a:rPr lang="en-US" altLang="zh-CN" sz="1600" kern="100" dirty="0">
                <a:ea typeface="黑体" panose="02010609060101010101" pitchFamily="49" charset="-122"/>
                <a:cs typeface="Times New Roman" panose="02020603050405020304" pitchFamily="18" charset="0"/>
              </a:rPr>
              <a:t> satisfies the requirements of UV-VIS calibration and </a:t>
            </a:r>
            <a:r>
              <a:rPr lang="en-US" altLang="zh-CN" sz="1600" dirty="0"/>
              <a:t>radiative transfer calculation </a:t>
            </a:r>
            <a:r>
              <a:rPr lang="en-US" altLang="zh-CN" sz="1600" kern="100" dirty="0">
                <a:ea typeface="黑体" panose="02010609060101010101" pitchFamily="49" charset="-122"/>
                <a:cs typeface="Times New Roman" panose="02020603050405020304" pitchFamily="18" charset="0"/>
              </a:rPr>
              <a:t>in spectral resolution, band coverage and integrated irradiance.</a:t>
            </a:r>
          </a:p>
        </p:txBody>
      </p:sp>
      <p:graphicFrame>
        <p:nvGraphicFramePr>
          <p:cNvPr id="9" name="表格 9">
            <a:extLst>
              <a:ext uri="{FF2B5EF4-FFF2-40B4-BE49-F238E27FC236}">
                <a16:creationId xmlns:a16="http://schemas.microsoft.com/office/drawing/2014/main" id="{903BBE14-6FF4-47BF-BCA5-549B6E8442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679058"/>
              </p:ext>
            </p:extLst>
          </p:nvPr>
        </p:nvGraphicFramePr>
        <p:xfrm>
          <a:off x="8413038" y="1923652"/>
          <a:ext cx="3601884" cy="1463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15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3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6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</a:rPr>
                        <a:t>Reference Spectrum</a:t>
                      </a:r>
                      <a:endParaRPr lang="zh-CN" sz="1400" kern="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</a:rPr>
                        <a:t>Band range</a:t>
                      </a:r>
                      <a:endParaRPr lang="zh-CN" sz="1400" kern="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</a:rPr>
                        <a:t>Spectral resolution</a:t>
                      </a:r>
                      <a:endParaRPr lang="zh-CN" sz="1400" kern="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48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Kurucz</a:t>
                      </a:r>
                      <a:endParaRPr lang="en-US" sz="1400" b="1" kern="1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3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(from SCIATRAN database)</a:t>
                      </a:r>
                      <a:endParaRPr lang="zh-CN" sz="1300" b="1" kern="1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kern="1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kern="100" dirty="0">
                          <a:solidFill>
                            <a:schemeClr val="tx1"/>
                          </a:solidFill>
                        </a:rPr>
                        <a:t>300-600nm</a:t>
                      </a:r>
                      <a:endParaRPr lang="zh-CN" sz="1400" kern="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kern="1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kern="100" dirty="0">
                          <a:solidFill>
                            <a:schemeClr val="tx1"/>
                          </a:solidFill>
                        </a:rPr>
                        <a:t>0.01nm</a:t>
                      </a:r>
                      <a:endParaRPr lang="zh-CN" sz="1400" kern="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91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Kurucz</a:t>
                      </a:r>
                      <a:r>
                        <a:rPr lang="en-US" sz="14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2010</a:t>
                      </a:r>
                      <a:endParaRPr lang="zh-CN" sz="1400" b="1" kern="1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solidFill>
                            <a:schemeClr val="tx1"/>
                          </a:solidFill>
                        </a:rPr>
                        <a:t>300-1000nm</a:t>
                      </a:r>
                      <a:endParaRPr lang="zh-CN" sz="1400" kern="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solidFill>
                            <a:schemeClr val="tx1"/>
                          </a:solidFill>
                        </a:rPr>
                        <a:t>0.01nm</a:t>
                      </a:r>
                      <a:endParaRPr lang="zh-CN" sz="1400" kern="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91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SAO 2010</a:t>
                      </a:r>
                      <a:endParaRPr lang="zh-CN" sz="1400" b="1" kern="1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solidFill>
                            <a:schemeClr val="tx1"/>
                          </a:solidFill>
                        </a:rPr>
                        <a:t>200-1000nm</a:t>
                      </a:r>
                      <a:endParaRPr lang="zh-CN" sz="1400" kern="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solidFill>
                            <a:schemeClr val="tx1"/>
                          </a:solidFill>
                        </a:rPr>
                        <a:t>0.04nm</a:t>
                      </a:r>
                      <a:endParaRPr lang="zh-CN" sz="1400" kern="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9BA3F239-E8A3-46FA-A7B3-9DDAAC5B7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0716" y="1427295"/>
            <a:ext cx="367420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altLang="zh-CN" sz="1400" kern="100" dirty="0">
                <a:ea typeface="黑体" panose="02010609060101010101" pitchFamily="49" charset="-122"/>
                <a:cs typeface="Times New Roman" panose="02020603050405020304" pitchFamily="18" charset="0"/>
              </a:rPr>
              <a:t>Table1  Spectral parameters of  3 kinds of reference spectra (unit</a:t>
            </a:r>
            <a:r>
              <a:rPr lang="en-US" altLang="zh-CN" sz="1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1400" kern="100" dirty="0"/>
              <a:t>W/m2/nm</a:t>
            </a:r>
            <a:r>
              <a:rPr lang="zh-CN" altLang="en-US" sz="1400" dirty="0">
                <a:ea typeface="等线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1400" dirty="0"/>
          </a:p>
        </p:txBody>
      </p:sp>
      <p:sp>
        <p:nvSpPr>
          <p:cNvPr id="9249" name="文本框 19">
            <a:extLst>
              <a:ext uri="{FF2B5EF4-FFF2-40B4-BE49-F238E27FC236}">
                <a16:creationId xmlns:a16="http://schemas.microsoft.com/office/drawing/2014/main" id="{DDEF8E28-C90A-4DE5-A616-64F8B225F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4950" y="3514745"/>
            <a:ext cx="6167958" cy="3820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22860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en-US" altLang="zh-CN" sz="1400" kern="10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Table 2 Difference of integrated irradiance ( Take SAO 2010 as a baseline)</a:t>
            </a:r>
            <a:endParaRPr lang="zh-CN" altLang="zh-CN" sz="1400" kern="100" dirty="0"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1" name="表格 20">
            <a:extLst>
              <a:ext uri="{FF2B5EF4-FFF2-40B4-BE49-F238E27FC236}">
                <a16:creationId xmlns:a16="http://schemas.microsoft.com/office/drawing/2014/main" id="{35AE262A-1D7B-4742-9A0A-1320AA0C2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864402"/>
              </p:ext>
            </p:extLst>
          </p:nvPr>
        </p:nvGraphicFramePr>
        <p:xfrm>
          <a:off x="6602566" y="3879867"/>
          <a:ext cx="5181495" cy="146304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552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789"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Reference Spectrum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1200" kern="100" dirty="0">
                          <a:latin typeface="Cambria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coverage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1200" kern="100" dirty="0">
                          <a:latin typeface="Cambria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integrated irradiance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1200" kern="100" dirty="0">
                          <a:latin typeface="Cambria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integrated irradiance difference %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368">
                <a:tc>
                  <a:txBody>
                    <a:bodyPr/>
                    <a:lstStyle/>
                    <a:p>
                      <a:pPr algn="just"/>
                      <a:r>
                        <a:rPr lang="en-US" sz="1200" kern="100" dirty="0" err="1">
                          <a:solidFill>
                            <a:schemeClr val="tx1"/>
                          </a:solidFill>
                        </a:rPr>
                        <a:t>Kurucz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kern="100" dirty="0">
                          <a:solidFill>
                            <a:schemeClr val="tx1"/>
                          </a:solidFill>
                        </a:rPr>
                        <a:t>200-300</a:t>
                      </a:r>
                      <a:endParaRPr lang="zh-CN" sz="1200" kern="100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en-US" sz="1200" kern="100" dirty="0">
                          <a:solidFill>
                            <a:schemeClr val="tx1"/>
                          </a:solidFill>
                        </a:rPr>
                        <a:t>300-400</a:t>
                      </a:r>
                      <a:endParaRPr lang="zh-CN" sz="1200" kern="100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en-US" sz="1200" kern="100" dirty="0">
                          <a:solidFill>
                            <a:schemeClr val="tx1"/>
                          </a:solidFill>
                        </a:rPr>
                        <a:t>400-500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kern="10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zh-CN" sz="1200" kern="100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en-US" sz="1200" kern="100" dirty="0">
                          <a:solidFill>
                            <a:schemeClr val="tx1"/>
                          </a:solidFill>
                        </a:rPr>
                        <a:t>91.787</a:t>
                      </a:r>
                      <a:endParaRPr lang="zh-CN" sz="1200" kern="100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en-US" sz="1200" kern="100" dirty="0">
                          <a:solidFill>
                            <a:schemeClr val="tx1"/>
                          </a:solidFill>
                        </a:rPr>
                        <a:t>186.717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kern="10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zh-CN" sz="1200" kern="100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en-US" sz="1200" kern="100" dirty="0">
                          <a:solidFill>
                            <a:schemeClr val="tx1"/>
                          </a:solidFill>
                        </a:rPr>
                        <a:t>-2.99%</a:t>
                      </a:r>
                      <a:endParaRPr lang="zh-CN" sz="1200" kern="100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en-US" sz="1200" kern="100" dirty="0">
                          <a:solidFill>
                            <a:schemeClr val="tx1"/>
                          </a:solidFill>
                        </a:rPr>
                        <a:t>-2.19%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368">
                <a:tc>
                  <a:txBody>
                    <a:bodyPr/>
                    <a:lstStyle/>
                    <a:p>
                      <a:pPr algn="just"/>
                      <a:r>
                        <a:rPr lang="en-US" sz="1200" kern="100" dirty="0" err="1">
                          <a:solidFill>
                            <a:schemeClr val="tx1"/>
                          </a:solidFill>
                        </a:rPr>
                        <a:t>Kurucz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</a:rPr>
                        <a:t> 2010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kern="100" dirty="0">
                          <a:solidFill>
                            <a:schemeClr val="tx1"/>
                          </a:solidFill>
                        </a:rPr>
                        <a:t>200-300</a:t>
                      </a:r>
                      <a:endParaRPr lang="zh-CN" sz="1200" kern="100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en-US" sz="1200" kern="100" dirty="0">
                          <a:solidFill>
                            <a:schemeClr val="tx1"/>
                          </a:solidFill>
                        </a:rPr>
                        <a:t>300-400</a:t>
                      </a:r>
                      <a:endParaRPr lang="zh-CN" sz="1200" kern="100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en-US" sz="1200" kern="100" dirty="0">
                          <a:solidFill>
                            <a:schemeClr val="tx1"/>
                          </a:solidFill>
                        </a:rPr>
                        <a:t>400-500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kern="10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zh-CN" sz="1200" kern="100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en-US" sz="1200" kern="100" dirty="0">
                          <a:solidFill>
                            <a:schemeClr val="tx1"/>
                          </a:solidFill>
                        </a:rPr>
                        <a:t>94.606</a:t>
                      </a:r>
                      <a:endParaRPr lang="zh-CN" sz="1200" kern="100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en-US" sz="1200" kern="100" dirty="0">
                          <a:solidFill>
                            <a:schemeClr val="tx1"/>
                          </a:solidFill>
                        </a:rPr>
                        <a:t>190.894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kern="10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zh-CN" sz="1200" kern="100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en-US" sz="1200" kern="100" dirty="0">
                          <a:solidFill>
                            <a:schemeClr val="tx1"/>
                          </a:solidFill>
                        </a:rPr>
                        <a:t>-0.074%</a:t>
                      </a:r>
                      <a:endParaRPr lang="zh-CN" sz="1200" kern="100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en-US" sz="1200" kern="100" dirty="0">
                          <a:solidFill>
                            <a:schemeClr val="tx1"/>
                          </a:solidFill>
                        </a:rPr>
                        <a:t>  0.001% 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0" name="组合 9">
            <a:extLst>
              <a:ext uri="{FF2B5EF4-FFF2-40B4-BE49-F238E27FC236}">
                <a16:creationId xmlns:a16="http://schemas.microsoft.com/office/drawing/2014/main" id="{3C444E93-9DA2-4664-9F53-9679E88FB275}"/>
              </a:ext>
            </a:extLst>
          </p:cNvPr>
          <p:cNvGrpSpPr/>
          <p:nvPr/>
        </p:nvGrpSpPr>
        <p:grpSpPr>
          <a:xfrm>
            <a:off x="3404393" y="3468430"/>
            <a:ext cx="3915742" cy="2134551"/>
            <a:chOff x="3143572" y="4992596"/>
            <a:chExt cx="3167112" cy="1837089"/>
          </a:xfrm>
        </p:grpSpPr>
        <p:pic>
          <p:nvPicPr>
            <p:cNvPr id="9247" name="图片 16">
              <a:extLst>
                <a:ext uri="{FF2B5EF4-FFF2-40B4-BE49-F238E27FC236}">
                  <a16:creationId xmlns:a16="http://schemas.microsoft.com/office/drawing/2014/main" id="{A2B4846A-CC40-4E3C-B901-92D6304FEE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572" y="4992596"/>
              <a:ext cx="2519487" cy="1837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94539313-648F-4581-B6D8-DFCA6A1BA79B}"/>
                </a:ext>
              </a:extLst>
            </p:cNvPr>
            <p:cNvSpPr txBox="1"/>
            <p:nvPr/>
          </p:nvSpPr>
          <p:spPr>
            <a:xfrm>
              <a:off x="4257959" y="6364395"/>
              <a:ext cx="2052725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Wavelength shift</a:t>
              </a:r>
              <a:endParaRPr lang="zh-CN" altLang="en-US" sz="1200" dirty="0"/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96BE5439-48D2-4A57-A1DB-87D624D40F41}"/>
                </a:ext>
              </a:extLst>
            </p:cNvPr>
            <p:cNvSpPr/>
            <p:nvPr/>
          </p:nvSpPr>
          <p:spPr>
            <a:xfrm>
              <a:off x="3863752" y="6274317"/>
              <a:ext cx="504056" cy="32303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椭圆 11">
            <a:extLst>
              <a:ext uri="{FF2B5EF4-FFF2-40B4-BE49-F238E27FC236}">
                <a16:creationId xmlns:a16="http://schemas.microsoft.com/office/drawing/2014/main" id="{2C541D73-C96E-4713-9BC3-238CE0C9B560}"/>
              </a:ext>
            </a:extLst>
          </p:cNvPr>
          <p:cNvSpPr/>
          <p:nvPr/>
        </p:nvSpPr>
        <p:spPr>
          <a:xfrm>
            <a:off x="10044759" y="4865153"/>
            <a:ext cx="816809" cy="5410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B0E7C10-1D0D-4C17-93C6-CC52116CAF23}"/>
              </a:ext>
            </a:extLst>
          </p:cNvPr>
          <p:cNvSpPr txBox="1"/>
          <p:nvPr/>
        </p:nvSpPr>
        <p:spPr>
          <a:xfrm>
            <a:off x="244663" y="5538505"/>
            <a:ext cx="3115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The difference of band coverage and spectral resolution</a:t>
            </a:r>
            <a:endParaRPr lang="zh-CN" altLang="en-US" sz="14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109AEAD-6882-4F44-89BC-666ABE663113}"/>
              </a:ext>
            </a:extLst>
          </p:cNvPr>
          <p:cNvSpPr txBox="1"/>
          <p:nvPr/>
        </p:nvSpPr>
        <p:spPr>
          <a:xfrm>
            <a:off x="3541354" y="5549183"/>
            <a:ext cx="2589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Wavelength shift</a:t>
            </a:r>
            <a:endParaRPr lang="zh-CN" altLang="en-US" sz="14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DC2C2EC-392C-40DF-A286-211F39B7F753}"/>
              </a:ext>
            </a:extLst>
          </p:cNvPr>
          <p:cNvSpPr txBox="1"/>
          <p:nvPr/>
        </p:nvSpPr>
        <p:spPr>
          <a:xfrm>
            <a:off x="174779" y="5969503"/>
            <a:ext cx="64087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500" dirty="0" err="1"/>
              <a:t>Kurucz</a:t>
            </a:r>
            <a:r>
              <a:rPr lang="en-US" altLang="zh-CN" sz="1500" dirty="0"/>
              <a:t> spectrum (from SCIATRAN database) shows a large wavelength shift and integrated irradiance differences(2-3%) compared with SAO2010.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500" dirty="0"/>
              <a:t>The spectral coverage of Kurucz2010 dose not extend to 200nm.</a:t>
            </a:r>
            <a:r>
              <a:rPr lang="zh-CN" altLang="en-US" sz="1500" dirty="0"/>
              <a:t> </a:t>
            </a: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8BAC2468-1BC9-4F74-9324-6041AC28E1DF}"/>
              </a:ext>
            </a:extLst>
          </p:cNvPr>
          <p:cNvSpPr/>
          <p:nvPr/>
        </p:nvSpPr>
        <p:spPr>
          <a:xfrm>
            <a:off x="7086593" y="5856960"/>
            <a:ext cx="4697468" cy="7342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Set the SAO2010 as the solar spectrum in RTM simulation.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BBD95DD-292D-49B5-A703-DE53F3CFCCBE}"/>
              </a:ext>
            </a:extLst>
          </p:cNvPr>
          <p:cNvSpPr txBox="1"/>
          <p:nvPr/>
        </p:nvSpPr>
        <p:spPr>
          <a:xfrm>
            <a:off x="7692918" y="5430705"/>
            <a:ext cx="35919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kern="10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Consistency in integrated irradiance</a:t>
            </a:r>
            <a:endParaRPr lang="zh-CN" altLang="en-US" sz="1400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A714F68-BB74-4113-A619-7D0927357530}"/>
              </a:ext>
            </a:extLst>
          </p:cNvPr>
          <p:cNvSpPr txBox="1"/>
          <p:nvPr/>
        </p:nvSpPr>
        <p:spPr>
          <a:xfrm>
            <a:off x="10396029" y="5264308"/>
            <a:ext cx="35919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</a:rPr>
              <a:t>G</a:t>
            </a:r>
            <a:r>
              <a:rPr lang="zh-CN" altLang="en-US" sz="1600" dirty="0">
                <a:solidFill>
                  <a:srgbClr val="C00000"/>
                </a:solidFill>
              </a:rPr>
              <a:t>reat consistency</a:t>
            </a:r>
          </a:p>
        </p:txBody>
      </p:sp>
    </p:spTree>
    <p:extLst>
      <p:ext uri="{BB962C8B-B14F-4D97-AF65-F5344CB8AC3E}">
        <p14:creationId xmlns:p14="http://schemas.microsoft.com/office/powerpoint/2010/main" val="3423785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内容占位符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037778"/>
              </p:ext>
            </p:extLst>
          </p:nvPr>
        </p:nvGraphicFramePr>
        <p:xfrm>
          <a:off x="5735960" y="4206738"/>
          <a:ext cx="6120679" cy="20244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13723">
                  <a:extLst>
                    <a:ext uri="{9D8B030D-6E8A-4147-A177-3AD203B41FA5}">
                      <a16:colId xmlns:a16="http://schemas.microsoft.com/office/drawing/2014/main" val="2734058157"/>
                    </a:ext>
                  </a:extLst>
                </a:gridCol>
                <a:gridCol w="1136762">
                  <a:extLst>
                    <a:ext uri="{9D8B030D-6E8A-4147-A177-3AD203B41FA5}">
                      <a16:colId xmlns:a16="http://schemas.microsoft.com/office/drawing/2014/main" val="3736704361"/>
                    </a:ext>
                  </a:extLst>
                </a:gridCol>
                <a:gridCol w="1137653">
                  <a:extLst>
                    <a:ext uri="{9D8B030D-6E8A-4147-A177-3AD203B41FA5}">
                      <a16:colId xmlns:a16="http://schemas.microsoft.com/office/drawing/2014/main" val="2412515227"/>
                    </a:ext>
                  </a:extLst>
                </a:gridCol>
                <a:gridCol w="897819">
                  <a:extLst>
                    <a:ext uri="{9D8B030D-6E8A-4147-A177-3AD203B41FA5}">
                      <a16:colId xmlns:a16="http://schemas.microsoft.com/office/drawing/2014/main" val="656138278"/>
                    </a:ext>
                  </a:extLst>
                </a:gridCol>
                <a:gridCol w="967361">
                  <a:extLst>
                    <a:ext uri="{9D8B030D-6E8A-4147-A177-3AD203B41FA5}">
                      <a16:colId xmlns:a16="http://schemas.microsoft.com/office/drawing/2014/main" val="433814429"/>
                    </a:ext>
                  </a:extLst>
                </a:gridCol>
                <a:gridCol w="967361">
                  <a:extLst>
                    <a:ext uri="{9D8B030D-6E8A-4147-A177-3AD203B41FA5}">
                      <a16:colId xmlns:a16="http://schemas.microsoft.com/office/drawing/2014/main" val="2823028825"/>
                    </a:ext>
                  </a:extLst>
                </a:gridCol>
              </a:tblGrid>
              <a:tr h="31374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Surface</a:t>
                      </a:r>
                      <a:endParaRPr lang="zh-CN" altLang="en-US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250-300nm</a:t>
                      </a:r>
                      <a:endParaRPr lang="zh-CN" altLang="en-US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300-400nm</a:t>
                      </a:r>
                      <a:endParaRPr lang="zh-CN" altLang="en-US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400-500nm</a:t>
                      </a:r>
                      <a:endParaRPr lang="zh-CN" altLang="en-US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500-550nm</a:t>
                      </a:r>
                      <a:endParaRPr lang="zh-CN" altLang="en-US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550-710nm</a:t>
                      </a:r>
                      <a:endParaRPr lang="zh-CN" altLang="en-US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43741134"/>
                  </a:ext>
                </a:extLst>
              </a:tr>
              <a:tr h="34214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Sand</a:t>
                      </a:r>
                      <a:endParaRPr lang="zh-CN" altLang="en-US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0.091</a:t>
                      </a:r>
                      <a:endParaRPr lang="zh-CN" altLang="en-US" sz="14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0.1218</a:t>
                      </a:r>
                      <a:endParaRPr lang="zh-CN" altLang="en-US" sz="14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0.1802</a:t>
                      </a:r>
                      <a:endParaRPr lang="zh-CN" altLang="en-US" sz="14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0.2202</a:t>
                      </a:r>
                      <a:endParaRPr lang="zh-CN" altLang="en-US" sz="14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0.2620</a:t>
                      </a:r>
                      <a:endParaRPr lang="zh-CN" altLang="en-US" sz="14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27018776"/>
                  </a:ext>
                </a:extLst>
              </a:tr>
              <a:tr h="34214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Soil</a:t>
                      </a:r>
                      <a:endParaRPr lang="zh-CN" altLang="en-US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0.0300</a:t>
                      </a:r>
                      <a:endParaRPr lang="zh-CN" altLang="en-US" sz="14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0.0403</a:t>
                      </a:r>
                      <a:endParaRPr lang="zh-CN" altLang="en-US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0.0696</a:t>
                      </a:r>
                      <a:endParaRPr lang="zh-CN" altLang="en-US" sz="14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0.1082</a:t>
                      </a:r>
                      <a:endParaRPr lang="zh-CN" altLang="en-US" sz="14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0.1588</a:t>
                      </a:r>
                      <a:endParaRPr lang="zh-CN" altLang="en-US" sz="14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17852423"/>
                  </a:ext>
                </a:extLst>
              </a:tr>
              <a:tr h="34214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Snow</a:t>
                      </a:r>
                      <a:endParaRPr lang="zh-CN" altLang="en-US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0.9490</a:t>
                      </a:r>
                      <a:endParaRPr lang="zh-CN" altLang="en-US" sz="14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0.9533</a:t>
                      </a:r>
                      <a:endParaRPr lang="zh-CN" altLang="en-US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0.9513</a:t>
                      </a:r>
                      <a:endParaRPr lang="zh-CN" altLang="en-US" sz="14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0.9427</a:t>
                      </a:r>
                      <a:endParaRPr lang="zh-CN" altLang="en-US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0.9348</a:t>
                      </a:r>
                      <a:endParaRPr lang="zh-CN" altLang="en-US" sz="14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78227203"/>
                  </a:ext>
                </a:extLst>
              </a:tr>
              <a:tr h="34214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Vegetation</a:t>
                      </a:r>
                      <a:endParaRPr lang="zh-CN" altLang="en-US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0.0590</a:t>
                      </a:r>
                      <a:endParaRPr lang="zh-CN" altLang="en-US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0.0590</a:t>
                      </a:r>
                      <a:endParaRPr lang="zh-CN" altLang="en-US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0.0590</a:t>
                      </a:r>
                      <a:endParaRPr lang="zh-CN" altLang="en-US" sz="14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0.1058</a:t>
                      </a:r>
                      <a:endParaRPr lang="zh-CN" altLang="en-US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0.1097</a:t>
                      </a:r>
                      <a:endParaRPr lang="zh-CN" altLang="en-US" sz="14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27703752"/>
                  </a:ext>
                </a:extLst>
              </a:tr>
              <a:tr h="34214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</a:t>
                      </a:r>
                      <a:endParaRPr lang="zh-CN" altLang="en-US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0.0250</a:t>
                      </a:r>
                      <a:endParaRPr lang="zh-CN" altLang="en-US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0.0327</a:t>
                      </a:r>
                      <a:endParaRPr lang="zh-CN" altLang="en-US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0.0502</a:t>
                      </a:r>
                      <a:endParaRPr lang="zh-CN" altLang="en-US" sz="14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0.0456</a:t>
                      </a:r>
                      <a:endParaRPr lang="zh-CN" altLang="en-US" sz="14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0.0308</a:t>
                      </a:r>
                      <a:endParaRPr lang="zh-CN" altLang="en-US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84514690"/>
                  </a:ext>
                </a:extLst>
              </a:tr>
            </a:tbl>
          </a:graphicData>
        </a:graphic>
      </p:graphicFrame>
      <p:pic>
        <p:nvPicPr>
          <p:cNvPr id="10" name="内容占位符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4062722"/>
            <a:ext cx="3381040" cy="214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1001523" y="6164735"/>
            <a:ext cx="3776905" cy="50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altLang="zh-CN" sz="12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 reflectance spectra property in UV-VIS band for typical surfaces</a:t>
            </a:r>
            <a:endParaRPr lang="zh-CN" altLang="zh-CN" sz="12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96000" y="3824284"/>
            <a:ext cx="5258995" cy="342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altLang="zh-CN" sz="15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Table.  Average reflectance in 250-710nm for different surfaces</a:t>
            </a:r>
            <a:endParaRPr lang="zh-CN" altLang="zh-CN" sz="15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335360" y="1484784"/>
            <a:ext cx="11593287" cy="226267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p"/>
              <a:defRPr/>
            </a:pPr>
            <a:r>
              <a:rPr lang="en-US" altLang="zh-CN" sz="1600" kern="100" dirty="0">
                <a:ea typeface="黑体" panose="02010609060101010101" pitchFamily="49" charset="-122"/>
                <a:cs typeface="Times New Roman" panose="02020603050405020304" pitchFamily="18" charset="0"/>
              </a:rPr>
              <a:t>Surface albedo is the one of  the main factors affecting the simulated spectrum in sun-light reflected band in cloud-free scenes.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p"/>
              <a:defRPr/>
            </a:pPr>
            <a:r>
              <a:rPr lang="en-US" altLang="zh-CN" sz="1600" kern="100" dirty="0">
                <a:ea typeface="黑体" panose="02010609060101010101" pitchFamily="49" charset="-122"/>
                <a:cs typeface="Times New Roman" panose="02020603050405020304" pitchFamily="18" charset="0"/>
              </a:rPr>
              <a:t>To investigate the typical surface albedo of different surfaces and identify the reasonable albedo in </a:t>
            </a:r>
            <a:r>
              <a:rPr lang="en-US" altLang="zh-CN" sz="1600" dirty="0"/>
              <a:t>radiative transfer model</a:t>
            </a:r>
            <a:r>
              <a:rPr lang="en-US" altLang="zh-CN" sz="1600" kern="100" dirty="0"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p"/>
              <a:defRPr/>
            </a:pPr>
            <a:r>
              <a:rPr lang="en-US" altLang="zh-CN" sz="1600" kern="100" dirty="0">
                <a:ea typeface="黑体" panose="02010609060101010101" pitchFamily="49" charset="-122"/>
                <a:cs typeface="Times New Roman" panose="02020603050405020304" pitchFamily="18" charset="0"/>
              </a:rPr>
              <a:t>Except for the snow, the reflectance in the UN-VIS band mainly changes from 0.03 to 0.12 in 300-400nm. The water is very dark with a reflectance of 0.03.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p"/>
              <a:defRPr/>
            </a:pPr>
            <a:r>
              <a:rPr lang="en-US" altLang="zh-CN" sz="1600" kern="100" dirty="0">
                <a:ea typeface="黑体" panose="02010609060101010101" pitchFamily="49" charset="-122"/>
                <a:cs typeface="Times New Roman" panose="02020603050405020304" pitchFamily="18" charset="0"/>
              </a:rPr>
              <a:t>The radiance difference of non-absorption channels is about 20% with the albedo ranged from 0. 03 to 0.12, indicated that sunlight in 300-400nm can reach the surface after being absorbed by atmospheric gases.</a:t>
            </a: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9EC1D784-D16F-43B5-B63E-30C1D4027E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sz="3600" dirty="0"/>
              <a:t>4. Factors——</a:t>
            </a:r>
            <a:r>
              <a:rPr lang="en-US" altLang="zh-CN" sz="3600" dirty="0">
                <a:solidFill>
                  <a:schemeClr val="tx1"/>
                </a:solidFill>
              </a:rPr>
              <a:t>Surface property in UV-VIS band</a:t>
            </a:r>
            <a:endParaRPr lang="zh-CN" altLang="en-US" sz="36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82428E4-A7E0-4368-9320-BC4253EDF55E}"/>
              </a:ext>
            </a:extLst>
          </p:cNvPr>
          <p:cNvSpPr/>
          <p:nvPr/>
        </p:nvSpPr>
        <p:spPr>
          <a:xfrm>
            <a:off x="7824192" y="4206738"/>
            <a:ext cx="1063876" cy="20340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F7E8E2CE-F21A-427C-80E4-18F3657024E5}"/>
              </a:ext>
            </a:extLst>
          </p:cNvPr>
          <p:cNvSpPr/>
          <p:nvPr/>
        </p:nvSpPr>
        <p:spPr>
          <a:xfrm>
            <a:off x="6279535" y="6312694"/>
            <a:ext cx="5217065" cy="4736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Set the albedo to 0.03 in </a:t>
            </a:r>
            <a:r>
              <a:rPr lang="en-US" altLang="zh-CN" sz="1800" dirty="0"/>
              <a:t>RTM simulation</a:t>
            </a:r>
            <a:r>
              <a:rPr lang="en-US" altLang="zh-CN" dirty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5817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1795</Words>
  <Application>Microsoft Office PowerPoint</Application>
  <PresentationFormat>宽屏</PresentationFormat>
  <Paragraphs>328</Paragraphs>
  <Slides>19</Slides>
  <Notes>12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Roboto</vt:lpstr>
      <vt:lpstr>等线</vt:lpstr>
      <vt:lpstr>Arial</vt:lpstr>
      <vt:lpstr>Calibri</vt:lpstr>
      <vt:lpstr>Calibri Light</vt:lpstr>
      <vt:lpstr>Cambria</vt:lpstr>
      <vt:lpstr>Cambria Math</vt:lpstr>
      <vt:lpstr>Verdana</vt:lpstr>
      <vt:lpstr>Wingdings</vt:lpstr>
      <vt:lpstr>Office 主题​​</vt:lpstr>
      <vt:lpstr>文档</vt:lpstr>
      <vt:lpstr>Comparison of spectral radiance for UV-VIS  high-resolution spectrometers from  GF-5/EMI and S5p/TROPOMI</vt:lpstr>
      <vt:lpstr>Outline of the presentation</vt:lpstr>
      <vt:lpstr>1. GF-5/EMI  and S5P/TROPOMI instruments</vt:lpstr>
      <vt:lpstr>2. Double difference technique</vt:lpstr>
      <vt:lpstr>3. Selection of Geometrically Matched-Up Data</vt:lpstr>
      <vt:lpstr>4. Factors affecting inter-comparison for UV-VIS hyperspectral instruments</vt:lpstr>
      <vt:lpstr>4. Factors——Spectral Comparisons</vt:lpstr>
      <vt:lpstr>4. Factors——Solar spectrum</vt:lpstr>
      <vt:lpstr>4. Factors——Surface property in UV-VIS band</vt:lpstr>
      <vt:lpstr>4. Factors——Polarization</vt:lpstr>
      <vt:lpstr>4. Factors——Polarization</vt:lpstr>
      <vt:lpstr>5. Spectral radiance comparison results</vt:lpstr>
      <vt:lpstr>5. Spectral radiance comparison results</vt:lpstr>
      <vt:lpstr>5. Spectral radiance comparison results</vt:lpstr>
      <vt:lpstr>6. Summary</vt:lpstr>
      <vt:lpstr>Monitoring of NO2 pollution from GF-5/EMI observations during 2020–nCoV outbreak over China </vt:lpstr>
      <vt:lpstr>Monitoring of Antarctic ozone hole from GF-5/EMI observations in 2018.10.11 and 2018.10.12 </vt:lpstr>
      <vt:lpstr>Monitoring of SO2 pollution from GF-5/EMI and S5p/TROPOMI observations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学习汇报</dc:title>
  <dc:creator>wq</dc:creator>
  <cp:lastModifiedBy>dell</cp:lastModifiedBy>
  <cp:revision>872</cp:revision>
  <dcterms:created xsi:type="dcterms:W3CDTF">2019-12-23T02:30:50Z</dcterms:created>
  <dcterms:modified xsi:type="dcterms:W3CDTF">2021-04-01T09:03:49Z</dcterms:modified>
</cp:coreProperties>
</file>