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647" r:id="rId2"/>
    <p:sldId id="740" r:id="rId3"/>
    <p:sldId id="749" r:id="rId4"/>
    <p:sldId id="741" r:id="rId5"/>
    <p:sldId id="742" r:id="rId6"/>
    <p:sldId id="745" r:id="rId7"/>
    <p:sldId id="746" r:id="rId8"/>
    <p:sldId id="747" r:id="rId9"/>
    <p:sldId id="748" r:id="rId10"/>
    <p:sldId id="734" r:id="rId11"/>
    <p:sldId id="743" r:id="rId12"/>
    <p:sldId id="744" r:id="rId13"/>
    <p:sldId id="682" r:id="rId14"/>
  </p:sldIdLst>
  <p:sldSz cx="12192000" cy="6858000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3" autoAdjust="0"/>
    <p:restoredTop sz="94660"/>
  </p:normalViewPr>
  <p:slideViewPr>
    <p:cSldViewPr snapToGrid="0">
      <p:cViewPr varScale="1">
        <p:scale>
          <a:sx n="43" d="100"/>
          <a:sy n="43" d="100"/>
        </p:scale>
        <p:origin x="87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A9A18-5243-4DDA-9B66-D1315D0F74EB}" type="datetimeFigureOut">
              <a:rPr lang="ko-KR" altLang="en-US" smtClean="0"/>
              <a:pPr/>
              <a:t>2019-03-08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4BC84-10ED-4392-B4D8-448A5B253F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6283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08 March 2019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845417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19" descr="천리안위성111.png"/>
          <p:cNvPicPr>
            <a:picLocks noChangeAspect="1"/>
          </p:cNvPicPr>
          <p:nvPr userDrawn="1"/>
        </p:nvPicPr>
        <p:blipFill>
          <a:blip r:embed="rId2" cstate="print"/>
          <a:srcRect l="53481" t="34000" r="8511" b="10767"/>
          <a:stretch>
            <a:fillRect/>
          </a:stretch>
        </p:blipFill>
        <p:spPr bwMode="auto">
          <a:xfrm>
            <a:off x="0" y="759495"/>
            <a:ext cx="4802717" cy="490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95383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4800" y="76200"/>
            <a:ext cx="10515600" cy="55102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0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0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0" y="6315621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pic>
        <p:nvPicPr>
          <p:cNvPr id="7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42508" y="17156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91341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37D04-0573-4036-A13F-DF38F1508757}" type="datetime1">
              <a:rPr lang="ko-KR" altLang="en-US" smtClean="0"/>
              <a:pPr/>
              <a:t>2019-03-08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A13E0-CAA0-48C7-A1BB-9FADCF9E43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73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(Doh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759" y="76200"/>
            <a:ext cx="10515600" cy="551022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121921" y="735870"/>
            <a:ext cx="1130808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1145521" y="6652800"/>
            <a:ext cx="10464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DDF0A2-C106-43E5-8EA9-B1F17B7001B3}" type="slidenum">
              <a:rPr lang="ko-KR" altLang="en-US" sz="90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pPr algn="r"/>
              <a:t>‹#›</a:t>
            </a:fld>
            <a:endParaRPr lang="en-US" altLang="ko-KR" sz="90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6200000">
            <a:off x="11602721" y="6315622"/>
            <a:ext cx="1046480" cy="150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ko-KR" sz="375" dirty="0" err="1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</a:rPr>
              <a:t>dohy</a:t>
            </a:r>
            <a:endParaRPr lang="en-US" altLang="ko-KR" sz="375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7293" y="914400"/>
            <a:ext cx="11406194" cy="5853816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1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81846" y="1"/>
            <a:ext cx="2110154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8387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5863" y="1090614"/>
            <a:ext cx="12186138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04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64484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0F36550C-3AC6-4783-B98F-9FA82B6093B4}" type="datetimeFigureOut">
              <a:rPr lang="ko-KR" altLang="en-US" smtClean="0"/>
              <a:pPr/>
              <a:t>2019-03-08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itchFamily="50" charset="-127"/>
              </a:defRPr>
            </a:lvl1pPr>
          </a:lstStyle>
          <a:p>
            <a:fld id="{E76B95D1-0BB8-464B-AF0D-79AFE2BBFBD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04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1" r:id="rId2"/>
    <p:sldLayoutId id="2147483667" r:id="rId3"/>
    <p:sldLayoutId id="2147483668" r:id="rId4"/>
    <p:sldLayoutId id="2147483669" r:id="rId5"/>
    <p:sldLayoutId id="2147483670" r:id="rId6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맑은 고딕" pitchFamily="50" charset="-127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ceoswmogsicsworkshop.eventbrite.co.uk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322886"/>
            <a:ext cx="103632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ko-KR" sz="6000" b="1" dirty="0" smtClean="0">
                <a:latin typeface="Arial" pitchFamily="34" charset="0"/>
                <a:cs typeface="Arial" pitchFamily="34" charset="0"/>
              </a:rPr>
              <a:t>Forthcoming Meeting and workshop</a:t>
            </a:r>
            <a:endParaRPr lang="ko-KR" alt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512129"/>
            <a:ext cx="8534400" cy="1752600"/>
          </a:xfrm>
        </p:spPr>
        <p:txBody>
          <a:bodyPr/>
          <a:lstStyle/>
          <a:p>
            <a:r>
              <a:rPr lang="en-US" altLang="zh-CN" dirty="0" err="1" smtClean="0"/>
              <a:t>Xiuqing</a:t>
            </a:r>
            <a:r>
              <a:rPr lang="en-US" altLang="zh-CN" dirty="0" smtClean="0"/>
              <a:t> (Scott) Hu</a:t>
            </a:r>
          </a:p>
          <a:p>
            <a:r>
              <a:rPr lang="en-US" altLang="ko-KR" dirty="0" smtClean="0"/>
              <a:t>GRWG Chair</a:t>
            </a:r>
            <a:endParaRPr lang="ko-KR" altLang="en-US" dirty="0"/>
          </a:p>
        </p:txBody>
      </p:sp>
      <p:pic>
        <p:nvPicPr>
          <p:cNvPr id="4" name="Picture 2" descr="H:\MY DOCUMENTS\GSICS\logo\GSICS500px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8353" y="0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54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4800" y="417400"/>
            <a:ext cx="10515600" cy="55102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z="3600" b="1" dirty="0">
                <a:latin typeface="Arial" pitchFamily="34" charset="0"/>
                <a:cs typeface="Arial" pitchFamily="34" charset="0"/>
              </a:rPr>
              <a:t>Special session on re-calibration/re-processing </a:t>
            </a:r>
            <a:r>
              <a:rPr lang="en-US" altLang="zh-CN" sz="2400" dirty="0">
                <a:latin typeface="Arial" pitchFamily="34" charset="0"/>
                <a:cs typeface="Arial" pitchFamily="34" charset="0"/>
              </a:rPr>
              <a:t>- Chair: Tim </a:t>
            </a:r>
            <a:r>
              <a:rPr lang="en-US" altLang="zh-CN" sz="2400" dirty="0" err="1">
                <a:latin typeface="Arial" pitchFamily="34" charset="0"/>
                <a:cs typeface="Arial" pitchFamily="34" charset="0"/>
              </a:rPr>
              <a:t>Hewison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033481"/>
              </p:ext>
            </p:extLst>
          </p:nvPr>
        </p:nvGraphicFramePr>
        <p:xfrm>
          <a:off x="699166" y="3050355"/>
          <a:ext cx="11245756" cy="28181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0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73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5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Tues pm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Plenary Cross-cutting Topics</a:t>
                      </a:r>
                      <a:endParaRPr lang="en-US" sz="16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01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u="none" strike="noStrike">
                          <a:effectLst/>
                        </a:rPr>
                        <a:t>　</a:t>
                      </a:r>
                      <a:endParaRPr lang="zh-CN" alt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Special session on re-calibration/re-processing - Chair: Tim </a:t>
                      </a:r>
                      <a:r>
                        <a:rPr lang="en-US" sz="1600" u="none" strike="noStrike" dirty="0" err="1">
                          <a:effectLst/>
                        </a:rPr>
                        <a:t>Hewison</a:t>
                      </a:r>
                      <a:r>
                        <a:rPr lang="en-US" sz="1600" u="none" strike="noStrike" dirty="0">
                          <a:effectLst/>
                        </a:rPr>
                        <a:t>,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8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12:55</a:t>
                      </a:r>
                      <a:endParaRPr lang="en-US" altLang="zh-CN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Rob Roebeling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EUMETSAT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FIDUCEO Summary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3i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3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13:15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Rob Roebeling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EUMETSAT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GEO-Ring: SCOPE-CM/IOGEO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3j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86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13:35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Masaya Takahashi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JMA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Re-calibrating WV/IR channels of GMS/MTSAT imagers using HIRS/2, AIRS, and IASI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7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13:55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Ken Knapp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NOAA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Inter-calibration for climate monitoring system - collaboration with ISCCP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1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14:15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Sirish</a:t>
                      </a:r>
                      <a:r>
                        <a:rPr lang="en-US" sz="1600" u="none" strike="noStrike" dirty="0">
                          <a:effectLst/>
                        </a:rPr>
                        <a:t> </a:t>
                      </a:r>
                      <a:r>
                        <a:rPr lang="en-US" sz="1600" u="none" strike="noStrike" dirty="0" err="1">
                          <a:effectLst/>
                        </a:rPr>
                        <a:t>Uprety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NOAA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NOAA S-NPP/VIIRS v2 Processing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14:35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Scott Hu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CMA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CMA's recalibration/reprocessing activities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14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>
                          <a:effectLst/>
                        </a:rPr>
                        <a:t>14:55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Roger Saunders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UKMO</a:t>
                      </a:r>
                      <a:endParaRPr lang="en-US" sz="16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Long-term calibration monitoring using UKMO NWP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3o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0:20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637732" y="1393154"/>
            <a:ext cx="9976513" cy="18277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맑은 고딕" pitchFamily="50" charset="-127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맑은 고딕" pitchFamily="50" charset="-127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맑은 고딕" pitchFamily="50" charset="-127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itchFamily="50" charset="-127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맑은 고딕" pitchFamily="50" charset="-127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Several projects and agencies involved in the re-calibration/reprocessing task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EUMETSAT, UK, JMA,CMA, NOAA, ESA, ECWMF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SCOPE-CM, ISCCP, FIDUCEO, CM SAF, CCI, Chinese ????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 Lots of instruments involved in </a:t>
            </a:r>
            <a:r>
              <a:rPr lang="en-US" altLang="zh-CN" sz="1800" dirty="0">
                <a:latin typeface="Arial" pitchFamily="34" charset="0"/>
                <a:cs typeface="Arial" pitchFamily="34" charset="0"/>
              </a:rPr>
              <a:t>re-calibration/reprocessing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GEO-Ring, HIRS, VIIRS, FY-1/3 VIRR/MERSI, FY-2/VISSR, FY-3/MWRI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40830"/>
              </p:ext>
            </p:extLst>
          </p:nvPr>
        </p:nvGraphicFramePr>
        <p:xfrm>
          <a:off x="993167" y="6022999"/>
          <a:ext cx="9856803" cy="750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1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3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76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4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69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9:30</a:t>
                      </a:r>
                      <a:endParaRPr lang="en-US" altLang="zh-CN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Pascal </a:t>
                      </a:r>
                      <a:r>
                        <a:rPr lang="en-US" sz="1600" u="none" strike="noStrike" dirty="0" err="1">
                          <a:effectLst/>
                        </a:rPr>
                        <a:t>Lecomte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ESA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ESA CCI (Climate Change Initiative) </a:t>
                      </a:r>
                      <a:r>
                        <a:rPr lang="en-US" sz="1600" u="none" strike="noStrike" dirty="0" err="1">
                          <a:effectLst/>
                        </a:rPr>
                        <a:t>Programme</a:t>
                      </a:r>
                      <a:endParaRPr lang="en-US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dirty="0">
                          <a:effectLst/>
                        </a:rPr>
                        <a:t>0:15</a:t>
                      </a:r>
                      <a:endParaRPr lang="en-US" altLang="zh-CN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12:00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Bill Bell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ECMWF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ECMWF Copernicus Climate</a:t>
                      </a:r>
                      <a:r>
                        <a:rPr lang="en-US" sz="16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Change Service: Reanalysis and  satellite data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zh-CN" sz="16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79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902677" y="2225676"/>
            <a:ext cx="10363200" cy="2892425"/>
          </a:xfrm>
        </p:spPr>
        <p:txBody>
          <a:bodyPr/>
          <a:lstStyle/>
          <a:p>
            <a:r>
              <a:rPr lang="en-US" sz="4000" dirty="0" smtClean="0"/>
              <a:t>Reprocessing Activities with GSICS</a:t>
            </a:r>
            <a:br>
              <a:rPr lang="en-US" sz="4000" dirty="0" smtClean="0"/>
            </a:br>
            <a:r>
              <a:rPr lang="en-GB" sz="4000" b="1" dirty="0" smtClean="0"/>
              <a:t> </a:t>
            </a:r>
            <a:r>
              <a:rPr lang="en-GB" sz="3200" b="1" dirty="0" smtClean="0"/>
              <a:t>Tim Hewison</a:t>
            </a:r>
            <a:endParaRPr lang="en-GB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03386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GSICS Reprocessing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4815"/>
            <a:ext cx="10972800" cy="4791349"/>
          </a:xfrm>
        </p:spPr>
        <p:txBody>
          <a:bodyPr/>
          <a:lstStyle/>
          <a:p>
            <a:r>
              <a:rPr lang="en-GB" dirty="0" smtClean="0"/>
              <a:t>Coordinate GRWG activities to support:</a:t>
            </a:r>
          </a:p>
          <a:p>
            <a:pPr lvl="1"/>
            <a:r>
              <a:rPr lang="en-GB" dirty="0" smtClean="0"/>
              <a:t>FCDR generation, NWP Re-Analysis</a:t>
            </a:r>
            <a:endParaRPr lang="en-GB" dirty="0"/>
          </a:p>
          <a:p>
            <a:r>
              <a:rPr lang="en-GB" dirty="0" smtClean="0"/>
              <a:t>Reprocessing Sub-Group</a:t>
            </a:r>
          </a:p>
          <a:p>
            <a:pPr lvl="1"/>
            <a:r>
              <a:rPr lang="en-GB" dirty="0" smtClean="0"/>
              <a:t>Pan-spectral</a:t>
            </a:r>
            <a:r>
              <a:rPr lang="en-GB" dirty="0"/>
              <a:t> </a:t>
            </a:r>
            <a:r>
              <a:rPr lang="en-GB" dirty="0" smtClean="0"/>
              <a:t>(UV-VIS-NIR-SWIR-TIR-MW)</a:t>
            </a:r>
          </a:p>
          <a:p>
            <a:pPr lvl="1"/>
            <a:r>
              <a:rPr lang="en-GB" dirty="0" smtClean="0"/>
              <a:t>Independent of existing sub-groups</a:t>
            </a:r>
          </a:p>
          <a:p>
            <a:pPr lvl="1"/>
            <a:r>
              <a:rPr lang="en-GB" dirty="0"/>
              <a:t>both hyperspectral and multispectral sensors</a:t>
            </a:r>
          </a:p>
          <a:p>
            <a:pPr lvl="1"/>
            <a:r>
              <a:rPr lang="en-GB" dirty="0" smtClean="0"/>
              <a:t>Sessions not to be held in parallel</a:t>
            </a:r>
          </a:p>
          <a:p>
            <a:r>
              <a:rPr lang="en-GB" dirty="0" smtClean="0"/>
              <a:t>Initial Workshop to form</a:t>
            </a:r>
          </a:p>
          <a:p>
            <a:pPr lvl="1"/>
            <a:r>
              <a:rPr lang="en-GB" dirty="0" smtClean="0"/>
              <a:t>2020?</a:t>
            </a:r>
          </a:p>
          <a:p>
            <a:pPr lvl="1"/>
            <a:r>
              <a:rPr lang="en-GB" dirty="0" smtClean="0"/>
              <a:t>Before/after GRWG/GDWG meeting</a:t>
            </a:r>
            <a:r>
              <a:rPr lang="en-GB" dirty="0" smtClean="0"/>
              <a:t>?</a:t>
            </a:r>
          </a:p>
          <a:p>
            <a:pPr lvl="1"/>
            <a:r>
              <a:rPr lang="en-GB" smtClean="0"/>
              <a:t>Best practice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7839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76036" y="1875114"/>
            <a:ext cx="76277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0" b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ko-KR" altLang="en-US" sz="8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91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Forthcoming meeting and Workshops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7292" y="914400"/>
            <a:ext cx="11684707" cy="585381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the Joint EUMETSAT/NOAA Satellite Conference has a GSICS user workshop</a:t>
            </a:r>
            <a:endParaRPr lang="zh-CN" altLang="en-US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An </a:t>
            </a:r>
            <a:r>
              <a:rPr lang="en-US" altLang="zh-CN" dirty="0"/>
              <a:t>SI-Traceable Space-based Climate Observing </a:t>
            </a:r>
            <a:r>
              <a:rPr lang="en-US" altLang="zh-CN" dirty="0" smtClean="0"/>
              <a:t>System Workshop(CEOS</a:t>
            </a:r>
            <a:r>
              <a:rPr lang="en-US" altLang="zh-CN" dirty="0"/>
              <a:t>, </a:t>
            </a:r>
            <a:r>
              <a:rPr lang="en-US" altLang="zh-CN" dirty="0" smtClean="0"/>
              <a:t>WMO-GSICS), NPL, UK, Sep 9-11, 2019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Lunar Calibration Workshop (GSICS/IVOS): Where and when is  TBD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CEOS/GSICS optical space sensor pre-flight calibration and </a:t>
            </a:r>
            <a:r>
              <a:rPr lang="en-US" altLang="zh-CN" dirty="0" err="1"/>
              <a:t>characterisation</a:t>
            </a:r>
            <a:r>
              <a:rPr lang="en-US" altLang="zh-CN" dirty="0"/>
              <a:t> </a:t>
            </a:r>
            <a:r>
              <a:rPr lang="en-US" altLang="zh-CN" dirty="0" smtClean="0"/>
              <a:t>workshop is postponed to 2020.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Potential Workshop about Recalibration/Re-processing for long term Data record</a:t>
            </a:r>
          </a:p>
        </p:txBody>
      </p:sp>
    </p:spTree>
    <p:extLst>
      <p:ext uri="{BB962C8B-B14F-4D97-AF65-F5344CB8AC3E}">
        <p14:creationId xmlns:p14="http://schemas.microsoft.com/office/powerpoint/2010/main" val="75274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0702" y="321860"/>
            <a:ext cx="10515600" cy="551022"/>
          </a:xfrm>
        </p:spPr>
        <p:txBody>
          <a:bodyPr>
            <a:noAutofit/>
          </a:bodyPr>
          <a:lstStyle/>
          <a:p>
            <a:r>
              <a:rPr lang="en-US" altLang="zh-CN" sz="3200" dirty="0"/>
              <a:t>3</a:t>
            </a:r>
            <a:r>
              <a:rPr lang="en-US" altLang="zh-CN" sz="3200" baseline="30000" dirty="0"/>
              <a:t>rd</a:t>
            </a:r>
            <a:r>
              <a:rPr lang="en-US" altLang="zh-CN" sz="3200" dirty="0"/>
              <a:t> Lunar Calibration Workshop (GSICS/IVOS</a:t>
            </a:r>
            <a:r>
              <a:rPr lang="en-US" altLang="zh-CN" sz="3200" dirty="0" smtClean="0"/>
              <a:t>):</a:t>
            </a:r>
            <a:r>
              <a:rPr lang="en-US" altLang="zh-CN" sz="3200" dirty="0"/>
              <a:t/>
            </a:r>
            <a:br>
              <a:rPr lang="en-US" altLang="zh-CN" sz="3200" dirty="0"/>
            </a:b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 Where and when is  </a:t>
            </a:r>
            <a:r>
              <a:rPr lang="en-US" altLang="zh-CN" dirty="0" smtClean="0"/>
              <a:t>TBD, </a:t>
            </a:r>
          </a:p>
          <a:p>
            <a:r>
              <a:rPr lang="en-US" altLang="zh-CN" dirty="0" smtClean="0"/>
              <a:t>When: The end of 2019 or first half of 2020</a:t>
            </a:r>
          </a:p>
          <a:p>
            <a:r>
              <a:rPr lang="en-US" altLang="zh-CN" dirty="0" smtClean="0"/>
              <a:t>Candidate hosting:</a:t>
            </a:r>
            <a:r>
              <a:rPr lang="zh-CN" altLang="en-US" dirty="0" smtClean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ESA</a:t>
            </a:r>
          </a:p>
          <a:p>
            <a:pPr lvl="1"/>
            <a:r>
              <a:rPr lang="en-US" altLang="zh-CN" dirty="0" smtClean="0"/>
              <a:t>NIST</a:t>
            </a:r>
          </a:p>
          <a:p>
            <a:pPr lvl="1"/>
            <a:endParaRPr lang="en-US" altLang="zh-CN" dirty="0"/>
          </a:p>
          <a:p>
            <a:pPr marL="90488" lvl="1" indent="0">
              <a:lnSpc>
                <a:spcPct val="150000"/>
              </a:lnSpc>
              <a:buNone/>
            </a:pPr>
            <a:r>
              <a:rPr lang="en-US" altLang="zh-CN" sz="2000" b="1" dirty="0" smtClean="0">
                <a:latin typeface="Calibri" pitchFamily="34" charset="0"/>
                <a:cs typeface="Calibri" pitchFamily="34" charset="0"/>
                <a:sym typeface="Symbol" pitchFamily="18" charset="2"/>
              </a:rPr>
              <a:t>Workshop Potential Objectives</a:t>
            </a:r>
            <a:endParaRPr lang="en-US" altLang="zh-CN" sz="2000" b="1" dirty="0">
              <a:latin typeface="Calibri" pitchFamily="34" charset="0"/>
              <a:cs typeface="Calibri" pitchFamily="34" charset="0"/>
              <a:sym typeface="Symbol" pitchFamily="18" charset="2"/>
            </a:endParaRPr>
          </a:p>
          <a:p>
            <a:pPr marL="54768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To share knowledge and expertise on the latest dedicated ground-based lunar observation campaigns, and space-based lunar datasets </a:t>
            </a:r>
          </a:p>
          <a:p>
            <a:pPr marL="54768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b="1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share knowledge and expertise in the preparation of lunar irradiance measurements from observations by the instruments to be monitored </a:t>
            </a:r>
            <a:endParaRPr lang="en-US" altLang="zh-CN" sz="2000" b="1" dirty="0">
              <a:latin typeface="Calibri" pitchFamily="34" charset="0"/>
              <a:cs typeface="Calibri" pitchFamily="34" charset="0"/>
              <a:sym typeface="Wingdings" panose="05000000000000000000" pitchFamily="2" charset="2"/>
            </a:endParaRPr>
          </a:p>
          <a:p>
            <a:pPr marL="547688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altLang="zh-CN" sz="2000" b="1" dirty="0" smtClean="0">
                <a:latin typeface="Calibri" pitchFamily="34" charset="0"/>
                <a:cs typeface="Calibri" pitchFamily="34" charset="0"/>
              </a:rPr>
              <a:t>To </a:t>
            </a:r>
            <a:r>
              <a:rPr lang="en-US" altLang="zh-CN" sz="2000" b="1" dirty="0">
                <a:latin typeface="Calibri" pitchFamily="34" charset="0"/>
                <a:cs typeface="Calibri" pitchFamily="34" charset="0"/>
              </a:rPr>
              <a:t>work jointly on algorithms to compare and inter-calibrate instruments with lunar observation capabilities</a:t>
            </a: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73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altLang="zh-CN" dirty="0"/>
              <a:t>An SI-Traceable Space-based Climate Observing </a:t>
            </a:r>
            <a:r>
              <a:rPr lang="en-US" altLang="zh-CN" dirty="0" smtClean="0"/>
              <a:t>System Workshop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400" dirty="0" smtClean="0"/>
              <a:t>Bringing </a:t>
            </a:r>
            <a:r>
              <a:rPr lang="en-US" altLang="zh-CN" sz="2400" dirty="0"/>
              <a:t>together experts from space agencies, industry, academia, and policy makers, the intent of </a:t>
            </a:r>
            <a:r>
              <a:rPr lang="en-US" altLang="zh-CN" sz="2400" dirty="0" smtClean="0"/>
              <a:t>this international </a:t>
            </a:r>
            <a:r>
              <a:rPr lang="en-US" altLang="zh-CN" sz="2400" dirty="0"/>
              <a:t>workshop is a community strategy to quantify the benefits and consequential specifications of </a:t>
            </a:r>
            <a:r>
              <a:rPr lang="en-US" altLang="zh-CN" sz="2400" dirty="0" smtClean="0"/>
              <a:t>a space-based </a:t>
            </a:r>
            <a:r>
              <a:rPr lang="en-US" altLang="zh-CN" sz="2400" dirty="0"/>
              <a:t>climate observing system along with a roadmap to implementation. Discussion topics include:</a:t>
            </a:r>
          </a:p>
          <a:p>
            <a:pPr lvl="1"/>
            <a:r>
              <a:rPr lang="en-US" altLang="zh-CN" dirty="0" smtClean="0"/>
              <a:t>Potential </a:t>
            </a:r>
            <a:r>
              <a:rPr lang="en-US" altLang="zh-CN" dirty="0"/>
              <a:t>scientific and economic benefits,</a:t>
            </a:r>
          </a:p>
          <a:p>
            <a:pPr lvl="1"/>
            <a:r>
              <a:rPr lang="en-US" altLang="zh-CN" dirty="0" smtClean="0"/>
              <a:t>The </a:t>
            </a:r>
            <a:r>
              <a:rPr lang="en-US" altLang="zh-CN" dirty="0"/>
              <a:t>state-of-the-art in establishing traceability in orbit: current technologies, methods, and </a:t>
            </a:r>
            <a:r>
              <a:rPr lang="en-US" altLang="zh-CN" dirty="0" smtClean="0"/>
              <a:t>missions (e.g</a:t>
            </a:r>
            <a:r>
              <a:rPr lang="en-US" altLang="zh-CN" dirty="0"/>
              <a:t>. CLARREO and its Pathfinder, TRUTHS, and Chinese and Indian counterparts)</a:t>
            </a:r>
          </a:p>
          <a:p>
            <a:pPr lvl="1"/>
            <a:r>
              <a:rPr lang="en-US" altLang="zh-CN" dirty="0" smtClean="0"/>
              <a:t>New </a:t>
            </a:r>
            <a:r>
              <a:rPr lang="en-US" altLang="zh-CN" dirty="0"/>
              <a:t>observation and climate-sensitivity detection capabilities and concepts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40" y="4544705"/>
            <a:ext cx="10431816" cy="242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4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/>
              <a:t>Sponsor by (CEOS, WMO-GSICS), </a:t>
            </a:r>
          </a:p>
          <a:p>
            <a:pPr marL="0" indent="0">
              <a:buNone/>
            </a:pPr>
            <a:r>
              <a:rPr lang="en-US" altLang="zh-CN" dirty="0"/>
              <a:t>Local host : NPL, UK, Sep 9-11, </a:t>
            </a:r>
            <a:r>
              <a:rPr lang="en-US" altLang="zh-CN" dirty="0" smtClean="0"/>
              <a:t>2019</a:t>
            </a:r>
          </a:p>
          <a:p>
            <a:r>
              <a:rPr lang="en-US" altLang="zh-CN" sz="2400" dirty="0" smtClean="0"/>
              <a:t>Formal </a:t>
            </a:r>
            <a:r>
              <a:rPr lang="en-US" altLang="zh-CN" sz="2400" dirty="0"/>
              <a:t>contributions are solicited related to the following themes, which form the basis of sessions in </a:t>
            </a:r>
            <a:r>
              <a:rPr lang="en-US" altLang="zh-CN" sz="2400" dirty="0" smtClean="0"/>
              <a:t>the workshop</a:t>
            </a:r>
            <a:r>
              <a:rPr lang="en-US" altLang="zh-CN" sz="2400" dirty="0"/>
              <a:t>:</a:t>
            </a:r>
          </a:p>
          <a:p>
            <a:pPr lvl="1"/>
            <a:r>
              <a:rPr lang="en-US" altLang="zh-CN" sz="2000" dirty="0" smtClean="0"/>
              <a:t>Science </a:t>
            </a:r>
            <a:r>
              <a:rPr lang="en-US" altLang="zh-CN" sz="2000" dirty="0"/>
              <a:t>and societal drivers for the climate and operational communities (including economic benefits)</a:t>
            </a:r>
          </a:p>
          <a:p>
            <a:pPr lvl="1"/>
            <a:r>
              <a:rPr lang="en-US" altLang="zh-CN" sz="2000" dirty="0" smtClean="0"/>
              <a:t>Observations </a:t>
            </a:r>
            <a:r>
              <a:rPr lang="en-US" altLang="zh-CN" sz="2000" dirty="0"/>
              <a:t>and datasets needed (measurements, timescales, and accuracies)</a:t>
            </a:r>
          </a:p>
          <a:p>
            <a:pPr lvl="1"/>
            <a:r>
              <a:rPr lang="en-US" altLang="zh-CN" sz="2000" dirty="0" smtClean="0"/>
              <a:t>Reference </a:t>
            </a:r>
            <a:r>
              <a:rPr lang="en-US" altLang="zh-CN" sz="2000" dirty="0"/>
              <a:t>calibrations (facilities/targets, approaches, capabilities, and uncertainties)</a:t>
            </a:r>
          </a:p>
          <a:p>
            <a:pPr lvl="1"/>
            <a:r>
              <a:rPr lang="en-US" altLang="zh-CN" sz="2000" dirty="0" smtClean="0"/>
              <a:t>Mission/technologies/concepts </a:t>
            </a:r>
            <a:r>
              <a:rPr lang="en-US" altLang="zh-CN" sz="2000" dirty="0"/>
              <a:t>under development or conceived (status, technical capabilities)</a:t>
            </a:r>
          </a:p>
          <a:p>
            <a:pPr lvl="1"/>
            <a:r>
              <a:rPr lang="en-US" altLang="zh-CN" sz="2000" dirty="0" smtClean="0"/>
              <a:t>Develop </a:t>
            </a:r>
            <a:r>
              <a:rPr lang="en-US" altLang="zh-CN" sz="2000" dirty="0"/>
              <a:t>community ‘white paper’ on benefits, needs, and a proposed implementation </a:t>
            </a:r>
            <a:r>
              <a:rPr lang="en-US" altLang="zh-CN" sz="2000" dirty="0" smtClean="0"/>
              <a:t>architecture</a:t>
            </a:r>
          </a:p>
          <a:p>
            <a:r>
              <a:rPr lang="en-US" altLang="zh-CN" sz="2400" dirty="0"/>
              <a:t>Pre-registration for this open workshop is required for the venue. Please submit a 300- to 500-word abstract online by March 31, 2019 at </a:t>
            </a:r>
            <a:r>
              <a:rPr lang="en-US" altLang="zh-CN" sz="2400" dirty="0">
                <a:hlinkClick r:id="rId2"/>
              </a:rPr>
              <a:t>https://</a:t>
            </a:r>
            <a:r>
              <a:rPr lang="en-US" altLang="zh-CN" sz="2400" dirty="0" smtClean="0">
                <a:hlinkClick r:id="rId2"/>
              </a:rPr>
              <a:t>ceoswmogsicsworkshop.eventbrite.co.uk</a:t>
            </a:r>
            <a:endParaRPr lang="en-US" altLang="zh-CN" sz="2400" dirty="0" smtClean="0"/>
          </a:p>
          <a:p>
            <a:r>
              <a:rPr lang="en-US" altLang="zh-CN" sz="2400" dirty="0" smtClean="0"/>
              <a:t>Scientific </a:t>
            </a:r>
            <a:r>
              <a:rPr lang="en-US" altLang="zh-CN" sz="2400" dirty="0" err="1"/>
              <a:t>Organising</a:t>
            </a:r>
            <a:r>
              <a:rPr lang="en-US" altLang="zh-CN" sz="2400" dirty="0"/>
              <a:t> Committee: Nigel Fox (NPL), Bruce </a:t>
            </a:r>
            <a:r>
              <a:rPr lang="en-US" altLang="zh-CN" sz="2400" dirty="0" err="1"/>
              <a:t>Wielicki</a:t>
            </a:r>
            <a:r>
              <a:rPr lang="en-US" altLang="zh-CN" sz="2400" dirty="0"/>
              <a:t> (NASA), Greg Kopp (</a:t>
            </a:r>
            <a:r>
              <a:rPr lang="en-US" altLang="zh-CN" sz="2400" dirty="0" err="1"/>
              <a:t>U.Colorado</a:t>
            </a:r>
            <a:r>
              <a:rPr lang="en-US" altLang="zh-CN" sz="2400" dirty="0"/>
              <a:t>/LASP), </a:t>
            </a:r>
            <a:r>
              <a:rPr lang="en-US" altLang="zh-CN" sz="2400" dirty="0" err="1"/>
              <a:t>Xiuqing</a:t>
            </a:r>
            <a:r>
              <a:rPr lang="en-US" altLang="zh-CN" sz="2400" dirty="0"/>
              <a:t> (“Scott”) Hu (CMA), Tim </a:t>
            </a:r>
            <a:r>
              <a:rPr lang="en-US" altLang="zh-CN" sz="2400" dirty="0" err="1"/>
              <a:t>Hewison</a:t>
            </a:r>
            <a:r>
              <a:rPr lang="en-US" altLang="zh-CN" sz="2400" dirty="0"/>
              <a:t> (EUMETSAT)</a:t>
            </a:r>
            <a:endParaRPr lang="zh-CN" altLang="en-US" sz="2400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32159" y="228600"/>
            <a:ext cx="10515600" cy="5510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514350" indent="-514350"/>
            <a:r>
              <a:rPr lang="en-US" altLang="zh-CN" sz="2400" dirty="0" smtClean="0"/>
              <a:t>An SI-Traceable Space-based Climate Observing System Workshop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11420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341331" y="1600201"/>
            <a:ext cx="11260015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fontScale="90000"/>
          </a:bodyPr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200" b="1" dirty="0">
                <a:solidFill>
                  <a:srgbClr val="FFFFFF"/>
                </a:solidFill>
                <a:latin typeface="+mj-lt"/>
              </a:rPr>
              <a:t>WGCV/GSICS pre-flight Cal &amp; </a:t>
            </a:r>
            <a:r>
              <a:rPr lang="en-US" sz="4200" b="1" dirty="0" err="1">
                <a:solidFill>
                  <a:srgbClr val="FFFFFF"/>
                </a:solidFill>
                <a:latin typeface="+mj-lt"/>
              </a:rPr>
              <a:t>Characterisation</a:t>
            </a:r>
            <a:r>
              <a:rPr lang="en-US" sz="4200" b="1" dirty="0">
                <a:solidFill>
                  <a:srgbClr val="FFFFFF"/>
                </a:solidFill>
                <a:latin typeface="+mj-lt"/>
              </a:rPr>
              <a:t>  workshop (optical domain)</a:t>
            </a: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endParaRPr sz="4200" b="1" dirty="0">
              <a:solidFill>
                <a:srgbClr val="FFFFFF"/>
              </a:solidFill>
              <a:latin typeface="+mj-lt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" y="228600"/>
            <a:ext cx="3343875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508001" y="1257693"/>
            <a:ext cx="3741615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  <p:extLst>
      <p:ext uri="{BB962C8B-B14F-4D97-AF65-F5344CB8AC3E}">
        <p14:creationId xmlns:p14="http://schemas.microsoft.com/office/powerpoint/2010/main" val="41953243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 txBox="1">
            <a:spLocks noChangeArrowheads="1"/>
          </p:cNvSpPr>
          <p:nvPr/>
        </p:nvSpPr>
        <p:spPr bwMode="auto">
          <a:xfrm>
            <a:off x="2438403" y="1021561"/>
            <a:ext cx="7585076" cy="35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GB" altLang="en-US" sz="3000" b="0" dirty="0">
                <a:solidFill>
                  <a:schemeClr val="bg1"/>
                </a:solidFill>
                <a:latin typeface="Calibri" charset="0"/>
                <a:ea typeface="ＭＳ Ｐゴシック" charset="0"/>
                <a:cs typeface="Calibri" charset="0"/>
              </a:rPr>
              <a:t>Next Meeting</a:t>
            </a:r>
            <a:endParaRPr lang="en-GB" altLang="en-US" sz="2700" b="0" dirty="0">
              <a:solidFill>
                <a:schemeClr val="bg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2743200" y="304800"/>
            <a:ext cx="6604000" cy="533400"/>
          </a:xfrm>
          <a:prstGeom prst="rect">
            <a:avLst/>
          </a:prstGeom>
        </p:spPr>
        <p:txBody>
          <a:bodyPr/>
          <a:lstStyle/>
          <a:p>
            <a:r>
              <a:rPr lang="en-US" sz="2400" b="1" dirty="0">
                <a:solidFill>
                  <a:schemeClr val="bg1"/>
                </a:solidFill>
                <a:latin typeface="+mj-lt"/>
              </a:rPr>
              <a:t>Background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6235CB-8744-41F2-B413-8B81C40F3C9B}"/>
              </a:ext>
            </a:extLst>
          </p:cNvPr>
          <p:cNvSpPr txBox="1"/>
          <p:nvPr/>
        </p:nvSpPr>
        <p:spPr>
          <a:xfrm>
            <a:off x="269923" y="822277"/>
            <a:ext cx="11480800" cy="526297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Following previous CEOS workshop at </a:t>
            </a:r>
            <a:r>
              <a:rPr kumimoji="0" lang="en-GB" sz="2400" b="0" i="0" u="none" strike="noStrike" cap="none" spc="0" normalizeH="0" baseline="0" dirty="0" err="1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Estec</a:t>
            </a: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in 2004? Complemented by </a:t>
            </a:r>
            <a:r>
              <a:rPr lang="en-GB" sz="2400" dirty="0"/>
              <a:t>various </a:t>
            </a:r>
          </a:p>
          <a:p>
            <a:pPr marR="0" algn="l" defTabSz="268288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en-GB" sz="2400" dirty="0"/>
              <a:t>	regional/national workshops.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kumimoji="0" lang="en-GB" sz="2400" b="0" i="0" u="none" strike="noStrike" cap="none" spc="0" normalizeH="0" baseline="0" dirty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 	</a:t>
            </a:r>
            <a:endParaRPr lang="en-GB" sz="2400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/>
              <a:t>Discussions and recommendations from CEOS WGCV IVOS  ~2012 timely for new workshop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/>
              <a:t>Parallel interest from GSICS also WGCV- AC-sub group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/>
              <a:t>Agreed plan and outline strategy to hold optical sensor focussed </a:t>
            </a:r>
          </a:p>
          <a:p>
            <a:pPr marR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268288" algn="l"/>
              </a:tabLst>
            </a:pPr>
            <a:r>
              <a:rPr lang="en-GB" sz="2400" dirty="0"/>
              <a:t>	workshop to be held in Europe in 2019 – Now revised to Q1 2020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400" dirty="0"/>
              <a:t>Small task team to initiate process consisting of CEOS and GSICS experts</a:t>
            </a:r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lang="en-GB" sz="2400" dirty="0"/>
          </a:p>
          <a:p>
            <a:pPr marL="285750" marR="0" indent="-28575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GB" sz="24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0039753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6F7D2-7B86-4239-BE62-927A1E75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0" y="228600"/>
            <a:ext cx="4775200" cy="762000"/>
          </a:xfrm>
        </p:spPr>
        <p:txBody>
          <a:bodyPr/>
          <a:lstStyle/>
          <a:p>
            <a:r>
              <a:rPr lang="en-GB" dirty="0"/>
              <a:t>Agreed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8DA01-18D8-41F0-BC4C-E4E2A0810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143000"/>
            <a:ext cx="10668000" cy="4114800"/>
          </a:xfrm>
        </p:spPr>
        <p:txBody>
          <a:bodyPr>
            <a:no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All optical sensors  (200 nm to ~50 um) if too wide prioritise solar reflective domain &lt;~2500 nm</a:t>
            </a:r>
          </a:p>
          <a:p>
            <a:pPr lvl="1"/>
            <a:r>
              <a:rPr lang="en-GB" sz="2000" dirty="0"/>
              <a:t>Pre-flight satellite</a:t>
            </a:r>
          </a:p>
          <a:p>
            <a:pPr lvl="1"/>
            <a:r>
              <a:rPr lang="en-GB" sz="2000" dirty="0"/>
              <a:t>On-board </a:t>
            </a:r>
            <a:r>
              <a:rPr lang="en-GB" sz="2000" dirty="0" err="1"/>
              <a:t>cal</a:t>
            </a:r>
            <a:r>
              <a:rPr lang="en-GB" sz="2000" dirty="0"/>
              <a:t> systems (pre-flight)</a:t>
            </a:r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Radiometric/Spectral Cal and characterisation</a:t>
            </a:r>
          </a:p>
          <a:p>
            <a:pPr marL="780155" lvl="2" indent="-360363"/>
            <a:r>
              <a:rPr lang="en-GB" dirty="0">
                <a:solidFill>
                  <a:schemeClr val="tx1"/>
                </a:solidFill>
              </a:rPr>
              <a:t>All aspects impacting e.g. stray light, linearity. Gain…etc</a:t>
            </a:r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For whom?</a:t>
            </a:r>
          </a:p>
          <a:p>
            <a:pPr marL="780155" lvl="2" indent="-360363"/>
            <a:r>
              <a:rPr lang="en-GB" dirty="0"/>
              <a:t>Engineers/scientists</a:t>
            </a:r>
          </a:p>
          <a:p>
            <a:pPr marL="780155" lvl="2" indent="-360363"/>
            <a:r>
              <a:rPr lang="en-GB" dirty="0"/>
              <a:t>Science </a:t>
            </a:r>
            <a:r>
              <a:rPr lang="en-GB" dirty="0" err="1"/>
              <a:t>Pis</a:t>
            </a:r>
            <a:endParaRPr lang="en-GB" dirty="0"/>
          </a:p>
          <a:p>
            <a:pPr marL="780155" lvl="2" indent="-360363"/>
            <a:r>
              <a:rPr lang="en-GB" dirty="0"/>
              <a:t>To some extent managers/funders	</a:t>
            </a:r>
          </a:p>
          <a:p>
            <a:pPr marL="360363" lvl="1" indent="-360363"/>
            <a:r>
              <a:rPr lang="en-GB" sz="2000" dirty="0">
                <a:solidFill>
                  <a:schemeClr val="tx1"/>
                </a:solidFill>
              </a:rPr>
              <a:t>Format?</a:t>
            </a:r>
          </a:p>
          <a:p>
            <a:pPr marL="780155" lvl="2" indent="-360363"/>
            <a:r>
              <a:rPr lang="en-GB" dirty="0"/>
              <a:t>Primarily Invited presentations followed by discussion?</a:t>
            </a:r>
          </a:p>
          <a:p>
            <a:pPr marL="780155" lvl="2" indent="-360363"/>
            <a:r>
              <a:rPr lang="en-GB" dirty="0"/>
              <a:t>Call for poster and some short oral on new methods?</a:t>
            </a:r>
          </a:p>
          <a:p>
            <a:pPr marL="780155" lvl="2" indent="-360363"/>
            <a:r>
              <a:rPr lang="en-GB" dirty="0"/>
              <a:t>Ideally leading to Proceedings/good practises/catalogue of methods </a:t>
            </a:r>
          </a:p>
          <a:p>
            <a:pPr marL="780155" lvl="2" indent="-360363"/>
            <a:r>
              <a:rPr lang="en-GB" dirty="0"/>
              <a:t>3 days probably independent </a:t>
            </a:r>
          </a:p>
          <a:p>
            <a:pPr marL="452438" lvl="1" indent="-452438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3A650B-9D6C-4578-82CB-0D9A4212C85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652000" y="6546850"/>
            <a:ext cx="2540000" cy="2565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CC2CC4-417C-4EBB-88DD-BA6A2B0F77B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7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201A9-79C7-4390-9A43-C8E5D31E5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35200" y="34247"/>
            <a:ext cx="10363200" cy="1143000"/>
          </a:xfrm>
        </p:spPr>
        <p:txBody>
          <a:bodyPr/>
          <a:lstStyle/>
          <a:p>
            <a:r>
              <a:rPr lang="en-GB" dirty="0"/>
              <a:t>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A5A4-8AE4-4D8F-AD8A-295495FE3D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769600" cy="4114800"/>
          </a:xfrm>
        </p:spPr>
        <p:txBody>
          <a:bodyPr>
            <a:normAutofit/>
          </a:bodyPr>
          <a:lstStyle/>
          <a:p>
            <a:r>
              <a:rPr lang="en-GB" sz="3200" dirty="0"/>
              <a:t>Planning started for Q1 2020</a:t>
            </a:r>
          </a:p>
          <a:p>
            <a:r>
              <a:rPr lang="en-GB" sz="3200" dirty="0"/>
              <a:t>Located in Europe (baseline host CNES Toulouse)</a:t>
            </a:r>
          </a:p>
          <a:p>
            <a:r>
              <a:rPr lang="en-GB" sz="3200" dirty="0"/>
              <a:t>Top level committee CEOS/GSICS has been formed</a:t>
            </a:r>
          </a:p>
          <a:p>
            <a:r>
              <a:rPr lang="en-GB" sz="3200" dirty="0"/>
              <a:t>Establishing Technical organising committee to include industrial participation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CE63A1-9115-4041-8B2D-AFAB4EFDBDB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652000" y="6546850"/>
            <a:ext cx="2540000" cy="25654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7CC2CC4-417C-4EBB-88DD-BA6A2B0F77B7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46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Widescreen</PresentationFormat>
  <Paragraphs>151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맑은 고딕</vt:lpstr>
      <vt:lpstr>ＭＳ Ｐゴシック</vt:lpstr>
      <vt:lpstr>Arial</vt:lpstr>
      <vt:lpstr>Book Antiqua</vt:lpstr>
      <vt:lpstr>Calibri</vt:lpstr>
      <vt:lpstr>Droid Serif</vt:lpstr>
      <vt:lpstr>Symbol</vt:lpstr>
      <vt:lpstr>Wingdings</vt:lpstr>
      <vt:lpstr>Office 테마</vt:lpstr>
      <vt:lpstr>Forthcoming Meeting and workshop</vt:lpstr>
      <vt:lpstr>Forthcoming meeting and Workshops</vt:lpstr>
      <vt:lpstr>3rd Lunar Calibration Workshop (GSICS/IVOS): </vt:lpstr>
      <vt:lpstr>An SI-Traceable Space-based Climate Observing System Workshop</vt:lpstr>
      <vt:lpstr>PowerPoint Presentation</vt:lpstr>
      <vt:lpstr>WGCV/GSICS pre-flight Cal &amp; Characterisation  workshop (optical domain) </vt:lpstr>
      <vt:lpstr>PowerPoint Presentation</vt:lpstr>
      <vt:lpstr>Agreed Scope</vt:lpstr>
      <vt:lpstr>Logistics</vt:lpstr>
      <vt:lpstr>Special session on re-calibration/re-processing - Chair: Tim Hewison</vt:lpstr>
      <vt:lpstr>Reprocessing Activities with GSICS  Tim Hewison</vt:lpstr>
      <vt:lpstr>GSICS Reprocessing Activities</vt:lpstr>
      <vt:lpstr>PowerPoint Presentation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Dohyeong Kim</dc:creator>
  <cp:lastModifiedBy>GSICS2019</cp:lastModifiedBy>
  <cp:revision>232</cp:revision>
  <cp:lastPrinted>2018-03-15T08:29:33Z</cp:lastPrinted>
  <dcterms:created xsi:type="dcterms:W3CDTF">2015-03-19T07:02:56Z</dcterms:created>
  <dcterms:modified xsi:type="dcterms:W3CDTF">2019-03-08T07:44:35Z</dcterms:modified>
</cp:coreProperties>
</file>