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671" r:id="rId2"/>
    <p:sldMasterId id="2147483680" r:id="rId3"/>
    <p:sldMasterId id="2147483689" r:id="rId4"/>
    <p:sldMasterId id="2147483697" r:id="rId5"/>
    <p:sldMasterId id="2147483705" r:id="rId6"/>
    <p:sldMasterId id="2147483713" r:id="rId7"/>
    <p:sldMasterId id="2147483730" r:id="rId8"/>
    <p:sldMasterId id="2147483738" r:id="rId9"/>
    <p:sldMasterId id="2147483746" r:id="rId10"/>
    <p:sldMasterId id="2147483776" r:id="rId11"/>
    <p:sldMasterId id="2147483784" r:id="rId12"/>
    <p:sldMasterId id="2147483792" r:id="rId13"/>
    <p:sldMasterId id="2147483801" r:id="rId14"/>
    <p:sldMasterId id="2147483822" r:id="rId15"/>
    <p:sldMasterId id="2147483830" r:id="rId16"/>
  </p:sldMasterIdLst>
  <p:notesMasterIdLst>
    <p:notesMasterId r:id="rId41"/>
  </p:notesMasterIdLst>
  <p:sldIdLst>
    <p:sldId id="273" r:id="rId17"/>
    <p:sldId id="342" r:id="rId18"/>
    <p:sldId id="329" r:id="rId19"/>
    <p:sldId id="330" r:id="rId20"/>
    <p:sldId id="331" r:id="rId21"/>
    <p:sldId id="301" r:id="rId22"/>
    <p:sldId id="341" r:id="rId23"/>
    <p:sldId id="337" r:id="rId24"/>
    <p:sldId id="298" r:id="rId25"/>
    <p:sldId id="339" r:id="rId26"/>
    <p:sldId id="340" r:id="rId27"/>
    <p:sldId id="300" r:id="rId28"/>
    <p:sldId id="332" r:id="rId29"/>
    <p:sldId id="333" r:id="rId30"/>
    <p:sldId id="338" r:id="rId31"/>
    <p:sldId id="351" r:id="rId32"/>
    <p:sldId id="344" r:id="rId33"/>
    <p:sldId id="347" r:id="rId34"/>
    <p:sldId id="285" r:id="rId35"/>
    <p:sldId id="286" r:id="rId36"/>
    <p:sldId id="309" r:id="rId37"/>
    <p:sldId id="325" r:id="rId38"/>
    <p:sldId id="348" r:id="rId39"/>
    <p:sldId id="349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B25"/>
    <a:srgbClr val="DA7D2F"/>
    <a:srgbClr val="ED7D30"/>
    <a:srgbClr val="5AC5DD"/>
    <a:srgbClr val="A73F3C"/>
    <a:srgbClr val="6A508C"/>
    <a:srgbClr val="82A144"/>
    <a:srgbClr val="416DA6"/>
    <a:srgbClr val="3C97AF"/>
    <a:srgbClr val="B6CA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0568" autoAdjust="0"/>
  </p:normalViewPr>
  <p:slideViewPr>
    <p:cSldViewPr>
      <p:cViewPr>
        <p:scale>
          <a:sx n="104" d="100"/>
          <a:sy n="104" d="100"/>
        </p:scale>
        <p:origin x="96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microsoft.com/office/2015/10/relationships/revisionInfo" Target="revisionInfo.xml"/><Relationship Id="rId20" Type="http://schemas.openxmlformats.org/officeDocument/2006/relationships/slide" Target="slides/slide4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2CD7E-4193-46CB-8698-CB3797083196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37BDE-1E16-4497-8123-4D9E05ECC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note that these</a:t>
            </a:r>
            <a:r>
              <a:rPr lang="en-GB" baseline="0" dirty="0"/>
              <a:t> are statistics at analysis time; so no forecasts.</a:t>
            </a:r>
          </a:p>
          <a:p>
            <a:r>
              <a:rPr lang="en-GB" baseline="0" dirty="0"/>
              <a:t>ERA5 is very stable over time; so provides more consistency.</a:t>
            </a:r>
          </a:p>
          <a:p>
            <a:r>
              <a:rPr lang="en-GB" baseline="0" dirty="0"/>
              <a:t>Improvement of central pressure for OPER comes from e.g., resolution.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71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Spread is related to the confidence on the synoptic actual weather.</a:t>
            </a:r>
          </a:p>
          <a:p>
            <a:r>
              <a:rPr lang="en-GB" dirty="0"/>
              <a:t>Regarding low-frequency variability the ensemble spread expresses to what extent the reanalysis extracts information from direct observations</a:t>
            </a:r>
            <a:r>
              <a:rPr lang="en-GB" baseline="0" dirty="0"/>
              <a:t> and to what extent from </a:t>
            </a:r>
            <a:r>
              <a:rPr lang="en-GB" dirty="0"/>
              <a:t>the physical model.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37BDE-1E16-4497-8123-4D9E05ECC3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2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7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0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8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9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0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5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0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0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0.tiff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32.jpeg"/><Relationship Id="rId4" Type="http://schemas.openxmlformats.org/officeDocument/2006/relationships/image" Target="../media/image53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5184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36512" y="0"/>
            <a:ext cx="2124000" cy="5220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3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2"/>
            <a:ext cx="2106504" cy="517526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-21945" y="-3"/>
            <a:ext cx="2102132" cy="516404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202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rgbClr val="0B619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rgbClr val="0B6192"/>
                </a:solidFill>
              </a:rPr>
              <a:t>Monitoring</a:t>
            </a:r>
            <a:endParaRPr lang="en-US" sz="1000" b="1" dirty="0">
              <a:solidFill>
                <a:srgbClr val="0B6192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8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E19023A4-8E31-1048-80B5-0BD196D9C1CD}" type="datetime1">
              <a:rPr lang="it-IT" smtClean="0"/>
              <a:t>03/03/2019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4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4206E-0FFA-C94E-97DA-FF7CEDAA7A1A}" type="datetime1">
              <a:rPr lang="it-IT" smtClean="0"/>
              <a:t>03/03/2019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Harmonization</a:t>
            </a:r>
            <a:r>
              <a:rPr lang="en-US" sz="2200" baseline="0" dirty="0"/>
              <a:t> of global in-situ observations for climate applications</a:t>
            </a:r>
            <a:endParaRPr lang="en-US" sz="22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362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8759-D565-EE4B-A3D2-FD84AF82814B}" type="datetime1">
              <a:rPr lang="it-IT" smtClean="0"/>
              <a:t>03/03/2019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837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41E9A-4D7A-0D41-A4F5-8ADCC0295EC8}" type="datetime1">
              <a:rPr lang="it-IT" smtClean="0"/>
              <a:t>03/03/2019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791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525C8-77FE-7142-8F93-B0F03FB659CE}" type="datetime1">
              <a:rPr lang="it-IT" smtClean="0"/>
              <a:t>03/03/2019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727861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27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1D5C-FF88-3C41-A175-CEF619730C67}" type="datetime1">
              <a:rPr lang="it-IT" smtClean="0"/>
              <a:t>03/03/2019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Immagine 16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6" y="4736952"/>
            <a:ext cx="1195295" cy="31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641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8951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9862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41868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857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53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0B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1322672"/>
            <a:ext cx="2747277" cy="2882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9212" y="-20538"/>
            <a:ext cx="1877256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516" y="3723878"/>
            <a:ext cx="1717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Marine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6" name="Picture 15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7" name="Picture 16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08891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6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8951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3030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7102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878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6990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146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584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972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410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4" name="Group 13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7" name="Rectangle 16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-92546"/>
            <a:ext cx="2270024" cy="526781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-30511" y="-92546"/>
            <a:ext cx="2298483" cy="5426174"/>
            <a:chOff x="-140429" y="-46112"/>
            <a:chExt cx="2298483" cy="5282158"/>
          </a:xfrm>
        </p:grpSpPr>
        <p:sp>
          <p:nvSpPr>
            <p:cNvPr id="19" name="Rectangle 18"/>
            <p:cNvSpPr/>
            <p:nvPr userDrawn="1"/>
          </p:nvSpPr>
          <p:spPr>
            <a:xfrm>
              <a:off x="-108520" y="969"/>
              <a:ext cx="2266574" cy="523507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140429" y="-46112"/>
              <a:ext cx="2298483" cy="5189612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25474" y="-4537"/>
            <a:ext cx="9144000" cy="5184000"/>
          </a:xfrm>
          <a:prstGeom prst="rect">
            <a:avLst/>
          </a:prstGeom>
          <a:solidFill>
            <a:srgbClr val="B0BF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76"/>
          <a:stretch/>
        </p:blipFill>
        <p:spPr bwMode="auto">
          <a:xfrm>
            <a:off x="7260856" y="-4538"/>
            <a:ext cx="1944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20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20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170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873" y="1470422"/>
            <a:ext cx="2409911" cy="2525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61033" y="3363838"/>
            <a:ext cx="2189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Land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5" name="Picture 14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6" name="Picture 15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8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64812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24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866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3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5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55462"/>
            <a:ext cx="7819096" cy="265172"/>
          </a:xfrm>
          <a:solidFill>
            <a:srgbClr val="B0BF27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-36512" y="0"/>
            <a:ext cx="2463612" cy="5183078"/>
            <a:chOff x="-4559112" y="-241167"/>
            <a:chExt cx="2463612" cy="5183078"/>
          </a:xfrm>
        </p:grpSpPr>
        <p:pic>
          <p:nvPicPr>
            <p:cNvPr id="19" name="Picture 2" descr="S:\F15015_Copernicus\3_Work\330_Work-in-process\SC4_BackgroundMat\Visual_ID\Photos\Land_ThinkstockPhotos-544457560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33"/>
            <a:stretch/>
          </p:blipFill>
          <p:spPr bwMode="auto">
            <a:xfrm>
              <a:off x="-4533687" y="-212875"/>
              <a:ext cx="2438187" cy="5154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4559112" y="-241167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4533687" y="-212875"/>
              <a:ext cx="2438187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329" y="1062019"/>
            <a:ext cx="0" cy="3888432"/>
          </a:xfrm>
          <a:prstGeom prst="line">
            <a:avLst/>
          </a:prstGeom>
          <a:ln w="31750">
            <a:solidFill>
              <a:srgbClr val="B0BF27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-36512" y="614834"/>
            <a:ext cx="97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B0BF27"/>
                </a:solidFill>
              </a:rPr>
              <a:t>Land</a:t>
            </a:r>
            <a:r>
              <a:rPr lang="es-ES" sz="1100" b="0" dirty="0">
                <a:solidFill>
                  <a:srgbClr val="B0BF27"/>
                </a:solidFill>
              </a:rPr>
              <a:t> </a:t>
            </a:r>
            <a:r>
              <a:rPr lang="es-ES" sz="1100" b="0" dirty="0" err="1">
                <a:solidFill>
                  <a:srgbClr val="B0BF27"/>
                </a:solidFill>
              </a:rPr>
              <a:t>Monitoring</a:t>
            </a:r>
            <a:endParaRPr lang="en-US" sz="1100" b="0" dirty="0">
              <a:solidFill>
                <a:srgbClr val="B0BF27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73" y="23354"/>
            <a:ext cx="816421" cy="66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1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16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2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FAA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Designer\Desktop\PRESENTATION COPERNICUS\foto3.jp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64" y="0"/>
            <a:ext cx="1980000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19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036" y="1288306"/>
            <a:ext cx="2454145" cy="2611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58598" y="3390260"/>
            <a:ext cx="185502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Emergency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>
                <a:solidFill>
                  <a:schemeClr val="bg1"/>
                </a:solidFill>
              </a:rPr>
              <a:t>Management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5" name="Picture 14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6" name="Picture 15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1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76593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6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75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75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9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63921"/>
          </a:xfrm>
          <a:solidFill>
            <a:srgbClr val="FAA741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7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esigner\Desktop\PRESENTATION COPERNICUS\FOTO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78" y="-36863"/>
            <a:ext cx="2415629" cy="5211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29" y="65605"/>
            <a:ext cx="803761" cy="6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 userDrawn="1"/>
        </p:nvCxnSpPr>
        <p:spPr>
          <a:xfrm>
            <a:off x="468615" y="1062019"/>
            <a:ext cx="0" cy="3888432"/>
          </a:xfrm>
          <a:prstGeom prst="line">
            <a:avLst/>
          </a:prstGeom>
          <a:ln w="31750">
            <a:solidFill>
              <a:srgbClr val="FAA741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36512" y="630106"/>
            <a:ext cx="102264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6">
                    <a:lumMod val="50000"/>
                  </a:schemeClr>
                </a:solidFill>
              </a:rPr>
              <a:t>Emergency</a:t>
            </a:r>
            <a:endParaRPr lang="es-ES" sz="1100" b="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s-ES" sz="1100" b="0" dirty="0">
                <a:solidFill>
                  <a:schemeClr val="accent6">
                    <a:lumMod val="50000"/>
                  </a:schemeClr>
                </a:solidFill>
              </a:rPr>
              <a:t>Management</a:t>
            </a:r>
            <a:endParaRPr lang="en-US" sz="1100" b="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23604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251"/>
            <a:ext cx="1958012" cy="5256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164288" y="0"/>
            <a:ext cx="1728192" cy="5292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" y="902657"/>
            <a:ext cx="2821221" cy="2821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372387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Data Access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5" name="Picture 14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2" name="Picture 1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3" name="Picture 2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75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777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8808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6278" y="0"/>
            <a:ext cx="18483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1491630"/>
            <a:ext cx="2088232" cy="2448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04713" y="3507854"/>
            <a:ext cx="23617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Atmosphere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Monitoring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93805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00" y="0"/>
            <a:ext cx="2266574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 userDrawn="1"/>
        </p:nvSpPr>
        <p:spPr>
          <a:xfrm>
            <a:off x="-25648" y="-1"/>
            <a:ext cx="2266574" cy="518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0" y="0"/>
            <a:ext cx="2298483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282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235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46286"/>
            <a:ext cx="7819096" cy="288032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48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40429" y="-46112"/>
            <a:ext cx="2298483" cy="5282158"/>
            <a:chOff x="-140429" y="-46112"/>
            <a:chExt cx="2298483" cy="5282158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282158"/>
              <a:chOff x="-140429" y="-46112"/>
              <a:chExt cx="2298483" cy="5282158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235077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71540" y="1062019"/>
            <a:ext cx="0" cy="3888432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35496" y="614834"/>
            <a:ext cx="95064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100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100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1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3253" y="42236"/>
            <a:ext cx="693115" cy="65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482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 userDrawn="1"/>
        </p:nvSpPr>
        <p:spPr>
          <a:xfrm>
            <a:off x="-108520" y="-53200"/>
            <a:ext cx="2483768" cy="507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0" y="-38100"/>
            <a:ext cx="2350852" cy="484209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2966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9"/>
            <a:ext cx="1873569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7494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7494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3" name="Picture 2" descr="C3Siconwhite copy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95686"/>
            <a:ext cx="1374927" cy="1439997"/>
          </a:xfrm>
          <a:prstGeom prst="rect">
            <a:avLst/>
          </a:prstGeom>
        </p:spPr>
      </p:pic>
      <p:pic>
        <p:nvPicPr>
          <p:cNvPr id="18" name="Picture 1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1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2888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20538"/>
            <a:ext cx="2077082" cy="5183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6513" y="-56538"/>
            <a:ext cx="2124000" cy="5220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-36512" y="-19954"/>
            <a:ext cx="2120906" cy="518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3" y="118278"/>
            <a:ext cx="541005" cy="541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3298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852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975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-108520" y="-53200"/>
            <a:ext cx="2483768" cy="5256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605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:\F15015_Copernicus\3_Work\330_Work-in-process\SC4_BackgroundMat\Visual_ID\Photos\Climate_change_ThinkstockPhotos-147656737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"/>
          <a:stretch/>
        </p:blipFill>
        <p:spPr bwMode="auto">
          <a:xfrm>
            <a:off x="0" y="-45910"/>
            <a:ext cx="2350852" cy="52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-108520" y="-53200"/>
            <a:ext cx="2483768" cy="5253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64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-38100"/>
            <a:ext cx="2350852" cy="5256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40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-19239" y="-12685"/>
            <a:ext cx="2463883" cy="5176972"/>
            <a:chOff x="-2604708" y="-1040096"/>
            <a:chExt cx="2463883" cy="5176972"/>
          </a:xfrm>
        </p:grpSpPr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604436" y="-1028650"/>
              <a:ext cx="2002973" cy="51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-2604436" y="-1013193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-2604708" y="-1040096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40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853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5786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0606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3314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853" y="1937973"/>
            <a:ext cx="2061385" cy="1765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018177" y="3710205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Security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6" t="16406" r="27978" b="9049"/>
          <a:stretch/>
        </p:blipFill>
        <p:spPr bwMode="auto">
          <a:xfrm>
            <a:off x="7195186" y="0"/>
            <a:ext cx="2016000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0606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9" name="Picture 1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0" name="Picture 19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86376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022920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5076056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083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578683"/>
                </a:solidFill>
              </a:rPr>
              <a:t>Security</a:t>
            </a:r>
            <a:endParaRPr lang="en-US" sz="1100" b="0" dirty="0">
              <a:solidFill>
                <a:srgbClr val="578683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010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19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578683"/>
          </a:solidFill>
          <a:ln>
            <a:noFill/>
          </a:ln>
        </p:spPr>
        <p:txBody>
          <a:bodyPr>
            <a:noAutofit/>
          </a:bodyPr>
          <a:lstStyle>
            <a:lvl1pPr algn="l">
              <a:defRPr sz="1800" b="0" spc="7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3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03" y="-92545"/>
            <a:ext cx="2077083" cy="52565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4720" y="0"/>
            <a:ext cx="2084906" cy="516403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94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38100" y="12576"/>
            <a:ext cx="2482389" cy="5170484"/>
            <a:chOff x="9658589" y="-81666"/>
            <a:chExt cx="2482389" cy="5170484"/>
          </a:xfrm>
        </p:grpSpPr>
        <p:pic>
          <p:nvPicPr>
            <p:cNvPr id="20" name="Picture 3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56" t="16406" r="27978" b="9049"/>
            <a:stretch/>
          </p:blipFill>
          <p:spPr bwMode="auto">
            <a:xfrm>
              <a:off x="9677367" y="-81666"/>
              <a:ext cx="1951417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9658589" y="-81389"/>
              <a:ext cx="2438852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9677367" y="-61251"/>
              <a:ext cx="2463611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3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2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22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71539" y="876444"/>
            <a:ext cx="0" cy="4074007"/>
          </a:xfrm>
          <a:prstGeom prst="line">
            <a:avLst/>
          </a:prstGeom>
          <a:ln w="31750">
            <a:solidFill>
              <a:srgbClr val="57868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-33073"/>
            <a:ext cx="767245" cy="80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 userDrawn="1"/>
        </p:nvSpPr>
        <p:spPr>
          <a:xfrm>
            <a:off x="132904" y="640234"/>
            <a:ext cx="1022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100" b="0" dirty="0">
                <a:solidFill>
                  <a:srgbClr val="2C4442"/>
                </a:solidFill>
              </a:rPr>
              <a:t>Security</a:t>
            </a:r>
            <a:endParaRPr lang="en-US" sz="1100" b="0" dirty="0">
              <a:solidFill>
                <a:srgbClr val="2C44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63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94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0" y="-1"/>
            <a:ext cx="1907999" cy="528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64794"/>
            <a:ext cx="2895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64794"/>
            <a:ext cx="21336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699542"/>
            <a:ext cx="3528396" cy="2494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2332113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Space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Component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7" name="Picture 16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18" name="Picture 17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19" name="Picture 18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0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126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82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88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60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19050"/>
            <a:ext cx="2149624" cy="5212283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Oval 18"/>
          <p:cNvSpPr/>
          <p:nvPr userDrawn="1"/>
        </p:nvSpPr>
        <p:spPr>
          <a:xfrm>
            <a:off x="168363" y="112960"/>
            <a:ext cx="531980" cy="5299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622330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Space</a:t>
            </a:r>
            <a:endParaRPr lang="es-ES" sz="1100" b="0" dirty="0">
              <a:solidFill>
                <a:srgbClr val="25408F"/>
              </a:solidFill>
            </a:endParaRPr>
          </a:p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Component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402"/>
            <a:ext cx="549227" cy="3883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819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28" y="0"/>
            <a:ext cx="2220615" cy="517857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785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5837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931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8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749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16" y="-92546"/>
            <a:ext cx="2666236" cy="525891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 userDrawn="1"/>
        </p:nvSpPr>
        <p:spPr>
          <a:xfrm>
            <a:off x="6802308" y="-2655"/>
            <a:ext cx="2810252" cy="5169026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3" name="Picture 5" descr="S:\F15015_Copernicus\3_Work\330_Work-in-process\Logos_icons\UserUptake_blanc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2355"/>
            <a:ext cx="2990300" cy="299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56872" y="3363838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User</a:t>
            </a:r>
            <a:r>
              <a:rPr lang="es-ES" sz="1100" b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Uptake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9" name="Picture 18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20" name="Picture 19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21" name="Picture 20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6712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12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7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00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1062019"/>
            <a:ext cx="0" cy="3888432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7504" y="614834"/>
            <a:ext cx="6096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rgbClr val="25408F"/>
                </a:solidFill>
              </a:rPr>
              <a:t>User</a:t>
            </a:r>
            <a:r>
              <a:rPr lang="es-ES" sz="1100" b="0" dirty="0">
                <a:solidFill>
                  <a:srgbClr val="25408F"/>
                </a:solidFill>
              </a:rPr>
              <a:t> </a:t>
            </a:r>
            <a:r>
              <a:rPr lang="es-ES" sz="1100" b="0" dirty="0" err="1">
                <a:solidFill>
                  <a:srgbClr val="25408F"/>
                </a:solidFill>
              </a:rPr>
              <a:t>Uptake</a:t>
            </a:r>
            <a:endParaRPr lang="en-US" sz="1100" b="0" dirty="0">
              <a:solidFill>
                <a:srgbClr val="25408F"/>
              </a:solidFill>
            </a:endParaRPr>
          </a:p>
        </p:txBody>
      </p:sp>
      <p:pic>
        <p:nvPicPr>
          <p:cNvPr id="12" name="Picture 2" descr="S:\F15015_Copernicus\3_Work\330_Work-in-process\Logos_icons\UserUptake_negatif-01-0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3" y="90699"/>
            <a:ext cx="557871" cy="557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4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6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41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8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699542"/>
            <a:ext cx="7919262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3144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84000"/>
          </a:xfrm>
          <a:prstGeom prst="rect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S:\F15015_Copernicus\3_Work\330_Work-in-process\SC4_BackgroundMat\Visual_ID\Photos\InSitu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8"/>
          <a:stretch/>
        </p:blipFill>
        <p:spPr bwMode="auto">
          <a:xfrm>
            <a:off x="7293989" y="-92546"/>
            <a:ext cx="1980000" cy="5291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pPr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854798"/>
            <a:ext cx="2895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54798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928" y="3462268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chemeClr val="bg1"/>
                </a:solidFill>
              </a:rPr>
              <a:t>In</a:t>
            </a:r>
            <a:r>
              <a:rPr lang="es-ES" sz="1100" b="0" baseline="0" dirty="0">
                <a:solidFill>
                  <a:schemeClr val="bg1"/>
                </a:solidFill>
              </a:rPr>
              <a:t> situ</a:t>
            </a:r>
            <a:endParaRPr lang="en-US" sz="1100" b="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03940" y="1541238"/>
            <a:ext cx="1728192" cy="1784190"/>
            <a:chOff x="-1692696" y="827409"/>
            <a:chExt cx="1728192" cy="1784190"/>
          </a:xfrm>
        </p:grpSpPr>
        <p:pic>
          <p:nvPicPr>
            <p:cNvPr id="2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 descr="Copernicus white.eps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9476" r="8802" b="28526"/>
          <a:stretch/>
        </p:blipFill>
        <p:spPr>
          <a:xfrm>
            <a:off x="1547664" y="4522313"/>
            <a:ext cx="868336" cy="324000"/>
          </a:xfrm>
          <a:prstGeom prst="rect">
            <a:avLst/>
          </a:prstGeom>
        </p:spPr>
      </p:pic>
      <p:pic>
        <p:nvPicPr>
          <p:cNvPr id="29" name="Picture 28" descr="logo-ce-horizontal-en-neg-yellow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15966"/>
            <a:ext cx="954504" cy="251989"/>
          </a:xfrm>
          <a:prstGeom prst="rect">
            <a:avLst/>
          </a:prstGeom>
        </p:spPr>
      </p:pic>
      <p:pic>
        <p:nvPicPr>
          <p:cNvPr id="35" name="Picture 34" descr="ECMWF_Master_Logo_CMYK_nostrapNEG.eps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94309"/>
            <a:ext cx="1043108" cy="179996"/>
          </a:xfrm>
          <a:prstGeom prst="rect">
            <a:avLst/>
          </a:prstGeom>
        </p:spPr>
      </p:pic>
      <p:sp>
        <p:nvSpPr>
          <p:cNvPr id="36" name="Subtitle 2"/>
          <p:cNvSpPr>
            <a:spLocks noGrp="1"/>
          </p:cNvSpPr>
          <p:nvPr>
            <p:ph type="subTitle" idx="13"/>
          </p:nvPr>
        </p:nvSpPr>
        <p:spPr>
          <a:xfrm>
            <a:off x="2555776" y="3147814"/>
            <a:ext cx="4752528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55776" y="2427735"/>
            <a:ext cx="4752528" cy="72008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319762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0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8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960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5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3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72749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33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05979"/>
            <a:ext cx="7819096" cy="277539"/>
          </a:xfrm>
          <a:solidFill>
            <a:srgbClr val="B751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436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1063"/>
            <a:ext cx="2091596" cy="5160587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67494"/>
            <a:ext cx="7819096" cy="28803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8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36512" y="-20538"/>
            <a:ext cx="2808312" cy="5175913"/>
            <a:chOff x="-3432453" y="-181390"/>
            <a:chExt cx="2622202" cy="5144541"/>
          </a:xfrm>
        </p:grpSpPr>
        <p:pic>
          <p:nvPicPr>
            <p:cNvPr id="29" name="Picture 2" descr="S:\F15015_Copernicus\3_Work\330_Work-in-process\SC4_BackgroundMat\Visual_ID\Photos\InSitu_centro nazionale ricerca itliano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426451" y="-181390"/>
              <a:ext cx="2207251" cy="51434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 userDrawn="1"/>
          </p:nvSpPr>
          <p:spPr>
            <a:xfrm>
              <a:off x="-3432453" y="-181390"/>
              <a:ext cx="2622202" cy="5131841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 userDrawn="1"/>
          </p:nvSpPr>
          <p:spPr>
            <a:xfrm>
              <a:off x="-3425440" y="-168690"/>
              <a:ext cx="2603624" cy="513184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6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31624" y="915566"/>
            <a:ext cx="0" cy="4034885"/>
          </a:xfrm>
          <a:prstGeom prst="line">
            <a:avLst/>
          </a:prstGeom>
          <a:ln w="31750">
            <a:solidFill>
              <a:srgbClr val="B75133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5926" y="639599"/>
            <a:ext cx="6096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>
                <a:solidFill>
                  <a:srgbClr val="B75133"/>
                </a:solidFill>
              </a:rPr>
              <a:t>In</a:t>
            </a:r>
            <a:r>
              <a:rPr lang="es-ES" sz="1100" b="0" baseline="0" dirty="0">
                <a:solidFill>
                  <a:srgbClr val="B75133"/>
                </a:solidFill>
              </a:rPr>
              <a:t> situ</a:t>
            </a:r>
            <a:endParaRPr lang="en-US" sz="1100" b="0" dirty="0">
              <a:solidFill>
                <a:srgbClr val="B75133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59492" y="99537"/>
            <a:ext cx="545454" cy="568038"/>
          </a:xfrm>
          <a:prstGeom prst="ellipse">
            <a:avLst/>
          </a:prstGeom>
          <a:solidFill>
            <a:srgbClr val="B75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08086" y="159012"/>
            <a:ext cx="436445" cy="450588"/>
            <a:chOff x="-1692696" y="827409"/>
            <a:chExt cx="1728192" cy="1784190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92696" y="827409"/>
              <a:ext cx="1728192" cy="1784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 userDrawn="1"/>
          </p:nvSpPr>
          <p:spPr>
            <a:xfrm rot="10800000" flipV="1">
              <a:off x="-973932" y="12898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 rot="10800000" flipV="1">
              <a:off x="-973932" y="152479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 userDrawn="1"/>
          </p:nvSpPr>
          <p:spPr>
            <a:xfrm rot="10800000" flipV="1">
              <a:off x="-973932" y="1757437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 userDrawn="1"/>
          </p:nvSpPr>
          <p:spPr>
            <a:xfrm rot="10800000" flipV="1">
              <a:off x="-973932" y="1992511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 userDrawn="1"/>
          </p:nvSpPr>
          <p:spPr>
            <a:xfrm rot="10800000" flipV="1">
              <a:off x="-973932" y="2227585"/>
              <a:ext cx="121443" cy="48368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 userDrawn="1"/>
          </p:nvSpPr>
          <p:spPr>
            <a:xfrm rot="10800000" flipV="1">
              <a:off x="-917974" y="1412479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 userDrawn="1"/>
          </p:nvSpPr>
          <p:spPr>
            <a:xfrm rot="10800000" flipV="1">
              <a:off x="-917974" y="1635646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 userDrawn="1"/>
          </p:nvSpPr>
          <p:spPr>
            <a:xfrm rot="10800000" flipV="1">
              <a:off x="-917974" y="1878092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 userDrawn="1"/>
          </p:nvSpPr>
          <p:spPr>
            <a:xfrm rot="10800000" flipV="1">
              <a:off x="-917974" y="2103507"/>
              <a:ext cx="60721" cy="45719"/>
            </a:xfrm>
            <a:prstGeom prst="rect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 userDrawn="1"/>
          </p:nvSpPr>
          <p:spPr>
            <a:xfrm>
              <a:off x="-1049386" y="1244173"/>
              <a:ext cx="45719" cy="45719"/>
            </a:xfrm>
            <a:prstGeom prst="ellipse">
              <a:avLst/>
            </a:prstGeom>
            <a:solidFill>
              <a:srgbClr val="B751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0949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090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71582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493317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000" y="493317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0000" y="1080000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1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664000" y="4811835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72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3992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7134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A8E8C-D148-48B8-AF81-7C82CEB72A13}"/>
              </a:ext>
            </a:extLst>
          </p:cNvPr>
          <p:cNvSpPr/>
          <p:nvPr userDrawn="1"/>
        </p:nvSpPr>
        <p:spPr>
          <a:xfrm>
            <a:off x="5940152" y="4521601"/>
            <a:ext cx="30243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629F0-3CE0-444F-8D42-09010ABBBD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00" y="4802401"/>
            <a:ext cx="817200" cy="15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5AA8E-AF22-4911-A356-B6A73688C1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00" y="4705200"/>
            <a:ext cx="784800" cy="288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240566-52FD-41B4-AA0A-D3ACE416F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00" y="4694400"/>
            <a:ext cx="932400" cy="2446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74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54946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1074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4668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20538"/>
            <a:ext cx="2091596" cy="5160587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3478"/>
            <a:ext cx="817912" cy="5783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090171"/>
            <a:ext cx="0" cy="386028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659284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>
                <a:solidFill>
                  <a:srgbClr val="25408F"/>
                </a:solidFill>
              </a:rPr>
              <a:t>Data Access</a:t>
            </a:r>
            <a:endParaRPr lang="en-US" sz="1100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3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000" y="493317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0000" y="493317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0000" y="1080000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0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6640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39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85884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17689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A8E8C-D148-48B8-AF81-7C82CEB72A13}"/>
              </a:ext>
            </a:extLst>
          </p:cNvPr>
          <p:cNvSpPr/>
          <p:nvPr userDrawn="1"/>
        </p:nvSpPr>
        <p:spPr>
          <a:xfrm>
            <a:off x="5940152" y="4521600"/>
            <a:ext cx="30243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7629F0-3CE0-444F-8D42-09010ABBBD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00" y="4802400"/>
            <a:ext cx="817200" cy="156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5AA8E-AF22-4911-A356-B6A73688C1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00" y="4705200"/>
            <a:ext cx="784800" cy="2882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240566-52FD-41B4-AA0A-D3ACE416F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00" y="4694400"/>
            <a:ext cx="932400" cy="2446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15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45099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8777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2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4046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2602384" y="2572001"/>
            <a:ext cx="4678288" cy="560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4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6" y="4650008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7" y="-11268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4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2771800" y="4811834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81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2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37672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4" y="62753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0" y="62753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8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339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7" y="0"/>
            <a:ext cx="2106504" cy="517526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1945" y="-1"/>
            <a:ext cx="2102132" cy="51640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31640" y="722087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431280" y="1045068"/>
            <a:ext cx="0" cy="3888432"/>
          </a:xfrm>
          <a:prstGeom prst="line">
            <a:avLst/>
          </a:prstGeom>
          <a:ln w="31750">
            <a:solidFill>
              <a:srgbClr val="0B6192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96" y="11557"/>
            <a:ext cx="760200" cy="710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876006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876006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/>
          <p:cNvSpPr txBox="1"/>
          <p:nvPr userDrawn="1"/>
        </p:nvSpPr>
        <p:spPr>
          <a:xfrm>
            <a:off x="-63026" y="625720"/>
            <a:ext cx="962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solidFill>
                  <a:schemeClr val="tx2"/>
                </a:solidFill>
              </a:rPr>
              <a:t>Marine </a:t>
            </a:r>
          </a:p>
          <a:p>
            <a:pPr algn="ctr"/>
            <a:r>
              <a:rPr lang="es-ES" sz="1000" b="1" dirty="0" err="1">
                <a:solidFill>
                  <a:schemeClr val="tx2"/>
                </a:solidFill>
              </a:rPr>
              <a:t>Monitoring</a:t>
            </a:r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3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1582"/>
            <a:ext cx="7819096" cy="277539"/>
          </a:xfrm>
          <a:solidFill>
            <a:srgbClr val="0B6192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39599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37975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5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51945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8" y="699543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6007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942975" y="699543"/>
            <a:ext cx="7743826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5"/>
            <a:ext cx="2133600" cy="273844"/>
          </a:xfrm>
        </p:spPr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5"/>
            <a:ext cx="2895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5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92315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2602385" y="3147814"/>
            <a:ext cx="4680520" cy="11521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242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200704"/>
            <a:ext cx="3240360" cy="271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80600"/>
            <a:ext cx="769228" cy="28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37" y="4650009"/>
            <a:ext cx="1145581" cy="3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"/>
          <a:stretch/>
        </p:blipFill>
        <p:spPr bwMode="auto">
          <a:xfrm>
            <a:off x="7291388" y="-11267"/>
            <a:ext cx="1852613" cy="51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621855" y="3536429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0" dirty="0" err="1">
                <a:solidFill>
                  <a:schemeClr val="bg1"/>
                </a:solidFill>
              </a:rPr>
              <a:t>Climate</a:t>
            </a:r>
            <a:r>
              <a:rPr lang="es-ES" sz="1100" b="0" baseline="0" dirty="0">
                <a:solidFill>
                  <a:schemeClr val="bg1"/>
                </a:solidFill>
              </a:rPr>
              <a:t> </a:t>
            </a:r>
            <a:r>
              <a:rPr lang="es-ES" sz="1100" b="0" dirty="0" err="1">
                <a:solidFill>
                  <a:schemeClr val="bg1"/>
                </a:solidFill>
              </a:rPr>
              <a:t>Change</a:t>
            </a:r>
            <a:endParaRPr lang="en-US" sz="1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856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0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699543"/>
            <a:ext cx="4038600" cy="38164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2554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55" y="6275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1203598"/>
            <a:ext cx="4040188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981" y="6275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419" y="1203598"/>
            <a:ext cx="4041775" cy="33910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0" name="Straight Connector 19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95643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19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867705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4" name="Straight Connector 23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91341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 userDrawn="1"/>
        </p:nvGrpSpPr>
        <p:grpSpPr>
          <a:xfrm>
            <a:off x="1" y="-8194"/>
            <a:ext cx="2323579" cy="5195022"/>
            <a:chOff x="-2988840" y="-681190"/>
            <a:chExt cx="2323579" cy="5195022"/>
          </a:xfrm>
        </p:grpSpPr>
        <p:pic>
          <p:nvPicPr>
            <p:cNvPr id="21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6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/>
              <a:t>3/3/2019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7505" y="20835"/>
            <a:ext cx="878633" cy="4929617"/>
            <a:chOff x="164975" y="20834"/>
            <a:chExt cx="878633" cy="4929617"/>
          </a:xfrm>
        </p:grpSpPr>
        <p:cxnSp>
          <p:nvCxnSpPr>
            <p:cNvPr id="23" name="Straight Connector 22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95680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-8194"/>
            <a:ext cx="2323579" cy="5195022"/>
            <a:chOff x="-2988840" y="-681190"/>
            <a:chExt cx="2323579" cy="5195022"/>
          </a:xfrm>
        </p:grpSpPr>
        <p:pic>
          <p:nvPicPr>
            <p:cNvPr id="34" name="Picture 2" descr="S:\F15015_Copernicus\3_Work\330_Work-in-process\SC4_BackgroundMat\Visual_ID\Photos\Climate_change_ThinkstockPhotos-147656737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9"/>
            <a:stretch/>
          </p:blipFill>
          <p:spPr bwMode="auto">
            <a:xfrm>
              <a:off x="-2988840" y="-668610"/>
              <a:ext cx="2323578" cy="5181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 userDrawn="1"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6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35007"/>
            <a:ext cx="7819096" cy="277539"/>
          </a:xfrm>
          <a:solidFill>
            <a:srgbClr val="941333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47" y="699542"/>
            <a:ext cx="7299753" cy="3823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4928764"/>
            <a:ext cx="2133600" cy="273844"/>
          </a:xfrm>
        </p:spPr>
        <p:txBody>
          <a:bodyPr/>
          <a:lstStyle/>
          <a:p>
            <a:fld id="{D419B5DE-873E-B64B-9477-3A94B85A392B}" type="datetime1">
              <a:rPr lang="it-IT" smtClean="0"/>
              <a:t>03/03/2019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4928764"/>
            <a:ext cx="2895600" cy="273844"/>
          </a:xfrm>
        </p:spPr>
        <p:txBody>
          <a:bodyPr/>
          <a:lstStyle/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4928764"/>
            <a:ext cx="2133600" cy="273844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07504" y="20834"/>
            <a:ext cx="878633" cy="4929617"/>
            <a:chOff x="164975" y="20834"/>
            <a:chExt cx="878633" cy="4929617"/>
          </a:xfrm>
        </p:grpSpPr>
        <p:cxnSp>
          <p:nvCxnSpPr>
            <p:cNvPr id="42" name="Straight Connector 41"/>
            <p:cNvCxnSpPr/>
            <p:nvPr userDrawn="1"/>
          </p:nvCxnSpPr>
          <p:spPr>
            <a:xfrm>
              <a:off x="503610" y="1062019"/>
              <a:ext cx="0" cy="3888432"/>
            </a:xfrm>
            <a:prstGeom prst="line">
              <a:avLst/>
            </a:prstGeom>
            <a:ln w="31750">
              <a:solidFill>
                <a:srgbClr val="941333">
                  <a:alpha val="8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 userDrawn="1"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0" dirty="0" err="1">
                  <a:solidFill>
                    <a:srgbClr val="941333"/>
                  </a:solidFill>
                </a:rPr>
                <a:t>Climate</a:t>
              </a:r>
              <a:endParaRPr lang="es-ES" sz="1100" b="0" dirty="0">
                <a:solidFill>
                  <a:srgbClr val="941333"/>
                </a:solidFill>
              </a:endParaRPr>
            </a:p>
            <a:p>
              <a:r>
                <a:rPr lang="es-ES" sz="1100" b="0" dirty="0" err="1">
                  <a:solidFill>
                    <a:srgbClr val="941333"/>
                  </a:solidFill>
                </a:rPr>
                <a:t>Change</a:t>
              </a:r>
              <a:endParaRPr lang="en-US" sz="1100" b="0" dirty="0">
                <a:solidFill>
                  <a:srgbClr val="941333"/>
                </a:solidFill>
              </a:endParaRP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64" y="4659982"/>
            <a:ext cx="819869" cy="2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2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50.tiff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4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image" Target="../media/image50.tiff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4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image" Target="../media/image50.tiff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49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49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50.tiff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4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50.tiff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4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2" name="Picture 11" descr="ECMWF_Master_Logo_CMYK_nostrap (1)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7" name="Picture 6" descr="logo-ce-horizontal-en-quadri.eps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4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55" r:id="rId5"/>
    <p:sldLayoutId id="2147483727" r:id="rId6"/>
    <p:sldLayoutId id="2147483728" r:id="rId7"/>
    <p:sldLayoutId id="2147483729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0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3" y="4610777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8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3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5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2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4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57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</p:sldLayoutIdLst>
  <p:txStyles>
    <p:titleStyle>
      <a:lvl1pPr algn="ctr" defTabSz="914378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2024F-749C-EB4F-9516-B91D3801E622}" type="datetime1">
              <a:rPr lang="it-IT" smtClean="0"/>
              <a:t>03/03/2019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C3S 311a Lot3 Annual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9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93317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93317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4610263"/>
            <a:ext cx="2037896" cy="4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5940152" y="4610776"/>
            <a:ext cx="901141" cy="409245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04051" y="4746177"/>
            <a:ext cx="823500" cy="1415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15616" y="4820507"/>
            <a:ext cx="1068237" cy="19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21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0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1" name="Picture 10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2" name="Picture 11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0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17047-C597-4B34-8FEE-7A0D1EA692A4}" type="datetimeFigureOut">
              <a:rPr lang="en-US" smtClean="0"/>
              <a:t>3/3/2019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opernicus vecto def  Europe's eyes on Earth.eps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24242" r="10776" b="21237"/>
          <a:stretch/>
        </p:blipFill>
        <p:spPr>
          <a:xfrm>
            <a:off x="6516216" y="4372197"/>
            <a:ext cx="889000" cy="431801"/>
          </a:xfrm>
          <a:prstGeom prst="rect">
            <a:avLst/>
          </a:prstGeom>
        </p:spPr>
      </p:pic>
      <p:pic>
        <p:nvPicPr>
          <p:cNvPr id="14" name="Picture 13" descr="ECMWF_Master_Logo_CMYK_nostrap (1)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46" y="4545844"/>
            <a:ext cx="1043109" cy="179996"/>
          </a:xfrm>
          <a:prstGeom prst="rect">
            <a:avLst/>
          </a:prstGeom>
        </p:spPr>
      </p:pic>
      <p:pic>
        <p:nvPicPr>
          <p:cNvPr id="15" name="Picture 14" descr="logo-ce-horizontal-en-quadri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27273"/>
            <a:ext cx="1090874" cy="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png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2" Type="http://schemas.openxmlformats.org/officeDocument/2006/relationships/image" Target="../media/image60.jpe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24" Type="http://schemas.openxmlformats.org/officeDocument/2006/relationships/image" Target="../media/image82.jpe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jpeg"/><Relationship Id="rId30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png"/><Relationship Id="rId7" Type="http://schemas.openxmlformats.org/officeDocument/2006/relationships/image" Target="../media/image9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3.jp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0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411760" y="2859782"/>
            <a:ext cx="4752528" cy="1152128"/>
          </a:xfrm>
        </p:spPr>
        <p:txBody>
          <a:bodyPr>
            <a:noAutofit/>
          </a:bodyPr>
          <a:lstStyle/>
          <a:p>
            <a:r>
              <a:rPr lang="en-US" sz="1400" dirty="0"/>
              <a:t>Bill Bell, </a:t>
            </a:r>
          </a:p>
          <a:p>
            <a:r>
              <a:rPr lang="en-US" sz="1400" dirty="0"/>
              <a:t>Hans </a:t>
            </a:r>
            <a:r>
              <a:rPr lang="en-US" sz="1400" dirty="0" err="1"/>
              <a:t>Hersbach</a:t>
            </a:r>
            <a:r>
              <a:rPr lang="en-US" sz="1400" dirty="0"/>
              <a:t>, Cornel </a:t>
            </a:r>
            <a:r>
              <a:rPr lang="en-US" sz="1400" dirty="0" err="1"/>
              <a:t>Soci</a:t>
            </a:r>
            <a:r>
              <a:rPr lang="en-US" sz="1400" dirty="0"/>
              <a:t>,  Paul </a:t>
            </a:r>
            <a:r>
              <a:rPr lang="en-US" sz="1400" dirty="0" err="1"/>
              <a:t>Berrisford</a:t>
            </a:r>
            <a:r>
              <a:rPr lang="en-US" sz="1400" dirty="0"/>
              <a:t>, Raluca Radu,  Joaquin Munoz </a:t>
            </a:r>
            <a:r>
              <a:rPr lang="en-US" sz="1400" dirty="0" err="1"/>
              <a:t>Sabater</a:t>
            </a:r>
            <a:r>
              <a:rPr lang="en-US" sz="1400" dirty="0"/>
              <a:t>, Adrian Simmons, Andras </a:t>
            </a:r>
            <a:r>
              <a:rPr lang="en-US" sz="1400" dirty="0" err="1"/>
              <a:t>Horanyi</a:t>
            </a:r>
            <a:r>
              <a:rPr lang="en-US" sz="1400" dirty="0"/>
              <a:t>, Julien Nicholas, </a:t>
            </a:r>
            <a:r>
              <a:rPr lang="en-US" sz="1400" dirty="0" err="1"/>
              <a:t>Dinand</a:t>
            </a:r>
            <a:r>
              <a:rPr lang="en-US" sz="1400" dirty="0"/>
              <a:t> </a:t>
            </a:r>
            <a:r>
              <a:rPr lang="en-US" sz="1400" dirty="0" err="1"/>
              <a:t>Schepers</a:t>
            </a:r>
            <a:endParaRPr lang="en-US" sz="1400" dirty="0"/>
          </a:p>
          <a:p>
            <a:r>
              <a:rPr lang="en-US" sz="1400" dirty="0"/>
              <a:t>&amp;</a:t>
            </a:r>
          </a:p>
          <a:p>
            <a:r>
              <a:rPr lang="en-US" sz="1400" dirty="0"/>
              <a:t>C3S Contractors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923678"/>
            <a:ext cx="4752528" cy="7200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Copernicus Climate Change Service:</a:t>
            </a:r>
          </a:p>
          <a:p>
            <a:r>
              <a:rPr lang="en-US" dirty="0"/>
              <a:t>Reanalysis and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363211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Performance: tropical cyclones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E5057-D80C-48A9-987C-2601C663C3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r="9351"/>
          <a:stretch/>
        </p:blipFill>
        <p:spPr>
          <a:xfrm>
            <a:off x="971600" y="1491630"/>
            <a:ext cx="3636000" cy="3017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CAE7BE-5824-491C-B3EF-70C6ABA3C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04" y="1426432"/>
            <a:ext cx="4023368" cy="3017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24BD75-566B-4605-A232-85ABA5D8B363}"/>
              </a:ext>
            </a:extLst>
          </p:cNvPr>
          <p:cNvSpPr/>
          <p:nvPr/>
        </p:nvSpPr>
        <p:spPr>
          <a:xfrm>
            <a:off x="1691680" y="771550"/>
            <a:ext cx="691276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ERA5</a:t>
            </a:r>
            <a:r>
              <a:rPr lang="en-GB" dirty="0"/>
              <a:t> versus </a:t>
            </a:r>
            <a:r>
              <a:rPr lang="en-GB" b="1" dirty="0">
                <a:solidFill>
                  <a:srgbClr val="0000FF"/>
                </a:solidFill>
              </a:rPr>
              <a:t>ECMWF analysis from operational NWP</a:t>
            </a:r>
            <a:br>
              <a:rPr lang="en-GB" b="1" dirty="0">
                <a:solidFill>
                  <a:srgbClr val="0000FF"/>
                </a:solidFill>
              </a:rPr>
            </a:br>
            <a:r>
              <a:rPr lang="en-GB" sz="1100" dirty="0"/>
              <a:t>(bars: 95% C.I.)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B3A47-7510-4B70-8E4B-B27A89C38922}"/>
              </a:ext>
            </a:extLst>
          </p:cNvPr>
          <p:cNvSpPr/>
          <p:nvPr/>
        </p:nvSpPr>
        <p:spPr>
          <a:xfrm>
            <a:off x="4146580" y="4371950"/>
            <a:ext cx="18261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i="1" dirty="0">
                <a:solidFill>
                  <a:srgbClr val="416DA6"/>
                </a:solidFill>
              </a:rPr>
              <a:t>Courtesy: Fernando Prates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3DFDA9-DB78-4D70-9C8A-28851670014E}"/>
              </a:ext>
            </a:extLst>
          </p:cNvPr>
          <p:cNvSpPr txBox="1"/>
          <p:nvPr/>
        </p:nvSpPr>
        <p:spPr>
          <a:xfrm>
            <a:off x="1547664" y="381737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Position</a:t>
            </a:r>
            <a:endParaRPr lang="en-US" sz="1400" b="1" kern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C40C0-8AA8-42ED-A369-50AF11465515}"/>
              </a:ext>
            </a:extLst>
          </p:cNvPr>
          <p:cNvSpPr txBox="1"/>
          <p:nvPr/>
        </p:nvSpPr>
        <p:spPr>
          <a:xfrm>
            <a:off x="5364088" y="379588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Central pressure</a:t>
            </a:r>
            <a:endParaRPr lang="en-US" sz="1400" b="1" kern="0" dirty="0"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39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Ensemble spread &amp; ERA5 uncertainty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00A3F-4B9B-413A-91A9-4B6393482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1" y="987574"/>
            <a:ext cx="2100453" cy="2967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61ABE-266A-4FC5-B786-D8C38ECB6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7574"/>
            <a:ext cx="2100453" cy="296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5EFE9-05BA-4EBA-8524-3073D3C5F1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72483"/>
            <a:ext cx="2100453" cy="2967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453AE-6C07-4E45-9E53-62CED4038F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35" y="972483"/>
            <a:ext cx="2100453" cy="2967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62F91-3D1C-49DE-B126-7438E59F3CEF}"/>
              </a:ext>
            </a:extLst>
          </p:cNvPr>
          <p:cNvSpPr txBox="1"/>
          <p:nvPr/>
        </p:nvSpPr>
        <p:spPr>
          <a:xfrm>
            <a:off x="683567" y="3962549"/>
            <a:ext cx="18208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1971</a:t>
            </a:r>
            <a:r>
              <a:rPr lang="en-US" sz="1400" b="1" kern="0" dirty="0">
                <a:latin typeface="PF Square Sans Pro" charset="0"/>
                <a:ea typeface="PF Square Sans Pro" charset="0"/>
                <a:cs typeface="PF Square Sans Pro" charset="0"/>
              </a:rPr>
              <a:t> CERA-20C:</a:t>
            </a:r>
          </a:p>
          <a:p>
            <a:pPr>
              <a:buClr>
                <a:prstClr val="black"/>
              </a:buClr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Surface pressure, marine wind,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A89B2-2536-4815-B405-E9AE540743BF}"/>
              </a:ext>
            </a:extLst>
          </p:cNvPr>
          <p:cNvSpPr txBox="1"/>
          <p:nvPr/>
        </p:nvSpPr>
        <p:spPr>
          <a:xfrm>
            <a:off x="2843808" y="3961968"/>
            <a:ext cx="17281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1971</a:t>
            </a:r>
            <a:r>
              <a:rPr lang="en-US" sz="1400" b="1" kern="0" dirty="0">
                <a:latin typeface="PF Square Sans Pro" charset="0"/>
                <a:ea typeface="PF Square Sans Pro" charset="0"/>
                <a:cs typeface="PF Square Sans Pro" charset="0"/>
              </a:rPr>
              <a:t> ERA5:</a:t>
            </a:r>
          </a:p>
          <a:p>
            <a:pPr>
              <a:buClr>
                <a:prstClr val="black"/>
              </a:buClr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Upper-air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05327-57A4-42C4-B916-8EC6D52B7527}"/>
              </a:ext>
            </a:extLst>
          </p:cNvPr>
          <p:cNvSpPr txBox="1"/>
          <p:nvPr/>
        </p:nvSpPr>
        <p:spPr>
          <a:xfrm>
            <a:off x="4860032" y="3961968"/>
            <a:ext cx="18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1980</a:t>
            </a:r>
            <a:r>
              <a:rPr lang="en-US" sz="1400" b="1" kern="0" dirty="0">
                <a:latin typeface="PF Square Sans Pro" charset="0"/>
                <a:ea typeface="PF Square Sans Pro" charset="0"/>
                <a:cs typeface="PF Square Sans Pro" charset="0"/>
              </a:rPr>
              <a:t> ERA5:</a:t>
            </a:r>
          </a:p>
          <a:p>
            <a:pPr>
              <a:buClr>
                <a:prstClr val="black"/>
              </a:buClr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Early-satellite 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D2FBE-29D5-4D29-A7CB-47821CCA001D}"/>
              </a:ext>
            </a:extLst>
          </p:cNvPr>
          <p:cNvSpPr txBox="1"/>
          <p:nvPr/>
        </p:nvSpPr>
        <p:spPr>
          <a:xfrm>
            <a:off x="6999667" y="3961968"/>
            <a:ext cx="2108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4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2018</a:t>
            </a:r>
            <a:r>
              <a:rPr lang="en-US" sz="1400" b="1" kern="0" dirty="0">
                <a:latin typeface="PF Square Sans Pro" charset="0"/>
                <a:ea typeface="PF Square Sans Pro" charset="0"/>
                <a:cs typeface="PF Square Sans Pro" charset="0"/>
              </a:rPr>
              <a:t> ERA5:</a:t>
            </a:r>
          </a:p>
          <a:p>
            <a:pPr>
              <a:buClr>
                <a:prstClr val="black"/>
              </a:buClr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Current observing system</a:t>
            </a:r>
          </a:p>
        </p:txBody>
      </p:sp>
    </p:spTree>
    <p:extLst>
      <p:ext uri="{BB962C8B-B14F-4D97-AF65-F5344CB8AC3E}">
        <p14:creationId xmlns:p14="http://schemas.microsoft.com/office/powerpoint/2010/main" val="23310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More refined monitoring of the climate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EFA43-2B6B-4E66-9B42-774FF918E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2" b="-59"/>
          <a:stretch/>
        </p:blipFill>
        <p:spPr>
          <a:xfrm>
            <a:off x="2339752" y="1025964"/>
            <a:ext cx="4416552" cy="1833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68BFE-6D06-4710-84B9-DC5712FDB004}"/>
              </a:ext>
            </a:extLst>
          </p:cNvPr>
          <p:cNvSpPr txBox="1"/>
          <p:nvPr/>
        </p:nvSpPr>
        <p:spPr>
          <a:xfrm>
            <a:off x="971600" y="618242"/>
            <a:ext cx="680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Better model, better and more consistent input data, higher resolution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0BDB7-86C7-4D63-BF64-D739CE349262}"/>
              </a:ext>
            </a:extLst>
          </p:cNvPr>
          <p:cNvGrpSpPr/>
          <p:nvPr/>
        </p:nvGrpSpPr>
        <p:grpSpPr>
          <a:xfrm>
            <a:off x="755576" y="1707654"/>
            <a:ext cx="8352928" cy="3269977"/>
            <a:chOff x="755576" y="1707654"/>
            <a:chExt cx="8352928" cy="326997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CE7C676-42FC-4172-A6BA-C7001EC1A880}"/>
                </a:ext>
              </a:extLst>
            </p:cNvPr>
            <p:cNvGrpSpPr/>
            <p:nvPr/>
          </p:nvGrpSpPr>
          <p:grpSpPr>
            <a:xfrm>
              <a:off x="755576" y="1851670"/>
              <a:ext cx="8068826" cy="3125961"/>
              <a:chOff x="755576" y="1851670"/>
              <a:chExt cx="8068826" cy="312596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B8202D6-A10F-4C89-B345-F58BF4ED50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5" t="4198" r="42566" b="54508"/>
              <a:stretch/>
            </p:blipFill>
            <p:spPr>
              <a:xfrm>
                <a:off x="755576" y="3283619"/>
                <a:ext cx="3272990" cy="166439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433348C-48AA-4C28-BA17-D6A6FAF5B9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" t="4204" r="43028" b="54499"/>
              <a:stretch/>
            </p:blipFill>
            <p:spPr>
              <a:xfrm>
                <a:off x="5580112" y="3283498"/>
                <a:ext cx="3244290" cy="166451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5A12FE-0075-4538-AC0D-EA798D03FEE7}"/>
                  </a:ext>
                </a:extLst>
              </p:cNvPr>
              <p:cNvSpPr txBox="1"/>
              <p:nvPr/>
            </p:nvSpPr>
            <p:spPr>
              <a:xfrm>
                <a:off x="1925485" y="2970824"/>
                <a:ext cx="6206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C00000"/>
                    </a:solidFill>
                  </a:rPr>
                  <a:t>ERA5</a:t>
                </a:r>
                <a:endParaRPr lang="en-GB" sz="14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5F5EE6-8003-43BF-B76C-E14527077A4E}"/>
                  </a:ext>
                </a:extLst>
              </p:cNvPr>
              <p:cNvSpPr txBox="1"/>
              <p:nvPr/>
            </p:nvSpPr>
            <p:spPr>
              <a:xfrm>
                <a:off x="3889972" y="4515966"/>
                <a:ext cx="1834156" cy="4616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2060"/>
                    </a:solidFill>
                  </a:rPr>
                  <a:t>T2m, </a:t>
                </a:r>
                <a:r>
                  <a:rPr lang="en-GB" sz="1200" b="1" dirty="0">
                    <a:solidFill>
                      <a:srgbClr val="002060"/>
                    </a:solidFill>
                  </a:rPr>
                  <a:t>Sep 2017 - Aug 2018</a:t>
                </a:r>
              </a:p>
              <a:p>
                <a:pPr algn="ctr"/>
                <a:r>
                  <a:rPr lang="en-GB" sz="1200" dirty="0">
                    <a:solidFill>
                      <a:srgbClr val="002060"/>
                    </a:solidFill>
                  </a:rPr>
                  <a:t>relative to 1981-2010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B1D3B9-5658-4DD5-8C6F-853BCF6DDD6B}"/>
                  </a:ext>
                </a:extLst>
              </p:cNvPr>
              <p:cNvSpPr txBox="1"/>
              <p:nvPr/>
            </p:nvSpPr>
            <p:spPr>
              <a:xfrm>
                <a:off x="6650632" y="2953276"/>
                <a:ext cx="12337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002060"/>
                    </a:solidFill>
                  </a:rPr>
                  <a:t>ERA-Interim</a:t>
                </a:r>
                <a:endParaRPr lang="en-GB" sz="1600" dirty="0"/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FEE1F93-6ED9-4044-B4EC-9CEC9F2492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84625" y="1851670"/>
                <a:ext cx="2415567" cy="1794619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A1E88A4-3DD3-441C-80A7-4C6ED881F7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97521" y="1851670"/>
                <a:ext cx="118695" cy="136815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729431-33BF-4934-9210-F713FF5A7C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17" t="3500" r="3969" b="53807"/>
            <a:stretch/>
          </p:blipFill>
          <p:spPr>
            <a:xfrm>
              <a:off x="8572448" y="1707654"/>
              <a:ext cx="536056" cy="1720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Upper Air temperature Anomalies in ERA5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4D9012-33EC-445A-955E-D8B28A0D3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/>
          <a:stretch/>
        </p:blipFill>
        <p:spPr>
          <a:xfrm>
            <a:off x="1475656" y="627534"/>
            <a:ext cx="6912768" cy="3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78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0D48C-250A-4F54-AA74-35C9A04F9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Temperature Anomalies :10 </a:t>
            </a:r>
            <a:r>
              <a:rPr lang="en-GB" dirty="0" err="1"/>
              <a:t>hPa</a:t>
            </a:r>
            <a:r>
              <a:rPr lang="en-GB" dirty="0"/>
              <a:t> – 1hPa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BD884-90F5-455A-80B7-CD8F37A4B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01" r="2481" b="2961"/>
          <a:stretch/>
        </p:blipFill>
        <p:spPr>
          <a:xfrm>
            <a:off x="1547664" y="915566"/>
            <a:ext cx="3600400" cy="1986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00CDC-DDC4-4FB1-AB0F-40446F0BEB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6401" r="1400" b="3767"/>
          <a:stretch/>
        </p:blipFill>
        <p:spPr>
          <a:xfrm>
            <a:off x="1695814" y="3165211"/>
            <a:ext cx="3516918" cy="194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7C72D2-D91D-4D60-A6C3-2B348BFA37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16401" r="2480" b="2961"/>
          <a:stretch/>
        </p:blipFill>
        <p:spPr>
          <a:xfrm>
            <a:off x="5292080" y="3095671"/>
            <a:ext cx="3433908" cy="20137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913453-8380-4DC8-B749-90560A630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16401" r="2481" b="2961"/>
          <a:stretch/>
        </p:blipFill>
        <p:spPr>
          <a:xfrm>
            <a:off x="5212732" y="923007"/>
            <a:ext cx="3474068" cy="19715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E4A15F-CB85-4E1B-A10C-2168B2A22C1E}"/>
              </a:ext>
            </a:extLst>
          </p:cNvPr>
          <p:cNvSpPr txBox="1"/>
          <p:nvPr/>
        </p:nvSpPr>
        <p:spPr>
          <a:xfrm>
            <a:off x="3181251" y="652349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ERA5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CEEDDD-CAF5-4B97-8898-36E57FA00464}"/>
              </a:ext>
            </a:extLst>
          </p:cNvPr>
          <p:cNvSpPr txBox="1"/>
          <p:nvPr/>
        </p:nvSpPr>
        <p:spPr>
          <a:xfrm>
            <a:off x="2755457" y="2859782"/>
            <a:ext cx="13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ERA-Interim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AFD76-CCA4-462A-B599-1C69CA3A283C}"/>
              </a:ext>
            </a:extLst>
          </p:cNvPr>
          <p:cNvSpPr txBox="1"/>
          <p:nvPr/>
        </p:nvSpPr>
        <p:spPr>
          <a:xfrm>
            <a:off x="6379152" y="279755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JRA-55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FF5AC8-9494-4BCC-80E1-FFE417B4DC98}"/>
              </a:ext>
            </a:extLst>
          </p:cNvPr>
          <p:cNvSpPr txBox="1"/>
          <p:nvPr/>
        </p:nvSpPr>
        <p:spPr>
          <a:xfrm>
            <a:off x="6274140" y="652349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MERRA2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3DBEC2-6201-4983-A47C-8EE6D5B700D4}"/>
              </a:ext>
            </a:extLst>
          </p:cNvPr>
          <p:cNvSpPr/>
          <p:nvPr/>
        </p:nvSpPr>
        <p:spPr>
          <a:xfrm>
            <a:off x="1909839" y="915566"/>
            <a:ext cx="1294009" cy="201375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1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402-C82B-4D68-9974-C1D8F12E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35007"/>
            <a:ext cx="8024776" cy="277539"/>
          </a:xfrm>
        </p:spPr>
        <p:txBody>
          <a:bodyPr/>
          <a:lstStyle/>
          <a:p>
            <a:r>
              <a:rPr lang="en-GB" dirty="0"/>
              <a:t>Upper stratospheric temperature anomalies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B267B-02F7-451E-AE78-6D348C727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16401" r="1400" b="-464"/>
          <a:stretch/>
        </p:blipFill>
        <p:spPr>
          <a:xfrm>
            <a:off x="1187624" y="1275606"/>
            <a:ext cx="5472608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795B9-AA86-4860-8719-A2C7D8A2C428}"/>
              </a:ext>
            </a:extLst>
          </p:cNvPr>
          <p:cNvSpPr txBox="1"/>
          <p:nvPr/>
        </p:nvSpPr>
        <p:spPr>
          <a:xfrm>
            <a:off x="6576309" y="1275606"/>
            <a:ext cx="25676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 low res</a:t>
            </a:r>
          </a:p>
          <a:p>
            <a:r>
              <a:rPr lang="en-GB" dirty="0"/>
              <a:t>pre-production </a:t>
            </a:r>
          </a:p>
          <a:p>
            <a:r>
              <a:rPr lang="en-GB" dirty="0"/>
              <a:t>runs of ERA5: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Anomalies at 2-10 </a:t>
            </a:r>
            <a:r>
              <a:rPr lang="en-GB" dirty="0" err="1"/>
              <a:t>hPa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NH summertime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Amplitude: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~5K 73-76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~9K 1978</a:t>
            </a:r>
          </a:p>
        </p:txBody>
      </p:sp>
    </p:spTree>
    <p:extLst>
      <p:ext uri="{BB962C8B-B14F-4D97-AF65-F5344CB8AC3E}">
        <p14:creationId xmlns:p14="http://schemas.microsoft.com/office/powerpoint/2010/main" val="382273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402-C82B-4D68-9974-C1D8F12E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35007"/>
            <a:ext cx="8024776" cy="277539"/>
          </a:xfrm>
        </p:spPr>
        <p:txBody>
          <a:bodyPr/>
          <a:lstStyle/>
          <a:p>
            <a:r>
              <a:rPr lang="en-GB" dirty="0"/>
              <a:t>Monitoring satellite data in ERA5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795B9-AA86-4860-8719-A2C7D8A2C428}"/>
              </a:ext>
            </a:extLst>
          </p:cNvPr>
          <p:cNvSpPr txBox="1"/>
          <p:nvPr/>
        </p:nvSpPr>
        <p:spPr>
          <a:xfrm>
            <a:off x="6124386" y="699542"/>
            <a:ext cx="291210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Example: </a:t>
            </a:r>
            <a:r>
              <a:rPr lang="en-GB" dirty="0" err="1"/>
              <a:t>MetOp</a:t>
            </a:r>
            <a:r>
              <a:rPr lang="en-GB" dirty="0"/>
              <a:t>-B IASI (#74)</a:t>
            </a:r>
            <a:endParaRPr lang="en-GB" sz="1000" dirty="0"/>
          </a:p>
          <a:p>
            <a:endParaRPr lang="en-GB" sz="1000" dirty="0"/>
          </a:p>
          <a:p>
            <a:r>
              <a:rPr lang="en-GB" dirty="0"/>
              <a:t>Processing change in late</a:t>
            </a:r>
          </a:p>
          <a:p>
            <a:r>
              <a:rPr lang="en-GB" dirty="0"/>
              <a:t>June 2018 (well managed!)</a:t>
            </a:r>
            <a:endParaRPr lang="en-GB" sz="800" dirty="0"/>
          </a:p>
          <a:p>
            <a:endParaRPr lang="en-GB" sz="800" dirty="0"/>
          </a:p>
          <a:p>
            <a:r>
              <a:rPr lang="en-GB" dirty="0"/>
              <a:t>Increase in STDEV(OB-FG)</a:t>
            </a:r>
          </a:p>
          <a:p>
            <a:r>
              <a:rPr lang="en-GB" dirty="0"/>
              <a:t>(25/12/18) coincident with </a:t>
            </a:r>
          </a:p>
          <a:p>
            <a:r>
              <a:rPr lang="en-GB" dirty="0"/>
              <a:t>SSW, not (initially) well </a:t>
            </a:r>
          </a:p>
          <a:p>
            <a:r>
              <a:rPr lang="en-GB" dirty="0"/>
              <a:t>captured by ERA5</a:t>
            </a:r>
            <a:endParaRPr lang="en-GB" sz="1000" dirty="0"/>
          </a:p>
          <a:p>
            <a:endParaRPr lang="en-GB" sz="1000" dirty="0"/>
          </a:p>
          <a:p>
            <a:r>
              <a:rPr lang="en-GB" dirty="0"/>
              <a:t>4 - 6 streams monitored </a:t>
            </a:r>
          </a:p>
          <a:p>
            <a:r>
              <a:rPr lang="en-GB" dirty="0"/>
              <a:t>weekly by reanalysis team</a:t>
            </a:r>
          </a:p>
          <a:p>
            <a:r>
              <a:rPr lang="en-GB" dirty="0"/>
              <a:t>(typically 3 – 90 satellite</a:t>
            </a:r>
          </a:p>
          <a:p>
            <a:r>
              <a:rPr lang="en-GB" dirty="0"/>
              <a:t>instruments, with ?? </a:t>
            </a:r>
            <a:r>
              <a:rPr lang="en-GB" dirty="0" err="1"/>
              <a:t>chs</a:t>
            </a:r>
            <a:r>
              <a:rPr lang="en-GB" dirty="0"/>
              <a:t> </a:t>
            </a:r>
          </a:p>
          <a:p>
            <a:r>
              <a:rPr lang="en-GB" dirty="0"/>
              <a:t>each)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AD994-F81B-4D61-99FF-66FCCE32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4" y="699542"/>
            <a:ext cx="5318816" cy="38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402-C82B-4D68-9974-C1D8F12E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35007"/>
            <a:ext cx="8024776" cy="277539"/>
          </a:xfrm>
        </p:spPr>
        <p:txBody>
          <a:bodyPr/>
          <a:lstStyle/>
          <a:p>
            <a:r>
              <a:rPr lang="en-GB" dirty="0"/>
              <a:t>Preparing satellite data for ERA5(</a:t>
            </a:r>
            <a:r>
              <a:rPr lang="en-GB" dirty="0" err="1"/>
              <a:t>eg</a:t>
            </a:r>
            <a:r>
              <a:rPr lang="en-GB" dirty="0"/>
              <a:t> VTPR)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795B9-AA86-4860-8719-A2C7D8A2C428}"/>
              </a:ext>
            </a:extLst>
          </p:cNvPr>
          <p:cNvSpPr txBox="1"/>
          <p:nvPr/>
        </p:nvSpPr>
        <p:spPr>
          <a:xfrm>
            <a:off x="6084168" y="987574"/>
            <a:ext cx="30912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Example: VTPR (</a:t>
            </a:r>
            <a:r>
              <a:rPr lang="en-GB" dirty="0" err="1"/>
              <a:t>ch</a:t>
            </a:r>
            <a:r>
              <a:rPr lang="en-GB" dirty="0"/>
              <a:t> 4)</a:t>
            </a:r>
          </a:p>
          <a:p>
            <a:endParaRPr lang="en-GB" sz="1000" dirty="0"/>
          </a:p>
          <a:p>
            <a:r>
              <a:rPr lang="en-GB" sz="1600" dirty="0"/>
              <a:t>Reducing:  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Inter-satellite biases </a:t>
            </a:r>
            <a:r>
              <a:rPr lang="en-GB" sz="1600" dirty="0"/>
              <a:t>&amp;</a:t>
            </a:r>
          </a:p>
          <a:p>
            <a:r>
              <a:rPr lang="en-GB" sz="1600" dirty="0">
                <a:solidFill>
                  <a:srgbClr val="FF0000"/>
                </a:solidFill>
              </a:rPr>
              <a:t>Inter-instrument biases</a:t>
            </a:r>
          </a:p>
          <a:p>
            <a:endParaRPr lang="en-GB" sz="1600" dirty="0"/>
          </a:p>
          <a:p>
            <a:r>
              <a:rPr lang="en-GB" sz="1600" dirty="0"/>
              <a:t>Required bias correction (</a:t>
            </a:r>
            <a:r>
              <a:rPr lang="en-GB" sz="1600" dirty="0" err="1"/>
              <a:t>VarBC</a:t>
            </a:r>
            <a:r>
              <a:rPr lang="en-GB" sz="1600" dirty="0"/>
              <a:t>) &amp; </a:t>
            </a:r>
          </a:p>
          <a:p>
            <a:r>
              <a:rPr lang="en-GB" sz="1600" dirty="0"/>
              <a:t>Optimisation of the RT modelling </a:t>
            </a:r>
          </a:p>
          <a:p>
            <a:endParaRPr lang="en-GB" sz="1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4D64C-2BC4-40EC-955C-6BAEEAE315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06" r="453" b="4154"/>
          <a:stretch/>
        </p:blipFill>
        <p:spPr>
          <a:xfrm rot="5400000">
            <a:off x="1947322" y="-60156"/>
            <a:ext cx="3089114" cy="50405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EBF1EBC-F8C1-4C17-9728-0BC90A888752}"/>
              </a:ext>
            </a:extLst>
          </p:cNvPr>
          <p:cNvSpPr/>
          <p:nvPr/>
        </p:nvSpPr>
        <p:spPr>
          <a:xfrm>
            <a:off x="4211960" y="2139702"/>
            <a:ext cx="288032" cy="504056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A17554-AA9F-4B84-9632-4F9C7B1150F0}"/>
              </a:ext>
            </a:extLst>
          </p:cNvPr>
          <p:cNvSpPr/>
          <p:nvPr/>
        </p:nvSpPr>
        <p:spPr>
          <a:xfrm>
            <a:off x="1331640" y="1995686"/>
            <a:ext cx="17281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9A222B-B283-488B-91B8-E1627E119237}"/>
              </a:ext>
            </a:extLst>
          </p:cNvPr>
          <p:cNvSpPr/>
          <p:nvPr/>
        </p:nvSpPr>
        <p:spPr>
          <a:xfrm>
            <a:off x="1331640" y="945887"/>
            <a:ext cx="172819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04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B402-C82B-4D68-9974-C1D8F12EA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704" y="235007"/>
            <a:ext cx="8024776" cy="277539"/>
          </a:xfrm>
        </p:spPr>
        <p:txBody>
          <a:bodyPr/>
          <a:lstStyle/>
          <a:p>
            <a:r>
              <a:rPr lang="en-GB" dirty="0"/>
              <a:t>Preparing satellite data for ERA5(</a:t>
            </a:r>
            <a:r>
              <a:rPr lang="en-GB" dirty="0" err="1"/>
              <a:t>eg</a:t>
            </a:r>
            <a:r>
              <a:rPr lang="en-GB" dirty="0"/>
              <a:t> VTPR)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D7CE41-D5EC-43A1-A0B7-A2BD366A5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" r="1186" b="11404"/>
          <a:stretch/>
        </p:blipFill>
        <p:spPr>
          <a:xfrm rot="5400000">
            <a:off x="5866312" y="841729"/>
            <a:ext cx="2667959" cy="3816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07745-958F-4BDE-84A6-4E5D32000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0" r="1185" b="6953"/>
          <a:stretch/>
        </p:blipFill>
        <p:spPr>
          <a:xfrm rot="5400000">
            <a:off x="1977880" y="769723"/>
            <a:ext cx="2667960" cy="39604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2BCA4B-9731-47F8-93D5-D56BC00636DD}"/>
              </a:ext>
            </a:extLst>
          </p:cNvPr>
          <p:cNvSpPr txBox="1"/>
          <p:nvPr/>
        </p:nvSpPr>
        <p:spPr>
          <a:xfrm>
            <a:off x="2339752" y="843558"/>
            <a:ext cx="630768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100" dirty="0">
                <a:solidFill>
                  <a:prstClr val="black"/>
                </a:solidFill>
                <a:latin typeface="Calibri" panose="020F0502020204030204"/>
              </a:rPr>
              <a:t>original tests                                final pre-production tests</a:t>
            </a:r>
          </a:p>
        </p:txBody>
      </p:sp>
    </p:spTree>
    <p:extLst>
      <p:ext uri="{BB962C8B-B14F-4D97-AF65-F5344CB8AC3E}">
        <p14:creationId xmlns:p14="http://schemas.microsoft.com/office/powerpoint/2010/main" val="1781050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Satellite Data Records for ERA6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32040" y="1131590"/>
            <a:ext cx="4104456" cy="27278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 Sounding Radiance (Microwave and Infrared)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Meteosat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Radiance and Atmospheric Motion Vectors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 Occultation bending angle profile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ASCAT backscatter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Meteorological CDRs: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global and polar Atmospheric Motion Vectors (LEO)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Metop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multi-sensor aerosol AOD product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667960"/>
            <a:ext cx="7398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EUMETSAT provides high impact (F)CDRs for ERA6 back to the 1970s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975" y="401191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Aims at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going back in time as far as possible, best possible individual instrument correction, error flagging, advanced uncertainty estimates and harmonisation over the time series.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67704" y="1104408"/>
            <a:ext cx="3739957" cy="2232000"/>
            <a:chOff x="867704" y="1104408"/>
            <a:chExt cx="3739957" cy="2232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642" b="5668"/>
            <a:stretch/>
          </p:blipFill>
          <p:spPr>
            <a:xfrm>
              <a:off x="867704" y="1104408"/>
              <a:ext cx="3739957" cy="2232000"/>
            </a:xfrm>
            <a:prstGeom prst="rect">
              <a:avLst/>
            </a:prstGeom>
          </p:spPr>
        </p:pic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923928" y="1563638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2303736" y="2140403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203848" y="1760438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303736" y="250401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195736" y="2710412"/>
              <a:ext cx="108000" cy="108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55576" y="3363838"/>
            <a:ext cx="3816424" cy="576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Ranked contributions to forecast error reduction estimated by </a:t>
            </a:r>
            <a:r>
              <a:rPr kumimoji="0" lang="en-US" sz="1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Adjoint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Sensitivity Diagnostics averaged over the test period in the Southern Hemisphere. From McNally (2014).</a:t>
            </a:r>
            <a:endParaRPr kumimoji="0" lang="en-GB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55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744" y="187947"/>
            <a:ext cx="7819096" cy="419428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2AB5F-D527-4A2B-8530-CEAEAD5ECB89}"/>
              </a:ext>
            </a:extLst>
          </p:cNvPr>
          <p:cNvSpPr txBox="1"/>
          <p:nvPr/>
        </p:nvSpPr>
        <p:spPr>
          <a:xfrm>
            <a:off x="1835696" y="1131590"/>
            <a:ext cx="583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Copernicus Climate Change Service</a:t>
            </a: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ERA5 reanalysis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Specifications &amp;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Satellite observations</a:t>
            </a: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Satellite data reprocessing &amp; data rescue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Ongoing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Streamlining</a:t>
            </a: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Summary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0931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of NIMBUS-6 HIRS-1 Data</a:t>
            </a:r>
          </a:p>
        </p:txBody>
      </p:sp>
      <p:sp>
        <p:nvSpPr>
          <p:cNvPr id="13" name="Rounded Rectangle 82"/>
          <p:cNvSpPr>
            <a:spLocks noChangeArrowheads="1"/>
          </p:cNvSpPr>
          <p:nvPr/>
        </p:nvSpPr>
        <p:spPr bwMode="auto">
          <a:xfrm>
            <a:off x="1043608" y="2700178"/>
            <a:ext cx="3240881" cy="1982390"/>
          </a:xfrm>
          <a:prstGeom prst="roundRect">
            <a:avLst>
              <a:gd name="adj" fmla="val 7427"/>
            </a:avLst>
          </a:prstGeom>
          <a:solidFill>
            <a:srgbClr val="FFC000">
              <a:alpha val="10000"/>
            </a:srgbClr>
          </a:solidFill>
          <a:ln w="25400" cap="flat" cmpd="sng" algn="ctr">
            <a:solidFill>
              <a:srgbClr val="FFC000"/>
            </a:solidFill>
            <a:prstDash val="solid"/>
            <a:headEnd/>
            <a:tailEnd/>
          </a:ln>
          <a:effectLst/>
        </p:spPr>
        <p:txBody>
          <a:bodyPr lIns="0" tIns="0" rIns="0" bIns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Standard Deviation </a:t>
            </a:r>
            <a:b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Nimbus-6 – ERA5 departures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0412" y="670796"/>
            <a:ext cx="6535924" cy="1797844"/>
            <a:chOff x="755576" y="670796"/>
            <a:chExt cx="6535924" cy="1797844"/>
          </a:xfrm>
        </p:grpSpPr>
        <p:sp>
          <p:nvSpPr>
            <p:cNvPr id="11" name="Rounded Rectangle 82"/>
            <p:cNvSpPr>
              <a:spLocks noChangeArrowheads="1"/>
            </p:cNvSpPr>
            <p:nvPr/>
          </p:nvSpPr>
          <p:spPr bwMode="auto">
            <a:xfrm>
              <a:off x="755576" y="670796"/>
              <a:ext cx="3176588" cy="1797844"/>
            </a:xfrm>
            <a:prstGeom prst="roundRect">
              <a:avLst>
                <a:gd name="adj" fmla="val 7427"/>
              </a:avLst>
            </a:prstGeom>
            <a:solidFill>
              <a:schemeClr val="tx2">
                <a:lumMod val="40000"/>
                <a:lumOff val="60000"/>
                <a:alpha val="10000"/>
              </a:schemeClr>
            </a:solidFill>
            <a:ln w="25400" cap="flat" cmpd="sng" algn="ctr">
              <a:solidFill>
                <a:srgbClr val="00B5E2"/>
              </a:solidFill>
              <a:prstDash val="solid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Nimbus-6 (Aug 1975)</a:t>
              </a: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" name="Rounded Rectangle 82"/>
            <p:cNvSpPr>
              <a:spLocks noChangeArrowheads="1"/>
            </p:cNvSpPr>
            <p:nvPr/>
          </p:nvSpPr>
          <p:spPr bwMode="auto">
            <a:xfrm>
              <a:off x="4114912" y="670796"/>
              <a:ext cx="3176588" cy="1797844"/>
            </a:xfrm>
            <a:prstGeom prst="roundRect">
              <a:avLst>
                <a:gd name="adj" fmla="val 7427"/>
              </a:avLst>
            </a:prstGeom>
            <a:solidFill>
              <a:schemeClr val="tx2">
                <a:lumMod val="40000"/>
                <a:lumOff val="60000"/>
                <a:alpha val="10000"/>
              </a:schemeClr>
            </a:solidFill>
            <a:ln w="25400" cap="flat" cmpd="sng" algn="ctr">
              <a:solidFill>
                <a:srgbClr val="00B5E2"/>
              </a:solidFill>
              <a:prstDash val="solid"/>
              <a:headEnd/>
              <a:tailEnd/>
            </a:ln>
            <a:effectLst/>
          </p:spPr>
          <p:txBody>
            <a:bodyPr lIns="0" tIns="0" rIns="0" bIns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ERA5 (Aug 1975)</a:t>
              </a:r>
            </a:p>
          </p:txBody>
        </p:sp>
        <p:pic>
          <p:nvPicPr>
            <p:cNvPr id="14" name="Picture 1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64" y="694720"/>
              <a:ext cx="2957813" cy="1485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8206" y="694720"/>
              <a:ext cx="2970000" cy="14850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48" y="2724101"/>
            <a:ext cx="2970000" cy="1458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1268594" y="3419314"/>
            <a:ext cx="2552700" cy="62865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94630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Reanalysis provides a tool to analyse historical data in absence of satellite and ground-based references;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standard deviations in SH may point to additional information from HIRS-1 if assimilated. </a:t>
            </a:r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7EC172B6-41D2-40E5-9237-46DAB5514231}"/>
              </a:ext>
            </a:extLst>
          </p:cNvPr>
          <p:cNvGrpSpPr>
            <a:grpSpLocks noChangeAspect="1"/>
          </p:cNvGrpSpPr>
          <p:nvPr/>
        </p:nvGrpSpPr>
        <p:grpSpPr>
          <a:xfrm>
            <a:off x="7524328" y="2027624"/>
            <a:ext cx="1440160" cy="904166"/>
            <a:chOff x="2697399" y="4502736"/>
            <a:chExt cx="4058434" cy="2124947"/>
          </a:xfrm>
        </p:grpSpPr>
        <p:sp>
          <p:nvSpPr>
            <p:cNvPr id="26" name="Circular Arrow 6">
              <a:extLst>
                <a:ext uri="{FF2B5EF4-FFF2-40B4-BE49-F238E27FC236}">
                  <a16:creationId xmlns:a16="http://schemas.microsoft.com/office/drawing/2014/main" id="{61878A17-31F4-4491-9B21-4D61C8D6401A}"/>
                </a:ext>
              </a:extLst>
            </p:cNvPr>
            <p:cNvSpPr/>
            <p:nvPr/>
          </p:nvSpPr>
          <p:spPr>
            <a:xfrm rot="16367227">
              <a:off x="3784412" y="4832241"/>
              <a:ext cx="1285883" cy="135732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67712"/>
                <a:gd name="adj5" fmla="val 125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Circular Arrow 7">
              <a:extLst>
                <a:ext uri="{FF2B5EF4-FFF2-40B4-BE49-F238E27FC236}">
                  <a16:creationId xmlns:a16="http://schemas.microsoft.com/office/drawing/2014/main" id="{7476CEAE-A2AE-44C6-9CBB-A48412FA0F81}"/>
                </a:ext>
              </a:extLst>
            </p:cNvPr>
            <p:cNvSpPr/>
            <p:nvPr/>
          </p:nvSpPr>
          <p:spPr>
            <a:xfrm rot="1911262">
              <a:off x="4118960" y="4951993"/>
              <a:ext cx="1285884" cy="135732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67712"/>
                <a:gd name="adj5" fmla="val 1250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70E6CC-5FF6-456E-A6AE-0C0ACCF11B4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20484" y="4502736"/>
              <a:ext cx="2535349" cy="665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tx2"/>
                  </a:solidFill>
                </a:rPr>
                <a:t>Better models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683DA7E-74F1-4E50-9890-FFBF6616FB1F}"/>
                </a:ext>
              </a:extLst>
            </p:cNvPr>
            <p:cNvSpPr txBox="1"/>
            <p:nvPr/>
          </p:nvSpPr>
          <p:spPr>
            <a:xfrm>
              <a:off x="4871920" y="5687353"/>
              <a:ext cx="1680992" cy="94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chemeClr val="tx2"/>
                  </a:solidFill>
                </a:rPr>
                <a:t>Better</a:t>
              </a:r>
            </a:p>
            <a:p>
              <a:r>
                <a:rPr lang="en-GB" sz="1000" b="1" dirty="0">
                  <a:solidFill>
                    <a:schemeClr val="tx2"/>
                  </a:solidFill>
                </a:rPr>
                <a:t>reanalysis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F19F6C-510E-49BD-BDC2-BCD18D63BEA2}"/>
                </a:ext>
              </a:extLst>
            </p:cNvPr>
            <p:cNvSpPr txBox="1"/>
            <p:nvPr/>
          </p:nvSpPr>
          <p:spPr>
            <a:xfrm>
              <a:off x="2697399" y="5687355"/>
              <a:ext cx="2050195" cy="94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C00000"/>
                  </a:solidFill>
                </a:rPr>
                <a:t>Better </a:t>
              </a:r>
            </a:p>
            <a:p>
              <a:r>
                <a:rPr lang="en-GB" sz="1000" b="1" dirty="0">
                  <a:solidFill>
                    <a:srgbClr val="C00000"/>
                  </a:solidFill>
                </a:rPr>
                <a:t>observations</a:t>
              </a:r>
            </a:p>
          </p:txBody>
        </p:sp>
        <p:sp>
          <p:nvSpPr>
            <p:cNvPr id="31" name="Circular Arrow 11">
              <a:extLst>
                <a:ext uri="{FF2B5EF4-FFF2-40B4-BE49-F238E27FC236}">
                  <a16:creationId xmlns:a16="http://schemas.microsoft.com/office/drawing/2014/main" id="{C0D55F9C-50E7-4440-93A7-C47D8FB51F4C}"/>
                </a:ext>
              </a:extLst>
            </p:cNvPr>
            <p:cNvSpPr/>
            <p:nvPr/>
          </p:nvSpPr>
          <p:spPr>
            <a:xfrm rot="9030970">
              <a:off x="3821176" y="4847984"/>
              <a:ext cx="1285885" cy="1357322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67712"/>
                <a:gd name="adj5" fmla="val 125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13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13F9-23F2-41A2-9F8F-929ABA4B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994BD3-B3B4-4BE1-9036-13D9F9DFDA79}"/>
              </a:ext>
            </a:extLst>
          </p:cNvPr>
          <p:cNvSpPr txBox="1">
            <a:spLocks/>
          </p:cNvSpPr>
          <p:nvPr/>
        </p:nvSpPr>
        <p:spPr>
          <a:xfrm>
            <a:off x="867704" y="235007"/>
            <a:ext cx="8024776" cy="464535"/>
          </a:xfrm>
          <a:prstGeom prst="rect">
            <a:avLst/>
          </a:prstGeom>
          <a:solidFill>
            <a:srgbClr val="94133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0" kern="1200" spc="7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dirty="0"/>
              <a:t>Satellite data rescue for climate reanalysis 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07275E-3000-472E-A375-446FE67C5583}"/>
              </a:ext>
            </a:extLst>
          </p:cNvPr>
          <p:cNvGrpSpPr/>
          <p:nvPr/>
        </p:nvGrpSpPr>
        <p:grpSpPr>
          <a:xfrm>
            <a:off x="837797" y="987574"/>
            <a:ext cx="4022235" cy="3744416"/>
            <a:chOff x="2578873" y="1914583"/>
            <a:chExt cx="3600630" cy="34422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D412FF-92AB-4719-9181-BB470B676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" t="18218" b="794"/>
            <a:stretch/>
          </p:blipFill>
          <p:spPr>
            <a:xfrm>
              <a:off x="2578873" y="1914583"/>
              <a:ext cx="3600630" cy="29131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6C4DB91-B11B-4F93-B852-4C27407D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873" y="4827751"/>
              <a:ext cx="3592393" cy="529039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E664A0-F5F4-446D-949B-CF62CA536B13}"/>
              </a:ext>
            </a:extLst>
          </p:cNvPr>
          <p:cNvSpPr txBox="1"/>
          <p:nvPr/>
        </p:nvSpPr>
        <p:spPr>
          <a:xfrm>
            <a:off x="5148064" y="1059582"/>
            <a:ext cx="361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Satellite data rescue services will be </a:t>
            </a:r>
          </a:p>
          <a:p>
            <a:r>
              <a:rPr lang="en-GB" dirty="0"/>
              <a:t>delivered by:  </a:t>
            </a:r>
            <a:r>
              <a:rPr lang="en-GB" dirty="0" err="1"/>
              <a:t>Spascia</a:t>
            </a:r>
            <a:r>
              <a:rPr lang="en-GB" dirty="0"/>
              <a:t>, ICARE, CNRM,</a:t>
            </a:r>
          </a:p>
          <a:p>
            <a:r>
              <a:rPr lang="en-GB" dirty="0"/>
              <a:t>Univ. of Reading &amp; Met Office. </a:t>
            </a:r>
          </a:p>
          <a:p>
            <a:r>
              <a:rPr lang="en-GB" dirty="0"/>
              <a:t>(2019 - 2021)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C3160-0F61-40D1-9F4C-B14CBA55F9FC}"/>
              </a:ext>
            </a:extLst>
          </p:cNvPr>
          <p:cNvSpPr txBox="1"/>
          <p:nvPr/>
        </p:nvSpPr>
        <p:spPr>
          <a:xfrm>
            <a:off x="5158408" y="2590082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early datasets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Range of activities: data provision → bias modelling and uncertainty assessment </a:t>
            </a:r>
          </a:p>
        </p:txBody>
      </p:sp>
    </p:spTree>
    <p:extLst>
      <p:ext uri="{BB962C8B-B14F-4D97-AF65-F5344CB8AC3E}">
        <p14:creationId xmlns:p14="http://schemas.microsoft.com/office/powerpoint/2010/main" val="1289383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DE2B-878F-4303-9B63-98073E8E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Streamlining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84CB0-7DB7-4004-ABB2-996455464A43}"/>
              </a:ext>
            </a:extLst>
          </p:cNvPr>
          <p:cNvGrpSpPr/>
          <p:nvPr/>
        </p:nvGrpSpPr>
        <p:grpSpPr>
          <a:xfrm>
            <a:off x="683568" y="661573"/>
            <a:ext cx="8393752" cy="1890046"/>
            <a:chOff x="944657" y="661573"/>
            <a:chExt cx="8393752" cy="1890046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76878041-7700-4E45-80F6-152090FAF811}"/>
                </a:ext>
              </a:extLst>
            </p:cNvPr>
            <p:cNvSpPr/>
            <p:nvPr/>
          </p:nvSpPr>
          <p:spPr>
            <a:xfrm>
              <a:off x="1017041" y="1168415"/>
              <a:ext cx="8321368" cy="1177798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8B267D-A36B-47B9-9BEC-3C2FF79051D7}"/>
                </a:ext>
              </a:extLst>
            </p:cNvPr>
            <p:cNvSpPr txBox="1"/>
            <p:nvPr/>
          </p:nvSpPr>
          <p:spPr>
            <a:xfrm>
              <a:off x="1008966" y="1434697"/>
              <a:ext cx="1000902" cy="853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  a</a:t>
              </a:r>
              <a:r>
                <a:rPr lang="en-GB" sz="1200" dirty="0"/>
                <a:t>cquisition</a:t>
              </a:r>
            </a:p>
            <a:p>
              <a:pPr algn="ctr"/>
              <a:r>
                <a:rPr lang="en-GB" sz="1200" dirty="0"/>
                <a:t>of data &amp;</a:t>
              </a:r>
            </a:p>
            <a:p>
              <a:pPr algn="ctr"/>
              <a:r>
                <a:rPr lang="en-GB" sz="1200" dirty="0"/>
                <a:t>metadata</a:t>
              </a:r>
            </a:p>
            <a:p>
              <a:r>
                <a:rPr lang="en-GB" sz="1200" dirty="0"/>
                <a:t>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82C000-F8D1-4150-9678-3AACB868D64B}"/>
                </a:ext>
              </a:extLst>
            </p:cNvPr>
            <p:cNvSpPr txBox="1"/>
            <p:nvPr/>
          </p:nvSpPr>
          <p:spPr>
            <a:xfrm>
              <a:off x="1834527" y="1458313"/>
              <a:ext cx="1483858" cy="830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 reprocessing, recalibration, QA</a:t>
              </a:r>
            </a:p>
            <a:p>
              <a:pPr algn="ctr"/>
              <a:r>
                <a:rPr lang="en-GB" sz="1200" dirty="0"/>
                <a:t> &amp; harmonisation</a:t>
              </a:r>
            </a:p>
            <a:p>
              <a:r>
                <a:rPr lang="en-GB" sz="1200" dirty="0"/>
                <a:t> 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C9EB86-5D00-4215-9E8D-5475D94E2CC4}"/>
                </a:ext>
              </a:extLst>
            </p:cNvPr>
            <p:cNvSpPr txBox="1"/>
            <p:nvPr/>
          </p:nvSpPr>
          <p:spPr>
            <a:xfrm>
              <a:off x="3043646" y="1444041"/>
              <a:ext cx="1396188" cy="66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  </a:t>
              </a:r>
              <a:r>
                <a:rPr lang="en-GB" sz="1200" dirty="0"/>
                <a:t>re-formatting, documentation </a:t>
              </a:r>
            </a:p>
            <a:p>
              <a:pPr algn="ctr"/>
              <a:r>
                <a:rPr lang="en-GB" sz="1200" dirty="0"/>
                <a:t>&amp; archiving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02E676-9539-43FF-B91D-2998D1472863}"/>
                </a:ext>
              </a:extLst>
            </p:cNvPr>
            <p:cNvSpPr txBox="1"/>
            <p:nvPr/>
          </p:nvSpPr>
          <p:spPr>
            <a:xfrm>
              <a:off x="4106648" y="1458313"/>
              <a:ext cx="1396188" cy="64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 Internal re-formatting </a:t>
              </a:r>
            </a:p>
            <a:p>
              <a:pPr algn="ctr"/>
              <a:r>
                <a:rPr lang="en-GB" sz="1200" dirty="0"/>
                <a:t>&amp; archiving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C4C657-A7CC-48C7-9013-B69DF9F38CC2}"/>
                </a:ext>
              </a:extLst>
            </p:cNvPr>
            <p:cNvSpPr txBox="1"/>
            <p:nvPr/>
          </p:nvSpPr>
          <p:spPr>
            <a:xfrm>
              <a:off x="6432313" y="1467317"/>
              <a:ext cx="928613" cy="64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  final </a:t>
              </a:r>
            </a:p>
            <a:p>
              <a:pPr algn="ctr"/>
              <a:r>
                <a:rPr lang="en-GB" sz="1200" dirty="0"/>
                <a:t>pre-</a:t>
              </a:r>
              <a:r>
                <a:rPr lang="en-GB" sz="1200" dirty="0" err="1"/>
                <a:t>prodn</a:t>
              </a:r>
              <a:r>
                <a:rPr lang="en-GB" sz="1200" dirty="0"/>
                <a:t>.</a:t>
              </a:r>
            </a:p>
            <a:p>
              <a:pPr algn="ctr"/>
              <a:r>
                <a:rPr lang="en-GB" sz="1200" dirty="0"/>
                <a:t>QA checks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CB6B7C-0503-4075-887B-DF424959A388}"/>
                </a:ext>
              </a:extLst>
            </p:cNvPr>
            <p:cNvSpPr txBox="1"/>
            <p:nvPr/>
          </p:nvSpPr>
          <p:spPr>
            <a:xfrm>
              <a:off x="5171185" y="1465234"/>
              <a:ext cx="1396188" cy="66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 </a:t>
              </a:r>
              <a:r>
                <a:rPr lang="en-GB" sz="1200" dirty="0"/>
                <a:t>configuration</a:t>
              </a:r>
            </a:p>
            <a:p>
              <a:pPr algn="ctr"/>
              <a:r>
                <a:rPr lang="en-GB" sz="1200" dirty="0"/>
                <a:t>(R, </a:t>
              </a:r>
              <a:r>
                <a:rPr lang="en-GB" sz="1200" dirty="0" err="1"/>
                <a:t>b.list</a:t>
              </a:r>
              <a:r>
                <a:rPr lang="en-GB" sz="1200" dirty="0"/>
                <a:t>, RT, bias correction model )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7E6132-9A56-491B-A0BF-780477469853}"/>
                </a:ext>
              </a:extLst>
            </p:cNvPr>
            <p:cNvSpPr txBox="1"/>
            <p:nvPr/>
          </p:nvSpPr>
          <p:spPr>
            <a:xfrm>
              <a:off x="7134782" y="1602363"/>
              <a:ext cx="1109626" cy="299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  </a:t>
              </a:r>
              <a:r>
                <a:rPr lang="en-GB" sz="1200" dirty="0"/>
                <a:t>production  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B3ED16-363E-4ADC-8DF6-E196D9D553C0}"/>
                </a:ext>
              </a:extLst>
            </p:cNvPr>
            <p:cNvCxnSpPr/>
            <p:nvPr/>
          </p:nvCxnSpPr>
          <p:spPr>
            <a:xfrm>
              <a:off x="4304675" y="1094376"/>
              <a:ext cx="0" cy="1320141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2910317-DF20-4478-8EEF-E093DEB7D65D}"/>
                </a:ext>
              </a:extLst>
            </p:cNvPr>
            <p:cNvCxnSpPr/>
            <p:nvPr/>
          </p:nvCxnSpPr>
          <p:spPr>
            <a:xfrm flipH="1">
              <a:off x="2894645" y="1347614"/>
              <a:ext cx="132966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A8ABBC-6A27-449B-963E-58DDE9AE862A}"/>
                </a:ext>
              </a:extLst>
            </p:cNvPr>
            <p:cNvCxnSpPr>
              <a:cxnSpLocks/>
            </p:cNvCxnSpPr>
            <p:nvPr/>
          </p:nvCxnSpPr>
          <p:spPr>
            <a:xfrm>
              <a:off x="4355976" y="1347614"/>
              <a:ext cx="1194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90C0E9-F211-4201-BF66-82FA649E72F0}"/>
                </a:ext>
              </a:extLst>
            </p:cNvPr>
            <p:cNvSpPr txBox="1"/>
            <p:nvPr/>
          </p:nvSpPr>
          <p:spPr>
            <a:xfrm>
              <a:off x="2985206" y="968835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EUMETSAT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FF7CFA-DFFD-4869-B209-A798B008D1C1}"/>
                </a:ext>
              </a:extLst>
            </p:cNvPr>
            <p:cNvSpPr txBox="1"/>
            <p:nvPr/>
          </p:nvSpPr>
          <p:spPr>
            <a:xfrm>
              <a:off x="4427984" y="969907"/>
              <a:ext cx="946773" cy="368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ECMWF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3E2B328-50DF-4B40-AEA7-4B58B176BC5E}"/>
                </a:ext>
              </a:extLst>
            </p:cNvPr>
            <p:cNvSpPr txBox="1"/>
            <p:nvPr/>
          </p:nvSpPr>
          <p:spPr>
            <a:xfrm>
              <a:off x="7884368" y="1434697"/>
              <a:ext cx="1109626" cy="66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350" dirty="0"/>
                <a:t>  </a:t>
              </a:r>
              <a:r>
                <a:rPr lang="en-GB" sz="1200" dirty="0"/>
                <a:t>publication &amp; post-production  </a:t>
              </a:r>
            </a:p>
          </p:txBody>
        </p:sp>
        <p:sp>
          <p:nvSpPr>
            <p:cNvPr id="19" name="Arrow: U-Turn 18">
              <a:extLst>
                <a:ext uri="{FF2B5EF4-FFF2-40B4-BE49-F238E27FC236}">
                  <a16:creationId xmlns:a16="http://schemas.microsoft.com/office/drawing/2014/main" id="{AE7A0D6B-B269-4880-843B-45568279C44A}"/>
                </a:ext>
              </a:extLst>
            </p:cNvPr>
            <p:cNvSpPr/>
            <p:nvPr/>
          </p:nvSpPr>
          <p:spPr>
            <a:xfrm flipH="1" flipV="1">
              <a:off x="944657" y="2215921"/>
              <a:ext cx="8203800" cy="335698"/>
            </a:xfrm>
            <a:prstGeom prst="uturnArrow">
              <a:avLst>
                <a:gd name="adj1" fmla="val 28587"/>
                <a:gd name="adj2" fmla="val 25000"/>
                <a:gd name="adj3" fmla="val 27209"/>
                <a:gd name="adj4" fmla="val 43750"/>
                <a:gd name="adj5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7385D3-6935-434F-920F-5B42F6697D4F}"/>
                </a:ext>
              </a:extLst>
            </p:cNvPr>
            <p:cNvSpPr txBox="1"/>
            <p:nvPr/>
          </p:nvSpPr>
          <p:spPr>
            <a:xfrm>
              <a:off x="6486875" y="661573"/>
              <a:ext cx="2172635" cy="507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 dirty="0"/>
                <a:t>‘Typical’ development cycle</a:t>
              </a:r>
            </a:p>
            <a:p>
              <a:r>
                <a:rPr lang="en-GB" sz="1350" dirty="0"/>
                <a:t>reprocessing &gt; reanalysis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C9C53-AB2C-45DF-833D-62FD63A168A6}"/>
              </a:ext>
            </a:extLst>
          </p:cNvPr>
          <p:cNvGrpSpPr/>
          <p:nvPr/>
        </p:nvGrpSpPr>
        <p:grpSpPr>
          <a:xfrm>
            <a:off x="782495" y="2645742"/>
            <a:ext cx="8329444" cy="2339812"/>
            <a:chOff x="1052178" y="3223237"/>
            <a:chExt cx="10859503" cy="312318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D24C1B-2FC7-41B2-823D-5A110D75D7C8}"/>
                </a:ext>
              </a:extLst>
            </p:cNvPr>
            <p:cNvGrpSpPr/>
            <p:nvPr/>
          </p:nvGrpSpPr>
          <p:grpSpPr>
            <a:xfrm>
              <a:off x="1052178" y="3516980"/>
              <a:ext cx="10859503" cy="1762125"/>
              <a:chOff x="1065797" y="3124738"/>
              <a:chExt cx="10859503" cy="176212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DB158F-8359-4612-B2B9-4C63FB2C6A90}"/>
                  </a:ext>
                </a:extLst>
              </p:cNvPr>
              <p:cNvSpPr txBox="1"/>
              <p:nvPr/>
            </p:nvSpPr>
            <p:spPr>
              <a:xfrm>
                <a:off x="2723148" y="4277728"/>
                <a:ext cx="1820278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  </a:t>
                </a:r>
              </a:p>
            </p:txBody>
          </p:sp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9A1368C-741D-4689-9AE0-9773EEE10975}"/>
                  </a:ext>
                </a:extLst>
              </p:cNvPr>
              <p:cNvSpPr/>
              <p:nvPr/>
            </p:nvSpPr>
            <p:spPr>
              <a:xfrm>
                <a:off x="1076326" y="3223565"/>
                <a:ext cx="10848974" cy="1572126"/>
              </a:xfrm>
              <a:prstGeom prst="right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B1740DA-1B5C-4E49-A1A2-990E058F5B6D}"/>
                  </a:ext>
                </a:extLst>
              </p:cNvPr>
              <p:cNvSpPr txBox="1"/>
              <p:nvPr/>
            </p:nvSpPr>
            <p:spPr>
              <a:xfrm>
                <a:off x="1065797" y="3578999"/>
                <a:ext cx="1304925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a</a:t>
                </a:r>
                <a:r>
                  <a:rPr lang="en-GB" sz="1200" dirty="0"/>
                  <a:t>cquisition</a:t>
                </a:r>
              </a:p>
              <a:p>
                <a:pPr algn="ctr"/>
                <a:r>
                  <a:rPr lang="en-GB" sz="1200" dirty="0"/>
                  <a:t>of data &amp;</a:t>
                </a:r>
              </a:p>
              <a:p>
                <a:pPr algn="ctr"/>
                <a:r>
                  <a:rPr lang="en-GB" sz="1200" dirty="0"/>
                  <a:t>metadata</a:t>
                </a:r>
              </a:p>
              <a:p>
                <a:r>
                  <a:rPr lang="en-GB" sz="1200" dirty="0"/>
                  <a:t> 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834A537-7D9E-422F-8234-36B23D1DCF45}"/>
                  </a:ext>
                </a:extLst>
              </p:cNvPr>
              <p:cNvSpPr txBox="1"/>
              <p:nvPr/>
            </p:nvSpPr>
            <p:spPr>
              <a:xfrm>
                <a:off x="2142122" y="3610521"/>
                <a:ext cx="193457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 reprocessing, recalibration, QA</a:t>
                </a:r>
              </a:p>
              <a:p>
                <a:pPr algn="ctr"/>
                <a:r>
                  <a:rPr lang="en-GB" sz="1200" dirty="0"/>
                  <a:t> &amp; harmonisation</a:t>
                </a:r>
              </a:p>
              <a:p>
                <a:r>
                  <a:rPr lang="en-GB" sz="1200" dirty="0"/>
                  <a:t> 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85035E3-141E-48E0-B292-67565E8A1250}"/>
                  </a:ext>
                </a:extLst>
              </p:cNvPr>
              <p:cNvSpPr txBox="1"/>
              <p:nvPr/>
            </p:nvSpPr>
            <p:spPr>
              <a:xfrm>
                <a:off x="3718509" y="3591471"/>
                <a:ext cx="18202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re-formatting, documentation </a:t>
                </a:r>
              </a:p>
              <a:p>
                <a:pPr algn="ctr"/>
                <a:r>
                  <a:rPr lang="en-GB" sz="1200" dirty="0"/>
                  <a:t>&amp; archiving 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365EE0D-7A98-4198-9D70-AA40FC2F23C0}"/>
                  </a:ext>
                </a:extLst>
              </p:cNvPr>
              <p:cNvSpPr txBox="1"/>
              <p:nvPr/>
            </p:nvSpPr>
            <p:spPr>
              <a:xfrm>
                <a:off x="5104397" y="3610521"/>
                <a:ext cx="1820278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 Internal re-formatting </a:t>
                </a:r>
              </a:p>
              <a:p>
                <a:pPr algn="ctr"/>
                <a:r>
                  <a:rPr lang="en-GB" sz="1200" dirty="0"/>
                  <a:t>&amp; archiving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133FE04-3453-401B-BA94-F784CAD1C9CA}"/>
                  </a:ext>
                </a:extLst>
              </p:cNvPr>
              <p:cNvSpPr txBox="1"/>
              <p:nvPr/>
            </p:nvSpPr>
            <p:spPr>
              <a:xfrm>
                <a:off x="8136480" y="3622539"/>
                <a:ext cx="1210679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  final </a:t>
                </a:r>
              </a:p>
              <a:p>
                <a:pPr algn="ctr"/>
                <a:r>
                  <a:rPr lang="en-GB" sz="1200" dirty="0"/>
                  <a:t>pre-</a:t>
                </a:r>
                <a:r>
                  <a:rPr lang="en-GB" sz="1200" dirty="0" err="1"/>
                  <a:t>prodn</a:t>
                </a:r>
                <a:r>
                  <a:rPr lang="en-GB" sz="1200" dirty="0"/>
                  <a:t>.</a:t>
                </a:r>
              </a:p>
              <a:p>
                <a:pPr algn="ctr"/>
                <a:r>
                  <a:rPr lang="en-GB" sz="1200" b="1" dirty="0"/>
                  <a:t>QA checks  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45A8CB-CCF0-4A83-A710-1CEA480BEFA4}"/>
                  </a:ext>
                </a:extLst>
              </p:cNvPr>
              <p:cNvSpPr txBox="1"/>
              <p:nvPr/>
            </p:nvSpPr>
            <p:spPr>
              <a:xfrm>
                <a:off x="6492287" y="3619759"/>
                <a:ext cx="1820278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</a:t>
                </a:r>
                <a:r>
                  <a:rPr lang="en-GB" sz="1200" dirty="0"/>
                  <a:t>configuration</a:t>
                </a:r>
              </a:p>
              <a:p>
                <a:pPr algn="ctr"/>
                <a:r>
                  <a:rPr lang="en-GB" sz="1200" dirty="0"/>
                  <a:t>(R, </a:t>
                </a:r>
                <a:r>
                  <a:rPr lang="en-GB" sz="1200" dirty="0" err="1"/>
                  <a:t>b.list</a:t>
                </a:r>
                <a:r>
                  <a:rPr lang="en-GB" sz="1200" dirty="0"/>
                  <a:t>, RT, </a:t>
                </a:r>
                <a:r>
                  <a:rPr lang="en-GB" sz="1200" b="1" dirty="0"/>
                  <a:t>bias correction model </a:t>
                </a:r>
                <a:r>
                  <a:rPr lang="en-GB" sz="1200" dirty="0"/>
                  <a:t>)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28A34A-06E2-4637-9083-A5F7F6A1C368}"/>
                  </a:ext>
                </a:extLst>
              </p:cNvPr>
              <p:cNvSpPr txBox="1"/>
              <p:nvPr/>
            </p:nvSpPr>
            <p:spPr>
              <a:xfrm>
                <a:off x="9132406" y="3802799"/>
                <a:ext cx="144667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production  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6C9E2B0-9134-4C07-9B69-71E81B3B2862}"/>
                  </a:ext>
                </a:extLst>
              </p:cNvPr>
              <p:cNvCxnSpPr/>
              <p:nvPr/>
            </p:nvCxnSpPr>
            <p:spPr>
              <a:xfrm>
                <a:off x="5362575" y="3124738"/>
                <a:ext cx="0" cy="1762125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A65F3B9-B538-4DF7-8D72-B6DCD154CA78}"/>
                  </a:ext>
                </a:extLst>
              </p:cNvPr>
              <p:cNvSpPr txBox="1"/>
              <p:nvPr/>
            </p:nvSpPr>
            <p:spPr>
              <a:xfrm>
                <a:off x="10300657" y="3578999"/>
                <a:ext cx="144667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publication &amp; post-production  </a:t>
                </a:r>
              </a:p>
            </p:txBody>
          </p:sp>
        </p:grpSp>
        <p:sp>
          <p:nvSpPr>
            <p:cNvPr id="23" name="Arrow: U-Turn 22">
              <a:extLst>
                <a:ext uri="{FF2B5EF4-FFF2-40B4-BE49-F238E27FC236}">
                  <a16:creationId xmlns:a16="http://schemas.microsoft.com/office/drawing/2014/main" id="{7BA6E6E0-D521-4D5A-82E2-1386E0BA204D}"/>
                </a:ext>
              </a:extLst>
            </p:cNvPr>
            <p:cNvSpPr/>
            <p:nvPr/>
          </p:nvSpPr>
          <p:spPr>
            <a:xfrm flipH="1" flipV="1">
              <a:off x="3524250" y="5028085"/>
              <a:ext cx="5401514" cy="448090"/>
            </a:xfrm>
            <a:prstGeom prst="uturnArrow">
              <a:avLst>
                <a:gd name="adj1" fmla="val 28587"/>
                <a:gd name="adj2" fmla="val 25000"/>
                <a:gd name="adj3" fmla="val 27209"/>
                <a:gd name="adj4" fmla="val 43750"/>
                <a:gd name="adj5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24" name="Arrow: U-Turn 23">
              <a:extLst>
                <a:ext uri="{FF2B5EF4-FFF2-40B4-BE49-F238E27FC236}">
                  <a16:creationId xmlns:a16="http://schemas.microsoft.com/office/drawing/2014/main" id="{11DA6C2E-6E59-4B9A-9CCF-AC312B8D6955}"/>
                </a:ext>
              </a:extLst>
            </p:cNvPr>
            <p:cNvSpPr/>
            <p:nvPr/>
          </p:nvSpPr>
          <p:spPr>
            <a:xfrm flipH="1" flipV="1">
              <a:off x="2670233" y="5039302"/>
              <a:ext cx="5082007" cy="899773"/>
            </a:xfrm>
            <a:prstGeom prst="uturnArrow">
              <a:avLst>
                <a:gd name="adj1" fmla="val 9985"/>
                <a:gd name="adj2" fmla="val 15256"/>
                <a:gd name="adj3" fmla="val 27209"/>
                <a:gd name="adj4" fmla="val 43750"/>
                <a:gd name="adj5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50971C2-72EC-4FC6-8696-85113D01574A}"/>
                </a:ext>
              </a:extLst>
            </p:cNvPr>
            <p:cNvSpPr txBox="1"/>
            <p:nvPr/>
          </p:nvSpPr>
          <p:spPr>
            <a:xfrm>
              <a:off x="3389564" y="5977090"/>
              <a:ext cx="380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assessment &amp; development of bias models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3D8F1-14DF-4C6D-B60A-8ABAC7164F8E}"/>
                </a:ext>
              </a:extLst>
            </p:cNvPr>
            <p:cNvSpPr txBox="1"/>
            <p:nvPr/>
          </p:nvSpPr>
          <p:spPr>
            <a:xfrm>
              <a:off x="3619667" y="5461703"/>
              <a:ext cx="4060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ERA5 departure-based analysis of data quality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C44E21-5220-4DDD-BDAB-7D43BFFC4711}"/>
                </a:ext>
              </a:extLst>
            </p:cNvPr>
            <p:cNvSpPr txBox="1"/>
            <p:nvPr/>
          </p:nvSpPr>
          <p:spPr>
            <a:xfrm>
              <a:off x="8194259" y="3223237"/>
              <a:ext cx="3319951" cy="67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Development cycle for C3S currently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9741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7FB3-6A47-4DE6-809B-D1B5A8F4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Streamlining: a possible future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3B43C9-3BCA-470D-88D5-BCE1D38981B3}"/>
              </a:ext>
            </a:extLst>
          </p:cNvPr>
          <p:cNvGrpSpPr/>
          <p:nvPr/>
        </p:nvGrpSpPr>
        <p:grpSpPr>
          <a:xfrm>
            <a:off x="867704" y="987574"/>
            <a:ext cx="8144627" cy="3666155"/>
            <a:chOff x="831997" y="1306225"/>
            <a:chExt cx="8144627" cy="36661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0D0A35-11F7-4601-8FAF-9724E303A07B}"/>
                </a:ext>
              </a:extLst>
            </p:cNvPr>
            <p:cNvGrpSpPr/>
            <p:nvPr/>
          </p:nvGrpSpPr>
          <p:grpSpPr>
            <a:xfrm>
              <a:off x="831997" y="1580259"/>
              <a:ext cx="8144627" cy="1179095"/>
              <a:chOff x="1065797" y="3223565"/>
              <a:chExt cx="10859503" cy="1572126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2F8636-A9A8-4B0D-B11A-C15476CA0E33}"/>
                  </a:ext>
                </a:extLst>
              </p:cNvPr>
              <p:cNvSpPr txBox="1"/>
              <p:nvPr/>
            </p:nvSpPr>
            <p:spPr>
              <a:xfrm>
                <a:off x="2723146" y="4277729"/>
                <a:ext cx="182027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  </a:t>
                </a:r>
              </a:p>
            </p:txBody>
          </p: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31FCCD4A-764F-450F-BA43-C6E9B566E855}"/>
                  </a:ext>
                </a:extLst>
              </p:cNvPr>
              <p:cNvSpPr/>
              <p:nvPr/>
            </p:nvSpPr>
            <p:spPr>
              <a:xfrm>
                <a:off x="1076326" y="3223565"/>
                <a:ext cx="10848974" cy="1572126"/>
              </a:xfrm>
              <a:prstGeom prst="right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96C78B-C0C7-4CE4-B122-0CBDA868FB66}"/>
                  </a:ext>
                </a:extLst>
              </p:cNvPr>
              <p:cNvSpPr txBox="1"/>
              <p:nvPr/>
            </p:nvSpPr>
            <p:spPr>
              <a:xfrm>
                <a:off x="1065797" y="3579000"/>
                <a:ext cx="1304925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a</a:t>
                </a:r>
                <a:r>
                  <a:rPr lang="en-GB" sz="1200" dirty="0"/>
                  <a:t>cquisition</a:t>
                </a:r>
              </a:p>
              <a:p>
                <a:pPr algn="ctr"/>
                <a:r>
                  <a:rPr lang="en-GB" sz="1200" dirty="0"/>
                  <a:t>of data &amp;</a:t>
                </a:r>
              </a:p>
              <a:p>
                <a:pPr algn="ctr"/>
                <a:r>
                  <a:rPr lang="en-GB" sz="1200" dirty="0"/>
                  <a:t>metadata</a:t>
                </a:r>
              </a:p>
              <a:p>
                <a:r>
                  <a:rPr lang="en-GB" sz="1200" dirty="0"/>
                  <a:t> 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8F6A61-EBF2-4D30-AAA2-82170C78CB96}"/>
                  </a:ext>
                </a:extLst>
              </p:cNvPr>
              <p:cNvSpPr txBox="1"/>
              <p:nvPr/>
            </p:nvSpPr>
            <p:spPr>
              <a:xfrm>
                <a:off x="2142122" y="3610521"/>
                <a:ext cx="193457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 reprocessing, recalibration, QA</a:t>
                </a:r>
              </a:p>
              <a:p>
                <a:pPr algn="ctr"/>
                <a:r>
                  <a:rPr lang="en-GB" sz="1200" dirty="0"/>
                  <a:t> &amp; harmonisation</a:t>
                </a:r>
              </a:p>
              <a:p>
                <a:r>
                  <a:rPr lang="en-GB" sz="1200" dirty="0"/>
                  <a:t> 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798E9F0-FF38-4D28-83D2-9305A27D8F81}"/>
                  </a:ext>
                </a:extLst>
              </p:cNvPr>
              <p:cNvSpPr txBox="1"/>
              <p:nvPr/>
            </p:nvSpPr>
            <p:spPr>
              <a:xfrm>
                <a:off x="3931650" y="3584636"/>
                <a:ext cx="182027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re-formatting, documentation </a:t>
                </a:r>
              </a:p>
              <a:p>
                <a:pPr algn="ctr"/>
                <a:r>
                  <a:rPr lang="en-GB" sz="1200" dirty="0"/>
                  <a:t>&amp; archiving  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A3C4BC-6309-4D6B-8FB0-0CBCC1F13B0C}"/>
                  </a:ext>
                </a:extLst>
              </p:cNvPr>
              <p:cNvSpPr txBox="1"/>
              <p:nvPr/>
            </p:nvSpPr>
            <p:spPr>
              <a:xfrm>
                <a:off x="8269831" y="3622539"/>
                <a:ext cx="121067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/>
                  <a:t>  final </a:t>
                </a:r>
              </a:p>
              <a:p>
                <a:pPr algn="ctr"/>
                <a:r>
                  <a:rPr lang="en-GB" sz="1200" dirty="0"/>
                  <a:t>pre-</a:t>
                </a:r>
                <a:r>
                  <a:rPr lang="en-GB" sz="1200" dirty="0" err="1"/>
                  <a:t>prodn</a:t>
                </a:r>
                <a:r>
                  <a:rPr lang="en-GB" sz="1200" dirty="0"/>
                  <a:t>.</a:t>
                </a:r>
              </a:p>
              <a:p>
                <a:pPr algn="ctr"/>
                <a:r>
                  <a:rPr lang="en-GB" sz="1200" dirty="0"/>
                  <a:t>QA checks 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4AA6A06-489B-48C1-B163-FADDCF98564D}"/>
                  </a:ext>
                </a:extLst>
              </p:cNvPr>
              <p:cNvSpPr txBox="1"/>
              <p:nvPr/>
            </p:nvSpPr>
            <p:spPr>
              <a:xfrm>
                <a:off x="5590674" y="3562868"/>
                <a:ext cx="182027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</a:t>
                </a:r>
                <a:r>
                  <a:rPr lang="en-GB" sz="1200" dirty="0"/>
                  <a:t>configuration</a:t>
                </a:r>
              </a:p>
              <a:p>
                <a:pPr algn="ctr"/>
                <a:r>
                  <a:rPr lang="en-GB" sz="1200" dirty="0"/>
                  <a:t>(R, </a:t>
                </a:r>
                <a:r>
                  <a:rPr lang="en-GB" sz="1200" dirty="0" err="1"/>
                  <a:t>b.list</a:t>
                </a:r>
                <a:r>
                  <a:rPr lang="en-GB" sz="1200" dirty="0"/>
                  <a:t>, RT, bias correction model )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E795DCE-AB43-44A0-841D-FB335F527125}"/>
                  </a:ext>
                </a:extLst>
              </p:cNvPr>
              <p:cNvSpPr txBox="1"/>
              <p:nvPr/>
            </p:nvSpPr>
            <p:spPr>
              <a:xfrm>
                <a:off x="9180031" y="3802799"/>
                <a:ext cx="1446673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production  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A793C68-4F92-45E5-987C-092E68E8BC25}"/>
                  </a:ext>
                </a:extLst>
              </p:cNvPr>
              <p:cNvSpPr txBox="1"/>
              <p:nvPr/>
            </p:nvSpPr>
            <p:spPr>
              <a:xfrm>
                <a:off x="10300659" y="3579000"/>
                <a:ext cx="1446673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dirty="0"/>
                  <a:t>  </a:t>
                </a:r>
                <a:r>
                  <a:rPr lang="en-GB" sz="1200" dirty="0"/>
                  <a:t>publication &amp; post-production  </a:t>
                </a:r>
              </a:p>
            </p:txBody>
          </p:sp>
        </p:grpSp>
        <p:sp>
          <p:nvSpPr>
            <p:cNvPr id="5" name="Arrow: U-Turn 4">
              <a:extLst>
                <a:ext uri="{FF2B5EF4-FFF2-40B4-BE49-F238E27FC236}">
                  <a16:creationId xmlns:a16="http://schemas.microsoft.com/office/drawing/2014/main" id="{FF862021-3D6E-47BA-84FF-F43F687ADCA4}"/>
                </a:ext>
              </a:extLst>
            </p:cNvPr>
            <p:cNvSpPr/>
            <p:nvPr/>
          </p:nvSpPr>
          <p:spPr>
            <a:xfrm rot="10800000" flipH="1" flipV="1">
              <a:off x="3663990" y="1490503"/>
              <a:ext cx="2322472" cy="268793"/>
            </a:xfrm>
            <a:prstGeom prst="uturnArrow">
              <a:avLst>
                <a:gd name="adj1" fmla="val 12079"/>
                <a:gd name="adj2" fmla="val 25000"/>
                <a:gd name="adj3" fmla="val 27209"/>
                <a:gd name="adj4" fmla="val 43750"/>
                <a:gd name="adj5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6" name="Arrow: U-Turn 5">
              <a:extLst>
                <a:ext uri="{FF2B5EF4-FFF2-40B4-BE49-F238E27FC236}">
                  <a16:creationId xmlns:a16="http://schemas.microsoft.com/office/drawing/2014/main" id="{991FA5B9-66AE-4246-83C5-82241FA6CE6E}"/>
                </a:ext>
              </a:extLst>
            </p:cNvPr>
            <p:cNvSpPr/>
            <p:nvPr/>
          </p:nvSpPr>
          <p:spPr>
            <a:xfrm flipH="1" flipV="1">
              <a:off x="3626122" y="2545329"/>
              <a:ext cx="2360339" cy="303780"/>
            </a:xfrm>
            <a:prstGeom prst="uturnArrow">
              <a:avLst>
                <a:gd name="adj1" fmla="val 9985"/>
                <a:gd name="adj2" fmla="val 15256"/>
                <a:gd name="adj3" fmla="val 27209"/>
                <a:gd name="adj4" fmla="val 43750"/>
                <a:gd name="adj5" fmla="val 100000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F24E1F-4D2F-4940-B563-F29159494F80}"/>
                </a:ext>
              </a:extLst>
            </p:cNvPr>
            <p:cNvSpPr txBox="1"/>
            <p:nvPr/>
          </p:nvSpPr>
          <p:spPr>
            <a:xfrm>
              <a:off x="5414819" y="2013773"/>
              <a:ext cx="8885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  QA 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693D590-380C-4765-B960-9ED7324F6A46}"/>
                </a:ext>
              </a:extLst>
            </p:cNvPr>
            <p:cNvCxnSpPr/>
            <p:nvPr/>
          </p:nvCxnSpPr>
          <p:spPr>
            <a:xfrm>
              <a:off x="3033023" y="1355852"/>
              <a:ext cx="0" cy="187166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A146CD0-574D-4E0C-98CC-B42B67EA43FE}"/>
                </a:ext>
              </a:extLst>
            </p:cNvPr>
            <p:cNvCxnSpPr/>
            <p:nvPr/>
          </p:nvCxnSpPr>
          <p:spPr>
            <a:xfrm>
              <a:off x="6293126" y="1331857"/>
              <a:ext cx="0" cy="1871663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C033AE0-2917-4A95-BB33-99F6E3202B29}"/>
                </a:ext>
              </a:extLst>
            </p:cNvPr>
            <p:cNvCxnSpPr/>
            <p:nvPr/>
          </p:nvCxnSpPr>
          <p:spPr>
            <a:xfrm flipH="1">
              <a:off x="1810690" y="1707356"/>
              <a:ext cx="11706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A9699FF-9399-4FF5-B52C-32757385E0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1512" y="1661626"/>
              <a:ext cx="1248245" cy="71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5B802C-D822-46CE-83B0-4A5FA023317A}"/>
                </a:ext>
              </a:extLst>
            </p:cNvPr>
            <p:cNvSpPr txBox="1"/>
            <p:nvPr/>
          </p:nvSpPr>
          <p:spPr>
            <a:xfrm>
              <a:off x="1821856" y="1306225"/>
              <a:ext cx="1196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EUMETSAT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8C0FC4-F3B8-4517-BB9A-1C79B82032B3}"/>
                </a:ext>
              </a:extLst>
            </p:cNvPr>
            <p:cNvSpPr txBox="1"/>
            <p:nvPr/>
          </p:nvSpPr>
          <p:spPr>
            <a:xfrm>
              <a:off x="6401511" y="1331857"/>
              <a:ext cx="9257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ECMWF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30C326-5731-462C-97BA-0C0D9E9D1E66}"/>
                </a:ext>
              </a:extLst>
            </p:cNvPr>
            <p:cNvSpPr txBox="1"/>
            <p:nvPr/>
          </p:nvSpPr>
          <p:spPr>
            <a:xfrm>
              <a:off x="3210319" y="3033388"/>
              <a:ext cx="309302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/>
                <a:t>Collaborative &amp;  iterative activity, including:</a:t>
              </a:r>
            </a:p>
            <a:p>
              <a:endParaRPr lang="en-GB" sz="1200" dirty="0"/>
            </a:p>
            <a:p>
              <a:pPr marL="216000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Data archived in common infrastructure</a:t>
              </a:r>
            </a:p>
            <a:p>
              <a:pPr marL="216000" indent="-214313">
                <a:buFont typeface="Arial" panose="020B0604020202020204" pitchFamily="34" charset="0"/>
                <a:buChar char="•"/>
              </a:pPr>
              <a:endParaRPr lang="en-GB" sz="1200" dirty="0"/>
            </a:p>
            <a:p>
              <a:pPr marL="216000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QA checks (‘scouts’) run by EUMETSAT, with ECMWF support</a:t>
              </a:r>
            </a:p>
            <a:p>
              <a:pPr marL="216000" indent="-214313">
                <a:buFont typeface="Arial" panose="020B0604020202020204" pitchFamily="34" charset="0"/>
                <a:buChar char="•"/>
              </a:pPr>
              <a:endParaRPr lang="en-GB" sz="1200" dirty="0"/>
            </a:p>
            <a:p>
              <a:pPr marL="216000" indent="-214313">
                <a:buFont typeface="Arial" panose="020B0604020202020204" pitchFamily="34" charset="0"/>
                <a:buChar char="•"/>
              </a:pPr>
              <a:r>
                <a:rPr lang="en-GB" sz="1200" dirty="0"/>
                <a:t>Bias models, blacklists, RT coefficients, </a:t>
              </a:r>
              <a:r>
                <a:rPr lang="en-GB" sz="1200" dirty="0" err="1"/>
                <a:t>obs</a:t>
              </a:r>
              <a:r>
                <a:rPr lang="en-GB" sz="1200" dirty="0"/>
                <a:t> error tuning developed jointly.</a:t>
              </a:r>
            </a:p>
            <a:p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9371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2AF472-3215-46C1-8C76-099EA2F5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59008-07C5-4548-B52A-2FA2CDA9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24" y="843558"/>
            <a:ext cx="7299753" cy="3823073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ECMWF operates the Copernicus Climate Change Service (C3S) and the Atmospheric Monitoring Service (CAM) on behalf of the European Commission. Both services have requirements for EO data (C3S </a:t>
            </a:r>
            <a:r>
              <a:rPr lang="en-GB" sz="1600" b="1" dirty="0"/>
              <a:t>L1</a:t>
            </a:r>
            <a:r>
              <a:rPr lang="en-GB" sz="1600" dirty="0"/>
              <a:t> &amp; L2, CAMS L2)</a:t>
            </a:r>
            <a:endParaRPr lang="en-GB" sz="900" dirty="0"/>
          </a:p>
          <a:p>
            <a:pPr marL="0" indent="0">
              <a:buNone/>
            </a:pPr>
            <a:endParaRPr lang="en-GB" sz="900" dirty="0"/>
          </a:p>
          <a:p>
            <a:r>
              <a:rPr lang="en-GB" sz="1600" dirty="0"/>
              <a:t>L1 data is critically important for C3S reanalyses (global &amp; regional) &amp; monitoring the quality of satellite EO data,  over the entire satellite era (1972-present), is an important activity for the C3S reanalysis team(s).</a:t>
            </a:r>
            <a:endParaRPr lang="en-GB" sz="900" dirty="0"/>
          </a:p>
          <a:p>
            <a:endParaRPr lang="en-GB" sz="900" dirty="0"/>
          </a:p>
          <a:p>
            <a:r>
              <a:rPr lang="en-GB" sz="1600" dirty="0"/>
              <a:t>C3S supports satellite data rescue and reprocessing activities, and is developing ways of streamlining the process of developing new FCDRs - &gt; producing new  reanalyses.</a:t>
            </a:r>
            <a:endParaRPr lang="en-GB" sz="800" dirty="0"/>
          </a:p>
          <a:p>
            <a:endParaRPr lang="en-GB" sz="800" dirty="0"/>
          </a:p>
          <a:p>
            <a:r>
              <a:rPr lang="en-GB" sz="1600" dirty="0"/>
              <a:t>ERA5 is available from 1979-2018. 1950-1978 is expected by the end of 2019. </a:t>
            </a:r>
            <a:endParaRPr lang="en-GB" sz="800" dirty="0"/>
          </a:p>
          <a:p>
            <a:endParaRPr lang="en-GB" sz="800" dirty="0"/>
          </a:p>
          <a:p>
            <a:r>
              <a:rPr lang="en-GB" sz="1600" dirty="0"/>
              <a:t>This includes analysis fields,  but (soon) will include all observation feedback (incl. o - b and o – a for all observations assimilated) a  potential resource for GSICS  activities.</a:t>
            </a: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9098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Copernicus Services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82" y="1858566"/>
            <a:ext cx="912019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54" y="2967254"/>
            <a:ext cx="5718856" cy="68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923485" y="1150144"/>
            <a:ext cx="1039415" cy="3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Different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Needs</a:t>
            </a:r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85" y="1858566"/>
            <a:ext cx="910828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7" y="2425303"/>
            <a:ext cx="921544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016919" y="2489597"/>
            <a:ext cx="884635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Oil Spill Tracking</a:t>
            </a:r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1858566"/>
            <a:ext cx="844153" cy="58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8" y="2425304"/>
            <a:ext cx="844153" cy="22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62050" y="2499122"/>
            <a:ext cx="734616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Farming</a:t>
            </a:r>
          </a:p>
        </p:txBody>
      </p:sp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2438401"/>
            <a:ext cx="894160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945732" y="2489597"/>
            <a:ext cx="841772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Flood</a:t>
            </a:r>
          </a:p>
        </p:txBody>
      </p:sp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097" y="2702719"/>
            <a:ext cx="837009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62050" y="3211116"/>
            <a:ext cx="796529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Land</a:t>
            </a:r>
          </a:p>
        </p:txBody>
      </p:sp>
      <p:pic>
        <p:nvPicPr>
          <p:cNvPr id="18" name="Picture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751535"/>
            <a:ext cx="829866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127647" y="3211116"/>
            <a:ext cx="800100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Marine</a:t>
            </a: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69" y="2751535"/>
            <a:ext cx="838200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063479" y="3211116"/>
            <a:ext cx="800100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Atmosphere</a:t>
            </a:r>
          </a:p>
        </p:txBody>
      </p:sp>
      <p:pic>
        <p:nvPicPr>
          <p:cNvPr id="22" name="Picture 3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29" y="2751535"/>
            <a:ext cx="831056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92166" y="3211116"/>
            <a:ext cx="796528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Emergency</a:t>
            </a: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56097" y="4230291"/>
            <a:ext cx="5600700" cy="255984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</p:pic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1413273" y="4283869"/>
            <a:ext cx="5306615" cy="1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1137" dirty="0">
                <a:solidFill>
                  <a:srgbClr val="FFFFFF"/>
                </a:solidFill>
              </a:rPr>
              <a:t>OBSERVATIONS</a:t>
            </a:r>
          </a:p>
        </p:txBody>
      </p:sp>
      <p:pic>
        <p:nvPicPr>
          <p:cNvPr id="26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35" y="3383757"/>
            <a:ext cx="15359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77"/>
          <p:cNvGrpSpPr>
            <a:grpSpLocks/>
          </p:cNvGrpSpPr>
          <p:nvPr/>
        </p:nvGrpSpPr>
        <p:grpSpPr bwMode="auto">
          <a:xfrm>
            <a:off x="2387204" y="3590926"/>
            <a:ext cx="3058715" cy="613172"/>
            <a:chOff x="1805201" y="3787544"/>
            <a:chExt cx="3764381" cy="754380"/>
          </a:xfrm>
        </p:grpSpPr>
        <p:grpSp>
          <p:nvGrpSpPr>
            <p:cNvPr id="28" name="Group 76"/>
            <p:cNvGrpSpPr>
              <a:grpSpLocks/>
            </p:cNvGrpSpPr>
            <p:nvPr/>
          </p:nvGrpSpPr>
          <p:grpSpPr bwMode="auto">
            <a:xfrm>
              <a:off x="1805201" y="3787544"/>
              <a:ext cx="3764381" cy="754380"/>
              <a:chOff x="1792138" y="3787544"/>
              <a:chExt cx="3764381" cy="754380"/>
            </a:xfrm>
          </p:grpSpPr>
          <p:pic>
            <p:nvPicPr>
              <p:cNvPr id="30" name="Picture 41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138" y="3787544"/>
                <a:ext cx="1981489" cy="74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36"/>
              <p:cNvSpPr txBox="1">
                <a:spLocks noChangeArrowheads="1"/>
              </p:cNvSpPr>
              <p:nvPr/>
            </p:nvSpPr>
            <p:spPr bwMode="auto">
              <a:xfrm>
                <a:off x="1858076" y="3960393"/>
                <a:ext cx="1753977" cy="409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5000"/>
                  </a:lnSpc>
                  <a:defRPr/>
                </a:pPr>
                <a:r>
                  <a:rPr lang="en-US" sz="1137" dirty="0">
                    <a:solidFill>
                      <a:srgbClr val="00338D"/>
                    </a:solidFill>
                  </a:rPr>
                  <a:t>Space </a:t>
                </a:r>
                <a:endParaRPr lang="en-US" sz="1788" dirty="0">
                  <a:solidFill>
                    <a:srgbClr val="00338D"/>
                  </a:solidFill>
                </a:endParaRPr>
              </a:p>
              <a:p>
                <a:pPr algn="ctr" eaLnBrk="1" hangingPunct="1">
                  <a:lnSpc>
                    <a:spcPct val="95000"/>
                  </a:lnSpc>
                  <a:defRPr/>
                </a:pPr>
                <a:r>
                  <a:rPr lang="en-US" sz="1137" dirty="0">
                    <a:solidFill>
                      <a:srgbClr val="00338D"/>
                    </a:solidFill>
                  </a:rPr>
                  <a:t>Infrastructure</a:t>
                </a:r>
              </a:p>
            </p:txBody>
          </p:sp>
          <p:pic>
            <p:nvPicPr>
              <p:cNvPr id="32" name="Picture 43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3537" y="3796116"/>
                <a:ext cx="1982982" cy="745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38"/>
              <p:cNvSpPr txBox="1">
                <a:spLocks noChangeArrowheads="1"/>
              </p:cNvSpPr>
              <p:nvPr/>
            </p:nvSpPr>
            <p:spPr bwMode="auto">
              <a:xfrm>
                <a:off x="3697041" y="3936955"/>
                <a:ext cx="1756906" cy="409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defPPr>
                  <a:defRPr lang="fr-FR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algn="ctr" eaLnBrk="1" hangingPunct="1">
                  <a:lnSpc>
                    <a:spcPct val="95000"/>
                  </a:lnSpc>
                  <a:defRPr/>
                </a:pPr>
                <a:r>
                  <a:rPr lang="en-US" sz="1137" dirty="0">
                    <a:solidFill>
                      <a:srgbClr val="00338D"/>
                    </a:solidFill>
                  </a:rPr>
                  <a:t>In Situ </a:t>
                </a:r>
                <a:endParaRPr lang="en-US" sz="1788" dirty="0">
                  <a:solidFill>
                    <a:srgbClr val="00338D"/>
                  </a:solidFill>
                </a:endParaRPr>
              </a:p>
              <a:p>
                <a:pPr algn="ctr" eaLnBrk="1" hangingPunct="1">
                  <a:lnSpc>
                    <a:spcPct val="95000"/>
                  </a:lnSpc>
                  <a:defRPr/>
                </a:pPr>
                <a:r>
                  <a:rPr lang="en-US" sz="1137" dirty="0">
                    <a:solidFill>
                      <a:srgbClr val="00338D"/>
                    </a:solidFill>
                  </a:rPr>
                  <a:t>Infrastructure</a:t>
                </a:r>
              </a:p>
            </p:txBody>
          </p:sp>
        </p:grpSp>
        <p:sp>
          <p:nvSpPr>
            <p:cNvPr id="29" name="Text Box 39"/>
            <p:cNvSpPr txBox="1">
              <a:spLocks noChangeArrowheads="1"/>
            </p:cNvSpPr>
            <p:nvPr/>
          </p:nvSpPr>
          <p:spPr bwMode="auto">
            <a:xfrm>
              <a:off x="3468328" y="3995548"/>
              <a:ext cx="344348" cy="35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algn="r" eaLnBrk="1" hangingPunct="1">
                <a:lnSpc>
                  <a:spcPct val="95000"/>
                </a:lnSpc>
                <a:defRPr/>
              </a:pPr>
              <a:r>
                <a:rPr lang="en-US" sz="1950" dirty="0">
                  <a:solidFill>
                    <a:srgbClr val="00338D"/>
                  </a:solidFill>
                </a:rPr>
                <a:t>&amp;</a:t>
              </a:r>
            </a:p>
          </p:txBody>
        </p:sp>
      </p:grpSp>
      <p:pic>
        <p:nvPicPr>
          <p:cNvPr id="34" name="Picture 4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545431"/>
            <a:ext cx="153591" cy="27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82" y="2438401"/>
            <a:ext cx="912019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3008710" y="2489597"/>
            <a:ext cx="846534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Air Quality</a:t>
            </a:r>
          </a:p>
        </p:txBody>
      </p:sp>
      <p:pic>
        <p:nvPicPr>
          <p:cNvPr id="37" name="Picture 3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7" y="937023"/>
            <a:ext cx="1604963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26"/>
          <p:cNvSpPr txBox="1">
            <a:spLocks noChangeArrowheads="1"/>
          </p:cNvSpPr>
          <p:nvPr/>
        </p:nvSpPr>
        <p:spPr bwMode="auto">
          <a:xfrm>
            <a:off x="1996679" y="1152525"/>
            <a:ext cx="901303" cy="1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1137" dirty="0">
                <a:solidFill>
                  <a:srgbClr val="FDC82F"/>
                </a:solidFill>
              </a:rPr>
              <a:t>Policy Makers</a:t>
            </a:r>
          </a:p>
        </p:txBody>
      </p:sp>
      <p:pic>
        <p:nvPicPr>
          <p:cNvPr id="39" name="Picture 3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482" y="937023"/>
            <a:ext cx="1603772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3423047" y="1152525"/>
            <a:ext cx="909638" cy="1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1137" dirty="0">
                <a:solidFill>
                  <a:srgbClr val="FDC82F"/>
                </a:solidFill>
              </a:rPr>
              <a:t>Public</a:t>
            </a:r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3012281" y="1096566"/>
            <a:ext cx="277416" cy="28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 eaLnBrk="1" hangingPunct="1">
              <a:lnSpc>
                <a:spcPct val="95000"/>
              </a:lnSpc>
              <a:defRPr/>
            </a:pPr>
            <a:r>
              <a:rPr lang="en-US" sz="1950" dirty="0">
                <a:solidFill>
                  <a:srgbClr val="FDC82F"/>
                </a:solidFill>
              </a:rPr>
              <a:t>&amp;</a:t>
            </a:r>
          </a:p>
        </p:txBody>
      </p:sp>
      <p:pic>
        <p:nvPicPr>
          <p:cNvPr id="42" name="Picture 4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937023"/>
            <a:ext cx="1603772" cy="60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5"/>
          <p:cNvSpPr txBox="1">
            <a:spLocks noChangeArrowheads="1"/>
          </p:cNvSpPr>
          <p:nvPr/>
        </p:nvSpPr>
        <p:spPr bwMode="auto">
          <a:xfrm>
            <a:off x="4792266" y="1152525"/>
            <a:ext cx="998934" cy="33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1137" dirty="0">
                <a:solidFill>
                  <a:srgbClr val="FDC82F"/>
                </a:solidFill>
              </a:rPr>
              <a:t>Private, Commercial</a:t>
            </a:r>
          </a:p>
        </p:txBody>
      </p:sp>
      <p:sp>
        <p:nvSpPr>
          <p:cNvPr id="44" name="Text Box 46"/>
          <p:cNvSpPr txBox="1">
            <a:spLocks noChangeArrowheads="1"/>
          </p:cNvSpPr>
          <p:nvPr/>
        </p:nvSpPr>
        <p:spPr bwMode="auto">
          <a:xfrm>
            <a:off x="4413648" y="1096566"/>
            <a:ext cx="277415" cy="28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r" eaLnBrk="1" hangingPunct="1">
              <a:lnSpc>
                <a:spcPct val="95000"/>
              </a:lnSpc>
              <a:defRPr/>
            </a:pPr>
            <a:r>
              <a:rPr lang="en-US" sz="1950" dirty="0">
                <a:solidFill>
                  <a:srgbClr val="FDC82F"/>
                </a:solidFill>
              </a:rPr>
              <a:t>&amp;</a:t>
            </a:r>
          </a:p>
        </p:txBody>
      </p:sp>
      <p:sp>
        <p:nvSpPr>
          <p:cNvPr id="45" name="Text Box 48"/>
          <p:cNvSpPr txBox="1">
            <a:spLocks noChangeArrowheads="1"/>
          </p:cNvSpPr>
          <p:nvPr/>
        </p:nvSpPr>
        <p:spPr bwMode="auto">
          <a:xfrm>
            <a:off x="6912769" y="3727847"/>
            <a:ext cx="1121569" cy="58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Sustainable 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observation</a:t>
            </a:r>
          </a:p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capabilities</a:t>
            </a:r>
          </a:p>
        </p:txBody>
      </p:sp>
      <p:pic>
        <p:nvPicPr>
          <p:cNvPr id="46" name="Picture 5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54" y="2438401"/>
            <a:ext cx="963215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50"/>
          <p:cNvSpPr txBox="1">
            <a:spLocks noChangeArrowheads="1"/>
          </p:cNvSpPr>
          <p:nvPr/>
        </p:nvSpPr>
        <p:spPr bwMode="auto">
          <a:xfrm>
            <a:off x="4879182" y="2489597"/>
            <a:ext cx="875110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Surveillance</a:t>
            </a:r>
          </a:p>
        </p:txBody>
      </p:sp>
      <p:pic>
        <p:nvPicPr>
          <p:cNvPr id="48" name="Picture 5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82" y="2751535"/>
            <a:ext cx="837010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52"/>
          <p:cNvSpPr txBox="1">
            <a:spLocks noChangeArrowheads="1"/>
          </p:cNvSpPr>
          <p:nvPr/>
        </p:nvSpPr>
        <p:spPr bwMode="auto">
          <a:xfrm>
            <a:off x="4989910" y="3211116"/>
            <a:ext cx="797719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Security</a:t>
            </a:r>
          </a:p>
        </p:txBody>
      </p:sp>
      <p:pic>
        <p:nvPicPr>
          <p:cNvPr id="50" name="Picture 5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858567"/>
            <a:ext cx="954881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9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779" y="2418160"/>
            <a:ext cx="916781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55"/>
          <p:cNvSpPr txBox="1">
            <a:spLocks noChangeArrowheads="1"/>
          </p:cNvSpPr>
          <p:nvPr/>
        </p:nvSpPr>
        <p:spPr bwMode="auto">
          <a:xfrm>
            <a:off x="5807869" y="2489597"/>
            <a:ext cx="927497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Arctic change</a:t>
            </a:r>
          </a:p>
        </p:txBody>
      </p:sp>
      <p:pic>
        <p:nvPicPr>
          <p:cNvPr id="53" name="Picture 6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785" y="2751535"/>
            <a:ext cx="698897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6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253" y="1858567"/>
            <a:ext cx="927497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6924675" y="2075260"/>
            <a:ext cx="1092994" cy="3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Examples of</a:t>
            </a:r>
            <a:b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</a:b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areas covered</a:t>
            </a:r>
          </a:p>
        </p:txBody>
      </p:sp>
      <p:sp>
        <p:nvSpPr>
          <p:cNvPr id="56" name="Text Box 61"/>
          <p:cNvSpPr txBox="1">
            <a:spLocks noChangeArrowheads="1"/>
          </p:cNvSpPr>
          <p:nvPr/>
        </p:nvSpPr>
        <p:spPr bwMode="auto">
          <a:xfrm>
            <a:off x="6912769" y="2986087"/>
            <a:ext cx="1040606" cy="3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eaLnBrk="1" hangingPunct="1">
              <a:lnSpc>
                <a:spcPct val="95000"/>
              </a:lnSpc>
              <a:defRPr/>
            </a:pP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6 Information</a:t>
            </a:r>
            <a:b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</a:br>
            <a:r>
              <a:rPr lang="en-US" sz="1341" dirty="0">
                <a:solidFill>
                  <a:srgbClr val="4D4F53"/>
                </a:solidFill>
                <a:latin typeface="Calibri" panose="020F0502020204030204" pitchFamily="34" charset="0"/>
              </a:rPr>
              <a:t>Services</a:t>
            </a:r>
          </a:p>
        </p:txBody>
      </p:sp>
      <p:sp>
        <p:nvSpPr>
          <p:cNvPr id="57" name="Text Box 62"/>
          <p:cNvSpPr txBox="1">
            <a:spLocks noChangeArrowheads="1"/>
          </p:cNvSpPr>
          <p:nvPr/>
        </p:nvSpPr>
        <p:spPr bwMode="auto">
          <a:xfrm>
            <a:off x="5850732" y="3211116"/>
            <a:ext cx="798910" cy="1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812" dirty="0">
                <a:solidFill>
                  <a:schemeClr val="bg1"/>
                </a:solidFill>
              </a:rPr>
              <a:t>Climate</a:t>
            </a:r>
          </a:p>
        </p:txBody>
      </p:sp>
      <p:pic>
        <p:nvPicPr>
          <p:cNvPr id="58" name="Picture 6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858567"/>
            <a:ext cx="929879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1156097" y="654844"/>
            <a:ext cx="5600700" cy="26193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xtLst/>
        </p:spPr>
      </p:pic>
      <p:sp>
        <p:nvSpPr>
          <p:cNvPr id="60" name="Text Box 31"/>
          <p:cNvSpPr txBox="1">
            <a:spLocks noChangeArrowheads="1"/>
          </p:cNvSpPr>
          <p:nvPr/>
        </p:nvSpPr>
        <p:spPr bwMode="auto">
          <a:xfrm>
            <a:off x="1208485" y="689372"/>
            <a:ext cx="5511403" cy="16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 eaLnBrk="1" hangingPunct="1">
              <a:lnSpc>
                <a:spcPct val="95000"/>
              </a:lnSpc>
              <a:defRPr/>
            </a:pPr>
            <a:r>
              <a:rPr lang="en-US" sz="1137" dirty="0">
                <a:solidFill>
                  <a:srgbClr val="FFFFFF"/>
                </a:solidFill>
              </a:rPr>
              <a:t>USERS</a:t>
            </a:r>
          </a:p>
        </p:txBody>
      </p:sp>
      <p:sp>
        <p:nvSpPr>
          <p:cNvPr id="61" name="Isosceles Triangle 60"/>
          <p:cNvSpPr/>
          <p:nvPr/>
        </p:nvSpPr>
        <p:spPr>
          <a:xfrm>
            <a:off x="2978944" y="2714626"/>
            <a:ext cx="920354" cy="669131"/>
          </a:xfrm>
          <a:prstGeom prst="triangl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63" dirty="0">
              <a:latin typeface="Arial" panose="020B0604020202020204" pitchFamily="34" charset="0"/>
            </a:endParaRPr>
          </a:p>
        </p:txBody>
      </p:sp>
      <p:sp>
        <p:nvSpPr>
          <p:cNvPr id="62" name="Isosceles Triangle 61"/>
          <p:cNvSpPr/>
          <p:nvPr/>
        </p:nvSpPr>
        <p:spPr>
          <a:xfrm>
            <a:off x="5853113" y="2718198"/>
            <a:ext cx="763191" cy="669131"/>
          </a:xfrm>
          <a:prstGeom prst="triangl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463" dirty="0">
              <a:latin typeface="Arial" panose="020B0604020202020204" pitchFamily="34" charset="0"/>
            </a:endParaRPr>
          </a:p>
        </p:txBody>
      </p:sp>
      <p:pic>
        <p:nvPicPr>
          <p:cNvPr id="63" name="Picture 63"/>
          <p:cNvPicPr>
            <a:picLocks noChangeAspect="1"/>
          </p:cNvPicPr>
          <p:nvPr/>
        </p:nvPicPr>
        <p:blipFill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541" y="578644"/>
            <a:ext cx="1160859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595724" y="4635079"/>
            <a:ext cx="60539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50" i="1" dirty="0">
                <a:solidFill>
                  <a:srgbClr val="231F89"/>
                </a:solidFill>
              </a:rPr>
              <a:t>ECMWF operates the </a:t>
            </a:r>
            <a:r>
              <a:rPr lang="en-GB" sz="1050" i="1" dirty="0">
                <a:solidFill>
                  <a:srgbClr val="C00000"/>
                </a:solidFill>
              </a:rPr>
              <a:t>Copernicus Climate Change Service (C3S) </a:t>
            </a:r>
            <a:r>
              <a:rPr lang="en-GB" sz="1050" i="1" dirty="0">
                <a:solidFill>
                  <a:srgbClr val="231F89"/>
                </a:solidFill>
              </a:rPr>
              <a:t>and </a:t>
            </a:r>
          </a:p>
          <a:p>
            <a:pPr algn="l"/>
            <a:r>
              <a:rPr lang="en-GB" sz="1050" i="1" dirty="0">
                <a:solidFill>
                  <a:srgbClr val="231F89"/>
                </a:solidFill>
              </a:rPr>
              <a:t>Copernicus Atmosphere Monitoring Service (CAMS) on behalf of the European Commission.</a:t>
            </a:r>
          </a:p>
        </p:txBody>
      </p:sp>
    </p:spTree>
    <p:extLst>
      <p:ext uri="{BB962C8B-B14F-4D97-AF65-F5344CB8AC3E}">
        <p14:creationId xmlns:p14="http://schemas.microsoft.com/office/powerpoint/2010/main" val="1342851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Climate Change Service: components</a:t>
            </a:r>
          </a:p>
        </p:txBody>
      </p:sp>
      <p:pic>
        <p:nvPicPr>
          <p:cNvPr id="4" name="Picture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3785" r="3885" b="2731"/>
          <a:stretch/>
        </p:blipFill>
        <p:spPr>
          <a:xfrm>
            <a:off x="853987" y="1347614"/>
            <a:ext cx="2137921" cy="2152533"/>
          </a:xfrm>
          <a:prstGeom prst="ellipse">
            <a:avLst/>
          </a:prstGeom>
          <a:ln w="63500" cap="rnd"/>
          <a:effectLst>
            <a:reflection blurRad="6350" stA="30000" endA="300" endPos="37000" dist="127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8" y="2368300"/>
            <a:ext cx="2395367" cy="193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367" y="1398624"/>
            <a:ext cx="3096344" cy="10416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1" y="548747"/>
            <a:ext cx="2019176" cy="15832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955"/>
            <a:ext cx="2277800" cy="13097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87" y="3500147"/>
            <a:ext cx="2504408" cy="14024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93" y="3062638"/>
            <a:ext cx="2064808" cy="1460852"/>
          </a:xfrm>
          <a:prstGeom prst="rect">
            <a:avLst/>
          </a:prstGeom>
        </p:spPr>
      </p:pic>
      <p:sp>
        <p:nvSpPr>
          <p:cNvPr id="11" name="Content Placeholder 6"/>
          <p:cNvSpPr txBox="1">
            <a:spLocks/>
          </p:cNvSpPr>
          <p:nvPr/>
        </p:nvSpPr>
        <p:spPr>
          <a:xfrm>
            <a:off x="4749233" y="875708"/>
            <a:ext cx="4143247" cy="3568250"/>
          </a:xfrm>
          <a:prstGeom prst="rect">
            <a:avLst/>
          </a:prstGeom>
        </p:spPr>
        <p:txBody>
          <a:bodyPr/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900">
                <a:solidFill>
                  <a:srgbClr val="00468C"/>
                </a:solidFill>
                <a:latin typeface="+mn-lt"/>
                <a:ea typeface="ＭＳ Ｐゴシック" charset="0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>
                <a:solidFill>
                  <a:srgbClr val="00468C"/>
                </a:solidFill>
                <a:latin typeface="+mn-lt"/>
                <a:ea typeface="ＭＳ Ｐゴシック" charset="0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700">
                <a:solidFill>
                  <a:srgbClr val="00468C"/>
                </a:solidFill>
                <a:latin typeface="+mn-lt"/>
                <a:ea typeface="ＭＳ Ｐゴシック" charset="0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«"/>
              <a:defRPr sz="1600">
                <a:solidFill>
                  <a:srgbClr val="00468C"/>
                </a:solidFill>
                <a:latin typeface="+mn-lt"/>
                <a:ea typeface="ＭＳ Ｐゴシック" charset="0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charset="0"/>
              <a:buChar char="«"/>
              <a:defRPr sz="1500">
                <a:solidFill>
                  <a:srgbClr val="00468C"/>
                </a:solidFill>
                <a:latin typeface="+mn-lt"/>
                <a:ea typeface="ＭＳ Ｐゴシック" charset="0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b="1" kern="0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How is climate changing?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Earth observations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Reanalyses</a:t>
            </a:r>
            <a:endParaRPr lang="en-US" sz="1600" kern="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6450" lvl="2" indent="0" eaLnBrk="1" hangingPunct="1">
              <a:buClr>
                <a:schemeClr val="tx1"/>
              </a:buClr>
              <a:buNone/>
              <a:defRPr/>
            </a:pPr>
            <a:endParaRPr lang="en-US" sz="1600" kern="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b="1" kern="0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Will climate change continue/accelerate?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Predictions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Projections</a:t>
            </a:r>
          </a:p>
          <a:p>
            <a:pPr marL="806450" lvl="2" indent="0" eaLnBrk="1" hangingPunct="1">
              <a:buClr>
                <a:schemeClr val="tx1"/>
              </a:buClr>
              <a:buNone/>
              <a:defRPr/>
            </a:pPr>
            <a:endParaRPr lang="en-US" sz="1600" kern="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b="1" kern="0" dirty="0">
                <a:solidFill>
                  <a:srgbClr val="C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What are the societal impacts?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Climate indicators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r>
              <a:rPr lang="en-US" sz="1600" kern="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Sectoral</a:t>
            </a:r>
            <a:r>
              <a:rPr lang="en-US" sz="1600" kern="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information</a:t>
            </a:r>
          </a:p>
          <a:p>
            <a:pPr lvl="2" eaLnBrk="1" hangingPunct="1">
              <a:buClr>
                <a:schemeClr val="tx1"/>
              </a:buClr>
              <a:buFont typeface="Arial" charset="0"/>
              <a:buChar char="•"/>
              <a:defRPr/>
            </a:pPr>
            <a:endParaRPr lang="en-US" sz="1275" kern="0" dirty="0">
              <a:solidFill>
                <a:schemeClr val="tx1"/>
              </a:solidFill>
              <a:latin typeface="PF Square Sans Pro" charset="0"/>
              <a:ea typeface="PF Square Sans Pro" charset="0"/>
              <a:cs typeface="PF Square Sans Pro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A061DE-DF0B-4912-B9A9-104584CF639A}"/>
              </a:ext>
            </a:extLst>
          </p:cNvPr>
          <p:cNvSpPr/>
          <p:nvPr/>
        </p:nvSpPr>
        <p:spPr>
          <a:xfrm>
            <a:off x="5507042" y="1203598"/>
            <a:ext cx="2161301" cy="5760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07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744" y="187947"/>
            <a:ext cx="7819096" cy="419428"/>
          </a:xfrm>
        </p:spPr>
        <p:txBody>
          <a:bodyPr/>
          <a:lstStyle/>
          <a:p>
            <a:r>
              <a:rPr lang="en-US" dirty="0"/>
              <a:t>C3S - Development timeline</a:t>
            </a:r>
          </a:p>
        </p:txBody>
      </p: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1043608" y="1635646"/>
            <a:ext cx="7894637" cy="1699238"/>
            <a:chOff x="-79" y="-137"/>
            <a:chExt cx="874" cy="317"/>
          </a:xfrm>
        </p:grpSpPr>
        <p:sp>
          <p:nvSpPr>
            <p:cNvPr id="21" name="Rectangle 71"/>
            <p:cNvSpPr>
              <a:spLocks noChangeArrowheads="1"/>
            </p:cNvSpPr>
            <p:nvPr/>
          </p:nvSpPr>
          <p:spPr bwMode="auto">
            <a:xfrm>
              <a:off x="-2" y="-1"/>
              <a:ext cx="652" cy="94"/>
            </a:xfrm>
            <a:prstGeom prst="rect">
              <a:avLst/>
            </a:prstGeom>
            <a:solidFill>
              <a:srgbClr val="A9A9A9"/>
            </a:solidFill>
            <a:ln w="2">
              <a:solidFill>
                <a:srgbClr val="7F7F7F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Rectangle 68" descr="2013"/>
            <p:cNvSpPr>
              <a:spLocks noChangeArrowheads="1"/>
            </p:cNvSpPr>
            <p:nvPr/>
          </p:nvSpPr>
          <p:spPr bwMode="auto">
            <a:xfrm>
              <a:off x="-20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2013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Freeform 67"/>
            <p:cNvSpPr>
              <a:spLocks noChangeArrowheads="1"/>
            </p:cNvSpPr>
            <p:nvPr/>
          </p:nvSpPr>
          <p:spPr bwMode="auto">
            <a:xfrm>
              <a:off x="0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Rectangle 66" descr="2014"/>
            <p:cNvSpPr>
              <a:spLocks noChangeArrowheads="1"/>
            </p:cNvSpPr>
            <p:nvPr/>
          </p:nvSpPr>
          <p:spPr bwMode="auto">
            <a:xfrm>
              <a:off x="61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2014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5" name="Freeform 65"/>
            <p:cNvSpPr>
              <a:spLocks noChangeArrowheads="1"/>
            </p:cNvSpPr>
            <p:nvPr/>
          </p:nvSpPr>
          <p:spPr bwMode="auto">
            <a:xfrm>
              <a:off x="81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Rectangle 64" descr="2015"/>
            <p:cNvSpPr>
              <a:spLocks noChangeArrowheads="1"/>
            </p:cNvSpPr>
            <p:nvPr/>
          </p:nvSpPr>
          <p:spPr bwMode="auto">
            <a:xfrm>
              <a:off x="142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2015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Freeform 63"/>
            <p:cNvSpPr>
              <a:spLocks noChangeArrowheads="1"/>
            </p:cNvSpPr>
            <p:nvPr/>
          </p:nvSpPr>
          <p:spPr bwMode="auto">
            <a:xfrm>
              <a:off x="162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Rectangle 62" descr="2016"/>
            <p:cNvSpPr>
              <a:spLocks noChangeArrowheads="1"/>
            </p:cNvSpPr>
            <p:nvPr/>
          </p:nvSpPr>
          <p:spPr bwMode="auto">
            <a:xfrm>
              <a:off x="223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2016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Freeform 61"/>
            <p:cNvSpPr>
              <a:spLocks noChangeArrowheads="1"/>
            </p:cNvSpPr>
            <p:nvPr/>
          </p:nvSpPr>
          <p:spPr bwMode="auto">
            <a:xfrm>
              <a:off x="243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Rectangle 60" descr="2017"/>
            <p:cNvSpPr>
              <a:spLocks noChangeArrowheads="1"/>
            </p:cNvSpPr>
            <p:nvPr/>
          </p:nvSpPr>
          <p:spPr bwMode="auto">
            <a:xfrm>
              <a:off x="304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2017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Freeform 59"/>
            <p:cNvSpPr>
              <a:spLocks noChangeArrowheads="1"/>
            </p:cNvSpPr>
            <p:nvPr/>
          </p:nvSpPr>
          <p:spPr bwMode="auto">
            <a:xfrm>
              <a:off x="324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Rectangle 58" descr="2018"/>
            <p:cNvSpPr>
              <a:spLocks noChangeArrowheads="1"/>
            </p:cNvSpPr>
            <p:nvPr/>
          </p:nvSpPr>
          <p:spPr bwMode="auto">
            <a:xfrm>
              <a:off x="385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2018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Freeform 57"/>
            <p:cNvSpPr>
              <a:spLocks noChangeArrowheads="1"/>
            </p:cNvSpPr>
            <p:nvPr/>
          </p:nvSpPr>
          <p:spPr bwMode="auto">
            <a:xfrm>
              <a:off x="405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6" name="Rectangle 56" descr="2019"/>
            <p:cNvSpPr>
              <a:spLocks noChangeArrowheads="1"/>
            </p:cNvSpPr>
            <p:nvPr/>
          </p:nvSpPr>
          <p:spPr bwMode="auto">
            <a:xfrm>
              <a:off x="466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2019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" name="Freeform 55"/>
            <p:cNvSpPr>
              <a:spLocks noChangeArrowheads="1"/>
            </p:cNvSpPr>
            <p:nvPr/>
          </p:nvSpPr>
          <p:spPr bwMode="auto">
            <a:xfrm>
              <a:off x="486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5" name="Rectangle 54" descr="2020"/>
            <p:cNvSpPr>
              <a:spLocks noChangeArrowheads="1"/>
            </p:cNvSpPr>
            <p:nvPr/>
          </p:nvSpPr>
          <p:spPr bwMode="auto">
            <a:xfrm>
              <a:off x="547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2020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Freeform 53"/>
            <p:cNvSpPr>
              <a:spLocks noChangeArrowheads="1"/>
            </p:cNvSpPr>
            <p:nvPr/>
          </p:nvSpPr>
          <p:spPr bwMode="auto">
            <a:xfrm>
              <a:off x="567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7" name="Rectangle 52" descr="2021"/>
            <p:cNvSpPr>
              <a:spLocks noChangeArrowheads="1"/>
            </p:cNvSpPr>
            <p:nvPr/>
          </p:nvSpPr>
          <p:spPr bwMode="auto">
            <a:xfrm>
              <a:off x="629" y="-30"/>
              <a:ext cx="37" cy="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342826"/>
              <a:r>
                <a:rPr lang="en-US" sz="1200">
                  <a:solidFill>
                    <a:srgbClr val="8EA3BD"/>
                  </a:solidFill>
                  <a:latin typeface="Calibri" charset="0"/>
                </a:rPr>
                <a:t>2021</a:t>
              </a:r>
              <a:endParaRPr lang="en-US" sz="12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Freeform 51"/>
            <p:cNvSpPr>
              <a:spLocks noChangeArrowheads="1"/>
            </p:cNvSpPr>
            <p:nvPr/>
          </p:nvSpPr>
          <p:spPr bwMode="auto">
            <a:xfrm>
              <a:off x="649" y="-6"/>
              <a:ext cx="0" cy="5"/>
            </a:xfrm>
            <a:custGeom>
              <a:avLst/>
              <a:gdLst>
                <a:gd name="T0" fmla="*/ 0 h 5"/>
                <a:gd name="T1" fmla="*/ 5 h 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8EA3B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9" name="Rectangle 48" descr=" Stage 0 &#10;Sun 02/11/14 - Sun 30/10/16"/>
            <p:cNvSpPr>
              <a:spLocks noChangeArrowheads="1"/>
            </p:cNvSpPr>
            <p:nvPr/>
          </p:nvSpPr>
          <p:spPr bwMode="auto">
            <a:xfrm>
              <a:off x="148" y="0"/>
              <a:ext cx="16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342826"/>
              <a:endParaRPr lang="en-US" sz="1425" dirty="0">
                <a:solidFill>
                  <a:srgbClr val="FFFFFF"/>
                </a:solidFill>
                <a:latin typeface="Calibri" charset="0"/>
              </a:endParaRPr>
            </a:p>
            <a:p>
              <a:pPr algn="ctr" defTabSz="342826"/>
              <a:r>
                <a:rPr lang="en-US" sz="1425" dirty="0">
                  <a:solidFill>
                    <a:srgbClr val="FFFFFF"/>
                  </a:solidFill>
                  <a:latin typeface="Calibri" charset="0"/>
                </a:rPr>
                <a:t>Stage 0 </a:t>
              </a:r>
              <a:br>
                <a:rPr lang="en-US" sz="1425" dirty="0">
                  <a:solidFill>
                    <a:prstClr val="black"/>
                  </a:solidFill>
                  <a:latin typeface="Arial" charset="0"/>
                </a:rPr>
              </a:br>
              <a:endParaRPr lang="en-US" sz="1425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0" name="Rectangle 47" descr=" Stage I&#10;Tue 01/11/16 - Mon 30/10/17"/>
            <p:cNvSpPr>
              <a:spLocks noChangeArrowheads="1"/>
            </p:cNvSpPr>
            <p:nvPr/>
          </p:nvSpPr>
          <p:spPr bwMode="auto">
            <a:xfrm>
              <a:off x="310" y="0"/>
              <a:ext cx="8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342826"/>
              <a:endParaRPr lang="en-US" sz="1425">
                <a:solidFill>
                  <a:srgbClr val="FFFFFF"/>
                </a:solidFill>
                <a:latin typeface="Calibri" charset="0"/>
              </a:endParaRPr>
            </a:p>
            <a:p>
              <a:pPr algn="ctr" defTabSz="342826"/>
              <a:r>
                <a:rPr lang="en-US" sz="1425">
                  <a:solidFill>
                    <a:srgbClr val="FFFFFF"/>
                  </a:solidFill>
                  <a:latin typeface="Calibri" charset="0"/>
                </a:rPr>
                <a:t>Stage I</a:t>
              </a:r>
              <a:br>
                <a:rPr lang="en-US" sz="1425">
                  <a:solidFill>
                    <a:prstClr val="black"/>
                  </a:solidFill>
                  <a:latin typeface="Arial" charset="0"/>
                </a:rPr>
              </a:br>
              <a:endParaRPr lang="en-US" sz="1425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Rectangle 46" descr=" Stage II &#10;Wed 01/11/17 - Tue 30/10/18"/>
            <p:cNvSpPr>
              <a:spLocks noChangeArrowheads="1"/>
            </p:cNvSpPr>
            <p:nvPr/>
          </p:nvSpPr>
          <p:spPr bwMode="auto">
            <a:xfrm>
              <a:off x="391" y="0"/>
              <a:ext cx="82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342826"/>
              <a:endParaRPr lang="en-US" sz="1425">
                <a:solidFill>
                  <a:srgbClr val="FFFFFF"/>
                </a:solidFill>
                <a:latin typeface="Calibri" charset="0"/>
              </a:endParaRPr>
            </a:p>
            <a:p>
              <a:pPr algn="ctr" defTabSz="342826"/>
              <a:r>
                <a:rPr lang="en-US" sz="1425">
                  <a:solidFill>
                    <a:srgbClr val="FFFFFF"/>
                  </a:solidFill>
                  <a:latin typeface="Calibri" charset="0"/>
                </a:rPr>
                <a:t>Stage II </a:t>
              </a:r>
              <a:br>
                <a:rPr lang="en-US" sz="1425">
                  <a:solidFill>
                    <a:prstClr val="black"/>
                  </a:solidFill>
                  <a:latin typeface="Arial" charset="0"/>
                </a:rPr>
              </a:br>
              <a:endParaRPr lang="en-US" sz="1425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Rectangle 45" descr=" Stage III &#10;Thu 01/11/18 - Thu 31/12/20"/>
            <p:cNvSpPr>
              <a:spLocks noChangeArrowheads="1"/>
            </p:cNvSpPr>
            <p:nvPr/>
          </p:nvSpPr>
          <p:spPr bwMode="auto">
            <a:xfrm>
              <a:off x="472" y="0"/>
              <a:ext cx="177" cy="92"/>
            </a:xfrm>
            <a:prstGeom prst="rect">
              <a:avLst/>
            </a:prstGeom>
            <a:gradFill rotWithShape="0">
              <a:gsLst>
                <a:gs pos="0">
                  <a:srgbClr val="67788E"/>
                </a:gs>
                <a:gs pos="60001">
                  <a:srgbClr val="364D6A"/>
                </a:gs>
                <a:gs pos="70001">
                  <a:srgbClr val="364D6A"/>
                </a:gs>
                <a:gs pos="100000">
                  <a:srgbClr val="67788E"/>
                </a:gs>
              </a:gsLst>
              <a:lin ang="5400000" scaled="1"/>
            </a:gradFill>
            <a:ln w="1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1" tIns="1" rIns="1" bIns="1"/>
            <a:lstStyle/>
            <a:p>
              <a:pPr algn="ctr" defTabSz="342826"/>
              <a:endParaRPr lang="en-US" sz="1425" dirty="0">
                <a:solidFill>
                  <a:srgbClr val="FFFFFF"/>
                </a:solidFill>
                <a:latin typeface="Calibri" charset="0"/>
              </a:endParaRPr>
            </a:p>
            <a:p>
              <a:pPr algn="ctr" defTabSz="342826"/>
              <a:r>
                <a:rPr lang="en-US" sz="1425" dirty="0">
                  <a:solidFill>
                    <a:srgbClr val="FFFFFF"/>
                  </a:solidFill>
                  <a:latin typeface="Calibri" charset="0"/>
                </a:rPr>
                <a:t>Stage III </a:t>
              </a:r>
              <a:br>
                <a:rPr lang="en-US" sz="1425" dirty="0">
                  <a:solidFill>
                    <a:prstClr val="black"/>
                  </a:solidFill>
                  <a:latin typeface="Arial" charset="0"/>
                </a:rPr>
              </a:br>
              <a:endParaRPr lang="en-US" sz="1425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3" name="AutoShape 44"/>
            <p:cNvSpPr>
              <a:spLocks noChangeArrowheads="1"/>
            </p:cNvSpPr>
            <p:nvPr/>
          </p:nvSpPr>
          <p:spPr bwMode="auto">
            <a:xfrm>
              <a:off x="-79" y="-137"/>
              <a:ext cx="874" cy="285"/>
            </a:xfrm>
            <a:custGeom>
              <a:avLst/>
              <a:gdLst>
                <a:gd name="T0" fmla="*/ 226 w 874"/>
                <a:gd name="T1" fmla="*/ 0 h 285"/>
                <a:gd name="T2" fmla="*/ 226 w 874"/>
                <a:gd name="T3" fmla="*/ -16 h 285"/>
                <a:gd name="T4" fmla="*/ 226 w 874"/>
                <a:gd name="T5" fmla="*/ -16 h 285"/>
                <a:gd name="T6" fmla="*/ 229 w 874"/>
                <a:gd name="T7" fmla="*/ -20 h 285"/>
                <a:gd name="T8" fmla="*/ 467 w 874"/>
                <a:gd name="T9" fmla="*/ -20 h 285"/>
                <a:gd name="T10" fmla="*/ 466 w 874"/>
                <a:gd name="T11" fmla="*/ -20 h 285"/>
                <a:gd name="T12" fmla="*/ 471 w 874"/>
                <a:gd name="T13" fmla="*/ -16 h 285"/>
                <a:gd name="T14" fmla="*/ 471 w 874"/>
                <a:gd name="T15" fmla="*/ 0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4" h="285">
                  <a:moveTo>
                    <a:pt x="226" y="105"/>
                  </a:moveTo>
                  <a:lnTo>
                    <a:pt x="226" y="89"/>
                  </a:lnTo>
                  <a:moveTo>
                    <a:pt x="226" y="89"/>
                  </a:moveTo>
                  <a:cubicBezTo>
                    <a:pt x="226" y="86"/>
                    <a:pt x="227" y="85"/>
                    <a:pt x="229" y="85"/>
                  </a:cubicBezTo>
                  <a:lnTo>
                    <a:pt x="467" y="85"/>
                  </a:lnTo>
                  <a:moveTo>
                    <a:pt x="466" y="85"/>
                  </a:moveTo>
                  <a:cubicBezTo>
                    <a:pt x="469" y="85"/>
                    <a:pt x="471" y="86"/>
                    <a:pt x="471" y="89"/>
                  </a:cubicBezTo>
                  <a:lnTo>
                    <a:pt x="471" y="105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4" name="Freeform 43"/>
            <p:cNvSpPr>
              <a:spLocks noChangeArrowheads="1"/>
            </p:cNvSpPr>
            <p:nvPr/>
          </p:nvSpPr>
          <p:spPr bwMode="auto">
            <a:xfrm>
              <a:off x="269" y="-78"/>
              <a:ext cx="0" cy="26"/>
            </a:xfrm>
            <a:custGeom>
              <a:avLst/>
              <a:gdLst>
                <a:gd name="T0" fmla="*/ 26 h 26"/>
                <a:gd name="T1" fmla="*/ 0 h 26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5" name="Rectangle 42" descr="Pre-operational Phase&#10;Sat 01/11/14 - Mon 30/10/17"/>
            <p:cNvSpPr>
              <a:spLocks noChangeArrowheads="1"/>
            </p:cNvSpPr>
            <p:nvPr/>
          </p:nvSpPr>
          <p:spPr bwMode="auto">
            <a:xfrm>
              <a:off x="142" y="-103"/>
              <a:ext cx="250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342826"/>
              <a:r>
                <a:rPr lang="en-US" sz="1425" dirty="0" err="1">
                  <a:solidFill>
                    <a:srgbClr val="C00000"/>
                  </a:solidFill>
                  <a:latin typeface="Calibri" charset="0"/>
                </a:rPr>
                <a:t>PoC</a:t>
              </a:r>
              <a:r>
                <a:rPr lang="en-US" sz="1425" dirty="0">
                  <a:solidFill>
                    <a:srgbClr val="C00000"/>
                  </a:solidFill>
                  <a:latin typeface="Calibri" charset="0"/>
                </a:rPr>
                <a:t> +  Pre-operational Phase</a:t>
              </a:r>
              <a:endParaRPr lang="en-US" sz="1425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6" name="AutoShape 41"/>
            <p:cNvSpPr>
              <a:spLocks noChangeArrowheads="1"/>
            </p:cNvSpPr>
            <p:nvPr/>
          </p:nvSpPr>
          <p:spPr bwMode="auto">
            <a:xfrm>
              <a:off x="-79" y="-105"/>
              <a:ext cx="874" cy="285"/>
            </a:xfrm>
            <a:custGeom>
              <a:avLst/>
              <a:gdLst>
                <a:gd name="T0" fmla="*/ 470 w 874"/>
                <a:gd name="T1" fmla="*/ 92 h 285"/>
                <a:gd name="T2" fmla="*/ 470 w 874"/>
                <a:gd name="T3" fmla="*/ 108 h 285"/>
                <a:gd name="T4" fmla="*/ 470 w 874"/>
                <a:gd name="T5" fmla="*/ 108 h 285"/>
                <a:gd name="T6" fmla="*/ 473 w 874"/>
                <a:gd name="T7" fmla="*/ 112 h 285"/>
                <a:gd name="T8" fmla="*/ 724 w 874"/>
                <a:gd name="T9" fmla="*/ 112 h 285"/>
                <a:gd name="T10" fmla="*/ 724 w 874"/>
                <a:gd name="T11" fmla="*/ 112 h 285"/>
                <a:gd name="T12" fmla="*/ 728 w 874"/>
                <a:gd name="T13" fmla="*/ 108 h 285"/>
                <a:gd name="T14" fmla="*/ 728 w 874"/>
                <a:gd name="T15" fmla="*/ 92 h 2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74" h="285">
                  <a:moveTo>
                    <a:pt x="470" y="197"/>
                  </a:moveTo>
                  <a:lnTo>
                    <a:pt x="470" y="213"/>
                  </a:lnTo>
                  <a:moveTo>
                    <a:pt x="470" y="213"/>
                  </a:moveTo>
                  <a:cubicBezTo>
                    <a:pt x="470" y="215"/>
                    <a:pt x="471" y="216"/>
                    <a:pt x="473" y="217"/>
                  </a:cubicBezTo>
                  <a:lnTo>
                    <a:pt x="724" y="217"/>
                  </a:lnTo>
                  <a:moveTo>
                    <a:pt x="724" y="217"/>
                  </a:moveTo>
                  <a:cubicBezTo>
                    <a:pt x="726" y="216"/>
                    <a:pt x="728" y="215"/>
                    <a:pt x="728" y="213"/>
                  </a:cubicBezTo>
                  <a:lnTo>
                    <a:pt x="728" y="197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7" name="Freeform 40"/>
            <p:cNvSpPr>
              <a:spLocks noChangeArrowheads="1"/>
            </p:cNvSpPr>
            <p:nvPr/>
          </p:nvSpPr>
          <p:spPr bwMode="auto">
            <a:xfrm>
              <a:off x="520" y="112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</a:path>
              </a:pathLst>
            </a:custGeom>
            <a:solidFill>
              <a:srgbClr val="FFFFFF"/>
            </a:solidFill>
            <a:ln w="1">
              <a:solidFill>
                <a:srgbClr val="45628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342826"/>
              <a:endParaRPr lang="en-US" sz="1425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8" name="Rectangle 39" descr="Operational Phase&#10;Wed 01/11/17 - Thu 31/12/20"/>
            <p:cNvSpPr>
              <a:spLocks noChangeArrowheads="1"/>
            </p:cNvSpPr>
            <p:nvPr/>
          </p:nvSpPr>
          <p:spPr bwMode="auto">
            <a:xfrm>
              <a:off x="449" y="142"/>
              <a:ext cx="143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342826"/>
              <a:r>
                <a:rPr lang="en-US" sz="1425">
                  <a:solidFill>
                    <a:srgbClr val="C00000"/>
                  </a:solidFill>
                  <a:latin typeface="Calibri" charset="0"/>
                </a:rPr>
                <a:t>Operational Phase</a:t>
              </a:r>
              <a:br>
                <a:rPr lang="en-US" sz="525">
                  <a:solidFill>
                    <a:prstClr val="black"/>
                  </a:solidFill>
                  <a:latin typeface="Arial" charset="0"/>
                </a:rPr>
              </a:br>
              <a:endParaRPr lang="en-US" sz="1425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2836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ERA5 global reanalysis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3EEAC4-8B2F-4545-BBAC-0E259F43BA31}"/>
              </a:ext>
            </a:extLst>
          </p:cNvPr>
          <p:cNvSpPr txBox="1"/>
          <p:nvPr/>
        </p:nvSpPr>
        <p:spPr>
          <a:xfrm>
            <a:off x="899592" y="1563638"/>
            <a:ext cx="4608512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600" b="1" kern="0" dirty="0">
                <a:latin typeface="PF Square Sans Pro" charset="0"/>
                <a:ea typeface="PF Square Sans Pro" charset="0"/>
                <a:cs typeface="PF Square Sans Pro" charset="0"/>
              </a:rPr>
              <a:t>Improvements compared to ERA-Interim: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Benefit from 10 years model development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Much higher resolution; </a:t>
            </a:r>
            <a:r>
              <a:rPr lang="en-US" sz="12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31km</a:t>
            </a: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 versus 80km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More and better input data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Hourly output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Uncertainty estimate (at 62km)</a:t>
            </a:r>
          </a:p>
          <a:p>
            <a:pPr marL="285750" lvl="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latin typeface="PF Square Sans Pro" charset="0"/>
                <a:ea typeface="PF Square Sans Pro" charset="0"/>
                <a:cs typeface="PF Square Sans Pro" charset="0"/>
              </a:rPr>
              <a:t>Will reach further back in time (1950 versus 1979)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D3DBF-7F25-487E-8990-3CCB2C6755B1}"/>
              </a:ext>
            </a:extLst>
          </p:cNvPr>
          <p:cNvSpPr txBox="1"/>
          <p:nvPr/>
        </p:nvSpPr>
        <p:spPr>
          <a:xfrm>
            <a:off x="899592" y="699542"/>
            <a:ext cx="4608512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n-US" sz="1600" b="1" kern="0" dirty="0">
                <a:solidFill>
                  <a:srgbClr val="C00000"/>
                </a:solidFill>
                <a:latin typeface="PF Square Sans Pro" charset="0"/>
                <a:ea typeface="PF Square Sans Pro" charset="0"/>
                <a:cs typeface="PF Square Sans Pro" charset="0"/>
              </a:rPr>
              <a:t>ERA5 is in production at ECMWF for C3S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en-US" sz="1600" b="1" i="1" kern="0" dirty="0">
                <a:latin typeface="PF Square Sans Pro" charset="0"/>
                <a:ea typeface="PF Square Sans Pro" charset="0"/>
                <a:cs typeface="PF Square Sans Pro" charset="0"/>
              </a:rPr>
              <a:t>ERA5 will replace ERA-Interim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83D4-188F-4F34-83A5-F1F208A2EDF8}"/>
              </a:ext>
            </a:extLst>
          </p:cNvPr>
          <p:cNvSpPr txBox="1"/>
          <p:nvPr/>
        </p:nvSpPr>
        <p:spPr>
          <a:xfrm>
            <a:off x="925869" y="3326280"/>
            <a:ext cx="4824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black"/>
              </a:buClr>
              <a:defRPr/>
            </a:pPr>
            <a:r>
              <a:rPr lang="en-US" sz="1600" b="1" kern="0" dirty="0">
                <a:latin typeface="PF Square Sans Pro" charset="0"/>
                <a:ea typeface="PF Square Sans Pro" charset="0"/>
                <a:cs typeface="PF Square Sans Pro" charset="0"/>
              </a:rPr>
              <a:t>CDS public release plan: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b="1" kern="0" dirty="0">
                <a:latin typeface="PF Square Sans Pro" charset="0"/>
              </a:rPr>
              <a:t>Published to date: </a:t>
            </a:r>
            <a:r>
              <a:rPr lang="en-US" sz="1200" kern="0" dirty="0">
                <a:solidFill>
                  <a:srgbClr val="FF0000"/>
                </a:solidFill>
                <a:latin typeface="PF Square Sans Pro" charset="0"/>
              </a:rPr>
              <a:t>1979–2018</a:t>
            </a:r>
            <a:r>
              <a:rPr lang="en-US" sz="1200" kern="0" dirty="0">
                <a:latin typeface="PF Square Sans Pro" charset="0"/>
              </a:rPr>
              <a:t>, </a:t>
            </a:r>
          </a:p>
          <a:p>
            <a:r>
              <a:rPr lang="en-US" sz="1200" kern="0" dirty="0">
                <a:latin typeface="PF Square Sans Pro" charset="0"/>
              </a:rPr>
              <a:t>          updates 2-months behind real time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b="1" kern="0" dirty="0">
                <a:latin typeface="PF Square Sans Pro" charset="0"/>
              </a:rPr>
              <a:t>Mid 2019: </a:t>
            </a:r>
            <a:r>
              <a:rPr lang="en-US" sz="1200" kern="0" dirty="0">
                <a:latin typeface="PF Square Sans Pro" charset="0"/>
              </a:rPr>
              <a:t>updates 2-5 days behind real time: </a:t>
            </a:r>
            <a:r>
              <a:rPr lang="en-US" sz="1200" kern="0" dirty="0">
                <a:solidFill>
                  <a:srgbClr val="C00000"/>
                </a:solidFill>
                <a:latin typeface="PF Square Sans Pro" charset="0"/>
              </a:rPr>
              <a:t>ERA5T</a:t>
            </a:r>
            <a:endParaRPr lang="en-US" sz="1200" kern="0" dirty="0">
              <a:latin typeface="PF Square Sans Pro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200" b="1" kern="0" dirty="0">
                <a:latin typeface="PF Square Sans Pro" charset="0"/>
              </a:rPr>
              <a:t>End 2019: </a:t>
            </a:r>
            <a:r>
              <a:rPr lang="en-US" sz="1200" kern="0" dirty="0">
                <a:solidFill>
                  <a:srgbClr val="C00000"/>
                </a:solidFill>
                <a:latin typeface="PF Square Sans Pro" charset="0"/>
              </a:rPr>
              <a:t>1950-1978</a:t>
            </a:r>
            <a:r>
              <a:rPr lang="en-US" sz="1200" kern="0" dirty="0">
                <a:latin typeface="PF Square Sans Pro" charset="0"/>
              </a:rPr>
              <a:t>.</a:t>
            </a:r>
          </a:p>
          <a:p>
            <a:r>
              <a:rPr lang="en-US" sz="1200" kern="0" dirty="0">
                <a:latin typeface="PF Square Sans Pro" charset="0"/>
              </a:rPr>
              <a:t>        Production of ERA-Interim is no longer supported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4FF01-6EBD-48D1-82C3-C9B060E0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010785"/>
            <a:ext cx="3539876" cy="35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2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ERA5 data usage compared to ERA-Interim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A9437-A718-41C3-A695-77870D901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9" r="689"/>
          <a:stretch/>
        </p:blipFill>
        <p:spPr>
          <a:xfrm>
            <a:off x="3284240" y="918938"/>
            <a:ext cx="5792534" cy="4101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CD2D1-F8CB-4641-ABD1-A0090F6ECED9}"/>
              </a:ext>
            </a:extLst>
          </p:cNvPr>
          <p:cNvSpPr txBox="1"/>
          <p:nvPr/>
        </p:nvSpPr>
        <p:spPr>
          <a:xfrm>
            <a:off x="619944" y="1287219"/>
            <a:ext cx="25415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A73F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ERA5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 usage has increased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0.75 </a:t>
            </a:r>
            <a:r>
              <a:rPr lang="en-GB" sz="1200" dirty="0">
                <a:solidFill>
                  <a:prstClr val="black"/>
                </a:solidFill>
                <a:latin typeface="Calibri"/>
              </a:rPr>
              <a:t>(1979) to 21 million/day (2018)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tshållare för innehåll 3">
            <a:extLst>
              <a:ext uri="{FF2B5EF4-FFF2-40B4-BE49-F238E27FC236}">
                <a16:creationId xmlns:a16="http://schemas.microsoft.com/office/drawing/2014/main" id="{2BFE60E1-8DE2-4049-B945-3E25258FD0B7}"/>
              </a:ext>
            </a:extLst>
          </p:cNvPr>
          <p:cNvSpPr txBox="1">
            <a:spLocks/>
          </p:cNvSpPr>
          <p:nvPr/>
        </p:nvSpPr>
        <p:spPr>
          <a:xfrm>
            <a:off x="3707904" y="771550"/>
            <a:ext cx="4896544" cy="288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100" i="1" dirty="0">
                <a:solidFill>
                  <a:prstClr val="black"/>
                </a:solidFill>
                <a:latin typeface="Calibri"/>
              </a:rPr>
              <a:t>Number of used observations per day (log10 scale) for </a:t>
            </a:r>
            <a:r>
              <a:rPr lang="en-US" sz="1400" b="1" i="1" dirty="0">
                <a:solidFill>
                  <a:srgbClr val="C00000"/>
                </a:solidFill>
                <a:latin typeface="Calibri"/>
              </a:rPr>
              <a:t>ERA5</a:t>
            </a:r>
            <a:r>
              <a:rPr lang="en-US" sz="1100" i="1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ERA-Interim</a:t>
            </a:r>
            <a:r>
              <a:rPr lang="en-US" sz="1400" i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CD2D1-F8CB-4641-ABD1-A0090F6ECED9}"/>
              </a:ext>
            </a:extLst>
          </p:cNvPr>
          <p:cNvSpPr txBox="1"/>
          <p:nvPr/>
        </p:nvSpPr>
        <p:spPr>
          <a:xfrm>
            <a:off x="619944" y="3243629"/>
            <a:ext cx="2575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ERA-Interim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progressively getting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o</a:t>
            </a:r>
            <a:r>
              <a:rPr kumimoji="0" lang="en-GB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utdated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 is </a:t>
            </a:r>
            <a:r>
              <a:rPr kumimoji="0" lang="en-GB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able to: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3F3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the latest instruments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3F3C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respond to changes in data format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3F3C"/>
              </a:buClr>
              <a:buSzTx/>
              <a:tabLst/>
              <a:defRPr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     </a:t>
            </a:r>
            <a:r>
              <a:rPr lang="en-GB" sz="1000" dirty="0">
                <a:solidFill>
                  <a:prstClr val="black"/>
                </a:solidFill>
                <a:latin typeface="Calibri"/>
              </a:rPr>
              <a:t>(like the ongoing transition to BUFR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3F3C"/>
              </a:buClr>
              <a:buSzTx/>
              <a:tabLst/>
              <a:defRPr/>
            </a:pPr>
            <a:r>
              <a:rPr lang="en-GB" sz="1000" dirty="0">
                <a:solidFill>
                  <a:prstClr val="black"/>
                </a:solidFill>
                <a:latin typeface="Calibri"/>
              </a:rPr>
              <a:t>       format for conventional data)  </a:t>
            </a:r>
            <a:endParaRPr kumimoji="0" lang="en-GB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587E17-7FE8-4779-893C-F4C9C06EDA41}"/>
              </a:ext>
            </a:extLst>
          </p:cNvPr>
          <p:cNvSpPr txBox="1"/>
          <p:nvPr/>
        </p:nvSpPr>
        <p:spPr>
          <a:xfrm>
            <a:off x="631914" y="1923678"/>
            <a:ext cx="1851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prstClr val="black"/>
                </a:solidFill>
                <a:latin typeface="Calibri"/>
              </a:rPr>
              <a:t>Over 200 types of reports: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Reprocessed data sets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Latest instruments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Calibri"/>
              </a:rPr>
              <a:t>Improved data usage</a:t>
            </a:r>
          </a:p>
        </p:txBody>
      </p:sp>
    </p:spTree>
    <p:extLst>
      <p:ext uri="{BB962C8B-B14F-4D97-AF65-F5344CB8AC3E}">
        <p14:creationId xmlns:p14="http://schemas.microsoft.com/office/powerpoint/2010/main" val="12677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B659-507D-4652-A106-DDAD838A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ERA5 :  Monitoring observational input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7C087-32E8-42FB-8DE3-27FEB3A3F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31590"/>
            <a:ext cx="1793557" cy="3553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664D1-07C3-4C7E-B84C-AA7E22A921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87" y="1150079"/>
            <a:ext cx="1740658" cy="3553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D50221-8566-4F5E-8231-EE5B4B709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50079"/>
            <a:ext cx="1662567" cy="3553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EB2A0-E9A0-4BEA-8A13-3BCFC66F88FA}"/>
              </a:ext>
            </a:extLst>
          </p:cNvPr>
          <p:cNvSpPr txBox="1"/>
          <p:nvPr/>
        </p:nvSpPr>
        <p:spPr>
          <a:xfrm>
            <a:off x="2051720" y="755604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1971-76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64064-B207-4CDD-BC30-6924FB1FA35B}"/>
              </a:ext>
            </a:extLst>
          </p:cNvPr>
          <p:cNvSpPr txBox="1"/>
          <p:nvPr/>
        </p:nvSpPr>
        <p:spPr>
          <a:xfrm>
            <a:off x="3819940" y="76225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1985-93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50D5F-116C-4452-BE48-0C04D37D99AD}"/>
              </a:ext>
            </a:extLst>
          </p:cNvPr>
          <p:cNvSpPr txBox="1"/>
          <p:nvPr/>
        </p:nvSpPr>
        <p:spPr>
          <a:xfrm>
            <a:off x="5588323" y="78892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2015-19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60033-6E00-4A20-9405-BCB34FC687C8}"/>
              </a:ext>
            </a:extLst>
          </p:cNvPr>
          <p:cNvSpPr txBox="1"/>
          <p:nvPr/>
        </p:nvSpPr>
        <p:spPr>
          <a:xfrm>
            <a:off x="7034014" y="1162104"/>
            <a:ext cx="20949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Used in ERA5 and 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REFERENCE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( ERA-</a:t>
            </a:r>
            <a:r>
              <a:rPr lang="en-GB" dirty="0" err="1">
                <a:solidFill>
                  <a:schemeClr val="bg1">
                    <a:lumMod val="65000"/>
                  </a:schemeClr>
                </a:solidFill>
              </a:rPr>
              <a:t>Int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 or NWP operations)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Used in ERA5, but </a:t>
            </a:r>
          </a:p>
          <a:p>
            <a:r>
              <a:rPr lang="en-GB" dirty="0">
                <a:solidFill>
                  <a:srgbClr val="00B050"/>
                </a:solidFill>
              </a:rPr>
              <a:t>not in REFERENCE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Not used in ERA5, </a:t>
            </a:r>
          </a:p>
          <a:p>
            <a:r>
              <a:rPr lang="en-GB" dirty="0">
                <a:solidFill>
                  <a:srgbClr val="FF0000"/>
                </a:solidFill>
              </a:rPr>
              <a:t>But used in </a:t>
            </a:r>
          </a:p>
          <a:p>
            <a:r>
              <a:rPr lang="en-GB" dirty="0">
                <a:solidFill>
                  <a:srgbClr val="FF0000"/>
                </a:solidFill>
              </a:rPr>
              <a:t>REFERENCE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70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357C85-59FE-41AC-9B09-031B0AA9D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8" y="1138014"/>
            <a:ext cx="7620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Much more accurate and detailed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67534-7E35-46EE-B132-47A51CA17124}"/>
              </a:ext>
            </a:extLst>
          </p:cNvPr>
          <p:cNvSpPr txBox="1"/>
          <p:nvPr/>
        </p:nvSpPr>
        <p:spPr>
          <a:xfrm>
            <a:off x="971600" y="627534"/>
            <a:ext cx="744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Better model, better and more observations, higher resolution, hourly 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283DD-87D5-439B-875D-0BEF8F8FEE49}"/>
              </a:ext>
            </a:extLst>
          </p:cNvPr>
          <p:cNvSpPr txBox="1"/>
          <p:nvPr/>
        </p:nvSpPr>
        <p:spPr>
          <a:xfrm>
            <a:off x="2499378" y="4115856"/>
            <a:ext cx="185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i="1" dirty="0">
                <a:solidFill>
                  <a:srgbClr val="002060"/>
                </a:solidFill>
              </a:rPr>
              <a:t>Accumulated precipitation (mm)</a:t>
            </a:r>
          </a:p>
          <a:p>
            <a:pPr algn="r"/>
            <a:r>
              <a:rPr lang="en-GB" sz="1000" i="1" dirty="0">
                <a:solidFill>
                  <a:srgbClr val="002060"/>
                </a:solidFill>
              </a:rPr>
              <a:t>Mean sea level pressure (</a:t>
            </a:r>
            <a:r>
              <a:rPr lang="en-GB" sz="1000" i="1" dirty="0" err="1">
                <a:solidFill>
                  <a:srgbClr val="002060"/>
                </a:solidFill>
              </a:rPr>
              <a:t>hPa</a:t>
            </a:r>
            <a:r>
              <a:rPr lang="en-GB" sz="1000" i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B13A1D-BD8D-478B-A652-0030B940F58E}"/>
              </a:ext>
            </a:extLst>
          </p:cNvPr>
          <p:cNvSpPr txBox="1"/>
          <p:nvPr/>
        </p:nvSpPr>
        <p:spPr>
          <a:xfrm>
            <a:off x="2467105" y="459871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ERA5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041D70-6A95-4957-8E8D-15233CA62158}"/>
              </a:ext>
            </a:extLst>
          </p:cNvPr>
          <p:cNvSpPr txBox="1"/>
          <p:nvPr/>
        </p:nvSpPr>
        <p:spPr>
          <a:xfrm>
            <a:off x="6228184" y="4598717"/>
            <a:ext cx="13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ERA-Interim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52892087"/>
      </p:ext>
    </p:extLst>
  </p:cSld>
  <p:clrMapOvr>
    <a:masterClrMapping/>
  </p:clrMapOvr>
</p:sld>
</file>

<file path=ppt/theme/theme1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 situ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r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mergenc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imate Ch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curity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User Uptak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7850</TotalTime>
  <Words>1387</Words>
  <Application>Microsoft Office PowerPoint</Application>
  <PresentationFormat>On-screen Show (16:9)</PresentationFormat>
  <Paragraphs>320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ＭＳ Ｐゴシック</vt:lpstr>
      <vt:lpstr>Arial</vt:lpstr>
      <vt:lpstr>Calibri</vt:lpstr>
      <vt:lpstr>PF Square Sans Pro</vt:lpstr>
      <vt:lpstr>Tahoma</vt:lpstr>
      <vt:lpstr>Verdana</vt:lpstr>
      <vt:lpstr>Wingdings</vt:lpstr>
      <vt:lpstr>Data Access</vt:lpstr>
      <vt:lpstr>Marine</vt:lpstr>
      <vt:lpstr>Land</vt:lpstr>
      <vt:lpstr>Emergency</vt:lpstr>
      <vt:lpstr>Atmosphere</vt:lpstr>
      <vt:lpstr>Climate Change</vt:lpstr>
      <vt:lpstr>Security</vt:lpstr>
      <vt:lpstr>Space component</vt:lpstr>
      <vt:lpstr>User Uptake</vt:lpstr>
      <vt:lpstr>In situ</vt:lpstr>
      <vt:lpstr>4_Climate Change</vt:lpstr>
      <vt:lpstr>1_Climate Change</vt:lpstr>
      <vt:lpstr>2_Climate Change</vt:lpstr>
      <vt:lpstr>3_Climate Change</vt:lpstr>
      <vt:lpstr>6_Climate Change</vt:lpstr>
      <vt:lpstr>7_Climate Change</vt:lpstr>
      <vt:lpstr>PowerPoint Presentation</vt:lpstr>
      <vt:lpstr>Outline</vt:lpstr>
      <vt:lpstr>Copernicus Services</vt:lpstr>
      <vt:lpstr>Climate Change Service: components</vt:lpstr>
      <vt:lpstr>C3S - Development timeline</vt:lpstr>
      <vt:lpstr>The ERA5 global reanalysis</vt:lpstr>
      <vt:lpstr>ERA5 data usage compared to ERA-Interim </vt:lpstr>
      <vt:lpstr>ERA5 :  Monitoring observational input</vt:lpstr>
      <vt:lpstr>Much more accurate and detailed</vt:lpstr>
      <vt:lpstr>Performance: tropical cyclones</vt:lpstr>
      <vt:lpstr>Ensemble spread &amp; ERA5 uncertainty </vt:lpstr>
      <vt:lpstr> More refined monitoring of the climate</vt:lpstr>
      <vt:lpstr> Upper Air temperature Anomalies in ERA5</vt:lpstr>
      <vt:lpstr>Temperature Anomalies :10 hPa – 1hPa</vt:lpstr>
      <vt:lpstr>Upper stratospheric temperature anomalies</vt:lpstr>
      <vt:lpstr>Monitoring satellite data in ERA5</vt:lpstr>
      <vt:lpstr>Preparing satellite data for ERA5(eg VTPR)</vt:lpstr>
      <vt:lpstr>Preparing satellite data for ERA5(eg VTPR)</vt:lpstr>
      <vt:lpstr>Satellite Data Records for ERA6</vt:lpstr>
      <vt:lpstr>Analysis of NIMBUS-6 HIRS-1 Data</vt:lpstr>
      <vt:lpstr>PowerPoint Presentation</vt:lpstr>
      <vt:lpstr>Streamlining</vt:lpstr>
      <vt:lpstr>Streamlining: a possible future model</vt:lpstr>
      <vt:lpstr>Summary</vt:lpstr>
    </vt:vector>
  </TitlesOfParts>
  <Company>GCG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Borras, Telm</dc:creator>
  <cp:lastModifiedBy>Bill Bell</cp:lastModifiedBy>
  <cp:revision>687</cp:revision>
  <dcterms:created xsi:type="dcterms:W3CDTF">2016-08-05T07:21:09Z</dcterms:created>
  <dcterms:modified xsi:type="dcterms:W3CDTF">2019-03-04T09:33:20Z</dcterms:modified>
</cp:coreProperties>
</file>