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0" r:id="rId3"/>
    <p:sldId id="377" r:id="rId4"/>
    <p:sldId id="359" r:id="rId5"/>
    <p:sldId id="360" r:id="rId6"/>
    <p:sldId id="361" r:id="rId7"/>
    <p:sldId id="363" r:id="rId8"/>
    <p:sldId id="368" r:id="rId9"/>
    <p:sldId id="364" r:id="rId10"/>
    <p:sldId id="366" r:id="rId11"/>
    <p:sldId id="370" r:id="rId12"/>
    <p:sldId id="365" r:id="rId13"/>
    <p:sldId id="367" r:id="rId14"/>
    <p:sldId id="372" r:id="rId15"/>
    <p:sldId id="375" r:id="rId16"/>
    <p:sldId id="357" r:id="rId17"/>
    <p:sldId id="376" r:id="rId18"/>
    <p:sldId id="356" r:id="rId19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5DBEA"/>
    <a:srgbClr val="EFC8DF"/>
    <a:srgbClr val="FBDBB7"/>
    <a:srgbClr val="FFFFBD"/>
    <a:srgbClr val="3333FF"/>
    <a:srgbClr val="A2DADE"/>
    <a:srgbClr val="4E0B55"/>
    <a:srgbClr val="EE2D24"/>
    <a:srgbClr val="C7A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88511" autoAdjust="0"/>
  </p:normalViewPr>
  <p:slideViewPr>
    <p:cSldViewPr snapToGrid="0">
      <p:cViewPr varScale="1">
        <p:scale>
          <a:sx n="69" d="100"/>
          <a:sy n="69" d="100"/>
        </p:scale>
        <p:origin x="1140" y="4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842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4EEF07B-51DE-4201-8CCF-20C10C04D12D}" type="datetime4">
              <a:rPr lang="en-GB"/>
              <a:pPr>
                <a:defRPr/>
              </a:pPr>
              <a:t>04 March 2019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BA05D423-9087-49C9-96CB-255EA4FB5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08160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6B6EBD-0252-48E9-9459-449BC2F074D7}" type="datetime4">
              <a:rPr lang="en-GB"/>
              <a:pPr>
                <a:defRPr/>
              </a:pPr>
              <a:t>04 March 2019</a:t>
            </a:fld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C23AE-E8F4-48C3-8980-9CBD96E298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0268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/>
              <a:pPr/>
              <a:t>04 March 2019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04/03/2019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14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5438" y="128588"/>
            <a:ext cx="8986837" cy="1090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92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0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6054" y="76200"/>
            <a:ext cx="8543925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99060" y="735870"/>
            <a:ext cx="918781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9055735" y="6652800"/>
            <a:ext cx="8502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9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900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9329103" y="6315622"/>
            <a:ext cx="1046480" cy="15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375" dirty="0" err="1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</a:rPr>
              <a:t>dohy</a:t>
            </a:r>
            <a:endParaRPr lang="en-US" altLang="ko-KR" sz="375" dirty="0" smtClean="0">
              <a:solidFill>
                <a:schemeClr val="bg1">
                  <a:lumMod val="5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2175" y="914400"/>
            <a:ext cx="9267533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0" y="0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63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52" r:id="rId3"/>
    <p:sldLayoutId id="2147484453" r:id="rId4"/>
    <p:sldLayoutId id="2147484454" r:id="rId5"/>
    <p:sldLayoutId id="2147484462" r:id="rId6"/>
    <p:sldLayoutId id="2147484463" r:id="rId7"/>
    <p:sldLayoutId id="2147484455" r:id="rId8"/>
    <p:sldLayoutId id="2147484456" r:id="rId9"/>
    <p:sldLayoutId id="2147484457" r:id="rId10"/>
    <p:sldLayoutId id="2147484458" r:id="rId11"/>
    <p:sldLayoutId id="2147484459" r:id="rId12"/>
    <p:sldLayoutId id="2147484464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AnnualMeeting2019" TargetMode="External"/><Relationship Id="rId2" Type="http://schemas.openxmlformats.org/officeDocument/2006/relationships/hyperlink" Target="https://docs.zoho.com/sheet/open/b849ycaf8f16a34084eabae27e7f7528e6f09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riter.zoho.com/writer/open/cnj528ad2577d166644409217de74cf6a4f3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892425"/>
          </a:xfrm>
        </p:spPr>
        <p:txBody>
          <a:bodyPr/>
          <a:lstStyle/>
          <a:p>
            <a:r>
              <a:rPr lang="en-IE" b="1" dirty="0" smtClean="0">
                <a:latin typeface="Arial" pitchFamily="34" charset="0"/>
                <a:cs typeface="Arial" pitchFamily="34" charset="0"/>
              </a:rPr>
              <a:t>Agree Agenda</a:t>
            </a:r>
            <a:br>
              <a:rPr lang="en-IE" b="1" dirty="0" smtClean="0">
                <a:latin typeface="Arial" pitchFamily="34" charset="0"/>
                <a:cs typeface="Arial" pitchFamily="34" charset="0"/>
              </a:rPr>
            </a:br>
            <a:r>
              <a:rPr lang="en-IE" b="1" dirty="0" smtClean="0">
                <a:latin typeface="Arial" pitchFamily="34" charset="0"/>
                <a:cs typeface="Arial" pitchFamily="34" charset="0"/>
              </a:rPr>
              <a:t>Minute Taking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5133975"/>
            <a:ext cx="9144000" cy="1055069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Scott Hu</a:t>
            </a:r>
            <a:endParaRPr lang="en-GB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(GRWG Chair)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Thursday (day-4)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1064"/>
            <a:ext cx="4473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Parallel Session 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GDWG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10197"/>
              </p:ext>
            </p:extLst>
          </p:nvPr>
        </p:nvGraphicFramePr>
        <p:xfrm>
          <a:off x="180029" y="918246"/>
          <a:ext cx="9217491" cy="5660725"/>
        </p:xfrm>
        <a:graphic>
          <a:graphicData uri="http://schemas.openxmlformats.org/drawingml/2006/table">
            <a:tbl>
              <a:tblPr/>
              <a:tblGrid>
                <a:gridCol w="522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9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Thu am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GDWG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1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Chair : Masaya Takahashi, Minutes: Peter Miu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8:30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Peter Miu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EUMETSAT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GSICS Collaboration Servers - History, Updates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9a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8:50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Nitant Dube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ISRO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Status of THREDDS for GSICS Collaboration Servers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9b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0:40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2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9:30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Zhe (Thomas) Xu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Updates on GSICS Collaboration Servers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9c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9:50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Manik Bali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NOAA Affiliate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Updates on GSICS Collaboration Servers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9d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2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10:10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10:40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Lin Chen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PICS/SNO data extraction function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9e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2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11:00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0:00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6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11:00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Lin Chen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Data Dissemination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9f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5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11:20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Masaya Takahashi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JMA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Visualization of GSICS Products on GSICS Plotting Tool - Current Status and User Requirements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9g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3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11:40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Nitant Dube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ISRO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Implementation of GSICS Plotting Tool at ISRO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9h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2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11:40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Discussion for future updates/collaboration on GSICS Collaboration Servers and Plotting Tool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9p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5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12:00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0:00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22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12:00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Lunch Break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1:00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Thu pm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GDWG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221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Chair : Masaya Takahashi, Minutes: Peter Miu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2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13:00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Manik Bali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NOAA Affiliate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Visualization of GSICS Products on GSICS Product Catalog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9i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13:30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Manik Bali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NOAA Affiliate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Access for GSICS on Clouds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9j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2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14:00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Manik Bali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NOAA Affiliate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Action tracking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9k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2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14:30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Manik Bali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NOAA Affiliate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GSICS Wiki Migration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9l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88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15:00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1" i="0" u="none" strike="noStrike">
                        <a:effectLst/>
                        <a:latin typeface="Arial"/>
                      </a:endParaRP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54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15:30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Peter Miu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EUMETAT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Automated validation tool for candidate GSICS products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9m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2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16:00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Masaya Takahashi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JMA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GDWG Chairing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9n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5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16:30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Masaya Takahashi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JMA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Wrap-up: Plan activities for 2019/2020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9o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22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17:00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END</a:t>
                      </a:r>
                    </a:p>
                  </a:txBody>
                  <a:tcPr marL="5595" marR="5595" marT="5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595" marR="5595" marT="55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2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Thursday (day-4)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1065" y="872269"/>
            <a:ext cx="517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[Afternoon] Parallel Session 1 - GRWG: UV Sub-Group</a:t>
            </a:r>
            <a:endParaRPr lang="ko-KR" altLang="en-U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99200"/>
              </p:ext>
            </p:extLst>
          </p:nvPr>
        </p:nvGraphicFramePr>
        <p:xfrm>
          <a:off x="261065" y="1180046"/>
          <a:ext cx="9457016" cy="5151246"/>
        </p:xfrm>
        <a:graphic>
          <a:graphicData uri="http://schemas.openxmlformats.org/drawingml/2006/table">
            <a:tbl>
              <a:tblPr/>
              <a:tblGrid>
                <a:gridCol w="86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80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Thurs pm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GRWG: UV Sub-Group (WebEx)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7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Chair: Rose Munro, Minutes: Sebastian Wagner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12:30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Larry Flynn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Update on GSICS UV Activities at NOAA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8a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13:00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Odele Coddington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LASP, Univ. of Colorado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TSIS-1 spectral (200-2400 nm) solar irradiance observations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8b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13:20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Julian Gröbner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PMOD WRC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Quality Assurance of solar ultraviolet measurements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8c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13:40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Rose Munro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EUMETSAT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Current status and future outlook for the UV Sub-group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8d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14:00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Discussion and Summmary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8e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7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14:30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Thurs pm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Special Session on "Strategy for incorporating inter-calibration of SWIR spectrometers"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2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15:00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David Crisp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NASA-JPL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Calibration needs of space based greenhouse gas instruments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8f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0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Arial"/>
                        </a:rPr>
                        <a:t>15:20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1" u="none" strike="noStrike" dirty="0">
                          <a:effectLst/>
                          <a:latin typeface="Arial"/>
                        </a:rPr>
                        <a:t>Placeholder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8g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2:00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0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Arial"/>
                        </a:rPr>
                        <a:t>17:20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Discussion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8h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72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17:40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Rose Munro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EUMETSAT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Summary and Wrap-Up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8i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47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effectLst/>
                          <a:latin typeface="Arial"/>
                        </a:rPr>
                        <a:t>18:00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END</a:t>
                      </a:r>
                    </a:p>
                  </a:txBody>
                  <a:tcPr marL="9494" marR="9494" marT="94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494" marR="9494" marT="94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1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Thursday (day-4)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655946"/>
              </p:ext>
            </p:extLst>
          </p:nvPr>
        </p:nvGraphicFramePr>
        <p:xfrm>
          <a:off x="247065" y="1320667"/>
          <a:ext cx="9376011" cy="5410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7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5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0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5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Thu pm</a:t>
                      </a:r>
                      <a:endParaRPr lang="en-US" sz="1000" b="0" i="0" u="none" strike="noStrike" dirty="0"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GRWG: MW Sub-Group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3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Chair :  Ralph Ferraro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13:00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Ralph Ferraro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Introduction and Action Item/Discussion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Shenli Wu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Development of FY-3/MWRI Calibration on warm/cold targets and reflector emissivity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9b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Yang Guo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CMA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Calibration and validation of Microwave Humidity Sounder onboard FY-3D satellite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9c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Hao Liu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NSSC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Consideration of the on-board calibration of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interferometric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synthetic aperture microwave radiometer,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9d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Xiaolong Dong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NSSC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Development and Standardization of the Guidelines for Prelaunch Calibration of Microwave Sensors - Activities of the CEOS WGCV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0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Ninghai Sun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ATMS SDR NOAA-20 and NPP ATMS calibration update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9f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Coffee break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1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Ralph Ferraro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NOAA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Introduction: Radio Occultation as a MW standard/calibration source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9g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0:10</a:t>
                      </a:r>
                      <a:endParaRPr lang="en-US" altLang="ko-KR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5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Xiaolei Zou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Univ. Maryland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Mutual Validations of Observations between lifetime S-NPP ATMS and GPS ROs from COSMIC, </a:t>
                      </a:r>
                      <a:r>
                        <a:rPr lang="en-US" sz="10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MetOp</a:t>
                      </a: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and KOMPSAT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9h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6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RO Discussion</a:t>
                      </a:r>
                      <a:endParaRPr lang="en-US" sz="1000" b="1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9i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1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16:50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Manik Bali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 Affiliate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Proposed Best Practices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9j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Ralph Ferraro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NASA GPM X-Cal Updates (provided by Berg and Kroodsma)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9k</a:t>
                      </a:r>
                      <a:endParaRPr 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0:20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2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17:40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Manik Bali/Tony Reale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NOAA Affiliate/NOAA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GRUAN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9l</a:t>
                      </a:r>
                      <a:endParaRPr lang="en-US" sz="10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0:30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3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18:10</a:t>
                      </a:r>
                      <a:endParaRPr lang="en-US" altLang="ko-KR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END</a:t>
                      </a:r>
                      <a:endParaRPr lang="en-US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　</a:t>
                      </a:r>
                      <a:endParaRPr lang="ko-KR" altLang="en-US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1" marR="9491" marT="94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043" y="856733"/>
            <a:ext cx="479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[Afternoon] Parallel Session 3 - GRWG: </a:t>
            </a:r>
            <a:r>
              <a:rPr lang="en-US" altLang="ko-KR" sz="1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1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Sub-Group</a:t>
            </a:r>
            <a:endParaRPr lang="ko-KR" altLang="en-U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ko-KR" dirty="0"/>
              <a:t>Friday (day-5)</a:t>
            </a:r>
            <a:endParaRPr lang="ko-KR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22805"/>
              </p:ext>
            </p:extLst>
          </p:nvPr>
        </p:nvGraphicFramePr>
        <p:xfrm>
          <a:off x="0" y="1066675"/>
          <a:ext cx="9884979" cy="4653280"/>
        </p:xfrm>
        <a:graphic>
          <a:graphicData uri="http://schemas.openxmlformats.org/drawingml/2006/table">
            <a:tbl>
              <a:tblPr/>
              <a:tblGrid>
                <a:gridCol w="609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4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2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3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Fri 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Plenary - Cross-cutting Topics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Chair: GCC, Minutes: XXX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8:30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Xiuqing (Scott) Hu?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GSICS Requirements on Instrument Performance Monitoring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8:50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Xiuqing (Scott) Hu?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Preparation for forthcoming meetings (e.g. SI-traceable Reference Instrument WS, Lunar Calibration WS)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9:10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Manik Bali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GCC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 outreach/promotion of new GSICS Products/Deliverables and updates of GSICS Product Catalog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9:30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9:50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10:20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Dave Doelling?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NASA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CLARREO Pathfinder - Updates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10:40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Manik Bali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How to update actions in GSICS Action Tracker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11:00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Sebastien Wagner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EUMETSAT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Mission-Integration Calibration Monitoring &amp; Inter-Calibration System (MICMICS)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11:20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Plenary - De-briefs and Wrap-up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/>
                        </a:rPr>
                        <a:t>Chair: Xiuqing "Scott" Hu, Minutes: XXX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11:50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Masaya Takahashi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JMA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GDWG Summary &amp; Agree Actions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12:10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Xiuqing (Scott) Hu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GRWG Summary &amp; Agree Actions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12:40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Larry Flynn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Future GSICS Users Workshops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13:00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Topics &amp; Chairing next Web Meetings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13:20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Date &amp; Place of Next WG Meetings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13:40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Any Other Business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effectLst/>
                          <a:latin typeface="Arial"/>
                        </a:rPr>
                        <a:t>14:00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END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0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27081" y="1294123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Now down to the </a:t>
            </a:r>
            <a:r>
              <a:rPr lang="en-GB" sz="2400" b="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Work </a:t>
            </a: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 of the Working Group meeting!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Focus on the development of GSICS Products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Mostly items assigned </a:t>
            </a:r>
            <a:r>
              <a:rPr lang="en-GB" sz="2400" i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20 minute slots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this includes discussion time! 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Please leave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minute </a:t>
            </a: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discussion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 please keep presentations brief and to the point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Presentations will be uploaded to the GSICS Wiki</a:t>
            </a:r>
          </a:p>
          <a:p>
            <a:pPr marL="1255713" lvl="2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Unless you tell me not to</a:t>
            </a:r>
          </a:p>
          <a:p>
            <a:pPr marL="1255713" lvl="2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include more background information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Please follow file naming convention:</a:t>
            </a:r>
            <a:b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zh-CN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GB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_Scott_AgreeAgenda_Minutetaking.pptx/</a:t>
            </a:r>
            <a:r>
              <a:rPr lang="en-GB" sz="2400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pdf</a:t>
            </a:r>
            <a:r>
              <a:rPr lang="en-GB" sz="24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ppt</a:t>
            </a:r>
            <a:endParaRPr lang="en-GB" sz="24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Guideline for presentation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9996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D75E60B-AC34-4BFD-BDD6-CC1C3221F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90" y="985202"/>
            <a:ext cx="9039311" cy="1346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Detailed Agenda was prepared using </a:t>
            </a:r>
            <a:r>
              <a:rPr lang="en-IE" sz="2000" b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ZoHo</a:t>
            </a:r>
            <a:r>
              <a:rPr lang="en-IE" sz="20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 Sheet</a:t>
            </a:r>
            <a:endParaRPr lang="en-IE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Exported as HTML and embedded into GSICS Wiki:</a:t>
            </a:r>
            <a:endParaRPr lang="en-IE" sz="2000" b="0" dirty="0">
              <a:solidFill>
                <a:schemeClr val="tx1"/>
              </a:solidFill>
              <a:latin typeface="Arial" pitchFamily="34" charset="0"/>
              <a:cs typeface="Arial" pitchFamily="34" charset="0"/>
              <a:hlinkClick r:id="" action="ppaction://noaction"/>
            </a:endParaRPr>
          </a:p>
          <a:p>
            <a:pPr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000" dirty="0">
                <a:latin typeface="Arial" pitchFamily="34" charset="0"/>
                <a:cs typeface="Arial" pitchFamily="34" charset="0"/>
                <a:hlinkClick r:id="rId3"/>
              </a:rPr>
              <a:t>http://gsics.atmos.umd.edu/bin/view/Development/AnnualMeeting2019</a:t>
            </a:r>
            <a:endParaRPr lang="en-I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6E8ED643-3095-4B48-9BB8-08D9460F08A3}"/>
              </a:ext>
            </a:extLst>
          </p:cNvPr>
          <p:cNvSpPr txBox="1">
            <a:spLocks/>
          </p:cNvSpPr>
          <p:nvPr/>
        </p:nvSpPr>
        <p:spPr>
          <a:xfrm>
            <a:off x="96373" y="278276"/>
            <a:ext cx="8877655" cy="5510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/>
              <a:t>Agenda</a:t>
            </a:r>
            <a:endParaRPr lang="ko-KR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938D6E37-AB1C-45C7-8715-C40E2D0F6A56}"/>
              </a:ext>
            </a:extLst>
          </p:cNvPr>
          <p:cNvSpPr txBox="1">
            <a:spLocks/>
          </p:cNvSpPr>
          <p:nvPr/>
        </p:nvSpPr>
        <p:spPr>
          <a:xfrm>
            <a:off x="357631" y="2464536"/>
            <a:ext cx="8877655" cy="551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800" dirty="0"/>
              <a:t>Minutes Taking</a:t>
            </a:r>
            <a:endParaRPr lang="ko-KR" altLang="en-US" sz="3800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944E545C-06A9-4088-AE8C-3178F3981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52" y="3289802"/>
            <a:ext cx="9127274" cy="31061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Minutes on </a:t>
            </a:r>
            <a:r>
              <a:rPr lang="en-GB" sz="20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/>
              </a:rPr>
              <a:t>ZoHo</a:t>
            </a:r>
            <a:r>
              <a:rPr lang="en-GB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/>
              </a:rPr>
              <a:t> Doc </a:t>
            </a:r>
            <a:r>
              <a:rPr lang="en-GB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will be updated during the meeting period</a:t>
            </a:r>
          </a:p>
          <a:p>
            <a:pPr marL="806450" indent="-360363">
              <a:spcBef>
                <a:spcPts val="450"/>
              </a:spcBef>
              <a:buFont typeface="Wingdings" panose="05000000000000000000" pitchFamily="2" charset="2"/>
              <a:buChar char="ü"/>
              <a:tabLst>
                <a:tab pos="80645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Anyone can access, but need invitations to edit</a:t>
            </a:r>
          </a:p>
          <a:p>
            <a:pPr marL="806450" indent="-360363">
              <a:spcBef>
                <a:spcPts val="450"/>
              </a:spcBef>
              <a:buFont typeface="Wingdings" panose="05000000000000000000" pitchFamily="2" charset="2"/>
              <a:buChar char="ü"/>
              <a:tabLst>
                <a:tab pos="80645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Session Chairs + minutes takers are invited</a:t>
            </a:r>
          </a:p>
          <a:p>
            <a:pPr marL="806450" indent="-360363">
              <a:spcBef>
                <a:spcPts val="450"/>
              </a:spcBef>
              <a:buFont typeface="Wingdings" panose="05000000000000000000" pitchFamily="2" charset="2"/>
              <a:buChar char="ü"/>
              <a:tabLst>
                <a:tab pos="80645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Other participants would also be collaborators for updating the minutes – please ask GDWG Chair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Minute Taker should write Actions in Bold, </a:t>
            </a:r>
          </a:p>
          <a:p>
            <a:pPr marL="800100" lvl="1" indent="-342900">
              <a:spcBef>
                <a:spcPts val="450"/>
              </a:spcBef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Precede with word </a:t>
            </a:r>
            <a:r>
              <a:rPr lang="en-GB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ACTION:</a:t>
            </a:r>
          </a:p>
          <a:p>
            <a:pPr marL="800100" lvl="1" indent="-342900">
              <a:spcBef>
                <a:spcPts val="450"/>
              </a:spcBef>
              <a:buFont typeface="Wingdings" panose="05000000000000000000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Will number (e.g. </a:t>
            </a:r>
            <a:r>
              <a:rPr lang="en-GB" b="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A.GIR.2018.4a.2</a:t>
            </a:r>
            <a:r>
              <a:rPr lang="en-GB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later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Will review new actions on Friday morning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GCC to enter into action tracking tool 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when the minutes are finalized</a:t>
            </a:r>
            <a:endParaRPr lang="en-GB" sz="2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ko-K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5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Minute Taking</a:t>
            </a:r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385798" y="931984"/>
            <a:ext cx="9267533" cy="5853816"/>
          </a:xfrm>
        </p:spPr>
        <p:txBody>
          <a:bodyPr/>
          <a:lstStyle/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ko-KR" dirty="0" smtClean="0">
                <a:solidFill>
                  <a:srgbClr val="000000"/>
                </a:solidFill>
              </a:rPr>
              <a:t>For presenter, please filling the </a:t>
            </a:r>
            <a:r>
              <a:rPr lang="en-GB" altLang="ko-KR" b="1" dirty="0" smtClean="0">
                <a:solidFill>
                  <a:srgbClr val="C00000"/>
                </a:solidFill>
              </a:rPr>
              <a:t>“overview”</a:t>
            </a:r>
            <a:endParaRPr lang="en-GB" altLang="ko-KR" b="1" dirty="0">
              <a:solidFill>
                <a:srgbClr val="C0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11339" t="27769" r="45561" b="29387"/>
          <a:stretch/>
        </p:blipFill>
        <p:spPr>
          <a:xfrm>
            <a:off x="1060704" y="1755648"/>
            <a:ext cx="7882127" cy="4407408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1060705" y="2139697"/>
            <a:ext cx="7854696" cy="557783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4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02690E3-EF65-4226-9A5C-32DC2B13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90" y="1326252"/>
            <a:ext cx="966712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25E4905D-D801-4AEE-980A-8278C999ADDC}"/>
              </a:ext>
            </a:extLst>
          </p:cNvPr>
          <p:cNvSpPr txBox="1">
            <a:spLocks/>
          </p:cNvSpPr>
          <p:nvPr/>
        </p:nvSpPr>
        <p:spPr>
          <a:xfrm>
            <a:off x="308064" y="183776"/>
            <a:ext cx="9255919" cy="5510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Minutes Taker</a:t>
            </a:r>
            <a:endParaRPr lang="ko-KR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15D9C9-AE12-4E79-A82A-CFD83FBC4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589131"/>
              </p:ext>
            </p:extLst>
          </p:nvPr>
        </p:nvGraphicFramePr>
        <p:xfrm>
          <a:off x="248836" y="883920"/>
          <a:ext cx="9520051" cy="50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0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Session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Chair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Minute Taker</a:t>
                      </a:r>
                    </a:p>
                  </a:txBody>
                  <a:tcPr marL="39000" marR="39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Plenary – Mini Conference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Day-1-AM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Philippe </a:t>
                      </a:r>
                      <a:r>
                        <a:rPr lang="en-GB" sz="1600" dirty="0" err="1">
                          <a:solidFill>
                            <a:srgbClr val="C00000"/>
                          </a:solidFill>
                        </a:rPr>
                        <a:t>Goryl</a:t>
                      </a:r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39000" marR="39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Plenary – Agencies Reports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aseline="0" dirty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Day-1-PM</a:t>
                      </a:r>
                      <a:endParaRPr lang="en-GB" altLang="ko-KR" sz="1600" dirty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Scott Hu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Doy</a:t>
                      </a:r>
                      <a:r>
                        <a:rPr lang="en-GB" sz="1600" dirty="0" smtClean="0"/>
                        <a:t> Kim</a:t>
                      </a:r>
                      <a:endParaRPr lang="en-GB" sz="1600" dirty="0"/>
                    </a:p>
                  </a:txBody>
                  <a:tcPr marL="39000" marR="39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dirty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Plenary – Chairs Reports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aseline="0" dirty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Day-2-AM</a:t>
                      </a:r>
                      <a:endParaRPr lang="en-GB" altLang="ko-KR" sz="1600" dirty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Fangfang Yu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Fred Wu</a:t>
                      </a:r>
                    </a:p>
                  </a:txBody>
                  <a:tcPr marL="39000" marR="39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Plenary</a:t>
                      </a:r>
                      <a:r>
                        <a:rPr lang="en-GB" sz="1600" baseline="0" dirty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 – Reprocess/Recalibration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aseline="0" dirty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Day-2-PM</a:t>
                      </a:r>
                      <a:endParaRPr lang="en-GB" altLang="ko-KR" sz="1600" dirty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dirty="0">
                          <a:solidFill>
                            <a:srgbClr val="C00000"/>
                          </a:solidFill>
                        </a:rPr>
                        <a:t>Tim </a:t>
                      </a:r>
                      <a:r>
                        <a:rPr lang="en-GB" altLang="ko-KR" sz="1600" dirty="0" err="1">
                          <a:solidFill>
                            <a:srgbClr val="C00000"/>
                          </a:solidFill>
                        </a:rPr>
                        <a:t>Hewison</a:t>
                      </a:r>
                      <a:endParaRPr lang="en-GB" altLang="ko-KR" sz="1600" dirty="0">
                        <a:solidFill>
                          <a:srgbClr val="C00000"/>
                        </a:solidFill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Sebastien Wagner</a:t>
                      </a:r>
                    </a:p>
                  </a:txBody>
                  <a:tcPr marL="39000" marR="39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Plenary – Cross-cutting Topics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dirty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Day-2-PM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dirty="0">
                          <a:solidFill>
                            <a:srgbClr val="C00000"/>
                          </a:solidFill>
                        </a:rPr>
                        <a:t>Mitch Goldberg/</a:t>
                      </a:r>
                      <a:r>
                        <a:rPr lang="en-GB" altLang="ko-KR" sz="1600" dirty="0" err="1">
                          <a:solidFill>
                            <a:srgbClr val="C00000"/>
                          </a:solidFill>
                        </a:rPr>
                        <a:t>Toshi</a:t>
                      </a:r>
                      <a:r>
                        <a:rPr lang="en-GB" altLang="ko-KR" sz="16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GB" altLang="ko-KR" sz="1600" dirty="0" err="1">
                          <a:solidFill>
                            <a:srgbClr val="C00000"/>
                          </a:solidFill>
                        </a:rPr>
                        <a:t>Kurino</a:t>
                      </a:r>
                      <a:endParaRPr lang="en-GB" altLang="ko-KR" sz="1600" dirty="0">
                        <a:solidFill>
                          <a:srgbClr val="C00000"/>
                        </a:solidFill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Mitch</a:t>
                      </a:r>
                      <a:endParaRPr lang="en-GB" sz="1600" dirty="0"/>
                    </a:p>
                  </a:txBody>
                  <a:tcPr marL="39000" marR="39000" marT="36000" marB="36000"/>
                </a:tc>
                <a:extLst>
                  <a:ext uri="{0D108BD9-81ED-4DB2-BD59-A6C34878D82A}">
                    <a16:rowId xmlns:a16="http://schemas.microsoft.com/office/drawing/2014/main" val="3680447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GRWG – VIS/NIR (1) 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aseline="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Day-3-AM</a:t>
                      </a:r>
                      <a:endParaRPr lang="en-GB" altLang="ko-KR" sz="1600" dirty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altLang="ko-KR" sz="1600" dirty="0">
                          <a:solidFill>
                            <a:srgbClr val="C00000"/>
                          </a:solidFill>
                        </a:rPr>
                        <a:t>Tom Stone</a:t>
                      </a:r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Seb</a:t>
                      </a:r>
                      <a:endParaRPr lang="en-GB" sz="1600" dirty="0"/>
                    </a:p>
                  </a:txBody>
                  <a:tcPr marL="39000" marR="39000" marT="36000" marB="3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60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GRWG – VIS/NIR (2) 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aseline="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Day-3-PM</a:t>
                      </a:r>
                      <a:endParaRPr lang="en-GB" altLang="ko-KR" sz="1600" dirty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Dave </a:t>
                      </a:r>
                      <a:r>
                        <a:rPr lang="en-GB" sz="1600" dirty="0" err="1">
                          <a:solidFill>
                            <a:srgbClr val="C00000"/>
                          </a:solidFill>
                        </a:rPr>
                        <a:t>Doelling</a:t>
                      </a:r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Raj Bhatt</a:t>
                      </a:r>
                    </a:p>
                  </a:txBody>
                  <a:tcPr marL="39000" marR="39000" marT="36000" marB="36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60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GRWG – MW (1) 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aseline="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Day-3-AM</a:t>
                      </a:r>
                      <a:endParaRPr lang="en-GB" altLang="ko-KR" sz="1600" dirty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dirty="0">
                          <a:solidFill>
                            <a:srgbClr val="C00000"/>
                          </a:solidFill>
                        </a:rPr>
                        <a:t>Ralph </a:t>
                      </a:r>
                      <a:r>
                        <a:rPr lang="en-GB" altLang="ko-KR" sz="1600" dirty="0" err="1" smtClean="0">
                          <a:solidFill>
                            <a:srgbClr val="C00000"/>
                          </a:solidFill>
                        </a:rPr>
                        <a:t>Ferra</a:t>
                      </a:r>
                      <a:r>
                        <a:rPr lang="en-GB" altLang="ko-KR" sz="1600" dirty="0" smtClean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en-GB" altLang="ko-KR" sz="1600" dirty="0" err="1" smtClean="0">
                          <a:solidFill>
                            <a:srgbClr val="C00000"/>
                          </a:solidFill>
                        </a:rPr>
                        <a:t>Manik</a:t>
                      </a:r>
                      <a:endParaRPr lang="en-GB" altLang="ko-KR" sz="1600" dirty="0">
                        <a:solidFill>
                          <a:srgbClr val="C00000"/>
                        </a:solidFill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Cheng-</a:t>
                      </a:r>
                      <a:r>
                        <a:rPr lang="en-GB" sz="1600" dirty="0" err="1"/>
                        <a:t>Zhi</a:t>
                      </a:r>
                      <a:r>
                        <a:rPr lang="en-GB" sz="1600" dirty="0"/>
                        <a:t> Zou</a:t>
                      </a:r>
                    </a:p>
                  </a:txBody>
                  <a:tcPr marL="39000" marR="39000" marT="36000" marB="360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60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GRWG – MW (2) 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aseline="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Day-3-PM</a:t>
                      </a:r>
                      <a:endParaRPr lang="en-GB" altLang="ko-KR" sz="1600" dirty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dirty="0" err="1">
                          <a:solidFill>
                            <a:srgbClr val="C00000"/>
                          </a:solidFill>
                        </a:rPr>
                        <a:t>Qifeng</a:t>
                      </a:r>
                      <a:r>
                        <a:rPr lang="en-GB" altLang="ko-KR" sz="1600" dirty="0">
                          <a:solidFill>
                            <a:srgbClr val="C00000"/>
                          </a:solidFill>
                        </a:rPr>
                        <a:t> Lu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Ralph </a:t>
                      </a:r>
                      <a:r>
                        <a:rPr lang="en-GB" sz="1600" dirty="0" smtClean="0"/>
                        <a:t>Ferraro/Tim</a:t>
                      </a:r>
                      <a:endParaRPr lang="en-GB" sz="1600" dirty="0"/>
                    </a:p>
                  </a:txBody>
                  <a:tcPr marL="39000" marR="39000" marT="36000" marB="360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60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GRWG – MW (3) 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aseline="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Day-3-PM</a:t>
                      </a:r>
                      <a:endParaRPr lang="en-GB" altLang="ko-KR" sz="1600" dirty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dirty="0" err="1">
                          <a:solidFill>
                            <a:srgbClr val="C00000"/>
                          </a:solidFill>
                        </a:rPr>
                        <a:t>Manik</a:t>
                      </a:r>
                      <a:r>
                        <a:rPr lang="en-GB" altLang="ko-KR" sz="1600" dirty="0">
                          <a:solidFill>
                            <a:srgbClr val="C00000"/>
                          </a:solidFill>
                        </a:rPr>
                        <a:t> Bali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Tim </a:t>
                      </a:r>
                      <a:r>
                        <a:rPr lang="en-GB" sz="1600" dirty="0" err="1"/>
                        <a:t>Hewison</a:t>
                      </a:r>
                      <a:endParaRPr lang="en-GB" sz="1600" dirty="0"/>
                    </a:p>
                  </a:txBody>
                  <a:tcPr marL="39000" marR="39000" marT="36000" marB="360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GRWG – IR 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aseline="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Day-4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rgbClr val="C00000"/>
                          </a:solidFill>
                        </a:rPr>
                        <a:t>Likun</a:t>
                      </a:r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 Wang/Tim </a:t>
                      </a:r>
                      <a:r>
                        <a:rPr lang="en-GB" sz="1600" dirty="0" err="1">
                          <a:solidFill>
                            <a:srgbClr val="C00000"/>
                          </a:solidFill>
                        </a:rPr>
                        <a:t>Hewison</a:t>
                      </a:r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Tim/</a:t>
                      </a:r>
                      <a:r>
                        <a:rPr lang="en-GB" sz="1600" dirty="0" err="1"/>
                        <a:t>Likun</a:t>
                      </a:r>
                      <a:endParaRPr lang="en-GB" sz="1600" dirty="0"/>
                    </a:p>
                  </a:txBody>
                  <a:tcPr marL="39000" marR="39000" marT="36000" marB="36000"/>
                </a:tc>
                <a:extLst>
                  <a:ext uri="{0D108BD9-81ED-4DB2-BD59-A6C34878D82A}">
                    <a16:rowId xmlns:a16="http://schemas.microsoft.com/office/drawing/2014/main" val="3155040862"/>
                  </a:ext>
                </a:extLst>
              </a:tr>
              <a:tr h="165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GRWG – UV 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aseline="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Day-4-PM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Rosemary Munro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Larry</a:t>
                      </a:r>
                      <a:endParaRPr lang="en-GB" sz="1600" dirty="0"/>
                    </a:p>
                  </a:txBody>
                  <a:tcPr marL="39000" marR="39000" marT="36000" marB="360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GDWG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aseline="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Day-3/4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Masaya Takahashi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Peter </a:t>
                      </a:r>
                      <a:r>
                        <a:rPr lang="en-GB" sz="1600" dirty="0" err="1"/>
                        <a:t>Miu</a:t>
                      </a:r>
                      <a:endParaRPr lang="en-GB" sz="1600" dirty="0"/>
                    </a:p>
                  </a:txBody>
                  <a:tcPr marL="39000" marR="39000" marT="36000" marB="360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Plenary – Wrap-up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baseline="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Day-5-AM</a:t>
                      </a:r>
                      <a:endParaRPr lang="en-GB" altLang="ko-KR" sz="1600" dirty="0">
                        <a:solidFill>
                          <a:schemeClr val="tx1"/>
                        </a:solidFill>
                        <a:latin typeface="Calibri" pitchFamily="32" charset="0"/>
                      </a:endParaRP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GCC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Fangfang</a:t>
                      </a:r>
                      <a:endParaRPr lang="en-GB" sz="1600" dirty="0"/>
                    </a:p>
                  </a:txBody>
                  <a:tcPr marL="39000" marR="39000" marT="36000" marB="360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Plenary – Wrap-up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600" dirty="0">
                          <a:solidFill>
                            <a:schemeClr val="tx1"/>
                          </a:solidFill>
                          <a:latin typeface="Calibri" pitchFamily="32" charset="0"/>
                        </a:rPr>
                        <a:t>Day-5-AM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Scott Hu</a:t>
                      </a:r>
                    </a:p>
                  </a:txBody>
                  <a:tcPr marL="39000" marR="39000" marT="36000" marB="36000"/>
                </a:tc>
                <a:tc>
                  <a:txBody>
                    <a:bodyPr/>
                    <a:lstStyle/>
                    <a:p>
                      <a:r>
                        <a:rPr lang="en-GB" sz="1600" smtClean="0"/>
                        <a:t>Na</a:t>
                      </a:r>
                      <a:r>
                        <a:rPr lang="en-GB" sz="1600" baseline="0" smtClean="0"/>
                        <a:t> Xu</a:t>
                      </a:r>
                      <a:endParaRPr lang="en-GB" sz="1600" dirty="0"/>
                    </a:p>
                  </a:txBody>
                  <a:tcPr marL="39000" marR="39000" marT="36000" marB="36000"/>
                </a:tc>
                <a:extLst>
                  <a:ext uri="{0D108BD9-81ED-4DB2-BD59-A6C34878D82A}">
                    <a16:rowId xmlns:a16="http://schemas.microsoft.com/office/drawing/2014/main" val="149611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298" y="1867297"/>
            <a:ext cx="6651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schemeClr val="tx1"/>
                </a:solidFill>
                <a:latin typeface="+mj-lt"/>
              </a:rPr>
              <a:t>Thank you</a:t>
            </a:r>
            <a:endParaRPr lang="ko-KR" altLang="en-US" sz="6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32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Ways of 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Presenters have been asked to follow this format: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An overview of the task you have been asked to discuss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The purpose of the presentation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Some example requirements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Propose 1 or 2 </a:t>
            </a:r>
            <a:r>
              <a:rPr lang="en-IE" sz="2000" dirty="0" err="1" smtClean="0">
                <a:latin typeface="Arial" pitchFamily="34" charset="0"/>
                <a:cs typeface="Arial" pitchFamily="34" charset="0"/>
              </a:rPr>
              <a:t>strawman</a:t>
            </a:r>
            <a:r>
              <a:rPr lang="en-IE" sz="2000" dirty="0" smtClean="0">
                <a:latin typeface="Arial" pitchFamily="34" charset="0"/>
                <a:cs typeface="Arial" pitchFamily="34" charset="0"/>
              </a:rPr>
              <a:t> solutions, outlining pros and cons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A draft deliverable with your assessment of the priority, timescale and resources needed</a:t>
            </a:r>
          </a:p>
          <a:p>
            <a:pPr>
              <a:buFont typeface="Wingdings" pitchFamily="2" charset="2"/>
              <a:buChar char="§"/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 Each presentation will lead directly into a discussion.</a:t>
            </a:r>
          </a:p>
          <a:p>
            <a:pPr lvl="1"/>
            <a:r>
              <a:rPr lang="en-IE" sz="2000" dirty="0" smtClean="0">
                <a:latin typeface="Arial" pitchFamily="34" charset="0"/>
                <a:cs typeface="Arial" pitchFamily="34" charset="0"/>
              </a:rPr>
              <a:t>Items c), d) and e) will then be edited on the fly by the chair during the discussion.</a:t>
            </a:r>
          </a:p>
          <a:p>
            <a:pPr lvl="1"/>
            <a:r>
              <a:rPr lang="en-IE" sz="2000" dirty="0" smtClean="0">
                <a:latin typeface="Arial" pitchFamily="34" charset="0"/>
                <a:cs typeface="Arial" pitchFamily="34" charset="0"/>
              </a:rPr>
              <a:t>Please keep presentations short - slots only 20 minutes, and we need to ensure plenty of time for discussion.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sz="3600" dirty="0" smtClean="0">
                <a:latin typeface="+mn-lt"/>
              </a:rPr>
              <a:t>Outlook of 2019 Annual Meeting Agenda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33757"/>
              </p:ext>
            </p:extLst>
          </p:nvPr>
        </p:nvGraphicFramePr>
        <p:xfrm>
          <a:off x="157018" y="1068942"/>
          <a:ext cx="9568855" cy="5508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5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74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3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5762">
                <a:tc>
                  <a:txBody>
                    <a:bodyPr/>
                    <a:lstStyle/>
                    <a:p>
                      <a:pPr algn="l" latinLnBrk="1"/>
                      <a:endParaRPr lang="ko-KR" alt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+mn-lt"/>
                          <a:cs typeface="Arial" pitchFamily="34" charset="0"/>
                        </a:rPr>
                        <a:t>Monday</a:t>
                      </a: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+mn-lt"/>
                          <a:cs typeface="Arial" pitchFamily="34" charset="0"/>
                        </a:rPr>
                        <a:t>(4 Mar)</a:t>
                      </a:r>
                      <a:endParaRPr lang="ko-KR" alt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+mn-lt"/>
                          <a:cs typeface="Arial" pitchFamily="34" charset="0"/>
                        </a:rPr>
                        <a:t>Tuesday</a:t>
                      </a: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+mn-lt"/>
                          <a:cs typeface="Arial" pitchFamily="34" charset="0"/>
                        </a:rPr>
                        <a:t>(5 Mar)</a:t>
                      </a:r>
                      <a:endParaRPr lang="ko-KR" alt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+mn-lt"/>
                          <a:cs typeface="Arial" pitchFamily="34" charset="0"/>
                        </a:rPr>
                        <a:t>Wednesday</a:t>
                      </a: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+mn-lt"/>
                          <a:cs typeface="Arial" pitchFamily="34" charset="0"/>
                        </a:rPr>
                        <a:t>(6</a:t>
                      </a:r>
                      <a:r>
                        <a:rPr lang="en-US" altLang="ko-KR" sz="1800" baseline="0" dirty="0" smtClean="0">
                          <a:latin typeface="+mn-lt"/>
                          <a:cs typeface="Arial" pitchFamily="34" charset="0"/>
                        </a:rPr>
                        <a:t> Mar)</a:t>
                      </a:r>
                      <a:endParaRPr lang="ko-KR" alt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+mn-lt"/>
                          <a:cs typeface="Arial" pitchFamily="34" charset="0"/>
                        </a:rPr>
                        <a:t>Thursday</a:t>
                      </a: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+mn-lt"/>
                          <a:cs typeface="Arial" pitchFamily="34" charset="0"/>
                        </a:rPr>
                        <a:t>(7 Mar)</a:t>
                      </a:r>
                      <a:endParaRPr lang="ko-KR" alt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+mn-lt"/>
                          <a:cs typeface="Arial" pitchFamily="34" charset="0"/>
                        </a:rPr>
                        <a:t>Friday</a:t>
                      </a: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+mn-lt"/>
                          <a:cs typeface="Arial" pitchFamily="34" charset="0"/>
                        </a:rPr>
                        <a:t>(8 Mar)</a:t>
                      </a:r>
                      <a:endParaRPr lang="ko-KR" alt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505"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2400" b="1" dirty="0" smtClean="0">
                          <a:latin typeface="+mn-lt"/>
                          <a:cs typeface="Arial" pitchFamily="34" charset="0"/>
                        </a:rPr>
                        <a:t>AM</a:t>
                      </a:r>
                      <a:endParaRPr lang="ko-KR" altLang="en-US" sz="2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IE" altLang="ko-KR" sz="2000" dirty="0" smtClean="0">
                          <a:latin typeface="+mn-lt"/>
                          <a:cs typeface="Arial" pitchFamily="34" charset="0"/>
                        </a:rPr>
                        <a:t>“Mini Conference” </a:t>
                      </a:r>
                    </a:p>
                    <a:p>
                      <a:pPr latinLnBrk="1"/>
                      <a:r>
                        <a:rPr lang="en-IE" altLang="ko-KR" sz="1600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Philippe</a:t>
                      </a:r>
                      <a:r>
                        <a:rPr lang="en-IE" altLang="ko-KR" sz="1600" baseline="0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IE" altLang="ko-KR" sz="1600" baseline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Goryl</a:t>
                      </a:r>
                      <a:endParaRPr lang="en-IE" altLang="ko-KR" sz="1600" baseline="0" dirty="0" smtClean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IE" altLang="ko-KR" sz="1600" baseline="0" dirty="0" smtClean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2000" u="none" dirty="0" smtClean="0">
                          <a:latin typeface="+mn-lt"/>
                          <a:cs typeface="Arial" pitchFamily="34" charset="0"/>
                        </a:rPr>
                        <a:t>Plenary: WG +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2000" b="0" i="0" u="none" dirty="0" smtClean="0">
                          <a:latin typeface="+mn-lt"/>
                          <a:cs typeface="Arial" pitchFamily="34" charset="0"/>
                        </a:rPr>
                        <a:t>Subgroup Reports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600" b="0" i="0" u="none" dirty="0" err="1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Fangfang</a:t>
                      </a:r>
                      <a:r>
                        <a:rPr lang="en-IE" altLang="ko-KR" sz="1600" b="0" i="0" u="none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 Yu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2000" dirty="0" smtClean="0">
                          <a:latin typeface="+mn-lt"/>
                          <a:cs typeface="Arial" pitchFamily="34" charset="0"/>
                        </a:rPr>
                        <a:t>VIS/NIR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600" u="non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(Lunar)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600" u="none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Tom Stone</a:t>
                      </a:r>
                      <a:endParaRPr lang="en-IE" altLang="ko-KR" sz="1600" b="1" dirty="0" smtClean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GDWG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600" u="none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Masaya Takahashi</a:t>
                      </a:r>
                      <a:endParaRPr lang="en-IE" altLang="ko-KR" sz="1600" dirty="0" smtClean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2000" dirty="0" smtClean="0">
                          <a:latin typeface="+mn-lt"/>
                          <a:cs typeface="Arial" pitchFamily="34" charset="0"/>
                        </a:rPr>
                        <a:t>IR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600" u="none" dirty="0" err="1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Likun</a:t>
                      </a:r>
                      <a:r>
                        <a:rPr lang="en-IE" altLang="ko-KR" sz="1600" u="none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 Wang/ Tim</a:t>
                      </a:r>
                      <a:r>
                        <a:rPr lang="en-IE" altLang="ko-KR" sz="1600" u="none" baseline="0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IE" altLang="ko-KR" sz="1600" u="none" baseline="0" dirty="0" err="1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Hewison</a:t>
                      </a:r>
                      <a:endParaRPr lang="en-IE" altLang="ko-KR" sz="2000" dirty="0" smtClean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GDWG</a:t>
                      </a:r>
                    </a:p>
                    <a:p>
                      <a:r>
                        <a:rPr lang="en-US" altLang="ko-KR" sz="16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Masaya</a:t>
                      </a:r>
                      <a:r>
                        <a:rPr lang="en-US" altLang="ko-KR" sz="16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Takahashi</a:t>
                      </a:r>
                      <a:endParaRPr lang="ko-KR" altLang="en-US" sz="16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IE" altLang="ko-KR" sz="2000" b="0" i="0" dirty="0" smtClean="0">
                          <a:latin typeface="+mn-lt"/>
                          <a:cs typeface="Arial" pitchFamily="34" charset="0"/>
                        </a:rPr>
                        <a:t>Cross-cutting &amp; W</a:t>
                      </a:r>
                      <a:r>
                        <a:rPr lang="en-IE" altLang="ko-KR" sz="2000" dirty="0" smtClean="0">
                          <a:latin typeface="+mn-lt"/>
                          <a:cs typeface="Arial" pitchFamily="34" charset="0"/>
                        </a:rPr>
                        <a:t>rap-up </a:t>
                      </a:r>
                    </a:p>
                    <a:p>
                      <a:pPr latinLnBrk="1"/>
                      <a:r>
                        <a:rPr lang="en-US" altLang="ko-KR" sz="1600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GCC</a:t>
                      </a:r>
                      <a:endParaRPr lang="ko-KR" altLang="en-US" sz="1600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3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2000" dirty="0" smtClean="0">
                          <a:latin typeface="+mn-lt"/>
                          <a:cs typeface="Arial" pitchFamily="34" charset="0"/>
                        </a:rPr>
                        <a:t>MW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600" u="none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Ralph Ferrero</a:t>
                      </a:r>
                      <a:endParaRPr lang="ko-KR" altLang="en-US" sz="2000" dirty="0" smtClean="0">
                        <a:latin typeface="+mn-lt"/>
                        <a:cs typeface="Arial" pitchFamily="34" charset="0"/>
                      </a:endParaRP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altLang="ko-KR" sz="1600" b="1" dirty="0" smtClean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2000" dirty="0" smtClean="0">
                          <a:latin typeface="+mn-lt"/>
                          <a:cs typeface="Arial" pitchFamily="34" charset="0"/>
                        </a:rPr>
                        <a:t>UV</a:t>
                      </a:r>
                      <a:endParaRPr lang="en-IE" altLang="ko-KR" sz="2000" u="none" dirty="0" smtClean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600" u="none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Rose Munro</a:t>
                      </a:r>
                      <a:endParaRPr lang="ko-KR" altLang="en-US" sz="2000" dirty="0" smtClean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3278"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2400" b="1" dirty="0" smtClean="0">
                          <a:latin typeface="+mn-lt"/>
                          <a:cs typeface="Arial" pitchFamily="34" charset="0"/>
                        </a:rPr>
                        <a:t>PM</a:t>
                      </a:r>
                      <a:endParaRPr lang="ko-KR" altLang="en-US" sz="2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IE" altLang="ko-KR" sz="2000" dirty="0" smtClean="0">
                          <a:latin typeface="+mn-lt"/>
                          <a:cs typeface="Arial" pitchFamily="34" charset="0"/>
                        </a:rPr>
                        <a:t>Plenary: </a:t>
                      </a:r>
                      <a:r>
                        <a:rPr lang="en-IE" altLang="ko-KR" sz="2000" i="0" u="none" dirty="0" smtClean="0">
                          <a:latin typeface="+mn-lt"/>
                          <a:cs typeface="Arial" pitchFamily="34" charset="0"/>
                        </a:rPr>
                        <a:t>Agency Reports</a:t>
                      </a:r>
                    </a:p>
                    <a:p>
                      <a:pPr latinLnBrk="1"/>
                      <a:r>
                        <a:rPr lang="en-US" altLang="ko-KR" sz="1600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Scott</a:t>
                      </a:r>
                      <a:r>
                        <a:rPr lang="en-US" altLang="ko-KR" sz="1600" baseline="0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 Hu</a:t>
                      </a:r>
                      <a:endParaRPr lang="ko-KR" altLang="en-US" sz="1600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2000" dirty="0" smtClean="0">
                          <a:latin typeface="+mn-lt"/>
                          <a:cs typeface="Arial" pitchFamily="34" charset="0"/>
                        </a:rPr>
                        <a:t>Plenary: </a:t>
                      </a:r>
                      <a:r>
                        <a:rPr lang="en-IE" altLang="ko-KR" sz="2000" i="0" dirty="0" smtClean="0">
                          <a:latin typeface="+mn-lt"/>
                          <a:cs typeface="Arial" pitchFamily="34" charset="0"/>
                        </a:rPr>
                        <a:t>Cross-cutting Topics</a:t>
                      </a:r>
                      <a:endParaRPr lang="en-IE" altLang="ko-KR" sz="2000" i="0" u="sng" dirty="0" smtClean="0">
                        <a:latin typeface="+mn-lt"/>
                        <a:cs typeface="Arial" pitchFamily="34" charset="0"/>
                      </a:endParaRP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600" u="none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GCC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2000" dirty="0" smtClean="0">
                          <a:latin typeface="+mn-lt"/>
                          <a:cs typeface="Arial" pitchFamily="34" charset="0"/>
                        </a:rPr>
                        <a:t>VIS/NIR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600" u="none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Dave </a:t>
                      </a:r>
                      <a:r>
                        <a:rPr lang="en-IE" altLang="ko-KR" sz="1600" u="none" dirty="0" err="1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Doelling</a:t>
                      </a:r>
                      <a:endParaRPr lang="en-IE" altLang="ko-KR" sz="1600" dirty="0" smtClean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GDWG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600" u="none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Masaya</a:t>
                      </a:r>
                      <a:r>
                        <a:rPr lang="en-IE" altLang="ko-KR" sz="1600" u="none" baseline="0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 Takahashi</a:t>
                      </a:r>
                      <a:endParaRPr lang="en-IE" altLang="ko-KR" sz="2000" dirty="0" smtClean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2000" dirty="0" smtClean="0">
                          <a:latin typeface="+mn-lt"/>
                          <a:cs typeface="Arial" pitchFamily="34" charset="0"/>
                        </a:rPr>
                        <a:t>IR?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600" u="none" dirty="0" err="1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Likun</a:t>
                      </a:r>
                      <a:r>
                        <a:rPr lang="en-IE" altLang="ko-KR" sz="1600" u="none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 Wang / Tim </a:t>
                      </a:r>
                      <a:r>
                        <a:rPr lang="en-IE" altLang="ko-KR" sz="1600" u="none" dirty="0" err="1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Hewison</a:t>
                      </a:r>
                      <a:endParaRPr lang="en-IE" altLang="ko-KR" sz="1600" u="none" dirty="0" smtClean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GDWG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600" u="none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Masaya Takahashi</a:t>
                      </a:r>
                      <a:endParaRPr lang="en-IE" altLang="ko-KR" sz="1600" dirty="0" smtClean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IE" altLang="ko-KR" sz="2000" dirty="0" smtClean="0">
                          <a:latin typeface="+mn-lt"/>
                          <a:cs typeface="Arial" pitchFamily="34" charset="0"/>
                        </a:rPr>
                        <a:t>Reporting Outcomes &amp; Planning Future Meetings</a:t>
                      </a:r>
                    </a:p>
                    <a:p>
                      <a:pPr latinLnBrk="1"/>
                      <a:r>
                        <a:rPr lang="en-IE" altLang="ko-KR" sz="1600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Scott Hu</a:t>
                      </a:r>
                      <a:endParaRPr lang="ko-KR" altLang="en-US" sz="1600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2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2000" dirty="0" smtClean="0">
                          <a:latin typeface="+mn-lt"/>
                          <a:cs typeface="Arial" pitchFamily="34" charset="0"/>
                        </a:rPr>
                        <a:t>MW</a:t>
                      </a: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600" u="none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Ralph Ferrero</a:t>
                      </a:r>
                      <a:endParaRPr lang="ko-KR" altLang="en-US" sz="2000" dirty="0" smtClean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2000" dirty="0" smtClean="0">
                          <a:latin typeface="+mn-lt"/>
                          <a:cs typeface="Arial" pitchFamily="34" charset="0"/>
                        </a:rPr>
                        <a:t>UV?</a:t>
                      </a:r>
                      <a:endParaRPr lang="en-IE" altLang="ko-KR" sz="2000" u="none" dirty="0" smtClean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1600" u="none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Rose Munro</a:t>
                      </a:r>
                      <a:endParaRPr lang="ko-KR" altLang="en-US" sz="2000" dirty="0" smtClean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13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 smtClean="0">
                          <a:latin typeface="+mn-lt"/>
                          <a:cs typeface="Arial" pitchFamily="34" charset="0"/>
                        </a:rPr>
                        <a:t>ETC</a:t>
                      </a:r>
                      <a:endParaRPr lang="ko-KR" alt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latin typeface="+mn-lt"/>
                          <a:cs typeface="Arial" pitchFamily="34" charset="0"/>
                        </a:rPr>
                        <a:t>Ice Breaker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altLang="ko-KR" sz="2000" u="none" dirty="0" smtClean="0">
                          <a:latin typeface="+mn-lt"/>
                          <a:cs typeface="Arial" pitchFamily="34" charset="0"/>
                        </a:rPr>
                        <a:t>Working Groups’ Dinner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Lunch time (3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 min):</a:t>
                      </a:r>
                    </a:p>
                    <a:p>
                      <a:pPr algn="l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Visit to the PHI-Experience </a:t>
                      </a:r>
                    </a:p>
                    <a:p>
                      <a:pPr algn="l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(EO promotion/images tour)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solidFill>
                          <a:srgbClr val="3333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solidFill>
                          <a:srgbClr val="3333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solidFill>
                          <a:srgbClr val="3333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075044" y="775857"/>
            <a:ext cx="260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Names in Red: Session Chairs</a:t>
            </a:r>
            <a:endParaRPr kumimoji="1" lang="ja-JP" altLang="en-US" sz="1600" b="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54529" y="1793512"/>
            <a:ext cx="1210447" cy="646331"/>
          </a:xfrm>
          <a:prstGeom prst="rect">
            <a:avLst/>
          </a:prstGeom>
          <a:solidFill>
            <a:srgbClr val="3333FF"/>
          </a:solidFill>
        </p:spPr>
        <p:txBody>
          <a:bodyPr wrap="square">
            <a:spAutoFit/>
          </a:bodyPr>
          <a:lstStyle/>
          <a:p>
            <a:pPr marL="0">
              <a:spcBef>
                <a:spcPts val="0"/>
              </a:spcBef>
            </a:pPr>
            <a:r>
              <a:rPr lang="en-IE" altLang="ja-JP" sz="1800" dirty="0">
                <a:latin typeface="+mn-lt"/>
              </a:rPr>
              <a:t>Start time </a:t>
            </a:r>
            <a:r>
              <a:rPr lang="en-IE" altLang="ja-JP" sz="1800" dirty="0" smtClean="0">
                <a:latin typeface="+mn-lt"/>
              </a:rPr>
              <a:t>08:30</a:t>
            </a:r>
            <a:endParaRPr lang="en-IE" altLang="ja-JP" sz="1800" dirty="0">
              <a:latin typeface="+mn-lt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456943" y="5645345"/>
            <a:ext cx="1144257" cy="646331"/>
          </a:xfrm>
          <a:prstGeom prst="rect">
            <a:avLst/>
          </a:prstGeom>
          <a:solidFill>
            <a:srgbClr val="3333FF"/>
          </a:solidFill>
        </p:spPr>
        <p:txBody>
          <a:bodyPr wrap="square">
            <a:spAutoFit/>
          </a:bodyPr>
          <a:lstStyle/>
          <a:p>
            <a:pPr marL="0">
              <a:spcBef>
                <a:spcPts val="0"/>
              </a:spcBef>
            </a:pPr>
            <a:r>
              <a:rPr lang="en-IE" altLang="ja-JP" sz="1800" dirty="0" smtClean="0">
                <a:latin typeface="+mn-lt"/>
              </a:rPr>
              <a:t>End </a:t>
            </a:r>
            <a:r>
              <a:rPr lang="en-IE" altLang="ja-JP" sz="1800" dirty="0">
                <a:latin typeface="+mn-lt"/>
              </a:rPr>
              <a:t>time </a:t>
            </a:r>
            <a:r>
              <a:rPr lang="en-IE" altLang="ja-JP" sz="1800" dirty="0" smtClean="0">
                <a:latin typeface="+mn-lt"/>
              </a:rPr>
              <a:t>14:00</a:t>
            </a:r>
            <a:endParaRPr lang="en-IE" altLang="ja-JP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4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/>
          </p:nvPr>
        </p:nvSpPr>
        <p:spPr>
          <a:xfrm>
            <a:off x="146054" y="31810"/>
            <a:ext cx="8543925" cy="385439"/>
          </a:xfrm>
        </p:spPr>
        <p:txBody>
          <a:bodyPr/>
          <a:lstStyle/>
          <a:p>
            <a:r>
              <a:rPr lang="en-IE" altLang="ko-KR" dirty="0"/>
              <a:t>Monday (day-1)</a:t>
            </a:r>
            <a:endParaRPr lang="ko-KR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001789"/>
              </p:ext>
            </p:extLst>
          </p:nvPr>
        </p:nvGraphicFramePr>
        <p:xfrm>
          <a:off x="296884" y="555201"/>
          <a:ext cx="9334004" cy="6435635"/>
        </p:xfrm>
        <a:graphic>
          <a:graphicData uri="http://schemas.openxmlformats.org/drawingml/2006/table">
            <a:tbl>
              <a:tblPr/>
              <a:tblGrid>
                <a:gridCol w="7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2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Mon am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Mini Conference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1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Chair: Philippe Goryl, Minutes: XXX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8:10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Coffee and Registration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8:25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Mitch Goldberg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GSICS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0:05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8:30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Philippe Goryl and Nicolaus Hanowski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Welcome address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0:05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8:35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Xiuqing (Scott) Hu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Introduction to Mini Conference &amp; GSICS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1b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8:50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Jerome Bouffard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Logistics information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1c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0:10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9:00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Henri Laur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ESA EO Programme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1d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9:30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Pascal Lecomte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ESA CCI (Climate Change Initiative) Programme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1e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9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9:45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Xiangqian (Fred) Wu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GOES-16/-17 ABI Calibration Performance and Updates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1f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10:00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Philippe Goryl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Fiducial Reference Measurements Concept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1g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3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10:15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Jonas Von Bismarck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Aeolus Mission Status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1h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7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10:35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900" b="1" i="0" u="none" strike="noStrike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Coffee break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0:25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11:00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1i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4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11:20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Jerome Bouffard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Toward FCDR and uncertainties information for Altimetry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1j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11:40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Stefan Adriaensen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VITO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Lunar Calibration Update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1k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4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12:00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Bill Bell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ECMWF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ECMWF Copernicus Activities Related to Inter-calibration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1l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12:30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Nigel Fox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NPL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Quality Assurance for EO and CEOS Activities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1m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13:00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Lunch Break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1:00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Mon pm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Plenary: Agency Reports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971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Chair: Xiuqing "Scott" Hu, Minutes: XXX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14:00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Round Table Introductions + Logistics Info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2a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55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14:20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Xiuqing (Scott) Hu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Agree Agenda &amp; Minute Taking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2b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0:10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14:30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ESA Agency Report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2c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14:45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CMA Agency Report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2d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15:00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Clemence Pierangelo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CNES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CNES Agency Rerpot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2e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15:15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Rose Munro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EUMETSAT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EUMETSAT Agency Report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2f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15:30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IMD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IMD Agency Report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2g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15:45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Pradeep Thapliyal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ISRO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ISRO Agency Report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2h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31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16:00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Coffee break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0:30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16:30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Masaya Takahashi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JMA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JMA Agency Report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2i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16:45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KMA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KMA Agency Report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2j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554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17:00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Xiaoxiong (Jack) Xiong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NASA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NASA Agency Report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2k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17:15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Stephen Maxwell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NIST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NIST Agency Report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2l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17:30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NOAA Agency Report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2m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17:45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ROSCOSMOS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ROSCOSMOS Agency Report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2n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18:00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Alexey Rublev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ROSHYDROMET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ROSHYDROMET Agency Report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2o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18:15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USGS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USGS Agency Report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2p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7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18:30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Ice Breaker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2:00</a:t>
                      </a:r>
                    </a:p>
                  </a:txBody>
                  <a:tcPr marL="7512" marR="7512" marT="75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277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20:30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END</a:t>
                      </a:r>
                    </a:p>
                  </a:txBody>
                  <a:tcPr marL="7512" marR="7512" marT="7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0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46054" y="76200"/>
            <a:ext cx="8543925" cy="551022"/>
          </a:xfrm>
        </p:spPr>
        <p:txBody>
          <a:bodyPr/>
          <a:lstStyle/>
          <a:p>
            <a:r>
              <a:rPr lang="en-IE" altLang="ko-KR" dirty="0"/>
              <a:t>Tuesday (day-2)</a:t>
            </a:r>
            <a:endParaRPr lang="ko-KR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62161"/>
              </p:ext>
            </p:extLst>
          </p:nvPr>
        </p:nvGraphicFramePr>
        <p:xfrm>
          <a:off x="173091" y="787431"/>
          <a:ext cx="9552800" cy="6100900"/>
        </p:xfrm>
        <a:graphic>
          <a:graphicData uri="http://schemas.openxmlformats.org/drawingml/2006/table">
            <a:tbl>
              <a:tblPr/>
              <a:tblGrid>
                <a:gridCol w="51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8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2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Tues am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Plenary - Reports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Chair: Fangfang Yu, Minutes: Fred Wu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8:30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Larry Flynn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GCC Report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3a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8:50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Xiuqing (Scott) Hu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GRWG Report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3b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9:10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Hiroshi </a:t>
                      </a:r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Murakami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JAXA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JAXA Agency Report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3c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9:25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Likun Wang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GRWG IR Sub-Group Briefing Report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3d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9:45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Dave Doelling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NASA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GRWG VIS-NIR Sub-Group Briefing Report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3e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10:05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10:35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Rose Munro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EUMETSAT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GRWG UV Sub-Group Briefing Report &amp; Introducing Special Session on Strategy for inter-calibration of SWIR spectrometers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3f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10:55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Ralph Ferraro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GRWG Microwave Sub-Group Briefing Report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3g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11:15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Masaya Takahashi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JMA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GDWG Report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3h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11:35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Discussion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11:55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Lunch Break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1:00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Tues pm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Plenary Cross-cutting Topics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Special session on re-calibration/re-processing - Chair: Tim Hewison, Minutes: Seb Wagner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Arial"/>
                        </a:rPr>
                        <a:t>12:55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Rob Roebeling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EUMETSAT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FIDUCEO Summary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3i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13:15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Rob Roebeling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EUMETSAT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GEO-Ring: SCOPE-CM/IOGEO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3j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3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13:35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Masaya Takahashi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JMA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Re-calibrating WV/IR channels of GMS/MTSAT imagers using HIRS/2, AIRS, and IASI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3k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3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13:55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Ken Knapp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Inter-calibration for climate monitoring system - collaboration with ISCCP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3l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14:15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Sirish Uprety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NOAA S-NPP/VIIRS v2 Processing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3m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14:35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Scott Hu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CMA's recalibration/reprocessing activities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3n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33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14:55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Roger Saunders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UKMO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Long-term calibration monitoring using UKMO NWP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3o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15:15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Discussion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3p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15:35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Chair: Toshiyuki Kurino/Mitch Goldberg, Minutes: XXX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33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16:05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Masaya Takahashi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JMA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GSICS Annual Report - way forward (e.g. incl. LEO and reference instruments)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3q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33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16:25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Toshiyuki Kurino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WMO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WMO CIMO Guide Updating; PART III: Space-based observation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3r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33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16:45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Masaya Takahashi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JMA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GSICS Server Upgrade - requirements for new deliverables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3s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17:05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Toshiyuki Kurino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WMO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WMO GSICS Portal website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3t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33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17:25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Toshiyuki Kurino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WMO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Collaboration with CGMS Space Weather Coordination Group?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3u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17:45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Transfer to Dinner Place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1:00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18:45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Working Groups' Dinner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effectLst/>
                          <a:latin typeface="Arial"/>
                        </a:rPr>
                        <a:t>2:00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7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46054" y="40575"/>
            <a:ext cx="8543925" cy="551022"/>
          </a:xfrm>
        </p:spPr>
        <p:txBody>
          <a:bodyPr/>
          <a:lstStyle/>
          <a:p>
            <a:r>
              <a:rPr lang="en-IE" altLang="ko-KR" dirty="0"/>
              <a:t>Wednesday (day-3)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65831"/>
            <a:ext cx="4473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Parallel Session1 - GRWG: VIS/NIR Sub-Group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14481"/>
              </p:ext>
            </p:extLst>
          </p:nvPr>
        </p:nvGraphicFramePr>
        <p:xfrm>
          <a:off x="510649" y="809722"/>
          <a:ext cx="8930247" cy="5947627"/>
        </p:xfrm>
        <a:graphic>
          <a:graphicData uri="http://schemas.openxmlformats.org/drawingml/2006/table">
            <a:tbl>
              <a:tblPr/>
              <a:tblGrid>
                <a:gridCol w="83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1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3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Wed am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GRWG: VIS/NIR Sub-Group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2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Chair: Tom Stone, Minutes: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0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8:30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Taichiro Hashiguchi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RESTEC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Evaluation of GCOM-C/SGLI Lunar Calibration Using GIRO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4a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0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8:50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Sebastien Wagner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EUMETSAT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Sentinel-3 lunar acquisitions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4b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0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9:10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Kevin Turpie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UMBC, NASA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air-LUSI: Measuring Lunar Spectral Irradiance from a High-altitude Aircraft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4c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9:30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Xiuqing (Scott) Hu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Update on Lunar Measurements in China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4d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9:50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Xiangqian (Fred) Wu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Prototype for MTF Using the Moon + Discussion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4e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0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10:10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3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effectLst/>
                          <a:latin typeface="Arial"/>
                        </a:rPr>
                        <a:t>10:40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Fangfang Yu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Lunar Calibration of GOES-16/17 ABI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4f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0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11:00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Stefan Adriaensen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VITO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Lunar Irradiance Measurements and Modeling Using an Aerosol Photometer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4g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0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11:20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Odele Coddington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LASP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TSIS-1 total and spectral solar irradiance observations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4h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08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11:40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Tom Stone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USGS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Solar Spectra for Vis/NIR Calibration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4i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0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7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12:00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Lunch Break + Visit to the PHI-Experience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2:00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Wed pm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GRWG: VIS/NIR Sub-Group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72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Chair: Dave Doelling, Minutes: Raj Bhatt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14:00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Jack Xiong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NASA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MODIS/VIIRS VIS/NIR calibration status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4j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7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14:20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Sirish Uprety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NOAA STAR VIIRS Reprocessing Status and Updates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4k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27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14:40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Glen Jaross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NASA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Ice radiance technique for calibration monitoring and  intercomparison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4l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7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15:00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Discussion of NOAA V2 calibrated NPP-VIIRS datasets for GSICS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4m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0:10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0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15:10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Sirish Uprety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Evaluating NOAA-20 and SNPP VIIRS Radiometric Consistency for VNIR Bands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4n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0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15:30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Yusuke Yogo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JMA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Use of VIIRS in AHI vicarious calibration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4o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0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15:50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Kazuki Kodera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JMA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Impacts of I01 and M05 of S-NPP/VIIRS on AHI-VIIRS Ray-matching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4p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502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13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15:50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13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16:20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Rajendra Bhatt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NASA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SBAF tool update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4q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0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16:40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Nicolas Lamquin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ACRI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OLCI-A/OLCI-B intercalibration with DCC in tandem phase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4r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00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17:00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Dave Smith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RAL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SLSTR VIS/SWIR channel calibration (including Deserts and Sun-Glint methods)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4s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00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17:20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Stefan Adriaensen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Vito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Towards harmonization of multi-sensor high resolution time series: the Belharmony approach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4t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5508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17:40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Yves Govaerts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Rayference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Review atmospheric radiative transfer models suitable for vicarious calibration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4u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8502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5508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18:00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David Doelling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NASA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DCC calibration paper discussion, and next years web meeting discussions, Rayleigh scattering, DCC implementation in the NIR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4v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4111" marR="4111" marT="41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13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18:30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END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11" marR="4111" marT="41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1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46054" y="52450"/>
            <a:ext cx="8543925" cy="551022"/>
          </a:xfrm>
        </p:spPr>
        <p:txBody>
          <a:bodyPr/>
          <a:lstStyle/>
          <a:p>
            <a:r>
              <a:rPr lang="en-IE" altLang="ko-KR" dirty="0"/>
              <a:t>Wednesday (day-3)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4848"/>
            <a:ext cx="4473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Parallel Session2  - GDWG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051255"/>
              </p:ext>
            </p:extLst>
          </p:nvPr>
        </p:nvGraphicFramePr>
        <p:xfrm>
          <a:off x="581891" y="866898"/>
          <a:ext cx="9132126" cy="5906372"/>
        </p:xfrm>
        <a:graphic>
          <a:graphicData uri="http://schemas.openxmlformats.org/drawingml/2006/table">
            <a:tbl>
              <a:tblPr/>
              <a:tblGrid>
                <a:gridCol w="731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02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Wed am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GDWG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4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Chair : Masaya Takahashi, Minutes: Peter Miu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08:30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Masaya Takahashi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JMA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Round Table Introduction + GDWG Actions Review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6a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9:00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Alexander Uspensky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ROSHYDROMET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New Russian Cal/Val portal on meteorological satellite instruments and products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6b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9:20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Jin Woo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KMA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GDWG Baseline Reviews - website, products metadata and structures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6c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2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9:50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Toshiyuki Kurino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WMO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New WMO GSICS Portal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0:40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2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10:30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11:00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Masaya Takahashi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JMA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GSICS Convention for Spectral Response Function files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6d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11:00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Peter Miu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EUMETSAT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How EUMETSAT’s pathfinder activities would benefit GSICS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6e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0:40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2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11:40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Discussion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6f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9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12:00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Lunch Break + Visit to the PHI-Experience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2:00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8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Wed pm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GDWG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4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Chair : Masaya Takahashi, Minutes: Peter Miu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14:00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Mirko Albani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CEOS Working Group on Information Systems and Services (WGISS)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6g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3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14:30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effectLst/>
                          <a:latin typeface="Arial"/>
                        </a:rPr>
                        <a:t>Andrea Della Vecchia / Damiano Guerrucci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ESA Collaborative Environment for Cal/Val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6h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15:00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Zhe (Thomas) Xu / Di Xian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FY historical Big Data Reprocessing system establishment and sharing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6i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15:30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Xiangqian (Fred) Wu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GOES-16/-17 ABI Calibration Event Log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6j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04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15:50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04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16:20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Rob Roebeling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EUMETSAT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Event Logging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6k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16:50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Toshiyuki Kurino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WMO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Links from WMO OSCAR/Space to Calibration Landing Page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6l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51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17:20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Jin Woo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KMA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Use of GitHub - updates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6m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17:50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Discussion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6n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6363" marR="6363" marT="63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58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effectLst/>
                          <a:latin typeface="Arial"/>
                        </a:rPr>
                        <a:t>18:20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END</a:t>
                      </a:r>
                    </a:p>
                  </a:txBody>
                  <a:tcPr marL="6363" marR="6363" marT="6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46054" y="4950"/>
            <a:ext cx="8543925" cy="551022"/>
          </a:xfrm>
        </p:spPr>
        <p:txBody>
          <a:bodyPr/>
          <a:lstStyle/>
          <a:p>
            <a:r>
              <a:rPr lang="en-IE" altLang="ko-KR" dirty="0"/>
              <a:t>Wednesday (day-3)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794" y="419543"/>
            <a:ext cx="479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Parallel Session 3 - GRWG: MW Sub-Group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710088"/>
              </p:ext>
            </p:extLst>
          </p:nvPr>
        </p:nvGraphicFramePr>
        <p:xfrm>
          <a:off x="485431" y="841843"/>
          <a:ext cx="8670445" cy="6016157"/>
        </p:xfrm>
        <a:graphic>
          <a:graphicData uri="http://schemas.openxmlformats.org/drawingml/2006/table">
            <a:tbl>
              <a:tblPr/>
              <a:tblGrid>
                <a:gridCol w="479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2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6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Wed am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GRWG: MW Sub-Group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1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Chair: Ralph Ferraro, Minutes: Cheng-Zhi Zou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8:30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Ralph Ferraro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Round Table Introduction, Objectives, Agenda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5a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0:10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8:40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Raffaele Crapolicchio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SMOS Cal/Val Activities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5b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8:55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Roberto Sabia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ESA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SMOS Geophysical Products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5c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9:10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Bill Bell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ECMWF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EU's C3S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5d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9:25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Tim Hewison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EUMETSAT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MetOp-C AMSU-A/MHS Status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5e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0:10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0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9:35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Ed Kim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NASA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NOAA-20 ATMS Status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5f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9:50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Mikaso Kachi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JAXA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AMSR-2/AMSR-3 Update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5g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8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10:05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Ed Kim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NASA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MW Calibration Targets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5h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89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10:25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effectLst/>
                        <a:latin typeface="Arial"/>
                      </a:endParaRP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8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10:45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Jeiying He and Qifeng Lu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NSSC/CAS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Joint activities with CEOS: Initial progress and example from FY3-MWHS2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5i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11:05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Shengli Wu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NSMC/CMA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FY-3 MWRI - Calibration and time series record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5j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11:20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Cheng-Zhi Zou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Possible MW sounder references and their use for re-calibration of other satellites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5k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3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11:35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Ralph Ferraro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Review of Action Items/Ongoing Activities - Session will be a 'round table' addressing each action item - briefings by actionee expected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5l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0:10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53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11:45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Bomin Sun/Cheng-Zhi Zou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Progress with GRUAN observations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5m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76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12:00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Lunch Break + Visit to the PHI-Experience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2:00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4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Wed pm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GRWG:  MW Sub-group - Continuation of Action Items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4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14:00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Manik Bali/Rachel Kroodsma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NOAA/NASA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GPM X-Cal LUT's/Deliverable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5n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1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14:20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Isaac Moradi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NOAA/UMD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Inter-comparison of fast radiative transfer models and microwave observations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5o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861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GRWG: MW Sub-Group - MWI Constellation Gap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334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Chair: Qifeng Lu; Minutes: Ralph Ferraro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1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14:40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Mitch Goldberg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The importance of a healthy microwave imager constellation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5p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15:00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Alan Geer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ECMWF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NWP application - title TBC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5q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15:20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Fabien Carminati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ECMWF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Current and future use of microwave imager observations in the Met Office NWP system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5r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15:40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Objectives/Goals &amp; Discussion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5s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0:40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8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16:20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89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16:40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GRWG: MW Sub-Group - WIGOS 2040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89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/>
                        </a:rPr>
                        <a:t>Chair: Manik Bali, Minutes: Tim Hewison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16:40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Manik Bali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NOAA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Review of white paper outline and develop writing team WIGOS/IPWG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5t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17:10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Mitch Goldberg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GSICS EP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WDQM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5u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17:30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Toshi Yukirino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WMO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GSICS Document review byWIGOS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5v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30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18:00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Qifeng Lu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WIGOS: Strawman outline draft of a plan to develop inter-calibration products for microwave imagers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5w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0:20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8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18:20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Discussion and wrap up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5x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0:10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21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18:40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Ralph Ferraro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Co-Chairmanship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5y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0:10</a:t>
                      </a:r>
                    </a:p>
                  </a:txBody>
                  <a:tcPr marL="5312" marR="5312" marT="53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989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effectLst/>
                          <a:latin typeface="Arial"/>
                        </a:rPr>
                        <a:t>18:50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END</a:t>
                      </a:r>
                    </a:p>
                  </a:txBody>
                  <a:tcPr marL="5312" marR="5312" marT="53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2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6054" y="16825"/>
            <a:ext cx="8543925" cy="551022"/>
          </a:xfrm>
        </p:spPr>
        <p:txBody>
          <a:bodyPr/>
          <a:lstStyle/>
          <a:p>
            <a:r>
              <a:rPr lang="en-IE" altLang="ko-KR" dirty="0"/>
              <a:t>Thursday (day-4)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9415"/>
            <a:ext cx="517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Parallel Session 1 - GRWG: IR Sub-Group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172213"/>
              </p:ext>
            </p:extLst>
          </p:nvPr>
        </p:nvGraphicFramePr>
        <p:xfrm>
          <a:off x="708629" y="771425"/>
          <a:ext cx="8894619" cy="6185565"/>
        </p:xfrm>
        <a:graphic>
          <a:graphicData uri="http://schemas.openxmlformats.org/drawingml/2006/table">
            <a:tbl>
              <a:tblPr/>
              <a:tblGrid>
                <a:gridCol w="83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7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Thurs am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GRWG: IR Sub-Group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Cal/Val status - Chair: Likun Wang, Minutes: Tim Hewison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8:30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Likun Wang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NOAA Affiliate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Introduction to IR Sub-Group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7a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3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8:45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Thomas Pagano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NASA/JPL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AIRS Calibration Update and Radiometric Uncertainty Estimates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7b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4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9:00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Chengli Qi/ Chunqiang Wu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FY-3D HIRAS measurement validation and monitoring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7c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9:15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Dorothee Coppens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EUMETSAT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Update on IASI-C Cal/Val activities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7d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0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9:30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Discussion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5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10:00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9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Hyperspectral IR Inter-calibration - Chair: Likun Wang, Minutes: Tim Hewison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10:30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Tim Hewison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EUMETSAT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 Reference Uncertainty and Traceability Report (IRRefUTable)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7e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3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11:00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Hanlie Xu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Mutual Evaluation between the imager and hyperspectral sounder at the same platform FY-3D and FY-4A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7f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1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11:15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Dohy Kim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KMA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Double difference of inter-calibration comparison results of  COMS/MI using before and after reprocessed CrIS data for one year data of 2015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7g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4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11:30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Discussion - way forward with Hyperspectral GSICS products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7h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372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99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12:00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Lunch Break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1:00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Thurs pm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GRWG: IR Sub-Group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99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Multispectral IR Inter-calibration - Chair: Tim Hewison, Minutes: Likun Wang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4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13:00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GEO-LEO IR Product Progress (5 min for each GEO operational agency)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7i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83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13:30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Na Xu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 inter-calibration update in CMA including GEO-LEO and LEO-LEO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7j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4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14:00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Yusuke Yogo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JMA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Collaborative research of applying JMA's GSICS approach to FY-2G IR channels wrt IASI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7k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4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14:15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Dohy Kim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KMA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Inter-calibration results of COMS/MI using with and without MBCC March 2016 to August 2017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7l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14:30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Na Xu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SBAF requirements for GEO-GEO comparisons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7m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0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14:45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Fangfang Yu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NOAA Affiliate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GEO-GEO inter-comparison for GOES-17 IR instrument performance monitoring and anomaly detection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7n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74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15:00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Alessandro Burini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EUMETSAT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Monitoring SLSTR calibration using IASI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7o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37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15:15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Dave Smith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RAL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S3 SLSTR IR channel calibration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7p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99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15:30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Discussion Way Forward for Multispectral IR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7q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837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16:00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Coffee break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0:30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99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16:30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Update on IR Research Topics - Chair: Likun Wang, Minutes: Tim Hewison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74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16:30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Hanlie Xu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CMA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Application and evaluation of New NOAA gap filling for CMA IR hyperspectral instruments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7r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16:45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Fangfang Yu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NOAA Affiliate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Investigation to the cold-scene bias at the ABI 3.9 micron channels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7s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48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17:00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Hui Xu / Likun Wang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UMD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Sensitivity Test and Further Validation of Cross-track Infrared Sounder Spectral Gap Filling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7t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00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17:15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Xu Liu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NASA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Spectral gap-filling and Convolution Error Correction in Satellite Sensor Inter-calibrations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7u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625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17:30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Boming Sun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NOAA Affiliate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Progress with GRUAN observations in comparison with satellite measurements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7v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18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17:45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Likun Wang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NOAA Affiliate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Near space platform for IR sensor validation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7w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0:15</a:t>
                      </a:r>
                    </a:p>
                  </a:txBody>
                  <a:tcPr marL="4175" marR="4175" marT="41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7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effectLst/>
                          <a:latin typeface="Arial"/>
                        </a:rPr>
                        <a:t>18:00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End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4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3529</Words>
  <Application>Microsoft Office PowerPoint</Application>
  <PresentationFormat>A4 Paper (210x297 mm)</PresentationFormat>
  <Paragraphs>1590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맑은 고딕</vt:lpstr>
      <vt:lpstr>ＭＳ Ｐゴシック</vt:lpstr>
      <vt:lpstr>宋体</vt:lpstr>
      <vt:lpstr>Arial</vt:lpstr>
      <vt:lpstr>Calibri</vt:lpstr>
      <vt:lpstr>Helvetica</vt:lpstr>
      <vt:lpstr>Tahoma</vt:lpstr>
      <vt:lpstr>Times New Roman</vt:lpstr>
      <vt:lpstr>Wingdings</vt:lpstr>
      <vt:lpstr>Office Theme</vt:lpstr>
      <vt:lpstr>Agree Agenda Minute Taking</vt:lpstr>
      <vt:lpstr>Ways of working</vt:lpstr>
      <vt:lpstr>Outlook of 2019 Annual Meeting Agenda</vt:lpstr>
      <vt:lpstr>Monday (day-1)</vt:lpstr>
      <vt:lpstr>Tuesday (day-2)</vt:lpstr>
      <vt:lpstr>Wednesday (day-3)</vt:lpstr>
      <vt:lpstr>Wednesday (day-3)</vt:lpstr>
      <vt:lpstr>Wednesday (day-3)</vt:lpstr>
      <vt:lpstr>Thursday (day-4)</vt:lpstr>
      <vt:lpstr>Thursday (day-4)</vt:lpstr>
      <vt:lpstr>Thursday (day-4)</vt:lpstr>
      <vt:lpstr>Thursday (day-4)</vt:lpstr>
      <vt:lpstr>Friday (day-5)</vt:lpstr>
      <vt:lpstr>Guideline for presentation</vt:lpstr>
      <vt:lpstr>PowerPoint Presentation</vt:lpstr>
      <vt:lpstr>Minute Taking</vt:lpstr>
      <vt:lpstr>PowerPoint Presentation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GSICS2019</cp:lastModifiedBy>
  <cp:revision>1135</cp:revision>
  <cp:lastPrinted>2006-03-06T14:11:17Z</cp:lastPrinted>
  <dcterms:created xsi:type="dcterms:W3CDTF">1997-07-23T08:21:02Z</dcterms:created>
  <dcterms:modified xsi:type="dcterms:W3CDTF">2019-03-04T13:55:45Z</dcterms:modified>
</cp:coreProperties>
</file>