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24"/>
  </p:notesMasterIdLst>
  <p:handoutMasterIdLst>
    <p:handoutMasterId r:id="rId25"/>
  </p:handoutMasterIdLst>
  <p:sldIdLst>
    <p:sldId id="577" r:id="rId2"/>
    <p:sldId id="598" r:id="rId3"/>
    <p:sldId id="599" r:id="rId4"/>
    <p:sldId id="600" r:id="rId5"/>
    <p:sldId id="597" r:id="rId6"/>
    <p:sldId id="616" r:id="rId7"/>
    <p:sldId id="601" r:id="rId8"/>
    <p:sldId id="618" r:id="rId9"/>
    <p:sldId id="617" r:id="rId10"/>
    <p:sldId id="596" r:id="rId11"/>
    <p:sldId id="607" r:id="rId12"/>
    <p:sldId id="608" r:id="rId13"/>
    <p:sldId id="609" r:id="rId14"/>
    <p:sldId id="610" r:id="rId15"/>
    <p:sldId id="604" r:id="rId16"/>
    <p:sldId id="605" r:id="rId17"/>
    <p:sldId id="613" r:id="rId18"/>
    <p:sldId id="614" r:id="rId19"/>
    <p:sldId id="611" r:id="rId20"/>
    <p:sldId id="612" r:id="rId21"/>
    <p:sldId id="615" r:id="rId22"/>
    <p:sldId id="595" r:id="rId2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DIN" initials="O" lastIdx="1" clrIdx="0"/>
  <p:cmAuthor id="1" name="Daela Huff" initials="DH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FFFFFF"/>
    <a:srgbClr val="008000"/>
    <a:srgbClr val="33CC33"/>
    <a:srgbClr val="0033CC"/>
    <a:srgbClr val="9900FF"/>
    <a:srgbClr val="003399"/>
    <a:srgbClr val="00CC66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695" autoAdjust="0"/>
  </p:normalViewPr>
  <p:slideViewPr>
    <p:cSldViewPr snapToGrid="0" snapToObjects="1" showGuides="1">
      <p:cViewPr>
        <p:scale>
          <a:sx n="80" d="100"/>
          <a:sy n="80" d="100"/>
        </p:scale>
        <p:origin x="1137" y="5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12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73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/>
          <a:lstStyle>
            <a:lvl1pPr algn="r">
              <a:defRPr sz="1200"/>
            </a:lvl1pPr>
          </a:lstStyle>
          <a:p>
            <a:fld id="{E6BE962C-A69F-4E2A-B52A-B5E0AB9803B8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4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4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 anchor="b"/>
          <a:lstStyle>
            <a:lvl1pPr algn="r">
              <a:defRPr sz="1200"/>
            </a:lvl1pPr>
          </a:lstStyle>
          <a:p>
            <a:fld id="{C3E56A17-EFBB-4F9F-A0CA-1392AD3D00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82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0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816FB0CF-5528-C744-A119-58E52B5EA66C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7" tIns="46584" rIns="93167" bIns="4658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829967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370B2DB1-9050-F54C-8252-2890C3B058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63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ln/>
        </p:spPr>
        <p:txBody>
          <a:bodyPr/>
          <a:lstStyle/>
          <a:p>
            <a:fld id="{8F18DA27-B3A0-4D83-B30E-B06E198A3390}" type="datetime1">
              <a:rPr lang="en-GB"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/>
              <a:t>04/03/2019</a:t>
            </a:fld>
            <a:endParaRPr lang="en-GB"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F8777F4B-C175-4CCA-A610-A90DED55FB7B}" type="slidenum">
              <a:rPr lang="de-DE"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/>
              <a:t>7</a:t>
            </a:fld>
            <a:endParaRPr lang="de-DE"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301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2950"/>
            <a:ext cx="4962525" cy="3722688"/>
          </a:xfrm>
          <a:solidFill>
            <a:srgbClr val="FFFFFF"/>
          </a:solidFill>
          <a:ln/>
        </p:spPr>
      </p:sp>
      <p:sp>
        <p:nvSpPr>
          <p:cNvPr id="4301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887202" y="4714875"/>
            <a:ext cx="4893098" cy="44704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489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8101-E5EA-4C88-B4D0-3502433140B4}" type="datetime1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7906-65D5-4AE4-A415-88914DE5D980}" type="datetime1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0722-D66D-4130-97EC-A01543D99507}" type="datetime1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026160"/>
            <a:ext cx="8229600" cy="545274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6"/>
            <a:ext cx="2133600" cy="365125"/>
          </a:xfrm>
        </p:spPr>
        <p:txBody>
          <a:bodyPr/>
          <a:lstStyle/>
          <a:p>
            <a:fld id="{36AA9D06-0DDC-43DB-B80A-B18B30663611}" type="datetime1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8907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8906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CAB1-A58A-4BFB-80A1-8ACA6DC51A05}" type="datetime1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71600"/>
            <a:ext cx="4038600" cy="47548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371600"/>
            <a:ext cx="4038600" cy="47548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B390-D426-4E3F-B0F6-8C02A945A8DB}" type="datetime1">
              <a:rPr lang="en-US" smtClean="0"/>
              <a:pPr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CA2C-2027-4265-906F-F35038E2DE2A}" type="datetime1">
              <a:rPr lang="en-US" smtClean="0"/>
              <a:pPr/>
              <a:t>3/4/2019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A763-F383-4DC6-B253-7B04196021E0}" type="datetime1">
              <a:rPr lang="en-US" smtClean="0"/>
              <a:pPr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DE52-4227-4B49-A7E3-71040B03D5CD}" type="datetime1">
              <a:rPr lang="en-US" smtClean="0"/>
              <a:pPr/>
              <a:t>3/4/2019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4E9E-917F-4224-8662-01E965D4C2F7}" type="datetime1">
              <a:rPr lang="en-US" smtClean="0"/>
              <a:pPr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201"/>
            <a:ext cx="5486400" cy="350837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8DC9-07D6-4CB7-BBD2-7ADEB6B7A259}" type="datetime1">
              <a:rPr lang="en-US" smtClean="0"/>
              <a:pPr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7759"/>
            <a:ext cx="8229600" cy="5228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744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85DE5-E8DD-40CE-B017-3C2FB130B14C}" type="datetime1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25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7540" y="64782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8582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pic>
        <p:nvPicPr>
          <p:cNvPr id="9" name="Picture 8" descr="H:\MY DOCUMENTS\GSICS\logo\GSICS180px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6005"/>
            <a:ext cx="1578968" cy="85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2475" b="1" i="0" strike="noStrike" kern="1200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gsics.atmos.umd.edu/bin/view/Development/20180605" TargetMode="External"/><Relationship Id="rId2" Type="http://schemas.openxmlformats.org/officeDocument/2006/relationships/hyperlink" Target="http://gsics.atmos.umd.edu/bin/view/Development/2018050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sics.atmos.umd.edu/bin/view/Development/IRRefUTable" TargetMode="External"/><Relationship Id="rId5" Type="http://schemas.openxmlformats.org/officeDocument/2006/relationships/hyperlink" Target="http://gsics.atmos.umd.edu/bin/view/Development/20181114" TargetMode="External"/><Relationship Id="rId4" Type="http://schemas.openxmlformats.org/officeDocument/2006/relationships/hyperlink" Target="http://gsics.atmos.umd.edu/bin/view/Development/20180913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mosdac.gov.in/content/gsics" TargetMode="External"/><Relationship Id="rId3" Type="http://schemas.openxmlformats.org/officeDocument/2006/relationships/hyperlink" Target="http://gsics.tools.eumetsat.int/plotter/" TargetMode="External"/><Relationship Id="rId7" Type="http://schemas.openxmlformats.org/officeDocument/2006/relationships/hyperlink" Target="http://nmsc.kma.go.kr/html/homepage/en/gsics/Infrared/gsicsIrTimeSequence.d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sics.nsmc.org.cn/portal/en/fycv/xcal.html" TargetMode="External"/><Relationship Id="rId5" Type="http://schemas.openxmlformats.org/officeDocument/2006/relationships/hyperlink" Target="Prototype%20Web?" TargetMode="External"/><Relationship Id="rId4" Type="http://schemas.openxmlformats.org/officeDocument/2006/relationships/hyperlink" Target="http://ds.data.jma.go.jp/mscweb/data/monitoring/gsics/ir/monit_geoleoir.html" TargetMode="External"/><Relationship Id="rId9" Type="http://schemas.openxmlformats.org/officeDocument/2006/relationships/hyperlink" Target="http://www.star.nesdis.noaa.gov/smcd/GCC/ProductCatalog.php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1457326"/>
            <a:ext cx="6858001" cy="1881802"/>
          </a:xfrm>
        </p:spPr>
        <p:txBody>
          <a:bodyPr>
            <a:normAutofit fontScale="90000"/>
          </a:bodyPr>
          <a:lstStyle/>
          <a:p>
            <a:br>
              <a:rPr lang="en-US" sz="3000" dirty="0"/>
            </a:br>
            <a:r>
              <a:rPr lang="en-US" sz="4800" dirty="0"/>
              <a:t>GRWG IR Sub-Group Briefing Report</a:t>
            </a:r>
            <a:endParaRPr lang="en-US" sz="4800" dirty="0">
              <a:latin typeface="Baskerville Old Face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09" y="3535060"/>
            <a:ext cx="6135784" cy="153733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Likun Wang</a:t>
            </a:r>
            <a:r>
              <a:rPr lang="en-US" sz="28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1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and Tim Hewison</a:t>
            </a:r>
            <a:r>
              <a:rPr lang="en-US" sz="28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endParaRPr lang="en-US" sz="2800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endParaRPr lang="en-US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marL="257175" indent="-257175">
              <a:buAutoNum type="arabicPeriod"/>
            </a:pP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Riverside @ NOAA/NESDIS.STAR; Likun.Wang@noaa.gov</a:t>
            </a:r>
          </a:p>
          <a:p>
            <a:pPr marL="257175" indent="-257175">
              <a:buAutoNum type="arabicPeriod"/>
            </a:pP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EUMETSAT </a:t>
            </a:r>
          </a:p>
          <a:p>
            <a:pPr marL="385763" indent="-385763"/>
            <a:endParaRPr lang="en-US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marL="385763" indent="-385763"/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>
              <a:spcBef>
                <a:spcPts val="0"/>
              </a:spcBef>
            </a:pPr>
            <a:endParaRPr lang="en-US" sz="82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sz="825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25" dirty="0"/>
              <a:t> 2019 GSICS Annual meeting, </a:t>
            </a:r>
            <a:r>
              <a:rPr lang="en-US" sz="825" dirty="0" err="1"/>
              <a:t>Frascati</a:t>
            </a:r>
            <a:r>
              <a:rPr lang="en-US" sz="825" dirty="0"/>
              <a:t>, Italy; March  3- 9 2019 </a:t>
            </a:r>
            <a:endParaRPr lang="en-US" sz="825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49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Related Web Meeting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Dohyeong</a:t>
            </a:r>
            <a:r>
              <a:rPr lang="en-US" dirty="0"/>
              <a:t> Kim (KMA) - </a:t>
            </a:r>
            <a:r>
              <a:rPr lang="en-US" u="sng" dirty="0">
                <a:hlinkClick r:id="rId2"/>
              </a:rPr>
              <a:t>GEO-GEO comparison and contribution to IOGEO</a:t>
            </a:r>
            <a:r>
              <a:rPr lang="en-US" u="sng" dirty="0"/>
              <a:t>  (May 05 2018)</a:t>
            </a:r>
            <a:endParaRPr lang="en-US" dirty="0"/>
          </a:p>
          <a:p>
            <a:endParaRPr lang="en-US" dirty="0"/>
          </a:p>
          <a:p>
            <a:r>
              <a:rPr lang="en-US" dirty="0"/>
              <a:t>Likun Wang (NOAA Affiliate) - </a:t>
            </a:r>
            <a:r>
              <a:rPr lang="en-US" u="sng" dirty="0">
                <a:hlinkClick r:id="rId3"/>
              </a:rPr>
              <a:t>Comparisons of gap-filling methods</a:t>
            </a:r>
            <a:r>
              <a:rPr lang="en-US" u="sng" dirty="0"/>
              <a:t> (Jun 06 2018)</a:t>
            </a:r>
            <a:endParaRPr lang="en-US" dirty="0"/>
          </a:p>
          <a:p>
            <a:endParaRPr lang="en-US" dirty="0"/>
          </a:p>
          <a:p>
            <a:r>
              <a:rPr lang="en-US" dirty="0"/>
              <a:t>Tim </a:t>
            </a:r>
            <a:r>
              <a:rPr lang="en-US" dirty="0" err="1"/>
              <a:t>Hewison</a:t>
            </a:r>
            <a:r>
              <a:rPr lang="en-US" dirty="0"/>
              <a:t> (EUMETSAT) - </a:t>
            </a:r>
            <a:r>
              <a:rPr lang="en-US" u="sng" dirty="0">
                <a:hlinkClick r:id="rId4"/>
              </a:rPr>
              <a:t>Planning a GSICS/CEOS-WGCV Workshop on SI-traceable reference instruments</a:t>
            </a:r>
            <a:r>
              <a:rPr lang="en-US" u="sng" dirty="0"/>
              <a:t>  (Sep 13 2018)</a:t>
            </a:r>
          </a:p>
          <a:p>
            <a:endParaRPr lang="en-US" u="sng" dirty="0"/>
          </a:p>
          <a:p>
            <a:r>
              <a:rPr lang="en-US" dirty="0"/>
              <a:t> Tim </a:t>
            </a:r>
            <a:r>
              <a:rPr lang="en-US" dirty="0" err="1"/>
              <a:t>Hewison</a:t>
            </a:r>
            <a:r>
              <a:rPr lang="en-US" dirty="0"/>
              <a:t> (EUMETSAT) - </a:t>
            </a:r>
            <a:r>
              <a:rPr lang="en-US" u="sng" dirty="0">
                <a:hlinkClick r:id="rId5"/>
              </a:rPr>
              <a:t>Reference Uncertainty and Traceability Report</a:t>
            </a:r>
            <a:r>
              <a:rPr lang="en-US" dirty="0"/>
              <a:t> (</a:t>
            </a:r>
            <a:r>
              <a:rPr lang="en-US" u="sng" dirty="0" err="1">
                <a:hlinkClick r:id="rId6"/>
              </a:rPr>
              <a:t>IRRefUTable</a:t>
            </a:r>
            <a:r>
              <a:rPr lang="en-US" dirty="0"/>
              <a:t>) (Nov 14 2018)</a:t>
            </a:r>
          </a:p>
          <a:p>
            <a:endParaRPr lang="en-US" dirty="0"/>
          </a:p>
          <a:p>
            <a:r>
              <a:rPr lang="en-US" dirty="0"/>
              <a:t> Tim </a:t>
            </a:r>
            <a:r>
              <a:rPr lang="en-US" dirty="0" err="1"/>
              <a:t>Hewison</a:t>
            </a:r>
            <a:r>
              <a:rPr lang="en-US" dirty="0"/>
              <a:t> (EUMETSAT) - Review different GEO-LEO IR inter-calibration algorithm evolutions (under plan) </a:t>
            </a:r>
          </a:p>
          <a:p>
            <a:endParaRPr lang="en-US" dirty="0"/>
          </a:p>
          <a:p>
            <a:r>
              <a:rPr lang="en-US" dirty="0"/>
              <a:t>Likun Wang (NOAA Affiliate) - Hyperspectral sounder inter-comparison (under plan)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89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List (1)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8" t="1716" r="4608"/>
          <a:stretch/>
        </p:blipFill>
        <p:spPr>
          <a:xfrm>
            <a:off x="350874" y="1009981"/>
            <a:ext cx="8235444" cy="53447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List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1" t="2251" r="3898" b="2669"/>
          <a:stretch/>
        </p:blipFill>
        <p:spPr>
          <a:xfrm>
            <a:off x="740735" y="1104132"/>
            <a:ext cx="7662530" cy="47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70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List (3)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24" t="-1790" r="4330" b="1790"/>
          <a:stretch/>
        </p:blipFill>
        <p:spPr>
          <a:xfrm>
            <a:off x="526487" y="938576"/>
            <a:ext cx="8210657" cy="534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61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List (4)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31" y="1226288"/>
            <a:ext cx="8650735" cy="352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36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Group Agenda (</a:t>
            </a:r>
            <a:r>
              <a:rPr lang="en-US" dirty="0" err="1"/>
              <a:t>i</a:t>
            </a:r>
            <a:r>
              <a:rPr lang="en-US" dirty="0"/>
              <a:t>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0286178"/>
              </p:ext>
            </p:extLst>
          </p:nvPr>
        </p:nvGraphicFramePr>
        <p:xfrm>
          <a:off x="1158241" y="1021104"/>
          <a:ext cx="7027816" cy="5459939"/>
        </p:xfrm>
        <a:graphic>
          <a:graphicData uri="http://schemas.openxmlformats.org/drawingml/2006/table">
            <a:tbl>
              <a:tblPr/>
              <a:tblGrid>
                <a:gridCol w="610285">
                  <a:extLst>
                    <a:ext uri="{9D8B030D-6E8A-4147-A177-3AD203B41FA5}">
                      <a16:colId xmlns:a16="http://schemas.microsoft.com/office/drawing/2014/main" val="2754954794"/>
                    </a:ext>
                  </a:extLst>
                </a:gridCol>
                <a:gridCol w="1258713">
                  <a:extLst>
                    <a:ext uri="{9D8B030D-6E8A-4147-A177-3AD203B41FA5}">
                      <a16:colId xmlns:a16="http://schemas.microsoft.com/office/drawing/2014/main" val="2992157086"/>
                    </a:ext>
                  </a:extLst>
                </a:gridCol>
                <a:gridCol w="1106143">
                  <a:extLst>
                    <a:ext uri="{9D8B030D-6E8A-4147-A177-3AD203B41FA5}">
                      <a16:colId xmlns:a16="http://schemas.microsoft.com/office/drawing/2014/main" val="1147709476"/>
                    </a:ext>
                  </a:extLst>
                </a:gridCol>
                <a:gridCol w="2803498">
                  <a:extLst>
                    <a:ext uri="{9D8B030D-6E8A-4147-A177-3AD203B41FA5}">
                      <a16:colId xmlns:a16="http://schemas.microsoft.com/office/drawing/2014/main" val="3974102186"/>
                    </a:ext>
                  </a:extLst>
                </a:gridCol>
                <a:gridCol w="305142">
                  <a:extLst>
                    <a:ext uri="{9D8B030D-6E8A-4147-A177-3AD203B41FA5}">
                      <a16:colId xmlns:a16="http://schemas.microsoft.com/office/drawing/2014/main" val="4073276265"/>
                    </a:ext>
                  </a:extLst>
                </a:gridCol>
                <a:gridCol w="944035">
                  <a:extLst>
                    <a:ext uri="{9D8B030D-6E8A-4147-A177-3AD203B41FA5}">
                      <a16:colId xmlns:a16="http://schemas.microsoft.com/office/drawing/2014/main" val="1409835394"/>
                    </a:ext>
                  </a:extLst>
                </a:gridCol>
              </a:tblGrid>
              <a:tr h="316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Thurs am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900" b="1" i="0">
                          <a:effectLst/>
                          <a:latin typeface="Arial" panose="020B0604020202020204" pitchFamily="34" charset="0"/>
                        </a:rPr>
                        <a:t>GRWG: IR Sub-Group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59798"/>
                  </a:ext>
                </a:extLst>
              </a:tr>
              <a:tr h="469797">
                <a:tc>
                  <a:txBody>
                    <a:bodyPr/>
                    <a:lstStyle/>
                    <a:p>
                      <a:pPr algn="ctr" fontAlgn="ctr"/>
                      <a:endParaRPr lang="en-US" sz="900" b="0" i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Cal/Val status - Chair: Likun Wang, Minutes: Tim Hewison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139460"/>
                  </a:ext>
                </a:extLst>
              </a:tr>
              <a:tr h="2186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8:30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Likun Wang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NOAA Affiliate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Introduction to IR Sub-Group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7a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839497"/>
                  </a:ext>
                </a:extLst>
              </a:tr>
              <a:tr h="355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8:45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Thomas Pagano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NASA/JPL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AIRS Calibration Update and Radiometric Uncertainty Estimates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>
                          <a:effectLst/>
                          <a:latin typeface="Arial" panose="020B0604020202020204" pitchFamily="34" charset="0"/>
                        </a:rPr>
                        <a:t>7b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877294"/>
                  </a:ext>
                </a:extLst>
              </a:tr>
              <a:tr h="355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9:00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Chengli Qi/ Chunqiang Wu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CMA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FY-3D HIRAS measurement validation and monitoring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7c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81440"/>
                  </a:ext>
                </a:extLst>
              </a:tr>
              <a:tr h="2186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9:15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Dorothee Coppens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EUMETSAT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Update on IASI-C Cal/Val activities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>
                          <a:effectLst/>
                          <a:latin typeface="Arial" panose="020B0604020202020204" pitchFamily="34" charset="0"/>
                        </a:rPr>
                        <a:t>7d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084083"/>
                  </a:ext>
                </a:extLst>
              </a:tr>
              <a:tr h="6286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9:30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Qiang Guo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 dirty="0">
                          <a:effectLst/>
                          <a:latin typeface="Arial" panose="020B0604020202020204" pitchFamily="34" charset="0"/>
                        </a:rPr>
                        <a:t>CMA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First Geostationary Infrared Hyper-spectral Measurements:In-orbit Validation Method </a:t>
                      </a:r>
                      <a:b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 Radiometric Accuracy and its Preliminary Results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>
                          <a:effectLst/>
                          <a:latin typeface="Arial" panose="020B0604020202020204" pitchFamily="34" charset="0"/>
                        </a:rPr>
                        <a:t>7e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592613"/>
                  </a:ext>
                </a:extLst>
              </a:tr>
              <a:tr h="4697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9:45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Xu Liu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 dirty="0">
                          <a:effectLst/>
                          <a:latin typeface="Arial" panose="020B0604020202020204" pitchFamily="34" charset="0"/>
                        </a:rPr>
                        <a:t>NASA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Spectral gap-filling and Convolution Error Correction in Satellite Sensor Inter-calibrations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>
                          <a:effectLst/>
                          <a:latin typeface="Arial" panose="020B0604020202020204" pitchFamily="34" charset="0"/>
                        </a:rPr>
                        <a:t>7f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89336"/>
                  </a:ext>
                </a:extLst>
              </a:tr>
              <a:tr h="2186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10:00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US" sz="900" b="0" i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US" sz="900" b="0" i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b="1" i="0">
                          <a:effectLst/>
                          <a:latin typeface="Arial" panose="020B0604020202020204" pitchFamily="34" charset="0"/>
                        </a:rPr>
                        <a:t>Coffee break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0:30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623648"/>
                  </a:ext>
                </a:extLst>
              </a:tr>
              <a:tr h="358754">
                <a:tc>
                  <a:txBody>
                    <a:bodyPr/>
                    <a:lstStyle/>
                    <a:p>
                      <a:pPr algn="ctr" fontAlgn="ctr"/>
                      <a:endParaRPr lang="en-US" sz="900" b="0" i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Hyperspectral IR Inter-calibration - Chair: Likun Wang, Minutes: Tim </a:t>
                      </a:r>
                      <a:r>
                        <a:rPr lang="en-US" sz="900" b="1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Hewison</a:t>
                      </a:r>
                      <a:endParaRPr lang="en-US" sz="900" b="1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491222"/>
                  </a:ext>
                </a:extLst>
              </a:tr>
              <a:tr h="355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10:30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Tim Hewison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EUMETSAT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 Reference Uncertainty and Traceability Report (IRRefUTable)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>
                          <a:effectLst/>
                          <a:latin typeface="Arial" panose="020B0604020202020204" pitchFamily="34" charset="0"/>
                        </a:rPr>
                        <a:t>7g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0:30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632114"/>
                  </a:ext>
                </a:extLst>
              </a:tr>
              <a:tr h="4920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11:00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Hanlie Xu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CMA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Mutual Evaluation between the imager and hyperspectral sounder at the same platform FY-3D and FY-4A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7h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425472"/>
                  </a:ext>
                </a:extLst>
              </a:tr>
              <a:tr h="6406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11:15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Dohy Kim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KMA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Double difference of inter-calibration comparison results of COMS/MI using before and after reprocessed CrIS data for one year data of 2015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>
                          <a:effectLst/>
                          <a:latin typeface="Arial" panose="020B0604020202020204" pitchFamily="34" charset="0"/>
                        </a:rPr>
                        <a:t>7i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857841"/>
                  </a:ext>
                </a:extLst>
              </a:tr>
              <a:tr h="355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11:30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Discussion - way forward with Hyperspectral GSICS products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>
                          <a:effectLst/>
                          <a:latin typeface="Arial" panose="020B0604020202020204" pitchFamily="34" charset="0"/>
                        </a:rPr>
                        <a:t>7j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0:30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7025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Graphic 5" descr="Back">
            <a:extLst>
              <a:ext uri="{FF2B5EF4-FFF2-40B4-BE49-F238E27FC236}">
                <a16:creationId xmlns:a16="http://schemas.microsoft.com/office/drawing/2014/main" id="{DA8CE58A-4C7B-4EA1-8245-746CD7944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9229" y="58368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99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Group Agenda (ii)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6817924"/>
              </p:ext>
            </p:extLst>
          </p:nvPr>
        </p:nvGraphicFramePr>
        <p:xfrm>
          <a:off x="783772" y="1025518"/>
          <a:ext cx="7445828" cy="5584287"/>
        </p:xfrm>
        <a:graphic>
          <a:graphicData uri="http://schemas.openxmlformats.org/drawingml/2006/table">
            <a:tbl>
              <a:tblPr/>
              <a:tblGrid>
                <a:gridCol w="646584">
                  <a:extLst>
                    <a:ext uri="{9D8B030D-6E8A-4147-A177-3AD203B41FA5}">
                      <a16:colId xmlns:a16="http://schemas.microsoft.com/office/drawing/2014/main" val="2757919345"/>
                    </a:ext>
                  </a:extLst>
                </a:gridCol>
                <a:gridCol w="1333582">
                  <a:extLst>
                    <a:ext uri="{9D8B030D-6E8A-4147-A177-3AD203B41FA5}">
                      <a16:colId xmlns:a16="http://schemas.microsoft.com/office/drawing/2014/main" val="528480231"/>
                    </a:ext>
                  </a:extLst>
                </a:gridCol>
                <a:gridCol w="1171935">
                  <a:extLst>
                    <a:ext uri="{9D8B030D-6E8A-4147-A177-3AD203B41FA5}">
                      <a16:colId xmlns:a16="http://schemas.microsoft.com/office/drawing/2014/main" val="4275959571"/>
                    </a:ext>
                  </a:extLst>
                </a:gridCol>
                <a:gridCol w="2970249">
                  <a:extLst>
                    <a:ext uri="{9D8B030D-6E8A-4147-A177-3AD203B41FA5}">
                      <a16:colId xmlns:a16="http://schemas.microsoft.com/office/drawing/2014/main" val="525986136"/>
                    </a:ext>
                  </a:extLst>
                </a:gridCol>
                <a:gridCol w="323293">
                  <a:extLst>
                    <a:ext uri="{9D8B030D-6E8A-4147-A177-3AD203B41FA5}">
                      <a16:colId xmlns:a16="http://schemas.microsoft.com/office/drawing/2014/main" val="3801911631"/>
                    </a:ext>
                  </a:extLst>
                </a:gridCol>
                <a:gridCol w="1000185">
                  <a:extLst>
                    <a:ext uri="{9D8B030D-6E8A-4147-A177-3AD203B41FA5}">
                      <a16:colId xmlns:a16="http://schemas.microsoft.com/office/drawing/2014/main" val="2010929623"/>
                    </a:ext>
                  </a:extLst>
                </a:gridCol>
              </a:tblGrid>
              <a:tr h="394148">
                <a:tc>
                  <a:txBody>
                    <a:bodyPr/>
                    <a:lstStyle/>
                    <a:p>
                      <a:pPr algn="ctr" fontAlgn="ctr"/>
                      <a:endParaRPr lang="en-US" sz="800" b="0" i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1" i="0">
                          <a:effectLst/>
                          <a:latin typeface="Arial" panose="020B0604020202020204" pitchFamily="34" charset="0"/>
                        </a:rPr>
                        <a:t>Multispectral IR Inter-calibration - Chair: Tim Hewison, Minutes: Likun Wang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990725"/>
                  </a:ext>
                </a:extLst>
              </a:tr>
              <a:tr h="327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13:00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GEO-LEO IR Product Progress (5 min for each GEO operational agency)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7k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0:30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069353"/>
                  </a:ext>
                </a:extLst>
              </a:tr>
              <a:tr h="327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13:30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Na Xu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CMA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 inter-calibration update in CMA including GEO-LEO and LEO-LEO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Arial" panose="020B0604020202020204" pitchFamily="34" charset="0"/>
                        </a:rPr>
                        <a:t>7l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0:30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03881"/>
                  </a:ext>
                </a:extLst>
              </a:tr>
              <a:tr h="327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14:00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Yusuke Yogo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JMA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Collaborative research of applying JMA's GSICS approach to FY-2G IR channels wrt IASI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7m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471200"/>
                  </a:ext>
                </a:extLst>
              </a:tr>
              <a:tr h="4335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14:15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Minju Gu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KMA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Inter-calibration results of COMS/MI using with and without MBCC March 2016 to August 2017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Arial" panose="020B0604020202020204" pitchFamily="34" charset="0"/>
                        </a:rPr>
                        <a:t>7n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759731"/>
                  </a:ext>
                </a:extLst>
              </a:tr>
              <a:tr h="291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14:30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Na Xu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CMA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SBAF requirements for GEO-GEO comparisons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Arial" panose="020B0604020202020204" pitchFamily="34" charset="0"/>
                        </a:rPr>
                        <a:t>7o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001745"/>
                  </a:ext>
                </a:extLst>
              </a:tr>
              <a:tr h="4540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14:45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Fangfang Yu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NOAA Affiliate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GEO-GEO inter-comparison for GOES-17 IR instrument performance monitoring and anomaly detection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Arial" panose="020B0604020202020204" pitchFamily="34" charset="0"/>
                        </a:rPr>
                        <a:t>7p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674623"/>
                  </a:ext>
                </a:extLst>
              </a:tr>
              <a:tr h="291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15:00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US" sz="8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US" sz="8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b="1" i="0">
                          <a:effectLst/>
                          <a:latin typeface="Arial" panose="020B0604020202020204" pitchFamily="34" charset="0"/>
                        </a:rPr>
                        <a:t>Coffee break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0:30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142645"/>
                  </a:ext>
                </a:extLst>
              </a:tr>
              <a:tr h="331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15:15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Alessandro Burini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EUMETSAT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Monitoring SLSTR calibration using IASI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Arial" panose="020B0604020202020204" pitchFamily="34" charset="0"/>
                        </a:rPr>
                        <a:t>7q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073505"/>
                  </a:ext>
                </a:extLst>
              </a:tr>
              <a:tr h="291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15:30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Dave Smith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RAL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S3 SLSTR IR channel calibration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Arial" panose="020B0604020202020204" pitchFamily="34" charset="0"/>
                        </a:rPr>
                        <a:t>7r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303422"/>
                  </a:ext>
                </a:extLst>
              </a:tr>
              <a:tr h="201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16:00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Discussion Way Forward for Multispectral IR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Arial" panose="020B0604020202020204" pitchFamily="34" charset="0"/>
                        </a:rPr>
                        <a:t>7s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0:30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954341"/>
                  </a:ext>
                </a:extLst>
              </a:tr>
              <a:tr h="201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16:30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Update on IR Research Topics - Chair: Likun Wang, Minutes: Tim Hewison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236502"/>
                  </a:ext>
                </a:extLst>
              </a:tr>
              <a:tr h="327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16:30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Hanlie Xu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CMA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Application and evaluation of New NOAA gap filling for CMA IR hyperspectral instruments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Arial" panose="020B0604020202020204" pitchFamily="34" charset="0"/>
                        </a:rPr>
                        <a:t>7t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26663"/>
                  </a:ext>
                </a:extLst>
              </a:tr>
              <a:tr h="327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16:45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Fangfang Yu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NOAA Affiliate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Investigation to the cold-scene bias at the ABI 3.9 micron channels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7u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32979"/>
                  </a:ext>
                </a:extLst>
              </a:tr>
              <a:tr h="4335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17:00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Hui Xu / Likun Wang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UMD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Sensitivity Test and Further Validation of Cross-track Infrared Sounder Spectral Gap Filling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7t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611174"/>
                  </a:ext>
                </a:extLst>
              </a:tr>
              <a:tr h="327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17:15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Boming Sun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NOAA Affiliate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Progress with GRUAN observations in comparison with satellite measurements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7v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45280"/>
                  </a:ext>
                </a:extLst>
              </a:tr>
              <a:tr h="291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17:30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Likun Wang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NOAA Affiliate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Near space platform for IR sensor validation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Arial" panose="020B0604020202020204" pitchFamily="34" charset="0"/>
                        </a:rPr>
                        <a:t>7w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33801"/>
                  </a:ext>
                </a:extLst>
              </a:tr>
            </a:tbl>
          </a:graphicData>
        </a:graphic>
      </p:graphicFrame>
      <p:pic>
        <p:nvPicPr>
          <p:cNvPr id="5" name="Graphic 4" descr="Back">
            <a:extLst>
              <a:ext uri="{FF2B5EF4-FFF2-40B4-BE49-F238E27FC236}">
                <a16:creationId xmlns:a16="http://schemas.microsoft.com/office/drawing/2014/main" id="{5EF8B485-6F42-4D2D-A7CA-8372D71E8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7552" y="41582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01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9C6B2-899B-4875-B6E3-79EBE56CC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Emerging Issues and Future Direction: </a:t>
            </a:r>
            <a:br>
              <a:rPr lang="en-US" dirty="0"/>
            </a:br>
            <a:r>
              <a:rPr lang="en-US" dirty="0"/>
              <a:t>Hyperspectral Measurements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32A1A4-F626-46AB-B10F-9272C68E0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478" y="991737"/>
            <a:ext cx="4359322" cy="548653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More hyperspectral IR instruments</a:t>
            </a:r>
          </a:p>
          <a:p>
            <a:pPr lvl="1"/>
            <a:r>
              <a:rPr lang="en-US" dirty="0"/>
              <a:t>Well documented </a:t>
            </a:r>
          </a:p>
          <a:p>
            <a:pPr lvl="1"/>
            <a:r>
              <a:rPr lang="en-US" dirty="0"/>
              <a:t>Data access</a:t>
            </a:r>
          </a:p>
          <a:p>
            <a:endParaRPr lang="en-US" dirty="0"/>
          </a:p>
          <a:p>
            <a:r>
              <a:rPr lang="en-US" dirty="0"/>
              <a:t>Reference switch</a:t>
            </a:r>
          </a:p>
          <a:p>
            <a:pPr lvl="1"/>
            <a:r>
              <a:rPr lang="en-US" dirty="0"/>
              <a:t>IASI-A =&gt; IASI-B</a:t>
            </a:r>
          </a:p>
          <a:p>
            <a:pPr lvl="1"/>
            <a:r>
              <a:rPr lang="en-US" dirty="0"/>
              <a:t>SNPP </a:t>
            </a:r>
            <a:r>
              <a:rPr lang="en-US" dirty="0" err="1"/>
              <a:t>CrIS</a:t>
            </a:r>
            <a:r>
              <a:rPr lang="en-US" dirty="0"/>
              <a:t> =&gt; N20/</a:t>
            </a:r>
            <a:r>
              <a:rPr lang="en-US" dirty="0" err="1"/>
              <a:t>CrIS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Inter-satellite bias well understood? </a:t>
            </a:r>
          </a:p>
          <a:p>
            <a:pPr lvl="1"/>
            <a:r>
              <a:rPr lang="en-US" dirty="0"/>
              <a:t>Among the same type instruments? </a:t>
            </a:r>
          </a:p>
          <a:p>
            <a:pPr lvl="1"/>
            <a:r>
              <a:rPr lang="en-US" dirty="0"/>
              <a:t>Among the different type instruments</a:t>
            </a:r>
          </a:p>
          <a:p>
            <a:pPr lvl="1"/>
            <a:r>
              <a:rPr lang="en-GB" dirty="0"/>
              <a:t>Reference Sensor Traceability and Uncertainty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Re-processing</a:t>
            </a:r>
          </a:p>
          <a:p>
            <a:pPr lvl="1"/>
            <a:r>
              <a:rPr lang="en-US" dirty="0"/>
              <a:t>Consistent dataset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CF91A-FD05-49AC-A219-3722AA73F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4DF772-7FAD-44A3-A6EB-D588E1F856A4}"/>
              </a:ext>
            </a:extLst>
          </p:cNvPr>
          <p:cNvGrpSpPr/>
          <p:nvPr/>
        </p:nvGrpSpPr>
        <p:grpSpPr>
          <a:xfrm>
            <a:off x="4846093" y="2206387"/>
            <a:ext cx="3950458" cy="2654325"/>
            <a:chOff x="2362200" y="922392"/>
            <a:chExt cx="7391400" cy="48650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40F939-E2E2-45EC-89A8-CA88D4A11B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b="30229"/>
            <a:stretch/>
          </p:blipFill>
          <p:spPr bwMode="auto">
            <a:xfrm>
              <a:off x="2362200" y="922392"/>
              <a:ext cx="7391400" cy="4141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4ED7D2-1BE2-4DBA-9A02-0F29E3A5D0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87806"/>
            <a:stretch/>
          </p:blipFill>
          <p:spPr bwMode="auto">
            <a:xfrm>
              <a:off x="2362200" y="5063706"/>
              <a:ext cx="7391400" cy="723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51654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80EC2-A759-4246-BDE7-3484F9067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Emerging Issues and Future Direction:  </a:t>
            </a:r>
            <a:br>
              <a:rPr lang="en-US" dirty="0"/>
            </a:br>
            <a:r>
              <a:rPr lang="en-US" dirty="0"/>
              <a:t>GEO and GEO Inter-calibration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9E5B5E-1D3E-4A30-885D-D500AC0C6C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490" y="1041779"/>
            <a:ext cx="4449170" cy="5568287"/>
          </a:xfrm>
        </p:spPr>
        <p:txBody>
          <a:bodyPr/>
          <a:lstStyle/>
          <a:p>
            <a:r>
              <a:rPr lang="en-US" dirty="0"/>
              <a:t>Benefit for GEO-GEO inter-calibration </a:t>
            </a:r>
          </a:p>
          <a:p>
            <a:endParaRPr lang="en-US" dirty="0"/>
          </a:p>
          <a:p>
            <a:r>
              <a:rPr lang="en-US" dirty="0"/>
              <a:t>Collocation  </a:t>
            </a:r>
          </a:p>
          <a:p>
            <a:pPr lvl="1"/>
            <a:r>
              <a:rPr lang="en-US" dirty="0"/>
              <a:t>Off-angle collocation</a:t>
            </a:r>
          </a:p>
          <a:p>
            <a:pPr lvl="1"/>
            <a:r>
              <a:rPr lang="en-US" dirty="0"/>
              <a:t>Parallax Cloud Displacement</a:t>
            </a:r>
          </a:p>
          <a:p>
            <a:endParaRPr lang="en-US" dirty="0"/>
          </a:p>
          <a:p>
            <a:r>
              <a:rPr lang="en-US" dirty="0"/>
              <a:t>Scene selections </a:t>
            </a:r>
          </a:p>
          <a:p>
            <a:endParaRPr lang="en-US" dirty="0"/>
          </a:p>
          <a:p>
            <a:r>
              <a:rPr lang="en-US" dirty="0"/>
              <a:t>GSICS GEO-GEO inter-calibration algorithms </a:t>
            </a:r>
          </a:p>
          <a:p>
            <a:endParaRPr lang="en-US" dirty="0"/>
          </a:p>
          <a:p>
            <a:r>
              <a:rPr lang="en-US" dirty="0"/>
              <a:t>Spectral match (SBAF)</a:t>
            </a:r>
          </a:p>
          <a:p>
            <a:endParaRPr lang="en-US" dirty="0"/>
          </a:p>
          <a:p>
            <a:r>
              <a:rPr lang="en-US" dirty="0"/>
              <a:t>Instrument diurnal variation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A64E3-EDA1-45B5-B7A5-8282D076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26" name="Picture 2" descr="https://lh6.googleusercontent.com/F5eVhK64dfiVIOpKtOQg7qjHgQ8gwxY0mriG4IIaZJ6nbnii4wVP57Xs83QeRU_AaqzrulaLRzC83NRv48bhspHZFYdf4t4oOOgq8EJ--4n_LBp2h_maMzQJGOfzaawlYVvuItrukbg">
            <a:extLst>
              <a:ext uri="{FF2B5EF4-FFF2-40B4-BE49-F238E27FC236}">
                <a16:creationId xmlns:a16="http://schemas.microsoft.com/office/drawing/2014/main" id="{02FEC231-709E-432E-90F7-6E2F9552B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751" y="1791886"/>
            <a:ext cx="2827270" cy="18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32FF31-4379-4DB6-B6D3-28B9B8FF9D90}"/>
              </a:ext>
            </a:extLst>
          </p:cNvPr>
          <p:cNvSpPr txBox="1"/>
          <p:nvPr/>
        </p:nvSpPr>
        <p:spPr>
          <a:xfrm>
            <a:off x="5099713" y="3825922"/>
            <a:ext cx="3157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Alexey </a:t>
            </a:r>
            <a:r>
              <a:rPr lang="en-US" dirty="0" err="1"/>
              <a:t>Rublev</a:t>
            </a:r>
            <a:r>
              <a:rPr lang="en-US" dirty="0"/>
              <a:t> (ROSHYDROMET)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48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C97FF-EC9A-48E4-8BDD-24D70C356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Emerging Issues and Future Direction:</a:t>
            </a:r>
            <a:br>
              <a:rPr lang="en-US" dirty="0"/>
            </a:br>
            <a:r>
              <a:rPr lang="en-US" dirty="0"/>
              <a:t>Gap Filling and Convolution Errors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6C1EFE-064D-4129-912C-B1CEC20C5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463" y="1123666"/>
            <a:ext cx="4268337" cy="5354606"/>
          </a:xfrm>
        </p:spPr>
        <p:txBody>
          <a:bodyPr/>
          <a:lstStyle/>
          <a:p>
            <a:r>
              <a:rPr lang="en-US" dirty="0"/>
              <a:t>Encouraging </a:t>
            </a:r>
            <a:r>
              <a:rPr lang="en-US" dirty="0" err="1"/>
              <a:t>CrIS</a:t>
            </a:r>
            <a:r>
              <a:rPr lang="en-US" dirty="0"/>
              <a:t> data users to validate </a:t>
            </a:r>
            <a:r>
              <a:rPr lang="en-US" dirty="0" err="1"/>
              <a:t>CrIS</a:t>
            </a:r>
            <a:r>
              <a:rPr lang="en-US" dirty="0"/>
              <a:t> gap filling (coef. released for public)   </a:t>
            </a:r>
          </a:p>
          <a:p>
            <a:endParaRPr lang="en-US" dirty="0"/>
          </a:p>
          <a:p>
            <a:r>
              <a:rPr lang="en-US" dirty="0"/>
              <a:t>Potential convolution errors </a:t>
            </a:r>
          </a:p>
          <a:p>
            <a:endParaRPr lang="en-US" dirty="0"/>
          </a:p>
          <a:p>
            <a:r>
              <a:rPr lang="en-US" dirty="0"/>
              <a:t>Gap filling IR SW bands (3.9 µm )</a:t>
            </a:r>
          </a:p>
          <a:p>
            <a:endParaRPr lang="en-US" dirty="0"/>
          </a:p>
          <a:p>
            <a:r>
              <a:rPr lang="en-US" dirty="0"/>
              <a:t>PCRTM datasets</a:t>
            </a:r>
          </a:p>
          <a:p>
            <a:endParaRPr lang="en-US" dirty="0"/>
          </a:p>
          <a:p>
            <a:r>
              <a:rPr lang="en-US" dirty="0"/>
              <a:t>Validation work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5DF4C-B1DF-4D9A-818B-B517BAEB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EB9C36-BECD-48C4-A4B0-8525A46AE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139" y="2171690"/>
            <a:ext cx="4904975" cy="27415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25A652-B307-49C9-9A84-A37AB944931D}"/>
              </a:ext>
            </a:extLst>
          </p:cNvPr>
          <p:cNvSpPr txBox="1"/>
          <p:nvPr/>
        </p:nvSpPr>
        <p:spPr>
          <a:xfrm>
            <a:off x="5588067" y="2033190"/>
            <a:ext cx="11421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 Xu’s Talk  </a:t>
            </a:r>
          </a:p>
        </p:txBody>
      </p:sp>
    </p:spTree>
    <p:extLst>
      <p:ext uri="{BB962C8B-B14F-4D97-AF65-F5344CB8AC3E}">
        <p14:creationId xmlns:p14="http://schemas.microsoft.com/office/powerpoint/2010/main" val="350223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Scope of IR Subgroup</a:t>
            </a:r>
          </a:p>
          <a:p>
            <a:endParaRPr lang="en-US" sz="3200" dirty="0"/>
          </a:p>
          <a:p>
            <a:r>
              <a:rPr lang="en-US" sz="3200" dirty="0"/>
              <a:t>Activities of IR Group </a:t>
            </a:r>
          </a:p>
          <a:p>
            <a:endParaRPr lang="en-US" sz="3200" dirty="0"/>
          </a:p>
          <a:p>
            <a:r>
              <a:rPr lang="en-US" sz="3200" dirty="0"/>
              <a:t>Status of Action Items</a:t>
            </a:r>
          </a:p>
          <a:p>
            <a:endParaRPr lang="en-US" sz="3200" dirty="0"/>
          </a:p>
          <a:p>
            <a:r>
              <a:rPr lang="en-US" sz="3200" dirty="0"/>
              <a:t>IR Sessions</a:t>
            </a:r>
          </a:p>
          <a:p>
            <a:endParaRPr lang="en-US" sz="3200" dirty="0"/>
          </a:p>
          <a:p>
            <a:r>
              <a:rPr lang="en-US" sz="3200" dirty="0"/>
              <a:t>Emerging Issues &amp; Future Direction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75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D0746-CFA6-4451-B3F7-D1A62AFF1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Emerging Issues and Future Direction:  </a:t>
            </a:r>
            <a:br>
              <a:rPr lang="en-US" dirty="0"/>
            </a:br>
            <a:r>
              <a:rPr lang="en-US" dirty="0"/>
              <a:t>Collocation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BB3E0-BD0A-4ACD-B4FF-BBBEEF7CBE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307" y="1033929"/>
            <a:ext cx="4236493" cy="548060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Common issues for all inter-calibration or inter-comparison </a:t>
            </a:r>
          </a:p>
          <a:p>
            <a:pPr lvl="1"/>
            <a:r>
              <a:rPr lang="en-US" dirty="0"/>
              <a:t>Same or different platforms </a:t>
            </a:r>
          </a:p>
          <a:p>
            <a:pPr lvl="1"/>
            <a:r>
              <a:rPr lang="en-US" dirty="0"/>
              <a:t>“look” at the same target </a:t>
            </a:r>
          </a:p>
          <a:p>
            <a:pPr lvl="1"/>
            <a:r>
              <a:rPr lang="en-US" dirty="0"/>
              <a:t>Fast search </a:t>
            </a:r>
          </a:p>
          <a:p>
            <a:pPr lvl="1"/>
            <a:r>
              <a:rPr lang="en-US" dirty="0"/>
              <a:t>Off-nadir distortion</a:t>
            </a:r>
          </a:p>
          <a:p>
            <a:pPr lvl="1"/>
            <a:r>
              <a:rPr lang="en-US" dirty="0"/>
              <a:t>Detector (pixel) shapes </a:t>
            </a:r>
          </a:p>
          <a:p>
            <a:pPr lvl="1"/>
            <a:r>
              <a:rPr lang="en-US" dirty="0"/>
              <a:t>Angle or ray matching (even for IR, Parallax Cloud Displacement)</a:t>
            </a:r>
          </a:p>
          <a:p>
            <a:pPr lvl="1"/>
            <a:endParaRPr lang="en-US" dirty="0"/>
          </a:p>
          <a:p>
            <a:r>
              <a:rPr lang="en-US" dirty="0"/>
              <a:t>If collocation is fast and accurate, filtering out collocation data with different need</a:t>
            </a:r>
          </a:p>
          <a:p>
            <a:pPr lvl="1"/>
            <a:endParaRPr lang="en-US" dirty="0"/>
          </a:p>
          <a:p>
            <a:r>
              <a:rPr lang="en-US" dirty="0"/>
              <a:t>Task forces for common collocation packages</a:t>
            </a:r>
          </a:p>
          <a:p>
            <a:pPr lvl="1"/>
            <a:r>
              <a:rPr lang="en-US" dirty="0"/>
              <a:t>Benefit for community </a:t>
            </a:r>
          </a:p>
          <a:p>
            <a:pPr lvl="1"/>
            <a:r>
              <a:rPr lang="en-US" dirty="0"/>
              <a:t>Considering different requirements for different applications (flexible conditions) </a:t>
            </a:r>
          </a:p>
          <a:p>
            <a:pPr lvl="1"/>
            <a:r>
              <a:rPr lang="en-US" dirty="0"/>
              <a:t>Sounder vs Imager, imager vs Imager, sounder vs sounder, GEO vs GEO, GEO vs LEO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42B11CC-AF30-47B2-A921-54D2806DE5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2" y="2166605"/>
            <a:ext cx="4038600" cy="31053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D40B7-A193-4B41-B8DB-18BB18AEA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20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87896-DD15-4D43-A8A7-DC2CD41E6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Emerging Issues and Future Direction:</a:t>
            </a:r>
            <a:br>
              <a:rPr lang="en-US" dirty="0"/>
            </a:br>
            <a:r>
              <a:rPr lang="en-US" dirty="0"/>
              <a:t>AI &amp;Machine Learning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338139A-9FBE-4970-A182-04E1D700C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229" y="1028131"/>
            <a:ext cx="4278571" cy="5450141"/>
          </a:xfrm>
        </p:spPr>
        <p:txBody>
          <a:bodyPr/>
          <a:lstStyle/>
          <a:p>
            <a:r>
              <a:rPr lang="en-US" dirty="0"/>
              <a:t>AI Machining Learning and deep learning technique is emerging</a:t>
            </a:r>
          </a:p>
          <a:p>
            <a:endParaRPr lang="en-US" dirty="0"/>
          </a:p>
          <a:p>
            <a:r>
              <a:rPr lang="en-US" dirty="0"/>
              <a:t>Inter-calibration applications</a:t>
            </a:r>
          </a:p>
          <a:p>
            <a:pPr lvl="1"/>
            <a:r>
              <a:rPr lang="en-US" dirty="0"/>
              <a:t>Scene detection </a:t>
            </a:r>
          </a:p>
          <a:p>
            <a:pPr lvl="1"/>
            <a:r>
              <a:rPr lang="en-US" dirty="0"/>
              <a:t>Regression fitting</a:t>
            </a:r>
          </a:p>
          <a:p>
            <a:pPr lvl="1"/>
            <a:r>
              <a:rPr lang="en-US" dirty="0"/>
              <a:t>IR </a:t>
            </a:r>
            <a:r>
              <a:rPr lang="en-US" dirty="0">
                <a:sym typeface="Wingdings" panose="05000000000000000000" pitchFamily="2" charset="2"/>
              </a:rPr>
              <a:t> MW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AL &amp; DL learning tools </a:t>
            </a:r>
          </a:p>
          <a:p>
            <a:pPr lvl="1"/>
            <a:r>
              <a:rPr lang="en-US" dirty="0"/>
              <a:t>Easy to use </a:t>
            </a:r>
          </a:p>
          <a:p>
            <a:pPr lvl="1"/>
            <a:r>
              <a:rPr lang="en-US" dirty="0"/>
              <a:t>Open for public   </a:t>
            </a:r>
          </a:p>
          <a:p>
            <a:endParaRPr lang="en-US" dirty="0"/>
          </a:p>
          <a:p>
            <a:r>
              <a:rPr lang="en-US" dirty="0"/>
              <a:t>NOAA workshops for AI applications (04/2019)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4423B-C21C-4C31-B865-477B38CB5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9CF212-160D-4F76-A275-D05C035F209C}"/>
              </a:ext>
            </a:extLst>
          </p:cNvPr>
          <p:cNvGrpSpPr/>
          <p:nvPr/>
        </p:nvGrpSpPr>
        <p:grpSpPr>
          <a:xfrm>
            <a:off x="4572000" y="1558769"/>
            <a:ext cx="4354771" cy="3899125"/>
            <a:chOff x="80011" y="841056"/>
            <a:chExt cx="8497061" cy="576876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A72C33-FADF-4A5A-9989-AADC02167F95}"/>
                </a:ext>
              </a:extLst>
            </p:cNvPr>
            <p:cNvSpPr/>
            <p:nvPr/>
          </p:nvSpPr>
          <p:spPr>
            <a:xfrm>
              <a:off x="1847850" y="3357741"/>
              <a:ext cx="1524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VIIRS M15 BT</a:t>
              </a:r>
              <a:endParaRPr lang="en-US" sz="1200" b="1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8F582C-54E6-4FD6-8BC2-D3FFB9F55D5C}"/>
                </a:ext>
              </a:extLst>
            </p:cNvPr>
            <p:cNvSpPr/>
            <p:nvPr/>
          </p:nvSpPr>
          <p:spPr>
            <a:xfrm>
              <a:off x="5820634" y="3352800"/>
              <a:ext cx="230736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VIIRS M15 uniform scene mask </a:t>
              </a:r>
              <a:endParaRPr lang="en-US" sz="1200" b="1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26167C-6F7C-4ED9-B2DF-E3FD4526B0FB}"/>
                </a:ext>
              </a:extLst>
            </p:cNvPr>
            <p:cNvSpPr/>
            <p:nvPr/>
          </p:nvSpPr>
          <p:spPr>
            <a:xfrm>
              <a:off x="949914" y="5992739"/>
              <a:ext cx="3088687" cy="409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Predicted using ML</a:t>
              </a:r>
              <a:endPara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B327840-6146-4FCE-9C0D-D0FE3DB8F671}"/>
                </a:ext>
              </a:extLst>
            </p:cNvPr>
            <p:cNvSpPr/>
            <p:nvPr/>
          </p:nvSpPr>
          <p:spPr>
            <a:xfrm>
              <a:off x="6222577" y="6200002"/>
              <a:ext cx="1812203" cy="409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Accuracy </a:t>
              </a:r>
              <a:endParaRPr lang="en-US" sz="1200" b="1" dirty="0"/>
            </a:p>
          </p:txBody>
        </p:sp>
        <p:pic>
          <p:nvPicPr>
            <p:cNvPr id="21" name="Picture 20" descr="A picture containing screenshot&#10;&#10;Description automatically generated">
              <a:extLst>
                <a:ext uri="{FF2B5EF4-FFF2-40B4-BE49-F238E27FC236}">
                  <a16:creationId xmlns:a16="http://schemas.microsoft.com/office/drawing/2014/main" id="{8B1CC705-C165-4E7A-9112-A48EEEE19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130742"/>
              <a:ext cx="3895344" cy="2222058"/>
            </a:xfrm>
            <a:prstGeom prst="rect">
              <a:avLst/>
            </a:prstGeom>
          </p:spPr>
        </p:pic>
        <p:pic>
          <p:nvPicPr>
            <p:cNvPr id="22" name="Picture 21" descr="A circuit board&#10;&#10;Description automatically generated">
              <a:extLst>
                <a:ext uri="{FF2B5EF4-FFF2-40B4-BE49-F238E27FC236}">
                  <a16:creationId xmlns:a16="http://schemas.microsoft.com/office/drawing/2014/main" id="{8DD6EE46-7B05-4BAD-BCE6-549352373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728" y="1130742"/>
              <a:ext cx="3895344" cy="2244463"/>
            </a:xfrm>
            <a:prstGeom prst="rect">
              <a:avLst/>
            </a:prstGeom>
          </p:spPr>
        </p:pic>
        <p:pic>
          <p:nvPicPr>
            <p:cNvPr id="23" name="Picture 22" descr="A picture containing electronics&#10;&#10;Description automatically generated">
              <a:extLst>
                <a:ext uri="{FF2B5EF4-FFF2-40B4-BE49-F238E27FC236}">
                  <a16:creationId xmlns:a16="http://schemas.microsoft.com/office/drawing/2014/main" id="{D6F18B2A-3626-45F1-9B1F-A902B402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" y="3748277"/>
              <a:ext cx="3895344" cy="2244463"/>
            </a:xfrm>
            <a:prstGeom prst="rect">
              <a:avLst/>
            </a:prstGeom>
          </p:spPr>
        </p:pic>
        <p:pic>
          <p:nvPicPr>
            <p:cNvPr id="24" name="Picture 2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A05D0185-5663-410F-8DE5-3B80026ED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9179" y="3636099"/>
              <a:ext cx="3465576" cy="2533422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5802088-E4A9-4561-9C73-10F354F3C7FF}"/>
                </a:ext>
              </a:extLst>
            </p:cNvPr>
            <p:cNvSpPr/>
            <p:nvPr/>
          </p:nvSpPr>
          <p:spPr>
            <a:xfrm>
              <a:off x="80011" y="841056"/>
              <a:ext cx="290361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en-US" sz="1400" b="1" dirty="0"/>
                <a:t>Case 1:</a:t>
              </a:r>
              <a:r>
                <a:rPr lang="en-US" altLang="en-US" sz="1200" b="1" dirty="0"/>
                <a:t> </a:t>
              </a:r>
              <a:r>
                <a:rPr lang="en-US" altLang="en-US" sz="1400" b="1" dirty="0">
                  <a:latin typeface="+mj-lt"/>
                </a:rPr>
                <a:t>Aug. 16, 2018 (Summer time)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05ACF5D-76A5-4A37-BE4C-097999CBBD0D}"/>
              </a:ext>
            </a:extLst>
          </p:cNvPr>
          <p:cNvSpPr txBox="1"/>
          <p:nvPr/>
        </p:nvSpPr>
        <p:spPr>
          <a:xfrm>
            <a:off x="5841242" y="5663821"/>
            <a:ext cx="19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Hui Xu/UMD</a:t>
            </a:r>
          </a:p>
        </p:txBody>
      </p:sp>
    </p:spTree>
    <p:extLst>
      <p:ext uri="{BB962C8B-B14F-4D97-AF65-F5344CB8AC3E}">
        <p14:creationId xmlns:p14="http://schemas.microsoft.com/office/powerpoint/2010/main" val="895985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47DCF-F450-495B-BBC2-DCD7D5174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Summary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722ED-4398-4D48-A13A-3017A0B7B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2772" y="957402"/>
            <a:ext cx="8229600" cy="5817871"/>
          </a:xfrm>
        </p:spPr>
        <p:txBody>
          <a:bodyPr>
            <a:normAutofit/>
          </a:bodyPr>
          <a:lstStyle/>
          <a:p>
            <a:r>
              <a:rPr lang="en-US" sz="2400" dirty="0"/>
              <a:t>IR group is very active </a:t>
            </a:r>
          </a:p>
          <a:p>
            <a:r>
              <a:rPr lang="en-US" sz="2400" dirty="0"/>
              <a:t>Continued expansion of group</a:t>
            </a:r>
          </a:p>
          <a:p>
            <a:pPr lvl="1"/>
            <a:r>
              <a:rPr lang="en-US" dirty="0"/>
              <a:t>From GEO/LEO inter-calibration to GEO/GEO, LEO/LEO, other datasets </a:t>
            </a:r>
          </a:p>
          <a:p>
            <a:pPr lvl="1"/>
            <a:r>
              <a:rPr lang="en-US" dirty="0"/>
              <a:t>Imager/Sounder</a:t>
            </a:r>
          </a:p>
          <a:p>
            <a:pPr lvl="1"/>
            <a:r>
              <a:rPr lang="en-US" dirty="0"/>
              <a:t>Hyperspectral Sounder inter-calibration  </a:t>
            </a:r>
          </a:p>
          <a:p>
            <a:pPr lvl="1"/>
            <a:r>
              <a:rPr lang="en-US" dirty="0"/>
              <a:t>Reprocessing, New Measurements, Gap Filling, Collocation  </a:t>
            </a:r>
          </a:p>
          <a:p>
            <a:pPr lvl="1"/>
            <a:r>
              <a:rPr lang="en-US" dirty="0"/>
              <a:t>More ideas, new collaborations, exploit other ongoing activities of relevance to GSICS</a:t>
            </a:r>
          </a:p>
          <a:p>
            <a:pPr lvl="1"/>
            <a:r>
              <a:rPr lang="en-US" dirty="0"/>
              <a:t>Software, dataset, best practice, methods,</a:t>
            </a:r>
          </a:p>
          <a:p>
            <a:r>
              <a:rPr lang="en-US" sz="2400" dirty="0"/>
              <a:t>Sub-topical leads/formation</a:t>
            </a:r>
          </a:p>
          <a:p>
            <a:pPr lvl="1"/>
            <a:r>
              <a:rPr lang="en-US" dirty="0"/>
              <a:t>Develop tasks, move forward with them</a:t>
            </a:r>
          </a:p>
          <a:p>
            <a:pPr lvl="2"/>
            <a:r>
              <a:rPr lang="en-US" sz="1600" dirty="0"/>
              <a:t>References, Methods, Correction Tables, Tools … </a:t>
            </a:r>
          </a:p>
          <a:p>
            <a:pPr lvl="1"/>
            <a:r>
              <a:rPr lang="en-US" dirty="0"/>
              <a:t>Taking a little longer than I had hoped…</a:t>
            </a:r>
          </a:p>
          <a:p>
            <a:r>
              <a:rPr lang="en-US" sz="2400" dirty="0"/>
              <a:t>Contributions to GSICS Newsletters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28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Scope of the IR Sub-Group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Counterpart of VIS/NIR, Microwave and UV Sub-Groups</a:t>
            </a:r>
          </a:p>
          <a:p>
            <a:pPr lvl="1"/>
            <a:r>
              <a:rPr lang="en-US" sz="2100" dirty="0"/>
              <a:t>For satellite instrument channels in thermal infrared</a:t>
            </a:r>
          </a:p>
          <a:p>
            <a:pPr lvl="1"/>
            <a:r>
              <a:rPr lang="en-US" sz="2100" dirty="0"/>
              <a:t>For Hyperspectral instruments</a:t>
            </a:r>
          </a:p>
          <a:p>
            <a:pPr lvl="1"/>
            <a:endParaRPr lang="en-US" sz="2100" dirty="0"/>
          </a:p>
          <a:p>
            <a:r>
              <a:rPr lang="en-US" sz="2400" dirty="0"/>
              <a:t>To establish user requirements for inter-calibration</a:t>
            </a:r>
          </a:p>
          <a:p>
            <a:endParaRPr lang="en-US" sz="2400" dirty="0"/>
          </a:p>
          <a:p>
            <a:r>
              <a:rPr lang="en-US" sz="2400" dirty="0"/>
              <a:t>Cooperate with instrument calibration groups</a:t>
            </a:r>
          </a:p>
          <a:p>
            <a:pPr lvl="1"/>
            <a:r>
              <a:rPr lang="en-US" sz="2100" dirty="0"/>
              <a:t>To communicate relevant information to the users</a:t>
            </a:r>
          </a:p>
          <a:p>
            <a:pPr lvl="1"/>
            <a:r>
              <a:rPr lang="en-US" sz="2100" dirty="0"/>
              <a:t>To help them understand the root cause of observed biases and develop fixes</a:t>
            </a:r>
          </a:p>
          <a:p>
            <a:pPr lvl="1"/>
            <a:endParaRPr lang="en-US" sz="2100" dirty="0"/>
          </a:p>
          <a:p>
            <a:r>
              <a:rPr lang="en-US" sz="2400" dirty="0"/>
              <a:t>Review existing, or develop new inter-calibration</a:t>
            </a:r>
          </a:p>
          <a:p>
            <a:pPr lvl="1"/>
            <a:r>
              <a:rPr lang="en-US" sz="2100" dirty="0"/>
              <a:t> Algorithms, procedures, corrections, collocation, spectral-gap filling etc.</a:t>
            </a:r>
          </a:p>
          <a:p>
            <a:pPr lvl="1"/>
            <a:r>
              <a:rPr lang="en-US" sz="2100" dirty="0"/>
              <a:t>Using NWP, ground-based, near-space measurements, etc.   </a:t>
            </a:r>
            <a:br>
              <a:rPr lang="en-US" sz="2100" dirty="0"/>
            </a:br>
            <a:endParaRPr lang="en-US" sz="2100" dirty="0"/>
          </a:p>
          <a:p>
            <a:r>
              <a:rPr lang="en-US" sz="2400" dirty="0"/>
              <a:t>To define and promote calibration standards, tools and datasets, and best practices</a:t>
            </a:r>
          </a:p>
          <a:p>
            <a:pPr lvl="1"/>
            <a:r>
              <a:rPr lang="en-US" sz="2100" dirty="0"/>
              <a:t>Including selection of inter-calibration reference</a:t>
            </a:r>
          </a:p>
        </p:txBody>
      </p:sp>
    </p:spTree>
    <p:extLst>
      <p:ext uri="{BB962C8B-B14F-4D97-AF65-F5344CB8AC3E}">
        <p14:creationId xmlns:p14="http://schemas.microsoft.com/office/powerpoint/2010/main" val="2646747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Instruments and Measurements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Hyperspectral instruments </a:t>
            </a:r>
          </a:p>
          <a:p>
            <a:pPr lvl="1"/>
            <a:r>
              <a:rPr lang="en-US" dirty="0"/>
              <a:t>AIRS</a:t>
            </a:r>
          </a:p>
          <a:p>
            <a:pPr lvl="1"/>
            <a:r>
              <a:rPr lang="en-US" dirty="0"/>
              <a:t>IASI (A, B, C) </a:t>
            </a:r>
          </a:p>
          <a:p>
            <a:pPr lvl="1"/>
            <a:r>
              <a:rPr lang="en-US" dirty="0" err="1"/>
              <a:t>CrIS</a:t>
            </a:r>
            <a:r>
              <a:rPr lang="en-US" dirty="0"/>
              <a:t> (SNPP and N20)</a:t>
            </a:r>
          </a:p>
          <a:p>
            <a:pPr lvl="1"/>
            <a:r>
              <a:rPr lang="en-US" dirty="0"/>
              <a:t>IRAS (FY3D, E)</a:t>
            </a:r>
          </a:p>
          <a:p>
            <a:pPr lvl="1"/>
            <a:r>
              <a:rPr lang="en-US" dirty="0"/>
              <a:t>GIIRS (Geostationary FY4)</a:t>
            </a:r>
          </a:p>
          <a:p>
            <a:pPr lvl="1"/>
            <a:r>
              <a:rPr lang="en-US" dirty="0"/>
              <a:t>IKFS-2 </a:t>
            </a:r>
          </a:p>
          <a:p>
            <a:endParaRPr lang="en-US" dirty="0"/>
          </a:p>
          <a:p>
            <a:r>
              <a:rPr lang="en-US" dirty="0"/>
              <a:t>Narrow-band sounding instruments </a:t>
            </a:r>
          </a:p>
          <a:p>
            <a:pPr lvl="1"/>
            <a:r>
              <a:rPr lang="en-US" dirty="0"/>
              <a:t>HIRS (1979 – current </a:t>
            </a:r>
            <a:r>
              <a:rPr lang="en-US" dirty="0" err="1"/>
              <a:t>MetOp</a:t>
            </a:r>
            <a:r>
              <a:rPr lang="en-US" dirty="0"/>
              <a:t>-B)</a:t>
            </a:r>
          </a:p>
          <a:p>
            <a:pPr lvl="1"/>
            <a:r>
              <a:rPr lang="en-US" dirty="0"/>
              <a:t>GOES Sounders</a:t>
            </a:r>
          </a:p>
          <a:p>
            <a:pPr lvl="1"/>
            <a:endParaRPr lang="en-US" dirty="0"/>
          </a:p>
          <a:p>
            <a:r>
              <a:rPr lang="en-US" dirty="0"/>
              <a:t>IR channels of Broad- or narrow band imagers</a:t>
            </a:r>
          </a:p>
          <a:p>
            <a:pPr lvl="1"/>
            <a:r>
              <a:rPr lang="en-US" dirty="0"/>
              <a:t>Geostationary imagers: </a:t>
            </a:r>
          </a:p>
          <a:p>
            <a:pPr lvl="2"/>
            <a:r>
              <a:rPr lang="en-US" dirty="0"/>
              <a:t>GOES imager, ABI, AHI, AGRI, CMOS-MI, MVIRI/ SEVIRI, NSAT-3D </a:t>
            </a:r>
          </a:p>
          <a:p>
            <a:pPr lvl="1"/>
            <a:r>
              <a:rPr lang="en-US" dirty="0"/>
              <a:t>Polar orbiting  imagers: </a:t>
            </a:r>
          </a:p>
          <a:p>
            <a:pPr lvl="2"/>
            <a:r>
              <a:rPr lang="en-US" dirty="0"/>
              <a:t>MODIS, VIIRS, AVHRR, SENTINEL-3 SLSTR, MERSI</a:t>
            </a:r>
          </a:p>
          <a:p>
            <a:pPr marL="685800" lvl="2" indent="0">
              <a:buNone/>
            </a:pPr>
            <a:r>
              <a:rPr lang="en-US" dirty="0"/>
              <a:t>  </a:t>
            </a:r>
          </a:p>
          <a:p>
            <a:r>
              <a:rPr lang="en-US" dirty="0"/>
              <a:t> NWP RTM simulations, Ground-based measurements,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57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Current Sub-Group activities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6160"/>
            <a:ext cx="8229600" cy="5673464"/>
          </a:xfrm>
        </p:spPr>
        <p:txBody>
          <a:bodyPr>
            <a:normAutofit fontScale="92500" lnSpcReduction="10000"/>
          </a:bodyPr>
          <a:lstStyle/>
          <a:p>
            <a:r>
              <a:rPr lang="en-GB" sz="1700" dirty="0"/>
              <a:t>Instrument specification, pre-launch char., </a:t>
            </a:r>
            <a:r>
              <a:rPr lang="en-GB" sz="1700" dirty="0" err="1"/>
              <a:t>cal</a:t>
            </a:r>
            <a:r>
              <a:rPr lang="en-GB" sz="1700" dirty="0"/>
              <a:t>/</a:t>
            </a:r>
            <a:r>
              <a:rPr lang="en-GB" sz="1700" dirty="0" err="1"/>
              <a:t>val</a:t>
            </a:r>
            <a:r>
              <a:rPr lang="en-GB" sz="1700" dirty="0"/>
              <a:t> testing, Operational Calibration Support</a:t>
            </a:r>
          </a:p>
          <a:p>
            <a:endParaRPr lang="en-GB" sz="1700" dirty="0"/>
          </a:p>
          <a:p>
            <a:r>
              <a:rPr lang="en-GB" sz="1700" b="1" dirty="0">
                <a:solidFill>
                  <a:srgbClr val="0000FF"/>
                </a:solidFill>
              </a:rPr>
              <a:t>Report on Reference Sensor Traceability and Uncertainty </a:t>
            </a:r>
          </a:p>
          <a:p>
            <a:pPr marL="342900" lvl="1" indent="0">
              <a:buNone/>
            </a:pPr>
            <a:r>
              <a:rPr lang="en-GB" sz="1700" b="1" dirty="0">
                <a:solidFill>
                  <a:srgbClr val="0000FF"/>
                </a:solidFill>
              </a:rPr>
              <a:t>– Tim (EUMETSAT), Likun (NOAA), Dave T. (UW), Thomas (NASA), Larrabee (UW)</a:t>
            </a:r>
          </a:p>
          <a:p>
            <a:pPr marL="0" indent="0">
              <a:buNone/>
            </a:pPr>
            <a:endParaRPr lang="en-GB" sz="1700" b="1" dirty="0">
              <a:solidFill>
                <a:srgbClr val="0000FF"/>
              </a:solidFill>
            </a:endParaRPr>
          </a:p>
          <a:p>
            <a:r>
              <a:rPr lang="en-GB" sz="1700" b="1" dirty="0">
                <a:solidFill>
                  <a:srgbClr val="0000FF"/>
                </a:solidFill>
              </a:rPr>
              <a:t>Hyperspectral instrument calibration and inter-comparison </a:t>
            </a:r>
          </a:p>
          <a:p>
            <a:pPr lvl="1"/>
            <a:r>
              <a:rPr lang="en-GB" sz="1700" b="1" dirty="0">
                <a:solidFill>
                  <a:srgbClr val="0000FF"/>
                </a:solidFill>
              </a:rPr>
              <a:t>Likun &amp; Yong  (NOAA), Dave (UW), Larrabee (UMBC), Thomas (NASA), Denis (CNES), </a:t>
            </a:r>
            <a:r>
              <a:rPr lang="en-GB" sz="1700" b="1" dirty="0" err="1">
                <a:solidFill>
                  <a:srgbClr val="0000FF"/>
                </a:solidFill>
              </a:rPr>
              <a:t>Chengli</a:t>
            </a:r>
            <a:r>
              <a:rPr lang="en-GB" sz="1700" b="1" dirty="0">
                <a:solidFill>
                  <a:srgbClr val="0000FF"/>
                </a:solidFill>
              </a:rPr>
              <a:t> &amp;</a:t>
            </a:r>
            <a:r>
              <a:rPr lang="en-GB" sz="1700" b="1" dirty="0" err="1">
                <a:solidFill>
                  <a:srgbClr val="0000FF"/>
                </a:solidFill>
              </a:rPr>
              <a:t>Qiang</a:t>
            </a:r>
            <a:r>
              <a:rPr lang="en-GB" sz="1700" b="1" dirty="0">
                <a:solidFill>
                  <a:srgbClr val="0000FF"/>
                </a:solidFill>
              </a:rPr>
              <a:t> (CMA) </a:t>
            </a:r>
          </a:p>
          <a:p>
            <a:pPr marL="0" indent="0">
              <a:buNone/>
            </a:pPr>
            <a:endParaRPr lang="en-GB" sz="1700" dirty="0"/>
          </a:p>
          <a:p>
            <a:r>
              <a:rPr lang="en-GB" sz="1700" b="1" dirty="0"/>
              <a:t>Promote GEO-LEO IR products to Operational + Support &amp; Further Development</a:t>
            </a:r>
          </a:p>
          <a:p>
            <a:pPr lvl="1"/>
            <a:r>
              <a:rPr lang="en-GB" sz="1700" b="1" dirty="0"/>
              <a:t> For IR channels of GEO imagers – Tim (EUMETSAT), Masaya (JMA), Dohyeong, </a:t>
            </a:r>
            <a:r>
              <a:rPr lang="en-GB" sz="1700" b="1" dirty="0" err="1"/>
              <a:t>Hyesook</a:t>
            </a:r>
            <a:r>
              <a:rPr lang="en-GB" sz="1700" b="1" dirty="0"/>
              <a:t>, </a:t>
            </a:r>
            <a:r>
              <a:rPr lang="en-GB" sz="1700" b="1" dirty="0" err="1"/>
              <a:t>Minju</a:t>
            </a:r>
            <a:r>
              <a:rPr lang="en-GB" sz="1700" b="1" dirty="0"/>
              <a:t> (CMA), Fangfang(NOAA), Na (CMA), </a:t>
            </a:r>
            <a:r>
              <a:rPr lang="en-US" b="1" dirty="0"/>
              <a:t>Pradeep (ISRO)</a:t>
            </a:r>
            <a:endParaRPr lang="en-GB" sz="1700" b="1" dirty="0"/>
          </a:p>
          <a:p>
            <a:pPr marL="342900" lvl="1" indent="0">
              <a:buNone/>
            </a:pPr>
            <a:endParaRPr lang="en-GB" sz="1700" b="1" dirty="0"/>
          </a:p>
          <a:p>
            <a:r>
              <a:rPr lang="en-GB" sz="1700" b="1" dirty="0"/>
              <a:t>Development of LEO-LEO Inter-calibration for imager and hyperspectral sounders </a:t>
            </a:r>
          </a:p>
          <a:p>
            <a:pPr lvl="1"/>
            <a:r>
              <a:rPr lang="en-GB" sz="1700" b="1" dirty="0"/>
              <a:t>Likun (Wang), Jack X (NASA)., Dave T. (UW), Hanlie (CMA) </a:t>
            </a:r>
          </a:p>
          <a:p>
            <a:pPr marL="342900" lvl="1" indent="0">
              <a:buNone/>
            </a:pPr>
            <a:endParaRPr lang="en-GB" sz="1700" b="1" dirty="0"/>
          </a:p>
          <a:p>
            <a:r>
              <a:rPr lang="en-GB" sz="1700" b="1" dirty="0"/>
              <a:t>Deployment of Prime GSICS Corrections </a:t>
            </a:r>
          </a:p>
          <a:p>
            <a:pPr lvl="1"/>
            <a:r>
              <a:rPr lang="en-GB" sz="1700" b="1" dirty="0"/>
              <a:t>Tim (EUMETSAT), Masaya (JMA), Fangfang (NOAA), </a:t>
            </a:r>
            <a:r>
              <a:rPr lang="en-GB" sz="1700" b="1" dirty="0" err="1"/>
              <a:t>Minju</a:t>
            </a:r>
            <a:r>
              <a:rPr lang="en-GB" sz="1700" b="1" dirty="0"/>
              <a:t> (KMA), Na (CMA)</a:t>
            </a:r>
          </a:p>
          <a:p>
            <a:endParaRPr lang="en-GB" sz="1700" b="1" dirty="0"/>
          </a:p>
          <a:p>
            <a:r>
              <a:rPr lang="en-GB" sz="1700" b="1" dirty="0"/>
              <a:t>Diurnal calibration variations </a:t>
            </a:r>
          </a:p>
          <a:p>
            <a:pPr marL="342900" lvl="1" indent="0">
              <a:buNone/>
            </a:pPr>
            <a:r>
              <a:rPr lang="en-GB" sz="1700" b="1" dirty="0"/>
              <a:t>– Masaya (JMA) , Fangfang(CMA), </a:t>
            </a:r>
            <a:r>
              <a:rPr lang="en-GB" sz="1700" b="1" dirty="0" err="1"/>
              <a:t>Dohyeong</a:t>
            </a:r>
            <a:r>
              <a:rPr lang="en-GB" sz="1700" b="1" dirty="0"/>
              <a:t>, </a:t>
            </a:r>
            <a:r>
              <a:rPr lang="en-GB" sz="1700" b="1" dirty="0" err="1"/>
              <a:t>Hyesook</a:t>
            </a:r>
            <a:r>
              <a:rPr lang="en-GB" sz="1700" b="1" dirty="0"/>
              <a:t>, </a:t>
            </a:r>
            <a:r>
              <a:rPr lang="en-GB" sz="1700" b="1" dirty="0" err="1"/>
              <a:t>Minju</a:t>
            </a:r>
            <a:r>
              <a:rPr lang="en-GB" sz="1700" b="1" dirty="0"/>
              <a:t> (KMA)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62850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Current Sub-Group activities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1700" dirty="0"/>
          </a:p>
          <a:p>
            <a:r>
              <a:rPr lang="en-GB" sz="1700" dirty="0"/>
              <a:t>Development of NWP inter-calibration method </a:t>
            </a:r>
          </a:p>
          <a:p>
            <a:pPr marL="342900" lvl="1" indent="0">
              <a:buNone/>
            </a:pPr>
            <a:r>
              <a:rPr lang="en-GB" sz="1700" dirty="0"/>
              <a:t>– Roger &amp; Tim (EUMETSAT), Yong (NOAA), Larrabee (UMBC) </a:t>
            </a:r>
          </a:p>
          <a:p>
            <a:endParaRPr lang="en-GB" sz="1700" dirty="0"/>
          </a:p>
          <a:p>
            <a:r>
              <a:rPr lang="en-GB" sz="1700" dirty="0"/>
              <a:t>GEO-GEO comparisons </a:t>
            </a:r>
          </a:p>
          <a:p>
            <a:pPr lvl="1"/>
            <a:r>
              <a:rPr lang="en-GB" sz="1700" dirty="0"/>
              <a:t>Dave (NASA), Hidehiko (JMA), Dohyeong, </a:t>
            </a:r>
            <a:r>
              <a:rPr lang="en-GB" sz="1700" dirty="0" err="1"/>
              <a:t>Hyesook</a:t>
            </a:r>
            <a:r>
              <a:rPr lang="en-GB" sz="1700" dirty="0"/>
              <a:t>, </a:t>
            </a:r>
            <a:r>
              <a:rPr lang="en-GB" sz="1700" dirty="0" err="1"/>
              <a:t>Minju</a:t>
            </a:r>
            <a:r>
              <a:rPr lang="en-GB" sz="1700" dirty="0"/>
              <a:t> (KMA) , Fangfang, Fred (NOAA), Tim (EUMETSAT), </a:t>
            </a:r>
            <a:r>
              <a:rPr lang="en-US" sz="1700" dirty="0"/>
              <a:t>Alexey </a:t>
            </a:r>
            <a:r>
              <a:rPr lang="en-US" sz="1700" dirty="0" err="1"/>
              <a:t>Rublev</a:t>
            </a:r>
            <a:r>
              <a:rPr lang="en-US" sz="1700" dirty="0"/>
              <a:t> (ROSCOSMOS)</a:t>
            </a:r>
            <a:endParaRPr lang="en-GB" sz="1700" dirty="0"/>
          </a:p>
          <a:p>
            <a:pPr marL="342900" lvl="1" indent="0">
              <a:buNone/>
            </a:pPr>
            <a:endParaRPr lang="en-GB" sz="1700" dirty="0"/>
          </a:p>
          <a:p>
            <a:r>
              <a:rPr lang="en-GB" sz="1700" dirty="0"/>
              <a:t>Broadband Reference IR inter-calibration (e.g., reprocessing using HIRS )</a:t>
            </a:r>
          </a:p>
          <a:p>
            <a:pPr marL="342900" lvl="1" indent="0">
              <a:buNone/>
            </a:pPr>
            <a:r>
              <a:rPr lang="en-GB" sz="1700" dirty="0"/>
              <a:t>– Dave (NASA), Rob (EUMETSAT), Masaya (JMA)</a:t>
            </a:r>
          </a:p>
          <a:p>
            <a:pPr marL="342900" lvl="1" indent="0">
              <a:buNone/>
            </a:pPr>
            <a:endParaRPr lang="en-GB" sz="1700" dirty="0"/>
          </a:p>
          <a:p>
            <a:r>
              <a:rPr lang="en-GB" sz="1700" dirty="0"/>
              <a:t>Spectral Response Function retrieval – </a:t>
            </a:r>
            <a:r>
              <a:rPr lang="en-GB" sz="1700" dirty="0" err="1"/>
              <a:t>Manik</a:t>
            </a:r>
            <a:r>
              <a:rPr lang="en-GB" sz="1700" dirty="0"/>
              <a:t> (NOAA), Na(CMA)</a:t>
            </a:r>
          </a:p>
          <a:p>
            <a:endParaRPr lang="en-GB" sz="1700" dirty="0"/>
          </a:p>
          <a:p>
            <a:r>
              <a:rPr lang="en-GB" sz="1700" dirty="0"/>
              <a:t>Spectral gap and Coevolution Errors – Hu X (UMD)., Xu Liu (NASA), Tim (EUMETSAT)</a:t>
            </a:r>
          </a:p>
          <a:p>
            <a:endParaRPr lang="en-GB" sz="1700" dirty="0"/>
          </a:p>
          <a:p>
            <a:r>
              <a:rPr lang="en-GB" sz="1700" dirty="0"/>
              <a:t>Collocation Improvements – Likun (NOAA), </a:t>
            </a:r>
            <a:r>
              <a:rPr lang="en-GB" sz="1700" dirty="0" err="1"/>
              <a:t>Qiang</a:t>
            </a:r>
            <a:r>
              <a:rPr lang="en-GB" sz="1700" dirty="0"/>
              <a:t> (CMA)</a:t>
            </a:r>
          </a:p>
        </p:txBody>
      </p:sp>
    </p:spTree>
    <p:extLst>
      <p:ext uri="{BB962C8B-B14F-4D97-AF65-F5344CB8AC3E}">
        <p14:creationId xmlns:p14="http://schemas.microsoft.com/office/powerpoint/2010/main" val="4054187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486012"/>
              </p:ext>
            </p:extLst>
          </p:nvPr>
        </p:nvGraphicFramePr>
        <p:xfrm>
          <a:off x="219772" y="1122485"/>
          <a:ext cx="8722038" cy="544001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27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3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56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01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68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559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GPRC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Monitored Instrument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Reference Instrument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GSICS NRT Correction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GSICS Re-Analysis Correction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GSICS Bias Monitoring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00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EUMETSAT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Meteosat-8-11/SEVIRI</a:t>
                      </a: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Metop-A/IASI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Metop-B/IASI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Operational</a:t>
                      </a: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Operational</a:t>
                      </a: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  <a:hlinkClick r:id="rId3"/>
                        </a:rPr>
                        <a:t>RAC Plotting Tool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17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JMA</a:t>
                      </a:r>
                      <a:endParaRPr kumimoji="0" lang="en-GB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MTSAT-2 Imager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Himawair-8-9/AHI</a:t>
                      </a: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IASI + AIRS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+</a:t>
                      </a:r>
                      <a:r>
                        <a:rPr kumimoji="0" lang="en-GB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CrIS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Operational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Operational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  <a:hlinkClick r:id="rId3"/>
                        </a:rPr>
                        <a:t>RAC Plotting Tool</a:t>
                      </a:r>
                      <a:endParaRPr kumimoji="0" lang="en-GB" sz="15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hlinkClick r:id="rId4"/>
                        </a:rPr>
                        <a:t>JMA Web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190">
                <a:tc rowSpan="2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NOAA</a:t>
                      </a:r>
                      <a:endParaRPr kumimoji="0" lang="en-GB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GOES-11 &amp; -12 Imager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GOES-13 &amp; -15 Imager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GOES-16-17/ABI</a:t>
                      </a: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IASI (+ AIRS) + </a:t>
                      </a:r>
                      <a:r>
                        <a:rPr kumimoji="0" lang="en-GB" sz="15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CrIS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Development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Pre-op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Development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Demo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Pre-op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Development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  <a:hlinkClick r:id="rId5" action="ppaction://hlinkfile"/>
                        </a:rPr>
                        <a:t>Prototype </a:t>
                      </a: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hlinkClick r:id="rId5" action="ppaction://hlinkfile"/>
                        </a:rPr>
                        <a:t>Web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RAC Plotting Tool</a:t>
                      </a:r>
                    </a:p>
                  </a:txBody>
                  <a:tcPr marL="83064" marR="83064" marT="43200" marB="432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3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GOES Sounder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IASI (+ AIRS)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Development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Development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 development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519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CMA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FY2C,E,F,G/VISSR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FY4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AGRI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IASI (+ AIRS) +</a:t>
                      </a:r>
                      <a:r>
                        <a:rPr kumimoji="0" lang="en-GB" sz="15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CrIS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Development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Development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  <a:hlinkClick r:id="rId6"/>
                        </a:rPr>
                        <a:t>CMA Web</a:t>
                      </a:r>
                      <a:endParaRPr kumimoji="0" lang="en-GB" sz="15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en-GB" sz="1500" u="none" strike="noStrike" cap="none" normalizeH="0" baseline="0" dirty="0">
                          <a:ln>
                            <a:noFill/>
                          </a:ln>
                          <a:effectLst/>
                          <a:hlinkClick r:id="rId6"/>
                        </a:rPr>
                        <a:t>CMA Web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KMA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COMS</a:t>
                      </a: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IASI + </a:t>
                      </a:r>
                      <a:r>
                        <a:rPr kumimoji="0" lang="en-GB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CrIS</a:t>
                      </a: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 + AIRS</a:t>
                      </a: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Prototype</a:t>
                      </a: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Prototype</a:t>
                      </a: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hlinkClick r:id="rId7"/>
                        </a:rPr>
                        <a:t>KMA Web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559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ISRO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INSAT-3D/Imager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INSAT-3D/Sounder</a:t>
                      </a: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IASI-A</a:t>
                      </a: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Demo</a:t>
                      </a: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Demo</a:t>
                      </a:r>
                    </a:p>
                  </a:txBody>
                  <a:tcPr marL="83064" marR="83064" marT="43200" marB="432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hlinkClick r:id="rId8"/>
                        </a:rPr>
                        <a:t>ISRO Web</a:t>
                      </a:r>
                      <a:endParaRPr kumimoji="0" lang="en-GB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marL="83064" marR="83064" marT="43200" marB="4320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451" name="Text Box 156"/>
          <p:cNvSpPr txBox="1">
            <a:spLocks noChangeArrowheads="1"/>
          </p:cNvSpPr>
          <p:nvPr/>
        </p:nvSpPr>
        <p:spPr bwMode="auto">
          <a:xfrm>
            <a:off x="625901" y="174994"/>
            <a:ext cx="9143999" cy="6052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</a:pPr>
            <a:r>
              <a:rPr lang="en-GB" sz="3200" dirty="0">
                <a:solidFill>
                  <a:srgbClr val="000000"/>
                </a:solidFill>
                <a:latin typeface="Calibri" pitchFamily="34" charset="0"/>
              </a:rPr>
              <a:t>GSICS GEO-LEO IR Product </a:t>
            </a:r>
            <a:r>
              <a:rPr lang="en-GB" sz="3200">
                <a:solidFill>
                  <a:srgbClr val="000000"/>
                </a:solidFill>
                <a:latin typeface="Calibri" pitchFamily="34" charset="0"/>
              </a:rPr>
              <a:t>Status 2019-02</a:t>
            </a:r>
            <a:endParaRPr lang="en-GB" sz="3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452" name="Rectangle 157"/>
          <p:cNvSpPr>
            <a:spLocks noChangeArrowheads="1"/>
          </p:cNvSpPr>
          <p:nvPr/>
        </p:nvSpPr>
        <p:spPr bwMode="auto">
          <a:xfrm>
            <a:off x="720854" y="6577358"/>
            <a:ext cx="7719874" cy="2577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3077" tIns="43200" rIns="83077" bIns="43200">
            <a:spAutoFit/>
          </a:bodyPr>
          <a:lstStyle/>
          <a:p>
            <a:pPr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</a:pPr>
            <a:r>
              <a:rPr lang="en-GB" sz="1108" dirty="0">
                <a:solidFill>
                  <a:schemeClr val="accent2"/>
                </a:solidFill>
              </a:rPr>
              <a:t>Full GSICS Product </a:t>
            </a:r>
            <a:r>
              <a:rPr lang="en-GB" sz="1108" dirty="0" err="1">
                <a:solidFill>
                  <a:schemeClr val="accent2"/>
                </a:solidFill>
              </a:rPr>
              <a:t>Catalog</a:t>
            </a:r>
            <a:r>
              <a:rPr lang="en-GB" sz="1108" dirty="0">
                <a:solidFill>
                  <a:schemeClr val="accent2"/>
                </a:solidFill>
              </a:rPr>
              <a:t> available at </a:t>
            </a:r>
            <a:r>
              <a:rPr lang="en-GB" sz="1108" dirty="0">
                <a:solidFill>
                  <a:schemeClr val="accent2"/>
                </a:solidFill>
                <a:hlinkClick r:id="rId9"/>
              </a:rPr>
              <a:t>http://www.star.nesdis.noaa.gov/smcd/GCC/ProductCatalog.php</a:t>
            </a:r>
          </a:p>
        </p:txBody>
      </p:sp>
    </p:spTree>
    <p:extLst>
      <p:ext uri="{BB962C8B-B14F-4D97-AF65-F5344CB8AC3E}">
        <p14:creationId xmlns:p14="http://schemas.microsoft.com/office/powerpoint/2010/main" val="2613667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00EA-DC2E-47A2-A370-55C90E49A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GEO-LEO-IR Collocation </a:t>
            </a:r>
            <a:r>
              <a:rPr lang="en-US" dirty="0" err="1"/>
              <a:t>netCDF</a:t>
            </a:r>
            <a:r>
              <a:rPr lang="en-US" dirty="0"/>
              <a:t>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CEE0B-0BDB-42B0-AEB1-6170B0719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7C507-576A-4EA8-9D0D-D95F9706A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BC684-B700-4FDE-9C2A-18DAF8B26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026160"/>
            <a:ext cx="7267802" cy="573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58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A0540-775C-48B7-87ED-9B9E0C48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LEO L1 </a:t>
            </a:r>
            <a:r>
              <a:rPr lang="en-US" dirty="0" err="1"/>
              <a:t>netCDF</a:t>
            </a:r>
            <a:r>
              <a:rPr lang="en-US" dirty="0"/>
              <a:t> 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159A8-42A4-4A8B-B53E-D31DEF788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F62CB-4D5D-42EB-9CE0-57EC501CD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640" y="1173559"/>
            <a:ext cx="6463018" cy="548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12829"/>
      </p:ext>
    </p:extLst>
  </p:cSld>
  <p:clrMapOvr>
    <a:masterClrMapping/>
  </p:clrMapOvr>
</p:sld>
</file>

<file path=ppt/theme/theme1.xml><?xml version="1.0" encoding="utf-8"?>
<a:theme xmlns:a="http://schemas.openxmlformats.org/drawingml/2006/main" name="NPP_F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1B136CF-ACD6-40F1-A501-AC7F17619019}">
  <we:reference id="wa104379504" version="1.0.1.0" store="en-US" storeType="OMEX"/>
  <we:alternateReferences>
    <we:reference id="WA104379504" version="1.0.1.0" store="WA104379504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71825</TotalTime>
  <Words>1515</Words>
  <Application>Microsoft Office PowerPoint</Application>
  <PresentationFormat>On-screen Show (4:3)</PresentationFormat>
  <Paragraphs>443</Paragraphs>
  <Slides>22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Baskerville Old Face</vt:lpstr>
      <vt:lpstr>Calibri</vt:lpstr>
      <vt:lpstr>Century</vt:lpstr>
      <vt:lpstr>Times New Roman</vt:lpstr>
      <vt:lpstr>Wingdings</vt:lpstr>
      <vt:lpstr>NPP_FOR</vt:lpstr>
      <vt:lpstr> GRWG IR Sub-Group Briefing Report</vt:lpstr>
      <vt:lpstr>Outline</vt:lpstr>
      <vt:lpstr>Review Scope of the IR Sub-Group</vt:lpstr>
      <vt:lpstr>Instruments and Measurements </vt:lpstr>
      <vt:lpstr>Current Sub-Group activities</vt:lpstr>
      <vt:lpstr>Current Sub-Group activities</vt:lpstr>
      <vt:lpstr>PowerPoint Presentation</vt:lpstr>
      <vt:lpstr>GEO-LEO-IR Collocation netCDF Data</vt:lpstr>
      <vt:lpstr>LEO L1 netCDF dataset</vt:lpstr>
      <vt:lpstr>IR Related Web Meeting</vt:lpstr>
      <vt:lpstr>Action List (1)</vt:lpstr>
      <vt:lpstr>Action List (2)</vt:lpstr>
      <vt:lpstr>Action List (3)</vt:lpstr>
      <vt:lpstr>Action List (4)</vt:lpstr>
      <vt:lpstr>IR Group Agenda (i)</vt:lpstr>
      <vt:lpstr>IR Group Agenda (ii)</vt:lpstr>
      <vt:lpstr>Emerging Issues and Future Direction:  Hyperspectral Measurements</vt:lpstr>
      <vt:lpstr>Emerging Issues and Future Direction:   GEO and GEO Inter-calibration </vt:lpstr>
      <vt:lpstr>Emerging Issues and Future Direction: Gap Filling and Convolution Errors</vt:lpstr>
      <vt:lpstr>Emerging Issues and Future Direction:   Collocation</vt:lpstr>
      <vt:lpstr>Emerging Issues and Future Direction: AI &amp;Machine Learning </vt:lpstr>
      <vt:lpstr>Summary</vt:lpstr>
    </vt:vector>
  </TitlesOfParts>
  <Company>Lockheed Martin IS&amp;GS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Chris Barnet</dc:creator>
  <cp:lastModifiedBy>Likun Wang</cp:lastModifiedBy>
  <cp:revision>3128</cp:revision>
  <dcterms:created xsi:type="dcterms:W3CDTF">2011-10-05T18:31:57Z</dcterms:created>
  <dcterms:modified xsi:type="dcterms:W3CDTF">2019-03-05T00:05:01Z</dcterms:modified>
</cp:coreProperties>
</file>