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714" r:id="rId3"/>
    <p:sldId id="784" r:id="rId4"/>
    <p:sldId id="785" r:id="rId5"/>
    <p:sldId id="786" r:id="rId6"/>
    <p:sldId id="794" r:id="rId7"/>
    <p:sldId id="795" r:id="rId8"/>
    <p:sldId id="796" r:id="rId9"/>
    <p:sldId id="822" r:id="rId10"/>
    <p:sldId id="802" r:id="rId11"/>
    <p:sldId id="800" r:id="rId12"/>
    <p:sldId id="819" r:id="rId13"/>
    <p:sldId id="820" r:id="rId14"/>
    <p:sldId id="818" r:id="rId15"/>
    <p:sldId id="788" r:id="rId16"/>
    <p:sldId id="811" r:id="rId17"/>
    <p:sldId id="793" r:id="rId18"/>
    <p:sldId id="823" r:id="rId19"/>
    <p:sldId id="806" r:id="rId20"/>
    <p:sldId id="807"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25" userDrawn="1">
          <p15:clr>
            <a:srgbClr val="A4A3A4"/>
          </p15:clr>
        </p15:guide>
        <p15:guide id="2" pos="2789"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66CCFF"/>
    <a:srgbClr val="6600CC"/>
    <a:srgbClr val="0000FF"/>
    <a:srgbClr val="5F758D"/>
    <a:srgbClr val="FF3300"/>
    <a:srgbClr val="3333FF"/>
    <a:srgbClr val="CCECFF"/>
    <a:srgbClr val="CC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223" autoAdjust="0"/>
  </p:normalViewPr>
  <p:slideViewPr>
    <p:cSldViewPr snapToGrid="0">
      <p:cViewPr varScale="1">
        <p:scale>
          <a:sx n="69" d="100"/>
          <a:sy n="69" d="100"/>
        </p:scale>
        <p:origin x="705" y="51"/>
      </p:cViewPr>
      <p:guideLst>
        <p:guide orient="horz" pos="372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2" d="100"/>
        <a:sy n="112" d="100"/>
      </p:scale>
      <p:origin x="0" y="0"/>
    </p:cViewPr>
  </p:sorterViewPr>
  <p:notesViewPr>
    <p:cSldViewPr snapToGrid="0">
      <p:cViewPr varScale="1">
        <p:scale>
          <a:sx n="73" d="100"/>
          <a:sy n="73" d="100"/>
        </p:scale>
        <p:origin x="2142" y="54"/>
      </p:cViewPr>
      <p:guideLst>
        <p:guide orient="horz" pos="3126"/>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a:p>
        </p:txBody>
      </p:sp>
      <p:sp>
        <p:nvSpPr>
          <p:cNvPr id="8195" name="Rectangle 2"/>
          <p:cNvSpPr>
            <a:spLocks noGrp="1" noRot="1" noChangeAspect="1" noChangeArrowheads="1" noTextEdit="1"/>
          </p:cNvSpPr>
          <p:nvPr>
            <p:ph type="sldImg"/>
          </p:nvPr>
        </p:nvSpPr>
        <p:spPr>
          <a:xfrm>
            <a:off x="917575" y="746125"/>
            <a:ext cx="4962525" cy="3722688"/>
          </a:xfrm>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907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dirty="0"/>
              <a:t>NRTC/RAC/ARC </a:t>
            </a:r>
          </a:p>
          <a:p>
            <a:endParaRPr lang="de-DE" altLang="en-US" dirty="0"/>
          </a:p>
          <a:p>
            <a:r>
              <a:rPr lang="de-DE" altLang="en-US" dirty="0"/>
              <a:t>For example, I suggested he discussed with you the "Requirements for NRTC/RAC/ARC". As you know at present we generate Near-Real-Time-Corrections and Re-Analysis Corrections for GEO-LEO IR, based on single pairs of instruments (one monitored, one reference). I would like you to consider what the requirements could be a GSICS Archive Re-Calibration, which is the sort of thing you are doing in SCOPE-CM. E.g. Could these requirements be met by my proposed Prime GSICS Corrections? i.e. Merging together inter-calibration results from different reference instruments, after correcting them to a common datum (the "Primary Reference") using "delta Corrections" (the double-difference of their time series).</a:t>
            </a:r>
            <a:endParaRPr lang="en-GB" altLang="en-US" dirty="0"/>
          </a:p>
          <a:p>
            <a:endParaRPr lang="en-GB" altLang="en-US" dirty="0"/>
          </a:p>
        </p:txBody>
      </p:sp>
      <p:sp>
        <p:nvSpPr>
          <p:cNvPr id="20484" name="Slide Number Placeholder 3"/>
          <p:cNvSpPr txBox="1">
            <a:spLocks noGrp="1"/>
          </p:cNvSpPr>
          <p:nvPr/>
        </p:nvSpPr>
        <p:spPr bwMode="auto">
          <a:xfrm>
            <a:off x="5629275" y="13644563"/>
            <a:ext cx="43021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601" tIns="66800" rIns="133601" bIns="66800" anchor="b"/>
          <a:lstStyle>
            <a:lvl1pPr defTabSz="1336675">
              <a:spcBef>
                <a:spcPct val="30000"/>
              </a:spcBef>
              <a:defRPr sz="1200">
                <a:solidFill>
                  <a:schemeClr val="tx1"/>
                </a:solidFill>
                <a:latin typeface="Times New Roman" panose="02020603050405020304" pitchFamily="18" charset="0"/>
              </a:defRPr>
            </a:lvl1pPr>
            <a:lvl2pPr marL="742950" indent="-285750" defTabSz="1336675">
              <a:spcBef>
                <a:spcPct val="30000"/>
              </a:spcBef>
              <a:defRPr sz="1200">
                <a:solidFill>
                  <a:schemeClr val="tx1"/>
                </a:solidFill>
                <a:latin typeface="Times New Roman" panose="02020603050405020304" pitchFamily="18" charset="0"/>
              </a:defRPr>
            </a:lvl2pPr>
            <a:lvl3pPr marL="1143000" indent="-228600" defTabSz="1336675">
              <a:spcBef>
                <a:spcPct val="30000"/>
              </a:spcBef>
              <a:defRPr sz="1200">
                <a:solidFill>
                  <a:schemeClr val="tx1"/>
                </a:solidFill>
                <a:latin typeface="Times New Roman" panose="02020603050405020304" pitchFamily="18" charset="0"/>
              </a:defRPr>
            </a:lvl3pPr>
            <a:lvl4pPr marL="1600200" indent="-228600" defTabSz="1336675">
              <a:spcBef>
                <a:spcPct val="30000"/>
              </a:spcBef>
              <a:defRPr sz="1200">
                <a:solidFill>
                  <a:schemeClr val="tx1"/>
                </a:solidFill>
                <a:latin typeface="Times New Roman" panose="02020603050405020304" pitchFamily="18" charset="0"/>
              </a:defRPr>
            </a:lvl4pPr>
            <a:lvl5pPr marL="2057400" indent="-228600" defTabSz="1336675">
              <a:spcBef>
                <a:spcPct val="30000"/>
              </a:spcBef>
              <a:defRPr sz="1200">
                <a:solidFill>
                  <a:schemeClr val="tx1"/>
                </a:solidFill>
                <a:latin typeface="Times New Roman" panose="02020603050405020304" pitchFamily="18" charset="0"/>
              </a:defRPr>
            </a:lvl5pPr>
            <a:lvl6pPr marL="2514600" indent="-228600" defTabSz="1336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336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336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336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1336675" rtl="0" eaLnBrk="0" fontAlgn="base" latinLnBrk="0" hangingPunct="0">
              <a:lnSpc>
                <a:spcPct val="100000"/>
              </a:lnSpc>
              <a:spcBef>
                <a:spcPct val="0"/>
              </a:spcBef>
              <a:spcAft>
                <a:spcPct val="0"/>
              </a:spcAft>
              <a:buClrTx/>
              <a:buSzTx/>
              <a:buFontTx/>
              <a:buNone/>
              <a:tabLst/>
              <a:defRPr/>
            </a:pPr>
            <a:fld id="{B4F9FE31-76F4-4D76-9DCD-CC40EB78B549}" type="slidenum">
              <a:rPr kumimoji="0" lang="de-DE" alt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336675" rtl="0" eaLnBrk="0" fontAlgn="base" latinLnBrk="0" hangingPunct="0">
                <a:lnSpc>
                  <a:spcPct val="100000"/>
                </a:lnSpc>
                <a:spcBef>
                  <a:spcPct val="0"/>
                </a:spcBef>
                <a:spcAft>
                  <a:spcPct val="0"/>
                </a:spcAft>
                <a:buClrTx/>
                <a:buSzTx/>
                <a:buFontTx/>
                <a:buNone/>
                <a:tabLst/>
                <a:defRPr/>
              </a:pPr>
              <a:t>18</a:t>
            </a:fld>
            <a:endParaRPr kumimoji="0" lang="de-DE" alt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758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a:t>NRTC/RAC/ARC </a:t>
            </a:r>
          </a:p>
          <a:p>
            <a:endParaRPr lang="de-DE" altLang="en-US"/>
          </a:p>
          <a:p>
            <a:r>
              <a:rPr lang="de-DE" altLang="en-US"/>
              <a:t>For example, I suggested he discussed with you the "Requirements for NRTC/RAC/ARC". As you know at present we generate Near-Real-Time-Corrections and Re-Analysis Corrections for GEO-LEO IR, based on single pairs of instruments (one monitored, one reference). I would like you to consider what the requirements could be a GSICS Archive Re-Calibration, which is the sort of thing you are doing in SCOPE-CM. E.g. Could these requirements be met by my proposed Prime GSICS Corrections? i.e. Merging together inter-calibration results from different reference instruments, after correcting them to a common datum (the "Primary Reference") using "delta Corrections" (the double-difference of their time series).</a:t>
            </a:r>
            <a:endParaRPr lang="en-GB" altLang="en-US"/>
          </a:p>
          <a:p>
            <a:endParaRPr lang="en-GB" altLang="en-US"/>
          </a:p>
        </p:txBody>
      </p:sp>
      <p:sp>
        <p:nvSpPr>
          <p:cNvPr id="23556" name="Slide Number Placeholder 3"/>
          <p:cNvSpPr txBox="1">
            <a:spLocks noGrp="1"/>
          </p:cNvSpPr>
          <p:nvPr/>
        </p:nvSpPr>
        <p:spPr bwMode="auto">
          <a:xfrm>
            <a:off x="5629275" y="13644563"/>
            <a:ext cx="43021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601" tIns="66800" rIns="133601" bIns="66800" anchor="b"/>
          <a:lstStyle>
            <a:lvl1pPr defTabSz="1336675">
              <a:spcBef>
                <a:spcPct val="30000"/>
              </a:spcBef>
              <a:defRPr sz="1200">
                <a:solidFill>
                  <a:schemeClr val="tx1"/>
                </a:solidFill>
                <a:latin typeface="Times New Roman" panose="02020603050405020304" pitchFamily="18" charset="0"/>
              </a:defRPr>
            </a:lvl1pPr>
            <a:lvl2pPr marL="742950" indent="-285750" defTabSz="1336675">
              <a:spcBef>
                <a:spcPct val="30000"/>
              </a:spcBef>
              <a:defRPr sz="1200">
                <a:solidFill>
                  <a:schemeClr val="tx1"/>
                </a:solidFill>
                <a:latin typeface="Times New Roman" panose="02020603050405020304" pitchFamily="18" charset="0"/>
              </a:defRPr>
            </a:lvl2pPr>
            <a:lvl3pPr marL="1143000" indent="-228600" defTabSz="1336675">
              <a:spcBef>
                <a:spcPct val="30000"/>
              </a:spcBef>
              <a:defRPr sz="1200">
                <a:solidFill>
                  <a:schemeClr val="tx1"/>
                </a:solidFill>
                <a:latin typeface="Times New Roman" panose="02020603050405020304" pitchFamily="18" charset="0"/>
              </a:defRPr>
            </a:lvl3pPr>
            <a:lvl4pPr marL="1600200" indent="-228600" defTabSz="1336675">
              <a:spcBef>
                <a:spcPct val="30000"/>
              </a:spcBef>
              <a:defRPr sz="1200">
                <a:solidFill>
                  <a:schemeClr val="tx1"/>
                </a:solidFill>
                <a:latin typeface="Times New Roman" panose="02020603050405020304" pitchFamily="18" charset="0"/>
              </a:defRPr>
            </a:lvl4pPr>
            <a:lvl5pPr marL="2057400" indent="-228600" defTabSz="1336675">
              <a:spcBef>
                <a:spcPct val="30000"/>
              </a:spcBef>
              <a:defRPr sz="1200">
                <a:solidFill>
                  <a:schemeClr val="tx1"/>
                </a:solidFill>
                <a:latin typeface="Times New Roman" panose="02020603050405020304" pitchFamily="18" charset="0"/>
              </a:defRPr>
            </a:lvl5pPr>
            <a:lvl6pPr marL="2514600" indent="-228600" defTabSz="1336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336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336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336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1336675" rtl="0" eaLnBrk="0" fontAlgn="base" latinLnBrk="0" hangingPunct="0">
              <a:lnSpc>
                <a:spcPct val="100000"/>
              </a:lnSpc>
              <a:spcBef>
                <a:spcPct val="0"/>
              </a:spcBef>
              <a:spcAft>
                <a:spcPct val="0"/>
              </a:spcAft>
              <a:buClrTx/>
              <a:buSzTx/>
              <a:buFontTx/>
              <a:buNone/>
              <a:tabLst/>
              <a:defRPr/>
            </a:pPr>
            <a:fld id="{70B3DD20-6C11-4C38-8DF5-734CA43A88A4}" type="slidenum">
              <a:rPr kumimoji="0" lang="de-DE" alt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336675" rtl="0" eaLnBrk="0" fontAlgn="base" latinLnBrk="0" hangingPunct="0">
                <a:lnSpc>
                  <a:spcPct val="100000"/>
                </a:lnSpc>
                <a:spcBef>
                  <a:spcPct val="0"/>
                </a:spcBef>
                <a:spcAft>
                  <a:spcPct val="0"/>
                </a:spcAft>
                <a:buClrTx/>
                <a:buSzTx/>
                <a:buFontTx/>
                <a:buNone/>
                <a:tabLst/>
                <a:defRPr/>
              </a:pPr>
              <a:t>19</a:t>
            </a:fld>
            <a:endParaRPr kumimoji="0" lang="de-DE" alt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80735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6069624" y="230188"/>
            <a:ext cx="3074377" cy="1128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33231" tIns="33231" rIns="33231" bIns="33231"/>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p>
        </p:txBody>
      </p:sp>
      <p:pic>
        <p:nvPicPr>
          <p:cNvPr id="3" name="Picture 11" descr="EUMETSATLogo_hor_noTagline_solid_CMYK UPDATED version.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531813"/>
            <a:ext cx="241348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userDrawn="1"/>
        </p:nvGrpSpPr>
        <p:grpSpPr bwMode="auto">
          <a:xfrm>
            <a:off x="6072554" y="5857876"/>
            <a:ext cx="2894135" cy="315913"/>
            <a:chOff x="369889" y="5092835"/>
            <a:chExt cx="3135008" cy="314922"/>
          </a:xfrm>
        </p:grpSpPr>
        <p:grpSp>
          <p:nvGrpSpPr>
            <p:cNvPr id="5" name="Group 5"/>
            <p:cNvGrpSpPr>
              <a:grpSpLocks/>
            </p:cNvGrpSpPr>
            <p:nvPr userDrawn="1"/>
          </p:nvGrpSpPr>
          <p:grpSpPr bwMode="auto">
            <a:xfrm>
              <a:off x="2061240" y="5298398"/>
              <a:ext cx="164978" cy="109011"/>
              <a:chOff x="4182" y="1087"/>
              <a:chExt cx="238" cy="162"/>
            </a:xfrm>
          </p:grpSpPr>
          <p:sp>
            <p:nvSpPr>
              <p:cNvPr id="232" name="Freeform 5"/>
              <p:cNvSpPr>
                <a:spLocks/>
              </p:cNvSpPr>
              <p:nvPr/>
            </p:nvSpPr>
            <p:spPr bwMode="auto">
              <a:xfrm>
                <a:off x="4183" y="1087"/>
                <a:ext cx="236" cy="162"/>
              </a:xfrm>
              <a:custGeom>
                <a:avLst/>
                <a:gdLst>
                  <a:gd name="T0" fmla="*/ 8 w 250"/>
                  <a:gd name="T1" fmla="*/ 86 h 162"/>
                  <a:gd name="T2" fmla="*/ 8 w 250"/>
                  <a:gd name="T3" fmla="*/ 0 h 162"/>
                  <a:gd name="T4" fmla="*/ 0 w 250"/>
                  <a:gd name="T5" fmla="*/ 0 h 162"/>
                  <a:gd name="T6" fmla="*/ 0 w 250"/>
                  <a:gd name="T7" fmla="*/ 86 h 162"/>
                  <a:gd name="T8" fmla="*/ 8 w 250"/>
                  <a:gd name="T9" fmla="*/ 86 h 162"/>
                  <a:gd name="T10" fmla="*/ 8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3" name="Freeform 6"/>
              <p:cNvSpPr>
                <a:spLocks/>
              </p:cNvSpPr>
              <p:nvPr/>
            </p:nvSpPr>
            <p:spPr bwMode="auto">
              <a:xfrm>
                <a:off x="4183" y="1087"/>
                <a:ext cx="236" cy="54"/>
              </a:xfrm>
              <a:custGeom>
                <a:avLst/>
                <a:gdLst>
                  <a:gd name="T0" fmla="*/ 8 w 250"/>
                  <a:gd name="T1" fmla="*/ 90 h 51"/>
                  <a:gd name="T2" fmla="*/ 8 w 250"/>
                  <a:gd name="T3" fmla="*/ 0 h 51"/>
                  <a:gd name="T4" fmla="*/ 0 w 250"/>
                  <a:gd name="T5" fmla="*/ 0 h 51"/>
                  <a:gd name="T6" fmla="*/ 0 w 250"/>
                  <a:gd name="T7" fmla="*/ 90 h 51"/>
                  <a:gd name="T8" fmla="*/ 8 w 250"/>
                  <a:gd name="T9" fmla="*/ 90 h 51"/>
                  <a:gd name="T10" fmla="*/ 8 w 250"/>
                  <a:gd name="T11" fmla="*/ 90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 name="Freeform 7"/>
              <p:cNvSpPr>
                <a:spLocks/>
              </p:cNvSpPr>
              <p:nvPr/>
            </p:nvSpPr>
            <p:spPr bwMode="auto">
              <a:xfrm>
                <a:off x="4183" y="1198"/>
                <a:ext cx="236" cy="52"/>
              </a:xfrm>
              <a:custGeom>
                <a:avLst/>
                <a:gdLst>
                  <a:gd name="T0" fmla="*/ 8 w 250"/>
                  <a:gd name="T1" fmla="*/ 73 h 50"/>
                  <a:gd name="T2" fmla="*/ 8 w 250"/>
                  <a:gd name="T3" fmla="*/ 0 h 50"/>
                  <a:gd name="T4" fmla="*/ 0 w 250"/>
                  <a:gd name="T5" fmla="*/ 0 h 50"/>
                  <a:gd name="T6" fmla="*/ 0 w 250"/>
                  <a:gd name="T7" fmla="*/ 73 h 50"/>
                  <a:gd name="T8" fmla="*/ 8 w 250"/>
                  <a:gd name="T9" fmla="*/ 73 h 50"/>
                  <a:gd name="T10" fmla="*/ 8 w 250"/>
                  <a:gd name="T11" fmla="*/ 73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 name="Freeform 8"/>
              <p:cNvSpPr>
                <a:spLocks/>
              </p:cNvSpPr>
              <p:nvPr/>
            </p:nvSpPr>
            <p:spPr bwMode="auto">
              <a:xfrm>
                <a:off x="4183" y="1087"/>
                <a:ext cx="236" cy="162"/>
              </a:xfrm>
              <a:custGeom>
                <a:avLst/>
                <a:gdLst>
                  <a:gd name="T0" fmla="*/ 8 w 250"/>
                  <a:gd name="T1" fmla="*/ 86 h 162"/>
                  <a:gd name="T2" fmla="*/ 0 w 250"/>
                  <a:gd name="T3" fmla="*/ 86 h 162"/>
                  <a:gd name="T4" fmla="*/ 0 w 250"/>
                  <a:gd name="T5" fmla="*/ 0 h 162"/>
                  <a:gd name="T6" fmla="*/ 8 w 250"/>
                  <a:gd name="T7" fmla="*/ 0 h 162"/>
                  <a:gd name="T8" fmla="*/ 8 w 250"/>
                  <a:gd name="T9" fmla="*/ 86 h 162"/>
                  <a:gd name="T10" fmla="*/ 8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6" name="Freeform 9"/>
              <p:cNvSpPr>
                <a:spLocks/>
              </p:cNvSpPr>
              <p:nvPr/>
            </p:nvSpPr>
            <p:spPr bwMode="auto">
              <a:xfrm>
                <a:off x="4238" y="1132"/>
                <a:ext cx="71" cy="85"/>
              </a:xfrm>
              <a:custGeom>
                <a:avLst/>
                <a:gdLst>
                  <a:gd name="T0" fmla="*/ 11 w 72"/>
                  <a:gd name="T1" fmla="*/ 52 h 84"/>
                  <a:gd name="T2" fmla="*/ 11 w 72"/>
                  <a:gd name="T3" fmla="*/ 52 h 84"/>
                  <a:gd name="T4" fmla="*/ 11 w 72"/>
                  <a:gd name="T5" fmla="*/ 52 h 84"/>
                  <a:gd name="T6" fmla="*/ 11 w 72"/>
                  <a:gd name="T7" fmla="*/ 52 h 84"/>
                  <a:gd name="T8" fmla="*/ 11 w 72"/>
                  <a:gd name="T9" fmla="*/ 52 h 84"/>
                  <a:gd name="T10" fmla="*/ 11 w 72"/>
                  <a:gd name="T11" fmla="*/ 52 h 84"/>
                  <a:gd name="T12" fmla="*/ 11 w 72"/>
                  <a:gd name="T13" fmla="*/ 52 h 84"/>
                  <a:gd name="T14" fmla="*/ 6 w 72"/>
                  <a:gd name="T15" fmla="*/ 52 h 84"/>
                  <a:gd name="T16" fmla="*/ 0 w 72"/>
                  <a:gd name="T17" fmla="*/ 52 h 84"/>
                  <a:gd name="T18" fmla="*/ 0 w 72"/>
                  <a:gd name="T19" fmla="*/ 5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52 h 84"/>
                  <a:gd name="T36" fmla="*/ 11 w 72"/>
                  <a:gd name="T37" fmla="*/ 5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7" name="Freeform 10"/>
              <p:cNvSpPr>
                <a:spLocks/>
              </p:cNvSpPr>
              <p:nvPr/>
            </p:nvSpPr>
            <p:spPr bwMode="auto">
              <a:xfrm>
                <a:off x="4268" y="1141"/>
                <a:ext cx="5" cy="47"/>
              </a:xfrm>
              <a:custGeom>
                <a:avLst/>
                <a:gdLst>
                  <a:gd name="T0" fmla="*/ 3 w 6"/>
                  <a:gd name="T1" fmla="*/ 15 h 50"/>
                  <a:gd name="T2" fmla="*/ 0 w 6"/>
                  <a:gd name="T3" fmla="*/ 15 h 50"/>
                  <a:gd name="T4" fmla="*/ 0 w 6"/>
                  <a:gd name="T5" fmla="*/ 0 h 50"/>
                  <a:gd name="T6" fmla="*/ 3 w 6"/>
                  <a:gd name="T7" fmla="*/ 0 h 50"/>
                  <a:gd name="T8" fmla="*/ 3 w 6"/>
                  <a:gd name="T9" fmla="*/ 15 h 50"/>
                  <a:gd name="T10" fmla="*/ 3 w 6"/>
                  <a:gd name="T11" fmla="*/ 1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8" name="Freeform 11"/>
              <p:cNvSpPr>
                <a:spLocks/>
              </p:cNvSpPr>
              <p:nvPr/>
            </p:nvSpPr>
            <p:spPr bwMode="auto">
              <a:xfrm>
                <a:off x="4256" y="1151"/>
                <a:ext cx="34" cy="5"/>
              </a:xfrm>
              <a:custGeom>
                <a:avLst/>
                <a:gdLst>
                  <a:gd name="T0" fmla="*/ 9 w 36"/>
                  <a:gd name="T1" fmla="*/ 5 h 5"/>
                  <a:gd name="T2" fmla="*/ 0 w 36"/>
                  <a:gd name="T3" fmla="*/ 5 h 5"/>
                  <a:gd name="T4" fmla="*/ 0 w 36"/>
                  <a:gd name="T5" fmla="*/ 0 h 5"/>
                  <a:gd name="T6" fmla="*/ 9 w 36"/>
                  <a:gd name="T7" fmla="*/ 0 h 5"/>
                  <a:gd name="T8" fmla="*/ 9 w 36"/>
                  <a:gd name="T9" fmla="*/ 5 h 5"/>
                  <a:gd name="T10" fmla="*/ 9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9" name="Freeform 12"/>
              <p:cNvSpPr>
                <a:spLocks/>
              </p:cNvSpPr>
              <p:nvPr/>
            </p:nvSpPr>
            <p:spPr bwMode="auto">
              <a:xfrm>
                <a:off x="4252" y="1165"/>
                <a:ext cx="39" cy="5"/>
              </a:xfrm>
              <a:custGeom>
                <a:avLst/>
                <a:gdLst>
                  <a:gd name="T0" fmla="*/ 7 w 42"/>
                  <a:gd name="T1" fmla="*/ 3 h 6"/>
                  <a:gd name="T2" fmla="*/ 0 w 42"/>
                  <a:gd name="T3" fmla="*/ 3 h 6"/>
                  <a:gd name="T4" fmla="*/ 0 w 42"/>
                  <a:gd name="T5" fmla="*/ 0 h 6"/>
                  <a:gd name="T6" fmla="*/ 7 w 42"/>
                  <a:gd name="T7" fmla="*/ 0 h 6"/>
                  <a:gd name="T8" fmla="*/ 7 w 42"/>
                  <a:gd name="T9" fmla="*/ 3 h 6"/>
                  <a:gd name="T10" fmla="*/ 7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0" name="Freeform 13"/>
              <p:cNvSpPr>
                <a:spLocks/>
              </p:cNvSpPr>
              <p:nvPr/>
            </p:nvSpPr>
            <p:spPr bwMode="auto">
              <a:xfrm>
                <a:off x="4245" y="1181"/>
                <a:ext cx="57" cy="33"/>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17 h 34"/>
                  <a:gd name="T30" fmla="*/ 10 w 60"/>
                  <a:gd name="T31" fmla="*/ 24 h 34"/>
                  <a:gd name="T32" fmla="*/ 10 w 60"/>
                  <a:gd name="T33" fmla="*/ 24 h 34"/>
                  <a:gd name="T34" fmla="*/ 10 w 60"/>
                  <a:gd name="T35" fmla="*/ 24 h 34"/>
                  <a:gd name="T36" fmla="*/ 10 w 60"/>
                  <a:gd name="T37" fmla="*/ 18 h 34"/>
                  <a:gd name="T38" fmla="*/ 10 w 60"/>
                  <a:gd name="T39" fmla="*/ 17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1" name="Freeform 14"/>
              <p:cNvSpPr>
                <a:spLocks/>
              </p:cNvSpPr>
              <p:nvPr/>
            </p:nvSpPr>
            <p:spPr bwMode="auto">
              <a:xfrm>
                <a:off x="4238" y="1132"/>
                <a:ext cx="71" cy="85"/>
              </a:xfrm>
              <a:custGeom>
                <a:avLst/>
                <a:gdLst>
                  <a:gd name="T0" fmla="*/ 11 w 72"/>
                  <a:gd name="T1" fmla="*/ 52 h 84"/>
                  <a:gd name="T2" fmla="*/ 11 w 72"/>
                  <a:gd name="T3" fmla="*/ 52 h 84"/>
                  <a:gd name="T4" fmla="*/ 11 w 72"/>
                  <a:gd name="T5" fmla="*/ 52 h 84"/>
                  <a:gd name="T6" fmla="*/ 11 w 72"/>
                  <a:gd name="T7" fmla="*/ 52 h 84"/>
                  <a:gd name="T8" fmla="*/ 11 w 72"/>
                  <a:gd name="T9" fmla="*/ 52 h 84"/>
                  <a:gd name="T10" fmla="*/ 11 w 72"/>
                  <a:gd name="T11" fmla="*/ 52 h 84"/>
                  <a:gd name="T12" fmla="*/ 11 w 72"/>
                  <a:gd name="T13" fmla="*/ 52 h 84"/>
                  <a:gd name="T14" fmla="*/ 6 w 72"/>
                  <a:gd name="T15" fmla="*/ 52 h 84"/>
                  <a:gd name="T16" fmla="*/ 0 w 72"/>
                  <a:gd name="T17" fmla="*/ 52 h 84"/>
                  <a:gd name="T18" fmla="*/ 0 w 72"/>
                  <a:gd name="T19" fmla="*/ 5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52 h 84"/>
                  <a:gd name="T36" fmla="*/ 11 w 72"/>
                  <a:gd name="T37" fmla="*/ 5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6" name="Group 66"/>
            <p:cNvGrpSpPr>
              <a:grpSpLocks/>
            </p:cNvGrpSpPr>
            <p:nvPr userDrawn="1"/>
          </p:nvGrpSpPr>
          <p:grpSpPr bwMode="auto">
            <a:xfrm>
              <a:off x="3338572" y="5298398"/>
              <a:ext cx="166325" cy="105273"/>
              <a:chOff x="1592" y="2897"/>
              <a:chExt cx="247" cy="156"/>
            </a:xfrm>
          </p:grpSpPr>
          <p:sp>
            <p:nvSpPr>
              <p:cNvPr id="217" name="Freeform 67"/>
              <p:cNvSpPr>
                <a:spLocks/>
              </p:cNvSpPr>
              <p:nvPr/>
            </p:nvSpPr>
            <p:spPr bwMode="auto">
              <a:xfrm>
                <a:off x="1591" y="2897"/>
                <a:ext cx="248" cy="155"/>
              </a:xfrm>
              <a:custGeom>
                <a:avLst/>
                <a:gdLst>
                  <a:gd name="T0" fmla="*/ 0 w 245"/>
                  <a:gd name="T1" fmla="*/ 146 h 156"/>
                  <a:gd name="T2" fmla="*/ 0 w 245"/>
                  <a:gd name="T3" fmla="*/ 0 h 156"/>
                  <a:gd name="T4" fmla="*/ 275 w 245"/>
                  <a:gd name="T5" fmla="*/ 0 h 156"/>
                  <a:gd name="T6" fmla="*/ 275 w 245"/>
                  <a:gd name="T7" fmla="*/ 146 h 156"/>
                  <a:gd name="T8" fmla="*/ 0 w 245"/>
                  <a:gd name="T9" fmla="*/ 146 h 156"/>
                  <a:gd name="T10" fmla="*/ 0 w 245"/>
                  <a:gd name="T11" fmla="*/ 14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8" name="Freeform 68"/>
              <p:cNvSpPr>
                <a:spLocks/>
              </p:cNvSpPr>
              <p:nvPr/>
            </p:nvSpPr>
            <p:spPr bwMode="auto">
              <a:xfrm>
                <a:off x="1591" y="2897"/>
                <a:ext cx="248" cy="155"/>
              </a:xfrm>
              <a:custGeom>
                <a:avLst/>
                <a:gdLst>
                  <a:gd name="T0" fmla="*/ 0 w 245"/>
                  <a:gd name="T1" fmla="*/ 67 h 156"/>
                  <a:gd name="T2" fmla="*/ 125 w 245"/>
                  <a:gd name="T3" fmla="*/ 67 h 156"/>
                  <a:gd name="T4" fmla="*/ 125 w 245"/>
                  <a:gd name="T5" fmla="*/ 0 h 156"/>
                  <a:gd name="T6" fmla="*/ 157 w 245"/>
                  <a:gd name="T7" fmla="*/ 0 h 156"/>
                  <a:gd name="T8" fmla="*/ 157 w 245"/>
                  <a:gd name="T9" fmla="*/ 67 h 156"/>
                  <a:gd name="T10" fmla="*/ 275 w 245"/>
                  <a:gd name="T11" fmla="*/ 67 h 156"/>
                  <a:gd name="T12" fmla="*/ 275 w 245"/>
                  <a:gd name="T13" fmla="*/ 79 h 156"/>
                  <a:gd name="T14" fmla="*/ 157 w 245"/>
                  <a:gd name="T15" fmla="*/ 79 h 156"/>
                  <a:gd name="T16" fmla="*/ 157 w 245"/>
                  <a:gd name="T17" fmla="*/ 146 h 156"/>
                  <a:gd name="T18" fmla="*/ 125 w 245"/>
                  <a:gd name="T19" fmla="*/ 146 h 156"/>
                  <a:gd name="T20" fmla="*/ 125 w 245"/>
                  <a:gd name="T21" fmla="*/ 79 h 156"/>
                  <a:gd name="T22" fmla="*/ 0 w 245"/>
                  <a:gd name="T23" fmla="*/ 7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9" name="Freeform 69"/>
              <p:cNvSpPr>
                <a:spLocks/>
              </p:cNvSpPr>
              <p:nvPr/>
            </p:nvSpPr>
            <p:spPr bwMode="auto">
              <a:xfrm>
                <a:off x="1742" y="2897"/>
                <a:ext cx="66" cy="49"/>
              </a:xfrm>
              <a:custGeom>
                <a:avLst/>
                <a:gdLst>
                  <a:gd name="T0" fmla="*/ 0 w 66"/>
                  <a:gd name="T1" fmla="*/ 0 h 50"/>
                  <a:gd name="T2" fmla="*/ 0 w 66"/>
                  <a:gd name="T3" fmla="*/ 4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0" name="Freeform 70"/>
              <p:cNvSpPr>
                <a:spLocks/>
              </p:cNvSpPr>
              <p:nvPr/>
            </p:nvSpPr>
            <p:spPr bwMode="auto">
              <a:xfrm>
                <a:off x="1778" y="2914"/>
                <a:ext cx="61" cy="40"/>
              </a:xfrm>
              <a:custGeom>
                <a:avLst/>
                <a:gdLst>
                  <a:gd name="T0" fmla="*/ 0 w 60"/>
                  <a:gd name="T1" fmla="*/ 49 h 39"/>
                  <a:gd name="T2" fmla="*/ 70 w 60"/>
                  <a:gd name="T3" fmla="*/ 49 h 39"/>
                  <a:gd name="T4" fmla="*/ 70 w 60"/>
                  <a:gd name="T5" fmla="*/ 0 h 39"/>
                  <a:gd name="T6" fmla="*/ 0 w 60"/>
                  <a:gd name="T7" fmla="*/ 49 h 39"/>
                  <a:gd name="T8" fmla="*/ 0 w 60"/>
                  <a:gd name="T9" fmla="*/ 4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1" name="Freeform 71"/>
              <p:cNvSpPr>
                <a:spLocks/>
              </p:cNvSpPr>
              <p:nvPr/>
            </p:nvSpPr>
            <p:spPr bwMode="auto">
              <a:xfrm>
                <a:off x="1742" y="2897"/>
                <a:ext cx="97" cy="56"/>
              </a:xfrm>
              <a:custGeom>
                <a:avLst/>
                <a:gdLst>
                  <a:gd name="T0" fmla="*/ 0 w 96"/>
                  <a:gd name="T1" fmla="*/ 56 h 56"/>
                  <a:gd name="T2" fmla="*/ 88 w 96"/>
                  <a:gd name="T3" fmla="*/ 0 h 56"/>
                  <a:gd name="T4" fmla="*/ 10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2" name="Freeform 72"/>
              <p:cNvSpPr>
                <a:spLocks/>
              </p:cNvSpPr>
              <p:nvPr/>
            </p:nvSpPr>
            <p:spPr bwMode="auto">
              <a:xfrm>
                <a:off x="1615" y="2897"/>
                <a:ext cx="78" cy="45"/>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3" name="Freeform 73"/>
              <p:cNvSpPr>
                <a:spLocks/>
              </p:cNvSpPr>
              <p:nvPr/>
            </p:nvSpPr>
            <p:spPr bwMode="auto">
              <a:xfrm>
                <a:off x="1591" y="2914"/>
                <a:ext cx="61" cy="40"/>
              </a:xfrm>
              <a:custGeom>
                <a:avLst/>
                <a:gdLst>
                  <a:gd name="T0" fmla="*/ 70 w 60"/>
                  <a:gd name="T1" fmla="*/ 49 h 39"/>
                  <a:gd name="T2" fmla="*/ 0 w 60"/>
                  <a:gd name="T3" fmla="*/ 49 h 39"/>
                  <a:gd name="T4" fmla="*/ 0 w 60"/>
                  <a:gd name="T5" fmla="*/ 0 h 39"/>
                  <a:gd name="T6" fmla="*/ 70 w 60"/>
                  <a:gd name="T7" fmla="*/ 49 h 39"/>
                  <a:gd name="T8" fmla="*/ 70 w 60"/>
                  <a:gd name="T9" fmla="*/ 4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4" name="Freeform 74"/>
              <p:cNvSpPr>
                <a:spLocks/>
              </p:cNvSpPr>
              <p:nvPr/>
            </p:nvSpPr>
            <p:spPr bwMode="auto">
              <a:xfrm>
                <a:off x="1591" y="2897"/>
                <a:ext cx="94" cy="56"/>
              </a:xfrm>
              <a:custGeom>
                <a:avLst/>
                <a:gdLst>
                  <a:gd name="T0" fmla="*/ 76 w 96"/>
                  <a:gd name="T1" fmla="*/ 56 h 56"/>
                  <a:gd name="T2" fmla="*/ 0 w 96"/>
                  <a:gd name="T3" fmla="*/ 0 h 56"/>
                  <a:gd name="T4" fmla="*/ 6 w 96"/>
                  <a:gd name="T5" fmla="*/ 11 h 56"/>
                  <a:gd name="T6" fmla="*/ 65 w 96"/>
                  <a:gd name="T7" fmla="*/ 56 h 56"/>
                  <a:gd name="T8" fmla="*/ 76 w 96"/>
                  <a:gd name="T9" fmla="*/ 56 h 56"/>
                  <a:gd name="T10" fmla="*/ 7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 name="Freeform 75"/>
              <p:cNvSpPr>
                <a:spLocks/>
              </p:cNvSpPr>
              <p:nvPr/>
            </p:nvSpPr>
            <p:spPr bwMode="auto">
              <a:xfrm>
                <a:off x="1742" y="3012"/>
                <a:ext cx="73" cy="47"/>
              </a:xfrm>
              <a:custGeom>
                <a:avLst/>
                <a:gdLst>
                  <a:gd name="T0" fmla="*/ 0 w 72"/>
                  <a:gd name="T1" fmla="*/ 84 h 44"/>
                  <a:gd name="T2" fmla="*/ 0 w 72"/>
                  <a:gd name="T3" fmla="*/ 0 h 44"/>
                  <a:gd name="T4" fmla="*/ 82 w 72"/>
                  <a:gd name="T5" fmla="*/ 84 h 44"/>
                  <a:gd name="T6" fmla="*/ 0 w 72"/>
                  <a:gd name="T7" fmla="*/ 84 h 44"/>
                  <a:gd name="T8" fmla="*/ 0 w 72"/>
                  <a:gd name="T9" fmla="*/ 8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 name="Freeform 76"/>
              <p:cNvSpPr>
                <a:spLocks/>
              </p:cNvSpPr>
              <p:nvPr/>
            </p:nvSpPr>
            <p:spPr bwMode="auto">
              <a:xfrm>
                <a:off x="1778" y="2998"/>
                <a:ext cx="61" cy="42"/>
              </a:xfrm>
              <a:custGeom>
                <a:avLst/>
                <a:gdLst>
                  <a:gd name="T0" fmla="*/ 0 w 60"/>
                  <a:gd name="T1" fmla="*/ 0 h 39"/>
                  <a:gd name="T2" fmla="*/ 70 w 60"/>
                  <a:gd name="T3" fmla="*/ 0 h 39"/>
                  <a:gd name="T4" fmla="*/ 70 w 60"/>
                  <a:gd name="T5" fmla="*/ 81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 name="Freeform 77"/>
              <p:cNvSpPr>
                <a:spLocks/>
              </p:cNvSpPr>
              <p:nvPr/>
            </p:nvSpPr>
            <p:spPr bwMode="auto">
              <a:xfrm>
                <a:off x="1754" y="2998"/>
                <a:ext cx="85" cy="54"/>
              </a:xfrm>
              <a:custGeom>
                <a:avLst/>
                <a:gdLst>
                  <a:gd name="T0" fmla="*/ 0 w 84"/>
                  <a:gd name="T1" fmla="*/ 0 h 55"/>
                  <a:gd name="T2" fmla="*/ 94 w 84"/>
                  <a:gd name="T3" fmla="*/ 45 h 55"/>
                  <a:gd name="T4" fmla="*/ 94 w 84"/>
                  <a:gd name="T5" fmla="*/ 3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 name="Freeform 78"/>
              <p:cNvSpPr>
                <a:spLocks/>
              </p:cNvSpPr>
              <p:nvPr/>
            </p:nvSpPr>
            <p:spPr bwMode="auto">
              <a:xfrm>
                <a:off x="1622" y="3005"/>
                <a:ext cx="71" cy="54"/>
              </a:xfrm>
              <a:custGeom>
                <a:avLst/>
                <a:gdLst>
                  <a:gd name="T0" fmla="*/ 62 w 72"/>
                  <a:gd name="T1" fmla="*/ 107 h 50"/>
                  <a:gd name="T2" fmla="*/ 62 w 72"/>
                  <a:gd name="T3" fmla="*/ 0 h 50"/>
                  <a:gd name="T4" fmla="*/ 0 w 72"/>
                  <a:gd name="T5" fmla="*/ 107 h 50"/>
                  <a:gd name="T6" fmla="*/ 62 w 72"/>
                  <a:gd name="T7" fmla="*/ 107 h 50"/>
                  <a:gd name="T8" fmla="*/ 62 w 72"/>
                  <a:gd name="T9" fmla="*/ 107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9" name="Freeform 79"/>
              <p:cNvSpPr>
                <a:spLocks/>
              </p:cNvSpPr>
              <p:nvPr/>
            </p:nvSpPr>
            <p:spPr bwMode="auto">
              <a:xfrm>
                <a:off x="1591" y="2998"/>
                <a:ext cx="54" cy="42"/>
              </a:xfrm>
              <a:custGeom>
                <a:avLst/>
                <a:gdLst>
                  <a:gd name="T0" fmla="*/ 54 w 54"/>
                  <a:gd name="T1" fmla="*/ 0 h 39"/>
                  <a:gd name="T2" fmla="*/ 0 w 54"/>
                  <a:gd name="T3" fmla="*/ 0 h 39"/>
                  <a:gd name="T4" fmla="*/ 0 w 54"/>
                  <a:gd name="T5" fmla="*/ 81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0" name="Freeform 80"/>
              <p:cNvSpPr>
                <a:spLocks/>
              </p:cNvSpPr>
              <p:nvPr/>
            </p:nvSpPr>
            <p:spPr bwMode="auto">
              <a:xfrm>
                <a:off x="1599" y="2998"/>
                <a:ext cx="94" cy="54"/>
              </a:xfrm>
              <a:custGeom>
                <a:avLst/>
                <a:gdLst>
                  <a:gd name="T0" fmla="*/ 76 w 96"/>
                  <a:gd name="T1" fmla="*/ 0 h 55"/>
                  <a:gd name="T2" fmla="*/ 18 w 96"/>
                  <a:gd name="T3" fmla="*/ 45 h 55"/>
                  <a:gd name="T4" fmla="*/ 0 w 96"/>
                  <a:gd name="T5" fmla="*/ 45 h 55"/>
                  <a:gd name="T6" fmla="*/ 65 w 96"/>
                  <a:gd name="T7" fmla="*/ 0 h 55"/>
                  <a:gd name="T8" fmla="*/ 76 w 96"/>
                  <a:gd name="T9" fmla="*/ 0 h 55"/>
                  <a:gd name="T10" fmla="*/ 7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1" name="Freeform 81"/>
              <p:cNvSpPr>
                <a:spLocks/>
              </p:cNvSpPr>
              <p:nvPr/>
            </p:nvSpPr>
            <p:spPr bwMode="auto">
              <a:xfrm>
                <a:off x="1591" y="2897"/>
                <a:ext cx="248" cy="155"/>
              </a:xfrm>
              <a:custGeom>
                <a:avLst/>
                <a:gdLst>
                  <a:gd name="T0" fmla="*/ 275 w 245"/>
                  <a:gd name="T1" fmla="*/ 146 h 156"/>
                  <a:gd name="T2" fmla="*/ 275 w 245"/>
                  <a:gd name="T3" fmla="*/ 0 h 156"/>
                  <a:gd name="T4" fmla="*/ 0 w 245"/>
                  <a:gd name="T5" fmla="*/ 0 h 156"/>
                  <a:gd name="T6" fmla="*/ 0 w 245"/>
                  <a:gd name="T7" fmla="*/ 146 h 156"/>
                  <a:gd name="T8" fmla="*/ 275 w 245"/>
                  <a:gd name="T9" fmla="*/ 146 h 156"/>
                  <a:gd name="T10" fmla="*/ 275 w 245"/>
                  <a:gd name="T11" fmla="*/ 14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7" name="Group 82"/>
            <p:cNvGrpSpPr>
              <a:grpSpLocks/>
            </p:cNvGrpSpPr>
            <p:nvPr userDrawn="1"/>
          </p:nvGrpSpPr>
          <p:grpSpPr bwMode="auto">
            <a:xfrm>
              <a:off x="2910190" y="5298398"/>
              <a:ext cx="164629" cy="104602"/>
              <a:chOff x="1778" y="2004"/>
              <a:chExt cx="246" cy="156"/>
            </a:xfrm>
          </p:grpSpPr>
          <p:sp>
            <p:nvSpPr>
              <p:cNvPr id="214" name="Freeform 83"/>
              <p:cNvSpPr>
                <a:spLocks/>
              </p:cNvSpPr>
              <p:nvPr/>
            </p:nvSpPr>
            <p:spPr bwMode="auto">
              <a:xfrm>
                <a:off x="1777" y="2004"/>
                <a:ext cx="247" cy="156"/>
              </a:xfrm>
              <a:custGeom>
                <a:avLst/>
                <a:gdLst>
                  <a:gd name="T0" fmla="*/ 2185 w 239"/>
                  <a:gd name="T1" fmla="*/ 4074 h 151"/>
                  <a:gd name="T2" fmla="*/ 2185 w 239"/>
                  <a:gd name="T3" fmla="*/ 0 h 151"/>
                  <a:gd name="T4" fmla="*/ 0 w 239"/>
                  <a:gd name="T5" fmla="*/ 0 h 151"/>
                  <a:gd name="T6" fmla="*/ 0 w 239"/>
                  <a:gd name="T7" fmla="*/ 4074 h 151"/>
                  <a:gd name="T8" fmla="*/ 2185 w 239"/>
                  <a:gd name="T9" fmla="*/ 4074 h 151"/>
                  <a:gd name="T10" fmla="*/ 2185 w 239"/>
                  <a:gd name="T11" fmla="*/ 4074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 name="Freeform 84"/>
              <p:cNvSpPr>
                <a:spLocks/>
              </p:cNvSpPr>
              <p:nvPr/>
            </p:nvSpPr>
            <p:spPr bwMode="auto">
              <a:xfrm>
                <a:off x="1844" y="2025"/>
                <a:ext cx="121" cy="118"/>
              </a:xfrm>
              <a:custGeom>
                <a:avLst/>
                <a:gdLst>
                  <a:gd name="T0" fmla="*/ 87 w 119"/>
                  <a:gd name="T1" fmla="*/ 88 h 117"/>
                  <a:gd name="T2" fmla="*/ 139 w 119"/>
                  <a:gd name="T3" fmla="*/ 88 h 117"/>
                  <a:gd name="T4" fmla="*/ 139 w 119"/>
                  <a:gd name="T5" fmla="*/ 44 h 117"/>
                  <a:gd name="T6" fmla="*/ 87 w 119"/>
                  <a:gd name="T7" fmla="*/ 44 h 117"/>
                  <a:gd name="T8" fmla="*/ 87 w 119"/>
                  <a:gd name="T9" fmla="*/ 0 h 117"/>
                  <a:gd name="T10" fmla="*/ 52 w 119"/>
                  <a:gd name="T11" fmla="*/ 0 h 117"/>
                  <a:gd name="T12" fmla="*/ 52 w 119"/>
                  <a:gd name="T13" fmla="*/ 44 h 117"/>
                  <a:gd name="T14" fmla="*/ 0 w 119"/>
                  <a:gd name="T15" fmla="*/ 44 h 117"/>
                  <a:gd name="T16" fmla="*/ 0 w 119"/>
                  <a:gd name="T17" fmla="*/ 88 h 117"/>
                  <a:gd name="T18" fmla="*/ 52 w 119"/>
                  <a:gd name="T19" fmla="*/ 88 h 117"/>
                  <a:gd name="T20" fmla="*/ 52 w 119"/>
                  <a:gd name="T21" fmla="*/ 127 h 117"/>
                  <a:gd name="T22" fmla="*/ 87 w 119"/>
                  <a:gd name="T23" fmla="*/ 127 h 117"/>
                  <a:gd name="T24" fmla="*/ 87 w 119"/>
                  <a:gd name="T25" fmla="*/ 88 h 117"/>
                  <a:gd name="T26" fmla="*/ 87 w 119"/>
                  <a:gd name="T27" fmla="*/ 8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 name="Freeform 85"/>
              <p:cNvSpPr>
                <a:spLocks/>
              </p:cNvSpPr>
              <p:nvPr/>
            </p:nvSpPr>
            <p:spPr bwMode="auto">
              <a:xfrm>
                <a:off x="1777" y="2004"/>
                <a:ext cx="247" cy="156"/>
              </a:xfrm>
              <a:custGeom>
                <a:avLst/>
                <a:gdLst>
                  <a:gd name="T0" fmla="*/ 265 w 245"/>
                  <a:gd name="T1" fmla="*/ 147 h 157"/>
                  <a:gd name="T2" fmla="*/ 265 w 245"/>
                  <a:gd name="T3" fmla="*/ 0 h 157"/>
                  <a:gd name="T4" fmla="*/ 0 w 245"/>
                  <a:gd name="T5" fmla="*/ 0 h 157"/>
                  <a:gd name="T6" fmla="*/ 0 w 245"/>
                  <a:gd name="T7" fmla="*/ 147 h 157"/>
                  <a:gd name="T8" fmla="*/ 265 w 245"/>
                  <a:gd name="T9" fmla="*/ 147 h 157"/>
                  <a:gd name="T10" fmla="*/ 26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8" name="Group 86"/>
            <p:cNvGrpSpPr>
              <a:grpSpLocks/>
            </p:cNvGrpSpPr>
            <p:nvPr userDrawn="1"/>
          </p:nvGrpSpPr>
          <p:grpSpPr bwMode="auto">
            <a:xfrm>
              <a:off x="2698061" y="5298398"/>
              <a:ext cx="164271" cy="105273"/>
              <a:chOff x="1592" y="2143"/>
              <a:chExt cx="247" cy="156"/>
            </a:xfrm>
          </p:grpSpPr>
          <p:sp>
            <p:nvSpPr>
              <p:cNvPr id="208" name="Freeform 87"/>
              <p:cNvSpPr>
                <a:spLocks/>
              </p:cNvSpPr>
              <p:nvPr/>
            </p:nvSpPr>
            <p:spPr bwMode="auto">
              <a:xfrm>
                <a:off x="1593" y="2143"/>
                <a:ext cx="246" cy="155"/>
              </a:xfrm>
              <a:custGeom>
                <a:avLst/>
                <a:gdLst>
                  <a:gd name="T0" fmla="*/ 255 w 245"/>
                  <a:gd name="T1" fmla="*/ 146 h 156"/>
                  <a:gd name="T2" fmla="*/ 255 w 245"/>
                  <a:gd name="T3" fmla="*/ 0 h 156"/>
                  <a:gd name="T4" fmla="*/ 0 w 245"/>
                  <a:gd name="T5" fmla="*/ 0 h 156"/>
                  <a:gd name="T6" fmla="*/ 0 w 245"/>
                  <a:gd name="T7" fmla="*/ 146 h 156"/>
                  <a:gd name="T8" fmla="*/ 255 w 245"/>
                  <a:gd name="T9" fmla="*/ 146 h 156"/>
                  <a:gd name="T10" fmla="*/ 255 w 245"/>
                  <a:gd name="T11" fmla="*/ 14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9" name="Freeform 88"/>
              <p:cNvSpPr>
                <a:spLocks/>
              </p:cNvSpPr>
              <p:nvPr/>
            </p:nvSpPr>
            <p:spPr bwMode="auto">
              <a:xfrm>
                <a:off x="1593" y="2143"/>
                <a:ext cx="67" cy="68"/>
              </a:xfrm>
              <a:custGeom>
                <a:avLst/>
                <a:gdLst>
                  <a:gd name="T0" fmla="*/ 76 w 66"/>
                  <a:gd name="T1" fmla="*/ 0 h 67"/>
                  <a:gd name="T2" fmla="*/ 0 w 66"/>
                  <a:gd name="T3" fmla="*/ 0 h 67"/>
                  <a:gd name="T4" fmla="*/ 0 w 66"/>
                  <a:gd name="T5" fmla="*/ 77 h 67"/>
                  <a:gd name="T6" fmla="*/ 76 w 66"/>
                  <a:gd name="T7" fmla="*/ 77 h 67"/>
                  <a:gd name="T8" fmla="*/ 76 w 66"/>
                  <a:gd name="T9" fmla="*/ 0 h 67"/>
                  <a:gd name="T10" fmla="*/ 7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0" name="Freeform 89"/>
              <p:cNvSpPr>
                <a:spLocks/>
              </p:cNvSpPr>
              <p:nvPr/>
            </p:nvSpPr>
            <p:spPr bwMode="auto">
              <a:xfrm>
                <a:off x="1593" y="2239"/>
                <a:ext cx="67" cy="59"/>
              </a:xfrm>
              <a:custGeom>
                <a:avLst/>
                <a:gdLst>
                  <a:gd name="T0" fmla="*/ 0 w 66"/>
                  <a:gd name="T1" fmla="*/ 0 h 61"/>
                  <a:gd name="T2" fmla="*/ 0 w 66"/>
                  <a:gd name="T3" fmla="*/ 43 h 61"/>
                  <a:gd name="T4" fmla="*/ 76 w 66"/>
                  <a:gd name="T5" fmla="*/ 43 h 61"/>
                  <a:gd name="T6" fmla="*/ 7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1" name="Freeform 90"/>
              <p:cNvSpPr>
                <a:spLocks/>
              </p:cNvSpPr>
              <p:nvPr/>
            </p:nvSpPr>
            <p:spPr bwMode="auto">
              <a:xfrm>
                <a:off x="1688" y="2239"/>
                <a:ext cx="150" cy="59"/>
              </a:xfrm>
              <a:custGeom>
                <a:avLst/>
                <a:gdLst>
                  <a:gd name="T0" fmla="*/ 0 w 149"/>
                  <a:gd name="T1" fmla="*/ 43 h 61"/>
                  <a:gd name="T2" fmla="*/ 159 w 149"/>
                  <a:gd name="T3" fmla="*/ 43 h 61"/>
                  <a:gd name="T4" fmla="*/ 159 w 149"/>
                  <a:gd name="T5" fmla="*/ 0 h 61"/>
                  <a:gd name="T6" fmla="*/ 0 w 149"/>
                  <a:gd name="T7" fmla="*/ 0 h 61"/>
                  <a:gd name="T8" fmla="*/ 0 w 149"/>
                  <a:gd name="T9" fmla="*/ 43 h 61"/>
                  <a:gd name="T10" fmla="*/ 0 w 149"/>
                  <a:gd name="T11" fmla="*/ 43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2" name="Freeform 91"/>
              <p:cNvSpPr>
                <a:spLocks/>
              </p:cNvSpPr>
              <p:nvPr/>
            </p:nvSpPr>
            <p:spPr bwMode="auto">
              <a:xfrm>
                <a:off x="1688" y="2143"/>
                <a:ext cx="150" cy="68"/>
              </a:xfrm>
              <a:custGeom>
                <a:avLst/>
                <a:gdLst>
                  <a:gd name="T0" fmla="*/ 0 w 149"/>
                  <a:gd name="T1" fmla="*/ 0 h 67"/>
                  <a:gd name="T2" fmla="*/ 0 w 149"/>
                  <a:gd name="T3" fmla="*/ 77 h 67"/>
                  <a:gd name="T4" fmla="*/ 159 w 149"/>
                  <a:gd name="T5" fmla="*/ 77 h 67"/>
                  <a:gd name="T6" fmla="*/ 15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3" name="Freeform 92"/>
              <p:cNvSpPr>
                <a:spLocks/>
              </p:cNvSpPr>
              <p:nvPr/>
            </p:nvSpPr>
            <p:spPr bwMode="auto">
              <a:xfrm>
                <a:off x="1593" y="2143"/>
                <a:ext cx="246" cy="155"/>
              </a:xfrm>
              <a:custGeom>
                <a:avLst/>
                <a:gdLst>
                  <a:gd name="T0" fmla="*/ 255 w 245"/>
                  <a:gd name="T1" fmla="*/ 146 h 156"/>
                  <a:gd name="T2" fmla="*/ 255 w 245"/>
                  <a:gd name="T3" fmla="*/ 0 h 156"/>
                  <a:gd name="T4" fmla="*/ 0 w 245"/>
                  <a:gd name="T5" fmla="*/ 0 h 156"/>
                  <a:gd name="T6" fmla="*/ 0 w 245"/>
                  <a:gd name="T7" fmla="*/ 146 h 156"/>
                  <a:gd name="T8" fmla="*/ 255 w 245"/>
                  <a:gd name="T9" fmla="*/ 146 h 156"/>
                  <a:gd name="T10" fmla="*/ 255 w 245"/>
                  <a:gd name="T11" fmla="*/ 14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9" name="Group 93"/>
            <p:cNvGrpSpPr>
              <a:grpSpLocks/>
            </p:cNvGrpSpPr>
            <p:nvPr userDrawn="1"/>
          </p:nvGrpSpPr>
          <p:grpSpPr bwMode="auto">
            <a:xfrm>
              <a:off x="2486912" y="5298398"/>
              <a:ext cx="163291" cy="105273"/>
              <a:chOff x="1593" y="1897"/>
              <a:chExt cx="244" cy="157"/>
            </a:xfrm>
          </p:grpSpPr>
          <p:sp>
            <p:nvSpPr>
              <p:cNvPr id="204" name="Freeform 94"/>
              <p:cNvSpPr>
                <a:spLocks/>
              </p:cNvSpPr>
              <p:nvPr/>
            </p:nvSpPr>
            <p:spPr bwMode="auto">
              <a:xfrm>
                <a:off x="1594" y="1897"/>
                <a:ext cx="244" cy="156"/>
              </a:xfrm>
              <a:custGeom>
                <a:avLst/>
                <a:gdLst>
                  <a:gd name="T0" fmla="*/ 235 w 245"/>
                  <a:gd name="T1" fmla="*/ 147 h 157"/>
                  <a:gd name="T2" fmla="*/ 235 w 245"/>
                  <a:gd name="T3" fmla="*/ 0 h 157"/>
                  <a:gd name="T4" fmla="*/ 0 w 245"/>
                  <a:gd name="T5" fmla="*/ 0 h 157"/>
                  <a:gd name="T6" fmla="*/ 0 w 245"/>
                  <a:gd name="T7" fmla="*/ 147 h 157"/>
                  <a:gd name="T8" fmla="*/ 235 w 245"/>
                  <a:gd name="T9" fmla="*/ 147 h 157"/>
                  <a:gd name="T10" fmla="*/ 23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5" name="Freeform 95"/>
              <p:cNvSpPr>
                <a:spLocks/>
              </p:cNvSpPr>
              <p:nvPr/>
            </p:nvSpPr>
            <p:spPr bwMode="auto">
              <a:xfrm>
                <a:off x="1594" y="1897"/>
                <a:ext cx="244" cy="47"/>
              </a:xfrm>
              <a:custGeom>
                <a:avLst/>
                <a:gdLst>
                  <a:gd name="T0" fmla="*/ 235 w 245"/>
                  <a:gd name="T1" fmla="*/ 69 h 45"/>
                  <a:gd name="T2" fmla="*/ 235 w 245"/>
                  <a:gd name="T3" fmla="*/ 0 h 45"/>
                  <a:gd name="T4" fmla="*/ 0 w 245"/>
                  <a:gd name="T5" fmla="*/ 0 h 45"/>
                  <a:gd name="T6" fmla="*/ 0 w 245"/>
                  <a:gd name="T7" fmla="*/ 69 h 45"/>
                  <a:gd name="T8" fmla="*/ 235 w 245"/>
                  <a:gd name="T9" fmla="*/ 69 h 45"/>
                  <a:gd name="T10" fmla="*/ 235 w 245"/>
                  <a:gd name="T11" fmla="*/ 69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 name="Freeform 96"/>
              <p:cNvSpPr>
                <a:spLocks/>
              </p:cNvSpPr>
              <p:nvPr/>
            </p:nvSpPr>
            <p:spPr bwMode="auto">
              <a:xfrm>
                <a:off x="1594" y="2003"/>
                <a:ext cx="244" cy="50"/>
              </a:xfrm>
              <a:custGeom>
                <a:avLst/>
                <a:gdLst>
                  <a:gd name="T0" fmla="*/ 235 w 245"/>
                  <a:gd name="T1" fmla="*/ 41 h 51"/>
                  <a:gd name="T2" fmla="*/ 235 w 245"/>
                  <a:gd name="T3" fmla="*/ 0 h 51"/>
                  <a:gd name="T4" fmla="*/ 0 w 245"/>
                  <a:gd name="T5" fmla="*/ 0 h 51"/>
                  <a:gd name="T6" fmla="*/ 0 w 245"/>
                  <a:gd name="T7" fmla="*/ 41 h 51"/>
                  <a:gd name="T8" fmla="*/ 235 w 245"/>
                  <a:gd name="T9" fmla="*/ 41 h 51"/>
                  <a:gd name="T10" fmla="*/ 235 w 245"/>
                  <a:gd name="T11" fmla="*/ 4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 name="Freeform 97"/>
              <p:cNvSpPr>
                <a:spLocks/>
              </p:cNvSpPr>
              <p:nvPr/>
            </p:nvSpPr>
            <p:spPr bwMode="auto">
              <a:xfrm>
                <a:off x="1594" y="1897"/>
                <a:ext cx="244" cy="156"/>
              </a:xfrm>
              <a:custGeom>
                <a:avLst/>
                <a:gdLst>
                  <a:gd name="T0" fmla="*/ 235 w 245"/>
                  <a:gd name="T1" fmla="*/ 147 h 157"/>
                  <a:gd name="T2" fmla="*/ 235 w 245"/>
                  <a:gd name="T3" fmla="*/ 0 h 157"/>
                  <a:gd name="T4" fmla="*/ 0 w 245"/>
                  <a:gd name="T5" fmla="*/ 0 h 157"/>
                  <a:gd name="T6" fmla="*/ 0 w 245"/>
                  <a:gd name="T7" fmla="*/ 147 h 157"/>
                  <a:gd name="T8" fmla="*/ 235 w 245"/>
                  <a:gd name="T9" fmla="*/ 147 h 157"/>
                  <a:gd name="T10" fmla="*/ 23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0" name="Group 98"/>
            <p:cNvGrpSpPr>
              <a:grpSpLocks/>
            </p:cNvGrpSpPr>
            <p:nvPr userDrawn="1"/>
          </p:nvGrpSpPr>
          <p:grpSpPr bwMode="auto">
            <a:xfrm>
              <a:off x="1633860" y="5298398"/>
              <a:ext cx="165299" cy="104917"/>
              <a:chOff x="1778" y="1164"/>
              <a:chExt cx="247" cy="157"/>
            </a:xfrm>
          </p:grpSpPr>
          <p:sp>
            <p:nvSpPr>
              <p:cNvPr id="155" name="Freeform 99"/>
              <p:cNvSpPr>
                <a:spLocks/>
              </p:cNvSpPr>
              <p:nvPr/>
            </p:nvSpPr>
            <p:spPr bwMode="auto">
              <a:xfrm>
                <a:off x="1777" y="1164"/>
                <a:ext cx="102" cy="156"/>
              </a:xfrm>
              <a:custGeom>
                <a:avLst/>
                <a:gdLst>
                  <a:gd name="T0" fmla="*/ 17625 w 96"/>
                  <a:gd name="T1" fmla="*/ 156 h 156"/>
                  <a:gd name="T2" fmla="*/ 0 w 96"/>
                  <a:gd name="T3" fmla="*/ 156 h 156"/>
                  <a:gd name="T4" fmla="*/ 0 w 96"/>
                  <a:gd name="T5" fmla="*/ 0 h 156"/>
                  <a:gd name="T6" fmla="*/ 17625 w 96"/>
                  <a:gd name="T7" fmla="*/ 0 h 156"/>
                  <a:gd name="T8" fmla="*/ 17625 w 96"/>
                  <a:gd name="T9" fmla="*/ 156 h 156"/>
                  <a:gd name="T10" fmla="*/ 17625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6" name="Freeform 100"/>
              <p:cNvSpPr>
                <a:spLocks/>
              </p:cNvSpPr>
              <p:nvPr/>
            </p:nvSpPr>
            <p:spPr bwMode="auto">
              <a:xfrm>
                <a:off x="1879" y="1164"/>
                <a:ext cx="145" cy="156"/>
              </a:xfrm>
              <a:custGeom>
                <a:avLst/>
                <a:gdLst>
                  <a:gd name="T0" fmla="*/ 163 w 143"/>
                  <a:gd name="T1" fmla="*/ 156 h 156"/>
                  <a:gd name="T2" fmla="*/ 0 w 143"/>
                  <a:gd name="T3" fmla="*/ 156 h 156"/>
                  <a:gd name="T4" fmla="*/ 0 w 143"/>
                  <a:gd name="T5" fmla="*/ 0 h 156"/>
                  <a:gd name="T6" fmla="*/ 163 w 143"/>
                  <a:gd name="T7" fmla="*/ 0 h 156"/>
                  <a:gd name="T8" fmla="*/ 163 w 143"/>
                  <a:gd name="T9" fmla="*/ 156 h 156"/>
                  <a:gd name="T10" fmla="*/ 16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7" name="Freeform 101"/>
              <p:cNvSpPr>
                <a:spLocks/>
              </p:cNvSpPr>
              <p:nvPr/>
            </p:nvSpPr>
            <p:spPr bwMode="auto">
              <a:xfrm>
                <a:off x="1872" y="1200"/>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8" name="Freeform 102"/>
              <p:cNvSpPr>
                <a:spLocks/>
              </p:cNvSpPr>
              <p:nvPr/>
            </p:nvSpPr>
            <p:spPr bwMode="auto">
              <a:xfrm>
                <a:off x="1872" y="1200"/>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Freeform 103"/>
              <p:cNvSpPr>
                <a:spLocks/>
              </p:cNvSpPr>
              <p:nvPr/>
            </p:nvSpPr>
            <p:spPr bwMode="auto">
              <a:xfrm>
                <a:off x="1837" y="1221"/>
                <a:ext cx="47" cy="21"/>
              </a:xfrm>
              <a:custGeom>
                <a:avLst/>
                <a:gdLst>
                  <a:gd name="T0" fmla="*/ 32 w 48"/>
                  <a:gd name="T1" fmla="*/ 12 h 22"/>
                  <a:gd name="T2" fmla="*/ 0 w 48"/>
                  <a:gd name="T3" fmla="*/ 5 h 22"/>
                  <a:gd name="T4" fmla="*/ 6 w 48"/>
                  <a:gd name="T5" fmla="*/ 0 h 22"/>
                  <a:gd name="T6" fmla="*/ 38 w 48"/>
                  <a:gd name="T7" fmla="*/ 11 h 22"/>
                  <a:gd name="T8" fmla="*/ 32 w 48"/>
                  <a:gd name="T9" fmla="*/ 12 h 22"/>
                  <a:gd name="T10" fmla="*/ 32 w 48"/>
                  <a:gd name="T11" fmla="*/ 1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0" name="Freeform 104"/>
              <p:cNvSpPr>
                <a:spLocks/>
              </p:cNvSpPr>
              <p:nvPr/>
            </p:nvSpPr>
            <p:spPr bwMode="auto">
              <a:xfrm>
                <a:off x="1837" y="1221"/>
                <a:ext cx="47" cy="21"/>
              </a:xfrm>
              <a:custGeom>
                <a:avLst/>
                <a:gdLst>
                  <a:gd name="T0" fmla="*/ 32 w 48"/>
                  <a:gd name="T1" fmla="*/ 12 h 22"/>
                  <a:gd name="T2" fmla="*/ 0 w 48"/>
                  <a:gd name="T3" fmla="*/ 5 h 22"/>
                  <a:gd name="T4" fmla="*/ 6 w 48"/>
                  <a:gd name="T5" fmla="*/ 0 h 22"/>
                  <a:gd name="T6" fmla="*/ 38 w 48"/>
                  <a:gd name="T7" fmla="*/ 11 h 22"/>
                  <a:gd name="T8" fmla="*/ 32 w 48"/>
                  <a:gd name="T9" fmla="*/ 12 h 22"/>
                  <a:gd name="T10" fmla="*/ 32 w 48"/>
                  <a:gd name="T11" fmla="*/ 1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Freeform 105"/>
              <p:cNvSpPr>
                <a:spLocks/>
              </p:cNvSpPr>
              <p:nvPr/>
            </p:nvSpPr>
            <p:spPr bwMode="auto">
              <a:xfrm>
                <a:off x="1879" y="1238"/>
                <a:ext cx="50" cy="26"/>
              </a:xfrm>
              <a:custGeom>
                <a:avLst/>
                <a:gdLst>
                  <a:gd name="T0" fmla="*/ 77 w 47"/>
                  <a:gd name="T1" fmla="*/ 14 h 28"/>
                  <a:gd name="T2" fmla="*/ 0 w 47"/>
                  <a:gd name="T3" fmla="*/ 6 h 28"/>
                  <a:gd name="T4" fmla="*/ 6 w 47"/>
                  <a:gd name="T5" fmla="*/ 0 h 28"/>
                  <a:gd name="T6" fmla="*/ 87 w 47"/>
                  <a:gd name="T7" fmla="*/ 12 h 28"/>
                  <a:gd name="T8" fmla="*/ 77 w 47"/>
                  <a:gd name="T9" fmla="*/ 14 h 28"/>
                  <a:gd name="T10" fmla="*/ 77 w 47"/>
                  <a:gd name="T11" fmla="*/ 14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2" name="Freeform 106"/>
              <p:cNvSpPr>
                <a:spLocks/>
              </p:cNvSpPr>
              <p:nvPr/>
            </p:nvSpPr>
            <p:spPr bwMode="auto">
              <a:xfrm>
                <a:off x="1879" y="1238"/>
                <a:ext cx="50" cy="26"/>
              </a:xfrm>
              <a:custGeom>
                <a:avLst/>
                <a:gdLst>
                  <a:gd name="T0" fmla="*/ 77 w 47"/>
                  <a:gd name="T1" fmla="*/ 14 h 28"/>
                  <a:gd name="T2" fmla="*/ 0 w 47"/>
                  <a:gd name="T3" fmla="*/ 6 h 28"/>
                  <a:gd name="T4" fmla="*/ 6 w 47"/>
                  <a:gd name="T5" fmla="*/ 0 h 28"/>
                  <a:gd name="T6" fmla="*/ 87 w 47"/>
                  <a:gd name="T7" fmla="*/ 12 h 28"/>
                  <a:gd name="T8" fmla="*/ 77 w 47"/>
                  <a:gd name="T9" fmla="*/ 14 h 28"/>
                  <a:gd name="T10" fmla="*/ 77 w 47"/>
                  <a:gd name="T11" fmla="*/ 14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Freeform 107"/>
              <p:cNvSpPr>
                <a:spLocks/>
              </p:cNvSpPr>
              <p:nvPr/>
            </p:nvSpPr>
            <p:spPr bwMode="auto">
              <a:xfrm>
                <a:off x="1879" y="1221"/>
                <a:ext cx="43" cy="28"/>
              </a:xfrm>
              <a:custGeom>
                <a:avLst/>
                <a:gdLst>
                  <a:gd name="T0" fmla="*/ 0 w 41"/>
                  <a:gd name="T1" fmla="*/ 28 h 28"/>
                  <a:gd name="T2" fmla="*/ 65 w 41"/>
                  <a:gd name="T3" fmla="*/ 5 h 28"/>
                  <a:gd name="T4" fmla="*/ 65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4" name="Freeform 108"/>
              <p:cNvSpPr>
                <a:spLocks/>
              </p:cNvSpPr>
              <p:nvPr/>
            </p:nvSpPr>
            <p:spPr bwMode="auto">
              <a:xfrm>
                <a:off x="1879" y="1221"/>
                <a:ext cx="43" cy="28"/>
              </a:xfrm>
              <a:custGeom>
                <a:avLst/>
                <a:gdLst>
                  <a:gd name="T0" fmla="*/ 0 w 41"/>
                  <a:gd name="T1" fmla="*/ 28 h 28"/>
                  <a:gd name="T2" fmla="*/ 65 w 41"/>
                  <a:gd name="T3" fmla="*/ 5 h 28"/>
                  <a:gd name="T4" fmla="*/ 65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5" name="Freeform 109"/>
              <p:cNvSpPr>
                <a:spLocks/>
              </p:cNvSpPr>
              <p:nvPr/>
            </p:nvSpPr>
            <p:spPr bwMode="auto">
              <a:xfrm>
                <a:off x="1830" y="1226"/>
                <a:ext cx="55" cy="17"/>
              </a:xfrm>
              <a:custGeom>
                <a:avLst/>
                <a:gdLst>
                  <a:gd name="T0" fmla="*/ 64 w 54"/>
                  <a:gd name="T1" fmla="*/ 6 h 17"/>
                  <a:gd name="T2" fmla="*/ 0 w 54"/>
                  <a:gd name="T3" fmla="*/ 17 h 17"/>
                  <a:gd name="T4" fmla="*/ 0 w 54"/>
                  <a:gd name="T5" fmla="*/ 11 h 17"/>
                  <a:gd name="T6" fmla="*/ 64 w 54"/>
                  <a:gd name="T7" fmla="*/ 0 h 17"/>
                  <a:gd name="T8" fmla="*/ 64 w 54"/>
                  <a:gd name="T9" fmla="*/ 6 h 17"/>
                  <a:gd name="T10" fmla="*/ 6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6" name="Freeform 110"/>
              <p:cNvSpPr>
                <a:spLocks/>
              </p:cNvSpPr>
              <p:nvPr/>
            </p:nvSpPr>
            <p:spPr bwMode="auto">
              <a:xfrm>
                <a:off x="1830" y="1226"/>
                <a:ext cx="55" cy="17"/>
              </a:xfrm>
              <a:custGeom>
                <a:avLst/>
                <a:gdLst>
                  <a:gd name="T0" fmla="*/ 64 w 54"/>
                  <a:gd name="T1" fmla="*/ 6 h 17"/>
                  <a:gd name="T2" fmla="*/ 0 w 54"/>
                  <a:gd name="T3" fmla="*/ 17 h 17"/>
                  <a:gd name="T4" fmla="*/ 0 w 54"/>
                  <a:gd name="T5" fmla="*/ 11 h 17"/>
                  <a:gd name="T6" fmla="*/ 64 w 54"/>
                  <a:gd name="T7" fmla="*/ 0 h 17"/>
                  <a:gd name="T8" fmla="*/ 64 w 54"/>
                  <a:gd name="T9" fmla="*/ 6 h 17"/>
                  <a:gd name="T10" fmla="*/ 6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7" name="Freeform 111"/>
              <p:cNvSpPr>
                <a:spLocks/>
              </p:cNvSpPr>
              <p:nvPr/>
            </p:nvSpPr>
            <p:spPr bwMode="auto">
              <a:xfrm>
                <a:off x="1837" y="1247"/>
                <a:ext cx="55" cy="17"/>
              </a:xfrm>
              <a:custGeom>
                <a:avLst/>
                <a:gdLst>
                  <a:gd name="T0" fmla="*/ 64 w 54"/>
                  <a:gd name="T1" fmla="*/ 5 h 16"/>
                  <a:gd name="T2" fmla="*/ 0 w 54"/>
                  <a:gd name="T3" fmla="*/ 28 h 16"/>
                  <a:gd name="T4" fmla="*/ 0 w 54"/>
                  <a:gd name="T5" fmla="*/ 21 h 16"/>
                  <a:gd name="T6" fmla="*/ 64 w 54"/>
                  <a:gd name="T7" fmla="*/ 0 h 16"/>
                  <a:gd name="T8" fmla="*/ 64 w 54"/>
                  <a:gd name="T9" fmla="*/ 5 h 16"/>
                  <a:gd name="T10" fmla="*/ 6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8" name="Freeform 112"/>
              <p:cNvSpPr>
                <a:spLocks/>
              </p:cNvSpPr>
              <p:nvPr/>
            </p:nvSpPr>
            <p:spPr bwMode="auto">
              <a:xfrm>
                <a:off x="1837" y="1247"/>
                <a:ext cx="55" cy="17"/>
              </a:xfrm>
              <a:custGeom>
                <a:avLst/>
                <a:gdLst>
                  <a:gd name="T0" fmla="*/ 64 w 54"/>
                  <a:gd name="T1" fmla="*/ 5 h 16"/>
                  <a:gd name="T2" fmla="*/ 0 w 54"/>
                  <a:gd name="T3" fmla="*/ 28 h 16"/>
                  <a:gd name="T4" fmla="*/ 0 w 54"/>
                  <a:gd name="T5" fmla="*/ 21 h 16"/>
                  <a:gd name="T6" fmla="*/ 64 w 54"/>
                  <a:gd name="T7" fmla="*/ 0 h 16"/>
                  <a:gd name="T8" fmla="*/ 64 w 54"/>
                  <a:gd name="T9" fmla="*/ 5 h 16"/>
                  <a:gd name="T10" fmla="*/ 6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9" name="Freeform 113"/>
              <p:cNvSpPr>
                <a:spLocks/>
              </p:cNvSpPr>
              <p:nvPr/>
            </p:nvSpPr>
            <p:spPr bwMode="auto">
              <a:xfrm>
                <a:off x="1830" y="1245"/>
                <a:ext cx="55" cy="9"/>
              </a:xfrm>
              <a:custGeom>
                <a:avLst/>
                <a:gdLst>
                  <a:gd name="T0" fmla="*/ 0 w 54"/>
                  <a:gd name="T1" fmla="*/ 0 h 11"/>
                  <a:gd name="T2" fmla="*/ 64 w 54"/>
                  <a:gd name="T3" fmla="*/ 2 h 11"/>
                  <a:gd name="T4" fmla="*/ 64 w 54"/>
                  <a:gd name="T5" fmla="*/ 2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0" name="Freeform 114"/>
              <p:cNvSpPr>
                <a:spLocks/>
              </p:cNvSpPr>
              <p:nvPr/>
            </p:nvSpPr>
            <p:spPr bwMode="auto">
              <a:xfrm>
                <a:off x="1830" y="1245"/>
                <a:ext cx="55" cy="9"/>
              </a:xfrm>
              <a:custGeom>
                <a:avLst/>
                <a:gdLst>
                  <a:gd name="T0" fmla="*/ 0 w 54"/>
                  <a:gd name="T1" fmla="*/ 0 h 11"/>
                  <a:gd name="T2" fmla="*/ 64 w 54"/>
                  <a:gd name="T3" fmla="*/ 2 h 11"/>
                  <a:gd name="T4" fmla="*/ 64 w 54"/>
                  <a:gd name="T5" fmla="*/ 2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1" name="Freeform 115"/>
              <p:cNvSpPr>
                <a:spLocks/>
              </p:cNvSpPr>
              <p:nvPr/>
            </p:nvSpPr>
            <p:spPr bwMode="auto">
              <a:xfrm>
                <a:off x="1879" y="1226"/>
                <a:ext cx="50" cy="17"/>
              </a:xfrm>
              <a:custGeom>
                <a:avLst/>
                <a:gdLst>
                  <a:gd name="T0" fmla="*/ 0 w 47"/>
                  <a:gd name="T1" fmla="*/ 6 h 17"/>
                  <a:gd name="T2" fmla="*/ 87 w 47"/>
                  <a:gd name="T3" fmla="*/ 17 h 17"/>
                  <a:gd name="T4" fmla="*/ 8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2" name="Freeform 116"/>
              <p:cNvSpPr>
                <a:spLocks/>
              </p:cNvSpPr>
              <p:nvPr/>
            </p:nvSpPr>
            <p:spPr bwMode="auto">
              <a:xfrm>
                <a:off x="1879" y="1226"/>
                <a:ext cx="50" cy="17"/>
              </a:xfrm>
              <a:custGeom>
                <a:avLst/>
                <a:gdLst>
                  <a:gd name="T0" fmla="*/ 0 w 47"/>
                  <a:gd name="T1" fmla="*/ 6 h 17"/>
                  <a:gd name="T2" fmla="*/ 87 w 47"/>
                  <a:gd name="T3" fmla="*/ 17 h 17"/>
                  <a:gd name="T4" fmla="*/ 8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3" name="Freeform 117"/>
              <p:cNvSpPr>
                <a:spLocks/>
              </p:cNvSpPr>
              <p:nvPr/>
            </p:nvSpPr>
            <p:spPr bwMode="auto">
              <a:xfrm>
                <a:off x="1879" y="1245"/>
                <a:ext cx="50" cy="9"/>
              </a:xfrm>
              <a:custGeom>
                <a:avLst/>
                <a:gdLst>
                  <a:gd name="T0" fmla="*/ 87 w 47"/>
                  <a:gd name="T1" fmla="*/ 0 h 11"/>
                  <a:gd name="T2" fmla="*/ 0 w 47"/>
                  <a:gd name="T3" fmla="*/ 2 h 11"/>
                  <a:gd name="T4" fmla="*/ 0 w 47"/>
                  <a:gd name="T5" fmla="*/ 2 h 11"/>
                  <a:gd name="T6" fmla="*/ 87 w 47"/>
                  <a:gd name="T7" fmla="*/ 0 h 11"/>
                  <a:gd name="T8" fmla="*/ 87 w 47"/>
                  <a:gd name="T9" fmla="*/ 0 h 11"/>
                  <a:gd name="T10" fmla="*/ 8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4" name="Freeform 118"/>
              <p:cNvSpPr>
                <a:spLocks/>
              </p:cNvSpPr>
              <p:nvPr/>
            </p:nvSpPr>
            <p:spPr bwMode="auto">
              <a:xfrm>
                <a:off x="1879" y="1245"/>
                <a:ext cx="50" cy="9"/>
              </a:xfrm>
              <a:custGeom>
                <a:avLst/>
                <a:gdLst>
                  <a:gd name="T0" fmla="*/ 87 w 47"/>
                  <a:gd name="T1" fmla="*/ 0 h 11"/>
                  <a:gd name="T2" fmla="*/ 0 w 47"/>
                  <a:gd name="T3" fmla="*/ 2 h 11"/>
                  <a:gd name="T4" fmla="*/ 0 w 47"/>
                  <a:gd name="T5" fmla="*/ 2 h 11"/>
                  <a:gd name="T6" fmla="*/ 87 w 47"/>
                  <a:gd name="T7" fmla="*/ 0 h 11"/>
                  <a:gd name="T8" fmla="*/ 87 w 47"/>
                  <a:gd name="T9" fmla="*/ 0 h 11"/>
                  <a:gd name="T10" fmla="*/ 8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5" name="Freeform 119"/>
              <p:cNvSpPr>
                <a:spLocks/>
              </p:cNvSpPr>
              <p:nvPr/>
            </p:nvSpPr>
            <p:spPr bwMode="auto">
              <a:xfrm>
                <a:off x="1837" y="1264"/>
                <a:ext cx="85" cy="2"/>
              </a:xfrm>
              <a:custGeom>
                <a:avLst/>
                <a:gdLst>
                  <a:gd name="T0" fmla="*/ 103 w 83"/>
                  <a:gd name="T1" fmla="*/ 0 h 1"/>
                  <a:gd name="T2" fmla="*/ 0 w 83"/>
                  <a:gd name="T3" fmla="*/ 0 h 1"/>
                  <a:gd name="T4" fmla="*/ 0 w 83"/>
                  <a:gd name="T5" fmla="*/ 0 h 1"/>
                  <a:gd name="T6" fmla="*/ 103 w 83"/>
                  <a:gd name="T7" fmla="*/ 0 h 1"/>
                  <a:gd name="T8" fmla="*/ 103 w 83"/>
                  <a:gd name="T9" fmla="*/ 0 h 1"/>
                  <a:gd name="T10" fmla="*/ 10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6" name="Freeform 120"/>
              <p:cNvSpPr>
                <a:spLocks/>
              </p:cNvSpPr>
              <p:nvPr/>
            </p:nvSpPr>
            <p:spPr bwMode="auto">
              <a:xfrm>
                <a:off x="1837" y="1264"/>
                <a:ext cx="85" cy="2"/>
              </a:xfrm>
              <a:custGeom>
                <a:avLst/>
                <a:gdLst>
                  <a:gd name="T0" fmla="*/ 103 w 83"/>
                  <a:gd name="T1" fmla="*/ 0 h 1"/>
                  <a:gd name="T2" fmla="*/ 0 w 83"/>
                  <a:gd name="T3" fmla="*/ 0 h 1"/>
                  <a:gd name="T4" fmla="*/ 0 w 83"/>
                  <a:gd name="T5" fmla="*/ 0 h 1"/>
                  <a:gd name="T6" fmla="*/ 103 w 83"/>
                  <a:gd name="T7" fmla="*/ 0 h 1"/>
                  <a:gd name="T8" fmla="*/ 103 w 83"/>
                  <a:gd name="T9" fmla="*/ 0 h 1"/>
                  <a:gd name="T10" fmla="*/ 10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7" name="Freeform 121"/>
              <p:cNvSpPr>
                <a:spLocks/>
              </p:cNvSpPr>
              <p:nvPr/>
            </p:nvSpPr>
            <p:spPr bwMode="auto">
              <a:xfrm>
                <a:off x="1837" y="1214"/>
                <a:ext cx="85" cy="7"/>
              </a:xfrm>
              <a:custGeom>
                <a:avLst/>
                <a:gdLst>
                  <a:gd name="T0" fmla="*/ 103 w 83"/>
                  <a:gd name="T1" fmla="*/ 29 h 6"/>
                  <a:gd name="T2" fmla="*/ 0 w 83"/>
                  <a:gd name="T3" fmla="*/ 29 h 6"/>
                  <a:gd name="T4" fmla="*/ 0 w 83"/>
                  <a:gd name="T5" fmla="*/ 0 h 6"/>
                  <a:gd name="T6" fmla="*/ 103 w 83"/>
                  <a:gd name="T7" fmla="*/ 0 h 6"/>
                  <a:gd name="T8" fmla="*/ 103 w 83"/>
                  <a:gd name="T9" fmla="*/ 29 h 6"/>
                  <a:gd name="T10" fmla="*/ 103 w 83"/>
                  <a:gd name="T11" fmla="*/ 29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8" name="Freeform 122"/>
              <p:cNvSpPr>
                <a:spLocks/>
              </p:cNvSpPr>
              <p:nvPr/>
            </p:nvSpPr>
            <p:spPr bwMode="auto">
              <a:xfrm>
                <a:off x="1837" y="1214"/>
                <a:ext cx="85" cy="7"/>
              </a:xfrm>
              <a:custGeom>
                <a:avLst/>
                <a:gdLst>
                  <a:gd name="T0" fmla="*/ 103 w 83"/>
                  <a:gd name="T1" fmla="*/ 29 h 6"/>
                  <a:gd name="T2" fmla="*/ 0 w 83"/>
                  <a:gd name="T3" fmla="*/ 29 h 6"/>
                  <a:gd name="T4" fmla="*/ 0 w 83"/>
                  <a:gd name="T5" fmla="*/ 0 h 6"/>
                  <a:gd name="T6" fmla="*/ 103 w 83"/>
                  <a:gd name="T7" fmla="*/ 0 h 6"/>
                  <a:gd name="T8" fmla="*/ 103 w 83"/>
                  <a:gd name="T9" fmla="*/ 29 h 6"/>
                  <a:gd name="T10" fmla="*/ 103 w 83"/>
                  <a:gd name="T11" fmla="*/ 29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9" name="Freeform 123"/>
              <p:cNvSpPr>
                <a:spLocks noEditPoints="1"/>
              </p:cNvSpPr>
              <p:nvPr/>
            </p:nvSpPr>
            <p:spPr bwMode="auto">
              <a:xfrm>
                <a:off x="1830" y="1200"/>
                <a:ext cx="104" cy="90"/>
              </a:xfrm>
              <a:custGeom>
                <a:avLst/>
                <a:gdLst>
                  <a:gd name="T0" fmla="*/ 65 w 101"/>
                  <a:gd name="T1" fmla="*/ 0 h 90"/>
                  <a:gd name="T2" fmla="*/ 40 w 101"/>
                  <a:gd name="T3" fmla="*/ 6 h 90"/>
                  <a:gd name="T4" fmla="*/ 28 w 101"/>
                  <a:gd name="T5" fmla="*/ 12 h 90"/>
                  <a:gd name="T6" fmla="*/ 6 w 101"/>
                  <a:gd name="T7" fmla="*/ 28 h 90"/>
                  <a:gd name="T8" fmla="*/ 0 w 101"/>
                  <a:gd name="T9" fmla="*/ 45 h 90"/>
                  <a:gd name="T10" fmla="*/ 6 w 101"/>
                  <a:gd name="T11" fmla="*/ 62 h 90"/>
                  <a:gd name="T12" fmla="*/ 28 w 101"/>
                  <a:gd name="T13" fmla="*/ 79 h 90"/>
                  <a:gd name="T14" fmla="*/ 40 w 101"/>
                  <a:gd name="T15" fmla="*/ 84 h 90"/>
                  <a:gd name="T16" fmla="*/ 65 w 101"/>
                  <a:gd name="T17" fmla="*/ 90 h 90"/>
                  <a:gd name="T18" fmla="*/ 94 w 101"/>
                  <a:gd name="T19" fmla="*/ 84 h 90"/>
                  <a:gd name="T20" fmla="*/ 112 w 101"/>
                  <a:gd name="T21" fmla="*/ 79 h 90"/>
                  <a:gd name="T22" fmla="*/ 127 w 101"/>
                  <a:gd name="T23" fmla="*/ 62 h 90"/>
                  <a:gd name="T24" fmla="*/ 135 w 101"/>
                  <a:gd name="T25" fmla="*/ 45 h 90"/>
                  <a:gd name="T26" fmla="*/ 127 w 101"/>
                  <a:gd name="T27" fmla="*/ 28 h 90"/>
                  <a:gd name="T28" fmla="*/ 112 w 101"/>
                  <a:gd name="T29" fmla="*/ 12 h 90"/>
                  <a:gd name="T30" fmla="*/ 94 w 101"/>
                  <a:gd name="T31" fmla="*/ 6 h 90"/>
                  <a:gd name="T32" fmla="*/ 65 w 101"/>
                  <a:gd name="T33" fmla="*/ 0 h 90"/>
                  <a:gd name="T34" fmla="*/ 65 w 101"/>
                  <a:gd name="T35" fmla="*/ 0 h 90"/>
                  <a:gd name="T36" fmla="*/ 65 w 101"/>
                  <a:gd name="T37" fmla="*/ 84 h 90"/>
                  <a:gd name="T38" fmla="*/ 40 w 101"/>
                  <a:gd name="T39" fmla="*/ 84 h 90"/>
                  <a:gd name="T40" fmla="*/ 28 w 101"/>
                  <a:gd name="T41" fmla="*/ 73 h 90"/>
                  <a:gd name="T42" fmla="*/ 12 w 101"/>
                  <a:gd name="T43" fmla="*/ 62 h 90"/>
                  <a:gd name="T44" fmla="*/ 6 w 101"/>
                  <a:gd name="T45" fmla="*/ 45 h 90"/>
                  <a:gd name="T46" fmla="*/ 12 w 101"/>
                  <a:gd name="T47" fmla="*/ 28 h 90"/>
                  <a:gd name="T48" fmla="*/ 28 w 101"/>
                  <a:gd name="T49" fmla="*/ 17 h 90"/>
                  <a:gd name="T50" fmla="*/ 40 w 101"/>
                  <a:gd name="T51" fmla="*/ 6 h 90"/>
                  <a:gd name="T52" fmla="*/ 65 w 101"/>
                  <a:gd name="T53" fmla="*/ 0 h 90"/>
                  <a:gd name="T54" fmla="*/ 86 w 101"/>
                  <a:gd name="T55" fmla="*/ 6 h 90"/>
                  <a:gd name="T56" fmla="*/ 112 w 101"/>
                  <a:gd name="T57" fmla="*/ 17 h 90"/>
                  <a:gd name="T58" fmla="*/ 119 w 101"/>
                  <a:gd name="T59" fmla="*/ 28 h 90"/>
                  <a:gd name="T60" fmla="*/ 127 w 101"/>
                  <a:gd name="T61" fmla="*/ 45 h 90"/>
                  <a:gd name="T62" fmla="*/ 119 w 101"/>
                  <a:gd name="T63" fmla="*/ 62 h 90"/>
                  <a:gd name="T64" fmla="*/ 112 w 101"/>
                  <a:gd name="T65" fmla="*/ 73 h 90"/>
                  <a:gd name="T66" fmla="*/ 86 w 101"/>
                  <a:gd name="T67" fmla="*/ 84 h 90"/>
                  <a:gd name="T68" fmla="*/ 65 w 101"/>
                  <a:gd name="T69" fmla="*/ 84 h 90"/>
                  <a:gd name="T70" fmla="*/ 65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0" name="Freeform 124"/>
              <p:cNvSpPr>
                <a:spLocks/>
              </p:cNvSpPr>
              <p:nvPr/>
            </p:nvSpPr>
            <p:spPr bwMode="auto">
              <a:xfrm>
                <a:off x="1830" y="1200"/>
                <a:ext cx="104" cy="90"/>
              </a:xfrm>
              <a:custGeom>
                <a:avLst/>
                <a:gdLst>
                  <a:gd name="T0" fmla="*/ 65 w 101"/>
                  <a:gd name="T1" fmla="*/ 0 h 90"/>
                  <a:gd name="T2" fmla="*/ 40 w 101"/>
                  <a:gd name="T3" fmla="*/ 6 h 90"/>
                  <a:gd name="T4" fmla="*/ 28 w 101"/>
                  <a:gd name="T5" fmla="*/ 12 h 90"/>
                  <a:gd name="T6" fmla="*/ 6 w 101"/>
                  <a:gd name="T7" fmla="*/ 28 h 90"/>
                  <a:gd name="T8" fmla="*/ 0 w 101"/>
                  <a:gd name="T9" fmla="*/ 45 h 90"/>
                  <a:gd name="T10" fmla="*/ 6 w 101"/>
                  <a:gd name="T11" fmla="*/ 62 h 90"/>
                  <a:gd name="T12" fmla="*/ 28 w 101"/>
                  <a:gd name="T13" fmla="*/ 79 h 90"/>
                  <a:gd name="T14" fmla="*/ 40 w 101"/>
                  <a:gd name="T15" fmla="*/ 84 h 90"/>
                  <a:gd name="T16" fmla="*/ 65 w 101"/>
                  <a:gd name="T17" fmla="*/ 90 h 90"/>
                  <a:gd name="T18" fmla="*/ 94 w 101"/>
                  <a:gd name="T19" fmla="*/ 84 h 90"/>
                  <a:gd name="T20" fmla="*/ 112 w 101"/>
                  <a:gd name="T21" fmla="*/ 79 h 90"/>
                  <a:gd name="T22" fmla="*/ 127 w 101"/>
                  <a:gd name="T23" fmla="*/ 62 h 90"/>
                  <a:gd name="T24" fmla="*/ 135 w 101"/>
                  <a:gd name="T25" fmla="*/ 45 h 90"/>
                  <a:gd name="T26" fmla="*/ 127 w 101"/>
                  <a:gd name="T27" fmla="*/ 28 h 90"/>
                  <a:gd name="T28" fmla="*/ 112 w 101"/>
                  <a:gd name="T29" fmla="*/ 12 h 90"/>
                  <a:gd name="T30" fmla="*/ 94 w 101"/>
                  <a:gd name="T31" fmla="*/ 6 h 90"/>
                  <a:gd name="T32" fmla="*/ 65 w 101"/>
                  <a:gd name="T33" fmla="*/ 0 h 90"/>
                  <a:gd name="T34" fmla="*/ 65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Freeform 125"/>
              <p:cNvSpPr>
                <a:spLocks/>
              </p:cNvSpPr>
              <p:nvPr/>
            </p:nvSpPr>
            <p:spPr bwMode="auto">
              <a:xfrm>
                <a:off x="1837" y="1200"/>
                <a:ext cx="93" cy="83"/>
              </a:xfrm>
              <a:custGeom>
                <a:avLst/>
                <a:gdLst>
                  <a:gd name="T0" fmla="*/ 65 w 89"/>
                  <a:gd name="T1" fmla="*/ 74 h 84"/>
                  <a:gd name="T2" fmla="*/ 34 w 89"/>
                  <a:gd name="T3" fmla="*/ 74 h 84"/>
                  <a:gd name="T4" fmla="*/ 22 w 89"/>
                  <a:gd name="T5" fmla="*/ 63 h 84"/>
                  <a:gd name="T6" fmla="*/ 6 w 89"/>
                  <a:gd name="T7" fmla="*/ 52 h 84"/>
                  <a:gd name="T8" fmla="*/ 0 w 89"/>
                  <a:gd name="T9" fmla="*/ 42 h 84"/>
                  <a:gd name="T10" fmla="*/ 6 w 89"/>
                  <a:gd name="T11" fmla="*/ 28 h 84"/>
                  <a:gd name="T12" fmla="*/ 22 w 89"/>
                  <a:gd name="T13" fmla="*/ 17 h 84"/>
                  <a:gd name="T14" fmla="*/ 34 w 89"/>
                  <a:gd name="T15" fmla="*/ 6 h 84"/>
                  <a:gd name="T16" fmla="*/ 65 w 89"/>
                  <a:gd name="T17" fmla="*/ 0 h 84"/>
                  <a:gd name="T18" fmla="*/ 94 w 89"/>
                  <a:gd name="T19" fmla="*/ 6 h 84"/>
                  <a:gd name="T20" fmla="*/ 119 w 89"/>
                  <a:gd name="T21" fmla="*/ 17 h 84"/>
                  <a:gd name="T22" fmla="*/ 129 w 89"/>
                  <a:gd name="T23" fmla="*/ 28 h 84"/>
                  <a:gd name="T24" fmla="*/ 138 w 89"/>
                  <a:gd name="T25" fmla="*/ 42 h 84"/>
                  <a:gd name="T26" fmla="*/ 129 w 89"/>
                  <a:gd name="T27" fmla="*/ 52 h 84"/>
                  <a:gd name="T28" fmla="*/ 119 w 89"/>
                  <a:gd name="T29" fmla="*/ 63 h 84"/>
                  <a:gd name="T30" fmla="*/ 94 w 89"/>
                  <a:gd name="T31" fmla="*/ 74 h 84"/>
                  <a:gd name="T32" fmla="*/ 65 w 89"/>
                  <a:gd name="T33" fmla="*/ 74 h 84"/>
                  <a:gd name="T34" fmla="*/ 65 w 89"/>
                  <a:gd name="T35" fmla="*/ 7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126"/>
              <p:cNvSpPr>
                <a:spLocks/>
              </p:cNvSpPr>
              <p:nvPr/>
            </p:nvSpPr>
            <p:spPr bwMode="auto">
              <a:xfrm>
                <a:off x="1858" y="1209"/>
                <a:ext cx="52" cy="66"/>
              </a:xfrm>
              <a:custGeom>
                <a:avLst/>
                <a:gdLst>
                  <a:gd name="T0" fmla="*/ 43 w 53"/>
                  <a:gd name="T1" fmla="*/ 40 h 67"/>
                  <a:gd name="T2" fmla="*/ 43 w 53"/>
                  <a:gd name="T3" fmla="*/ 45 h 67"/>
                  <a:gd name="T4" fmla="*/ 37 w 53"/>
                  <a:gd name="T5" fmla="*/ 51 h 67"/>
                  <a:gd name="T6" fmla="*/ 26 w 53"/>
                  <a:gd name="T7" fmla="*/ 57 h 67"/>
                  <a:gd name="T8" fmla="*/ 24 w 53"/>
                  <a:gd name="T9" fmla="*/ 57 h 67"/>
                  <a:gd name="T10" fmla="*/ 18 w 53"/>
                  <a:gd name="T11" fmla="*/ 57 h 67"/>
                  <a:gd name="T12" fmla="*/ 6 w 53"/>
                  <a:gd name="T13" fmla="*/ 51 h 67"/>
                  <a:gd name="T14" fmla="*/ 0 w 53"/>
                  <a:gd name="T15" fmla="*/ 45 h 67"/>
                  <a:gd name="T16" fmla="*/ 0 w 53"/>
                  <a:gd name="T17" fmla="*/ 40 h 67"/>
                  <a:gd name="T18" fmla="*/ 0 w 53"/>
                  <a:gd name="T19" fmla="*/ 0 h 67"/>
                  <a:gd name="T20" fmla="*/ 43 w 53"/>
                  <a:gd name="T21" fmla="*/ 0 h 67"/>
                  <a:gd name="T22" fmla="*/ 43 w 53"/>
                  <a:gd name="T23" fmla="*/ 40 h 67"/>
                  <a:gd name="T24" fmla="*/ 43 w 53"/>
                  <a:gd name="T25" fmla="*/ 4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3" name="Freeform 127"/>
              <p:cNvSpPr>
                <a:spLocks/>
              </p:cNvSpPr>
              <p:nvPr/>
            </p:nvSpPr>
            <p:spPr bwMode="auto">
              <a:xfrm>
                <a:off x="1858" y="1209"/>
                <a:ext cx="52" cy="66"/>
              </a:xfrm>
              <a:custGeom>
                <a:avLst/>
                <a:gdLst>
                  <a:gd name="T0" fmla="*/ 43 w 53"/>
                  <a:gd name="T1" fmla="*/ 40 h 67"/>
                  <a:gd name="T2" fmla="*/ 43 w 53"/>
                  <a:gd name="T3" fmla="*/ 45 h 67"/>
                  <a:gd name="T4" fmla="*/ 37 w 53"/>
                  <a:gd name="T5" fmla="*/ 51 h 67"/>
                  <a:gd name="T6" fmla="*/ 26 w 53"/>
                  <a:gd name="T7" fmla="*/ 57 h 67"/>
                  <a:gd name="T8" fmla="*/ 24 w 53"/>
                  <a:gd name="T9" fmla="*/ 57 h 67"/>
                  <a:gd name="T10" fmla="*/ 18 w 53"/>
                  <a:gd name="T11" fmla="*/ 57 h 67"/>
                  <a:gd name="T12" fmla="*/ 6 w 53"/>
                  <a:gd name="T13" fmla="*/ 51 h 67"/>
                  <a:gd name="T14" fmla="*/ 0 w 53"/>
                  <a:gd name="T15" fmla="*/ 45 h 67"/>
                  <a:gd name="T16" fmla="*/ 0 w 53"/>
                  <a:gd name="T17" fmla="*/ 40 h 67"/>
                  <a:gd name="T18" fmla="*/ 0 w 53"/>
                  <a:gd name="T19" fmla="*/ 0 h 67"/>
                  <a:gd name="T20" fmla="*/ 43 w 53"/>
                  <a:gd name="T21" fmla="*/ 0 h 67"/>
                  <a:gd name="T22" fmla="*/ 43 w 53"/>
                  <a:gd name="T23" fmla="*/ 40 h 67"/>
                  <a:gd name="T24" fmla="*/ 43 w 53"/>
                  <a:gd name="T25" fmla="*/ 4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 name="Freeform 128"/>
              <p:cNvSpPr>
                <a:spLocks/>
              </p:cNvSpPr>
              <p:nvPr/>
            </p:nvSpPr>
            <p:spPr bwMode="auto">
              <a:xfrm>
                <a:off x="1865" y="1226"/>
                <a:ext cx="33" cy="33"/>
              </a:xfrm>
              <a:custGeom>
                <a:avLst/>
                <a:gdLst>
                  <a:gd name="T0" fmla="*/ 77 w 30"/>
                  <a:gd name="T1" fmla="*/ 18 h 34"/>
                  <a:gd name="T2" fmla="*/ 63 w 30"/>
                  <a:gd name="T3" fmla="*/ 24 h 34"/>
                  <a:gd name="T4" fmla="*/ 31 w 30"/>
                  <a:gd name="T5" fmla="*/ 24 h 34"/>
                  <a:gd name="T6" fmla="*/ 17 w 30"/>
                  <a:gd name="T7" fmla="*/ 24 h 34"/>
                  <a:gd name="T8" fmla="*/ 0 w 30"/>
                  <a:gd name="T9" fmla="*/ 18 h 34"/>
                  <a:gd name="T10" fmla="*/ 0 w 30"/>
                  <a:gd name="T11" fmla="*/ 0 h 34"/>
                  <a:gd name="T12" fmla="*/ 77 w 30"/>
                  <a:gd name="T13" fmla="*/ 0 h 34"/>
                  <a:gd name="T14" fmla="*/ 77 w 30"/>
                  <a:gd name="T15" fmla="*/ 18 h 34"/>
                  <a:gd name="T16" fmla="*/ 77 w 30"/>
                  <a:gd name="T17" fmla="*/ 1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5" name="Freeform 129"/>
              <p:cNvSpPr>
                <a:spLocks/>
              </p:cNvSpPr>
              <p:nvPr/>
            </p:nvSpPr>
            <p:spPr bwMode="auto">
              <a:xfrm>
                <a:off x="1879" y="1226"/>
                <a:ext cx="5" cy="12"/>
              </a:xfrm>
              <a:custGeom>
                <a:avLst/>
                <a:gdLst>
                  <a:gd name="T0" fmla="*/ 3 w 6"/>
                  <a:gd name="T1" fmla="*/ 16 h 11"/>
                  <a:gd name="T2" fmla="*/ 3 w 6"/>
                  <a:gd name="T3" fmla="*/ 25 h 11"/>
                  <a:gd name="T4" fmla="*/ 0 w 6"/>
                  <a:gd name="T5" fmla="*/ 25 h 11"/>
                  <a:gd name="T6" fmla="*/ 0 w 6"/>
                  <a:gd name="T7" fmla="*/ 25 h 11"/>
                  <a:gd name="T8" fmla="*/ 0 w 6"/>
                  <a:gd name="T9" fmla="*/ 16 h 11"/>
                  <a:gd name="T10" fmla="*/ 0 w 6"/>
                  <a:gd name="T11" fmla="*/ 0 h 11"/>
                  <a:gd name="T12" fmla="*/ 3 w 6"/>
                  <a:gd name="T13" fmla="*/ 0 h 11"/>
                  <a:gd name="T14" fmla="*/ 3 w 6"/>
                  <a:gd name="T15" fmla="*/ 16 h 11"/>
                  <a:gd name="T16" fmla="*/ 3 w 6"/>
                  <a:gd name="T17" fmla="*/ 1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6" name="Freeform 130"/>
              <p:cNvSpPr>
                <a:spLocks/>
              </p:cNvSpPr>
              <p:nvPr/>
            </p:nvSpPr>
            <p:spPr bwMode="auto">
              <a:xfrm>
                <a:off x="1879" y="1247"/>
                <a:ext cx="5" cy="7"/>
              </a:xfrm>
              <a:custGeom>
                <a:avLst/>
                <a:gdLst>
                  <a:gd name="T0" fmla="*/ 3 w 6"/>
                  <a:gd name="T1" fmla="*/ 151 h 5"/>
                  <a:gd name="T2" fmla="*/ 3 w 6"/>
                  <a:gd name="T3" fmla="*/ 151 h 5"/>
                  <a:gd name="T4" fmla="*/ 0 w 6"/>
                  <a:gd name="T5" fmla="*/ 151 h 5"/>
                  <a:gd name="T6" fmla="*/ 0 w 6"/>
                  <a:gd name="T7" fmla="*/ 151 h 5"/>
                  <a:gd name="T8" fmla="*/ 0 w 6"/>
                  <a:gd name="T9" fmla="*/ 0 h 5"/>
                  <a:gd name="T10" fmla="*/ 3 w 6"/>
                  <a:gd name="T11" fmla="*/ 0 h 5"/>
                  <a:gd name="T12" fmla="*/ 3 w 6"/>
                  <a:gd name="T13" fmla="*/ 151 h 5"/>
                  <a:gd name="T14" fmla="*/ 3 w 6"/>
                  <a:gd name="T15" fmla="*/ 151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7" name="Freeform 131"/>
              <p:cNvSpPr>
                <a:spLocks/>
              </p:cNvSpPr>
              <p:nvPr/>
            </p:nvSpPr>
            <p:spPr bwMode="auto">
              <a:xfrm>
                <a:off x="1884" y="1238"/>
                <a:ext cx="7" cy="5"/>
              </a:xfrm>
              <a:custGeom>
                <a:avLst/>
                <a:gdLst>
                  <a:gd name="T0" fmla="*/ 29 w 6"/>
                  <a:gd name="T1" fmla="*/ 3 h 6"/>
                  <a:gd name="T2" fmla="*/ 29 w 6"/>
                  <a:gd name="T3" fmla="*/ 3 h 6"/>
                  <a:gd name="T4" fmla="*/ 0 w 6"/>
                  <a:gd name="T5" fmla="*/ 3 h 6"/>
                  <a:gd name="T6" fmla="*/ 0 w 6"/>
                  <a:gd name="T7" fmla="*/ 3 h 6"/>
                  <a:gd name="T8" fmla="*/ 0 w 6"/>
                  <a:gd name="T9" fmla="*/ 0 h 6"/>
                  <a:gd name="T10" fmla="*/ 29 w 6"/>
                  <a:gd name="T11" fmla="*/ 0 h 6"/>
                  <a:gd name="T12" fmla="*/ 29 w 6"/>
                  <a:gd name="T13" fmla="*/ 3 h 6"/>
                  <a:gd name="T14" fmla="*/ 29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8" name="Freeform 132"/>
              <p:cNvSpPr>
                <a:spLocks/>
              </p:cNvSpPr>
              <p:nvPr/>
            </p:nvSpPr>
            <p:spPr bwMode="auto">
              <a:xfrm>
                <a:off x="1872" y="1238"/>
                <a:ext cx="7" cy="5"/>
              </a:xfrm>
              <a:custGeom>
                <a:avLst/>
                <a:gdLst>
                  <a:gd name="T0" fmla="*/ 29 w 6"/>
                  <a:gd name="T1" fmla="*/ 3 h 6"/>
                  <a:gd name="T2" fmla="*/ 29 w 6"/>
                  <a:gd name="T3" fmla="*/ 3 h 6"/>
                  <a:gd name="T4" fmla="*/ 0 w 6"/>
                  <a:gd name="T5" fmla="*/ 3 h 6"/>
                  <a:gd name="T6" fmla="*/ 0 w 6"/>
                  <a:gd name="T7" fmla="*/ 3 h 6"/>
                  <a:gd name="T8" fmla="*/ 0 w 6"/>
                  <a:gd name="T9" fmla="*/ 0 h 6"/>
                  <a:gd name="T10" fmla="*/ 29 w 6"/>
                  <a:gd name="T11" fmla="*/ 0 h 6"/>
                  <a:gd name="T12" fmla="*/ 29 w 6"/>
                  <a:gd name="T13" fmla="*/ 3 h 6"/>
                  <a:gd name="T14" fmla="*/ 29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9" name="Freeform 133"/>
              <p:cNvSpPr>
                <a:spLocks/>
              </p:cNvSpPr>
              <p:nvPr/>
            </p:nvSpPr>
            <p:spPr bwMode="auto">
              <a:xfrm>
                <a:off x="1860" y="1209"/>
                <a:ext cx="5" cy="12"/>
              </a:xfrm>
              <a:custGeom>
                <a:avLst/>
                <a:gdLst>
                  <a:gd name="T0" fmla="*/ 3 w 6"/>
                  <a:gd name="T1" fmla="*/ 25 h 11"/>
                  <a:gd name="T2" fmla="*/ 0 w 6"/>
                  <a:gd name="T3" fmla="*/ 25 h 11"/>
                  <a:gd name="T4" fmla="*/ 0 w 6"/>
                  <a:gd name="T5" fmla="*/ 0 h 11"/>
                  <a:gd name="T6" fmla="*/ 3 w 6"/>
                  <a:gd name="T7" fmla="*/ 0 h 11"/>
                  <a:gd name="T8" fmla="*/ 3 w 6"/>
                  <a:gd name="T9" fmla="*/ 25 h 11"/>
                  <a:gd name="T10" fmla="*/ 3 w 6"/>
                  <a:gd name="T11" fmla="*/ 25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0" name="Freeform 134"/>
              <p:cNvSpPr>
                <a:spLocks/>
              </p:cNvSpPr>
              <p:nvPr/>
            </p:nvSpPr>
            <p:spPr bwMode="auto">
              <a:xfrm>
                <a:off x="1860" y="1209"/>
                <a:ext cx="5" cy="12"/>
              </a:xfrm>
              <a:custGeom>
                <a:avLst/>
                <a:gdLst>
                  <a:gd name="T0" fmla="*/ 3 w 6"/>
                  <a:gd name="T1" fmla="*/ 25 h 11"/>
                  <a:gd name="T2" fmla="*/ 0 w 6"/>
                  <a:gd name="T3" fmla="*/ 25 h 11"/>
                  <a:gd name="T4" fmla="*/ 0 w 6"/>
                  <a:gd name="T5" fmla="*/ 0 h 11"/>
                  <a:gd name="T6" fmla="*/ 3 w 6"/>
                  <a:gd name="T7" fmla="*/ 0 h 11"/>
                  <a:gd name="T8" fmla="*/ 3 w 6"/>
                  <a:gd name="T9" fmla="*/ 25 h 11"/>
                  <a:gd name="T10" fmla="*/ 3 w 6"/>
                  <a:gd name="T11" fmla="*/ 25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1" name="Freeform 135"/>
              <p:cNvSpPr>
                <a:spLocks/>
              </p:cNvSpPr>
              <p:nvPr/>
            </p:nvSpPr>
            <p:spPr bwMode="auto">
              <a:xfrm>
                <a:off x="1898" y="1209"/>
                <a:ext cx="5" cy="12"/>
              </a:xfrm>
              <a:custGeom>
                <a:avLst/>
                <a:gdLst>
                  <a:gd name="T0" fmla="*/ 5 w 5"/>
                  <a:gd name="T1" fmla="*/ 25 h 11"/>
                  <a:gd name="T2" fmla="*/ 0 w 5"/>
                  <a:gd name="T3" fmla="*/ 25 h 11"/>
                  <a:gd name="T4" fmla="*/ 0 w 5"/>
                  <a:gd name="T5" fmla="*/ 0 h 11"/>
                  <a:gd name="T6" fmla="*/ 5 w 5"/>
                  <a:gd name="T7" fmla="*/ 0 h 11"/>
                  <a:gd name="T8" fmla="*/ 5 w 5"/>
                  <a:gd name="T9" fmla="*/ 25 h 11"/>
                  <a:gd name="T10" fmla="*/ 5 w 5"/>
                  <a:gd name="T11" fmla="*/ 25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2" name="Freeform 136"/>
              <p:cNvSpPr>
                <a:spLocks/>
              </p:cNvSpPr>
              <p:nvPr/>
            </p:nvSpPr>
            <p:spPr bwMode="auto">
              <a:xfrm>
                <a:off x="1898" y="1209"/>
                <a:ext cx="5" cy="12"/>
              </a:xfrm>
              <a:custGeom>
                <a:avLst/>
                <a:gdLst>
                  <a:gd name="T0" fmla="*/ 5 w 5"/>
                  <a:gd name="T1" fmla="*/ 25 h 11"/>
                  <a:gd name="T2" fmla="*/ 0 w 5"/>
                  <a:gd name="T3" fmla="*/ 25 h 11"/>
                  <a:gd name="T4" fmla="*/ 0 w 5"/>
                  <a:gd name="T5" fmla="*/ 0 h 11"/>
                  <a:gd name="T6" fmla="*/ 5 w 5"/>
                  <a:gd name="T7" fmla="*/ 0 h 11"/>
                  <a:gd name="T8" fmla="*/ 5 w 5"/>
                  <a:gd name="T9" fmla="*/ 25 h 11"/>
                  <a:gd name="T10" fmla="*/ 5 w 5"/>
                  <a:gd name="T11" fmla="*/ 25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3" name="Freeform 137"/>
              <p:cNvSpPr>
                <a:spLocks/>
              </p:cNvSpPr>
              <p:nvPr/>
            </p:nvSpPr>
            <p:spPr bwMode="auto">
              <a:xfrm>
                <a:off x="1860" y="1238"/>
                <a:ext cx="5" cy="5"/>
              </a:xfrm>
              <a:custGeom>
                <a:avLst/>
                <a:gdLst>
                  <a:gd name="T0" fmla="*/ 3 w 6"/>
                  <a:gd name="T1" fmla="*/ 3 h 6"/>
                  <a:gd name="T2" fmla="*/ 0 w 6"/>
                  <a:gd name="T3" fmla="*/ 3 h 6"/>
                  <a:gd name="T4" fmla="*/ 0 w 6"/>
                  <a:gd name="T5" fmla="*/ 0 h 6"/>
                  <a:gd name="T6" fmla="*/ 3 w 6"/>
                  <a:gd name="T7" fmla="*/ 0 h 6"/>
                  <a:gd name="T8" fmla="*/ 3 w 6"/>
                  <a:gd name="T9" fmla="*/ 3 h 6"/>
                  <a:gd name="T10" fmla="*/ 3 w 6"/>
                  <a:gd name="T11" fmla="*/ 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4" name="Freeform 138"/>
              <p:cNvSpPr>
                <a:spLocks/>
              </p:cNvSpPr>
              <p:nvPr/>
            </p:nvSpPr>
            <p:spPr bwMode="auto">
              <a:xfrm>
                <a:off x="1860" y="1238"/>
                <a:ext cx="5" cy="5"/>
              </a:xfrm>
              <a:custGeom>
                <a:avLst/>
                <a:gdLst>
                  <a:gd name="T0" fmla="*/ 3 w 6"/>
                  <a:gd name="T1" fmla="*/ 3 h 6"/>
                  <a:gd name="T2" fmla="*/ 0 w 6"/>
                  <a:gd name="T3" fmla="*/ 3 h 6"/>
                  <a:gd name="T4" fmla="*/ 0 w 6"/>
                  <a:gd name="T5" fmla="*/ 0 h 6"/>
                  <a:gd name="T6" fmla="*/ 3 w 6"/>
                  <a:gd name="T7" fmla="*/ 0 h 6"/>
                  <a:gd name="T8" fmla="*/ 3 w 6"/>
                  <a:gd name="T9" fmla="*/ 3 h 6"/>
                  <a:gd name="T10" fmla="*/ 3 w 6"/>
                  <a:gd name="T11" fmla="*/ 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 name="Freeform 139"/>
              <p:cNvSpPr>
                <a:spLocks/>
              </p:cNvSpPr>
              <p:nvPr/>
            </p:nvSpPr>
            <p:spPr bwMode="auto">
              <a:xfrm>
                <a:off x="1860" y="1254"/>
                <a:ext cx="12" cy="9"/>
              </a:xfrm>
              <a:custGeom>
                <a:avLst/>
                <a:gdLst>
                  <a:gd name="T0" fmla="*/ 12 w 12"/>
                  <a:gd name="T1" fmla="*/ 2 h 11"/>
                  <a:gd name="T2" fmla="*/ 12 w 12"/>
                  <a:gd name="T3" fmla="*/ 2 h 11"/>
                  <a:gd name="T4" fmla="*/ 0 w 12"/>
                  <a:gd name="T5" fmla="*/ 2 h 11"/>
                  <a:gd name="T6" fmla="*/ 6 w 12"/>
                  <a:gd name="T7" fmla="*/ 0 h 11"/>
                  <a:gd name="T8" fmla="*/ 12 w 12"/>
                  <a:gd name="T9" fmla="*/ 2 h 11"/>
                  <a:gd name="T10" fmla="*/ 12 w 12"/>
                  <a:gd name="T11" fmla="*/ 2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6" name="Freeform 140"/>
              <p:cNvSpPr>
                <a:spLocks/>
              </p:cNvSpPr>
              <p:nvPr/>
            </p:nvSpPr>
            <p:spPr bwMode="auto">
              <a:xfrm>
                <a:off x="1860" y="1254"/>
                <a:ext cx="12" cy="9"/>
              </a:xfrm>
              <a:custGeom>
                <a:avLst/>
                <a:gdLst>
                  <a:gd name="T0" fmla="*/ 12 w 12"/>
                  <a:gd name="T1" fmla="*/ 2 h 11"/>
                  <a:gd name="T2" fmla="*/ 12 w 12"/>
                  <a:gd name="T3" fmla="*/ 2 h 11"/>
                  <a:gd name="T4" fmla="*/ 0 w 12"/>
                  <a:gd name="T5" fmla="*/ 2 h 11"/>
                  <a:gd name="T6" fmla="*/ 6 w 12"/>
                  <a:gd name="T7" fmla="*/ 0 h 11"/>
                  <a:gd name="T8" fmla="*/ 12 w 12"/>
                  <a:gd name="T9" fmla="*/ 2 h 11"/>
                  <a:gd name="T10" fmla="*/ 12 w 12"/>
                  <a:gd name="T11" fmla="*/ 2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 name="Freeform 141"/>
              <p:cNvSpPr>
                <a:spLocks/>
              </p:cNvSpPr>
              <p:nvPr/>
            </p:nvSpPr>
            <p:spPr bwMode="auto">
              <a:xfrm>
                <a:off x="1891" y="1254"/>
                <a:ext cx="7" cy="9"/>
              </a:xfrm>
              <a:custGeom>
                <a:avLst/>
                <a:gdLst>
                  <a:gd name="T0" fmla="*/ 0 w 6"/>
                  <a:gd name="T1" fmla="*/ 2 h 11"/>
                  <a:gd name="T2" fmla="*/ 0 w 6"/>
                  <a:gd name="T3" fmla="*/ 2 h 11"/>
                  <a:gd name="T4" fmla="*/ 29 w 6"/>
                  <a:gd name="T5" fmla="*/ 2 h 11"/>
                  <a:gd name="T6" fmla="*/ 29 w 6"/>
                  <a:gd name="T7" fmla="*/ 0 h 11"/>
                  <a:gd name="T8" fmla="*/ 0 w 6"/>
                  <a:gd name="T9" fmla="*/ 2 h 11"/>
                  <a:gd name="T10" fmla="*/ 0 w 6"/>
                  <a:gd name="T11" fmla="*/ 2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8" name="Freeform 142"/>
              <p:cNvSpPr>
                <a:spLocks/>
              </p:cNvSpPr>
              <p:nvPr/>
            </p:nvSpPr>
            <p:spPr bwMode="auto">
              <a:xfrm>
                <a:off x="1891" y="1254"/>
                <a:ext cx="7" cy="9"/>
              </a:xfrm>
              <a:custGeom>
                <a:avLst/>
                <a:gdLst>
                  <a:gd name="T0" fmla="*/ 0 w 6"/>
                  <a:gd name="T1" fmla="*/ 2 h 11"/>
                  <a:gd name="T2" fmla="*/ 0 w 6"/>
                  <a:gd name="T3" fmla="*/ 2 h 11"/>
                  <a:gd name="T4" fmla="*/ 29 w 6"/>
                  <a:gd name="T5" fmla="*/ 2 h 11"/>
                  <a:gd name="T6" fmla="*/ 29 w 6"/>
                  <a:gd name="T7" fmla="*/ 0 h 11"/>
                  <a:gd name="T8" fmla="*/ 0 w 6"/>
                  <a:gd name="T9" fmla="*/ 2 h 11"/>
                  <a:gd name="T10" fmla="*/ 0 w 6"/>
                  <a:gd name="T11" fmla="*/ 2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9" name="Freeform 143"/>
              <p:cNvSpPr>
                <a:spLocks/>
              </p:cNvSpPr>
              <p:nvPr/>
            </p:nvSpPr>
            <p:spPr bwMode="auto">
              <a:xfrm>
                <a:off x="1898" y="1238"/>
                <a:ext cx="5" cy="5"/>
              </a:xfrm>
              <a:custGeom>
                <a:avLst/>
                <a:gdLst>
                  <a:gd name="T0" fmla="*/ 5 w 5"/>
                  <a:gd name="T1" fmla="*/ 3 h 6"/>
                  <a:gd name="T2" fmla="*/ 0 w 5"/>
                  <a:gd name="T3" fmla="*/ 3 h 6"/>
                  <a:gd name="T4" fmla="*/ 0 w 5"/>
                  <a:gd name="T5" fmla="*/ 0 h 6"/>
                  <a:gd name="T6" fmla="*/ 5 w 5"/>
                  <a:gd name="T7" fmla="*/ 0 h 6"/>
                  <a:gd name="T8" fmla="*/ 5 w 5"/>
                  <a:gd name="T9" fmla="*/ 3 h 6"/>
                  <a:gd name="T10" fmla="*/ 5 w 5"/>
                  <a:gd name="T11" fmla="*/ 3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0" name="Freeform 144"/>
              <p:cNvSpPr>
                <a:spLocks/>
              </p:cNvSpPr>
              <p:nvPr/>
            </p:nvSpPr>
            <p:spPr bwMode="auto">
              <a:xfrm>
                <a:off x="1898" y="1238"/>
                <a:ext cx="5" cy="5"/>
              </a:xfrm>
              <a:custGeom>
                <a:avLst/>
                <a:gdLst>
                  <a:gd name="T0" fmla="*/ 5 w 5"/>
                  <a:gd name="T1" fmla="*/ 3 h 6"/>
                  <a:gd name="T2" fmla="*/ 0 w 5"/>
                  <a:gd name="T3" fmla="*/ 3 h 6"/>
                  <a:gd name="T4" fmla="*/ 0 w 5"/>
                  <a:gd name="T5" fmla="*/ 0 h 6"/>
                  <a:gd name="T6" fmla="*/ 5 w 5"/>
                  <a:gd name="T7" fmla="*/ 0 h 6"/>
                  <a:gd name="T8" fmla="*/ 5 w 5"/>
                  <a:gd name="T9" fmla="*/ 3 h 6"/>
                  <a:gd name="T10" fmla="*/ 5 w 5"/>
                  <a:gd name="T11" fmla="*/ 3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1" name="Freeform 145"/>
              <p:cNvSpPr>
                <a:spLocks/>
              </p:cNvSpPr>
              <p:nvPr/>
            </p:nvSpPr>
            <p:spPr bwMode="auto">
              <a:xfrm>
                <a:off x="1879" y="1209"/>
                <a:ext cx="5" cy="12"/>
              </a:xfrm>
              <a:custGeom>
                <a:avLst/>
                <a:gdLst>
                  <a:gd name="T0" fmla="*/ 3 w 6"/>
                  <a:gd name="T1" fmla="*/ 25 h 11"/>
                  <a:gd name="T2" fmla="*/ 0 w 6"/>
                  <a:gd name="T3" fmla="*/ 25 h 11"/>
                  <a:gd name="T4" fmla="*/ 0 w 6"/>
                  <a:gd name="T5" fmla="*/ 0 h 11"/>
                  <a:gd name="T6" fmla="*/ 3 w 6"/>
                  <a:gd name="T7" fmla="*/ 0 h 11"/>
                  <a:gd name="T8" fmla="*/ 3 w 6"/>
                  <a:gd name="T9" fmla="*/ 25 h 11"/>
                  <a:gd name="T10" fmla="*/ 3 w 6"/>
                  <a:gd name="T11" fmla="*/ 25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2" name="Freeform 146"/>
              <p:cNvSpPr>
                <a:spLocks/>
              </p:cNvSpPr>
              <p:nvPr/>
            </p:nvSpPr>
            <p:spPr bwMode="auto">
              <a:xfrm>
                <a:off x="1879" y="1209"/>
                <a:ext cx="5" cy="12"/>
              </a:xfrm>
              <a:custGeom>
                <a:avLst/>
                <a:gdLst>
                  <a:gd name="T0" fmla="*/ 3 w 6"/>
                  <a:gd name="T1" fmla="*/ 25 h 11"/>
                  <a:gd name="T2" fmla="*/ 0 w 6"/>
                  <a:gd name="T3" fmla="*/ 25 h 11"/>
                  <a:gd name="T4" fmla="*/ 0 w 6"/>
                  <a:gd name="T5" fmla="*/ 0 h 11"/>
                  <a:gd name="T6" fmla="*/ 3 w 6"/>
                  <a:gd name="T7" fmla="*/ 0 h 11"/>
                  <a:gd name="T8" fmla="*/ 3 w 6"/>
                  <a:gd name="T9" fmla="*/ 25 h 11"/>
                  <a:gd name="T10" fmla="*/ 3 w 6"/>
                  <a:gd name="T11" fmla="*/ 25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3" name="Freeform 147"/>
              <p:cNvSpPr>
                <a:spLocks/>
              </p:cNvSpPr>
              <p:nvPr/>
            </p:nvSpPr>
            <p:spPr bwMode="auto">
              <a:xfrm>
                <a:off x="1777" y="1164"/>
                <a:ext cx="247" cy="156"/>
              </a:xfrm>
              <a:custGeom>
                <a:avLst/>
                <a:gdLst>
                  <a:gd name="T0" fmla="*/ 265 w 245"/>
                  <a:gd name="T1" fmla="*/ 156 h 156"/>
                  <a:gd name="T2" fmla="*/ 265 w 245"/>
                  <a:gd name="T3" fmla="*/ 0 h 156"/>
                  <a:gd name="T4" fmla="*/ 0 w 245"/>
                  <a:gd name="T5" fmla="*/ 0 h 156"/>
                  <a:gd name="T6" fmla="*/ 0 w 245"/>
                  <a:gd name="T7" fmla="*/ 156 h 156"/>
                  <a:gd name="T8" fmla="*/ 265 w 245"/>
                  <a:gd name="T9" fmla="*/ 156 h 156"/>
                  <a:gd name="T10" fmla="*/ 26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 name="Group 148"/>
            <p:cNvGrpSpPr>
              <a:grpSpLocks/>
            </p:cNvGrpSpPr>
            <p:nvPr userDrawn="1"/>
          </p:nvGrpSpPr>
          <p:grpSpPr bwMode="auto">
            <a:xfrm>
              <a:off x="1209677" y="5298398"/>
              <a:ext cx="164978" cy="105273"/>
              <a:chOff x="1595" y="1394"/>
              <a:chExt cx="245" cy="157"/>
            </a:xfrm>
          </p:grpSpPr>
          <p:sp>
            <p:nvSpPr>
              <p:cNvPr id="148" name="Freeform 149"/>
              <p:cNvSpPr>
                <a:spLocks/>
              </p:cNvSpPr>
              <p:nvPr/>
            </p:nvSpPr>
            <p:spPr bwMode="auto">
              <a:xfrm>
                <a:off x="1595" y="1394"/>
                <a:ext cx="245" cy="156"/>
              </a:xfrm>
              <a:custGeom>
                <a:avLst/>
                <a:gdLst>
                  <a:gd name="T0" fmla="*/ 245 w 245"/>
                  <a:gd name="T1" fmla="*/ 147 h 157"/>
                  <a:gd name="T2" fmla="*/ 245 w 245"/>
                  <a:gd name="T3" fmla="*/ 0 h 157"/>
                  <a:gd name="T4" fmla="*/ 0 w 245"/>
                  <a:gd name="T5" fmla="*/ 0 h 157"/>
                  <a:gd name="T6" fmla="*/ 0 w 245"/>
                  <a:gd name="T7" fmla="*/ 147 h 157"/>
                  <a:gd name="T8" fmla="*/ 245 w 245"/>
                  <a:gd name="T9" fmla="*/ 147 h 157"/>
                  <a:gd name="T10" fmla="*/ 24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 name="Freeform 150"/>
              <p:cNvSpPr>
                <a:spLocks/>
              </p:cNvSpPr>
              <p:nvPr/>
            </p:nvSpPr>
            <p:spPr bwMode="auto">
              <a:xfrm>
                <a:off x="1595" y="1394"/>
                <a:ext cx="73" cy="47"/>
              </a:xfrm>
              <a:custGeom>
                <a:avLst/>
                <a:gdLst>
                  <a:gd name="T0" fmla="*/ 82 w 72"/>
                  <a:gd name="T1" fmla="*/ 0 h 45"/>
                  <a:gd name="T2" fmla="*/ 0 w 72"/>
                  <a:gd name="T3" fmla="*/ 0 h 45"/>
                  <a:gd name="T4" fmla="*/ 0 w 72"/>
                  <a:gd name="T5" fmla="*/ 69 h 45"/>
                  <a:gd name="T6" fmla="*/ 82 w 72"/>
                  <a:gd name="T7" fmla="*/ 69 h 45"/>
                  <a:gd name="T8" fmla="*/ 82 w 72"/>
                  <a:gd name="T9" fmla="*/ 0 h 45"/>
                  <a:gd name="T10" fmla="*/ 8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 name="Freeform 151"/>
              <p:cNvSpPr>
                <a:spLocks/>
              </p:cNvSpPr>
              <p:nvPr/>
            </p:nvSpPr>
            <p:spPr bwMode="auto">
              <a:xfrm>
                <a:off x="1595" y="1505"/>
                <a:ext cx="73" cy="45"/>
              </a:xfrm>
              <a:custGeom>
                <a:avLst/>
                <a:gdLst>
                  <a:gd name="T0" fmla="*/ 0 w 72"/>
                  <a:gd name="T1" fmla="*/ 0 h 45"/>
                  <a:gd name="T2" fmla="*/ 0 w 72"/>
                  <a:gd name="T3" fmla="*/ 45 h 45"/>
                  <a:gd name="T4" fmla="*/ 82 w 72"/>
                  <a:gd name="T5" fmla="*/ 45 h 45"/>
                  <a:gd name="T6" fmla="*/ 8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 name="Freeform 152"/>
              <p:cNvSpPr>
                <a:spLocks/>
              </p:cNvSpPr>
              <p:nvPr/>
            </p:nvSpPr>
            <p:spPr bwMode="auto">
              <a:xfrm>
                <a:off x="1739" y="1505"/>
                <a:ext cx="101" cy="45"/>
              </a:xfrm>
              <a:custGeom>
                <a:avLst/>
                <a:gdLst>
                  <a:gd name="T0" fmla="*/ 0 w 102"/>
                  <a:gd name="T1" fmla="*/ 45 h 45"/>
                  <a:gd name="T2" fmla="*/ 92 w 102"/>
                  <a:gd name="T3" fmla="*/ 45 h 45"/>
                  <a:gd name="T4" fmla="*/ 9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Freeform 153"/>
              <p:cNvSpPr>
                <a:spLocks/>
              </p:cNvSpPr>
              <p:nvPr/>
            </p:nvSpPr>
            <p:spPr bwMode="auto">
              <a:xfrm>
                <a:off x="1739" y="1394"/>
                <a:ext cx="101" cy="47"/>
              </a:xfrm>
              <a:custGeom>
                <a:avLst/>
                <a:gdLst>
                  <a:gd name="T0" fmla="*/ 0 w 102"/>
                  <a:gd name="T1" fmla="*/ 0 h 45"/>
                  <a:gd name="T2" fmla="*/ 0 w 102"/>
                  <a:gd name="T3" fmla="*/ 69 h 45"/>
                  <a:gd name="T4" fmla="*/ 92 w 102"/>
                  <a:gd name="T5" fmla="*/ 69 h 45"/>
                  <a:gd name="T6" fmla="*/ 9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3" name="Freeform 154"/>
              <p:cNvSpPr>
                <a:spLocks/>
              </p:cNvSpPr>
              <p:nvPr/>
            </p:nvSpPr>
            <p:spPr bwMode="auto">
              <a:xfrm>
                <a:off x="1595" y="1394"/>
                <a:ext cx="245" cy="156"/>
              </a:xfrm>
              <a:custGeom>
                <a:avLst/>
                <a:gdLst>
                  <a:gd name="T0" fmla="*/ 125 w 245"/>
                  <a:gd name="T1" fmla="*/ 147 h 157"/>
                  <a:gd name="T2" fmla="*/ 125 w 245"/>
                  <a:gd name="T3" fmla="*/ 85 h 157"/>
                  <a:gd name="T4" fmla="*/ 245 w 245"/>
                  <a:gd name="T5" fmla="*/ 8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85 h 157"/>
                  <a:gd name="T20" fmla="*/ 90 w 245"/>
                  <a:gd name="T21" fmla="*/ 85 h 157"/>
                  <a:gd name="T22" fmla="*/ 90 w 245"/>
                  <a:gd name="T23" fmla="*/ 147 h 157"/>
                  <a:gd name="T24" fmla="*/ 125 w 245"/>
                  <a:gd name="T25" fmla="*/ 147 h 157"/>
                  <a:gd name="T26" fmla="*/ 125 w 245"/>
                  <a:gd name="T27" fmla="*/ 14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4" name="Freeform 155"/>
              <p:cNvSpPr>
                <a:spLocks/>
              </p:cNvSpPr>
              <p:nvPr/>
            </p:nvSpPr>
            <p:spPr bwMode="auto">
              <a:xfrm>
                <a:off x="1595" y="1394"/>
                <a:ext cx="245" cy="156"/>
              </a:xfrm>
              <a:custGeom>
                <a:avLst/>
                <a:gdLst>
                  <a:gd name="T0" fmla="*/ 245 w 245"/>
                  <a:gd name="T1" fmla="*/ 147 h 157"/>
                  <a:gd name="T2" fmla="*/ 245 w 245"/>
                  <a:gd name="T3" fmla="*/ 0 h 157"/>
                  <a:gd name="T4" fmla="*/ 0 w 245"/>
                  <a:gd name="T5" fmla="*/ 0 h 157"/>
                  <a:gd name="T6" fmla="*/ 0 w 245"/>
                  <a:gd name="T7" fmla="*/ 147 h 157"/>
                  <a:gd name="T8" fmla="*/ 245 w 245"/>
                  <a:gd name="T9" fmla="*/ 147 h 157"/>
                  <a:gd name="T10" fmla="*/ 24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 name="Group 156"/>
            <p:cNvGrpSpPr>
              <a:grpSpLocks/>
            </p:cNvGrpSpPr>
            <p:nvPr userDrawn="1"/>
          </p:nvGrpSpPr>
          <p:grpSpPr bwMode="auto">
            <a:xfrm>
              <a:off x="998528" y="5298398"/>
              <a:ext cx="163291" cy="105273"/>
              <a:chOff x="1593" y="1143"/>
              <a:chExt cx="244" cy="157"/>
            </a:xfrm>
          </p:grpSpPr>
          <p:sp>
            <p:nvSpPr>
              <p:cNvPr id="144" name="Freeform 157"/>
              <p:cNvSpPr>
                <a:spLocks/>
              </p:cNvSpPr>
              <p:nvPr/>
            </p:nvSpPr>
            <p:spPr bwMode="auto">
              <a:xfrm>
                <a:off x="1593" y="1143"/>
                <a:ext cx="244" cy="156"/>
              </a:xfrm>
              <a:custGeom>
                <a:avLst/>
                <a:gdLst>
                  <a:gd name="T0" fmla="*/ 235 w 245"/>
                  <a:gd name="T1" fmla="*/ 147 h 157"/>
                  <a:gd name="T2" fmla="*/ 235 w 245"/>
                  <a:gd name="T3" fmla="*/ 0 h 157"/>
                  <a:gd name="T4" fmla="*/ 0 w 245"/>
                  <a:gd name="T5" fmla="*/ 0 h 157"/>
                  <a:gd name="T6" fmla="*/ 0 w 245"/>
                  <a:gd name="T7" fmla="*/ 147 h 157"/>
                  <a:gd name="T8" fmla="*/ 235 w 245"/>
                  <a:gd name="T9" fmla="*/ 147 h 157"/>
                  <a:gd name="T10" fmla="*/ 23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 name="Freeform 158"/>
              <p:cNvSpPr>
                <a:spLocks/>
              </p:cNvSpPr>
              <p:nvPr/>
            </p:nvSpPr>
            <p:spPr bwMode="auto">
              <a:xfrm>
                <a:off x="1593" y="1143"/>
                <a:ext cx="244" cy="47"/>
              </a:xfrm>
              <a:custGeom>
                <a:avLst/>
                <a:gdLst>
                  <a:gd name="T0" fmla="*/ 235 w 245"/>
                  <a:gd name="T1" fmla="*/ 69 h 45"/>
                  <a:gd name="T2" fmla="*/ 235 w 245"/>
                  <a:gd name="T3" fmla="*/ 0 h 45"/>
                  <a:gd name="T4" fmla="*/ 0 w 245"/>
                  <a:gd name="T5" fmla="*/ 0 h 45"/>
                  <a:gd name="T6" fmla="*/ 0 w 245"/>
                  <a:gd name="T7" fmla="*/ 69 h 45"/>
                  <a:gd name="T8" fmla="*/ 235 w 245"/>
                  <a:gd name="T9" fmla="*/ 69 h 45"/>
                  <a:gd name="T10" fmla="*/ 235 w 245"/>
                  <a:gd name="T11" fmla="*/ 69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6" name="Freeform 159"/>
              <p:cNvSpPr>
                <a:spLocks/>
              </p:cNvSpPr>
              <p:nvPr/>
            </p:nvSpPr>
            <p:spPr bwMode="auto">
              <a:xfrm>
                <a:off x="1593" y="1249"/>
                <a:ext cx="244" cy="50"/>
              </a:xfrm>
              <a:custGeom>
                <a:avLst/>
                <a:gdLst>
                  <a:gd name="T0" fmla="*/ 235 w 245"/>
                  <a:gd name="T1" fmla="*/ 41 h 51"/>
                  <a:gd name="T2" fmla="*/ 235 w 245"/>
                  <a:gd name="T3" fmla="*/ 0 h 51"/>
                  <a:gd name="T4" fmla="*/ 0 w 245"/>
                  <a:gd name="T5" fmla="*/ 0 h 51"/>
                  <a:gd name="T6" fmla="*/ 0 w 245"/>
                  <a:gd name="T7" fmla="*/ 41 h 51"/>
                  <a:gd name="T8" fmla="*/ 235 w 245"/>
                  <a:gd name="T9" fmla="*/ 41 h 51"/>
                  <a:gd name="T10" fmla="*/ 235 w 245"/>
                  <a:gd name="T11" fmla="*/ 4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7" name="Freeform 160"/>
              <p:cNvSpPr>
                <a:spLocks/>
              </p:cNvSpPr>
              <p:nvPr/>
            </p:nvSpPr>
            <p:spPr bwMode="auto">
              <a:xfrm>
                <a:off x="1593" y="1143"/>
                <a:ext cx="244" cy="156"/>
              </a:xfrm>
              <a:custGeom>
                <a:avLst/>
                <a:gdLst>
                  <a:gd name="T0" fmla="*/ 235 w 245"/>
                  <a:gd name="T1" fmla="*/ 147 h 157"/>
                  <a:gd name="T2" fmla="*/ 235 w 245"/>
                  <a:gd name="T3" fmla="*/ 0 h 157"/>
                  <a:gd name="T4" fmla="*/ 0 w 245"/>
                  <a:gd name="T5" fmla="*/ 0 h 157"/>
                  <a:gd name="T6" fmla="*/ 0 w 245"/>
                  <a:gd name="T7" fmla="*/ 147 h 157"/>
                  <a:gd name="T8" fmla="*/ 235 w 245"/>
                  <a:gd name="T9" fmla="*/ 147 h 157"/>
                  <a:gd name="T10" fmla="*/ 23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3" name="Group 161"/>
            <p:cNvGrpSpPr>
              <a:grpSpLocks/>
            </p:cNvGrpSpPr>
            <p:nvPr userDrawn="1"/>
          </p:nvGrpSpPr>
          <p:grpSpPr bwMode="auto">
            <a:xfrm>
              <a:off x="577634" y="5298398"/>
              <a:ext cx="164629" cy="104917"/>
              <a:chOff x="1592" y="892"/>
              <a:chExt cx="246" cy="157"/>
            </a:xfrm>
          </p:grpSpPr>
          <p:sp>
            <p:nvSpPr>
              <p:cNvPr id="140" name="Freeform 162"/>
              <p:cNvSpPr>
                <a:spLocks/>
              </p:cNvSpPr>
              <p:nvPr/>
            </p:nvSpPr>
            <p:spPr bwMode="auto">
              <a:xfrm>
                <a:off x="1592" y="892"/>
                <a:ext cx="247" cy="156"/>
              </a:xfrm>
              <a:custGeom>
                <a:avLst/>
                <a:gdLst>
                  <a:gd name="T0" fmla="*/ 265 w 245"/>
                  <a:gd name="T1" fmla="*/ 156 h 156"/>
                  <a:gd name="T2" fmla="*/ 265 w 245"/>
                  <a:gd name="T3" fmla="*/ 0 h 156"/>
                  <a:gd name="T4" fmla="*/ 0 w 245"/>
                  <a:gd name="T5" fmla="*/ 0 h 156"/>
                  <a:gd name="T6" fmla="*/ 0 w 245"/>
                  <a:gd name="T7" fmla="*/ 156 h 156"/>
                  <a:gd name="T8" fmla="*/ 265 w 245"/>
                  <a:gd name="T9" fmla="*/ 156 h 156"/>
                  <a:gd name="T10" fmla="*/ 26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1" name="Freeform 163"/>
              <p:cNvSpPr>
                <a:spLocks/>
              </p:cNvSpPr>
              <p:nvPr/>
            </p:nvSpPr>
            <p:spPr bwMode="auto">
              <a:xfrm>
                <a:off x="1592" y="892"/>
                <a:ext cx="247" cy="50"/>
              </a:xfrm>
              <a:custGeom>
                <a:avLst/>
                <a:gdLst>
                  <a:gd name="T0" fmla="*/ 265 w 245"/>
                  <a:gd name="T1" fmla="*/ 50 h 50"/>
                  <a:gd name="T2" fmla="*/ 265 w 245"/>
                  <a:gd name="T3" fmla="*/ 0 h 50"/>
                  <a:gd name="T4" fmla="*/ 0 w 245"/>
                  <a:gd name="T5" fmla="*/ 0 h 50"/>
                  <a:gd name="T6" fmla="*/ 0 w 245"/>
                  <a:gd name="T7" fmla="*/ 50 h 50"/>
                  <a:gd name="T8" fmla="*/ 265 w 245"/>
                  <a:gd name="T9" fmla="*/ 50 h 50"/>
                  <a:gd name="T10" fmla="*/ 26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 name="Freeform 164"/>
              <p:cNvSpPr>
                <a:spLocks/>
              </p:cNvSpPr>
              <p:nvPr/>
            </p:nvSpPr>
            <p:spPr bwMode="auto">
              <a:xfrm>
                <a:off x="1592" y="999"/>
                <a:ext cx="247" cy="50"/>
              </a:xfrm>
              <a:custGeom>
                <a:avLst/>
                <a:gdLst>
                  <a:gd name="T0" fmla="*/ 265 w 245"/>
                  <a:gd name="T1" fmla="*/ 50 h 50"/>
                  <a:gd name="T2" fmla="*/ 265 w 245"/>
                  <a:gd name="T3" fmla="*/ 0 h 50"/>
                  <a:gd name="T4" fmla="*/ 0 w 245"/>
                  <a:gd name="T5" fmla="*/ 0 h 50"/>
                  <a:gd name="T6" fmla="*/ 0 w 245"/>
                  <a:gd name="T7" fmla="*/ 50 h 50"/>
                  <a:gd name="T8" fmla="*/ 265 w 245"/>
                  <a:gd name="T9" fmla="*/ 50 h 50"/>
                  <a:gd name="T10" fmla="*/ 26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3" name="Freeform 165"/>
              <p:cNvSpPr>
                <a:spLocks/>
              </p:cNvSpPr>
              <p:nvPr/>
            </p:nvSpPr>
            <p:spPr bwMode="auto">
              <a:xfrm>
                <a:off x="1592" y="892"/>
                <a:ext cx="247" cy="156"/>
              </a:xfrm>
              <a:custGeom>
                <a:avLst/>
                <a:gdLst>
                  <a:gd name="T0" fmla="*/ 265 w 245"/>
                  <a:gd name="T1" fmla="*/ 156 h 156"/>
                  <a:gd name="T2" fmla="*/ 265 w 245"/>
                  <a:gd name="T3" fmla="*/ 0 h 156"/>
                  <a:gd name="T4" fmla="*/ 0 w 245"/>
                  <a:gd name="T5" fmla="*/ 0 h 156"/>
                  <a:gd name="T6" fmla="*/ 0 w 245"/>
                  <a:gd name="T7" fmla="*/ 156 h 156"/>
                  <a:gd name="T8" fmla="*/ 265 w 245"/>
                  <a:gd name="T9" fmla="*/ 156 h 156"/>
                  <a:gd name="T10" fmla="*/ 26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aphicFrame>
          <p:nvGraphicFramePr>
            <p:cNvPr id="14" name="Object 166"/>
            <p:cNvGraphicFramePr>
              <a:graphicFrameLocks noChangeAspect="1"/>
            </p:cNvGraphicFramePr>
            <p:nvPr userDrawn="1"/>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1108" name="Clip" r:id="rId5" imgW="3809524" imgH="2619048" progId="">
                    <p:embed/>
                  </p:oleObj>
                </mc:Choice>
                <mc:Fallback>
                  <p:oleObj name="Clip" r:id="rId5" imgW="3809524" imgH="2619048" progId="">
                    <p:embed/>
                    <p:pic>
                      <p:nvPicPr>
                        <p:cNvPr id="14" name="Object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5" name="Group 256"/>
            <p:cNvGrpSpPr>
              <a:grpSpLocks/>
            </p:cNvGrpSpPr>
            <p:nvPr userDrawn="1"/>
          </p:nvGrpSpPr>
          <p:grpSpPr bwMode="auto">
            <a:xfrm>
              <a:off x="1422513" y="5298398"/>
              <a:ext cx="163489" cy="106268"/>
              <a:chOff x="7877798" y="2333052"/>
              <a:chExt cx="253806" cy="164973"/>
            </a:xfrm>
          </p:grpSpPr>
          <p:sp>
            <p:nvSpPr>
              <p:cNvPr id="138" name="Freeform 220"/>
              <p:cNvSpPr>
                <a:spLocks/>
              </p:cNvSpPr>
              <p:nvPr userDrawn="1"/>
            </p:nvSpPr>
            <p:spPr bwMode="auto">
              <a:xfrm>
                <a:off x="7877467" y="2333307"/>
                <a:ext cx="253817" cy="73703"/>
              </a:xfrm>
              <a:custGeom>
                <a:avLst/>
                <a:gdLst>
                  <a:gd name="T0" fmla="*/ 2147483646 w 238"/>
                  <a:gd name="T1" fmla="*/ 2147483646 h 72"/>
                  <a:gd name="T2" fmla="*/ 0 w 238"/>
                  <a:gd name="T3" fmla="*/ 2147483646 h 72"/>
                  <a:gd name="T4" fmla="*/ 0 w 238"/>
                  <a:gd name="T5" fmla="*/ 0 h 72"/>
                  <a:gd name="T6" fmla="*/ 2147483646 w 238"/>
                  <a:gd name="T7" fmla="*/ 0 h 72"/>
                  <a:gd name="T8" fmla="*/ 2147483646 w 238"/>
                  <a:gd name="T9" fmla="*/ 2147483646 h 72"/>
                  <a:gd name="T10" fmla="*/ 2147483646 w 238"/>
                  <a:gd name="T11" fmla="*/ 214748364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9" name="Freeform 221"/>
              <p:cNvSpPr>
                <a:spLocks/>
              </p:cNvSpPr>
              <p:nvPr userDrawn="1"/>
            </p:nvSpPr>
            <p:spPr bwMode="auto">
              <a:xfrm>
                <a:off x="7879931" y="2411923"/>
                <a:ext cx="251353" cy="85987"/>
              </a:xfrm>
              <a:custGeom>
                <a:avLst/>
                <a:gdLst>
                  <a:gd name="T0" fmla="*/ 2147483646 w 238"/>
                  <a:gd name="T1" fmla="*/ 2147483646 h 84"/>
                  <a:gd name="T2" fmla="*/ 2147483646 w 238"/>
                  <a:gd name="T3" fmla="*/ 0 h 84"/>
                  <a:gd name="T4" fmla="*/ 0 w 238"/>
                  <a:gd name="T5" fmla="*/ 0 h 84"/>
                  <a:gd name="T6" fmla="*/ 0 w 238"/>
                  <a:gd name="T7" fmla="*/ 2147483646 h 84"/>
                  <a:gd name="T8" fmla="*/ 2147483646 w 238"/>
                  <a:gd name="T9" fmla="*/ 2147483646 h 84"/>
                  <a:gd name="T10" fmla="*/ 2147483646 w 238"/>
                  <a:gd name="T11" fmla="*/ 2147483646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228"/>
            <p:cNvGrpSpPr>
              <a:grpSpLocks/>
            </p:cNvGrpSpPr>
            <p:nvPr userDrawn="1"/>
          </p:nvGrpSpPr>
          <p:grpSpPr bwMode="auto">
            <a:xfrm>
              <a:off x="2274076" y="5298398"/>
              <a:ext cx="164978" cy="109010"/>
              <a:chOff x="4188" y="2157"/>
              <a:chExt cx="238" cy="162"/>
            </a:xfrm>
          </p:grpSpPr>
          <p:sp>
            <p:nvSpPr>
              <p:cNvPr id="125" name="Freeform 229"/>
              <p:cNvSpPr>
                <a:spLocks/>
              </p:cNvSpPr>
              <p:nvPr/>
            </p:nvSpPr>
            <p:spPr bwMode="auto">
              <a:xfrm>
                <a:off x="4189" y="2157"/>
                <a:ext cx="238" cy="158"/>
              </a:xfrm>
              <a:custGeom>
                <a:avLst/>
                <a:gdLst>
                  <a:gd name="T0" fmla="*/ 0 w 238"/>
                  <a:gd name="T1" fmla="*/ 0 h 151"/>
                  <a:gd name="T2" fmla="*/ 238 w 238"/>
                  <a:gd name="T3" fmla="*/ 0 h 151"/>
                  <a:gd name="T4" fmla="*/ 238 w 238"/>
                  <a:gd name="T5" fmla="*/ 2818 h 151"/>
                  <a:gd name="T6" fmla="*/ 0 w 238"/>
                  <a:gd name="T7" fmla="*/ 2818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6" name="Freeform 230"/>
              <p:cNvSpPr>
                <a:spLocks/>
              </p:cNvSpPr>
              <p:nvPr/>
            </p:nvSpPr>
            <p:spPr bwMode="auto">
              <a:xfrm>
                <a:off x="4189" y="2157"/>
                <a:ext cx="238" cy="59"/>
              </a:xfrm>
              <a:custGeom>
                <a:avLst/>
                <a:gdLst>
                  <a:gd name="T0" fmla="*/ 0 w 238"/>
                  <a:gd name="T1" fmla="*/ 0 h 56"/>
                  <a:gd name="T2" fmla="*/ 238 w 238"/>
                  <a:gd name="T3" fmla="*/ 0 h 56"/>
                  <a:gd name="T4" fmla="*/ 238 w 238"/>
                  <a:gd name="T5" fmla="*/ 1350 h 56"/>
                  <a:gd name="T6" fmla="*/ 0 w 238"/>
                  <a:gd name="T7" fmla="*/ 135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7" name="Freeform 231"/>
              <p:cNvSpPr>
                <a:spLocks/>
              </p:cNvSpPr>
              <p:nvPr/>
            </p:nvSpPr>
            <p:spPr bwMode="auto">
              <a:xfrm>
                <a:off x="4189" y="2261"/>
                <a:ext cx="238" cy="59"/>
              </a:xfrm>
              <a:custGeom>
                <a:avLst/>
                <a:gdLst>
                  <a:gd name="T0" fmla="*/ 0 w 238"/>
                  <a:gd name="T1" fmla="*/ 0 h 55"/>
                  <a:gd name="T2" fmla="*/ 238 w 238"/>
                  <a:gd name="T3" fmla="*/ 0 h 55"/>
                  <a:gd name="T4" fmla="*/ 238 w 238"/>
                  <a:gd name="T5" fmla="*/ 1657 h 55"/>
                  <a:gd name="T6" fmla="*/ 0 w 238"/>
                  <a:gd name="T7" fmla="*/ 1657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8" name="Freeform 232"/>
              <p:cNvSpPr>
                <a:spLocks/>
              </p:cNvSpPr>
              <p:nvPr/>
            </p:nvSpPr>
            <p:spPr bwMode="auto">
              <a:xfrm>
                <a:off x="4221" y="2185"/>
                <a:ext cx="39" cy="47"/>
              </a:xfrm>
              <a:custGeom>
                <a:avLst/>
                <a:gdLst>
                  <a:gd name="T0" fmla="*/ 20 w 42"/>
                  <a:gd name="T1" fmla="*/ 236 h 45"/>
                  <a:gd name="T2" fmla="*/ 20 w 42"/>
                  <a:gd name="T3" fmla="*/ 11 h 45"/>
                  <a:gd name="T4" fmla="*/ 20 w 42"/>
                  <a:gd name="T5" fmla="*/ 0 h 45"/>
                  <a:gd name="T6" fmla="*/ 0 w 42"/>
                  <a:gd name="T7" fmla="*/ 0 h 45"/>
                  <a:gd name="T8" fmla="*/ 0 w 42"/>
                  <a:gd name="T9" fmla="*/ 11 h 45"/>
                  <a:gd name="T10" fmla="*/ 0 w 42"/>
                  <a:gd name="T11" fmla="*/ 236 h 45"/>
                  <a:gd name="T12" fmla="*/ 6 w 42"/>
                  <a:gd name="T13" fmla="*/ 271 h 45"/>
                  <a:gd name="T14" fmla="*/ 6 w 42"/>
                  <a:gd name="T15" fmla="*/ 301 h 45"/>
                  <a:gd name="T16" fmla="*/ 7 w 42"/>
                  <a:gd name="T17" fmla="*/ 344 h 45"/>
                  <a:gd name="T18" fmla="*/ 8 w 42"/>
                  <a:gd name="T19" fmla="*/ 344 h 45"/>
                  <a:gd name="T20" fmla="*/ 12 w 42"/>
                  <a:gd name="T21" fmla="*/ 344 h 45"/>
                  <a:gd name="T22" fmla="*/ 15 w 42"/>
                  <a:gd name="T23" fmla="*/ 344 h 45"/>
                  <a:gd name="T24" fmla="*/ 15 w 42"/>
                  <a:gd name="T25" fmla="*/ 344 h 45"/>
                  <a:gd name="T26" fmla="*/ 18 w 42"/>
                  <a:gd name="T27" fmla="*/ 301 h 45"/>
                  <a:gd name="T28" fmla="*/ 18 w 42"/>
                  <a:gd name="T29" fmla="*/ 271 h 45"/>
                  <a:gd name="T30" fmla="*/ 20 w 42"/>
                  <a:gd name="T31" fmla="*/ 236 h 45"/>
                  <a:gd name="T32" fmla="*/ 20 w 42"/>
                  <a:gd name="T33" fmla="*/ 23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9" name="Freeform 233"/>
              <p:cNvSpPr>
                <a:spLocks/>
              </p:cNvSpPr>
              <p:nvPr/>
            </p:nvSpPr>
            <p:spPr bwMode="auto">
              <a:xfrm>
                <a:off x="4221" y="2185"/>
                <a:ext cx="39" cy="47"/>
              </a:xfrm>
              <a:custGeom>
                <a:avLst/>
                <a:gdLst>
                  <a:gd name="T0" fmla="*/ 20 w 42"/>
                  <a:gd name="T1" fmla="*/ 236 h 45"/>
                  <a:gd name="T2" fmla="*/ 20 w 42"/>
                  <a:gd name="T3" fmla="*/ 11 h 45"/>
                  <a:gd name="T4" fmla="*/ 20 w 42"/>
                  <a:gd name="T5" fmla="*/ 0 h 45"/>
                  <a:gd name="T6" fmla="*/ 0 w 42"/>
                  <a:gd name="T7" fmla="*/ 0 h 45"/>
                  <a:gd name="T8" fmla="*/ 0 w 42"/>
                  <a:gd name="T9" fmla="*/ 11 h 45"/>
                  <a:gd name="T10" fmla="*/ 0 w 42"/>
                  <a:gd name="T11" fmla="*/ 236 h 45"/>
                  <a:gd name="T12" fmla="*/ 6 w 42"/>
                  <a:gd name="T13" fmla="*/ 271 h 45"/>
                  <a:gd name="T14" fmla="*/ 6 w 42"/>
                  <a:gd name="T15" fmla="*/ 301 h 45"/>
                  <a:gd name="T16" fmla="*/ 7 w 42"/>
                  <a:gd name="T17" fmla="*/ 344 h 45"/>
                  <a:gd name="T18" fmla="*/ 8 w 42"/>
                  <a:gd name="T19" fmla="*/ 344 h 45"/>
                  <a:gd name="T20" fmla="*/ 12 w 42"/>
                  <a:gd name="T21" fmla="*/ 344 h 45"/>
                  <a:gd name="T22" fmla="*/ 15 w 42"/>
                  <a:gd name="T23" fmla="*/ 344 h 45"/>
                  <a:gd name="T24" fmla="*/ 15 w 42"/>
                  <a:gd name="T25" fmla="*/ 344 h 45"/>
                  <a:gd name="T26" fmla="*/ 18 w 42"/>
                  <a:gd name="T27" fmla="*/ 301 h 45"/>
                  <a:gd name="T28" fmla="*/ 18 w 42"/>
                  <a:gd name="T29" fmla="*/ 271 h 45"/>
                  <a:gd name="T30" fmla="*/ 20 w 42"/>
                  <a:gd name="T31" fmla="*/ 236 h 45"/>
                  <a:gd name="T32" fmla="*/ 20 w 42"/>
                  <a:gd name="T33" fmla="*/ 23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234"/>
              <p:cNvSpPr>
                <a:spLocks/>
              </p:cNvSpPr>
              <p:nvPr/>
            </p:nvSpPr>
            <p:spPr bwMode="auto">
              <a:xfrm>
                <a:off x="4221" y="2178"/>
                <a:ext cx="39" cy="12"/>
              </a:xfrm>
              <a:custGeom>
                <a:avLst/>
                <a:gdLst>
                  <a:gd name="T0" fmla="*/ 20 w 42"/>
                  <a:gd name="T1" fmla="*/ 6 h 12"/>
                  <a:gd name="T2" fmla="*/ 20 w 42"/>
                  <a:gd name="T3" fmla="*/ 6 h 12"/>
                  <a:gd name="T4" fmla="*/ 18 w 42"/>
                  <a:gd name="T5" fmla="*/ 6 h 12"/>
                  <a:gd name="T6" fmla="*/ 15 w 42"/>
                  <a:gd name="T7" fmla="*/ 0 h 12"/>
                  <a:gd name="T8" fmla="*/ 12 w 42"/>
                  <a:gd name="T9" fmla="*/ 0 h 12"/>
                  <a:gd name="T10" fmla="*/ 7 w 42"/>
                  <a:gd name="T11" fmla="*/ 0 h 12"/>
                  <a:gd name="T12" fmla="*/ 6 w 42"/>
                  <a:gd name="T13" fmla="*/ 6 h 12"/>
                  <a:gd name="T14" fmla="*/ 0 w 42"/>
                  <a:gd name="T15" fmla="*/ 6 h 12"/>
                  <a:gd name="T16" fmla="*/ 0 w 42"/>
                  <a:gd name="T17" fmla="*/ 12 h 12"/>
                  <a:gd name="T18" fmla="*/ 20 w 42"/>
                  <a:gd name="T19" fmla="*/ 6 h 12"/>
                  <a:gd name="T20" fmla="*/ 20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1" name="Freeform 235"/>
              <p:cNvSpPr>
                <a:spLocks/>
              </p:cNvSpPr>
              <p:nvPr/>
            </p:nvSpPr>
            <p:spPr bwMode="auto">
              <a:xfrm>
                <a:off x="4228" y="2195"/>
                <a:ext cx="25" cy="38"/>
              </a:xfrm>
              <a:custGeom>
                <a:avLst/>
                <a:gdLst>
                  <a:gd name="T0" fmla="*/ 6 w 30"/>
                  <a:gd name="T1" fmla="*/ 531 h 34"/>
                  <a:gd name="T2" fmla="*/ 4 w 30"/>
                  <a:gd name="T3" fmla="*/ 19 h 34"/>
                  <a:gd name="T4" fmla="*/ 3 w 30"/>
                  <a:gd name="T5" fmla="*/ 19 h 34"/>
                  <a:gd name="T6" fmla="*/ 3 w 30"/>
                  <a:gd name="T7" fmla="*/ 0 h 34"/>
                  <a:gd name="T8" fmla="*/ 3 w 30"/>
                  <a:gd name="T9" fmla="*/ 19 h 34"/>
                  <a:gd name="T10" fmla="*/ 3 w 30"/>
                  <a:gd name="T11" fmla="*/ 19 h 34"/>
                  <a:gd name="T12" fmla="*/ 0 w 30"/>
                  <a:gd name="T13" fmla="*/ 531 h 34"/>
                  <a:gd name="T14" fmla="*/ 0 w 30"/>
                  <a:gd name="T15" fmla="*/ 627 h 34"/>
                  <a:gd name="T16" fmla="*/ 3 w 30"/>
                  <a:gd name="T17" fmla="*/ 725 h 34"/>
                  <a:gd name="T18" fmla="*/ 3 w 30"/>
                  <a:gd name="T19" fmla="*/ 725 h 34"/>
                  <a:gd name="T20" fmla="*/ 3 w 30"/>
                  <a:gd name="T21" fmla="*/ 863 h 34"/>
                  <a:gd name="T22" fmla="*/ 3 w 30"/>
                  <a:gd name="T23" fmla="*/ 863 h 34"/>
                  <a:gd name="T24" fmla="*/ 3 w 30"/>
                  <a:gd name="T25" fmla="*/ 863 h 34"/>
                  <a:gd name="T26" fmla="*/ 4 w 30"/>
                  <a:gd name="T27" fmla="*/ 725 h 34"/>
                  <a:gd name="T28" fmla="*/ 6 w 30"/>
                  <a:gd name="T29" fmla="*/ 725 h 34"/>
                  <a:gd name="T30" fmla="*/ 6 w 30"/>
                  <a:gd name="T31" fmla="*/ 627 h 34"/>
                  <a:gd name="T32" fmla="*/ 6 w 30"/>
                  <a:gd name="T33" fmla="*/ 531 h 34"/>
                  <a:gd name="T34" fmla="*/ 6 w 30"/>
                  <a:gd name="T35" fmla="*/ 53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2" name="Freeform 236"/>
              <p:cNvSpPr>
                <a:spLocks/>
              </p:cNvSpPr>
              <p:nvPr/>
            </p:nvSpPr>
            <p:spPr bwMode="auto">
              <a:xfrm>
                <a:off x="4228" y="2216"/>
                <a:ext cx="25" cy="7"/>
              </a:xfrm>
              <a:custGeom>
                <a:avLst/>
                <a:gdLst>
                  <a:gd name="T0" fmla="*/ 6 w 30"/>
                  <a:gd name="T1" fmla="*/ 29 h 6"/>
                  <a:gd name="T2" fmla="*/ 6 w 30"/>
                  <a:gd name="T3" fmla="*/ 29 h 6"/>
                  <a:gd name="T4" fmla="*/ 6 w 30"/>
                  <a:gd name="T5" fmla="*/ 29 h 6"/>
                  <a:gd name="T6" fmla="*/ 6 w 30"/>
                  <a:gd name="T7" fmla="*/ 29 h 6"/>
                  <a:gd name="T8" fmla="*/ 6 w 30"/>
                  <a:gd name="T9" fmla="*/ 0 h 6"/>
                  <a:gd name="T10" fmla="*/ 6 w 30"/>
                  <a:gd name="T11" fmla="*/ 0 h 6"/>
                  <a:gd name="T12" fmla="*/ 6 w 30"/>
                  <a:gd name="T13" fmla="*/ 0 h 6"/>
                  <a:gd name="T14" fmla="*/ 6 w 30"/>
                  <a:gd name="T15" fmla="*/ 0 h 6"/>
                  <a:gd name="T16" fmla="*/ 4 w 30"/>
                  <a:gd name="T17" fmla="*/ 0 h 6"/>
                  <a:gd name="T18" fmla="*/ 4 w 30"/>
                  <a:gd name="T19" fmla="*/ 0 h 6"/>
                  <a:gd name="T20" fmla="*/ 4 w 30"/>
                  <a:gd name="T21" fmla="*/ 0 h 6"/>
                  <a:gd name="T22" fmla="*/ 3 w 30"/>
                  <a:gd name="T23" fmla="*/ 0 h 6"/>
                  <a:gd name="T24" fmla="*/ 3 w 30"/>
                  <a:gd name="T25" fmla="*/ 0 h 6"/>
                  <a:gd name="T26" fmla="*/ 3 w 30"/>
                  <a:gd name="T27" fmla="*/ 0 h 6"/>
                  <a:gd name="T28" fmla="*/ 3 w 30"/>
                  <a:gd name="T29" fmla="*/ 0 h 6"/>
                  <a:gd name="T30" fmla="*/ 3 w 30"/>
                  <a:gd name="T31" fmla="*/ 0 h 6"/>
                  <a:gd name="T32" fmla="*/ 3 w 30"/>
                  <a:gd name="T33" fmla="*/ 0 h 6"/>
                  <a:gd name="T34" fmla="*/ 3 w 30"/>
                  <a:gd name="T35" fmla="*/ 0 h 6"/>
                  <a:gd name="T36" fmla="*/ 3 w 30"/>
                  <a:gd name="T37" fmla="*/ 0 h 6"/>
                  <a:gd name="T38" fmla="*/ 0 w 30"/>
                  <a:gd name="T39" fmla="*/ 0 h 6"/>
                  <a:gd name="T40" fmla="*/ 0 w 30"/>
                  <a:gd name="T41" fmla="*/ 0 h 6"/>
                  <a:gd name="T42" fmla="*/ 0 w 30"/>
                  <a:gd name="T43" fmla="*/ 0 h 6"/>
                  <a:gd name="T44" fmla="*/ 0 w 30"/>
                  <a:gd name="T45" fmla="*/ 29 h 6"/>
                  <a:gd name="T46" fmla="*/ 0 w 30"/>
                  <a:gd name="T47" fmla="*/ 29 h 6"/>
                  <a:gd name="T48" fmla="*/ 0 w 30"/>
                  <a:gd name="T49" fmla="*/ 29 h 6"/>
                  <a:gd name="T50" fmla="*/ 0 w 30"/>
                  <a:gd name="T51" fmla="*/ 29 h 6"/>
                  <a:gd name="T52" fmla="*/ 3 w 30"/>
                  <a:gd name="T53" fmla="*/ 29 h 6"/>
                  <a:gd name="T54" fmla="*/ 3 w 30"/>
                  <a:gd name="T55" fmla="*/ 29 h 6"/>
                  <a:gd name="T56" fmla="*/ 3 w 30"/>
                  <a:gd name="T57" fmla="*/ 29 h 6"/>
                  <a:gd name="T58" fmla="*/ 3 w 30"/>
                  <a:gd name="T59" fmla="*/ 29 h 6"/>
                  <a:gd name="T60" fmla="*/ 3 w 30"/>
                  <a:gd name="T61" fmla="*/ 29 h 6"/>
                  <a:gd name="T62" fmla="*/ 3 w 30"/>
                  <a:gd name="T63" fmla="*/ 29 h 6"/>
                  <a:gd name="T64" fmla="*/ 3 w 30"/>
                  <a:gd name="T65" fmla="*/ 29 h 6"/>
                  <a:gd name="T66" fmla="*/ 3 w 30"/>
                  <a:gd name="T67" fmla="*/ 29 h 6"/>
                  <a:gd name="T68" fmla="*/ 4 w 30"/>
                  <a:gd name="T69" fmla="*/ 29 h 6"/>
                  <a:gd name="T70" fmla="*/ 4 w 30"/>
                  <a:gd name="T71" fmla="*/ 29 h 6"/>
                  <a:gd name="T72" fmla="*/ 4 w 30"/>
                  <a:gd name="T73" fmla="*/ 29 h 6"/>
                  <a:gd name="T74" fmla="*/ 6 w 30"/>
                  <a:gd name="T75" fmla="*/ 29 h 6"/>
                  <a:gd name="T76" fmla="*/ 6 w 30"/>
                  <a:gd name="T77" fmla="*/ 29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 name="Freeform 237"/>
              <p:cNvSpPr>
                <a:spLocks/>
              </p:cNvSpPr>
              <p:nvPr/>
            </p:nvSpPr>
            <p:spPr bwMode="auto">
              <a:xfrm>
                <a:off x="4228" y="2223"/>
                <a:ext cx="25" cy="2"/>
              </a:xfrm>
              <a:custGeom>
                <a:avLst/>
                <a:gdLst>
                  <a:gd name="T0" fmla="*/ 6 w 30"/>
                  <a:gd name="T1" fmla="*/ 0 h 1"/>
                  <a:gd name="T2" fmla="*/ 6 w 30"/>
                  <a:gd name="T3" fmla="*/ 0 h 1"/>
                  <a:gd name="T4" fmla="*/ 6 w 30"/>
                  <a:gd name="T5" fmla="*/ 0 h 1"/>
                  <a:gd name="T6" fmla="*/ 6 w 30"/>
                  <a:gd name="T7" fmla="*/ 0 h 1"/>
                  <a:gd name="T8" fmla="*/ 6 w 30"/>
                  <a:gd name="T9" fmla="*/ 0 h 1"/>
                  <a:gd name="T10" fmla="*/ 6 w 30"/>
                  <a:gd name="T11" fmla="*/ 0 h 1"/>
                  <a:gd name="T12" fmla="*/ 6 w 30"/>
                  <a:gd name="T13" fmla="*/ 0 h 1"/>
                  <a:gd name="T14" fmla="*/ 6 w 30"/>
                  <a:gd name="T15" fmla="*/ 0 h 1"/>
                  <a:gd name="T16" fmla="*/ 4 w 30"/>
                  <a:gd name="T17" fmla="*/ 0 h 1"/>
                  <a:gd name="T18" fmla="*/ 4 w 30"/>
                  <a:gd name="T19" fmla="*/ 0 h 1"/>
                  <a:gd name="T20" fmla="*/ 4 w 30"/>
                  <a:gd name="T21" fmla="*/ 0 h 1"/>
                  <a:gd name="T22" fmla="*/ 3 w 30"/>
                  <a:gd name="T23" fmla="*/ 0 h 1"/>
                  <a:gd name="T24" fmla="*/ 3 w 30"/>
                  <a:gd name="T25" fmla="*/ 0 h 1"/>
                  <a:gd name="T26" fmla="*/ 3 w 30"/>
                  <a:gd name="T27" fmla="*/ 0 h 1"/>
                  <a:gd name="T28" fmla="*/ 3 w 30"/>
                  <a:gd name="T29" fmla="*/ 0 h 1"/>
                  <a:gd name="T30" fmla="*/ 3 w 30"/>
                  <a:gd name="T31" fmla="*/ 0 h 1"/>
                  <a:gd name="T32" fmla="*/ 3 w 30"/>
                  <a:gd name="T33" fmla="*/ 0 h 1"/>
                  <a:gd name="T34" fmla="*/ 3 w 30"/>
                  <a:gd name="T35" fmla="*/ 0 h 1"/>
                  <a:gd name="T36" fmla="*/ 3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3 w 30"/>
                  <a:gd name="T51" fmla="*/ 0 h 1"/>
                  <a:gd name="T52" fmla="*/ 3 w 30"/>
                  <a:gd name="T53" fmla="*/ 0 h 1"/>
                  <a:gd name="T54" fmla="*/ 3 w 30"/>
                  <a:gd name="T55" fmla="*/ 0 h 1"/>
                  <a:gd name="T56" fmla="*/ 3 w 30"/>
                  <a:gd name="T57" fmla="*/ 0 h 1"/>
                  <a:gd name="T58" fmla="*/ 3 w 30"/>
                  <a:gd name="T59" fmla="*/ 0 h 1"/>
                  <a:gd name="T60" fmla="*/ 3 w 30"/>
                  <a:gd name="T61" fmla="*/ 0 h 1"/>
                  <a:gd name="T62" fmla="*/ 3 w 30"/>
                  <a:gd name="T63" fmla="*/ 0 h 1"/>
                  <a:gd name="T64" fmla="*/ 3 w 30"/>
                  <a:gd name="T65" fmla="*/ 0 h 1"/>
                  <a:gd name="T66" fmla="*/ 4 w 30"/>
                  <a:gd name="T67" fmla="*/ 0 h 1"/>
                  <a:gd name="T68" fmla="*/ 4 w 30"/>
                  <a:gd name="T69" fmla="*/ 0 h 1"/>
                  <a:gd name="T70" fmla="*/ 4 w 30"/>
                  <a:gd name="T71" fmla="*/ 0 h 1"/>
                  <a:gd name="T72" fmla="*/ 6 w 30"/>
                  <a:gd name="T73" fmla="*/ 0 h 1"/>
                  <a:gd name="T74" fmla="*/ 6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 name="Freeform 238"/>
              <p:cNvSpPr>
                <a:spLocks/>
              </p:cNvSpPr>
              <p:nvPr/>
            </p:nvSpPr>
            <p:spPr bwMode="auto">
              <a:xfrm>
                <a:off x="4237" y="2190"/>
                <a:ext cx="7" cy="7"/>
              </a:xfrm>
              <a:custGeom>
                <a:avLst/>
                <a:gdLst>
                  <a:gd name="T0" fmla="*/ 29 w 6"/>
                  <a:gd name="T1" fmla="*/ 0 h 5"/>
                  <a:gd name="T2" fmla="*/ 29 w 6"/>
                  <a:gd name="T3" fmla="*/ 0 h 5"/>
                  <a:gd name="T4" fmla="*/ 29 w 6"/>
                  <a:gd name="T5" fmla="*/ 0 h 5"/>
                  <a:gd name="T6" fmla="*/ 0 w 6"/>
                  <a:gd name="T7" fmla="*/ 0 h 5"/>
                  <a:gd name="T8" fmla="*/ 0 w 6"/>
                  <a:gd name="T9" fmla="*/ 0 h 5"/>
                  <a:gd name="T10" fmla="*/ 0 w 6"/>
                  <a:gd name="T11" fmla="*/ 0 h 5"/>
                  <a:gd name="T12" fmla="*/ 0 w 6"/>
                  <a:gd name="T13" fmla="*/ 0 h 5"/>
                  <a:gd name="T14" fmla="*/ 0 w 6"/>
                  <a:gd name="T15" fmla="*/ 0 h 5"/>
                  <a:gd name="T16" fmla="*/ 29 w 6"/>
                  <a:gd name="T17" fmla="*/ 151 h 5"/>
                  <a:gd name="T18" fmla="*/ 29 w 6"/>
                  <a:gd name="T19" fmla="*/ 0 h 5"/>
                  <a:gd name="T20" fmla="*/ 29 w 6"/>
                  <a:gd name="T21" fmla="*/ 0 h 5"/>
                  <a:gd name="T22" fmla="*/ 29 w 6"/>
                  <a:gd name="T23" fmla="*/ 0 h 5"/>
                  <a:gd name="T24" fmla="*/ 29 w 6"/>
                  <a:gd name="T25" fmla="*/ 0 h 5"/>
                  <a:gd name="T26" fmla="*/ 29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 name="Freeform 239"/>
              <p:cNvSpPr>
                <a:spLocks/>
              </p:cNvSpPr>
              <p:nvPr/>
            </p:nvSpPr>
            <p:spPr bwMode="auto">
              <a:xfrm>
                <a:off x="4244" y="2185"/>
                <a:ext cx="9" cy="2"/>
              </a:xfrm>
              <a:custGeom>
                <a:avLst/>
                <a:gdLst>
                  <a:gd name="T0" fmla="*/ 365 w 6"/>
                  <a:gd name="T1" fmla="*/ 0 h 1"/>
                  <a:gd name="T2" fmla="*/ 365 w 6"/>
                  <a:gd name="T3" fmla="*/ 0 h 1"/>
                  <a:gd name="T4" fmla="*/ 365 w 6"/>
                  <a:gd name="T5" fmla="*/ 0 h 1"/>
                  <a:gd name="T6" fmla="*/ 0 w 6"/>
                  <a:gd name="T7" fmla="*/ 0 h 1"/>
                  <a:gd name="T8" fmla="*/ 0 w 6"/>
                  <a:gd name="T9" fmla="*/ 0 h 1"/>
                  <a:gd name="T10" fmla="*/ 0 w 6"/>
                  <a:gd name="T11" fmla="*/ 0 h 1"/>
                  <a:gd name="T12" fmla="*/ 0 w 6"/>
                  <a:gd name="T13" fmla="*/ 0 h 1"/>
                  <a:gd name="T14" fmla="*/ 0 w 6"/>
                  <a:gd name="T15" fmla="*/ 0 h 1"/>
                  <a:gd name="T16" fmla="*/ 365 w 6"/>
                  <a:gd name="T17" fmla="*/ 0 h 1"/>
                  <a:gd name="T18" fmla="*/ 365 w 6"/>
                  <a:gd name="T19" fmla="*/ 0 h 1"/>
                  <a:gd name="T20" fmla="*/ 365 w 6"/>
                  <a:gd name="T21" fmla="*/ 0 h 1"/>
                  <a:gd name="T22" fmla="*/ 365 w 6"/>
                  <a:gd name="T23" fmla="*/ 0 h 1"/>
                  <a:gd name="T24" fmla="*/ 365 w 6"/>
                  <a:gd name="T25" fmla="*/ 0 h 1"/>
                  <a:gd name="T26" fmla="*/ 365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 name="Freeform 240"/>
              <p:cNvSpPr>
                <a:spLocks/>
              </p:cNvSpPr>
              <p:nvPr/>
            </p:nvSpPr>
            <p:spPr bwMode="auto">
              <a:xfrm>
                <a:off x="4230" y="2185"/>
                <a:ext cx="7" cy="2"/>
              </a:xfrm>
              <a:custGeom>
                <a:avLst/>
                <a:gdLst>
                  <a:gd name="T0" fmla="*/ 29 w 6"/>
                  <a:gd name="T1" fmla="*/ 0 h 1"/>
                  <a:gd name="T2" fmla="*/ 29 w 6"/>
                  <a:gd name="T3" fmla="*/ 0 h 1"/>
                  <a:gd name="T4" fmla="*/ 29 w 6"/>
                  <a:gd name="T5" fmla="*/ 0 h 1"/>
                  <a:gd name="T6" fmla="*/ 29 w 6"/>
                  <a:gd name="T7" fmla="*/ 0 h 1"/>
                  <a:gd name="T8" fmla="*/ 0 w 6"/>
                  <a:gd name="T9" fmla="*/ 0 h 1"/>
                  <a:gd name="T10" fmla="*/ 0 w 6"/>
                  <a:gd name="T11" fmla="*/ 0 h 1"/>
                  <a:gd name="T12" fmla="*/ 0 w 6"/>
                  <a:gd name="T13" fmla="*/ 0 h 1"/>
                  <a:gd name="T14" fmla="*/ 29 w 6"/>
                  <a:gd name="T15" fmla="*/ 0 h 1"/>
                  <a:gd name="T16" fmla="*/ 29 w 6"/>
                  <a:gd name="T17" fmla="*/ 0 h 1"/>
                  <a:gd name="T18" fmla="*/ 29 w 6"/>
                  <a:gd name="T19" fmla="*/ 0 h 1"/>
                  <a:gd name="T20" fmla="*/ 29 w 6"/>
                  <a:gd name="T21" fmla="*/ 0 h 1"/>
                  <a:gd name="T22" fmla="*/ 29 w 6"/>
                  <a:gd name="T23" fmla="*/ 0 h 1"/>
                  <a:gd name="T24" fmla="*/ 29 w 6"/>
                  <a:gd name="T25" fmla="*/ 0 h 1"/>
                  <a:gd name="T26" fmla="*/ 29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7" name="Freeform 241"/>
              <p:cNvSpPr>
                <a:spLocks/>
              </p:cNvSpPr>
              <p:nvPr/>
            </p:nvSpPr>
            <p:spPr bwMode="auto">
              <a:xfrm>
                <a:off x="4189" y="2157"/>
                <a:ext cx="238" cy="162"/>
              </a:xfrm>
              <a:custGeom>
                <a:avLst/>
                <a:gdLst>
                  <a:gd name="T0" fmla="*/ 238 w 238"/>
                  <a:gd name="T1" fmla="*/ 0 h 156"/>
                  <a:gd name="T2" fmla="*/ 0 w 238"/>
                  <a:gd name="T3" fmla="*/ 0 h 156"/>
                  <a:gd name="T4" fmla="*/ 0 w 238"/>
                  <a:gd name="T5" fmla="*/ 2485 h 156"/>
                  <a:gd name="T6" fmla="*/ 238 w 238"/>
                  <a:gd name="T7" fmla="*/ 2485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aphicFrame>
          <p:nvGraphicFramePr>
            <p:cNvPr id="17" name="Object 252"/>
            <p:cNvGraphicFramePr>
              <a:graphicFrameLocks noChangeAspect="1"/>
            </p:cNvGraphicFramePr>
            <p:nvPr userDrawn="1"/>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1109" name="Clip" r:id="rId7" imgW="2835275" imgH="1920875" progId="">
                    <p:embed/>
                  </p:oleObj>
                </mc:Choice>
                <mc:Fallback>
                  <p:oleObj name="Clip" r:id="rId7" imgW="2835275" imgH="1920875" progId="">
                    <p:embed/>
                    <p:pic>
                      <p:nvPicPr>
                        <p:cNvPr id="17" name="Object 2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214"/>
            <p:cNvGrpSpPr>
              <a:grpSpLocks/>
            </p:cNvGrpSpPr>
            <p:nvPr userDrawn="1"/>
          </p:nvGrpSpPr>
          <p:grpSpPr bwMode="auto">
            <a:xfrm>
              <a:off x="1847017" y="5298398"/>
              <a:ext cx="166365" cy="106293"/>
              <a:chOff x="4187" y="2402"/>
              <a:chExt cx="240" cy="161"/>
            </a:xfrm>
          </p:grpSpPr>
          <p:sp>
            <p:nvSpPr>
              <p:cNvPr id="121" name="Freeform 215"/>
              <p:cNvSpPr>
                <a:spLocks/>
              </p:cNvSpPr>
              <p:nvPr/>
            </p:nvSpPr>
            <p:spPr bwMode="auto">
              <a:xfrm>
                <a:off x="4234" y="2402"/>
                <a:ext cx="190" cy="161"/>
              </a:xfrm>
              <a:custGeom>
                <a:avLst/>
                <a:gdLst>
                  <a:gd name="T0" fmla="*/ 181 w 191"/>
                  <a:gd name="T1" fmla="*/ 1461 h 156"/>
                  <a:gd name="T2" fmla="*/ 181 w 191"/>
                  <a:gd name="T3" fmla="*/ 0 h 156"/>
                  <a:gd name="T4" fmla="*/ 0 w 191"/>
                  <a:gd name="T5" fmla="*/ 0 h 156"/>
                  <a:gd name="T6" fmla="*/ 0 w 191"/>
                  <a:gd name="T7" fmla="*/ 1461 h 156"/>
                  <a:gd name="T8" fmla="*/ 181 w 191"/>
                  <a:gd name="T9" fmla="*/ 1461 h 156"/>
                  <a:gd name="T10" fmla="*/ 181 w 191"/>
                  <a:gd name="T11" fmla="*/ 1461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Freeform 216"/>
              <p:cNvSpPr>
                <a:spLocks/>
              </p:cNvSpPr>
              <p:nvPr/>
            </p:nvSpPr>
            <p:spPr bwMode="auto">
              <a:xfrm>
                <a:off x="4188" y="2402"/>
                <a:ext cx="76" cy="161"/>
              </a:xfrm>
              <a:custGeom>
                <a:avLst/>
                <a:gdLst>
                  <a:gd name="T0" fmla="*/ 67 w 77"/>
                  <a:gd name="T1" fmla="*/ 1461 h 156"/>
                  <a:gd name="T2" fmla="*/ 67 w 77"/>
                  <a:gd name="T3" fmla="*/ 0 h 156"/>
                  <a:gd name="T4" fmla="*/ 0 w 77"/>
                  <a:gd name="T5" fmla="*/ 0 h 156"/>
                  <a:gd name="T6" fmla="*/ 0 w 77"/>
                  <a:gd name="T7" fmla="*/ 1461 h 156"/>
                  <a:gd name="T8" fmla="*/ 67 w 77"/>
                  <a:gd name="T9" fmla="*/ 1461 h 156"/>
                  <a:gd name="T10" fmla="*/ 67 w 77"/>
                  <a:gd name="T11" fmla="*/ 1461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3" name="Freeform 217"/>
              <p:cNvSpPr>
                <a:spLocks/>
              </p:cNvSpPr>
              <p:nvPr/>
            </p:nvSpPr>
            <p:spPr bwMode="auto">
              <a:xfrm>
                <a:off x="4348" y="2402"/>
                <a:ext cx="78" cy="161"/>
              </a:xfrm>
              <a:custGeom>
                <a:avLst/>
                <a:gdLst>
                  <a:gd name="T0" fmla="*/ 78 w 78"/>
                  <a:gd name="T1" fmla="*/ 1461 h 156"/>
                  <a:gd name="T2" fmla="*/ 78 w 78"/>
                  <a:gd name="T3" fmla="*/ 0 h 156"/>
                  <a:gd name="T4" fmla="*/ 0 w 78"/>
                  <a:gd name="T5" fmla="*/ 0 h 156"/>
                  <a:gd name="T6" fmla="*/ 0 w 78"/>
                  <a:gd name="T7" fmla="*/ 1461 h 156"/>
                  <a:gd name="T8" fmla="*/ 78 w 78"/>
                  <a:gd name="T9" fmla="*/ 1461 h 156"/>
                  <a:gd name="T10" fmla="*/ 78 w 78"/>
                  <a:gd name="T11" fmla="*/ 1461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4" name="Freeform 218"/>
              <p:cNvSpPr>
                <a:spLocks/>
              </p:cNvSpPr>
              <p:nvPr/>
            </p:nvSpPr>
            <p:spPr bwMode="auto">
              <a:xfrm>
                <a:off x="4188" y="2402"/>
                <a:ext cx="236" cy="161"/>
              </a:xfrm>
              <a:custGeom>
                <a:avLst/>
                <a:gdLst>
                  <a:gd name="T0" fmla="*/ 15 w 244"/>
                  <a:gd name="T1" fmla="*/ 37703 h 151"/>
                  <a:gd name="T2" fmla="*/ 15 w 244"/>
                  <a:gd name="T3" fmla="*/ 0 h 151"/>
                  <a:gd name="T4" fmla="*/ 0 w 244"/>
                  <a:gd name="T5" fmla="*/ 0 h 151"/>
                  <a:gd name="T6" fmla="*/ 0 w 244"/>
                  <a:gd name="T7" fmla="*/ 37703 h 151"/>
                  <a:gd name="T8" fmla="*/ 15 w 244"/>
                  <a:gd name="T9" fmla="*/ 37703 h 151"/>
                  <a:gd name="T10" fmla="*/ 15 w 244"/>
                  <a:gd name="T11" fmla="*/ 37703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9" name="Group 269"/>
            <p:cNvGrpSpPr>
              <a:grpSpLocks noChangeAspect="1"/>
            </p:cNvGrpSpPr>
            <p:nvPr userDrawn="1"/>
          </p:nvGrpSpPr>
          <p:grpSpPr bwMode="auto">
            <a:xfrm>
              <a:off x="790121" y="5298398"/>
              <a:ext cx="160549" cy="102873"/>
              <a:chOff x="4214" y="2064"/>
              <a:chExt cx="242" cy="157"/>
            </a:xfrm>
          </p:grpSpPr>
          <p:sp>
            <p:nvSpPr>
              <p:cNvPr id="117" name="AutoShape 270"/>
              <p:cNvSpPr>
                <a:spLocks noChangeAspect="1" noChangeArrowheads="1" noTextEdit="1"/>
              </p:cNvSpPr>
              <p:nvPr/>
            </p:nvSpPr>
            <p:spPr bwMode="auto">
              <a:xfrm>
                <a:off x="4215" y="2064"/>
                <a:ext cx="242" cy="157"/>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 name="Rectangle 271"/>
              <p:cNvSpPr>
                <a:spLocks noChangeArrowheads="1"/>
              </p:cNvSpPr>
              <p:nvPr/>
            </p:nvSpPr>
            <p:spPr bwMode="auto">
              <a:xfrm>
                <a:off x="4215" y="2064"/>
                <a:ext cx="242" cy="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p>
            </p:txBody>
          </p:sp>
          <p:sp>
            <p:nvSpPr>
              <p:cNvPr id="119" name="Rectangle 272"/>
              <p:cNvSpPr>
                <a:spLocks noChangeArrowheads="1"/>
              </p:cNvSpPr>
              <p:nvPr/>
            </p:nvSpPr>
            <p:spPr bwMode="auto">
              <a:xfrm>
                <a:off x="4215" y="2117"/>
                <a:ext cx="242" cy="51"/>
              </a:xfrm>
              <a:prstGeom prst="rect">
                <a:avLst/>
              </a:prstGeom>
              <a:solidFill>
                <a:srgbClr val="51D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p>
            </p:txBody>
          </p:sp>
          <p:sp>
            <p:nvSpPr>
              <p:cNvPr id="120" name="Rectangle 273"/>
              <p:cNvSpPr>
                <a:spLocks noChangeArrowheads="1"/>
              </p:cNvSpPr>
              <p:nvPr/>
            </p:nvSpPr>
            <p:spPr bwMode="auto">
              <a:xfrm>
                <a:off x="4215" y="2168"/>
                <a:ext cx="242" cy="5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p>
            </p:txBody>
          </p:sp>
        </p:grpSp>
        <p:grpSp>
          <p:nvGrpSpPr>
            <p:cNvPr id="20" name="Group 16"/>
            <p:cNvGrpSpPr>
              <a:grpSpLocks/>
            </p:cNvGrpSpPr>
            <p:nvPr userDrawn="1"/>
          </p:nvGrpSpPr>
          <p:grpSpPr bwMode="auto">
            <a:xfrm>
              <a:off x="1854256" y="5092835"/>
              <a:ext cx="163609" cy="106293"/>
              <a:chOff x="1116" y="1646"/>
              <a:chExt cx="245" cy="151"/>
            </a:xfrm>
          </p:grpSpPr>
          <p:sp>
            <p:nvSpPr>
              <p:cNvPr id="114" name="Freeform 17"/>
              <p:cNvSpPr>
                <a:spLocks/>
              </p:cNvSpPr>
              <p:nvPr/>
            </p:nvSpPr>
            <p:spPr bwMode="auto">
              <a:xfrm>
                <a:off x="1116" y="1646"/>
                <a:ext cx="245" cy="151"/>
              </a:xfrm>
              <a:custGeom>
                <a:avLst/>
                <a:gdLst>
                  <a:gd name="T0" fmla="*/ 254 w 244"/>
                  <a:gd name="T1" fmla="*/ 151 h 151"/>
                  <a:gd name="T2" fmla="*/ 254 w 244"/>
                  <a:gd name="T3" fmla="*/ 0 h 151"/>
                  <a:gd name="T4" fmla="*/ 0 w 244"/>
                  <a:gd name="T5" fmla="*/ 0 h 151"/>
                  <a:gd name="T6" fmla="*/ 0 w 244"/>
                  <a:gd name="T7" fmla="*/ 151 h 151"/>
                  <a:gd name="T8" fmla="*/ 254 w 244"/>
                  <a:gd name="T9" fmla="*/ 151 h 151"/>
                  <a:gd name="T10" fmla="*/ 25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5" name="Freeform 18"/>
              <p:cNvSpPr>
                <a:spLocks/>
              </p:cNvSpPr>
              <p:nvPr/>
            </p:nvSpPr>
            <p:spPr bwMode="auto">
              <a:xfrm>
                <a:off x="1116" y="1646"/>
                <a:ext cx="245" cy="151"/>
              </a:xfrm>
              <a:custGeom>
                <a:avLst/>
                <a:gdLst>
                  <a:gd name="T0" fmla="*/ 254 w 244"/>
                  <a:gd name="T1" fmla="*/ 151 h 151"/>
                  <a:gd name="T2" fmla="*/ 254 w 244"/>
                  <a:gd name="T3" fmla="*/ 0 h 151"/>
                  <a:gd name="T4" fmla="*/ 0 w 244"/>
                  <a:gd name="T5" fmla="*/ 0 h 151"/>
                  <a:gd name="T6" fmla="*/ 0 w 244"/>
                  <a:gd name="T7" fmla="*/ 151 h 151"/>
                  <a:gd name="T8" fmla="*/ 254 w 244"/>
                  <a:gd name="T9" fmla="*/ 151 h 151"/>
                  <a:gd name="T10" fmla="*/ 25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6" name="Freeform 19"/>
              <p:cNvSpPr>
                <a:spLocks/>
              </p:cNvSpPr>
              <p:nvPr/>
            </p:nvSpPr>
            <p:spPr bwMode="auto">
              <a:xfrm>
                <a:off x="1116" y="1646"/>
                <a:ext cx="245" cy="151"/>
              </a:xfrm>
              <a:custGeom>
                <a:avLst/>
                <a:gdLst>
                  <a:gd name="T0" fmla="*/ 25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54 w 244"/>
                  <a:gd name="T23" fmla="*/ 89 h 151"/>
                  <a:gd name="T24" fmla="*/ 254 w 244"/>
                  <a:gd name="T25" fmla="*/ 61 h 151"/>
                  <a:gd name="T26" fmla="*/ 25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 name="Group 21"/>
            <p:cNvGrpSpPr>
              <a:grpSpLocks/>
            </p:cNvGrpSpPr>
            <p:nvPr userDrawn="1"/>
          </p:nvGrpSpPr>
          <p:grpSpPr bwMode="auto">
            <a:xfrm>
              <a:off x="3341609" y="5092835"/>
              <a:ext cx="163288" cy="104917"/>
              <a:chOff x="1117" y="2897"/>
              <a:chExt cx="243" cy="157"/>
            </a:xfrm>
          </p:grpSpPr>
          <p:sp>
            <p:nvSpPr>
              <p:cNvPr id="110" name="Freeform 21"/>
              <p:cNvSpPr>
                <a:spLocks/>
              </p:cNvSpPr>
              <p:nvPr/>
            </p:nvSpPr>
            <p:spPr bwMode="auto">
              <a:xfrm>
                <a:off x="1117" y="2897"/>
                <a:ext cx="243" cy="156"/>
              </a:xfrm>
              <a:custGeom>
                <a:avLst/>
                <a:gdLst>
                  <a:gd name="T0" fmla="*/ 234 w 244"/>
                  <a:gd name="T1" fmla="*/ 156 h 156"/>
                  <a:gd name="T2" fmla="*/ 234 w 244"/>
                  <a:gd name="T3" fmla="*/ 0 h 156"/>
                  <a:gd name="T4" fmla="*/ 0 w 244"/>
                  <a:gd name="T5" fmla="*/ 0 h 156"/>
                  <a:gd name="T6" fmla="*/ 0 w 244"/>
                  <a:gd name="T7" fmla="*/ 156 h 156"/>
                  <a:gd name="T8" fmla="*/ 234 w 244"/>
                  <a:gd name="T9" fmla="*/ 156 h 156"/>
                  <a:gd name="T10" fmla="*/ 23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1" name="Freeform 22"/>
              <p:cNvSpPr>
                <a:spLocks/>
              </p:cNvSpPr>
              <p:nvPr/>
            </p:nvSpPr>
            <p:spPr bwMode="auto">
              <a:xfrm>
                <a:off x="1117" y="2897"/>
                <a:ext cx="78" cy="156"/>
              </a:xfrm>
              <a:custGeom>
                <a:avLst/>
                <a:gdLst>
                  <a:gd name="T0" fmla="*/ 87 w 77"/>
                  <a:gd name="T1" fmla="*/ 156 h 156"/>
                  <a:gd name="T2" fmla="*/ 87 w 77"/>
                  <a:gd name="T3" fmla="*/ 0 h 156"/>
                  <a:gd name="T4" fmla="*/ 0 w 77"/>
                  <a:gd name="T5" fmla="*/ 0 h 156"/>
                  <a:gd name="T6" fmla="*/ 0 w 77"/>
                  <a:gd name="T7" fmla="*/ 156 h 156"/>
                  <a:gd name="T8" fmla="*/ 87 w 77"/>
                  <a:gd name="T9" fmla="*/ 156 h 156"/>
                  <a:gd name="T10" fmla="*/ 8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2" name="Freeform 23"/>
              <p:cNvSpPr>
                <a:spLocks/>
              </p:cNvSpPr>
              <p:nvPr/>
            </p:nvSpPr>
            <p:spPr bwMode="auto">
              <a:xfrm>
                <a:off x="1277" y="2897"/>
                <a:ext cx="83" cy="156"/>
              </a:xfrm>
              <a:custGeom>
                <a:avLst/>
                <a:gdLst>
                  <a:gd name="T0" fmla="*/ 74 w 84"/>
                  <a:gd name="T1" fmla="*/ 156 h 156"/>
                  <a:gd name="T2" fmla="*/ 74 w 84"/>
                  <a:gd name="T3" fmla="*/ 0 h 156"/>
                  <a:gd name="T4" fmla="*/ 0 w 84"/>
                  <a:gd name="T5" fmla="*/ 0 h 156"/>
                  <a:gd name="T6" fmla="*/ 0 w 84"/>
                  <a:gd name="T7" fmla="*/ 156 h 156"/>
                  <a:gd name="T8" fmla="*/ 74 w 84"/>
                  <a:gd name="T9" fmla="*/ 156 h 156"/>
                  <a:gd name="T10" fmla="*/ 7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3" name="Freeform 24"/>
              <p:cNvSpPr>
                <a:spLocks/>
              </p:cNvSpPr>
              <p:nvPr/>
            </p:nvSpPr>
            <p:spPr bwMode="auto">
              <a:xfrm>
                <a:off x="1117" y="2897"/>
                <a:ext cx="243" cy="156"/>
              </a:xfrm>
              <a:custGeom>
                <a:avLst/>
                <a:gdLst>
                  <a:gd name="T0" fmla="*/ 234 w 244"/>
                  <a:gd name="T1" fmla="*/ 156 h 156"/>
                  <a:gd name="T2" fmla="*/ 234 w 244"/>
                  <a:gd name="T3" fmla="*/ 0 h 156"/>
                  <a:gd name="T4" fmla="*/ 0 w 244"/>
                  <a:gd name="T5" fmla="*/ 0 h 156"/>
                  <a:gd name="T6" fmla="*/ 0 w 244"/>
                  <a:gd name="T7" fmla="*/ 156 h 156"/>
                  <a:gd name="T8" fmla="*/ 234 w 244"/>
                  <a:gd name="T9" fmla="*/ 156 h 156"/>
                  <a:gd name="T10" fmla="*/ 23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2" name="Group 25"/>
            <p:cNvGrpSpPr>
              <a:grpSpLocks/>
            </p:cNvGrpSpPr>
            <p:nvPr userDrawn="1"/>
          </p:nvGrpSpPr>
          <p:grpSpPr bwMode="auto">
            <a:xfrm>
              <a:off x="3130146" y="5092835"/>
              <a:ext cx="163288" cy="104917"/>
              <a:chOff x="1118" y="2646"/>
              <a:chExt cx="243" cy="157"/>
            </a:xfrm>
          </p:grpSpPr>
          <p:sp>
            <p:nvSpPr>
              <p:cNvPr id="106" name="Freeform 26"/>
              <p:cNvSpPr>
                <a:spLocks/>
              </p:cNvSpPr>
              <p:nvPr/>
            </p:nvSpPr>
            <p:spPr bwMode="auto">
              <a:xfrm>
                <a:off x="1118" y="2646"/>
                <a:ext cx="243" cy="156"/>
              </a:xfrm>
              <a:custGeom>
                <a:avLst/>
                <a:gdLst>
                  <a:gd name="T0" fmla="*/ 234 w 244"/>
                  <a:gd name="T1" fmla="*/ 156 h 156"/>
                  <a:gd name="T2" fmla="*/ 234 w 244"/>
                  <a:gd name="T3" fmla="*/ 0 h 156"/>
                  <a:gd name="T4" fmla="*/ 0 w 244"/>
                  <a:gd name="T5" fmla="*/ 0 h 156"/>
                  <a:gd name="T6" fmla="*/ 0 w 244"/>
                  <a:gd name="T7" fmla="*/ 156 h 156"/>
                  <a:gd name="T8" fmla="*/ 234 w 244"/>
                  <a:gd name="T9" fmla="*/ 156 h 156"/>
                  <a:gd name="T10" fmla="*/ 23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 name="Freeform 27"/>
              <p:cNvSpPr>
                <a:spLocks/>
              </p:cNvSpPr>
              <p:nvPr/>
            </p:nvSpPr>
            <p:spPr bwMode="auto">
              <a:xfrm>
                <a:off x="1118" y="2646"/>
                <a:ext cx="78" cy="156"/>
              </a:xfrm>
              <a:custGeom>
                <a:avLst/>
                <a:gdLst>
                  <a:gd name="T0" fmla="*/ 87 w 77"/>
                  <a:gd name="T1" fmla="*/ 156 h 156"/>
                  <a:gd name="T2" fmla="*/ 87 w 77"/>
                  <a:gd name="T3" fmla="*/ 0 h 156"/>
                  <a:gd name="T4" fmla="*/ 0 w 77"/>
                  <a:gd name="T5" fmla="*/ 0 h 156"/>
                  <a:gd name="T6" fmla="*/ 0 w 77"/>
                  <a:gd name="T7" fmla="*/ 156 h 156"/>
                  <a:gd name="T8" fmla="*/ 87 w 77"/>
                  <a:gd name="T9" fmla="*/ 156 h 156"/>
                  <a:gd name="T10" fmla="*/ 8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 name="Freeform 28"/>
              <p:cNvSpPr>
                <a:spLocks/>
              </p:cNvSpPr>
              <p:nvPr/>
            </p:nvSpPr>
            <p:spPr bwMode="auto">
              <a:xfrm>
                <a:off x="1279" y="2646"/>
                <a:ext cx="83" cy="156"/>
              </a:xfrm>
              <a:custGeom>
                <a:avLst/>
                <a:gdLst>
                  <a:gd name="T0" fmla="*/ 74 w 84"/>
                  <a:gd name="T1" fmla="*/ 156 h 156"/>
                  <a:gd name="T2" fmla="*/ 74 w 84"/>
                  <a:gd name="T3" fmla="*/ 0 h 156"/>
                  <a:gd name="T4" fmla="*/ 0 w 84"/>
                  <a:gd name="T5" fmla="*/ 0 h 156"/>
                  <a:gd name="T6" fmla="*/ 0 w 84"/>
                  <a:gd name="T7" fmla="*/ 156 h 156"/>
                  <a:gd name="T8" fmla="*/ 74 w 84"/>
                  <a:gd name="T9" fmla="*/ 156 h 156"/>
                  <a:gd name="T10" fmla="*/ 7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 name="Freeform 29"/>
              <p:cNvSpPr>
                <a:spLocks/>
              </p:cNvSpPr>
              <p:nvPr/>
            </p:nvSpPr>
            <p:spPr bwMode="auto">
              <a:xfrm>
                <a:off x="1118" y="2646"/>
                <a:ext cx="243" cy="156"/>
              </a:xfrm>
              <a:custGeom>
                <a:avLst/>
                <a:gdLst>
                  <a:gd name="T0" fmla="*/ 234 w 244"/>
                  <a:gd name="T1" fmla="*/ 156 h 156"/>
                  <a:gd name="T2" fmla="*/ 234 w 244"/>
                  <a:gd name="T3" fmla="*/ 0 h 156"/>
                  <a:gd name="T4" fmla="*/ 0 w 244"/>
                  <a:gd name="T5" fmla="*/ 0 h 156"/>
                  <a:gd name="T6" fmla="*/ 0 w 244"/>
                  <a:gd name="T7" fmla="*/ 156 h 156"/>
                  <a:gd name="T8" fmla="*/ 234 w 244"/>
                  <a:gd name="T9" fmla="*/ 156 h 156"/>
                  <a:gd name="T10" fmla="*/ 23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3" name="Group 30"/>
            <p:cNvGrpSpPr>
              <a:grpSpLocks/>
            </p:cNvGrpSpPr>
            <p:nvPr userDrawn="1"/>
          </p:nvGrpSpPr>
          <p:grpSpPr bwMode="auto">
            <a:xfrm>
              <a:off x="2277513" y="5092835"/>
              <a:ext cx="163288" cy="104596"/>
              <a:chOff x="1117" y="2143"/>
              <a:chExt cx="243" cy="155"/>
            </a:xfrm>
          </p:grpSpPr>
          <p:sp>
            <p:nvSpPr>
              <p:cNvPr id="102" name="Freeform 31"/>
              <p:cNvSpPr>
                <a:spLocks/>
              </p:cNvSpPr>
              <p:nvPr/>
            </p:nvSpPr>
            <p:spPr bwMode="auto">
              <a:xfrm>
                <a:off x="1118" y="2143"/>
                <a:ext cx="243" cy="155"/>
              </a:xfrm>
              <a:custGeom>
                <a:avLst/>
                <a:gdLst>
                  <a:gd name="T0" fmla="*/ 234 w 244"/>
                  <a:gd name="T1" fmla="*/ 146 h 156"/>
                  <a:gd name="T2" fmla="*/ 234 w 244"/>
                  <a:gd name="T3" fmla="*/ 0 h 156"/>
                  <a:gd name="T4" fmla="*/ 0 w 244"/>
                  <a:gd name="T5" fmla="*/ 0 h 156"/>
                  <a:gd name="T6" fmla="*/ 0 w 244"/>
                  <a:gd name="T7" fmla="*/ 146 h 156"/>
                  <a:gd name="T8" fmla="*/ 234 w 244"/>
                  <a:gd name="T9" fmla="*/ 146 h 156"/>
                  <a:gd name="T10" fmla="*/ 234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 name="Freeform 32"/>
              <p:cNvSpPr>
                <a:spLocks/>
              </p:cNvSpPr>
              <p:nvPr/>
            </p:nvSpPr>
            <p:spPr bwMode="auto">
              <a:xfrm>
                <a:off x="1118" y="2143"/>
                <a:ext cx="243" cy="49"/>
              </a:xfrm>
              <a:custGeom>
                <a:avLst/>
                <a:gdLst>
                  <a:gd name="T0" fmla="*/ 234 w 244"/>
                  <a:gd name="T1" fmla="*/ 40 h 50"/>
                  <a:gd name="T2" fmla="*/ 234 w 244"/>
                  <a:gd name="T3" fmla="*/ 0 h 50"/>
                  <a:gd name="T4" fmla="*/ 0 w 244"/>
                  <a:gd name="T5" fmla="*/ 0 h 50"/>
                  <a:gd name="T6" fmla="*/ 0 w 244"/>
                  <a:gd name="T7" fmla="*/ 40 h 50"/>
                  <a:gd name="T8" fmla="*/ 234 w 244"/>
                  <a:gd name="T9" fmla="*/ 40 h 50"/>
                  <a:gd name="T10" fmla="*/ 234 w 244"/>
                  <a:gd name="T11" fmla="*/ 4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 name="Freeform 33"/>
              <p:cNvSpPr>
                <a:spLocks/>
              </p:cNvSpPr>
              <p:nvPr/>
            </p:nvSpPr>
            <p:spPr bwMode="auto">
              <a:xfrm>
                <a:off x="1118" y="2249"/>
                <a:ext cx="243" cy="49"/>
              </a:xfrm>
              <a:custGeom>
                <a:avLst/>
                <a:gdLst>
                  <a:gd name="T0" fmla="*/ 234 w 244"/>
                  <a:gd name="T1" fmla="*/ 40 h 50"/>
                  <a:gd name="T2" fmla="*/ 234 w 244"/>
                  <a:gd name="T3" fmla="*/ 0 h 50"/>
                  <a:gd name="T4" fmla="*/ 0 w 244"/>
                  <a:gd name="T5" fmla="*/ 0 h 50"/>
                  <a:gd name="T6" fmla="*/ 0 w 244"/>
                  <a:gd name="T7" fmla="*/ 40 h 50"/>
                  <a:gd name="T8" fmla="*/ 234 w 244"/>
                  <a:gd name="T9" fmla="*/ 40 h 50"/>
                  <a:gd name="T10" fmla="*/ 234 w 244"/>
                  <a:gd name="T11" fmla="*/ 4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 name="Freeform 34"/>
              <p:cNvSpPr>
                <a:spLocks/>
              </p:cNvSpPr>
              <p:nvPr/>
            </p:nvSpPr>
            <p:spPr bwMode="auto">
              <a:xfrm>
                <a:off x="1118" y="2143"/>
                <a:ext cx="243" cy="155"/>
              </a:xfrm>
              <a:custGeom>
                <a:avLst/>
                <a:gdLst>
                  <a:gd name="T0" fmla="*/ 234 w 244"/>
                  <a:gd name="T1" fmla="*/ 146 h 156"/>
                  <a:gd name="T2" fmla="*/ 234 w 244"/>
                  <a:gd name="T3" fmla="*/ 0 h 156"/>
                  <a:gd name="T4" fmla="*/ 0 w 244"/>
                  <a:gd name="T5" fmla="*/ 0 h 156"/>
                  <a:gd name="T6" fmla="*/ 0 w 244"/>
                  <a:gd name="T7" fmla="*/ 146 h 156"/>
                  <a:gd name="T8" fmla="*/ 234 w 244"/>
                  <a:gd name="T9" fmla="*/ 146 h 156"/>
                  <a:gd name="T10" fmla="*/ 234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4" name="Group 35"/>
            <p:cNvGrpSpPr>
              <a:grpSpLocks/>
            </p:cNvGrpSpPr>
            <p:nvPr userDrawn="1"/>
          </p:nvGrpSpPr>
          <p:grpSpPr bwMode="auto">
            <a:xfrm>
              <a:off x="2066045" y="5092835"/>
              <a:ext cx="163288" cy="104596"/>
              <a:chOff x="1117" y="1892"/>
              <a:chExt cx="243" cy="155"/>
            </a:xfrm>
          </p:grpSpPr>
          <p:sp>
            <p:nvSpPr>
              <p:cNvPr id="98" name="Freeform 36"/>
              <p:cNvSpPr>
                <a:spLocks/>
              </p:cNvSpPr>
              <p:nvPr/>
            </p:nvSpPr>
            <p:spPr bwMode="auto">
              <a:xfrm>
                <a:off x="1118" y="1892"/>
                <a:ext cx="241" cy="155"/>
              </a:xfrm>
              <a:custGeom>
                <a:avLst/>
                <a:gdLst>
                  <a:gd name="T0" fmla="*/ 214 w 244"/>
                  <a:gd name="T1" fmla="*/ 146 h 156"/>
                  <a:gd name="T2" fmla="*/ 214 w 244"/>
                  <a:gd name="T3" fmla="*/ 0 h 156"/>
                  <a:gd name="T4" fmla="*/ 0 w 244"/>
                  <a:gd name="T5" fmla="*/ 0 h 156"/>
                  <a:gd name="T6" fmla="*/ 0 w 244"/>
                  <a:gd name="T7" fmla="*/ 146 h 156"/>
                  <a:gd name="T8" fmla="*/ 214 w 244"/>
                  <a:gd name="T9" fmla="*/ 146 h 156"/>
                  <a:gd name="T10" fmla="*/ 214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9" name="Freeform 37"/>
              <p:cNvSpPr>
                <a:spLocks/>
              </p:cNvSpPr>
              <p:nvPr/>
            </p:nvSpPr>
            <p:spPr bwMode="auto">
              <a:xfrm>
                <a:off x="1118" y="1892"/>
                <a:ext cx="76" cy="155"/>
              </a:xfrm>
              <a:custGeom>
                <a:avLst/>
                <a:gdLst>
                  <a:gd name="T0" fmla="*/ 67 w 77"/>
                  <a:gd name="T1" fmla="*/ 146 h 156"/>
                  <a:gd name="T2" fmla="*/ 67 w 77"/>
                  <a:gd name="T3" fmla="*/ 0 h 156"/>
                  <a:gd name="T4" fmla="*/ 0 w 77"/>
                  <a:gd name="T5" fmla="*/ 0 h 156"/>
                  <a:gd name="T6" fmla="*/ 0 w 77"/>
                  <a:gd name="T7" fmla="*/ 146 h 156"/>
                  <a:gd name="T8" fmla="*/ 67 w 77"/>
                  <a:gd name="T9" fmla="*/ 146 h 156"/>
                  <a:gd name="T10" fmla="*/ 67 w 77"/>
                  <a:gd name="T11" fmla="*/ 14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0" name="Freeform 38"/>
              <p:cNvSpPr>
                <a:spLocks/>
              </p:cNvSpPr>
              <p:nvPr/>
            </p:nvSpPr>
            <p:spPr bwMode="auto">
              <a:xfrm>
                <a:off x="1276" y="1892"/>
                <a:ext cx="83" cy="155"/>
              </a:xfrm>
              <a:custGeom>
                <a:avLst/>
                <a:gdLst>
                  <a:gd name="T0" fmla="*/ 74 w 84"/>
                  <a:gd name="T1" fmla="*/ 146 h 156"/>
                  <a:gd name="T2" fmla="*/ 74 w 84"/>
                  <a:gd name="T3" fmla="*/ 0 h 156"/>
                  <a:gd name="T4" fmla="*/ 0 w 84"/>
                  <a:gd name="T5" fmla="*/ 0 h 156"/>
                  <a:gd name="T6" fmla="*/ 0 w 84"/>
                  <a:gd name="T7" fmla="*/ 146 h 156"/>
                  <a:gd name="T8" fmla="*/ 74 w 84"/>
                  <a:gd name="T9" fmla="*/ 146 h 156"/>
                  <a:gd name="T10" fmla="*/ 74 w 84"/>
                  <a:gd name="T11" fmla="*/ 14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1" name="Freeform 39"/>
              <p:cNvSpPr>
                <a:spLocks/>
              </p:cNvSpPr>
              <p:nvPr/>
            </p:nvSpPr>
            <p:spPr bwMode="auto">
              <a:xfrm>
                <a:off x="1118" y="1892"/>
                <a:ext cx="241" cy="155"/>
              </a:xfrm>
              <a:custGeom>
                <a:avLst/>
                <a:gdLst>
                  <a:gd name="T0" fmla="*/ 214 w 244"/>
                  <a:gd name="T1" fmla="*/ 146 h 156"/>
                  <a:gd name="T2" fmla="*/ 214 w 244"/>
                  <a:gd name="T3" fmla="*/ 0 h 156"/>
                  <a:gd name="T4" fmla="*/ 0 w 244"/>
                  <a:gd name="T5" fmla="*/ 0 h 156"/>
                  <a:gd name="T6" fmla="*/ 0 w 244"/>
                  <a:gd name="T7" fmla="*/ 146 h 156"/>
                  <a:gd name="T8" fmla="*/ 214 w 244"/>
                  <a:gd name="T9" fmla="*/ 146 h 156"/>
                  <a:gd name="T10" fmla="*/ 214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5" name="Group 255"/>
            <p:cNvGrpSpPr>
              <a:grpSpLocks/>
            </p:cNvGrpSpPr>
            <p:nvPr userDrawn="1"/>
          </p:nvGrpSpPr>
          <p:grpSpPr bwMode="auto">
            <a:xfrm>
              <a:off x="1431114" y="5092835"/>
              <a:ext cx="163489" cy="106268"/>
              <a:chOff x="7106991" y="2034190"/>
              <a:chExt cx="255683" cy="163929"/>
            </a:xfrm>
          </p:grpSpPr>
          <p:sp>
            <p:nvSpPr>
              <p:cNvPr id="96" name="Freeform 41"/>
              <p:cNvSpPr>
                <a:spLocks/>
              </p:cNvSpPr>
              <p:nvPr/>
            </p:nvSpPr>
            <p:spPr bwMode="auto">
              <a:xfrm>
                <a:off x="7108101" y="2034190"/>
                <a:ext cx="255694" cy="163561"/>
              </a:xfrm>
              <a:custGeom>
                <a:avLst/>
                <a:gdLst>
                  <a:gd name="T0" fmla="*/ 2147483646 w 244"/>
                  <a:gd name="T1" fmla="*/ 2147483646 h 151"/>
                  <a:gd name="T2" fmla="*/ 2147483646 w 244"/>
                  <a:gd name="T3" fmla="*/ 0 h 151"/>
                  <a:gd name="T4" fmla="*/ 0 w 244"/>
                  <a:gd name="T5" fmla="*/ 0 h 151"/>
                  <a:gd name="T6" fmla="*/ 0 w 244"/>
                  <a:gd name="T7" fmla="*/ 2147483646 h 151"/>
                  <a:gd name="T8" fmla="*/ 2147483646 w 244"/>
                  <a:gd name="T9" fmla="*/ 2147483646 h 151"/>
                  <a:gd name="T10" fmla="*/ 2147483646 w 244"/>
                  <a:gd name="T11" fmla="*/ 214748364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7" name="Freeform 42"/>
              <p:cNvSpPr>
                <a:spLocks/>
              </p:cNvSpPr>
              <p:nvPr userDrawn="1"/>
            </p:nvSpPr>
            <p:spPr bwMode="auto">
              <a:xfrm>
                <a:off x="7108101" y="2034190"/>
                <a:ext cx="255694" cy="161120"/>
              </a:xfrm>
              <a:custGeom>
                <a:avLst/>
                <a:gdLst>
                  <a:gd name="T0" fmla="*/ 2147483646 w 244"/>
                  <a:gd name="T1" fmla="*/ 2147483646 h 151"/>
                  <a:gd name="T2" fmla="*/ 2147483646 w 244"/>
                  <a:gd name="T3" fmla="*/ 2147483646 h 151"/>
                  <a:gd name="T4" fmla="*/ 2147483646 w 244"/>
                  <a:gd name="T5" fmla="*/ 0 h 151"/>
                  <a:gd name="T6" fmla="*/ 2147483646 w 244"/>
                  <a:gd name="T7" fmla="*/ 0 h 151"/>
                  <a:gd name="T8" fmla="*/ 2147483646 w 244"/>
                  <a:gd name="T9" fmla="*/ 2147483646 h 151"/>
                  <a:gd name="T10" fmla="*/ 0 w 244"/>
                  <a:gd name="T11" fmla="*/ 2147483646 h 151"/>
                  <a:gd name="T12" fmla="*/ 0 w 244"/>
                  <a:gd name="T13" fmla="*/ 2147483646 h 151"/>
                  <a:gd name="T14" fmla="*/ 2147483646 w 244"/>
                  <a:gd name="T15" fmla="*/ 2147483646 h 151"/>
                  <a:gd name="T16" fmla="*/ 2147483646 w 244"/>
                  <a:gd name="T17" fmla="*/ 2147483646 h 151"/>
                  <a:gd name="T18" fmla="*/ 2147483646 w 244"/>
                  <a:gd name="T19" fmla="*/ 2147483646 h 151"/>
                  <a:gd name="T20" fmla="*/ 2147483646 w 244"/>
                  <a:gd name="T21" fmla="*/ 2147483646 h 151"/>
                  <a:gd name="T22" fmla="*/ 2147483646 w 244"/>
                  <a:gd name="T23" fmla="*/ 2147483646 h 151"/>
                  <a:gd name="T24" fmla="*/ 2147483646 w 244"/>
                  <a:gd name="T25" fmla="*/ 2147483646 h 151"/>
                  <a:gd name="T26" fmla="*/ 2147483646 w 244"/>
                  <a:gd name="T27" fmla="*/ 2147483646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6" name="Group 254"/>
            <p:cNvGrpSpPr>
              <a:grpSpLocks/>
            </p:cNvGrpSpPr>
            <p:nvPr userDrawn="1"/>
          </p:nvGrpSpPr>
          <p:grpSpPr bwMode="auto">
            <a:xfrm>
              <a:off x="581678" y="5092835"/>
              <a:ext cx="163489" cy="110355"/>
              <a:chOff x="6341261" y="2034186"/>
              <a:chExt cx="254095" cy="170190"/>
            </a:xfrm>
          </p:grpSpPr>
          <p:sp>
            <p:nvSpPr>
              <p:cNvPr id="93" name="Freeform 96"/>
              <p:cNvSpPr>
                <a:spLocks/>
              </p:cNvSpPr>
              <p:nvPr/>
            </p:nvSpPr>
            <p:spPr bwMode="auto">
              <a:xfrm>
                <a:off x="6340217" y="2034186"/>
                <a:ext cx="254106" cy="170840"/>
              </a:xfrm>
              <a:custGeom>
                <a:avLst/>
                <a:gdLst>
                  <a:gd name="T0" fmla="*/ 2147483646 w 244"/>
                  <a:gd name="T1" fmla="*/ 2147483646 h 151"/>
                  <a:gd name="T2" fmla="*/ 2147483646 w 244"/>
                  <a:gd name="T3" fmla="*/ 0 h 151"/>
                  <a:gd name="T4" fmla="*/ 0 w 244"/>
                  <a:gd name="T5" fmla="*/ 0 h 151"/>
                  <a:gd name="T6" fmla="*/ 0 w 244"/>
                  <a:gd name="T7" fmla="*/ 2147483646 h 151"/>
                  <a:gd name="T8" fmla="*/ 2147483646 w 244"/>
                  <a:gd name="T9" fmla="*/ 2147483646 h 151"/>
                  <a:gd name="T10" fmla="*/ 2147483646 w 244"/>
                  <a:gd name="T11" fmla="*/ 214748364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4" name="Freeform 97"/>
              <p:cNvSpPr>
                <a:spLocks/>
              </p:cNvSpPr>
              <p:nvPr/>
            </p:nvSpPr>
            <p:spPr bwMode="auto">
              <a:xfrm>
                <a:off x="6340217" y="2034186"/>
                <a:ext cx="81412" cy="170840"/>
              </a:xfrm>
              <a:custGeom>
                <a:avLst/>
                <a:gdLst>
                  <a:gd name="T0" fmla="*/ 2147483646 w 77"/>
                  <a:gd name="T1" fmla="*/ 2147483646 h 151"/>
                  <a:gd name="T2" fmla="*/ 2147483646 w 77"/>
                  <a:gd name="T3" fmla="*/ 0 h 151"/>
                  <a:gd name="T4" fmla="*/ 0 w 77"/>
                  <a:gd name="T5" fmla="*/ 0 h 151"/>
                  <a:gd name="T6" fmla="*/ 0 w 77"/>
                  <a:gd name="T7" fmla="*/ 2147483646 h 151"/>
                  <a:gd name="T8" fmla="*/ 2147483646 w 77"/>
                  <a:gd name="T9" fmla="*/ 2147483646 h 151"/>
                  <a:gd name="T10" fmla="*/ 2147483646 w 77"/>
                  <a:gd name="T11" fmla="*/ 2147483646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5" name="Freeform 98"/>
              <p:cNvSpPr>
                <a:spLocks/>
              </p:cNvSpPr>
              <p:nvPr/>
            </p:nvSpPr>
            <p:spPr bwMode="auto">
              <a:xfrm>
                <a:off x="6507976" y="2034186"/>
                <a:ext cx="86346" cy="170840"/>
              </a:xfrm>
              <a:custGeom>
                <a:avLst/>
                <a:gdLst>
                  <a:gd name="T0" fmla="*/ 2147483646 w 84"/>
                  <a:gd name="T1" fmla="*/ 2147483646 h 151"/>
                  <a:gd name="T2" fmla="*/ 2147483646 w 84"/>
                  <a:gd name="T3" fmla="*/ 0 h 151"/>
                  <a:gd name="T4" fmla="*/ 0 w 84"/>
                  <a:gd name="T5" fmla="*/ 0 h 151"/>
                  <a:gd name="T6" fmla="*/ 0 w 84"/>
                  <a:gd name="T7" fmla="*/ 2147483646 h 151"/>
                  <a:gd name="T8" fmla="*/ 2147483646 w 84"/>
                  <a:gd name="T9" fmla="*/ 2147483646 h 151"/>
                  <a:gd name="T10" fmla="*/ 2147483646 w 84"/>
                  <a:gd name="T11" fmla="*/ 2147483646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7" name="Group 49"/>
            <p:cNvGrpSpPr>
              <a:grpSpLocks/>
            </p:cNvGrpSpPr>
            <p:nvPr userDrawn="1"/>
          </p:nvGrpSpPr>
          <p:grpSpPr bwMode="auto">
            <a:xfrm>
              <a:off x="369889" y="5092835"/>
              <a:ext cx="163609" cy="106293"/>
              <a:chOff x="529" y="1166"/>
              <a:chExt cx="245" cy="157"/>
            </a:xfrm>
          </p:grpSpPr>
          <p:sp>
            <p:nvSpPr>
              <p:cNvPr id="89" name="Freeform 50"/>
              <p:cNvSpPr>
                <a:spLocks/>
              </p:cNvSpPr>
              <p:nvPr/>
            </p:nvSpPr>
            <p:spPr bwMode="auto">
              <a:xfrm>
                <a:off x="529" y="1166"/>
                <a:ext cx="245" cy="150"/>
              </a:xfrm>
              <a:custGeom>
                <a:avLst/>
                <a:gdLst>
                  <a:gd name="T0" fmla="*/ 254 w 244"/>
                  <a:gd name="T1" fmla="*/ 141 h 151"/>
                  <a:gd name="T2" fmla="*/ 254 w 244"/>
                  <a:gd name="T3" fmla="*/ 0 h 151"/>
                  <a:gd name="T4" fmla="*/ 0 w 244"/>
                  <a:gd name="T5" fmla="*/ 0 h 151"/>
                  <a:gd name="T6" fmla="*/ 0 w 244"/>
                  <a:gd name="T7" fmla="*/ 141 h 151"/>
                  <a:gd name="T8" fmla="*/ 254 w 244"/>
                  <a:gd name="T9" fmla="*/ 141 h 151"/>
                  <a:gd name="T10" fmla="*/ 254 w 244"/>
                  <a:gd name="T11" fmla="*/ 14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Freeform 51"/>
              <p:cNvSpPr>
                <a:spLocks/>
              </p:cNvSpPr>
              <p:nvPr/>
            </p:nvSpPr>
            <p:spPr bwMode="auto">
              <a:xfrm>
                <a:off x="529" y="1166"/>
                <a:ext cx="245" cy="49"/>
              </a:xfrm>
              <a:custGeom>
                <a:avLst/>
                <a:gdLst>
                  <a:gd name="T0" fmla="*/ 254 w 244"/>
                  <a:gd name="T1" fmla="*/ 40 h 50"/>
                  <a:gd name="T2" fmla="*/ 254 w 244"/>
                  <a:gd name="T3" fmla="*/ 0 h 50"/>
                  <a:gd name="T4" fmla="*/ 0 w 244"/>
                  <a:gd name="T5" fmla="*/ 0 h 50"/>
                  <a:gd name="T6" fmla="*/ 0 w 244"/>
                  <a:gd name="T7" fmla="*/ 40 h 50"/>
                  <a:gd name="T8" fmla="*/ 254 w 244"/>
                  <a:gd name="T9" fmla="*/ 40 h 50"/>
                  <a:gd name="T10" fmla="*/ 254 w 244"/>
                  <a:gd name="T11" fmla="*/ 4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Freeform 52"/>
              <p:cNvSpPr>
                <a:spLocks/>
              </p:cNvSpPr>
              <p:nvPr/>
            </p:nvSpPr>
            <p:spPr bwMode="auto">
              <a:xfrm>
                <a:off x="529" y="1274"/>
                <a:ext cx="245" cy="49"/>
              </a:xfrm>
              <a:custGeom>
                <a:avLst/>
                <a:gdLst>
                  <a:gd name="T0" fmla="*/ 254 w 244"/>
                  <a:gd name="T1" fmla="*/ 34 h 51"/>
                  <a:gd name="T2" fmla="*/ 254 w 244"/>
                  <a:gd name="T3" fmla="*/ 0 h 51"/>
                  <a:gd name="T4" fmla="*/ 0 w 244"/>
                  <a:gd name="T5" fmla="*/ 0 h 51"/>
                  <a:gd name="T6" fmla="*/ 0 w 244"/>
                  <a:gd name="T7" fmla="*/ 34 h 51"/>
                  <a:gd name="T8" fmla="*/ 254 w 244"/>
                  <a:gd name="T9" fmla="*/ 34 h 51"/>
                  <a:gd name="T10" fmla="*/ 254 w 244"/>
                  <a:gd name="T11" fmla="*/ 34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Freeform 53"/>
              <p:cNvSpPr>
                <a:spLocks/>
              </p:cNvSpPr>
              <p:nvPr/>
            </p:nvSpPr>
            <p:spPr bwMode="auto">
              <a:xfrm>
                <a:off x="529" y="1166"/>
                <a:ext cx="245" cy="154"/>
              </a:xfrm>
              <a:custGeom>
                <a:avLst/>
                <a:gdLst>
                  <a:gd name="T0" fmla="*/ 254 w 244"/>
                  <a:gd name="T1" fmla="*/ 136 h 156"/>
                  <a:gd name="T2" fmla="*/ 254 w 244"/>
                  <a:gd name="T3" fmla="*/ 0 h 156"/>
                  <a:gd name="T4" fmla="*/ 0 w 244"/>
                  <a:gd name="T5" fmla="*/ 0 h 156"/>
                  <a:gd name="T6" fmla="*/ 0 w 244"/>
                  <a:gd name="T7" fmla="*/ 136 h 156"/>
                  <a:gd name="T8" fmla="*/ 254 w 244"/>
                  <a:gd name="T9" fmla="*/ 136 h 156"/>
                  <a:gd name="T10" fmla="*/ 254 w 244"/>
                  <a:gd name="T11" fmla="*/ 13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8" name="Group 54"/>
            <p:cNvGrpSpPr>
              <a:grpSpLocks/>
            </p:cNvGrpSpPr>
            <p:nvPr userDrawn="1"/>
          </p:nvGrpSpPr>
          <p:grpSpPr bwMode="auto">
            <a:xfrm>
              <a:off x="2488981" y="5092835"/>
              <a:ext cx="164632" cy="106293"/>
              <a:chOff x="1117" y="2394"/>
              <a:chExt cx="245" cy="157"/>
            </a:xfrm>
          </p:grpSpPr>
          <p:sp>
            <p:nvSpPr>
              <p:cNvPr id="78" name="Freeform 55"/>
              <p:cNvSpPr>
                <a:spLocks/>
              </p:cNvSpPr>
              <p:nvPr/>
            </p:nvSpPr>
            <p:spPr bwMode="auto">
              <a:xfrm>
                <a:off x="1117" y="2394"/>
                <a:ext cx="246" cy="157"/>
              </a:xfrm>
              <a:custGeom>
                <a:avLst/>
                <a:gdLst>
                  <a:gd name="T0" fmla="*/ 264 w 244"/>
                  <a:gd name="T1" fmla="*/ 157 h 157"/>
                  <a:gd name="T2" fmla="*/ 0 w 244"/>
                  <a:gd name="T3" fmla="*/ 157 h 157"/>
                  <a:gd name="T4" fmla="*/ 0 w 244"/>
                  <a:gd name="T5" fmla="*/ 0 h 157"/>
                  <a:gd name="T6" fmla="*/ 264 w 244"/>
                  <a:gd name="T7" fmla="*/ 0 h 157"/>
                  <a:gd name="T8" fmla="*/ 264 w 244"/>
                  <a:gd name="T9" fmla="*/ 157 h 157"/>
                  <a:gd name="T10" fmla="*/ 26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Freeform 56"/>
              <p:cNvSpPr>
                <a:spLocks/>
              </p:cNvSpPr>
              <p:nvPr/>
            </p:nvSpPr>
            <p:spPr bwMode="auto">
              <a:xfrm>
                <a:off x="1117" y="2394"/>
                <a:ext cx="33" cy="35"/>
              </a:xfrm>
              <a:custGeom>
                <a:avLst/>
                <a:gdLst>
                  <a:gd name="T0" fmla="*/ 20 w 35"/>
                  <a:gd name="T1" fmla="*/ 44 h 34"/>
                  <a:gd name="T2" fmla="*/ 0 w 35"/>
                  <a:gd name="T3" fmla="*/ 44 h 34"/>
                  <a:gd name="T4" fmla="*/ 0 w 35"/>
                  <a:gd name="T5" fmla="*/ 0 h 34"/>
                  <a:gd name="T6" fmla="*/ 20 w 35"/>
                  <a:gd name="T7" fmla="*/ 0 h 34"/>
                  <a:gd name="T8" fmla="*/ 20 w 35"/>
                  <a:gd name="T9" fmla="*/ 44 h 34"/>
                  <a:gd name="T10" fmla="*/ 20 w 35"/>
                  <a:gd name="T11" fmla="*/ 4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Freeform 57"/>
              <p:cNvSpPr>
                <a:spLocks/>
              </p:cNvSpPr>
              <p:nvPr/>
            </p:nvSpPr>
            <p:spPr bwMode="auto">
              <a:xfrm>
                <a:off x="1117" y="2443"/>
                <a:ext cx="33" cy="35"/>
              </a:xfrm>
              <a:custGeom>
                <a:avLst/>
                <a:gdLst>
                  <a:gd name="T0" fmla="*/ 20 w 35"/>
                  <a:gd name="T1" fmla="*/ 58 h 33"/>
                  <a:gd name="T2" fmla="*/ 0 w 35"/>
                  <a:gd name="T3" fmla="*/ 58 h 33"/>
                  <a:gd name="T4" fmla="*/ 0 w 35"/>
                  <a:gd name="T5" fmla="*/ 0 h 33"/>
                  <a:gd name="T6" fmla="*/ 20 w 35"/>
                  <a:gd name="T7" fmla="*/ 0 h 33"/>
                  <a:gd name="T8" fmla="*/ 20 w 35"/>
                  <a:gd name="T9" fmla="*/ 58 h 33"/>
                  <a:gd name="T10" fmla="*/ 20 w 35"/>
                  <a:gd name="T11" fmla="*/ 58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Freeform 58"/>
              <p:cNvSpPr>
                <a:spLocks/>
              </p:cNvSpPr>
              <p:nvPr/>
            </p:nvSpPr>
            <p:spPr bwMode="auto">
              <a:xfrm>
                <a:off x="1176" y="2394"/>
                <a:ext cx="21" cy="35"/>
              </a:xfrm>
              <a:custGeom>
                <a:avLst/>
                <a:gdLst>
                  <a:gd name="T0" fmla="*/ 1 w 36"/>
                  <a:gd name="T1" fmla="*/ 44 h 34"/>
                  <a:gd name="T2" fmla="*/ 0 w 36"/>
                  <a:gd name="T3" fmla="*/ 44 h 34"/>
                  <a:gd name="T4" fmla="*/ 0 w 36"/>
                  <a:gd name="T5" fmla="*/ 0 h 34"/>
                  <a:gd name="T6" fmla="*/ 1 w 36"/>
                  <a:gd name="T7" fmla="*/ 0 h 34"/>
                  <a:gd name="T8" fmla="*/ 1 w 36"/>
                  <a:gd name="T9" fmla="*/ 44 h 34"/>
                  <a:gd name="T10" fmla="*/ 1 w 36"/>
                  <a:gd name="T11" fmla="*/ 4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Freeform 59"/>
              <p:cNvSpPr>
                <a:spLocks/>
              </p:cNvSpPr>
              <p:nvPr/>
            </p:nvSpPr>
            <p:spPr bwMode="auto">
              <a:xfrm>
                <a:off x="1176" y="2443"/>
                <a:ext cx="21" cy="35"/>
              </a:xfrm>
              <a:custGeom>
                <a:avLst/>
                <a:gdLst>
                  <a:gd name="T0" fmla="*/ 1 w 36"/>
                  <a:gd name="T1" fmla="*/ 58 h 33"/>
                  <a:gd name="T2" fmla="*/ 0 w 36"/>
                  <a:gd name="T3" fmla="*/ 58 h 33"/>
                  <a:gd name="T4" fmla="*/ 0 w 36"/>
                  <a:gd name="T5" fmla="*/ 0 h 33"/>
                  <a:gd name="T6" fmla="*/ 1 w 36"/>
                  <a:gd name="T7" fmla="*/ 0 h 33"/>
                  <a:gd name="T8" fmla="*/ 1 w 36"/>
                  <a:gd name="T9" fmla="*/ 58 h 33"/>
                  <a:gd name="T10" fmla="*/ 1 w 36"/>
                  <a:gd name="T11" fmla="*/ 58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Freeform 60"/>
              <p:cNvSpPr>
                <a:spLocks/>
              </p:cNvSpPr>
              <p:nvPr/>
            </p:nvSpPr>
            <p:spPr bwMode="auto">
              <a:xfrm>
                <a:off x="1117" y="2502"/>
                <a:ext cx="246" cy="14"/>
              </a:xfrm>
              <a:custGeom>
                <a:avLst/>
                <a:gdLst>
                  <a:gd name="T0" fmla="*/ 264 w 244"/>
                  <a:gd name="T1" fmla="*/ 0 h 17"/>
                  <a:gd name="T2" fmla="*/ 0 w 244"/>
                  <a:gd name="T3" fmla="*/ 0 h 17"/>
                  <a:gd name="T4" fmla="*/ 0 w 244"/>
                  <a:gd name="T5" fmla="*/ 2 h 17"/>
                  <a:gd name="T6" fmla="*/ 264 w 244"/>
                  <a:gd name="T7" fmla="*/ 2 h 17"/>
                  <a:gd name="T8" fmla="*/ 264 w 244"/>
                  <a:gd name="T9" fmla="*/ 0 h 17"/>
                  <a:gd name="T10" fmla="*/ 26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Freeform 61"/>
              <p:cNvSpPr>
                <a:spLocks/>
              </p:cNvSpPr>
              <p:nvPr/>
            </p:nvSpPr>
            <p:spPr bwMode="auto">
              <a:xfrm>
                <a:off x="1117" y="2534"/>
                <a:ext cx="246" cy="16"/>
              </a:xfrm>
              <a:custGeom>
                <a:avLst/>
                <a:gdLst>
                  <a:gd name="T0" fmla="*/ 264 w 244"/>
                  <a:gd name="T1" fmla="*/ 0 h 17"/>
                  <a:gd name="T2" fmla="*/ 0 w 244"/>
                  <a:gd name="T3" fmla="*/ 0 h 17"/>
                  <a:gd name="T4" fmla="*/ 0 w 244"/>
                  <a:gd name="T5" fmla="*/ 8 h 17"/>
                  <a:gd name="T6" fmla="*/ 264 w 244"/>
                  <a:gd name="T7" fmla="*/ 8 h 17"/>
                  <a:gd name="T8" fmla="*/ 264 w 244"/>
                  <a:gd name="T9" fmla="*/ 0 h 17"/>
                  <a:gd name="T10" fmla="*/ 26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62"/>
              <p:cNvSpPr>
                <a:spLocks/>
              </p:cNvSpPr>
              <p:nvPr/>
            </p:nvSpPr>
            <p:spPr bwMode="auto">
              <a:xfrm>
                <a:off x="1212" y="2429"/>
                <a:ext cx="151" cy="16"/>
              </a:xfrm>
              <a:custGeom>
                <a:avLst/>
                <a:gdLst>
                  <a:gd name="T0" fmla="*/ 169 w 149"/>
                  <a:gd name="T1" fmla="*/ 0 h 17"/>
                  <a:gd name="T2" fmla="*/ 0 w 149"/>
                  <a:gd name="T3" fmla="*/ 0 h 17"/>
                  <a:gd name="T4" fmla="*/ 0 w 149"/>
                  <a:gd name="T5" fmla="*/ 8 h 17"/>
                  <a:gd name="T6" fmla="*/ 169 w 149"/>
                  <a:gd name="T7" fmla="*/ 8 h 17"/>
                  <a:gd name="T8" fmla="*/ 169 w 149"/>
                  <a:gd name="T9" fmla="*/ 0 h 17"/>
                  <a:gd name="T10" fmla="*/ 16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Freeform 63"/>
              <p:cNvSpPr>
                <a:spLocks/>
              </p:cNvSpPr>
              <p:nvPr/>
            </p:nvSpPr>
            <p:spPr bwMode="auto">
              <a:xfrm>
                <a:off x="1212" y="2394"/>
                <a:ext cx="151" cy="16"/>
              </a:xfrm>
              <a:custGeom>
                <a:avLst/>
                <a:gdLst>
                  <a:gd name="T0" fmla="*/ 169 w 149"/>
                  <a:gd name="T1" fmla="*/ 0 h 17"/>
                  <a:gd name="T2" fmla="*/ 0 w 149"/>
                  <a:gd name="T3" fmla="*/ 0 h 17"/>
                  <a:gd name="T4" fmla="*/ 0 w 149"/>
                  <a:gd name="T5" fmla="*/ 8 h 17"/>
                  <a:gd name="T6" fmla="*/ 169 w 149"/>
                  <a:gd name="T7" fmla="*/ 8 h 17"/>
                  <a:gd name="T8" fmla="*/ 169 w 149"/>
                  <a:gd name="T9" fmla="*/ 0 h 17"/>
                  <a:gd name="T10" fmla="*/ 16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Freeform 64"/>
              <p:cNvSpPr>
                <a:spLocks/>
              </p:cNvSpPr>
              <p:nvPr/>
            </p:nvSpPr>
            <p:spPr bwMode="auto">
              <a:xfrm>
                <a:off x="1212" y="2459"/>
                <a:ext cx="151" cy="19"/>
              </a:xfrm>
              <a:custGeom>
                <a:avLst/>
                <a:gdLst>
                  <a:gd name="T0" fmla="*/ 169 w 149"/>
                  <a:gd name="T1" fmla="*/ 0 h 17"/>
                  <a:gd name="T2" fmla="*/ 0 w 149"/>
                  <a:gd name="T3" fmla="*/ 0 h 17"/>
                  <a:gd name="T4" fmla="*/ 0 w 149"/>
                  <a:gd name="T5" fmla="*/ 50 h 17"/>
                  <a:gd name="T6" fmla="*/ 169 w 149"/>
                  <a:gd name="T7" fmla="*/ 50 h 17"/>
                  <a:gd name="T8" fmla="*/ 169 w 149"/>
                  <a:gd name="T9" fmla="*/ 0 h 17"/>
                  <a:gd name="T10" fmla="*/ 16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8" name="Freeform 65"/>
              <p:cNvSpPr>
                <a:spLocks/>
              </p:cNvSpPr>
              <p:nvPr/>
            </p:nvSpPr>
            <p:spPr bwMode="auto">
              <a:xfrm>
                <a:off x="1117" y="2394"/>
                <a:ext cx="246" cy="157"/>
              </a:xfrm>
              <a:custGeom>
                <a:avLst/>
                <a:gdLst>
                  <a:gd name="T0" fmla="*/ 264 w 244"/>
                  <a:gd name="T1" fmla="*/ 157 h 157"/>
                  <a:gd name="T2" fmla="*/ 264 w 244"/>
                  <a:gd name="T3" fmla="*/ 0 h 157"/>
                  <a:gd name="T4" fmla="*/ 0 w 244"/>
                  <a:gd name="T5" fmla="*/ 0 h 157"/>
                  <a:gd name="T6" fmla="*/ 0 w 244"/>
                  <a:gd name="T7" fmla="*/ 157 h 157"/>
                  <a:gd name="T8" fmla="*/ 264 w 244"/>
                  <a:gd name="T9" fmla="*/ 157 h 157"/>
                  <a:gd name="T10" fmla="*/ 26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 name="Group 185"/>
            <p:cNvGrpSpPr>
              <a:grpSpLocks/>
            </p:cNvGrpSpPr>
            <p:nvPr userDrawn="1"/>
          </p:nvGrpSpPr>
          <p:grpSpPr bwMode="auto">
            <a:xfrm>
              <a:off x="1004798" y="5092835"/>
              <a:ext cx="164978" cy="104898"/>
              <a:chOff x="4187" y="1590"/>
              <a:chExt cx="238" cy="162"/>
            </a:xfrm>
          </p:grpSpPr>
          <p:sp>
            <p:nvSpPr>
              <p:cNvPr id="51" name="Freeform 186"/>
              <p:cNvSpPr>
                <a:spLocks/>
              </p:cNvSpPr>
              <p:nvPr/>
            </p:nvSpPr>
            <p:spPr bwMode="auto">
              <a:xfrm>
                <a:off x="4187" y="1590"/>
                <a:ext cx="238" cy="54"/>
              </a:xfrm>
              <a:custGeom>
                <a:avLst/>
                <a:gdLst>
                  <a:gd name="T0" fmla="*/ 0 w 244"/>
                  <a:gd name="T1" fmla="*/ 0 h 50"/>
                  <a:gd name="T2" fmla="*/ 30 w 244"/>
                  <a:gd name="T3" fmla="*/ 0 h 50"/>
                  <a:gd name="T4" fmla="*/ 30 w 244"/>
                  <a:gd name="T5" fmla="*/ 2077 h 50"/>
                  <a:gd name="T6" fmla="*/ 0 w 244"/>
                  <a:gd name="T7" fmla="*/ 2077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187"/>
              <p:cNvSpPr>
                <a:spLocks/>
              </p:cNvSpPr>
              <p:nvPr/>
            </p:nvSpPr>
            <p:spPr bwMode="auto">
              <a:xfrm>
                <a:off x="4187" y="1695"/>
                <a:ext cx="238" cy="56"/>
              </a:xfrm>
              <a:custGeom>
                <a:avLst/>
                <a:gdLst>
                  <a:gd name="T0" fmla="*/ 0 w 244"/>
                  <a:gd name="T1" fmla="*/ 0 h 55"/>
                  <a:gd name="T2" fmla="*/ 30 w 244"/>
                  <a:gd name="T3" fmla="*/ 0 h 55"/>
                  <a:gd name="T4" fmla="*/ 30 w 244"/>
                  <a:gd name="T5" fmla="*/ 982 h 55"/>
                  <a:gd name="T6" fmla="*/ 0 w 244"/>
                  <a:gd name="T7" fmla="*/ 982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188"/>
              <p:cNvSpPr>
                <a:spLocks/>
              </p:cNvSpPr>
              <p:nvPr/>
            </p:nvSpPr>
            <p:spPr bwMode="auto">
              <a:xfrm>
                <a:off x="4187" y="1644"/>
                <a:ext cx="238" cy="56"/>
              </a:xfrm>
              <a:custGeom>
                <a:avLst/>
                <a:gdLst>
                  <a:gd name="T0" fmla="*/ 0 w 244"/>
                  <a:gd name="T1" fmla="*/ 0 h 56"/>
                  <a:gd name="T2" fmla="*/ 30 w 244"/>
                  <a:gd name="T3" fmla="*/ 0 h 56"/>
                  <a:gd name="T4" fmla="*/ 3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189"/>
              <p:cNvSpPr>
                <a:spLocks/>
              </p:cNvSpPr>
              <p:nvPr/>
            </p:nvSpPr>
            <p:spPr bwMode="auto">
              <a:xfrm>
                <a:off x="4267" y="1644"/>
                <a:ext cx="69" cy="61"/>
              </a:xfrm>
              <a:custGeom>
                <a:avLst/>
                <a:gdLst>
                  <a:gd name="T0" fmla="*/ 17 w 71"/>
                  <a:gd name="T1" fmla="*/ 302 h 62"/>
                  <a:gd name="T2" fmla="*/ 17 w 71"/>
                  <a:gd name="T3" fmla="*/ 0 h 62"/>
                  <a:gd name="T4" fmla="*/ 0 w 71"/>
                  <a:gd name="T5" fmla="*/ 0 h 62"/>
                  <a:gd name="T6" fmla="*/ 0 w 71"/>
                  <a:gd name="T7" fmla="*/ 302 h 62"/>
                  <a:gd name="T8" fmla="*/ 6 w 71"/>
                  <a:gd name="T9" fmla="*/ 428 h 62"/>
                  <a:gd name="T10" fmla="*/ 12 w 71"/>
                  <a:gd name="T11" fmla="*/ 486 h 62"/>
                  <a:gd name="T12" fmla="*/ 17 w 71"/>
                  <a:gd name="T13" fmla="*/ 525 h 62"/>
                  <a:gd name="T14" fmla="*/ 17 w 71"/>
                  <a:gd name="T15" fmla="*/ 578 h 62"/>
                  <a:gd name="T16" fmla="*/ 17 w 71"/>
                  <a:gd name="T17" fmla="*/ 525 h 62"/>
                  <a:gd name="T18" fmla="*/ 17 w 71"/>
                  <a:gd name="T19" fmla="*/ 486 h 62"/>
                  <a:gd name="T20" fmla="*/ 17 w 71"/>
                  <a:gd name="T21" fmla="*/ 428 h 62"/>
                  <a:gd name="T22" fmla="*/ 17 w 71"/>
                  <a:gd name="T23" fmla="*/ 302 h 62"/>
                  <a:gd name="T24" fmla="*/ 17 w 71"/>
                  <a:gd name="T25" fmla="*/ 30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190"/>
              <p:cNvSpPr>
                <a:spLocks/>
              </p:cNvSpPr>
              <p:nvPr/>
            </p:nvSpPr>
            <p:spPr bwMode="auto">
              <a:xfrm>
                <a:off x="4267" y="1644"/>
                <a:ext cx="69" cy="61"/>
              </a:xfrm>
              <a:custGeom>
                <a:avLst/>
                <a:gdLst>
                  <a:gd name="T0" fmla="*/ 17 w 71"/>
                  <a:gd name="T1" fmla="*/ 302 h 62"/>
                  <a:gd name="T2" fmla="*/ 17 w 71"/>
                  <a:gd name="T3" fmla="*/ 0 h 62"/>
                  <a:gd name="T4" fmla="*/ 0 w 71"/>
                  <a:gd name="T5" fmla="*/ 0 h 62"/>
                  <a:gd name="T6" fmla="*/ 0 w 71"/>
                  <a:gd name="T7" fmla="*/ 302 h 62"/>
                  <a:gd name="T8" fmla="*/ 6 w 71"/>
                  <a:gd name="T9" fmla="*/ 428 h 62"/>
                  <a:gd name="T10" fmla="*/ 12 w 71"/>
                  <a:gd name="T11" fmla="*/ 486 h 62"/>
                  <a:gd name="T12" fmla="*/ 17 w 71"/>
                  <a:gd name="T13" fmla="*/ 525 h 62"/>
                  <a:gd name="T14" fmla="*/ 17 w 71"/>
                  <a:gd name="T15" fmla="*/ 578 h 62"/>
                  <a:gd name="T16" fmla="*/ 17 w 71"/>
                  <a:gd name="T17" fmla="*/ 525 h 62"/>
                  <a:gd name="T18" fmla="*/ 17 w 71"/>
                  <a:gd name="T19" fmla="*/ 486 h 62"/>
                  <a:gd name="T20" fmla="*/ 17 w 71"/>
                  <a:gd name="T21" fmla="*/ 428 h 62"/>
                  <a:gd name="T22" fmla="*/ 17 w 71"/>
                  <a:gd name="T23" fmla="*/ 302 h 62"/>
                  <a:gd name="T24" fmla="*/ 17 w 71"/>
                  <a:gd name="T25" fmla="*/ 30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191"/>
              <p:cNvSpPr>
                <a:spLocks/>
              </p:cNvSpPr>
              <p:nvPr/>
            </p:nvSpPr>
            <p:spPr bwMode="auto">
              <a:xfrm>
                <a:off x="4267" y="1644"/>
                <a:ext cx="69" cy="61"/>
              </a:xfrm>
              <a:custGeom>
                <a:avLst/>
                <a:gdLst>
                  <a:gd name="T0" fmla="*/ 17 w 71"/>
                  <a:gd name="T1" fmla="*/ 0 h 62"/>
                  <a:gd name="T2" fmla="*/ 17 w 71"/>
                  <a:gd name="T3" fmla="*/ 212 h 62"/>
                  <a:gd name="T4" fmla="*/ 0 w 71"/>
                  <a:gd name="T5" fmla="*/ 212 h 62"/>
                  <a:gd name="T6" fmla="*/ 0 w 71"/>
                  <a:gd name="T7" fmla="*/ 302 h 62"/>
                  <a:gd name="T8" fmla="*/ 17 w 71"/>
                  <a:gd name="T9" fmla="*/ 302 h 62"/>
                  <a:gd name="T10" fmla="*/ 17 w 71"/>
                  <a:gd name="T11" fmla="*/ 486 h 62"/>
                  <a:gd name="T12" fmla="*/ 17 w 71"/>
                  <a:gd name="T13" fmla="*/ 525 h 62"/>
                  <a:gd name="T14" fmla="*/ 12 w 71"/>
                  <a:gd name="T15" fmla="*/ 486 h 62"/>
                  <a:gd name="T16" fmla="*/ 6 w 71"/>
                  <a:gd name="T17" fmla="*/ 486 h 62"/>
                  <a:gd name="T18" fmla="*/ 17 w 71"/>
                  <a:gd name="T19" fmla="*/ 486 h 62"/>
                  <a:gd name="T20" fmla="*/ 17 w 71"/>
                  <a:gd name="T21" fmla="*/ 486 h 62"/>
                  <a:gd name="T22" fmla="*/ 17 w 71"/>
                  <a:gd name="T23" fmla="*/ 525 h 62"/>
                  <a:gd name="T24" fmla="*/ 17 w 71"/>
                  <a:gd name="T25" fmla="*/ 578 h 62"/>
                  <a:gd name="T26" fmla="*/ 17 w 71"/>
                  <a:gd name="T27" fmla="*/ 525 h 62"/>
                  <a:gd name="T28" fmla="*/ 17 w 71"/>
                  <a:gd name="T29" fmla="*/ 302 h 62"/>
                  <a:gd name="T30" fmla="*/ 17 w 71"/>
                  <a:gd name="T31" fmla="*/ 212 h 62"/>
                  <a:gd name="T32" fmla="*/ 17 w 71"/>
                  <a:gd name="T33" fmla="*/ 212 h 62"/>
                  <a:gd name="T34" fmla="*/ 17 w 71"/>
                  <a:gd name="T35" fmla="*/ 302 h 62"/>
                  <a:gd name="T36" fmla="*/ 17 w 71"/>
                  <a:gd name="T37" fmla="*/ 302 h 62"/>
                  <a:gd name="T38" fmla="*/ 17 w 71"/>
                  <a:gd name="T39" fmla="*/ 302 h 62"/>
                  <a:gd name="T40" fmla="*/ 17 w 71"/>
                  <a:gd name="T41" fmla="*/ 212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02 h 62"/>
                  <a:gd name="T62" fmla="*/ 17 w 71"/>
                  <a:gd name="T63" fmla="*/ 302 h 62"/>
                  <a:gd name="T64" fmla="*/ 17 w 71"/>
                  <a:gd name="T65" fmla="*/ 486 h 62"/>
                  <a:gd name="T66" fmla="*/ 17 w 71"/>
                  <a:gd name="T67" fmla="*/ 486 h 62"/>
                  <a:gd name="T68" fmla="*/ 17 w 71"/>
                  <a:gd name="T69" fmla="*/ 525 h 62"/>
                  <a:gd name="T70" fmla="*/ 17 w 71"/>
                  <a:gd name="T71" fmla="*/ 486 h 62"/>
                  <a:gd name="T72" fmla="*/ 17 w 71"/>
                  <a:gd name="T73" fmla="*/ 486 h 62"/>
                  <a:gd name="T74" fmla="*/ 17 w 71"/>
                  <a:gd name="T75" fmla="*/ 486 h 62"/>
                  <a:gd name="T76" fmla="*/ 17 w 71"/>
                  <a:gd name="T77" fmla="*/ 302 h 62"/>
                  <a:gd name="T78" fmla="*/ 17 w 71"/>
                  <a:gd name="T79" fmla="*/ 302 h 62"/>
                  <a:gd name="T80" fmla="*/ 17 w 71"/>
                  <a:gd name="T81" fmla="*/ 212 h 62"/>
                  <a:gd name="T82" fmla="*/ 17 w 71"/>
                  <a:gd name="T83" fmla="*/ 212 h 62"/>
                  <a:gd name="T84" fmla="*/ 17 w 71"/>
                  <a:gd name="T85" fmla="*/ 212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192"/>
              <p:cNvSpPr>
                <a:spLocks/>
              </p:cNvSpPr>
              <p:nvPr/>
            </p:nvSpPr>
            <p:spPr bwMode="auto">
              <a:xfrm>
                <a:off x="4256" y="1607"/>
                <a:ext cx="92" cy="37"/>
              </a:xfrm>
              <a:custGeom>
                <a:avLst/>
                <a:gdLst>
                  <a:gd name="T0" fmla="*/ 15 w 95"/>
                  <a:gd name="T1" fmla="*/ 805 h 33"/>
                  <a:gd name="T2" fmla="*/ 15 w 95"/>
                  <a:gd name="T3" fmla="*/ 805 h 33"/>
                  <a:gd name="T4" fmla="*/ 15 w 95"/>
                  <a:gd name="T5" fmla="*/ 805 h 33"/>
                  <a:gd name="T6" fmla="*/ 15 w 95"/>
                  <a:gd name="T7" fmla="*/ 805 h 33"/>
                  <a:gd name="T8" fmla="*/ 15 w 95"/>
                  <a:gd name="T9" fmla="*/ 805 h 33"/>
                  <a:gd name="T10" fmla="*/ 15 w 95"/>
                  <a:gd name="T11" fmla="*/ 933 h 33"/>
                  <a:gd name="T12" fmla="*/ 15 w 95"/>
                  <a:gd name="T13" fmla="*/ 933 h 33"/>
                  <a:gd name="T14" fmla="*/ 15 w 95"/>
                  <a:gd name="T15" fmla="*/ 34 h 33"/>
                  <a:gd name="T16" fmla="*/ 15 w 95"/>
                  <a:gd name="T17" fmla="*/ 17 h 33"/>
                  <a:gd name="T18" fmla="*/ 15 w 95"/>
                  <a:gd name="T19" fmla="*/ 17 h 33"/>
                  <a:gd name="T20" fmla="*/ 15 w 95"/>
                  <a:gd name="T21" fmla="*/ 0 h 33"/>
                  <a:gd name="T22" fmla="*/ 15 w 95"/>
                  <a:gd name="T23" fmla="*/ 17 h 33"/>
                  <a:gd name="T24" fmla="*/ 15 w 95"/>
                  <a:gd name="T25" fmla="*/ 0 h 33"/>
                  <a:gd name="T26" fmla="*/ 15 w 95"/>
                  <a:gd name="T27" fmla="*/ 17 h 33"/>
                  <a:gd name="T28" fmla="*/ 15 w 95"/>
                  <a:gd name="T29" fmla="*/ 0 h 33"/>
                  <a:gd name="T30" fmla="*/ 15 w 95"/>
                  <a:gd name="T31" fmla="*/ 17 h 33"/>
                  <a:gd name="T32" fmla="*/ 12 w 95"/>
                  <a:gd name="T33" fmla="*/ 17 h 33"/>
                  <a:gd name="T34" fmla="*/ 0 w 95"/>
                  <a:gd name="T35" fmla="*/ 34 h 33"/>
                  <a:gd name="T36" fmla="*/ 12 w 95"/>
                  <a:gd name="T37" fmla="*/ 933 h 33"/>
                  <a:gd name="T38" fmla="*/ 15 w 95"/>
                  <a:gd name="T39" fmla="*/ 805 h 33"/>
                  <a:gd name="T40" fmla="*/ 15 w 95"/>
                  <a:gd name="T41" fmla="*/ 805 h 33"/>
                  <a:gd name="T42" fmla="*/ 15 w 95"/>
                  <a:gd name="T43" fmla="*/ 805 h 33"/>
                  <a:gd name="T44" fmla="*/ 15 w 95"/>
                  <a:gd name="T45" fmla="*/ 805 h 33"/>
                  <a:gd name="T46" fmla="*/ 15 w 95"/>
                  <a:gd name="T47" fmla="*/ 805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193"/>
              <p:cNvSpPr>
                <a:spLocks/>
              </p:cNvSpPr>
              <p:nvPr/>
            </p:nvSpPr>
            <p:spPr bwMode="auto">
              <a:xfrm>
                <a:off x="4256" y="1607"/>
                <a:ext cx="92" cy="37"/>
              </a:xfrm>
              <a:custGeom>
                <a:avLst/>
                <a:gdLst>
                  <a:gd name="T0" fmla="*/ 15 w 95"/>
                  <a:gd name="T1" fmla="*/ 805 h 33"/>
                  <a:gd name="T2" fmla="*/ 15 w 95"/>
                  <a:gd name="T3" fmla="*/ 805 h 33"/>
                  <a:gd name="T4" fmla="*/ 15 w 95"/>
                  <a:gd name="T5" fmla="*/ 805 h 33"/>
                  <a:gd name="T6" fmla="*/ 15 w 95"/>
                  <a:gd name="T7" fmla="*/ 805 h 33"/>
                  <a:gd name="T8" fmla="*/ 15 w 95"/>
                  <a:gd name="T9" fmla="*/ 805 h 33"/>
                  <a:gd name="T10" fmla="*/ 15 w 95"/>
                  <a:gd name="T11" fmla="*/ 933 h 33"/>
                  <a:gd name="T12" fmla="*/ 15 w 95"/>
                  <a:gd name="T13" fmla="*/ 933 h 33"/>
                  <a:gd name="T14" fmla="*/ 15 w 95"/>
                  <a:gd name="T15" fmla="*/ 34 h 33"/>
                  <a:gd name="T16" fmla="*/ 15 w 95"/>
                  <a:gd name="T17" fmla="*/ 17 h 33"/>
                  <a:gd name="T18" fmla="*/ 15 w 95"/>
                  <a:gd name="T19" fmla="*/ 17 h 33"/>
                  <a:gd name="T20" fmla="*/ 15 w 95"/>
                  <a:gd name="T21" fmla="*/ 0 h 33"/>
                  <a:gd name="T22" fmla="*/ 15 w 95"/>
                  <a:gd name="T23" fmla="*/ 17 h 33"/>
                  <a:gd name="T24" fmla="*/ 15 w 95"/>
                  <a:gd name="T25" fmla="*/ 0 h 33"/>
                  <a:gd name="T26" fmla="*/ 15 w 95"/>
                  <a:gd name="T27" fmla="*/ 17 h 33"/>
                  <a:gd name="T28" fmla="*/ 15 w 95"/>
                  <a:gd name="T29" fmla="*/ 0 h 33"/>
                  <a:gd name="T30" fmla="*/ 15 w 95"/>
                  <a:gd name="T31" fmla="*/ 17 h 33"/>
                  <a:gd name="T32" fmla="*/ 12 w 95"/>
                  <a:gd name="T33" fmla="*/ 17 h 33"/>
                  <a:gd name="T34" fmla="*/ 0 w 95"/>
                  <a:gd name="T35" fmla="*/ 34 h 33"/>
                  <a:gd name="T36" fmla="*/ 12 w 95"/>
                  <a:gd name="T37" fmla="*/ 933 h 33"/>
                  <a:gd name="T38" fmla="*/ 15 w 95"/>
                  <a:gd name="T39" fmla="*/ 805 h 33"/>
                  <a:gd name="T40" fmla="*/ 15 w 95"/>
                  <a:gd name="T41" fmla="*/ 805 h 33"/>
                  <a:gd name="T42" fmla="*/ 15 w 95"/>
                  <a:gd name="T43" fmla="*/ 805 h 33"/>
                  <a:gd name="T44" fmla="*/ 15 w 95"/>
                  <a:gd name="T45" fmla="*/ 805 h 33"/>
                  <a:gd name="T46" fmla="*/ 15 w 95"/>
                  <a:gd name="T47" fmla="*/ 805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194"/>
              <p:cNvSpPr>
                <a:spLocks/>
              </p:cNvSpPr>
              <p:nvPr/>
            </p:nvSpPr>
            <p:spPr bwMode="auto">
              <a:xfrm>
                <a:off x="4274" y="1607"/>
                <a:ext cx="23" cy="29"/>
              </a:xfrm>
              <a:custGeom>
                <a:avLst/>
                <a:gdLst>
                  <a:gd name="T0" fmla="*/ 12 w 24"/>
                  <a:gd name="T1" fmla="*/ 5 h 28"/>
                  <a:gd name="T2" fmla="*/ 12 w 24"/>
                  <a:gd name="T3" fmla="*/ 0 h 28"/>
                  <a:gd name="T4" fmla="*/ 0 w 24"/>
                  <a:gd name="T5" fmla="*/ 5 h 28"/>
                  <a:gd name="T6" fmla="*/ 6 w 24"/>
                  <a:gd name="T7" fmla="*/ 38 h 28"/>
                  <a:gd name="T8" fmla="*/ 12 w 24"/>
                  <a:gd name="T9" fmla="*/ 38 h 28"/>
                  <a:gd name="T10" fmla="*/ 12 w 24"/>
                  <a:gd name="T11" fmla="*/ 3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195"/>
              <p:cNvSpPr>
                <a:spLocks/>
              </p:cNvSpPr>
              <p:nvPr/>
            </p:nvSpPr>
            <p:spPr bwMode="auto">
              <a:xfrm>
                <a:off x="4274" y="1607"/>
                <a:ext cx="23" cy="29"/>
              </a:xfrm>
              <a:custGeom>
                <a:avLst/>
                <a:gdLst>
                  <a:gd name="T0" fmla="*/ 12 w 24"/>
                  <a:gd name="T1" fmla="*/ 5 h 28"/>
                  <a:gd name="T2" fmla="*/ 12 w 24"/>
                  <a:gd name="T3" fmla="*/ 0 h 28"/>
                  <a:gd name="T4" fmla="*/ 0 w 24"/>
                  <a:gd name="T5" fmla="*/ 5 h 28"/>
                  <a:gd name="T6" fmla="*/ 6 w 24"/>
                  <a:gd name="T7" fmla="*/ 38 h 28"/>
                  <a:gd name="T8" fmla="*/ 12 w 24"/>
                  <a:gd name="T9" fmla="*/ 38 h 28"/>
                  <a:gd name="T10" fmla="*/ 12 w 24"/>
                  <a:gd name="T11" fmla="*/ 3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38 h 28"/>
                  <a:gd name="T8" fmla="*/ 6 w 18"/>
                  <a:gd name="T9" fmla="*/ 38 h 28"/>
                  <a:gd name="T10" fmla="*/ 0 w 18"/>
                  <a:gd name="T11" fmla="*/ 3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38 h 28"/>
                  <a:gd name="T8" fmla="*/ 6 w 18"/>
                  <a:gd name="T9" fmla="*/ 38 h 28"/>
                  <a:gd name="T10" fmla="*/ 0 w 18"/>
                  <a:gd name="T11" fmla="*/ 3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198"/>
              <p:cNvSpPr>
                <a:spLocks/>
              </p:cNvSpPr>
              <p:nvPr/>
            </p:nvSpPr>
            <p:spPr bwMode="auto">
              <a:xfrm>
                <a:off x="4260" y="1617"/>
                <a:ext cx="14" cy="5"/>
              </a:xfrm>
              <a:custGeom>
                <a:avLst/>
                <a:gdLst>
                  <a:gd name="T0" fmla="*/ 0 w 12"/>
                  <a:gd name="T1" fmla="*/ 5 h 5"/>
                  <a:gd name="T2" fmla="*/ 29 w 12"/>
                  <a:gd name="T3" fmla="*/ 5 h 5"/>
                  <a:gd name="T4" fmla="*/ 29 w 12"/>
                  <a:gd name="T5" fmla="*/ 5 h 5"/>
                  <a:gd name="T6" fmla="*/ 29 w 12"/>
                  <a:gd name="T7" fmla="*/ 5 h 5"/>
                  <a:gd name="T8" fmla="*/ 29 w 12"/>
                  <a:gd name="T9" fmla="*/ 5 h 5"/>
                  <a:gd name="T10" fmla="*/ 29 w 12"/>
                  <a:gd name="T11" fmla="*/ 5 h 5"/>
                  <a:gd name="T12" fmla="*/ 56 w 12"/>
                  <a:gd name="T13" fmla="*/ 5 h 5"/>
                  <a:gd name="T14" fmla="*/ 56 w 12"/>
                  <a:gd name="T15" fmla="*/ 5 h 5"/>
                  <a:gd name="T16" fmla="*/ 56 w 12"/>
                  <a:gd name="T17" fmla="*/ 0 h 5"/>
                  <a:gd name="T18" fmla="*/ 29 w 12"/>
                  <a:gd name="T19" fmla="*/ 0 h 5"/>
                  <a:gd name="T20" fmla="*/ 29 w 12"/>
                  <a:gd name="T21" fmla="*/ 0 h 5"/>
                  <a:gd name="T22" fmla="*/ 29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199"/>
              <p:cNvSpPr>
                <a:spLocks/>
              </p:cNvSpPr>
              <p:nvPr/>
            </p:nvSpPr>
            <p:spPr bwMode="auto">
              <a:xfrm>
                <a:off x="4267" y="1629"/>
                <a:ext cx="11" cy="7"/>
              </a:xfrm>
              <a:custGeom>
                <a:avLst/>
                <a:gdLst>
                  <a:gd name="T0" fmla="*/ 0 w 12"/>
                  <a:gd name="T1" fmla="*/ 29 h 6"/>
                  <a:gd name="T2" fmla="*/ 0 w 12"/>
                  <a:gd name="T3" fmla="*/ 29 h 6"/>
                  <a:gd name="T4" fmla="*/ 0 w 12"/>
                  <a:gd name="T5" fmla="*/ 29 h 6"/>
                  <a:gd name="T6" fmla="*/ 6 w 12"/>
                  <a:gd name="T7" fmla="*/ 29 h 6"/>
                  <a:gd name="T8" fmla="*/ 6 w 12"/>
                  <a:gd name="T9" fmla="*/ 29 h 6"/>
                  <a:gd name="T10" fmla="*/ 6 w 12"/>
                  <a:gd name="T11" fmla="*/ 29 h 6"/>
                  <a:gd name="T12" fmla="*/ 6 w 12"/>
                  <a:gd name="T13" fmla="*/ 0 h 6"/>
                  <a:gd name="T14" fmla="*/ 6 w 12"/>
                  <a:gd name="T15" fmla="*/ 0 h 6"/>
                  <a:gd name="T16" fmla="*/ 6 w 12"/>
                  <a:gd name="T17" fmla="*/ 0 h 6"/>
                  <a:gd name="T18" fmla="*/ 6 w 12"/>
                  <a:gd name="T19" fmla="*/ 0 h 6"/>
                  <a:gd name="T20" fmla="*/ 6 w 12"/>
                  <a:gd name="T21" fmla="*/ 0 h 6"/>
                  <a:gd name="T22" fmla="*/ 6 w 12"/>
                  <a:gd name="T23" fmla="*/ 29 h 6"/>
                  <a:gd name="T24" fmla="*/ 0 w 12"/>
                  <a:gd name="T25" fmla="*/ 29 h 6"/>
                  <a:gd name="T26" fmla="*/ 0 w 12"/>
                  <a:gd name="T27" fmla="*/ 29 h 6"/>
                  <a:gd name="T28" fmla="*/ 0 w 12"/>
                  <a:gd name="T29" fmla="*/ 29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5" name="Freeform 200"/>
              <p:cNvSpPr>
                <a:spLocks/>
              </p:cNvSpPr>
              <p:nvPr/>
            </p:nvSpPr>
            <p:spPr bwMode="auto">
              <a:xfrm>
                <a:off x="4274" y="1612"/>
                <a:ext cx="16" cy="15"/>
              </a:xfrm>
              <a:custGeom>
                <a:avLst/>
                <a:gdLst>
                  <a:gd name="T0" fmla="*/ 4 w 18"/>
                  <a:gd name="T1" fmla="*/ 0 h 11"/>
                  <a:gd name="T2" fmla="*/ 4 w 18"/>
                  <a:gd name="T3" fmla="*/ 0 h 11"/>
                  <a:gd name="T4" fmla="*/ 4 w 18"/>
                  <a:gd name="T5" fmla="*/ 0 h 11"/>
                  <a:gd name="T6" fmla="*/ 0 w 18"/>
                  <a:gd name="T7" fmla="*/ 127 h 11"/>
                  <a:gd name="T8" fmla="*/ 4 w 18"/>
                  <a:gd name="T9" fmla="*/ 236 h 11"/>
                  <a:gd name="T10" fmla="*/ 4 w 18"/>
                  <a:gd name="T11" fmla="*/ 127 h 11"/>
                  <a:gd name="T12" fmla="*/ 4 w 18"/>
                  <a:gd name="T13" fmla="*/ 127 h 11"/>
                  <a:gd name="T14" fmla="*/ 4 w 18"/>
                  <a:gd name="T15" fmla="*/ 127 h 11"/>
                  <a:gd name="T16" fmla="*/ 4 w 18"/>
                  <a:gd name="T17" fmla="*/ 0 h 11"/>
                  <a:gd name="T18" fmla="*/ 4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Freeform 201"/>
              <p:cNvSpPr>
                <a:spLocks/>
              </p:cNvSpPr>
              <p:nvPr/>
            </p:nvSpPr>
            <p:spPr bwMode="auto">
              <a:xfrm>
                <a:off x="4279" y="1627"/>
                <a:ext cx="18" cy="2"/>
              </a:xfrm>
              <a:custGeom>
                <a:avLst/>
                <a:gdLst>
                  <a:gd name="T0" fmla="*/ 9 w 18"/>
                  <a:gd name="T1" fmla="*/ 0 h 6"/>
                  <a:gd name="T2" fmla="*/ 9 w 18"/>
                  <a:gd name="T3" fmla="*/ 0 h 6"/>
                  <a:gd name="T4" fmla="*/ 6 w 18"/>
                  <a:gd name="T5" fmla="*/ 0 h 6"/>
                  <a:gd name="T6" fmla="*/ 0 w 18"/>
                  <a:gd name="T7" fmla="*/ 0 h 6"/>
                  <a:gd name="T8" fmla="*/ 0 w 18"/>
                  <a:gd name="T9" fmla="*/ 0 h 6"/>
                  <a:gd name="T10" fmla="*/ 6 w 18"/>
                  <a:gd name="T11" fmla="*/ 0 h 6"/>
                  <a:gd name="T12" fmla="*/ 9 w 18"/>
                  <a:gd name="T13" fmla="*/ 0 h 6"/>
                  <a:gd name="T14" fmla="*/ 9 w 18"/>
                  <a:gd name="T15" fmla="*/ 0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202"/>
              <p:cNvSpPr>
                <a:spLocks/>
              </p:cNvSpPr>
              <p:nvPr/>
            </p:nvSpPr>
            <p:spPr bwMode="auto">
              <a:xfrm>
                <a:off x="4331" y="1612"/>
                <a:ext cx="11" cy="15"/>
              </a:xfrm>
              <a:custGeom>
                <a:avLst/>
                <a:gdLst>
                  <a:gd name="T0" fmla="*/ 5 w 11"/>
                  <a:gd name="T1" fmla="*/ 0 h 11"/>
                  <a:gd name="T2" fmla="*/ 5 w 11"/>
                  <a:gd name="T3" fmla="*/ 127 h 11"/>
                  <a:gd name="T4" fmla="*/ 5 w 11"/>
                  <a:gd name="T5" fmla="*/ 127 h 11"/>
                  <a:gd name="T6" fmla="*/ 5 w 11"/>
                  <a:gd name="T7" fmla="*/ 127 h 11"/>
                  <a:gd name="T8" fmla="*/ 0 w 11"/>
                  <a:gd name="T9" fmla="*/ 127 h 11"/>
                  <a:gd name="T10" fmla="*/ 5 w 11"/>
                  <a:gd name="T11" fmla="*/ 236 h 11"/>
                  <a:gd name="T12" fmla="*/ 5 w 11"/>
                  <a:gd name="T13" fmla="*/ 236 h 11"/>
                  <a:gd name="T14" fmla="*/ 5 w 11"/>
                  <a:gd name="T15" fmla="*/ 236 h 11"/>
                  <a:gd name="T16" fmla="*/ 11 w 11"/>
                  <a:gd name="T17" fmla="*/ 236 h 11"/>
                  <a:gd name="T18" fmla="*/ 11 w 11"/>
                  <a:gd name="T19" fmla="*/ 127 h 11"/>
                  <a:gd name="T20" fmla="*/ 11 w 11"/>
                  <a:gd name="T21" fmla="*/ 127 h 11"/>
                  <a:gd name="T22" fmla="*/ 11 w 11"/>
                  <a:gd name="T23" fmla="*/ 127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203"/>
              <p:cNvSpPr>
                <a:spLocks/>
              </p:cNvSpPr>
              <p:nvPr/>
            </p:nvSpPr>
            <p:spPr bwMode="auto">
              <a:xfrm>
                <a:off x="4327" y="1627"/>
                <a:ext cx="16" cy="10"/>
              </a:xfrm>
              <a:custGeom>
                <a:avLst/>
                <a:gdLst>
                  <a:gd name="T0" fmla="*/ 6 w 17"/>
                  <a:gd name="T1" fmla="*/ 0 h 12"/>
                  <a:gd name="T2" fmla="*/ 6 w 17"/>
                  <a:gd name="T3" fmla="*/ 0 h 12"/>
                  <a:gd name="T4" fmla="*/ 8 w 17"/>
                  <a:gd name="T5" fmla="*/ 0 h 12"/>
                  <a:gd name="T6" fmla="*/ 8 w 17"/>
                  <a:gd name="T7" fmla="*/ 0 h 12"/>
                  <a:gd name="T8" fmla="*/ 8 w 17"/>
                  <a:gd name="T9" fmla="*/ 0 h 12"/>
                  <a:gd name="T10" fmla="*/ 8 w 17"/>
                  <a:gd name="T11" fmla="*/ 3 h 12"/>
                  <a:gd name="T12" fmla="*/ 8 w 17"/>
                  <a:gd name="T13" fmla="*/ 3 h 12"/>
                  <a:gd name="T14" fmla="*/ 8 w 17"/>
                  <a:gd name="T15" fmla="*/ 3 h 12"/>
                  <a:gd name="T16" fmla="*/ 6 w 17"/>
                  <a:gd name="T17" fmla="*/ 3 h 12"/>
                  <a:gd name="T18" fmla="*/ 0 w 17"/>
                  <a:gd name="T19" fmla="*/ 3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204"/>
              <p:cNvSpPr>
                <a:spLocks/>
              </p:cNvSpPr>
              <p:nvPr/>
            </p:nvSpPr>
            <p:spPr bwMode="auto">
              <a:xfrm>
                <a:off x="4327" y="1627"/>
                <a:ext cx="16" cy="10"/>
              </a:xfrm>
              <a:custGeom>
                <a:avLst/>
                <a:gdLst>
                  <a:gd name="T0" fmla="*/ 0 w 17"/>
                  <a:gd name="T1" fmla="*/ 0 h 12"/>
                  <a:gd name="T2" fmla="*/ 6 w 17"/>
                  <a:gd name="T3" fmla="*/ 0 h 12"/>
                  <a:gd name="T4" fmla="*/ 8 w 17"/>
                  <a:gd name="T5" fmla="*/ 3 h 12"/>
                  <a:gd name="T6" fmla="*/ 8 w 17"/>
                  <a:gd name="T7" fmla="*/ 3 h 12"/>
                  <a:gd name="T8" fmla="*/ 8 w 17"/>
                  <a:gd name="T9" fmla="*/ 3 h 12"/>
                  <a:gd name="T10" fmla="*/ 8 w 17"/>
                  <a:gd name="T11" fmla="*/ 3 h 12"/>
                  <a:gd name="T12" fmla="*/ 8 w 17"/>
                  <a:gd name="T13" fmla="*/ 3 h 12"/>
                  <a:gd name="T14" fmla="*/ 6 w 17"/>
                  <a:gd name="T15" fmla="*/ 3 h 12"/>
                  <a:gd name="T16" fmla="*/ 0 w 17"/>
                  <a:gd name="T17" fmla="*/ 3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205"/>
              <p:cNvSpPr>
                <a:spLocks/>
              </p:cNvSpPr>
              <p:nvPr/>
            </p:nvSpPr>
            <p:spPr bwMode="auto">
              <a:xfrm>
                <a:off x="4331" y="1629"/>
                <a:ext cx="11" cy="7"/>
              </a:xfrm>
              <a:custGeom>
                <a:avLst/>
                <a:gdLst>
                  <a:gd name="T0" fmla="*/ 5 w 11"/>
                  <a:gd name="T1" fmla="*/ 29 h 6"/>
                  <a:gd name="T2" fmla="*/ 5 w 11"/>
                  <a:gd name="T3" fmla="*/ 29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29 h 6"/>
                  <a:gd name="T70" fmla="*/ 5 w 11"/>
                  <a:gd name="T71" fmla="*/ 29 h 6"/>
                  <a:gd name="T72" fmla="*/ 5 w 11"/>
                  <a:gd name="T73" fmla="*/ 29 h 6"/>
                  <a:gd name="T74" fmla="*/ 5 w 11"/>
                  <a:gd name="T75" fmla="*/ 0 h 6"/>
                  <a:gd name="T76" fmla="*/ 5 w 11"/>
                  <a:gd name="T77" fmla="*/ 0 h 6"/>
                  <a:gd name="T78" fmla="*/ 5 w 11"/>
                  <a:gd name="T79" fmla="*/ 0 h 6"/>
                  <a:gd name="T80" fmla="*/ 5 w 11"/>
                  <a:gd name="T81" fmla="*/ 0 h 6"/>
                  <a:gd name="T82" fmla="*/ 5 w 11"/>
                  <a:gd name="T83" fmla="*/ 29 h 6"/>
                  <a:gd name="T84" fmla="*/ 5 w 11"/>
                  <a:gd name="T85" fmla="*/ 29 h 6"/>
                  <a:gd name="T86" fmla="*/ 5 w 11"/>
                  <a:gd name="T87" fmla="*/ 29 h 6"/>
                  <a:gd name="T88" fmla="*/ 5 w 11"/>
                  <a:gd name="T89" fmla="*/ 29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206"/>
              <p:cNvSpPr>
                <a:spLocks/>
              </p:cNvSpPr>
              <p:nvPr/>
            </p:nvSpPr>
            <p:spPr bwMode="auto">
              <a:xfrm>
                <a:off x="4315" y="1617"/>
                <a:ext cx="11" cy="12"/>
              </a:xfrm>
              <a:custGeom>
                <a:avLst/>
                <a:gdLst>
                  <a:gd name="T0" fmla="*/ 6 w 12"/>
                  <a:gd name="T1" fmla="*/ 25 h 11"/>
                  <a:gd name="T2" fmla="*/ 6 w 12"/>
                  <a:gd name="T3" fmla="*/ 25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25 h 11"/>
                  <a:gd name="T46" fmla="*/ 6 w 12"/>
                  <a:gd name="T47" fmla="*/ 25 h 11"/>
                  <a:gd name="T48" fmla="*/ 6 w 12"/>
                  <a:gd name="T49" fmla="*/ 5 h 11"/>
                  <a:gd name="T50" fmla="*/ 6 w 12"/>
                  <a:gd name="T51" fmla="*/ 5 h 11"/>
                  <a:gd name="T52" fmla="*/ 6 w 12"/>
                  <a:gd name="T53" fmla="*/ 5 h 11"/>
                  <a:gd name="T54" fmla="*/ 6 w 12"/>
                  <a:gd name="T55" fmla="*/ 25 h 11"/>
                  <a:gd name="T56" fmla="*/ 6 w 12"/>
                  <a:gd name="T57" fmla="*/ 25 h 11"/>
                  <a:gd name="T58" fmla="*/ 6 w 12"/>
                  <a:gd name="T59" fmla="*/ 25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25 h 11"/>
                  <a:gd name="T72" fmla="*/ 6 w 12"/>
                  <a:gd name="T73" fmla="*/ 25 h 11"/>
                  <a:gd name="T74" fmla="*/ 6 w 12"/>
                  <a:gd name="T75" fmla="*/ 5 h 11"/>
                  <a:gd name="T76" fmla="*/ 6 w 12"/>
                  <a:gd name="T77" fmla="*/ 5 h 11"/>
                  <a:gd name="T78" fmla="*/ 6 w 12"/>
                  <a:gd name="T79" fmla="*/ 5 h 11"/>
                  <a:gd name="T80" fmla="*/ 6 w 12"/>
                  <a:gd name="T81" fmla="*/ 25 h 11"/>
                  <a:gd name="T82" fmla="*/ 6 w 12"/>
                  <a:gd name="T83" fmla="*/ 25 h 11"/>
                  <a:gd name="T84" fmla="*/ 6 w 12"/>
                  <a:gd name="T85" fmla="*/ 25 h 11"/>
                  <a:gd name="T86" fmla="*/ 6 w 12"/>
                  <a:gd name="T87" fmla="*/ 25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Freeform 207"/>
              <p:cNvSpPr>
                <a:spLocks/>
              </p:cNvSpPr>
              <p:nvPr/>
            </p:nvSpPr>
            <p:spPr bwMode="auto">
              <a:xfrm>
                <a:off x="4315" y="1617"/>
                <a:ext cx="7" cy="2"/>
              </a:xfrm>
              <a:custGeom>
                <a:avLst/>
                <a:gdLst>
                  <a:gd name="T0" fmla="*/ 29 w 6"/>
                  <a:gd name="T1" fmla="*/ 0 h 1"/>
                  <a:gd name="T2" fmla="*/ 29 w 6"/>
                  <a:gd name="T3" fmla="*/ 0 h 1"/>
                  <a:gd name="T4" fmla="*/ 29 w 6"/>
                  <a:gd name="T5" fmla="*/ 0 h 1"/>
                  <a:gd name="T6" fmla="*/ 29 w 6"/>
                  <a:gd name="T7" fmla="*/ 0 h 1"/>
                  <a:gd name="T8" fmla="*/ 29 w 6"/>
                  <a:gd name="T9" fmla="*/ 0 h 1"/>
                  <a:gd name="T10" fmla="*/ 29 w 6"/>
                  <a:gd name="T11" fmla="*/ 0 h 1"/>
                  <a:gd name="T12" fmla="*/ 29 w 6"/>
                  <a:gd name="T13" fmla="*/ 0 h 1"/>
                  <a:gd name="T14" fmla="*/ 29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29 w 6"/>
                  <a:gd name="T31" fmla="*/ 0 h 1"/>
                  <a:gd name="T32" fmla="*/ 29 w 6"/>
                  <a:gd name="T33" fmla="*/ 0 h 1"/>
                  <a:gd name="T34" fmla="*/ 29 w 6"/>
                  <a:gd name="T35" fmla="*/ 0 h 1"/>
                  <a:gd name="T36" fmla="*/ 29 w 6"/>
                  <a:gd name="T37" fmla="*/ 0 h 1"/>
                  <a:gd name="T38" fmla="*/ 29 w 6"/>
                  <a:gd name="T39" fmla="*/ 0 h 1"/>
                  <a:gd name="T40" fmla="*/ 29 w 6"/>
                  <a:gd name="T41" fmla="*/ 0 h 1"/>
                  <a:gd name="T42" fmla="*/ 29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208"/>
              <p:cNvSpPr>
                <a:spLocks/>
              </p:cNvSpPr>
              <p:nvPr/>
            </p:nvSpPr>
            <p:spPr bwMode="auto">
              <a:xfrm>
                <a:off x="4315" y="1617"/>
                <a:ext cx="7" cy="5"/>
              </a:xfrm>
              <a:custGeom>
                <a:avLst/>
                <a:gdLst>
                  <a:gd name="T0" fmla="*/ 29 w 6"/>
                  <a:gd name="T1" fmla="*/ 0 h 5"/>
                  <a:gd name="T2" fmla="*/ 0 w 6"/>
                  <a:gd name="T3" fmla="*/ 0 h 5"/>
                  <a:gd name="T4" fmla="*/ 29 w 6"/>
                  <a:gd name="T5" fmla="*/ 5 h 5"/>
                  <a:gd name="T6" fmla="*/ 29 w 6"/>
                  <a:gd name="T7" fmla="*/ 0 h 5"/>
                  <a:gd name="T8" fmla="*/ 29 w 6"/>
                  <a:gd name="T9" fmla="*/ 0 h 5"/>
                  <a:gd name="T10" fmla="*/ 29 w 6"/>
                  <a:gd name="T11" fmla="*/ 0 h 5"/>
                  <a:gd name="T12" fmla="*/ 29 w 6"/>
                  <a:gd name="T13" fmla="*/ 5 h 5"/>
                  <a:gd name="T14" fmla="*/ 29 w 6"/>
                  <a:gd name="T15" fmla="*/ 5 h 5"/>
                  <a:gd name="T16" fmla="*/ 29 w 6"/>
                  <a:gd name="T17" fmla="*/ 5 h 5"/>
                  <a:gd name="T18" fmla="*/ 29 w 6"/>
                  <a:gd name="T19" fmla="*/ 0 h 5"/>
                  <a:gd name="T20" fmla="*/ 29 w 6"/>
                  <a:gd name="T21" fmla="*/ 0 h 5"/>
                  <a:gd name="T22" fmla="*/ 29 w 6"/>
                  <a:gd name="T23" fmla="*/ 0 h 5"/>
                  <a:gd name="T24" fmla="*/ 29 w 6"/>
                  <a:gd name="T25" fmla="*/ 0 h 5"/>
                  <a:gd name="T26" fmla="*/ 29 w 6"/>
                  <a:gd name="T27" fmla="*/ 0 h 5"/>
                  <a:gd name="T28" fmla="*/ 29 w 6"/>
                  <a:gd name="T29" fmla="*/ 0 h 5"/>
                  <a:gd name="T30" fmla="*/ 29 w 6"/>
                  <a:gd name="T31" fmla="*/ 0 h 5"/>
                  <a:gd name="T32" fmla="*/ 29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209"/>
              <p:cNvSpPr>
                <a:spLocks/>
              </p:cNvSpPr>
              <p:nvPr/>
            </p:nvSpPr>
            <p:spPr bwMode="auto">
              <a:xfrm>
                <a:off x="4304" y="1627"/>
                <a:ext cx="5" cy="0"/>
              </a:xfrm>
              <a:custGeom>
                <a:avLst/>
                <a:gdLst>
                  <a:gd name="T0" fmla="*/ 0 w 6"/>
                  <a:gd name="T1" fmla="*/ 0 h 1"/>
                  <a:gd name="T2" fmla="*/ 0 w 6"/>
                  <a:gd name="T3" fmla="*/ 0 h 1"/>
                  <a:gd name="T4" fmla="*/ 0 w 6"/>
                  <a:gd name="T5" fmla="*/ 0 h 1"/>
                  <a:gd name="T6" fmla="*/ 3 w 6"/>
                  <a:gd name="T7" fmla="*/ 0 h 1"/>
                  <a:gd name="T8" fmla="*/ 3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0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210"/>
              <p:cNvSpPr>
                <a:spLocks/>
              </p:cNvSpPr>
              <p:nvPr/>
            </p:nvSpPr>
            <p:spPr bwMode="auto">
              <a:xfrm>
                <a:off x="4297" y="1617"/>
                <a:ext cx="7" cy="2"/>
              </a:xfrm>
              <a:custGeom>
                <a:avLst/>
                <a:gdLst>
                  <a:gd name="T0" fmla="*/ 0 w 6"/>
                  <a:gd name="T1" fmla="*/ 0 h 1"/>
                  <a:gd name="T2" fmla="*/ 0 w 6"/>
                  <a:gd name="T3" fmla="*/ 0 h 1"/>
                  <a:gd name="T4" fmla="*/ 0 w 6"/>
                  <a:gd name="T5" fmla="*/ 0 h 1"/>
                  <a:gd name="T6" fmla="*/ 29 w 6"/>
                  <a:gd name="T7" fmla="*/ 0 h 1"/>
                  <a:gd name="T8" fmla="*/ 29 w 6"/>
                  <a:gd name="T9" fmla="*/ 0 h 1"/>
                  <a:gd name="T10" fmla="*/ 29 w 6"/>
                  <a:gd name="T11" fmla="*/ 0 h 1"/>
                  <a:gd name="T12" fmla="*/ 29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211"/>
              <p:cNvSpPr>
                <a:spLocks/>
              </p:cNvSpPr>
              <p:nvPr/>
            </p:nvSpPr>
            <p:spPr bwMode="auto">
              <a:xfrm>
                <a:off x="4308"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212"/>
              <p:cNvSpPr>
                <a:spLocks/>
              </p:cNvSpPr>
              <p:nvPr/>
            </p:nvSpPr>
            <p:spPr bwMode="auto">
              <a:xfrm>
                <a:off x="4187" y="1590"/>
                <a:ext cx="238" cy="161"/>
              </a:xfrm>
              <a:custGeom>
                <a:avLst/>
                <a:gdLst>
                  <a:gd name="T0" fmla="*/ 30 w 244"/>
                  <a:gd name="T1" fmla="*/ 2336 h 156"/>
                  <a:gd name="T2" fmla="*/ 30 w 244"/>
                  <a:gd name="T3" fmla="*/ 0 h 156"/>
                  <a:gd name="T4" fmla="*/ 0 w 244"/>
                  <a:gd name="T5" fmla="*/ 0 h 156"/>
                  <a:gd name="T6" fmla="*/ 0 w 244"/>
                  <a:gd name="T7" fmla="*/ 2336 h 156"/>
                  <a:gd name="T8" fmla="*/ 30 w 244"/>
                  <a:gd name="T9" fmla="*/ 2336 h 156"/>
                  <a:gd name="T10" fmla="*/ 30 w 244"/>
                  <a:gd name="T11" fmla="*/ 233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0" name="Group 223"/>
            <p:cNvGrpSpPr>
              <a:grpSpLocks/>
            </p:cNvGrpSpPr>
            <p:nvPr userDrawn="1"/>
          </p:nvGrpSpPr>
          <p:grpSpPr bwMode="auto">
            <a:xfrm>
              <a:off x="2701793" y="5092835"/>
              <a:ext cx="164978" cy="104897"/>
              <a:chOff x="4184" y="1339"/>
              <a:chExt cx="238" cy="162"/>
            </a:xfrm>
          </p:grpSpPr>
          <p:sp>
            <p:nvSpPr>
              <p:cNvPr id="47" name="Freeform 224"/>
              <p:cNvSpPr>
                <a:spLocks/>
              </p:cNvSpPr>
              <p:nvPr/>
            </p:nvSpPr>
            <p:spPr bwMode="auto">
              <a:xfrm>
                <a:off x="4184" y="1339"/>
                <a:ext cx="238" cy="161"/>
              </a:xfrm>
              <a:custGeom>
                <a:avLst/>
                <a:gdLst>
                  <a:gd name="T0" fmla="*/ 30 w 244"/>
                  <a:gd name="T1" fmla="*/ 2336 h 156"/>
                  <a:gd name="T2" fmla="*/ 30 w 244"/>
                  <a:gd name="T3" fmla="*/ 0 h 156"/>
                  <a:gd name="T4" fmla="*/ 0 w 244"/>
                  <a:gd name="T5" fmla="*/ 0 h 156"/>
                  <a:gd name="T6" fmla="*/ 0 w 244"/>
                  <a:gd name="T7" fmla="*/ 2336 h 156"/>
                  <a:gd name="T8" fmla="*/ 30 w 244"/>
                  <a:gd name="T9" fmla="*/ 2336 h 156"/>
                  <a:gd name="T10" fmla="*/ 30 w 244"/>
                  <a:gd name="T11" fmla="*/ 233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225"/>
              <p:cNvSpPr>
                <a:spLocks/>
              </p:cNvSpPr>
              <p:nvPr/>
            </p:nvSpPr>
            <p:spPr bwMode="auto">
              <a:xfrm>
                <a:off x="4184" y="1339"/>
                <a:ext cx="238" cy="54"/>
              </a:xfrm>
              <a:custGeom>
                <a:avLst/>
                <a:gdLst>
                  <a:gd name="T0" fmla="*/ 30 w 244"/>
                  <a:gd name="T1" fmla="*/ 2077 h 50"/>
                  <a:gd name="T2" fmla="*/ 30 w 244"/>
                  <a:gd name="T3" fmla="*/ 0 h 50"/>
                  <a:gd name="T4" fmla="*/ 0 w 244"/>
                  <a:gd name="T5" fmla="*/ 0 h 50"/>
                  <a:gd name="T6" fmla="*/ 0 w 244"/>
                  <a:gd name="T7" fmla="*/ 2077 h 50"/>
                  <a:gd name="T8" fmla="*/ 30 w 244"/>
                  <a:gd name="T9" fmla="*/ 2077 h 50"/>
                  <a:gd name="T10" fmla="*/ 30 w 244"/>
                  <a:gd name="T11" fmla="*/ 2077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226"/>
              <p:cNvSpPr>
                <a:spLocks/>
              </p:cNvSpPr>
              <p:nvPr/>
            </p:nvSpPr>
            <p:spPr bwMode="auto">
              <a:xfrm>
                <a:off x="4184" y="1447"/>
                <a:ext cx="238" cy="54"/>
              </a:xfrm>
              <a:custGeom>
                <a:avLst/>
                <a:gdLst>
                  <a:gd name="T0" fmla="*/ 30 w 244"/>
                  <a:gd name="T1" fmla="*/ 2077 h 50"/>
                  <a:gd name="T2" fmla="*/ 30 w 244"/>
                  <a:gd name="T3" fmla="*/ 0 h 50"/>
                  <a:gd name="T4" fmla="*/ 0 w 244"/>
                  <a:gd name="T5" fmla="*/ 0 h 50"/>
                  <a:gd name="T6" fmla="*/ 0 w 244"/>
                  <a:gd name="T7" fmla="*/ 2077 h 50"/>
                  <a:gd name="T8" fmla="*/ 30 w 244"/>
                  <a:gd name="T9" fmla="*/ 2077 h 50"/>
                  <a:gd name="T10" fmla="*/ 30 w 244"/>
                  <a:gd name="T11" fmla="*/ 2077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227"/>
              <p:cNvSpPr>
                <a:spLocks/>
              </p:cNvSpPr>
              <p:nvPr/>
            </p:nvSpPr>
            <p:spPr bwMode="auto">
              <a:xfrm>
                <a:off x="4184" y="1339"/>
                <a:ext cx="238" cy="161"/>
              </a:xfrm>
              <a:custGeom>
                <a:avLst/>
                <a:gdLst>
                  <a:gd name="T0" fmla="*/ 30 w 244"/>
                  <a:gd name="T1" fmla="*/ 2336 h 156"/>
                  <a:gd name="T2" fmla="*/ 30 w 244"/>
                  <a:gd name="T3" fmla="*/ 0 h 156"/>
                  <a:gd name="T4" fmla="*/ 0 w 244"/>
                  <a:gd name="T5" fmla="*/ 0 h 156"/>
                  <a:gd name="T6" fmla="*/ 0 w 244"/>
                  <a:gd name="T7" fmla="*/ 2336 h 156"/>
                  <a:gd name="T8" fmla="*/ 30 w 244"/>
                  <a:gd name="T9" fmla="*/ 2336 h 156"/>
                  <a:gd name="T10" fmla="*/ 30 w 244"/>
                  <a:gd name="T11" fmla="*/ 233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1" name="Group 38"/>
            <p:cNvGrpSpPr>
              <a:grpSpLocks/>
            </p:cNvGrpSpPr>
            <p:nvPr userDrawn="1"/>
          </p:nvGrpSpPr>
          <p:grpSpPr bwMode="auto">
            <a:xfrm>
              <a:off x="1217956" y="5092835"/>
              <a:ext cx="164978" cy="104922"/>
              <a:chOff x="528" y="1773"/>
              <a:chExt cx="246" cy="156"/>
            </a:xfrm>
          </p:grpSpPr>
          <p:sp>
            <p:nvSpPr>
              <p:cNvPr id="43" name="Freeform 248"/>
              <p:cNvSpPr>
                <a:spLocks/>
              </p:cNvSpPr>
              <p:nvPr/>
            </p:nvSpPr>
            <p:spPr bwMode="auto">
              <a:xfrm>
                <a:off x="527" y="1773"/>
                <a:ext cx="246" cy="155"/>
              </a:xfrm>
              <a:custGeom>
                <a:avLst/>
                <a:gdLst>
                  <a:gd name="T0" fmla="*/ 485 w 244"/>
                  <a:gd name="T1" fmla="*/ 51 h 157"/>
                  <a:gd name="T2" fmla="*/ 485 w 244"/>
                  <a:gd name="T3" fmla="*/ 0 h 157"/>
                  <a:gd name="T4" fmla="*/ 0 w 244"/>
                  <a:gd name="T5" fmla="*/ 0 h 157"/>
                  <a:gd name="T6" fmla="*/ 0 w 244"/>
                  <a:gd name="T7" fmla="*/ 51 h 157"/>
                  <a:gd name="T8" fmla="*/ 485 w 244"/>
                  <a:gd name="T9" fmla="*/ 51 h 157"/>
                  <a:gd name="T10" fmla="*/ 485 w 244"/>
                  <a:gd name="T11" fmla="*/ 5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249"/>
              <p:cNvSpPr>
                <a:spLocks/>
              </p:cNvSpPr>
              <p:nvPr/>
            </p:nvSpPr>
            <p:spPr bwMode="auto">
              <a:xfrm>
                <a:off x="527" y="1851"/>
                <a:ext cx="246" cy="78"/>
              </a:xfrm>
              <a:custGeom>
                <a:avLst/>
                <a:gdLst>
                  <a:gd name="T0" fmla="*/ 4076 w 238"/>
                  <a:gd name="T1" fmla="*/ 39 h 79"/>
                  <a:gd name="T2" fmla="*/ 4076 w 238"/>
                  <a:gd name="T3" fmla="*/ 0 h 79"/>
                  <a:gd name="T4" fmla="*/ 0 w 238"/>
                  <a:gd name="T5" fmla="*/ 0 h 79"/>
                  <a:gd name="T6" fmla="*/ 0 w 238"/>
                  <a:gd name="T7" fmla="*/ 39 h 79"/>
                  <a:gd name="T8" fmla="*/ 4076 w 238"/>
                  <a:gd name="T9" fmla="*/ 39 h 79"/>
                  <a:gd name="T10" fmla="*/ 4076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250"/>
              <p:cNvSpPr>
                <a:spLocks/>
              </p:cNvSpPr>
              <p:nvPr/>
            </p:nvSpPr>
            <p:spPr bwMode="auto">
              <a:xfrm>
                <a:off x="527" y="1773"/>
                <a:ext cx="121" cy="155"/>
              </a:xfrm>
              <a:custGeom>
                <a:avLst/>
                <a:gdLst>
                  <a:gd name="T0" fmla="*/ 0 w 119"/>
                  <a:gd name="T1" fmla="*/ 0 h 157"/>
                  <a:gd name="T2" fmla="*/ 0 w 119"/>
                  <a:gd name="T3" fmla="*/ 51 h 157"/>
                  <a:gd name="T4" fmla="*/ 25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251"/>
              <p:cNvSpPr>
                <a:spLocks/>
              </p:cNvSpPr>
              <p:nvPr/>
            </p:nvSpPr>
            <p:spPr bwMode="auto">
              <a:xfrm>
                <a:off x="527" y="1773"/>
                <a:ext cx="246" cy="155"/>
              </a:xfrm>
              <a:custGeom>
                <a:avLst/>
                <a:gdLst>
                  <a:gd name="T0" fmla="*/ 485 w 244"/>
                  <a:gd name="T1" fmla="*/ 51 h 157"/>
                  <a:gd name="T2" fmla="*/ 485 w 244"/>
                  <a:gd name="T3" fmla="*/ 0 h 157"/>
                  <a:gd name="T4" fmla="*/ 0 w 244"/>
                  <a:gd name="T5" fmla="*/ 0 h 157"/>
                  <a:gd name="T6" fmla="*/ 0 w 244"/>
                  <a:gd name="T7" fmla="*/ 51 h 157"/>
                  <a:gd name="T8" fmla="*/ 485 w 244"/>
                  <a:gd name="T9" fmla="*/ 51 h 157"/>
                  <a:gd name="T10" fmla="*/ 485 w 244"/>
                  <a:gd name="T11" fmla="*/ 5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2" name="Group 253"/>
            <p:cNvGrpSpPr>
              <a:grpSpLocks/>
            </p:cNvGrpSpPr>
            <p:nvPr userDrawn="1"/>
          </p:nvGrpSpPr>
          <p:grpSpPr bwMode="auto">
            <a:xfrm>
              <a:off x="793347" y="5092835"/>
              <a:ext cx="163271" cy="105273"/>
              <a:chOff x="528" y="1164"/>
              <a:chExt cx="237" cy="157"/>
            </a:xfrm>
          </p:grpSpPr>
          <p:sp>
            <p:nvSpPr>
              <p:cNvPr id="39" name="Rectangle 254"/>
              <p:cNvSpPr>
                <a:spLocks noChangeArrowheads="1"/>
              </p:cNvSpPr>
              <p:nvPr/>
            </p:nvSpPr>
            <p:spPr bwMode="auto">
              <a:xfrm>
                <a:off x="529" y="1164"/>
                <a:ext cx="237" cy="15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latin typeface="Arial" panose="020B0604020202020204" pitchFamily="34" charset="0"/>
                </a:endParaRPr>
              </a:p>
            </p:txBody>
          </p:sp>
          <p:sp>
            <p:nvSpPr>
              <p:cNvPr id="40" name="Rectangle 255"/>
              <p:cNvSpPr>
                <a:spLocks noChangeArrowheads="1"/>
              </p:cNvSpPr>
              <p:nvPr/>
            </p:nvSpPr>
            <p:spPr bwMode="auto">
              <a:xfrm>
                <a:off x="529" y="1164"/>
                <a:ext cx="237" cy="54"/>
              </a:xfrm>
              <a:prstGeom prst="rect">
                <a:avLst/>
              </a:prstGeom>
              <a:solidFill>
                <a:srgbClr val="FFFFFF"/>
              </a:solidFill>
              <a:ln w="3175">
                <a:solidFill>
                  <a:schemeClr val="tx1"/>
                </a:solidFill>
                <a:miter lim="800000"/>
                <a:headEnd/>
                <a:tailEnd/>
              </a:ln>
            </p:spPr>
            <p:txBody>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latin typeface="Arial" panose="020B0604020202020204" pitchFamily="34" charset="0"/>
                </a:endParaRPr>
              </a:p>
            </p:txBody>
          </p:sp>
          <p:sp>
            <p:nvSpPr>
              <p:cNvPr id="41" name="Rectangle 256"/>
              <p:cNvSpPr>
                <a:spLocks noChangeArrowheads="1"/>
              </p:cNvSpPr>
              <p:nvPr/>
            </p:nvSpPr>
            <p:spPr bwMode="auto">
              <a:xfrm>
                <a:off x="529" y="1218"/>
                <a:ext cx="237" cy="54"/>
              </a:xfrm>
              <a:prstGeom prst="rect">
                <a:avLst/>
              </a:prstGeom>
              <a:solidFill>
                <a:srgbClr val="00FF00"/>
              </a:solidFill>
              <a:ln w="3175">
                <a:solidFill>
                  <a:schemeClr val="tx1">
                    <a:lumMod val="50000"/>
                  </a:schemeClr>
                </a:solidFill>
                <a:miter lim="800000"/>
                <a:headEnd/>
                <a:tailEnd/>
              </a:ln>
            </p:spPr>
            <p:txBody>
              <a:bodyPr/>
              <a:lstStyle/>
              <a:p>
                <a:pPr>
                  <a:spcBef>
                    <a:spcPct val="50000"/>
                  </a:spcBef>
                  <a:defRPr/>
                </a:pPr>
                <a:endParaRPr lang="en-US">
                  <a:latin typeface="Arial" pitchFamily="34" charset="0"/>
                </a:endParaRPr>
              </a:p>
            </p:txBody>
          </p:sp>
          <p:sp>
            <p:nvSpPr>
              <p:cNvPr id="42" name="Rectangle 257"/>
              <p:cNvSpPr>
                <a:spLocks noChangeArrowheads="1"/>
              </p:cNvSpPr>
              <p:nvPr/>
            </p:nvSpPr>
            <p:spPr bwMode="auto">
              <a:xfrm>
                <a:off x="529" y="1268"/>
                <a:ext cx="237" cy="54"/>
              </a:xfrm>
              <a:prstGeom prst="rect">
                <a:avLst/>
              </a:prstGeom>
              <a:solidFill>
                <a:srgbClr val="FF0000"/>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spcBef>
                    <a:spcPct val="50000"/>
                  </a:spcBef>
                  <a:defRPr/>
                </a:pPr>
                <a:endParaRPr lang="en-US" altLang="en-US" sz="831">
                  <a:latin typeface="Arial" panose="020B0604020202020204" pitchFamily="34" charset="0"/>
                </a:endParaRPr>
              </a:p>
            </p:txBody>
          </p:sp>
        </p:grpSp>
        <p:pic>
          <p:nvPicPr>
            <p:cNvPr id="33" name="Picture 26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14951" y="5092835"/>
              <a:ext cx="167015"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242"/>
            <p:cNvGrpSpPr>
              <a:grpSpLocks/>
            </p:cNvGrpSpPr>
            <p:nvPr userDrawn="1"/>
          </p:nvGrpSpPr>
          <p:grpSpPr bwMode="auto">
            <a:xfrm>
              <a:off x="1642783" y="5092835"/>
              <a:ext cx="163293" cy="104605"/>
              <a:chOff x="5555" y="2058"/>
              <a:chExt cx="245" cy="157"/>
            </a:xfrm>
          </p:grpSpPr>
          <p:sp>
            <p:nvSpPr>
              <p:cNvPr id="35" name="Freeform 243"/>
              <p:cNvSpPr>
                <a:spLocks/>
              </p:cNvSpPr>
              <p:nvPr/>
            </p:nvSpPr>
            <p:spPr bwMode="auto">
              <a:xfrm>
                <a:off x="5555" y="2058"/>
                <a:ext cx="245" cy="157"/>
              </a:xfrm>
              <a:custGeom>
                <a:avLst/>
                <a:gdLst>
                  <a:gd name="T0" fmla="*/ 0 w 244"/>
                  <a:gd name="T1" fmla="*/ 0 h 156"/>
                  <a:gd name="T2" fmla="*/ 0 w 244"/>
                  <a:gd name="T3" fmla="*/ 434 h 156"/>
                  <a:gd name="T4" fmla="*/ 465 w 244"/>
                  <a:gd name="T5" fmla="*/ 434 h 156"/>
                  <a:gd name="T6" fmla="*/ 46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244"/>
              <p:cNvSpPr>
                <a:spLocks/>
              </p:cNvSpPr>
              <p:nvPr/>
            </p:nvSpPr>
            <p:spPr bwMode="auto">
              <a:xfrm>
                <a:off x="5555" y="2163"/>
                <a:ext cx="245" cy="52"/>
              </a:xfrm>
              <a:custGeom>
                <a:avLst/>
                <a:gdLst>
                  <a:gd name="T0" fmla="*/ 0 w 244"/>
                  <a:gd name="T1" fmla="*/ 0 h 45"/>
                  <a:gd name="T2" fmla="*/ 0 w 244"/>
                  <a:gd name="T3" fmla="*/ 201219372 h 45"/>
                  <a:gd name="T4" fmla="*/ 465 w 244"/>
                  <a:gd name="T5" fmla="*/ 201219372 h 45"/>
                  <a:gd name="T6" fmla="*/ 46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245"/>
              <p:cNvSpPr>
                <a:spLocks/>
              </p:cNvSpPr>
              <p:nvPr/>
            </p:nvSpPr>
            <p:spPr bwMode="auto">
              <a:xfrm>
                <a:off x="5555" y="2060"/>
                <a:ext cx="245" cy="55"/>
              </a:xfrm>
              <a:custGeom>
                <a:avLst/>
                <a:gdLst>
                  <a:gd name="T0" fmla="*/ 0 w 244"/>
                  <a:gd name="T1" fmla="*/ 0 h 50"/>
                  <a:gd name="T2" fmla="*/ 0 w 244"/>
                  <a:gd name="T3" fmla="*/ 45079 h 50"/>
                  <a:gd name="T4" fmla="*/ 465 w 244"/>
                  <a:gd name="T5" fmla="*/ 45079 h 50"/>
                  <a:gd name="T6" fmla="*/ 46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246"/>
              <p:cNvSpPr>
                <a:spLocks/>
              </p:cNvSpPr>
              <p:nvPr/>
            </p:nvSpPr>
            <p:spPr bwMode="auto">
              <a:xfrm>
                <a:off x="5555" y="2058"/>
                <a:ext cx="245" cy="157"/>
              </a:xfrm>
              <a:custGeom>
                <a:avLst/>
                <a:gdLst>
                  <a:gd name="T0" fmla="*/ 465 w 244"/>
                  <a:gd name="T1" fmla="*/ 434 h 156"/>
                  <a:gd name="T2" fmla="*/ 465 w 244"/>
                  <a:gd name="T3" fmla="*/ 0 h 156"/>
                  <a:gd name="T4" fmla="*/ 0 w 244"/>
                  <a:gd name="T5" fmla="*/ 0 h 156"/>
                  <a:gd name="T6" fmla="*/ 0 w 244"/>
                  <a:gd name="T7" fmla="*/ 434 h 156"/>
                  <a:gd name="T8" fmla="*/ 465 w 244"/>
                  <a:gd name="T9" fmla="*/ 434 h 156"/>
                  <a:gd name="T10" fmla="*/ 465 w 244"/>
                  <a:gd name="T11" fmla="*/ 43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pic>
        <p:nvPicPr>
          <p:cNvPr id="242"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818685" y="6319838"/>
            <a:ext cx="1524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117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5" descr="EUMETSATwhit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7620" y="6604001"/>
            <a:ext cx="74588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8531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7620" y="6604001"/>
            <a:ext cx="74588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7215" y="1"/>
            <a:ext cx="8698523" cy="854075"/>
          </a:xfrm>
        </p:spPr>
        <p:txBody>
          <a:bodyPr/>
          <a:lstStyle>
            <a:lvl1pPr marL="166158">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232621" indent="-232621">
              <a:spcBef>
                <a:spcPts val="0"/>
              </a:spcBef>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739592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821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3" name="Straight Connector 4"/>
          <p:cNvCxnSpPr/>
          <p:nvPr/>
        </p:nvCxnSpPr>
        <p:spPr>
          <a:xfrm>
            <a:off x="252046" y="779463"/>
            <a:ext cx="863990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5"/>
          <p:cNvCxnSpPr/>
          <p:nvPr/>
        </p:nvCxnSpPr>
        <p:spPr>
          <a:xfrm>
            <a:off x="252046" y="6359525"/>
            <a:ext cx="863990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1522" y="59169"/>
            <a:ext cx="8641018" cy="720080"/>
          </a:xfrm>
        </p:spPr>
        <p:txBody>
          <a:bodyPr/>
          <a:lstStyle>
            <a:lvl1pPr>
              <a:defRPr sz="2769"/>
            </a:lvl1pPr>
          </a:lstStyle>
          <a:p>
            <a:r>
              <a:rPr lang="en-US" dirty="0"/>
              <a:t>Click to edit Master title style</a:t>
            </a:r>
            <a:endParaRPr lang="en-GB" dirty="0"/>
          </a:p>
        </p:txBody>
      </p:sp>
      <p:sp>
        <p:nvSpPr>
          <p:cNvPr id="5" name="Slide Number Placeholder 5"/>
          <p:cNvSpPr>
            <a:spLocks noGrp="1"/>
          </p:cNvSpPr>
          <p:nvPr>
            <p:ph type="sldNum" sz="quarter" idx="10"/>
          </p:nvPr>
        </p:nvSpPr>
        <p:spPr>
          <a:xfrm>
            <a:off x="8568104" y="58739"/>
            <a:ext cx="332642" cy="725487"/>
          </a:xfrm>
          <a:prstGeom prst="rect">
            <a:avLst/>
          </a:prstGeom>
        </p:spPr>
        <p:txBody>
          <a:bodyPr vert="horz" wrap="square" lIns="0" tIns="0" rIns="0" bIns="0" numCol="1" anchor="t" anchorCtr="0" compatLnSpc="1">
            <a:prstTxWarp prst="textNoShape">
              <a:avLst/>
            </a:prstTxWarp>
          </a:bodyPr>
          <a:lstStyle>
            <a:lvl1pPr algn="r" eaLnBrk="1" hangingPunct="1">
              <a:defRPr sz="738">
                <a:solidFill>
                  <a:srgbClr val="E3A716"/>
                </a:solidFill>
                <a:latin typeface="Helvetica" panose="020B0604020202020204" pitchFamily="34" charset="0"/>
              </a:defRPr>
            </a:lvl1pPr>
          </a:lstStyle>
          <a:p>
            <a:pPr>
              <a:defRPr/>
            </a:pPr>
            <a:fld id="{E17E4931-6636-4FB0-8338-EA7C9154F030}" type="slidenum">
              <a:rPr lang="en-US" altLang="en-US"/>
              <a:pPr>
                <a:defRPr/>
              </a:pPr>
              <a:t>‹#›</a:t>
            </a:fld>
            <a:endParaRPr lang="en-US" altLang="en-US"/>
          </a:p>
        </p:txBody>
      </p:sp>
    </p:spTree>
    <p:extLst>
      <p:ext uri="{BB962C8B-B14F-4D97-AF65-F5344CB8AC3E}">
        <p14:creationId xmlns:p14="http://schemas.microsoft.com/office/powerpoint/2010/main" val="30182814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Footer Placeholder 4"/>
          <p:cNvSpPr txBox="1">
            <a:spLocks/>
          </p:cNvSpPr>
          <p:nvPr/>
        </p:nvSpPr>
        <p:spPr>
          <a:xfrm>
            <a:off x="3058258" y="6381751"/>
            <a:ext cx="5833696" cy="339725"/>
          </a:xfrm>
          <a:prstGeom prst="rect">
            <a:avLst/>
          </a:prstGeom>
        </p:spPr>
        <p:txBody>
          <a:bodyPr lIns="0" tIns="0" rIns="0" bIns="0" anchor="ctr"/>
          <a:lstStyle>
            <a:lvl1pPr algn="r" fontAlgn="auto">
              <a:spcBef>
                <a:spcPts val="0"/>
              </a:spcBef>
              <a:spcAft>
                <a:spcPts val="0"/>
              </a:spcAft>
              <a:defRPr sz="900">
                <a:solidFill>
                  <a:schemeClr val="accent4"/>
                </a:solidFill>
                <a:latin typeface="Helvetica" pitchFamily="34" charset="0"/>
              </a:defRPr>
            </a:lvl1pPr>
          </a:lstStyle>
          <a:p>
            <a:pPr defTabSz="795748" eaLnBrk="1" hangingPunct="1">
              <a:defRPr/>
            </a:pPr>
            <a:r>
              <a:rPr lang="en-IE" sz="831" b="0" dirty="0">
                <a:cs typeface="+mn-cs"/>
              </a:rPr>
              <a:t>12</a:t>
            </a:r>
            <a:r>
              <a:rPr lang="en-IE" sz="831" baseline="30000" dirty="0">
                <a:cs typeface="+mn-cs"/>
              </a:rPr>
              <a:t>th</a:t>
            </a:r>
            <a:r>
              <a:rPr lang="en-IE" sz="831" dirty="0">
                <a:cs typeface="+mn-cs"/>
              </a:rPr>
              <a:t> SCOPE-CM Executive Panel Meeting (SEP-12) , Rome, Italy, 3 and 5 October 2017</a:t>
            </a:r>
            <a:endParaRPr lang="en-US" sz="831" b="0" dirty="0">
              <a:cs typeface="+mn-cs"/>
            </a:endParaRPr>
          </a:p>
        </p:txBody>
      </p:sp>
      <p:pic>
        <p:nvPicPr>
          <p:cNvPr id="4" name="Content Placeholder 5" descr="SCOPE-CM.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46" y="6405563"/>
            <a:ext cx="1260231"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p:nvPr/>
        </p:nvCxnSpPr>
        <p:spPr>
          <a:xfrm>
            <a:off x="252046" y="779463"/>
            <a:ext cx="863990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252046" y="6359525"/>
            <a:ext cx="863990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1522" y="59169"/>
            <a:ext cx="8641018" cy="720080"/>
          </a:xfrm>
        </p:spPr>
        <p:txBody>
          <a:bodyPr/>
          <a:lstStyle>
            <a:lvl1pPr>
              <a:defRPr sz="2769"/>
            </a:lvl1pPr>
          </a:lstStyle>
          <a:p>
            <a:r>
              <a:rPr lang="en-US" dirty="0"/>
              <a:t>Click to edit Master title style</a:t>
            </a:r>
            <a:endParaRPr lang="en-GB" dirty="0"/>
          </a:p>
        </p:txBody>
      </p:sp>
      <p:sp>
        <p:nvSpPr>
          <p:cNvPr id="7" name="Slide Number Placeholder 5"/>
          <p:cNvSpPr>
            <a:spLocks noGrp="1"/>
          </p:cNvSpPr>
          <p:nvPr>
            <p:ph type="sldNum" sz="quarter" idx="10"/>
          </p:nvPr>
        </p:nvSpPr>
        <p:spPr>
          <a:xfrm>
            <a:off x="8568104" y="58739"/>
            <a:ext cx="332642" cy="725487"/>
          </a:xfrm>
          <a:prstGeom prst="rect">
            <a:avLst/>
          </a:prstGeom>
        </p:spPr>
        <p:txBody>
          <a:bodyPr vert="horz" wrap="square" lIns="0" tIns="0" rIns="0" bIns="0" numCol="1" anchor="t" anchorCtr="0" compatLnSpc="1">
            <a:prstTxWarp prst="textNoShape">
              <a:avLst/>
            </a:prstTxWarp>
          </a:bodyPr>
          <a:lstStyle>
            <a:lvl1pPr algn="r" eaLnBrk="1" hangingPunct="1">
              <a:defRPr sz="738">
                <a:solidFill>
                  <a:srgbClr val="E3A716"/>
                </a:solidFill>
                <a:latin typeface="Helvetica" panose="020B0604020202020204" pitchFamily="34" charset="0"/>
              </a:defRPr>
            </a:lvl1pPr>
          </a:lstStyle>
          <a:p>
            <a:pPr>
              <a:defRPr/>
            </a:pPr>
            <a:fld id="{2461CB2D-119C-4207-B296-174E3FD080F1}" type="slidenum">
              <a:rPr lang="en-US" altLang="en-US"/>
              <a:pPr>
                <a:defRPr/>
              </a:pPr>
              <a:t>‹#›</a:t>
            </a:fld>
            <a:endParaRPr lang="en-US" altLang="en-US"/>
          </a:p>
        </p:txBody>
      </p:sp>
    </p:spTree>
    <p:extLst>
      <p:ext uri="{BB962C8B-B14F-4D97-AF65-F5344CB8AC3E}">
        <p14:creationId xmlns:p14="http://schemas.microsoft.com/office/powerpoint/2010/main" val="21569684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7470" y="274646"/>
            <a:ext cx="5449330" cy="75097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47136" y="1180072"/>
            <a:ext cx="856323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8"/>
            <a:ext cx="5646738" cy="244475"/>
          </a:xfrm>
          <a:prstGeom prst="rect">
            <a:avLst/>
          </a:prstGeom>
          <a:noFill/>
          <a:ln w="9525">
            <a:noFill/>
            <a:miter lim="800000"/>
            <a:headEnd/>
            <a:tailEnd/>
          </a:ln>
          <a:effectLst/>
        </p:spPr>
        <p:txBody>
          <a:bodyPr/>
          <a:lstStyle/>
          <a:p>
            <a:pPr>
              <a:defRPr/>
            </a:pPr>
            <a:r>
              <a:rPr lang="it-IT" altLang="ja-JP" sz="1000" b="1" dirty="0"/>
              <a:t>2019 GRWG/GDWG Annual Meeting, 4-8</a:t>
            </a:r>
            <a:r>
              <a:rPr lang="it-IT" altLang="ja-JP" sz="1000" b="1" baseline="0" dirty="0"/>
              <a:t> March 2019, Frascati, Italy</a:t>
            </a:r>
            <a:endParaRPr lang="en-US" altLang="ja-JP"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8"/>
            <a:ext cx="2133600" cy="244475"/>
          </a:xfrm>
          <a:prstGeom prst="rect">
            <a:avLst/>
          </a:prstGeom>
          <a:noFill/>
          <a:ln w="9525">
            <a:noFill/>
            <a:miter lim="800000"/>
            <a:headEnd/>
            <a:tailEnd/>
          </a:ln>
          <a:effectLst/>
        </p:spPr>
        <p:txBody>
          <a:bodyPr/>
          <a:lstStyle/>
          <a:p>
            <a:pPr algn="r">
              <a:defRPr/>
            </a:pPr>
            <a:endParaRPr lang="en-GB" sz="1400"/>
          </a:p>
        </p:txBody>
      </p:sp>
      <p:pic>
        <p:nvPicPr>
          <p:cNvPr id="3" name="Picture 2" descr="C:\Users\miu\Dropbox\gsics_WG_logo.jpg"/>
          <p:cNvPicPr>
            <a:picLocks noChangeAspect="1" noChangeArrowheads="1"/>
          </p:cNvPicPr>
          <p:nvPr userDrawn="1"/>
        </p:nvPicPr>
        <p:blipFill>
          <a:blip r:embed="rId13"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215" y="1"/>
            <a:ext cx="869852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58"/>
          <p:cNvSpPr>
            <a:spLocks noGrp="1" noChangeArrowheads="1"/>
          </p:cNvSpPr>
          <p:nvPr>
            <p:ph type="body" idx="1"/>
          </p:nvPr>
        </p:nvSpPr>
        <p:spPr bwMode="auto">
          <a:xfrm>
            <a:off x="287216" y="1228725"/>
            <a:ext cx="8679474"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61"/>
          <p:cNvSpPr>
            <a:spLocks noChangeArrowheads="1"/>
          </p:cNvSpPr>
          <p:nvPr userDrawn="1"/>
        </p:nvSpPr>
        <p:spPr bwMode="auto">
          <a:xfrm>
            <a:off x="288682" y="6610350"/>
            <a:ext cx="2521309" cy="12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3231" tIns="0" rIns="33231" bIns="0">
            <a:spAutoFit/>
          </a:bodyPr>
          <a:lstStyle>
            <a:lvl1pPr>
              <a:defRPr sz="900" b="1">
                <a:solidFill>
                  <a:schemeClr val="bg1"/>
                </a:solidFill>
                <a:latin typeface="Tahoma" panose="020B0604030504040204" pitchFamily="34" charset="0"/>
                <a:cs typeface="Arial" panose="020B0604020202020204" pitchFamily="34" charset="0"/>
              </a:defRPr>
            </a:lvl1pPr>
            <a:lvl2pPr marL="742950" indent="-285750">
              <a:defRPr sz="900" b="1">
                <a:solidFill>
                  <a:schemeClr val="bg1"/>
                </a:solidFill>
                <a:latin typeface="Tahoma" panose="020B0604030504040204" pitchFamily="34" charset="0"/>
                <a:cs typeface="Arial" panose="020B0604020202020204" pitchFamily="34" charset="0"/>
              </a:defRPr>
            </a:lvl2pPr>
            <a:lvl3pPr marL="1143000" indent="-228600">
              <a:defRPr sz="900" b="1">
                <a:solidFill>
                  <a:schemeClr val="bg1"/>
                </a:solidFill>
                <a:latin typeface="Tahoma" panose="020B0604030504040204" pitchFamily="34" charset="0"/>
                <a:cs typeface="Arial" panose="020B0604020202020204" pitchFamily="34" charset="0"/>
              </a:defRPr>
            </a:lvl3pPr>
            <a:lvl4pPr marL="1600200" indent="-228600">
              <a:defRPr sz="900" b="1">
                <a:solidFill>
                  <a:schemeClr val="bg1"/>
                </a:solidFill>
                <a:latin typeface="Tahoma" panose="020B0604030504040204" pitchFamily="34" charset="0"/>
                <a:cs typeface="Arial" panose="020B0604020202020204" pitchFamily="34" charset="0"/>
              </a:defRPr>
            </a:lvl4pPr>
            <a:lvl5pPr marL="2057400" indent="-228600">
              <a:defRPr sz="900" b="1">
                <a:solidFill>
                  <a:schemeClr val="bg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b="1">
                <a:solidFill>
                  <a:schemeClr val="bg1"/>
                </a:solidFill>
                <a:latin typeface="Tahoma" panose="020B0604030504040204" pitchFamily="34" charset="0"/>
                <a:cs typeface="Arial" panose="020B0604020202020204" pitchFamily="34" charset="0"/>
              </a:defRPr>
            </a:lvl9pPr>
          </a:lstStyle>
          <a:p>
            <a:pPr>
              <a:defRPr/>
            </a:pPr>
            <a:r>
              <a:rPr lang="de-DE" altLang="en-US" sz="831" dirty="0">
                <a:solidFill>
                  <a:srgbClr val="00B5E2"/>
                </a:solidFill>
                <a:latin typeface="Arial" panose="020B0604020202020204" pitchFamily="34" charset="0"/>
              </a:rPr>
              <a:t>GSICS TC on GEO-GEO </a:t>
            </a:r>
            <a:r>
              <a:rPr lang="en-US" altLang="en-US" sz="831" dirty="0">
                <a:solidFill>
                  <a:srgbClr val="00B5E2"/>
                </a:solidFill>
                <a:latin typeface="Arial" panose="020B0604020202020204" pitchFamily="34" charset="0"/>
              </a:rPr>
              <a:t>comparison</a:t>
            </a:r>
            <a:r>
              <a:rPr lang="de-DE" altLang="en-US" sz="831" dirty="0">
                <a:solidFill>
                  <a:srgbClr val="00B5E2"/>
                </a:solidFill>
                <a:latin typeface="Arial" panose="020B0604020202020204" pitchFamily="34" charset="0"/>
              </a:rPr>
              <a:t>, 8 May 2018</a:t>
            </a:r>
          </a:p>
        </p:txBody>
      </p:sp>
    </p:spTree>
    <p:extLst>
      <p:ext uri="{BB962C8B-B14F-4D97-AF65-F5344CB8AC3E}">
        <p14:creationId xmlns:p14="http://schemas.microsoft.com/office/powerpoint/2010/main" val="242992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ransition/>
  <p:txStyles>
    <p:titleStyle>
      <a:lvl1pPr marL="165593" algn="l" rtl="0" eaLnBrk="0" fontAlgn="base" hangingPunct="0">
        <a:spcBef>
          <a:spcPct val="0"/>
        </a:spcBef>
        <a:spcAft>
          <a:spcPct val="0"/>
        </a:spcAft>
        <a:defRPr sz="2215" b="1">
          <a:solidFill>
            <a:schemeClr val="bg1"/>
          </a:solidFill>
          <a:latin typeface="Arial" pitchFamily="34" charset="0"/>
          <a:ea typeface="+mj-ea"/>
          <a:cs typeface="Arial" pitchFamily="34" charset="0"/>
        </a:defRPr>
      </a:lvl1pPr>
      <a:lvl2pPr marL="165593" algn="l" rtl="0" eaLnBrk="0" fontAlgn="base" hangingPunct="0">
        <a:spcBef>
          <a:spcPct val="0"/>
        </a:spcBef>
        <a:spcAft>
          <a:spcPct val="0"/>
        </a:spcAft>
        <a:defRPr sz="2215" b="1">
          <a:solidFill>
            <a:schemeClr val="bg1"/>
          </a:solidFill>
          <a:latin typeface="Arial" pitchFamily="34" charset="0"/>
          <a:cs typeface="Arial" pitchFamily="34" charset="0"/>
        </a:defRPr>
      </a:lvl2pPr>
      <a:lvl3pPr marL="165593" algn="l" rtl="0" eaLnBrk="0" fontAlgn="base" hangingPunct="0">
        <a:spcBef>
          <a:spcPct val="0"/>
        </a:spcBef>
        <a:spcAft>
          <a:spcPct val="0"/>
        </a:spcAft>
        <a:defRPr sz="2215" b="1">
          <a:solidFill>
            <a:schemeClr val="bg1"/>
          </a:solidFill>
          <a:latin typeface="Arial" pitchFamily="34" charset="0"/>
          <a:cs typeface="Arial" pitchFamily="34" charset="0"/>
        </a:defRPr>
      </a:lvl3pPr>
      <a:lvl4pPr marL="165593" algn="l" rtl="0" eaLnBrk="0" fontAlgn="base" hangingPunct="0">
        <a:spcBef>
          <a:spcPct val="0"/>
        </a:spcBef>
        <a:spcAft>
          <a:spcPct val="0"/>
        </a:spcAft>
        <a:defRPr sz="2215" b="1">
          <a:solidFill>
            <a:schemeClr val="bg1"/>
          </a:solidFill>
          <a:latin typeface="Arial" pitchFamily="34" charset="0"/>
          <a:cs typeface="Arial" pitchFamily="34" charset="0"/>
        </a:defRPr>
      </a:lvl4pPr>
      <a:lvl5pPr marL="165593" algn="l" rtl="0" eaLnBrk="0" fontAlgn="base" hangingPunct="0">
        <a:spcBef>
          <a:spcPct val="0"/>
        </a:spcBef>
        <a:spcAft>
          <a:spcPct val="0"/>
        </a:spcAft>
        <a:defRPr sz="2215" b="1">
          <a:solidFill>
            <a:schemeClr val="bg1"/>
          </a:solidFill>
          <a:latin typeface="Arial" pitchFamily="34" charset="0"/>
          <a:cs typeface="Arial" pitchFamily="34" charset="0"/>
        </a:defRPr>
      </a:lvl5pPr>
      <a:lvl6pPr marL="422041" algn="l" rtl="0" eaLnBrk="0" fontAlgn="base" hangingPunct="0">
        <a:spcBef>
          <a:spcPct val="0"/>
        </a:spcBef>
        <a:spcAft>
          <a:spcPct val="0"/>
        </a:spcAft>
        <a:defRPr sz="2585" b="1">
          <a:solidFill>
            <a:schemeClr val="bg1"/>
          </a:solidFill>
          <a:latin typeface="Century Gothic" pitchFamily="34" charset="0"/>
        </a:defRPr>
      </a:lvl6pPr>
      <a:lvl7pPr marL="844083" algn="l" rtl="0" eaLnBrk="0" fontAlgn="base" hangingPunct="0">
        <a:spcBef>
          <a:spcPct val="0"/>
        </a:spcBef>
        <a:spcAft>
          <a:spcPct val="0"/>
        </a:spcAft>
        <a:defRPr sz="2585" b="1">
          <a:solidFill>
            <a:schemeClr val="bg1"/>
          </a:solidFill>
          <a:latin typeface="Century Gothic" pitchFamily="34" charset="0"/>
        </a:defRPr>
      </a:lvl7pPr>
      <a:lvl8pPr marL="1266124" algn="l" rtl="0" eaLnBrk="0" fontAlgn="base" hangingPunct="0">
        <a:spcBef>
          <a:spcPct val="0"/>
        </a:spcBef>
        <a:spcAft>
          <a:spcPct val="0"/>
        </a:spcAft>
        <a:defRPr sz="2585" b="1">
          <a:solidFill>
            <a:schemeClr val="bg1"/>
          </a:solidFill>
          <a:latin typeface="Century Gothic" pitchFamily="34" charset="0"/>
        </a:defRPr>
      </a:lvl8pPr>
      <a:lvl9pPr marL="1688165" algn="l" rtl="0" eaLnBrk="0" fontAlgn="base" hangingPunct="0">
        <a:spcBef>
          <a:spcPct val="0"/>
        </a:spcBef>
        <a:spcAft>
          <a:spcPct val="0"/>
        </a:spcAft>
        <a:defRPr sz="2585" b="1">
          <a:solidFill>
            <a:schemeClr val="bg1"/>
          </a:solidFill>
          <a:latin typeface="Century Gothic"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1846" b="1">
          <a:solidFill>
            <a:schemeClr val="tx2"/>
          </a:solidFill>
          <a:latin typeface="Arial" pitchFamily="34" charset="0"/>
          <a:ea typeface="+mn-ea"/>
          <a:cs typeface="Arial" pitchFamily="34" charset="0"/>
        </a:defRPr>
      </a:lvl1pPr>
      <a:lvl2pPr marL="685817" indent="-263776" algn="l" rtl="0" eaLnBrk="0" fontAlgn="base" hangingPunct="0">
        <a:spcBef>
          <a:spcPct val="20000"/>
        </a:spcBef>
        <a:spcAft>
          <a:spcPct val="0"/>
        </a:spcAft>
        <a:buFont typeface="Arial" panose="020B0604020202020204" pitchFamily="34" charset="0"/>
        <a:buChar char="•"/>
        <a:defRPr sz="1846">
          <a:solidFill>
            <a:schemeClr val="tx2"/>
          </a:solidFill>
          <a:latin typeface="Arial" pitchFamily="34" charset="0"/>
          <a:cs typeface="Arial" pitchFamily="34" charset="0"/>
        </a:defRPr>
      </a:lvl2pPr>
      <a:lvl3pPr marL="1055103" indent="-211021" algn="l" rtl="0" eaLnBrk="0" fontAlgn="base" hangingPunct="0">
        <a:spcBef>
          <a:spcPct val="20000"/>
        </a:spcBef>
        <a:spcAft>
          <a:spcPct val="0"/>
        </a:spcAft>
        <a:buFont typeface="Arial" panose="020B0604020202020204" pitchFamily="34" charset="0"/>
        <a:buChar char="•"/>
        <a:defRPr>
          <a:solidFill>
            <a:schemeClr val="tx2"/>
          </a:solidFill>
          <a:latin typeface="Arial" pitchFamily="34" charset="0"/>
          <a:cs typeface="Arial" pitchFamily="34" charset="0"/>
        </a:defRPr>
      </a:lvl3pPr>
      <a:lvl4pPr marL="1477145" indent="-211021" algn="l" rtl="0" eaLnBrk="0" fontAlgn="base" hangingPunct="0">
        <a:spcBef>
          <a:spcPct val="20000"/>
        </a:spcBef>
        <a:spcAft>
          <a:spcPct val="0"/>
        </a:spcAft>
        <a:buFont typeface="Arial" panose="020B0604020202020204" pitchFamily="34" charset="0"/>
        <a:buChar char="•"/>
        <a:defRPr sz="2215">
          <a:solidFill>
            <a:schemeClr val="tx2"/>
          </a:solidFill>
          <a:latin typeface="Arial" pitchFamily="34" charset="0"/>
          <a:cs typeface="Arial" pitchFamily="34" charset="0"/>
        </a:defRPr>
      </a:lvl4pPr>
      <a:lvl5pPr marL="1899186" indent="-211021" algn="l" rtl="0" eaLnBrk="0" fontAlgn="base" hangingPunct="0">
        <a:spcBef>
          <a:spcPct val="20000"/>
        </a:spcBef>
        <a:spcAft>
          <a:spcPct val="0"/>
        </a:spcAft>
        <a:buFont typeface="Arial" panose="020B0604020202020204" pitchFamily="34" charset="0"/>
        <a:buChar char="•"/>
        <a:defRPr sz="1846">
          <a:solidFill>
            <a:schemeClr val="tx2"/>
          </a:solidFill>
          <a:latin typeface="Arial" pitchFamily="34" charset="0"/>
          <a:cs typeface="Arial" pitchFamily="34" charset="0"/>
        </a:defRPr>
      </a:lvl5pPr>
      <a:lvl6pPr marL="2321227" indent="-211021" algn="l" rtl="0" eaLnBrk="0" fontAlgn="base" hangingPunct="0">
        <a:spcBef>
          <a:spcPct val="20000"/>
        </a:spcBef>
        <a:spcAft>
          <a:spcPct val="0"/>
        </a:spcAft>
        <a:defRPr sz="2215">
          <a:solidFill>
            <a:schemeClr val="tx2"/>
          </a:solidFill>
          <a:latin typeface="+mn-lt"/>
        </a:defRPr>
      </a:lvl6pPr>
      <a:lvl7pPr marL="2743269" indent="-211021" algn="l" rtl="0" eaLnBrk="0" fontAlgn="base" hangingPunct="0">
        <a:spcBef>
          <a:spcPct val="20000"/>
        </a:spcBef>
        <a:spcAft>
          <a:spcPct val="0"/>
        </a:spcAft>
        <a:defRPr sz="2215">
          <a:solidFill>
            <a:schemeClr val="tx2"/>
          </a:solidFill>
          <a:latin typeface="+mn-lt"/>
        </a:defRPr>
      </a:lvl7pPr>
      <a:lvl8pPr marL="3165310" indent="-211021" algn="l" rtl="0" eaLnBrk="0" fontAlgn="base" hangingPunct="0">
        <a:spcBef>
          <a:spcPct val="20000"/>
        </a:spcBef>
        <a:spcAft>
          <a:spcPct val="0"/>
        </a:spcAft>
        <a:defRPr sz="2215">
          <a:solidFill>
            <a:schemeClr val="tx2"/>
          </a:solidFill>
          <a:latin typeface="+mn-lt"/>
        </a:defRPr>
      </a:lvl8pPr>
      <a:lvl9pPr marL="3587351" indent="-211021" algn="l" rtl="0" eaLnBrk="0" fontAlgn="base" hangingPunct="0">
        <a:spcBef>
          <a:spcPct val="20000"/>
        </a:spcBef>
        <a:spcAft>
          <a:spcPct val="0"/>
        </a:spcAft>
        <a:defRPr sz="2215">
          <a:solidFill>
            <a:schemeClr val="tx2"/>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a:p>
        </p:txBody>
      </p:sp>
      <p:sp>
        <p:nvSpPr>
          <p:cNvPr id="2051" name="Rectangle 2"/>
          <p:cNvSpPr>
            <a:spLocks noGrp="1" noChangeArrowheads="1"/>
          </p:cNvSpPr>
          <p:nvPr>
            <p:ph type="ctrTitle"/>
          </p:nvPr>
        </p:nvSpPr>
        <p:spPr bwMode="auto">
          <a:xfrm>
            <a:off x="854110" y="1529772"/>
            <a:ext cx="7224766" cy="1659812"/>
          </a:xfrm>
          <a:noFill/>
          <a:ln>
            <a:miter lim="800000"/>
            <a:headEnd/>
            <a:tailEnd/>
          </a:ln>
        </p:spPr>
        <p:txBody>
          <a:bodyPr vert="horz" wrap="square" lIns="91440" tIns="45720" rIns="91440" bIns="45720" numCol="1" anchor="t" anchorCtr="0" compatLnSpc="1">
            <a:prstTxWarp prst="textNoShape">
              <a:avLst/>
            </a:prstTxWarp>
          </a:bodyPr>
          <a:lstStyle/>
          <a:p>
            <a:r>
              <a:rPr lang="en-US" altLang="ja-JP" sz="3200" b="1" dirty="0"/>
              <a:t>Re-calibrating WV/IR channels of GMS/MTSAT imagers using HIRS/2, AIRS, and IASI</a:t>
            </a:r>
            <a:endParaRPr lang="en-US" sz="2800" b="1" i="1" dirty="0">
              <a:solidFill>
                <a:srgbClr val="3333FF"/>
              </a:solidFill>
            </a:endParaRPr>
          </a:p>
        </p:txBody>
      </p:sp>
      <p:sp>
        <p:nvSpPr>
          <p:cNvPr id="7" name="テキスト ボックス 253"/>
          <p:cNvSpPr txBox="1"/>
          <p:nvPr/>
        </p:nvSpPr>
        <p:spPr>
          <a:xfrm>
            <a:off x="1026458" y="3961697"/>
            <a:ext cx="6948499" cy="1405513"/>
          </a:xfrm>
          <a:prstGeom prst="rect">
            <a:avLst/>
          </a:prstGeom>
          <a:noFill/>
          <a:effectLst/>
        </p:spPr>
        <p:txBody>
          <a:bodyPr wrap="square" rtlCol="0">
            <a:spAutoFit/>
          </a:bodyPr>
          <a:lstStyle/>
          <a:p>
            <a:pPr algn="ctr"/>
            <a:r>
              <a:rPr lang="en-US" altLang="ja-JP" sz="2000" dirty="0" err="1">
                <a:latin typeface="Tahoma" panose="020B0604030504040204" pitchFamily="34" charset="0"/>
                <a:ea typeface="Tahoma" panose="020B0604030504040204" pitchFamily="34" charset="0"/>
                <a:cs typeface="Tahoma" panose="020B0604030504040204" pitchFamily="34" charset="0"/>
              </a:rPr>
              <a:t>Tasuku</a:t>
            </a:r>
            <a:r>
              <a:rPr lang="en-US" altLang="ja-JP" sz="2000" dirty="0">
                <a:latin typeface="Tahoma" panose="020B0604030504040204" pitchFamily="34" charset="0"/>
                <a:ea typeface="Tahoma" panose="020B0604030504040204" pitchFamily="34" charset="0"/>
                <a:cs typeface="Tahoma" panose="020B0604030504040204" pitchFamily="34" charset="0"/>
              </a:rPr>
              <a:t> Tabata</a:t>
            </a:r>
            <a:r>
              <a:rPr lang="en-US" altLang="ja-JP" sz="2000" baseline="30000" dirty="0">
                <a:latin typeface="Tahoma" panose="020B0604030504040204" pitchFamily="34" charset="0"/>
                <a:ea typeface="Tahoma" panose="020B0604030504040204" pitchFamily="34" charset="0"/>
                <a:cs typeface="Tahoma" panose="020B0604030504040204" pitchFamily="34" charset="0"/>
              </a:rPr>
              <a:t>1</a:t>
            </a:r>
            <a:r>
              <a:rPr lang="en-US" altLang="ja-JP" sz="2000" dirty="0">
                <a:latin typeface="Tahoma" panose="020B0604030504040204" pitchFamily="34" charset="0"/>
                <a:ea typeface="Tahoma" panose="020B0604030504040204" pitchFamily="34" charset="0"/>
                <a:cs typeface="Tahoma" panose="020B0604030504040204" pitchFamily="34" charset="0"/>
              </a:rPr>
              <a:t>, </a:t>
            </a:r>
            <a:r>
              <a:rPr lang="en-US" altLang="ja-JP" sz="2000" dirty="0" err="1">
                <a:latin typeface="Tahoma" panose="020B0604030504040204" pitchFamily="34" charset="0"/>
                <a:ea typeface="Tahoma" panose="020B0604030504040204" pitchFamily="34" charset="0"/>
                <a:cs typeface="Tahoma" panose="020B0604030504040204" pitchFamily="34" charset="0"/>
              </a:rPr>
              <a:t>Viju</a:t>
            </a:r>
            <a:r>
              <a:rPr lang="en-US" altLang="ja-JP" sz="2000" dirty="0">
                <a:latin typeface="Tahoma" panose="020B0604030504040204" pitchFamily="34" charset="0"/>
                <a:ea typeface="Tahoma" panose="020B0604030504040204" pitchFamily="34" charset="0"/>
                <a:cs typeface="Tahoma" panose="020B0604030504040204" pitchFamily="34" charset="0"/>
              </a:rPr>
              <a:t> John</a:t>
            </a:r>
            <a:r>
              <a:rPr lang="en-US" altLang="ja-JP" sz="2000" baseline="30000" dirty="0">
                <a:latin typeface="Tahoma" panose="020B0604030504040204" pitchFamily="34" charset="0"/>
                <a:ea typeface="Tahoma" panose="020B0604030504040204" pitchFamily="34" charset="0"/>
                <a:cs typeface="Tahoma" panose="020B0604030504040204" pitchFamily="34" charset="0"/>
              </a:rPr>
              <a:t>2</a:t>
            </a:r>
            <a:r>
              <a:rPr lang="en-US" altLang="ja-JP" sz="2000" dirty="0">
                <a:latin typeface="Tahoma" panose="020B0604030504040204" pitchFamily="34" charset="0"/>
                <a:ea typeface="Tahoma" panose="020B0604030504040204" pitchFamily="34" charset="0"/>
                <a:cs typeface="Tahoma" panose="020B0604030504040204" pitchFamily="34" charset="0"/>
              </a:rPr>
              <a:t>, Rob Roebeling</a:t>
            </a:r>
            <a:r>
              <a:rPr lang="en-US" altLang="ja-JP" sz="2000" baseline="30000" dirty="0">
                <a:latin typeface="Tahoma" panose="020B0604030504040204" pitchFamily="34" charset="0"/>
                <a:ea typeface="Tahoma" panose="020B0604030504040204" pitchFamily="34" charset="0"/>
                <a:cs typeface="Tahoma" panose="020B0604030504040204" pitchFamily="34" charset="0"/>
              </a:rPr>
              <a:t>2</a:t>
            </a:r>
            <a:r>
              <a:rPr lang="en-US" altLang="ja-JP" sz="2000" dirty="0">
                <a:latin typeface="Tahoma" panose="020B0604030504040204" pitchFamily="34" charset="0"/>
                <a:ea typeface="Tahoma" panose="020B0604030504040204" pitchFamily="34" charset="0"/>
                <a:cs typeface="Tahoma" panose="020B0604030504040204" pitchFamily="34" charset="0"/>
              </a:rPr>
              <a:t>, Tim Hewison</a:t>
            </a:r>
            <a:r>
              <a:rPr lang="en-US" altLang="ja-JP" sz="2000" baseline="30000" dirty="0">
                <a:latin typeface="Tahoma" panose="020B0604030504040204" pitchFamily="34" charset="0"/>
                <a:ea typeface="Tahoma" panose="020B0604030504040204" pitchFamily="34" charset="0"/>
                <a:cs typeface="Tahoma" panose="020B0604030504040204" pitchFamily="34" charset="0"/>
              </a:rPr>
              <a:t>2</a:t>
            </a:r>
            <a:r>
              <a:rPr lang="en-US" altLang="ja-JP" sz="2000" dirty="0">
                <a:latin typeface="Tahoma" panose="020B0604030504040204" pitchFamily="34" charset="0"/>
                <a:ea typeface="Tahoma" panose="020B0604030504040204" pitchFamily="34" charset="0"/>
                <a:cs typeface="Tahoma" panose="020B0604030504040204" pitchFamily="34" charset="0"/>
              </a:rPr>
              <a:t>, and </a:t>
            </a:r>
            <a:r>
              <a:rPr lang="en-US" altLang="ja-JP" sz="2000" u="sng" dirty="0">
                <a:latin typeface="Tahoma" panose="020B0604030504040204" pitchFamily="34" charset="0"/>
                <a:ea typeface="Tahoma" panose="020B0604030504040204" pitchFamily="34" charset="0"/>
                <a:cs typeface="Tahoma" panose="020B0604030504040204" pitchFamily="34" charset="0"/>
              </a:rPr>
              <a:t>Masaya Takahashi</a:t>
            </a:r>
            <a:r>
              <a:rPr lang="en-US" altLang="ja-JP" sz="2000" baseline="30000" dirty="0">
                <a:latin typeface="Tahoma" panose="020B0604030504040204" pitchFamily="34" charset="0"/>
                <a:ea typeface="Tahoma" panose="020B0604030504040204" pitchFamily="34" charset="0"/>
                <a:cs typeface="Tahoma" panose="020B0604030504040204" pitchFamily="34" charset="0"/>
              </a:rPr>
              <a:t>1</a:t>
            </a:r>
            <a:endParaRPr lang="en-US" altLang="ja-JP" sz="2000" baseline="30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altLang="ja-JP" sz="2000" baseline="30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altLang="ja-JP" sz="1600" dirty="0">
                <a:latin typeface="Tahoma" panose="020B0604030504040204" pitchFamily="34" charset="0"/>
                <a:ea typeface="Tahoma" panose="020B0604030504040204" pitchFamily="34" charset="0"/>
                <a:cs typeface="Tahoma" panose="020B0604030504040204" pitchFamily="34" charset="0"/>
              </a:rPr>
              <a:t>1:</a:t>
            </a:r>
            <a:r>
              <a:rPr lang="ja-JP" altLang="en-US" sz="1600" dirty="0">
                <a:latin typeface="Tahoma" panose="020B0604030504040204" pitchFamily="34" charset="0"/>
                <a:ea typeface="Tahoma" panose="020B0604030504040204" pitchFamily="34" charset="0"/>
                <a:cs typeface="Tahoma" panose="020B0604030504040204" pitchFamily="34" charset="0"/>
              </a:rPr>
              <a:t> </a:t>
            </a:r>
            <a:r>
              <a:rPr lang="en-US" altLang="ja-JP" sz="1600" dirty="0">
                <a:latin typeface="Tahoma" panose="020B0604030504040204" pitchFamily="34" charset="0"/>
                <a:ea typeface="Tahoma" panose="020B0604030504040204" pitchFamily="34" charset="0"/>
                <a:cs typeface="Tahoma" panose="020B0604030504040204" pitchFamily="34" charset="0"/>
              </a:rPr>
              <a:t>Meteorological Satellite Center, Japan Meteorological Agency</a:t>
            </a:r>
          </a:p>
          <a:p>
            <a:pPr algn="ctr"/>
            <a:r>
              <a:rPr lang="en-US" altLang="ja-JP" sz="1600" dirty="0">
                <a:latin typeface="Tahoma" panose="020B0604030504040204" pitchFamily="34" charset="0"/>
                <a:ea typeface="Tahoma" panose="020B0604030504040204" pitchFamily="34" charset="0"/>
                <a:cs typeface="Tahoma" panose="020B0604030504040204" pitchFamily="34" charset="0"/>
              </a:rPr>
              <a:t>2: EUMETSAT</a:t>
            </a:r>
            <a:endParaRPr lang="en-US" altLang="ja-JP" sz="1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10</a:t>
            </a:fld>
            <a:endParaRPr lang="en-US"/>
          </a:p>
        </p:txBody>
      </p:sp>
      <p:sp>
        <p:nvSpPr>
          <p:cNvPr id="8" name="テキスト ボックス 7"/>
          <p:cNvSpPr txBox="1"/>
          <p:nvPr/>
        </p:nvSpPr>
        <p:spPr>
          <a:xfrm>
            <a:off x="338105" y="1339347"/>
            <a:ext cx="8079385" cy="892552"/>
          </a:xfrm>
          <a:prstGeom prst="rect">
            <a:avLst/>
          </a:prstGeom>
          <a:noFill/>
        </p:spPr>
        <p:txBody>
          <a:bodyPr wrap="square" rtlCol="0">
            <a:spAutoFit/>
          </a:bodyPr>
          <a:lstStyle/>
          <a:p>
            <a:pPr marL="263525" indent="-263525">
              <a:lnSpc>
                <a:spcPct val="130000"/>
              </a:lnSpc>
              <a:buFont typeface="Arial" panose="020B0604020202020204" pitchFamily="34" charset="0"/>
              <a:buChar char="•"/>
            </a:pPr>
            <a:r>
              <a:rPr kumimoji="1" lang="en-US" altLang="ja-JP" sz="2000" dirty="0"/>
              <a:t>Long chains to prime reference (IASI-A) results in large uncertainties (e.g., ~0.6 K in GMS/GMS-2 IR channels)</a:t>
            </a:r>
            <a:endParaRPr kumimoji="1" lang="ja-JP" altLang="en-US" sz="2000" dirty="0"/>
          </a:p>
        </p:txBody>
      </p:sp>
      <p:pic>
        <p:nvPicPr>
          <p:cNvPr id="11" name="図 10"/>
          <p:cNvPicPr>
            <a:picLocks noChangeAspect="1"/>
          </p:cNvPicPr>
          <p:nvPr/>
        </p:nvPicPr>
        <p:blipFill rotWithShape="1">
          <a:blip r:embed="rId2"/>
          <a:srcRect r="10444"/>
          <a:stretch/>
        </p:blipFill>
        <p:spPr>
          <a:xfrm>
            <a:off x="1872275" y="2272631"/>
            <a:ext cx="5599135" cy="3994637"/>
          </a:xfrm>
          <a:prstGeom prst="rect">
            <a:avLst/>
          </a:prstGeom>
        </p:spPr>
      </p:pic>
      <p:sp>
        <p:nvSpPr>
          <p:cNvPr id="12" name="Title 1"/>
          <p:cNvSpPr txBox="1">
            <a:spLocks/>
          </p:cNvSpPr>
          <p:nvPr/>
        </p:nvSpPr>
        <p:spPr>
          <a:xfrm>
            <a:off x="3228391" y="407600"/>
            <a:ext cx="5627510"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1" kern="0" dirty="0"/>
              <a:t>Re-calibration uncertainties</a:t>
            </a:r>
          </a:p>
        </p:txBody>
      </p:sp>
      <p:sp>
        <p:nvSpPr>
          <p:cNvPr id="13" name="テキスト ボックス 12"/>
          <p:cNvSpPr txBox="1"/>
          <p:nvPr/>
        </p:nvSpPr>
        <p:spPr>
          <a:xfrm rot="16200000">
            <a:off x="-182811" y="4097393"/>
            <a:ext cx="3531801" cy="369332"/>
          </a:xfrm>
          <a:prstGeom prst="rect">
            <a:avLst/>
          </a:prstGeom>
          <a:noFill/>
        </p:spPr>
        <p:txBody>
          <a:bodyPr wrap="none" rtlCol="0">
            <a:spAutoFit/>
          </a:bodyPr>
          <a:lstStyle/>
          <a:p>
            <a:r>
              <a:rPr kumimoji="1" lang="en-US" altLang="ja-JP" dirty="0"/>
              <a:t>Re-calibration </a:t>
            </a:r>
            <a:r>
              <a:rPr kumimoji="1" lang="en-US" altLang="ja-JP" dirty="0" err="1"/>
              <a:t>unc</a:t>
            </a:r>
            <a:r>
              <a:rPr kumimoji="1" lang="en-US" altLang="ja-JP" dirty="0"/>
              <a:t>. vs. IASI-A [K]</a:t>
            </a:r>
            <a:endParaRPr kumimoji="1" lang="ja-JP" altLang="en-US" dirty="0"/>
          </a:p>
        </p:txBody>
      </p:sp>
    </p:spTree>
    <p:extLst>
      <p:ext uri="{BB962C8B-B14F-4D97-AF65-F5344CB8AC3E}">
        <p14:creationId xmlns:p14="http://schemas.microsoft.com/office/powerpoint/2010/main" val="16299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p:cNvPicPr>
          <p:nvPr/>
        </p:nvPicPr>
        <p:blipFill rotWithShape="1">
          <a:blip r:embed="rId2">
            <a:extLst>
              <a:ext uri="{28A0092B-C50C-407E-A947-70E740481C1C}">
                <a14:useLocalDpi xmlns:a14="http://schemas.microsoft.com/office/drawing/2010/main" val="0"/>
              </a:ext>
            </a:extLst>
          </a:blip>
          <a:srcRect l="8762" t="17145" r="10583" b="5778"/>
          <a:stretch/>
        </p:blipFill>
        <p:spPr>
          <a:xfrm>
            <a:off x="4914900" y="2257424"/>
            <a:ext cx="3905250" cy="3609975"/>
          </a:xfrm>
          <a:prstGeom prst="rect">
            <a:avLst/>
          </a:prstGeom>
        </p:spPr>
      </p:pic>
      <p:pic>
        <p:nvPicPr>
          <p:cNvPr id="43" name="図 42"/>
          <p:cNvPicPr>
            <a:picLocks/>
          </p:cNvPicPr>
          <p:nvPr/>
        </p:nvPicPr>
        <p:blipFill rotWithShape="1">
          <a:blip r:embed="rId3">
            <a:extLst>
              <a:ext uri="{28A0092B-C50C-407E-A947-70E740481C1C}">
                <a14:useLocalDpi xmlns:a14="http://schemas.microsoft.com/office/drawing/2010/main" val="0"/>
              </a:ext>
            </a:extLst>
          </a:blip>
          <a:srcRect l="8617" t="1714" r="10107" b="5819"/>
          <a:stretch/>
        </p:blipFill>
        <p:spPr>
          <a:xfrm>
            <a:off x="533399" y="2962275"/>
            <a:ext cx="3933825" cy="2886076"/>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11</a:t>
            </a:fld>
            <a:endParaRPr lang="en-US"/>
          </a:p>
        </p:txBody>
      </p:sp>
      <p:sp>
        <p:nvSpPr>
          <p:cNvPr id="5" name="円/楕円 32"/>
          <p:cNvSpPr/>
          <p:nvPr/>
        </p:nvSpPr>
        <p:spPr>
          <a:xfrm>
            <a:off x="608244" y="3418937"/>
            <a:ext cx="1726438" cy="1561948"/>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6" name="円/楕円 39"/>
          <p:cNvSpPr/>
          <p:nvPr/>
        </p:nvSpPr>
        <p:spPr>
          <a:xfrm>
            <a:off x="1997509" y="3762213"/>
            <a:ext cx="2279172" cy="102375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7" name="円/楕円 64"/>
          <p:cNvSpPr/>
          <p:nvPr/>
        </p:nvSpPr>
        <p:spPr>
          <a:xfrm>
            <a:off x="6526242" y="3396548"/>
            <a:ext cx="2222222" cy="117211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21" name="テキスト ボックス 20"/>
          <p:cNvSpPr txBox="1"/>
          <p:nvPr/>
        </p:nvSpPr>
        <p:spPr>
          <a:xfrm>
            <a:off x="589265" y="2917407"/>
            <a:ext cx="5523437"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 IR                               WV</a:t>
            </a:r>
            <a:endParaRPr lang="ja-JP" altLang="en-US" sz="3600" b="1" dirty="0">
              <a:solidFill>
                <a:srgbClr val="0000FF"/>
              </a:solidFill>
            </a:endParaRPr>
          </a:p>
        </p:txBody>
      </p:sp>
      <p:sp>
        <p:nvSpPr>
          <p:cNvPr id="22" name="TextBox 4"/>
          <p:cNvSpPr txBox="1"/>
          <p:nvPr/>
        </p:nvSpPr>
        <p:spPr>
          <a:xfrm rot="10800000">
            <a:off x="587619" y="4713626"/>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a:t>
            </a:r>
            <a:endParaRPr kumimoji="0" lang="en-GB" altLang="ja-JP" sz="2000" b="1" dirty="0">
              <a:solidFill>
                <a:srgbClr val="FF0000"/>
              </a:solidFill>
              <a:latin typeface="+mn-ea"/>
              <a:cs typeface="Times New Roman"/>
            </a:endParaRPr>
          </a:p>
        </p:txBody>
      </p:sp>
      <p:sp>
        <p:nvSpPr>
          <p:cNvPr id="23" name="TextBox 4"/>
          <p:cNvSpPr txBox="1"/>
          <p:nvPr/>
        </p:nvSpPr>
        <p:spPr>
          <a:xfrm rot="10800000">
            <a:off x="92018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GMS-2</a:t>
            </a:r>
            <a:endParaRPr kumimoji="0" lang="en-GB" altLang="ja-JP" sz="2000" b="1" dirty="0">
              <a:solidFill>
                <a:srgbClr val="00B050"/>
              </a:solidFill>
              <a:latin typeface="+mn-ea"/>
              <a:cs typeface="Times New Roman"/>
            </a:endParaRPr>
          </a:p>
        </p:txBody>
      </p:sp>
      <p:sp>
        <p:nvSpPr>
          <p:cNvPr id="24" name="TextBox 4"/>
          <p:cNvSpPr txBox="1"/>
          <p:nvPr/>
        </p:nvSpPr>
        <p:spPr>
          <a:xfrm rot="10800000">
            <a:off x="128022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GMS-3</a:t>
            </a:r>
            <a:endParaRPr kumimoji="0" lang="en-GB" altLang="ja-JP" sz="2000" b="1" dirty="0">
              <a:solidFill>
                <a:srgbClr val="0000FF"/>
              </a:solidFill>
              <a:latin typeface="+mn-ea"/>
              <a:cs typeface="Times New Roman"/>
            </a:endParaRPr>
          </a:p>
        </p:txBody>
      </p:sp>
      <p:sp>
        <p:nvSpPr>
          <p:cNvPr id="25" name="TextBox 4"/>
          <p:cNvSpPr txBox="1"/>
          <p:nvPr/>
        </p:nvSpPr>
        <p:spPr>
          <a:xfrm rot="10800000">
            <a:off x="1712271"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FF0000"/>
                </a:solidFill>
                <a:latin typeface="+mn-ea"/>
                <a:cs typeface="Times New Roman"/>
              </a:rPr>
              <a:t>GMS-4</a:t>
            </a:r>
            <a:endParaRPr kumimoji="0" lang="en-GB" altLang="ja-JP" sz="2000" b="1" dirty="0">
              <a:solidFill>
                <a:srgbClr val="FF0000"/>
              </a:solidFill>
              <a:latin typeface="+mn-ea"/>
              <a:cs typeface="Times New Roman"/>
            </a:endParaRPr>
          </a:p>
        </p:txBody>
      </p:sp>
      <p:sp>
        <p:nvSpPr>
          <p:cNvPr id="26" name="TextBox 4"/>
          <p:cNvSpPr txBox="1"/>
          <p:nvPr/>
        </p:nvSpPr>
        <p:spPr>
          <a:xfrm rot="10800000">
            <a:off x="236034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27" name="TextBox 4"/>
          <p:cNvSpPr txBox="1"/>
          <p:nvPr/>
        </p:nvSpPr>
        <p:spPr>
          <a:xfrm rot="10800000">
            <a:off x="2806617" y="4713625"/>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28" name="TextBox 4"/>
          <p:cNvSpPr txBox="1"/>
          <p:nvPr/>
        </p:nvSpPr>
        <p:spPr>
          <a:xfrm rot="10800000">
            <a:off x="3146909" y="4335035"/>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29" name="TextBox 4"/>
          <p:cNvSpPr txBox="1"/>
          <p:nvPr/>
        </p:nvSpPr>
        <p:spPr>
          <a:xfrm rot="10800000">
            <a:off x="3584479" y="4678311"/>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sp>
        <p:nvSpPr>
          <p:cNvPr id="38" name="TextBox 4"/>
          <p:cNvSpPr txBox="1"/>
          <p:nvPr/>
        </p:nvSpPr>
        <p:spPr>
          <a:xfrm rot="10800000">
            <a:off x="6796635" y="4721187"/>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39" name="TextBox 4"/>
          <p:cNvSpPr txBox="1"/>
          <p:nvPr/>
        </p:nvSpPr>
        <p:spPr>
          <a:xfrm rot="10800000">
            <a:off x="7242909" y="4728239"/>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40" name="TextBox 4"/>
          <p:cNvSpPr txBox="1"/>
          <p:nvPr/>
        </p:nvSpPr>
        <p:spPr>
          <a:xfrm rot="10800000">
            <a:off x="7583201" y="4349649"/>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41" name="TextBox 4"/>
          <p:cNvSpPr txBox="1"/>
          <p:nvPr/>
        </p:nvSpPr>
        <p:spPr>
          <a:xfrm rot="10800000">
            <a:off x="8020771" y="4692925"/>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grpSp>
        <p:nvGrpSpPr>
          <p:cNvPr id="65" name="グループ化 64"/>
          <p:cNvGrpSpPr/>
          <p:nvPr/>
        </p:nvGrpSpPr>
        <p:grpSpPr>
          <a:xfrm>
            <a:off x="-162371" y="2460209"/>
            <a:ext cx="4273228" cy="3853215"/>
            <a:chOff x="-162371" y="2460209"/>
            <a:chExt cx="4273228" cy="3853215"/>
          </a:xfrm>
        </p:grpSpPr>
        <p:sp>
          <p:nvSpPr>
            <p:cNvPr id="11" name="テキスト ボックス 10"/>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280</a:t>
              </a:r>
              <a:endParaRPr lang="ja-JP" altLang="en-US" sz="2000" dirty="0">
                <a:solidFill>
                  <a:prstClr val="black"/>
                </a:solidFill>
              </a:endParaRPr>
            </a:p>
          </p:txBody>
        </p:sp>
        <p:sp>
          <p:nvSpPr>
            <p:cNvPr id="12" name="テキスト ボックス 11"/>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290</a:t>
              </a:r>
              <a:endParaRPr lang="ja-JP" altLang="en-US" sz="2000" dirty="0">
                <a:solidFill>
                  <a:prstClr val="black"/>
                </a:solidFill>
              </a:endParaRPr>
            </a:p>
          </p:txBody>
        </p:sp>
        <p:sp>
          <p:nvSpPr>
            <p:cNvPr id="13" name="テキスト ボックス 12"/>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300</a:t>
              </a:r>
              <a:endParaRPr lang="ja-JP" altLang="en-US" sz="2000" dirty="0">
                <a:solidFill>
                  <a:prstClr val="black"/>
                </a:solidFill>
              </a:endParaRPr>
            </a:p>
          </p:txBody>
        </p:sp>
        <p:sp>
          <p:nvSpPr>
            <p:cNvPr id="14" name="テキスト ボックス 13"/>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30" name="直線コネクタ 29"/>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48" name="テキスト ボックス 47"/>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49" name="直線コネクタ 48"/>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51" name="直線コネクタ 50"/>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53" name="直線コネクタ 52"/>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4210417" y="2458832"/>
            <a:ext cx="4273228" cy="3853215"/>
            <a:chOff x="-162371" y="2460209"/>
            <a:chExt cx="4273228" cy="3853215"/>
          </a:xfrm>
        </p:grpSpPr>
        <p:sp>
          <p:nvSpPr>
            <p:cNvPr id="54" name="テキスト ボックス 53"/>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235</a:t>
              </a:r>
              <a:endParaRPr lang="ja-JP" altLang="en-US" sz="2000" dirty="0">
                <a:solidFill>
                  <a:prstClr val="black"/>
                </a:solidFill>
              </a:endParaRPr>
            </a:p>
          </p:txBody>
        </p:sp>
        <p:sp>
          <p:nvSpPr>
            <p:cNvPr id="55" name="テキスト ボックス 54"/>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245</a:t>
              </a:r>
              <a:endParaRPr lang="ja-JP" altLang="en-US" sz="2000" dirty="0">
                <a:solidFill>
                  <a:prstClr val="black"/>
                </a:solidFill>
              </a:endParaRPr>
            </a:p>
          </p:txBody>
        </p:sp>
        <p:sp>
          <p:nvSpPr>
            <p:cNvPr id="56" name="テキスト ボックス 55"/>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255</a:t>
              </a:r>
              <a:endParaRPr lang="ja-JP" altLang="en-US" sz="2000" dirty="0">
                <a:solidFill>
                  <a:prstClr val="black"/>
                </a:solidFill>
              </a:endParaRPr>
            </a:p>
          </p:txBody>
        </p:sp>
        <p:sp>
          <p:nvSpPr>
            <p:cNvPr id="57" name="テキスト ボックス 56"/>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58" name="直線コネクタ 57"/>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60" name="テキスト ボックス 59"/>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61" name="直線コネクタ 60"/>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63" name="直線コネクタ 62"/>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79" name="直線コネクタ 78"/>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Title 1"/>
          <p:cNvSpPr txBox="1">
            <a:spLocks/>
          </p:cNvSpPr>
          <p:nvPr/>
        </p:nvSpPr>
        <p:spPr>
          <a:xfrm>
            <a:off x="3228391" y="331442"/>
            <a:ext cx="5534609"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400" b="1" kern="0" dirty="0"/>
              <a:t>Impacts of Recalibration on L1 data</a:t>
            </a:r>
          </a:p>
          <a:p>
            <a:r>
              <a:rPr lang="en-GB" sz="2000" kern="0" dirty="0"/>
              <a:t>(This slide: before re-calibration)</a:t>
            </a:r>
          </a:p>
        </p:txBody>
      </p:sp>
      <p:sp>
        <p:nvSpPr>
          <p:cNvPr id="81" name="テキスト ボックス 80"/>
          <p:cNvSpPr txBox="1"/>
          <p:nvPr/>
        </p:nvSpPr>
        <p:spPr>
          <a:xfrm>
            <a:off x="442877" y="1161789"/>
            <a:ext cx="7659664" cy="830997"/>
          </a:xfrm>
          <a:prstGeom prst="rect">
            <a:avLst/>
          </a:prstGeom>
          <a:noFill/>
        </p:spPr>
        <p:txBody>
          <a:bodyPr wrap="square" rtlCol="0">
            <a:spAutoFit/>
          </a:bodyPr>
          <a:lstStyle/>
          <a:p>
            <a:pPr marL="263525" indent="-263525">
              <a:lnSpc>
                <a:spcPct val="120000"/>
              </a:lnSpc>
              <a:buFont typeface="Arial" panose="020B0604020202020204" pitchFamily="34" charset="0"/>
              <a:buChar char="•"/>
            </a:pPr>
            <a:r>
              <a:rPr kumimoji="1" lang="en-US" altLang="ja-JP" sz="2000" dirty="0"/>
              <a:t>Time series of TBs averaged over ± 30 deg. of SSP</a:t>
            </a:r>
          </a:p>
          <a:p>
            <a:pPr marL="263525" indent="-263525">
              <a:lnSpc>
                <a:spcPct val="120000"/>
              </a:lnSpc>
              <a:buFont typeface="Arial" panose="020B0604020202020204" pitchFamily="34" charset="0"/>
              <a:buChar char="•"/>
            </a:pPr>
            <a:r>
              <a:rPr kumimoji="1" lang="en-US" altLang="ja-JP" sz="2000" u="sng" dirty="0"/>
              <a:t>Original L1 data</a:t>
            </a:r>
            <a:r>
              <a:rPr kumimoji="1" lang="en-US" altLang="ja-JP" sz="2000" dirty="0"/>
              <a:t> w/ operational calibration info.</a:t>
            </a:r>
            <a:endParaRPr kumimoji="1" lang="ja-JP" altLang="en-US" sz="2000" dirty="0"/>
          </a:p>
        </p:txBody>
      </p:sp>
    </p:spTree>
    <p:extLst>
      <p:ext uri="{BB962C8B-B14F-4D97-AF65-F5344CB8AC3E}">
        <p14:creationId xmlns:p14="http://schemas.microsoft.com/office/powerpoint/2010/main" val="27806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p:cNvPicPr>
          <p:nvPr/>
        </p:nvPicPr>
        <p:blipFill rotWithShape="1">
          <a:blip r:embed="rId2">
            <a:extLst>
              <a:ext uri="{28A0092B-C50C-407E-A947-70E740481C1C}">
                <a14:useLocalDpi xmlns:a14="http://schemas.microsoft.com/office/drawing/2010/main" val="0"/>
              </a:ext>
            </a:extLst>
          </a:blip>
          <a:srcRect l="8763" t="17349" r="10584" b="5981"/>
          <a:stretch/>
        </p:blipFill>
        <p:spPr>
          <a:xfrm>
            <a:off x="4914900" y="2266950"/>
            <a:ext cx="3905250" cy="3590925"/>
          </a:xfrm>
          <a:prstGeom prst="rect">
            <a:avLst/>
          </a:prstGeom>
        </p:spPr>
      </p:pic>
      <p:pic>
        <p:nvPicPr>
          <p:cNvPr id="43" name="図 42"/>
          <p:cNvPicPr>
            <a:picLocks/>
          </p:cNvPicPr>
          <p:nvPr/>
        </p:nvPicPr>
        <p:blipFill rotWithShape="1">
          <a:blip r:embed="rId3">
            <a:extLst>
              <a:ext uri="{28A0092B-C50C-407E-A947-70E740481C1C}">
                <a14:useLocalDpi xmlns:a14="http://schemas.microsoft.com/office/drawing/2010/main" val="0"/>
              </a:ext>
            </a:extLst>
          </a:blip>
          <a:srcRect l="9010" t="2322" r="9910" b="5820"/>
          <a:stretch/>
        </p:blipFill>
        <p:spPr>
          <a:xfrm>
            <a:off x="552450" y="2981325"/>
            <a:ext cx="3924300" cy="2867026"/>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12</a:t>
            </a:fld>
            <a:endParaRPr lang="en-US"/>
          </a:p>
        </p:txBody>
      </p:sp>
      <p:sp>
        <p:nvSpPr>
          <p:cNvPr id="5" name="円/楕円 32"/>
          <p:cNvSpPr/>
          <p:nvPr/>
        </p:nvSpPr>
        <p:spPr>
          <a:xfrm>
            <a:off x="608244" y="3418937"/>
            <a:ext cx="1726438" cy="1561948"/>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6" name="円/楕円 39"/>
          <p:cNvSpPr/>
          <p:nvPr/>
        </p:nvSpPr>
        <p:spPr>
          <a:xfrm>
            <a:off x="1997509" y="3762213"/>
            <a:ext cx="2279172" cy="102375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7" name="円/楕円 64"/>
          <p:cNvSpPr/>
          <p:nvPr/>
        </p:nvSpPr>
        <p:spPr>
          <a:xfrm>
            <a:off x="6526242" y="3396548"/>
            <a:ext cx="2222222" cy="117211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21" name="テキスト ボックス 20"/>
          <p:cNvSpPr txBox="1"/>
          <p:nvPr/>
        </p:nvSpPr>
        <p:spPr>
          <a:xfrm>
            <a:off x="589265" y="2917407"/>
            <a:ext cx="5523437"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 IR                               WV</a:t>
            </a:r>
            <a:endParaRPr lang="ja-JP" altLang="en-US" sz="3600" b="1" dirty="0">
              <a:solidFill>
                <a:srgbClr val="0000FF"/>
              </a:solidFill>
            </a:endParaRPr>
          </a:p>
        </p:txBody>
      </p:sp>
      <p:sp>
        <p:nvSpPr>
          <p:cNvPr id="22" name="TextBox 4"/>
          <p:cNvSpPr txBox="1"/>
          <p:nvPr/>
        </p:nvSpPr>
        <p:spPr>
          <a:xfrm rot="10800000">
            <a:off x="587619" y="4713626"/>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a:t>
            </a:r>
            <a:endParaRPr kumimoji="0" lang="en-GB" altLang="ja-JP" sz="2000" b="1" dirty="0">
              <a:solidFill>
                <a:srgbClr val="FF0000"/>
              </a:solidFill>
              <a:latin typeface="+mn-ea"/>
              <a:cs typeface="Times New Roman"/>
            </a:endParaRPr>
          </a:p>
        </p:txBody>
      </p:sp>
      <p:sp>
        <p:nvSpPr>
          <p:cNvPr id="23" name="TextBox 4"/>
          <p:cNvSpPr txBox="1"/>
          <p:nvPr/>
        </p:nvSpPr>
        <p:spPr>
          <a:xfrm rot="10800000">
            <a:off x="92018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GMS-2</a:t>
            </a:r>
            <a:endParaRPr kumimoji="0" lang="en-GB" altLang="ja-JP" sz="2000" b="1" dirty="0">
              <a:solidFill>
                <a:srgbClr val="00B050"/>
              </a:solidFill>
              <a:latin typeface="+mn-ea"/>
              <a:cs typeface="Times New Roman"/>
            </a:endParaRPr>
          </a:p>
        </p:txBody>
      </p:sp>
      <p:sp>
        <p:nvSpPr>
          <p:cNvPr id="24" name="TextBox 4"/>
          <p:cNvSpPr txBox="1"/>
          <p:nvPr/>
        </p:nvSpPr>
        <p:spPr>
          <a:xfrm rot="10800000">
            <a:off x="128022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GMS-3</a:t>
            </a:r>
            <a:endParaRPr kumimoji="0" lang="en-GB" altLang="ja-JP" sz="2000" b="1" dirty="0">
              <a:solidFill>
                <a:srgbClr val="0000FF"/>
              </a:solidFill>
              <a:latin typeface="+mn-ea"/>
              <a:cs typeface="Times New Roman"/>
            </a:endParaRPr>
          </a:p>
        </p:txBody>
      </p:sp>
      <p:sp>
        <p:nvSpPr>
          <p:cNvPr id="25" name="TextBox 4"/>
          <p:cNvSpPr txBox="1"/>
          <p:nvPr/>
        </p:nvSpPr>
        <p:spPr>
          <a:xfrm rot="10800000">
            <a:off x="1712271"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FF0000"/>
                </a:solidFill>
                <a:latin typeface="+mn-ea"/>
                <a:cs typeface="Times New Roman"/>
              </a:rPr>
              <a:t>GMS-4</a:t>
            </a:r>
            <a:endParaRPr kumimoji="0" lang="en-GB" altLang="ja-JP" sz="2000" b="1" dirty="0">
              <a:solidFill>
                <a:srgbClr val="FF0000"/>
              </a:solidFill>
              <a:latin typeface="+mn-ea"/>
              <a:cs typeface="Times New Roman"/>
            </a:endParaRPr>
          </a:p>
        </p:txBody>
      </p:sp>
      <p:sp>
        <p:nvSpPr>
          <p:cNvPr id="26" name="TextBox 4"/>
          <p:cNvSpPr txBox="1"/>
          <p:nvPr/>
        </p:nvSpPr>
        <p:spPr>
          <a:xfrm rot="10800000">
            <a:off x="236034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27" name="TextBox 4"/>
          <p:cNvSpPr txBox="1"/>
          <p:nvPr/>
        </p:nvSpPr>
        <p:spPr>
          <a:xfrm rot="10800000">
            <a:off x="2806617" y="4713625"/>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28" name="TextBox 4"/>
          <p:cNvSpPr txBox="1"/>
          <p:nvPr/>
        </p:nvSpPr>
        <p:spPr>
          <a:xfrm rot="10800000">
            <a:off x="3146909" y="4335035"/>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29" name="TextBox 4"/>
          <p:cNvSpPr txBox="1"/>
          <p:nvPr/>
        </p:nvSpPr>
        <p:spPr>
          <a:xfrm rot="10800000">
            <a:off x="3584479" y="4678311"/>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sp>
        <p:nvSpPr>
          <p:cNvPr id="38" name="TextBox 4"/>
          <p:cNvSpPr txBox="1"/>
          <p:nvPr/>
        </p:nvSpPr>
        <p:spPr>
          <a:xfrm rot="10800000">
            <a:off x="6796635" y="4721187"/>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39" name="TextBox 4"/>
          <p:cNvSpPr txBox="1"/>
          <p:nvPr/>
        </p:nvSpPr>
        <p:spPr>
          <a:xfrm rot="10800000">
            <a:off x="7242909" y="4728239"/>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40" name="TextBox 4"/>
          <p:cNvSpPr txBox="1"/>
          <p:nvPr/>
        </p:nvSpPr>
        <p:spPr>
          <a:xfrm rot="10800000">
            <a:off x="7583201" y="4349649"/>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41" name="TextBox 4"/>
          <p:cNvSpPr txBox="1"/>
          <p:nvPr/>
        </p:nvSpPr>
        <p:spPr>
          <a:xfrm rot="10800000">
            <a:off x="8020771" y="4692925"/>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grpSp>
        <p:nvGrpSpPr>
          <p:cNvPr id="65" name="グループ化 64"/>
          <p:cNvGrpSpPr/>
          <p:nvPr/>
        </p:nvGrpSpPr>
        <p:grpSpPr>
          <a:xfrm>
            <a:off x="-162371" y="2460209"/>
            <a:ext cx="4273228" cy="3853215"/>
            <a:chOff x="-162371" y="2460209"/>
            <a:chExt cx="4273228" cy="3853215"/>
          </a:xfrm>
        </p:grpSpPr>
        <p:sp>
          <p:nvSpPr>
            <p:cNvPr id="11" name="テキスト ボックス 10"/>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280</a:t>
              </a:r>
              <a:endParaRPr lang="ja-JP" altLang="en-US" sz="2000" dirty="0">
                <a:solidFill>
                  <a:prstClr val="black"/>
                </a:solidFill>
              </a:endParaRPr>
            </a:p>
          </p:txBody>
        </p:sp>
        <p:sp>
          <p:nvSpPr>
            <p:cNvPr id="12" name="テキスト ボックス 11"/>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290</a:t>
              </a:r>
              <a:endParaRPr lang="ja-JP" altLang="en-US" sz="2000" dirty="0">
                <a:solidFill>
                  <a:prstClr val="black"/>
                </a:solidFill>
              </a:endParaRPr>
            </a:p>
          </p:txBody>
        </p:sp>
        <p:sp>
          <p:nvSpPr>
            <p:cNvPr id="13" name="テキスト ボックス 12"/>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300</a:t>
              </a:r>
              <a:endParaRPr lang="ja-JP" altLang="en-US" sz="2000" dirty="0">
                <a:solidFill>
                  <a:prstClr val="black"/>
                </a:solidFill>
              </a:endParaRPr>
            </a:p>
          </p:txBody>
        </p:sp>
        <p:sp>
          <p:nvSpPr>
            <p:cNvPr id="14" name="テキスト ボックス 13"/>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30" name="直線コネクタ 29"/>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48" name="テキスト ボックス 47"/>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49" name="直線コネクタ 48"/>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51" name="直線コネクタ 50"/>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53" name="直線コネクタ 52"/>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4210417" y="2458832"/>
            <a:ext cx="4273228" cy="3853215"/>
            <a:chOff x="-162371" y="2460209"/>
            <a:chExt cx="4273228" cy="3853215"/>
          </a:xfrm>
        </p:grpSpPr>
        <p:sp>
          <p:nvSpPr>
            <p:cNvPr id="54" name="テキスト ボックス 53"/>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235</a:t>
              </a:r>
              <a:endParaRPr lang="ja-JP" altLang="en-US" sz="2000" dirty="0">
                <a:solidFill>
                  <a:prstClr val="black"/>
                </a:solidFill>
              </a:endParaRPr>
            </a:p>
          </p:txBody>
        </p:sp>
        <p:sp>
          <p:nvSpPr>
            <p:cNvPr id="55" name="テキスト ボックス 54"/>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245</a:t>
              </a:r>
              <a:endParaRPr lang="ja-JP" altLang="en-US" sz="2000" dirty="0">
                <a:solidFill>
                  <a:prstClr val="black"/>
                </a:solidFill>
              </a:endParaRPr>
            </a:p>
          </p:txBody>
        </p:sp>
        <p:sp>
          <p:nvSpPr>
            <p:cNvPr id="56" name="テキスト ボックス 55"/>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255</a:t>
              </a:r>
              <a:endParaRPr lang="ja-JP" altLang="en-US" sz="2000" dirty="0">
                <a:solidFill>
                  <a:prstClr val="black"/>
                </a:solidFill>
              </a:endParaRPr>
            </a:p>
          </p:txBody>
        </p:sp>
        <p:sp>
          <p:nvSpPr>
            <p:cNvPr id="57" name="テキスト ボックス 56"/>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58" name="直線コネクタ 57"/>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60" name="テキスト ボックス 59"/>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61" name="直線コネクタ 60"/>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63" name="直線コネクタ 62"/>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79" name="直線コネクタ 78"/>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Title 1"/>
          <p:cNvSpPr txBox="1">
            <a:spLocks/>
          </p:cNvSpPr>
          <p:nvPr/>
        </p:nvSpPr>
        <p:spPr>
          <a:xfrm>
            <a:off x="3170595" y="294866"/>
            <a:ext cx="5909397"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300" b="1" kern="0" dirty="0"/>
              <a:t>Impacts of </a:t>
            </a:r>
            <a:r>
              <a:rPr lang="en-GB" sz="2300" b="1" i="1" kern="0" dirty="0"/>
              <a:t>Sensor Equivalent Calibration </a:t>
            </a:r>
            <a:r>
              <a:rPr lang="en-GB" sz="2300" b="1" kern="0" dirty="0"/>
              <a:t>(~GSICS </a:t>
            </a:r>
            <a:r>
              <a:rPr lang="en-GB" sz="2300" b="1" i="1" kern="0" dirty="0"/>
              <a:t>Prime Correction</a:t>
            </a:r>
            <a:r>
              <a:rPr lang="en-GB" sz="2300" b="1" kern="0" dirty="0"/>
              <a:t>) on L1 data</a:t>
            </a:r>
          </a:p>
        </p:txBody>
      </p:sp>
      <p:sp>
        <p:nvSpPr>
          <p:cNvPr id="66" name="テキスト ボックス 65"/>
          <p:cNvSpPr txBox="1"/>
          <p:nvPr/>
        </p:nvSpPr>
        <p:spPr>
          <a:xfrm>
            <a:off x="442877" y="1161789"/>
            <a:ext cx="7659664" cy="1200329"/>
          </a:xfrm>
          <a:prstGeom prst="rect">
            <a:avLst/>
          </a:prstGeom>
          <a:noFill/>
        </p:spPr>
        <p:txBody>
          <a:bodyPr wrap="square" rtlCol="0">
            <a:spAutoFit/>
          </a:bodyPr>
          <a:lstStyle/>
          <a:p>
            <a:pPr marL="263525" indent="-263525">
              <a:lnSpc>
                <a:spcPct val="120000"/>
              </a:lnSpc>
              <a:buFont typeface="Arial" panose="020B0604020202020204" pitchFamily="34" charset="0"/>
              <a:buChar char="•"/>
            </a:pPr>
            <a:r>
              <a:rPr kumimoji="1" lang="en-US" altLang="ja-JP" sz="2000" i="1" dirty="0"/>
              <a:t>Sensor Equivalent Calibration </a:t>
            </a:r>
            <a:r>
              <a:rPr kumimoji="1" lang="en-US" altLang="ja-JP" sz="2000" dirty="0"/>
              <a:t>(all recalibrations tied to IASI-A as a prime reference) is applied.</a:t>
            </a:r>
          </a:p>
          <a:p>
            <a:pPr marL="263525" indent="-263525">
              <a:lnSpc>
                <a:spcPct val="120000"/>
              </a:lnSpc>
              <a:buFont typeface="Arial" panose="020B0604020202020204" pitchFamily="34" charset="0"/>
              <a:buChar char="•"/>
            </a:pPr>
            <a:r>
              <a:rPr kumimoji="1" lang="en-US" altLang="ja-JP" sz="2000" dirty="0"/>
              <a:t>TB differences due to GEO spectral gaps remains.</a:t>
            </a:r>
            <a:endParaRPr kumimoji="1" lang="ja-JP" altLang="en-US" sz="2000" dirty="0"/>
          </a:p>
        </p:txBody>
      </p:sp>
    </p:spTree>
    <p:extLst>
      <p:ext uri="{BB962C8B-B14F-4D97-AF65-F5344CB8AC3E}">
        <p14:creationId xmlns:p14="http://schemas.microsoft.com/office/powerpoint/2010/main" val="156592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p:cNvPicPr>
          <p:nvPr/>
        </p:nvPicPr>
        <p:blipFill rotWithShape="1">
          <a:blip r:embed="rId2">
            <a:extLst>
              <a:ext uri="{28A0092B-C50C-407E-A947-70E740481C1C}">
                <a14:useLocalDpi xmlns:a14="http://schemas.microsoft.com/office/drawing/2010/main" val="0"/>
              </a:ext>
            </a:extLst>
          </a:blip>
          <a:srcRect l="8763" t="14095" r="10584" b="5981"/>
          <a:stretch/>
        </p:blipFill>
        <p:spPr>
          <a:xfrm>
            <a:off x="4914900" y="2114550"/>
            <a:ext cx="3905250" cy="3743325"/>
          </a:xfrm>
          <a:prstGeom prst="rect">
            <a:avLst/>
          </a:prstGeom>
        </p:spPr>
      </p:pic>
      <p:pic>
        <p:nvPicPr>
          <p:cNvPr id="43" name="図 42"/>
          <p:cNvPicPr>
            <a:picLocks/>
          </p:cNvPicPr>
          <p:nvPr/>
        </p:nvPicPr>
        <p:blipFill rotWithShape="1">
          <a:blip r:embed="rId3">
            <a:extLst>
              <a:ext uri="{28A0092B-C50C-407E-A947-70E740481C1C}">
                <a14:useLocalDpi xmlns:a14="http://schemas.microsoft.com/office/drawing/2010/main" val="0"/>
              </a:ext>
            </a:extLst>
          </a:blip>
          <a:srcRect l="8420" t="2019" r="10304" b="6125"/>
          <a:stretch/>
        </p:blipFill>
        <p:spPr>
          <a:xfrm>
            <a:off x="523875" y="2971800"/>
            <a:ext cx="3933825" cy="2867025"/>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13</a:t>
            </a:fld>
            <a:endParaRPr lang="en-US"/>
          </a:p>
        </p:txBody>
      </p:sp>
      <p:sp>
        <p:nvSpPr>
          <p:cNvPr id="5" name="円/楕円 32"/>
          <p:cNvSpPr/>
          <p:nvPr/>
        </p:nvSpPr>
        <p:spPr>
          <a:xfrm>
            <a:off x="608244" y="3418937"/>
            <a:ext cx="1726438" cy="1561948"/>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6" name="円/楕円 39"/>
          <p:cNvSpPr/>
          <p:nvPr/>
        </p:nvSpPr>
        <p:spPr>
          <a:xfrm>
            <a:off x="1997509" y="3762213"/>
            <a:ext cx="2279172" cy="102375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7" name="円/楕円 64"/>
          <p:cNvSpPr/>
          <p:nvPr/>
        </p:nvSpPr>
        <p:spPr>
          <a:xfrm>
            <a:off x="6526242" y="3396548"/>
            <a:ext cx="2222222" cy="117211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21" name="テキスト ボックス 20"/>
          <p:cNvSpPr txBox="1"/>
          <p:nvPr/>
        </p:nvSpPr>
        <p:spPr>
          <a:xfrm>
            <a:off x="589265" y="2917407"/>
            <a:ext cx="5523437"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 IR                               WV</a:t>
            </a:r>
            <a:endParaRPr lang="ja-JP" altLang="en-US" sz="3600" b="1" dirty="0">
              <a:solidFill>
                <a:srgbClr val="0000FF"/>
              </a:solidFill>
            </a:endParaRPr>
          </a:p>
        </p:txBody>
      </p:sp>
      <p:sp>
        <p:nvSpPr>
          <p:cNvPr id="22" name="TextBox 4"/>
          <p:cNvSpPr txBox="1"/>
          <p:nvPr/>
        </p:nvSpPr>
        <p:spPr>
          <a:xfrm rot="10800000">
            <a:off x="587619" y="4713626"/>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a:t>
            </a:r>
            <a:endParaRPr kumimoji="0" lang="en-GB" altLang="ja-JP" sz="2000" b="1" dirty="0">
              <a:solidFill>
                <a:srgbClr val="FF0000"/>
              </a:solidFill>
              <a:latin typeface="+mn-ea"/>
              <a:cs typeface="Times New Roman"/>
            </a:endParaRPr>
          </a:p>
        </p:txBody>
      </p:sp>
      <p:sp>
        <p:nvSpPr>
          <p:cNvPr id="23" name="TextBox 4"/>
          <p:cNvSpPr txBox="1"/>
          <p:nvPr/>
        </p:nvSpPr>
        <p:spPr>
          <a:xfrm rot="10800000">
            <a:off x="92018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GMS-2</a:t>
            </a:r>
            <a:endParaRPr kumimoji="0" lang="en-GB" altLang="ja-JP" sz="2000" b="1" dirty="0">
              <a:solidFill>
                <a:srgbClr val="00B050"/>
              </a:solidFill>
              <a:latin typeface="+mn-ea"/>
              <a:cs typeface="Times New Roman"/>
            </a:endParaRPr>
          </a:p>
        </p:txBody>
      </p:sp>
      <p:sp>
        <p:nvSpPr>
          <p:cNvPr id="24" name="TextBox 4"/>
          <p:cNvSpPr txBox="1"/>
          <p:nvPr/>
        </p:nvSpPr>
        <p:spPr>
          <a:xfrm rot="10800000">
            <a:off x="128022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GMS-3</a:t>
            </a:r>
            <a:endParaRPr kumimoji="0" lang="en-GB" altLang="ja-JP" sz="2000" b="1" dirty="0">
              <a:solidFill>
                <a:srgbClr val="0000FF"/>
              </a:solidFill>
              <a:latin typeface="+mn-ea"/>
              <a:cs typeface="Times New Roman"/>
            </a:endParaRPr>
          </a:p>
        </p:txBody>
      </p:sp>
      <p:sp>
        <p:nvSpPr>
          <p:cNvPr id="25" name="TextBox 4"/>
          <p:cNvSpPr txBox="1"/>
          <p:nvPr/>
        </p:nvSpPr>
        <p:spPr>
          <a:xfrm rot="10800000">
            <a:off x="1712271"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FF0000"/>
                </a:solidFill>
                <a:latin typeface="+mn-ea"/>
                <a:cs typeface="Times New Roman"/>
              </a:rPr>
              <a:t>GMS-4</a:t>
            </a:r>
            <a:endParaRPr kumimoji="0" lang="en-GB" altLang="ja-JP" sz="2000" b="1" dirty="0">
              <a:solidFill>
                <a:srgbClr val="FF0000"/>
              </a:solidFill>
              <a:latin typeface="+mn-ea"/>
              <a:cs typeface="Times New Roman"/>
            </a:endParaRPr>
          </a:p>
        </p:txBody>
      </p:sp>
      <p:sp>
        <p:nvSpPr>
          <p:cNvPr id="26" name="TextBox 4"/>
          <p:cNvSpPr txBox="1"/>
          <p:nvPr/>
        </p:nvSpPr>
        <p:spPr>
          <a:xfrm rot="10800000">
            <a:off x="236034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27" name="TextBox 4"/>
          <p:cNvSpPr txBox="1"/>
          <p:nvPr/>
        </p:nvSpPr>
        <p:spPr>
          <a:xfrm rot="10800000">
            <a:off x="2806617" y="4713625"/>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28" name="TextBox 4"/>
          <p:cNvSpPr txBox="1"/>
          <p:nvPr/>
        </p:nvSpPr>
        <p:spPr>
          <a:xfrm rot="10800000">
            <a:off x="3146909" y="4335035"/>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29" name="TextBox 4"/>
          <p:cNvSpPr txBox="1"/>
          <p:nvPr/>
        </p:nvSpPr>
        <p:spPr>
          <a:xfrm rot="10800000">
            <a:off x="3584479" y="4678311"/>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sp>
        <p:nvSpPr>
          <p:cNvPr id="38" name="TextBox 4"/>
          <p:cNvSpPr txBox="1"/>
          <p:nvPr/>
        </p:nvSpPr>
        <p:spPr>
          <a:xfrm rot="10800000">
            <a:off x="6796635" y="4721187"/>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39" name="TextBox 4"/>
          <p:cNvSpPr txBox="1"/>
          <p:nvPr/>
        </p:nvSpPr>
        <p:spPr>
          <a:xfrm rot="10800000">
            <a:off x="7242909" y="4728239"/>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40" name="TextBox 4"/>
          <p:cNvSpPr txBox="1"/>
          <p:nvPr/>
        </p:nvSpPr>
        <p:spPr>
          <a:xfrm rot="10800000">
            <a:off x="7583201" y="4349649"/>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41" name="TextBox 4"/>
          <p:cNvSpPr txBox="1"/>
          <p:nvPr/>
        </p:nvSpPr>
        <p:spPr>
          <a:xfrm rot="10800000">
            <a:off x="8020771" y="4692925"/>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grpSp>
        <p:nvGrpSpPr>
          <p:cNvPr id="65" name="グループ化 64"/>
          <p:cNvGrpSpPr/>
          <p:nvPr/>
        </p:nvGrpSpPr>
        <p:grpSpPr>
          <a:xfrm>
            <a:off x="-162371" y="2460209"/>
            <a:ext cx="4273228" cy="3853215"/>
            <a:chOff x="-162371" y="2460209"/>
            <a:chExt cx="4273228" cy="3853215"/>
          </a:xfrm>
        </p:grpSpPr>
        <p:sp>
          <p:nvSpPr>
            <p:cNvPr id="11" name="テキスト ボックス 10"/>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280</a:t>
              </a:r>
              <a:endParaRPr lang="ja-JP" altLang="en-US" sz="2000" dirty="0">
                <a:solidFill>
                  <a:prstClr val="black"/>
                </a:solidFill>
              </a:endParaRPr>
            </a:p>
          </p:txBody>
        </p:sp>
        <p:sp>
          <p:nvSpPr>
            <p:cNvPr id="12" name="テキスト ボックス 11"/>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290</a:t>
              </a:r>
              <a:endParaRPr lang="ja-JP" altLang="en-US" sz="2000" dirty="0">
                <a:solidFill>
                  <a:prstClr val="black"/>
                </a:solidFill>
              </a:endParaRPr>
            </a:p>
          </p:txBody>
        </p:sp>
        <p:sp>
          <p:nvSpPr>
            <p:cNvPr id="13" name="テキスト ボックス 12"/>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300</a:t>
              </a:r>
              <a:endParaRPr lang="ja-JP" altLang="en-US" sz="2000" dirty="0">
                <a:solidFill>
                  <a:prstClr val="black"/>
                </a:solidFill>
              </a:endParaRPr>
            </a:p>
          </p:txBody>
        </p:sp>
        <p:sp>
          <p:nvSpPr>
            <p:cNvPr id="14" name="テキスト ボックス 13"/>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30" name="直線コネクタ 29"/>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48" name="テキスト ボックス 47"/>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49" name="直線コネクタ 48"/>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51" name="直線コネクタ 50"/>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53" name="直線コネクタ 52"/>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4210417" y="2458832"/>
            <a:ext cx="4273228" cy="3853215"/>
            <a:chOff x="-162371" y="2460209"/>
            <a:chExt cx="4273228" cy="3853215"/>
          </a:xfrm>
        </p:grpSpPr>
        <p:sp>
          <p:nvSpPr>
            <p:cNvPr id="55" name="テキスト ボックス 54"/>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235</a:t>
              </a:r>
              <a:endParaRPr lang="ja-JP" altLang="en-US" sz="2000" dirty="0">
                <a:solidFill>
                  <a:prstClr val="black"/>
                </a:solidFill>
              </a:endParaRPr>
            </a:p>
          </p:txBody>
        </p:sp>
        <p:sp>
          <p:nvSpPr>
            <p:cNvPr id="56" name="テキスト ボックス 55"/>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245</a:t>
              </a:r>
              <a:endParaRPr lang="ja-JP" altLang="en-US" sz="2000" dirty="0">
                <a:solidFill>
                  <a:prstClr val="black"/>
                </a:solidFill>
              </a:endParaRPr>
            </a:p>
          </p:txBody>
        </p:sp>
        <p:sp>
          <p:nvSpPr>
            <p:cNvPr id="57" name="テキスト ボックス 56"/>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255</a:t>
              </a:r>
              <a:endParaRPr lang="ja-JP" altLang="en-US" sz="2000" dirty="0">
                <a:solidFill>
                  <a:prstClr val="black"/>
                </a:solidFill>
              </a:endParaRPr>
            </a:p>
          </p:txBody>
        </p:sp>
        <p:sp>
          <p:nvSpPr>
            <p:cNvPr id="58" name="テキスト ボックス 57"/>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59" name="直線コネクタ 58"/>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61" name="テキスト ボックス 60"/>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62" name="直線コネクタ 61"/>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64" name="直線コネクタ 63"/>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80" name="直線コネクタ 79"/>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itle 1"/>
          <p:cNvSpPr txBox="1">
            <a:spLocks/>
          </p:cNvSpPr>
          <p:nvPr/>
        </p:nvSpPr>
        <p:spPr>
          <a:xfrm>
            <a:off x="3228391" y="294866"/>
            <a:ext cx="5534609"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400" b="1" kern="0" dirty="0"/>
              <a:t>Impacts of </a:t>
            </a:r>
            <a:r>
              <a:rPr lang="en-GB" sz="2400" b="1" i="1" kern="0" dirty="0"/>
              <a:t>Sensor Normalized Calibration</a:t>
            </a:r>
            <a:r>
              <a:rPr lang="en-GB" sz="2400" b="1" kern="0" dirty="0"/>
              <a:t> on L1 data</a:t>
            </a:r>
          </a:p>
        </p:txBody>
      </p:sp>
      <p:sp>
        <p:nvSpPr>
          <p:cNvPr id="82" name="テキスト ボックス 81"/>
          <p:cNvSpPr txBox="1"/>
          <p:nvPr/>
        </p:nvSpPr>
        <p:spPr>
          <a:xfrm>
            <a:off x="442876" y="1287519"/>
            <a:ext cx="8584960" cy="904863"/>
          </a:xfrm>
          <a:prstGeom prst="rect">
            <a:avLst/>
          </a:prstGeom>
          <a:noFill/>
        </p:spPr>
        <p:txBody>
          <a:bodyPr wrap="square" rtlCol="0">
            <a:spAutoFit/>
          </a:bodyPr>
          <a:lstStyle/>
          <a:p>
            <a:pPr marL="263525" indent="-263525">
              <a:lnSpc>
                <a:spcPct val="120000"/>
              </a:lnSpc>
              <a:buFont typeface="Arial" panose="020B0604020202020204" pitchFamily="34" charset="0"/>
              <a:buChar char="•"/>
            </a:pPr>
            <a:r>
              <a:rPr kumimoji="1" lang="en-US" altLang="ja-JP" sz="2400" dirty="0">
                <a:solidFill>
                  <a:srgbClr val="FF3300"/>
                </a:solidFill>
              </a:rPr>
              <a:t>All re-calibration info: normalized to MTSAT-2</a:t>
            </a:r>
          </a:p>
          <a:p>
            <a:pPr marL="263525" indent="-263525">
              <a:buFont typeface="Arial" panose="020B0604020202020204" pitchFamily="34" charset="0"/>
              <a:buChar char="•"/>
            </a:pPr>
            <a:r>
              <a:rPr kumimoji="1" lang="en-US" altLang="ja-JP" sz="2400" dirty="0"/>
              <a:t>Observation gaps among sensors are significantly reduced</a:t>
            </a:r>
            <a:endParaRPr kumimoji="1" lang="ja-JP" altLang="en-US" sz="2400" dirty="0"/>
          </a:p>
        </p:txBody>
      </p:sp>
    </p:spTree>
    <p:extLst>
      <p:ext uri="{BB962C8B-B14F-4D97-AF65-F5344CB8AC3E}">
        <p14:creationId xmlns:p14="http://schemas.microsoft.com/office/powerpoint/2010/main" val="68617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14</a:t>
            </a:fld>
            <a:endParaRPr lang="en-US"/>
          </a:p>
        </p:txBody>
      </p:sp>
      <p:sp>
        <p:nvSpPr>
          <p:cNvPr id="3" name="Title 1"/>
          <p:cNvSpPr txBox="1">
            <a:spLocks/>
          </p:cNvSpPr>
          <p:nvPr/>
        </p:nvSpPr>
        <p:spPr>
          <a:xfrm>
            <a:off x="3525571" y="231677"/>
            <a:ext cx="4587323"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1" kern="0" dirty="0"/>
              <a:t>Plans for collaboration with GSICS</a:t>
            </a:r>
          </a:p>
        </p:txBody>
      </p:sp>
      <p:sp>
        <p:nvSpPr>
          <p:cNvPr id="4" name="Content Placeholder 2"/>
          <p:cNvSpPr txBox="1">
            <a:spLocks/>
          </p:cNvSpPr>
          <p:nvPr/>
        </p:nvSpPr>
        <p:spPr>
          <a:xfrm>
            <a:off x="392125" y="1459229"/>
            <a:ext cx="8180375" cy="1152354"/>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2438" indent="-452438">
              <a:lnSpc>
                <a:spcPct val="120000"/>
              </a:lnSpc>
            </a:pPr>
            <a:r>
              <a:rPr lang="en-GB" sz="2000" kern="0" dirty="0"/>
              <a:t>Comparison of re-calibrated L1 data at overwrapping region of </a:t>
            </a:r>
            <a:r>
              <a:rPr lang="en-GB" sz="2000" kern="0" dirty="0" err="1"/>
              <a:t>Meteosat</a:t>
            </a:r>
            <a:r>
              <a:rPr lang="en-GB" sz="2000" kern="0" dirty="0"/>
              <a:t> and GMS/MTSAT satellites</a:t>
            </a:r>
          </a:p>
          <a:p>
            <a:pPr marL="452438" indent="-452438">
              <a:lnSpc>
                <a:spcPct val="120000"/>
              </a:lnSpc>
            </a:pPr>
            <a:r>
              <a:rPr lang="en-GB" sz="2000" kern="0" dirty="0"/>
              <a:t>Comparison of re-calibration (this study) with GSICS GEO-LEO-IR</a:t>
            </a:r>
          </a:p>
        </p:txBody>
      </p:sp>
      <p:pic>
        <p:nvPicPr>
          <p:cNvPr id="5" name="図 4">
            <a:extLst>
              <a:ext uri="{FF2B5EF4-FFF2-40B4-BE49-F238E27FC236}">
                <a16:creationId xmlns:a16="http://schemas.microsoft.com/office/drawing/2014/main" id="{961A434F-1CD1-4A26-A16B-A07316DD6E19}"/>
              </a:ext>
            </a:extLst>
          </p:cNvPr>
          <p:cNvPicPr>
            <a:picLocks noChangeAspect="1"/>
          </p:cNvPicPr>
          <p:nvPr/>
        </p:nvPicPr>
        <p:blipFill rotWithShape="1">
          <a:blip r:embed="rId2"/>
          <a:srcRect l="2120" t="53479" r="51581"/>
          <a:stretch/>
        </p:blipFill>
        <p:spPr>
          <a:xfrm>
            <a:off x="525827" y="3477491"/>
            <a:ext cx="4233574" cy="2501300"/>
          </a:xfrm>
          <a:prstGeom prst="rect">
            <a:avLst/>
          </a:prstGeom>
        </p:spPr>
      </p:pic>
      <p:sp>
        <p:nvSpPr>
          <p:cNvPr id="6" name="テキスト ボックス 5">
            <a:extLst>
              <a:ext uri="{FF2B5EF4-FFF2-40B4-BE49-F238E27FC236}">
                <a16:creationId xmlns:a16="http://schemas.microsoft.com/office/drawing/2014/main" id="{72EFBECB-D00A-4445-A2FD-2D254A5F2EA7}"/>
              </a:ext>
            </a:extLst>
          </p:cNvPr>
          <p:cNvSpPr txBox="1"/>
          <p:nvPr/>
        </p:nvSpPr>
        <p:spPr>
          <a:xfrm>
            <a:off x="1905003" y="2877280"/>
            <a:ext cx="5902036" cy="584775"/>
          </a:xfrm>
          <a:prstGeom prst="rect">
            <a:avLst/>
          </a:prstGeom>
          <a:noFill/>
        </p:spPr>
        <p:txBody>
          <a:bodyPr wrap="square" rtlCol="0">
            <a:spAutoFit/>
          </a:bodyPr>
          <a:lstStyle/>
          <a:p>
            <a:pPr algn="ctr"/>
            <a:r>
              <a:rPr kumimoji="1" lang="en-US" altLang="ja-JP" sz="1600" dirty="0"/>
              <a:t>GSICS GEO-GEO comparison:</a:t>
            </a:r>
          </a:p>
          <a:p>
            <a:pPr algn="ctr"/>
            <a:r>
              <a:rPr kumimoji="1" lang="en-US" altLang="ja-JP" sz="1600" dirty="0"/>
              <a:t>WV channels between MTSAT-1R (140E) and MTSAT-2 (145E)</a:t>
            </a:r>
            <a:endParaRPr kumimoji="1" lang="ja-JP" altLang="en-US" sz="1600" dirty="0"/>
          </a:p>
        </p:txBody>
      </p:sp>
      <p:sp>
        <p:nvSpPr>
          <p:cNvPr id="7" name="テキスト ボックス 6">
            <a:extLst>
              <a:ext uri="{FF2B5EF4-FFF2-40B4-BE49-F238E27FC236}">
                <a16:creationId xmlns:a16="http://schemas.microsoft.com/office/drawing/2014/main" id="{ADDB20F1-8E11-4CC9-B5C3-DF2A5836FB4E}"/>
              </a:ext>
            </a:extLst>
          </p:cNvPr>
          <p:cNvSpPr txBox="1"/>
          <p:nvPr/>
        </p:nvSpPr>
        <p:spPr>
          <a:xfrm>
            <a:off x="1822470" y="5920366"/>
            <a:ext cx="2937574" cy="276999"/>
          </a:xfrm>
          <a:prstGeom prst="rect">
            <a:avLst/>
          </a:prstGeom>
          <a:noFill/>
        </p:spPr>
        <p:txBody>
          <a:bodyPr wrap="square" rtlCol="0">
            <a:spAutoFit/>
          </a:bodyPr>
          <a:lstStyle/>
          <a:p>
            <a:pPr algn="r"/>
            <a:r>
              <a:rPr kumimoji="1" lang="en-US" altLang="ja-JP" sz="1200" dirty="0"/>
              <a:t>Murata and Tabata (2015)</a:t>
            </a:r>
            <a:endParaRPr kumimoji="1" lang="ja-JP" altLang="en-US" sz="1200" dirty="0"/>
          </a:p>
        </p:txBody>
      </p:sp>
      <p:pic>
        <p:nvPicPr>
          <p:cNvPr id="8" name="Picture 4">
            <a:extLst>
              <a:ext uri="{FF2B5EF4-FFF2-40B4-BE49-F238E27FC236}">
                <a16:creationId xmlns:a16="http://schemas.microsoft.com/office/drawing/2014/main" id="{C225D217-2D5B-4AE2-AC86-FE701FD1385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2" t="1357" r="14219"/>
          <a:stretch/>
        </p:blipFill>
        <p:spPr bwMode="auto">
          <a:xfrm>
            <a:off x="4904510" y="3496691"/>
            <a:ext cx="3671454" cy="277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extLst>
              <a:ext uri="{FF2B5EF4-FFF2-40B4-BE49-F238E27FC236}">
                <a16:creationId xmlns:a16="http://schemas.microsoft.com/office/drawing/2014/main" id="{F263AEA3-D77C-4A09-BB2C-0EF764568439}"/>
              </a:ext>
            </a:extLst>
          </p:cNvPr>
          <p:cNvSpPr txBox="1"/>
          <p:nvPr/>
        </p:nvSpPr>
        <p:spPr>
          <a:xfrm>
            <a:off x="6644465" y="5056909"/>
            <a:ext cx="1825555" cy="340982"/>
          </a:xfrm>
          <a:prstGeom prst="rect">
            <a:avLst/>
          </a:prstGeom>
          <a:solidFill>
            <a:schemeClr val="bg1"/>
          </a:solidFill>
          <a:ln>
            <a:solidFill>
              <a:schemeClr val="tx1">
                <a:lumMod val="50000"/>
                <a:lumOff val="50000"/>
              </a:schemeClr>
            </a:solidFill>
          </a:ln>
        </p:spPr>
        <p:txBody>
          <a:bodyPr wrap="none" lIns="36000" tIns="36000" rIns="36000" bIns="36000" rtlCol="0">
            <a:spAutoFit/>
          </a:bodyPr>
          <a:lstStyle/>
          <a:p>
            <a:pPr algn="ctr">
              <a:lnSpc>
                <a:spcPct val="120000"/>
              </a:lnSpc>
            </a:pPr>
            <a:r>
              <a:rPr kumimoji="1" lang="en-US" altLang="ja-JP" sz="1600" dirty="0" err="1">
                <a:solidFill>
                  <a:srgbClr val="FF0000"/>
                </a:solidFill>
              </a:rPr>
              <a:t>Stdv</a:t>
            </a:r>
            <a:r>
              <a:rPr kumimoji="1" lang="en-US" altLang="ja-JP" sz="1600" dirty="0">
                <a:solidFill>
                  <a:srgbClr val="FF0000"/>
                </a:solidFill>
              </a:rPr>
              <a:t>. </a:t>
            </a:r>
            <a:r>
              <a:rPr kumimoji="1" lang="en-US" altLang="ja-JP" sz="1600" dirty="0">
                <a:solidFill>
                  <a:srgbClr val="0070C0"/>
                </a:solidFill>
              </a:rPr>
              <a:t>Mean </a:t>
            </a:r>
            <a:r>
              <a:rPr kumimoji="1" lang="en-US" altLang="ja-JP" sz="1600" dirty="0">
                <a:solidFill>
                  <a:srgbClr val="66CCFF"/>
                </a:solidFill>
              </a:rPr>
              <a:t>Median</a:t>
            </a:r>
            <a:endParaRPr kumimoji="1" lang="ja-JP" altLang="en-US" sz="1600" dirty="0">
              <a:solidFill>
                <a:srgbClr val="66CCFF"/>
              </a:solidFill>
            </a:endParaRPr>
          </a:p>
        </p:txBody>
      </p:sp>
      <p:cxnSp>
        <p:nvCxnSpPr>
          <p:cNvPr id="11" name="直線矢印コネクタ 10">
            <a:extLst>
              <a:ext uri="{FF2B5EF4-FFF2-40B4-BE49-F238E27FC236}">
                <a16:creationId xmlns:a16="http://schemas.microsoft.com/office/drawing/2014/main" id="{E015D909-D841-4C09-A189-019D93B79923}"/>
              </a:ext>
            </a:extLst>
          </p:cNvPr>
          <p:cNvCxnSpPr/>
          <p:nvPr/>
        </p:nvCxnSpPr>
        <p:spPr>
          <a:xfrm>
            <a:off x="5112327" y="5493329"/>
            <a:ext cx="3460173" cy="0"/>
          </a:xfrm>
          <a:prstGeom prst="straightConnector1">
            <a:avLst/>
          </a:prstGeom>
          <a:ln w="38100">
            <a:solidFill>
              <a:srgbClr val="3399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62636B6-1CD3-4675-85E3-A1F12FA27A44}"/>
              </a:ext>
            </a:extLst>
          </p:cNvPr>
          <p:cNvSpPr txBox="1"/>
          <p:nvPr/>
        </p:nvSpPr>
        <p:spPr>
          <a:xfrm>
            <a:off x="5368637" y="5182538"/>
            <a:ext cx="712054" cy="307777"/>
          </a:xfrm>
          <a:prstGeom prst="rect">
            <a:avLst/>
          </a:prstGeom>
          <a:noFill/>
        </p:spPr>
        <p:txBody>
          <a:bodyPr wrap="none" rtlCol="0">
            <a:spAutoFit/>
          </a:bodyPr>
          <a:lstStyle/>
          <a:p>
            <a:r>
              <a:rPr kumimoji="1" lang="en-US" altLang="ja-JP" sz="1400" dirty="0">
                <a:solidFill>
                  <a:srgbClr val="339933"/>
                </a:solidFill>
              </a:rPr>
              <a:t>6 days</a:t>
            </a:r>
            <a:endParaRPr kumimoji="1" lang="ja-JP" altLang="en-US" sz="1400" dirty="0">
              <a:solidFill>
                <a:srgbClr val="339933"/>
              </a:solidFill>
            </a:endParaRPr>
          </a:p>
        </p:txBody>
      </p:sp>
    </p:spTree>
    <p:extLst>
      <p:ext uri="{BB962C8B-B14F-4D97-AF65-F5344CB8AC3E}">
        <p14:creationId xmlns:p14="http://schemas.microsoft.com/office/powerpoint/2010/main" val="197395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15</a:t>
            </a:fld>
            <a:endParaRPr lang="en-US"/>
          </a:p>
        </p:txBody>
      </p:sp>
      <p:sp>
        <p:nvSpPr>
          <p:cNvPr id="3" name="Title 1"/>
          <p:cNvSpPr txBox="1">
            <a:spLocks/>
          </p:cNvSpPr>
          <p:nvPr/>
        </p:nvSpPr>
        <p:spPr>
          <a:xfrm>
            <a:off x="3525571" y="396170"/>
            <a:ext cx="4587323"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r>
              <a:rPr lang="en-GB" sz="3200" b="1" kern="0" dirty="0"/>
              <a:t>Summary</a:t>
            </a:r>
          </a:p>
        </p:txBody>
      </p:sp>
      <p:sp>
        <p:nvSpPr>
          <p:cNvPr id="4" name="Content Placeholder 2"/>
          <p:cNvSpPr txBox="1">
            <a:spLocks/>
          </p:cNvSpPr>
          <p:nvPr/>
        </p:nvSpPr>
        <p:spPr>
          <a:xfrm>
            <a:off x="330868" y="1316490"/>
            <a:ext cx="8688003" cy="450679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4013" indent="-354013">
              <a:lnSpc>
                <a:spcPct val="130000"/>
              </a:lnSpc>
            </a:pPr>
            <a:r>
              <a:rPr lang="en-GB" sz="1800" kern="0" dirty="0"/>
              <a:t>Re-calibration algorithm for GMS/MTSAT and </a:t>
            </a:r>
            <a:r>
              <a:rPr lang="en-GB" sz="1800" kern="0" dirty="0" err="1"/>
              <a:t>Meteosat</a:t>
            </a:r>
            <a:r>
              <a:rPr lang="en-GB" sz="1800" kern="0" dirty="0"/>
              <a:t> imagers was jointly developed by EUMETSAT/JMA under SCOPE-CM/IOGEO project.</a:t>
            </a:r>
          </a:p>
          <a:p>
            <a:pPr marL="625475" lvl="1" indent="-269875">
              <a:lnSpc>
                <a:spcPct val="130000"/>
              </a:lnSpc>
            </a:pPr>
            <a:r>
              <a:rPr lang="en-US" sz="1600" kern="0" dirty="0"/>
              <a:t>HIRS/2, AIRS and IASI cover whole period of the GEO obs.</a:t>
            </a:r>
          </a:p>
          <a:p>
            <a:pPr marL="625475" lvl="1" indent="-269875">
              <a:lnSpc>
                <a:spcPct val="130000"/>
              </a:lnSpc>
            </a:pPr>
            <a:r>
              <a:rPr lang="en-US" sz="1600" kern="0" dirty="0"/>
              <a:t>SBAF from IASI-A and new spectral gap-filling method were applied to generate pseudo GEO radiances from HIRS/2 and AIRS.</a:t>
            </a:r>
          </a:p>
          <a:p>
            <a:pPr marL="625475" lvl="1" indent="-269875">
              <a:lnSpc>
                <a:spcPct val="130000"/>
              </a:lnSpc>
            </a:pPr>
            <a:r>
              <a:rPr lang="en-US" sz="1600" kern="0" dirty="0"/>
              <a:t>Double Difference approach was used for tying re-calibration bias/</a:t>
            </a:r>
            <a:r>
              <a:rPr lang="en-US" sz="1600" kern="0" dirty="0" err="1"/>
              <a:t>unc</a:t>
            </a:r>
            <a:r>
              <a:rPr lang="en-US" sz="1600" kern="0" dirty="0"/>
              <a:t>. among sensors.</a:t>
            </a:r>
          </a:p>
          <a:p>
            <a:pPr marL="625475" lvl="1" indent="-269875">
              <a:lnSpc>
                <a:spcPct val="130000"/>
              </a:lnSpc>
            </a:pPr>
            <a:r>
              <a:rPr lang="en-US" sz="1600" kern="0" dirty="0"/>
              <a:t>Two papers on this collaboration (</a:t>
            </a:r>
            <a:r>
              <a:rPr lang="en-US" sz="1600" kern="0" dirty="0" err="1"/>
              <a:t>Tabata</a:t>
            </a:r>
            <a:r>
              <a:rPr lang="en-US" sz="1600" kern="0" dirty="0"/>
              <a:t> et al. and John et al.) are in preparation.</a:t>
            </a:r>
          </a:p>
          <a:p>
            <a:pPr marL="452438" indent="-452438">
              <a:lnSpc>
                <a:spcPct val="130000"/>
              </a:lnSpc>
            </a:pPr>
            <a:r>
              <a:rPr lang="en-GB" sz="1800" kern="0" dirty="0"/>
              <a:t>Re-calibration revealed ~3 K seasonal variations in IR (10.8 </a:t>
            </a:r>
            <a:r>
              <a:rPr lang="el-GR" sz="1800" kern="0" dirty="0">
                <a:latin typeface="Calibri" panose="020F0502020204030204" pitchFamily="34" charset="0"/>
                <a:cs typeface="Calibri" panose="020F0502020204030204" pitchFamily="34" charset="0"/>
              </a:rPr>
              <a:t>μ</a:t>
            </a:r>
            <a:r>
              <a:rPr lang="en-GB" sz="1800" kern="0" dirty="0"/>
              <a:t>m) channels of GMS to GMS-4, ~ 1 K seasonal variations in GMS-5 WV due to spectral gaps w/ HIRS/2 </a:t>
            </a:r>
          </a:p>
          <a:p>
            <a:pPr marL="452438" indent="-452438">
              <a:lnSpc>
                <a:spcPct val="130000"/>
              </a:lnSpc>
            </a:pPr>
            <a:r>
              <a:rPr lang="en-GB" sz="1800" kern="0" dirty="0"/>
              <a:t>Collaborative activities w/ GSICS (e.g. comparison of re-/inter- calibration results) are under planning.</a:t>
            </a:r>
          </a:p>
        </p:txBody>
      </p:sp>
    </p:spTree>
    <p:extLst>
      <p:ext uri="{BB962C8B-B14F-4D97-AF65-F5344CB8AC3E}">
        <p14:creationId xmlns:p14="http://schemas.microsoft.com/office/powerpoint/2010/main" val="304203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16</a:t>
            </a:fld>
            <a:endParaRPr lang="en-US"/>
          </a:p>
        </p:txBody>
      </p:sp>
      <p:sp>
        <p:nvSpPr>
          <p:cNvPr id="3" name="テキスト ボックス 2"/>
          <p:cNvSpPr txBox="1"/>
          <p:nvPr/>
        </p:nvSpPr>
        <p:spPr>
          <a:xfrm>
            <a:off x="2052383" y="2794149"/>
            <a:ext cx="5294347" cy="923330"/>
          </a:xfrm>
          <a:prstGeom prst="rect">
            <a:avLst/>
          </a:prstGeom>
          <a:noFill/>
        </p:spPr>
        <p:txBody>
          <a:bodyPr wrap="square" rtlCol="0">
            <a:spAutoFit/>
          </a:bodyPr>
          <a:lstStyle/>
          <a:p>
            <a:pPr algn="ctr"/>
            <a:r>
              <a:rPr kumimoji="1" lang="en-US" altLang="ja-JP" sz="5400" b="1" dirty="0"/>
              <a:t>Backup Slides</a:t>
            </a:r>
          </a:p>
        </p:txBody>
      </p:sp>
    </p:spTree>
    <p:extLst>
      <p:ext uri="{BB962C8B-B14F-4D97-AF65-F5344CB8AC3E}">
        <p14:creationId xmlns:p14="http://schemas.microsoft.com/office/powerpoint/2010/main" val="315866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p:cNvPicPr>
          <p:nvPr/>
        </p:nvPicPr>
        <p:blipFill rotWithShape="1">
          <a:blip r:embed="rId2">
            <a:extLst>
              <a:ext uri="{28A0092B-C50C-407E-A947-70E740481C1C}">
                <a14:useLocalDpi xmlns:a14="http://schemas.microsoft.com/office/drawing/2010/main" val="0"/>
              </a:ext>
            </a:extLst>
          </a:blip>
          <a:srcRect l="8369" t="14502" r="10584" b="5574"/>
          <a:stretch/>
        </p:blipFill>
        <p:spPr>
          <a:xfrm>
            <a:off x="4895850" y="2133600"/>
            <a:ext cx="3924300" cy="3743325"/>
          </a:xfrm>
          <a:prstGeom prst="rect">
            <a:avLst/>
          </a:prstGeom>
        </p:spPr>
      </p:pic>
      <p:pic>
        <p:nvPicPr>
          <p:cNvPr id="43" name="図 42"/>
          <p:cNvPicPr>
            <a:picLocks/>
          </p:cNvPicPr>
          <p:nvPr/>
        </p:nvPicPr>
        <p:blipFill rotWithShape="1">
          <a:blip r:embed="rId3">
            <a:extLst>
              <a:ext uri="{28A0092B-C50C-407E-A947-70E740481C1C}">
                <a14:useLocalDpi xmlns:a14="http://schemas.microsoft.com/office/drawing/2010/main" val="0"/>
              </a:ext>
            </a:extLst>
          </a:blip>
          <a:srcRect l="9207" t="2322" r="9909" b="5515"/>
          <a:stretch/>
        </p:blipFill>
        <p:spPr>
          <a:xfrm>
            <a:off x="561975" y="2981324"/>
            <a:ext cx="3914775" cy="2876551"/>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17</a:t>
            </a:fld>
            <a:endParaRPr lang="en-US"/>
          </a:p>
        </p:txBody>
      </p:sp>
      <p:sp>
        <p:nvSpPr>
          <p:cNvPr id="5" name="円/楕円 32"/>
          <p:cNvSpPr/>
          <p:nvPr/>
        </p:nvSpPr>
        <p:spPr>
          <a:xfrm>
            <a:off x="608244" y="3418937"/>
            <a:ext cx="1726438" cy="1561948"/>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6" name="円/楕円 39"/>
          <p:cNvSpPr/>
          <p:nvPr/>
        </p:nvSpPr>
        <p:spPr>
          <a:xfrm>
            <a:off x="1997509" y="3762213"/>
            <a:ext cx="2279172" cy="102375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7" name="円/楕円 64"/>
          <p:cNvSpPr/>
          <p:nvPr/>
        </p:nvSpPr>
        <p:spPr>
          <a:xfrm>
            <a:off x="6526242" y="3396548"/>
            <a:ext cx="2222222" cy="1172118"/>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ja-JP" altLang="en-US" sz="1400">
              <a:solidFill>
                <a:prstClr val="white"/>
              </a:solidFill>
            </a:endParaRPr>
          </a:p>
        </p:txBody>
      </p:sp>
      <p:sp>
        <p:nvSpPr>
          <p:cNvPr id="21" name="テキスト ボックス 20"/>
          <p:cNvSpPr txBox="1"/>
          <p:nvPr/>
        </p:nvSpPr>
        <p:spPr>
          <a:xfrm>
            <a:off x="589265" y="2917407"/>
            <a:ext cx="5523437"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 IR                               WV</a:t>
            </a:r>
            <a:endParaRPr lang="ja-JP" altLang="en-US" sz="3600" b="1" dirty="0">
              <a:solidFill>
                <a:srgbClr val="0000FF"/>
              </a:solidFill>
            </a:endParaRPr>
          </a:p>
        </p:txBody>
      </p:sp>
      <p:sp>
        <p:nvSpPr>
          <p:cNvPr id="22" name="TextBox 4"/>
          <p:cNvSpPr txBox="1"/>
          <p:nvPr/>
        </p:nvSpPr>
        <p:spPr>
          <a:xfrm rot="10800000">
            <a:off x="587619" y="4713626"/>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a:t>
            </a:r>
            <a:endParaRPr kumimoji="0" lang="en-GB" altLang="ja-JP" sz="2000" b="1" dirty="0">
              <a:solidFill>
                <a:srgbClr val="FF0000"/>
              </a:solidFill>
              <a:latin typeface="+mn-ea"/>
              <a:cs typeface="Times New Roman"/>
            </a:endParaRPr>
          </a:p>
        </p:txBody>
      </p:sp>
      <p:sp>
        <p:nvSpPr>
          <p:cNvPr id="23" name="TextBox 4"/>
          <p:cNvSpPr txBox="1"/>
          <p:nvPr/>
        </p:nvSpPr>
        <p:spPr>
          <a:xfrm rot="10800000">
            <a:off x="92018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GMS-2</a:t>
            </a:r>
            <a:endParaRPr kumimoji="0" lang="en-GB" altLang="ja-JP" sz="2000" b="1" dirty="0">
              <a:solidFill>
                <a:srgbClr val="00B050"/>
              </a:solidFill>
              <a:latin typeface="+mn-ea"/>
              <a:cs typeface="Times New Roman"/>
            </a:endParaRPr>
          </a:p>
        </p:txBody>
      </p:sp>
      <p:sp>
        <p:nvSpPr>
          <p:cNvPr id="24" name="TextBox 4"/>
          <p:cNvSpPr txBox="1"/>
          <p:nvPr/>
        </p:nvSpPr>
        <p:spPr>
          <a:xfrm rot="10800000">
            <a:off x="128022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GMS-3</a:t>
            </a:r>
            <a:endParaRPr kumimoji="0" lang="en-GB" altLang="ja-JP" sz="2000" b="1" dirty="0">
              <a:solidFill>
                <a:srgbClr val="0000FF"/>
              </a:solidFill>
              <a:latin typeface="+mn-ea"/>
              <a:cs typeface="Times New Roman"/>
            </a:endParaRPr>
          </a:p>
        </p:txBody>
      </p:sp>
      <p:sp>
        <p:nvSpPr>
          <p:cNvPr id="25" name="TextBox 4"/>
          <p:cNvSpPr txBox="1"/>
          <p:nvPr/>
        </p:nvSpPr>
        <p:spPr>
          <a:xfrm rot="10800000">
            <a:off x="1712271"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FF0000"/>
                </a:solidFill>
                <a:latin typeface="+mn-ea"/>
                <a:cs typeface="Times New Roman"/>
              </a:rPr>
              <a:t>GMS-4</a:t>
            </a:r>
            <a:endParaRPr kumimoji="0" lang="en-GB" altLang="ja-JP" sz="2000" b="1" dirty="0">
              <a:solidFill>
                <a:srgbClr val="FF0000"/>
              </a:solidFill>
              <a:latin typeface="+mn-ea"/>
              <a:cs typeface="Times New Roman"/>
            </a:endParaRPr>
          </a:p>
        </p:txBody>
      </p:sp>
      <p:sp>
        <p:nvSpPr>
          <p:cNvPr id="26" name="TextBox 4"/>
          <p:cNvSpPr txBox="1"/>
          <p:nvPr/>
        </p:nvSpPr>
        <p:spPr>
          <a:xfrm rot="10800000">
            <a:off x="2360343" y="4706573"/>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27" name="TextBox 4"/>
          <p:cNvSpPr txBox="1"/>
          <p:nvPr/>
        </p:nvSpPr>
        <p:spPr>
          <a:xfrm rot="10800000">
            <a:off x="2806617" y="4713625"/>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28" name="TextBox 4"/>
          <p:cNvSpPr txBox="1"/>
          <p:nvPr/>
        </p:nvSpPr>
        <p:spPr>
          <a:xfrm rot="10800000">
            <a:off x="3146909" y="4335035"/>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29" name="TextBox 4"/>
          <p:cNvSpPr txBox="1"/>
          <p:nvPr/>
        </p:nvSpPr>
        <p:spPr>
          <a:xfrm rot="10800000">
            <a:off x="3584479" y="4678311"/>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sp>
        <p:nvSpPr>
          <p:cNvPr id="38" name="TextBox 4"/>
          <p:cNvSpPr txBox="1"/>
          <p:nvPr/>
        </p:nvSpPr>
        <p:spPr>
          <a:xfrm rot="10800000">
            <a:off x="6796635" y="4721187"/>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39" name="TextBox 4"/>
          <p:cNvSpPr txBox="1"/>
          <p:nvPr/>
        </p:nvSpPr>
        <p:spPr>
          <a:xfrm rot="10800000">
            <a:off x="7242909" y="4728239"/>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40" name="TextBox 4"/>
          <p:cNvSpPr txBox="1"/>
          <p:nvPr/>
        </p:nvSpPr>
        <p:spPr>
          <a:xfrm rot="10800000">
            <a:off x="7583201" y="4349649"/>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41" name="TextBox 4"/>
          <p:cNvSpPr txBox="1"/>
          <p:nvPr/>
        </p:nvSpPr>
        <p:spPr>
          <a:xfrm rot="10800000">
            <a:off x="8020771" y="4692925"/>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grpSp>
        <p:nvGrpSpPr>
          <p:cNvPr id="65" name="グループ化 64"/>
          <p:cNvGrpSpPr/>
          <p:nvPr/>
        </p:nvGrpSpPr>
        <p:grpSpPr>
          <a:xfrm>
            <a:off x="-162371" y="2460209"/>
            <a:ext cx="4273228" cy="3853215"/>
            <a:chOff x="-162371" y="2460209"/>
            <a:chExt cx="4273228" cy="3853215"/>
          </a:xfrm>
        </p:grpSpPr>
        <p:sp>
          <p:nvSpPr>
            <p:cNvPr id="11" name="テキスト ボックス 10"/>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280</a:t>
              </a:r>
              <a:endParaRPr lang="ja-JP" altLang="en-US" sz="2000" dirty="0">
                <a:solidFill>
                  <a:prstClr val="black"/>
                </a:solidFill>
              </a:endParaRPr>
            </a:p>
          </p:txBody>
        </p:sp>
        <p:sp>
          <p:nvSpPr>
            <p:cNvPr id="12" name="テキスト ボックス 11"/>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290</a:t>
              </a:r>
              <a:endParaRPr lang="ja-JP" altLang="en-US" sz="2000" dirty="0">
                <a:solidFill>
                  <a:prstClr val="black"/>
                </a:solidFill>
              </a:endParaRPr>
            </a:p>
          </p:txBody>
        </p:sp>
        <p:sp>
          <p:nvSpPr>
            <p:cNvPr id="13" name="テキスト ボックス 12"/>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300</a:t>
              </a:r>
              <a:endParaRPr lang="ja-JP" altLang="en-US" sz="2000" dirty="0">
                <a:solidFill>
                  <a:prstClr val="black"/>
                </a:solidFill>
              </a:endParaRPr>
            </a:p>
          </p:txBody>
        </p:sp>
        <p:sp>
          <p:nvSpPr>
            <p:cNvPr id="14" name="テキスト ボックス 13"/>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30" name="直線コネクタ 29"/>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48" name="テキスト ボックス 47"/>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49" name="直線コネクタ 48"/>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51" name="直線コネクタ 50"/>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53" name="直線コネクタ 52"/>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p:cNvGrpSpPr/>
          <p:nvPr/>
        </p:nvGrpSpPr>
        <p:grpSpPr>
          <a:xfrm>
            <a:off x="4210417" y="2458832"/>
            <a:ext cx="4273228" cy="3853215"/>
            <a:chOff x="-162371" y="2460209"/>
            <a:chExt cx="4273228" cy="3853215"/>
          </a:xfrm>
        </p:grpSpPr>
        <p:sp>
          <p:nvSpPr>
            <p:cNvPr id="67" name="テキスト ボックス 66"/>
            <p:cNvSpPr txBox="1"/>
            <p:nvPr/>
          </p:nvSpPr>
          <p:spPr>
            <a:xfrm>
              <a:off x="-151933" y="5638590"/>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235</a:t>
              </a:r>
              <a:endParaRPr lang="ja-JP" altLang="en-US" sz="2000" dirty="0">
                <a:solidFill>
                  <a:prstClr val="black"/>
                </a:solidFill>
              </a:endParaRPr>
            </a:p>
          </p:txBody>
        </p:sp>
        <p:sp>
          <p:nvSpPr>
            <p:cNvPr id="68" name="テキスト ボックス 67"/>
            <p:cNvSpPr txBox="1"/>
            <p:nvPr/>
          </p:nvSpPr>
          <p:spPr>
            <a:xfrm>
              <a:off x="-151933" y="4215641"/>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245</a:t>
              </a:r>
              <a:endParaRPr lang="ja-JP" altLang="en-US" sz="2000" dirty="0">
                <a:solidFill>
                  <a:prstClr val="black"/>
                </a:solidFill>
              </a:endParaRPr>
            </a:p>
          </p:txBody>
        </p:sp>
        <p:sp>
          <p:nvSpPr>
            <p:cNvPr id="69" name="テキスト ボックス 68"/>
            <p:cNvSpPr txBox="1"/>
            <p:nvPr/>
          </p:nvSpPr>
          <p:spPr>
            <a:xfrm>
              <a:off x="-151933" y="2809197"/>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255</a:t>
              </a:r>
              <a:endParaRPr lang="ja-JP" altLang="en-US" sz="2000" dirty="0">
                <a:solidFill>
                  <a:prstClr val="black"/>
                </a:solidFill>
              </a:endParaRPr>
            </a:p>
          </p:txBody>
        </p:sp>
        <p:sp>
          <p:nvSpPr>
            <p:cNvPr id="70" name="テキスト ボックス 69"/>
            <p:cNvSpPr txBox="1"/>
            <p:nvPr/>
          </p:nvSpPr>
          <p:spPr>
            <a:xfrm>
              <a:off x="430246"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1980                </a:t>
              </a:r>
              <a:endParaRPr lang="ja-JP" altLang="en-US" sz="2000" dirty="0">
                <a:solidFill>
                  <a:prstClr val="black"/>
                </a:solidFill>
              </a:endParaRPr>
            </a:p>
          </p:txBody>
        </p:sp>
        <p:cxnSp>
          <p:nvCxnSpPr>
            <p:cNvPr id="71" name="直線コネクタ 70"/>
            <p:cNvCxnSpPr/>
            <p:nvPr/>
          </p:nvCxnSpPr>
          <p:spPr>
            <a:xfrm flipH="1">
              <a:off x="853365"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162371" y="2460209"/>
              <a:ext cx="757648" cy="377024"/>
            </a:xfrm>
            <a:prstGeom prst="rect">
              <a:avLst/>
            </a:prstGeom>
            <a:noFill/>
          </p:spPr>
          <p:txBody>
            <a:bodyPr wrap="square" lIns="68579" tIns="34289" rIns="68579" bIns="34289" rtlCol="0">
              <a:spAutoFit/>
            </a:bodyPr>
            <a:lstStyle/>
            <a:p>
              <a:pPr algn="r" defTabSz="685783"/>
              <a:r>
                <a:rPr lang="en-US" altLang="ja-JP" sz="2000" dirty="0">
                  <a:solidFill>
                    <a:prstClr val="black"/>
                  </a:solidFill>
                </a:rPr>
                <a:t>[K]</a:t>
              </a:r>
              <a:endParaRPr lang="ja-JP" altLang="en-US" sz="2000" dirty="0">
                <a:solidFill>
                  <a:prstClr val="black"/>
                </a:solidFill>
              </a:endParaRPr>
            </a:p>
          </p:txBody>
        </p:sp>
        <p:sp>
          <p:nvSpPr>
            <p:cNvPr id="73" name="テキスト ボックス 72"/>
            <p:cNvSpPr txBox="1"/>
            <p:nvPr/>
          </p:nvSpPr>
          <p:spPr>
            <a:xfrm>
              <a:off x="1384162" y="5935023"/>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1990                </a:t>
              </a:r>
              <a:endParaRPr lang="ja-JP" altLang="en-US" sz="2000" dirty="0">
                <a:solidFill>
                  <a:prstClr val="black"/>
                </a:solidFill>
              </a:endParaRPr>
            </a:p>
          </p:txBody>
        </p:sp>
        <p:cxnSp>
          <p:nvCxnSpPr>
            <p:cNvPr id="74" name="直線コネクタ 73"/>
            <p:cNvCxnSpPr/>
            <p:nvPr/>
          </p:nvCxnSpPr>
          <p:spPr>
            <a:xfrm flipH="1">
              <a:off x="1807281" y="573780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2317695"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2000</a:t>
              </a:r>
              <a:endParaRPr lang="ja-JP" altLang="en-US" sz="2000" dirty="0">
                <a:solidFill>
                  <a:prstClr val="black"/>
                </a:solidFill>
              </a:endParaRPr>
            </a:p>
          </p:txBody>
        </p:sp>
        <p:cxnSp>
          <p:nvCxnSpPr>
            <p:cNvPr id="76" name="直線コネクタ 75"/>
            <p:cNvCxnSpPr/>
            <p:nvPr/>
          </p:nvCxnSpPr>
          <p:spPr>
            <a:xfrm flipH="1">
              <a:off x="2740814" y="5758252"/>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3259560" y="5936400"/>
              <a:ext cx="851297" cy="377024"/>
            </a:xfrm>
            <a:prstGeom prst="rect">
              <a:avLst/>
            </a:prstGeom>
            <a:noFill/>
          </p:spPr>
          <p:txBody>
            <a:bodyPr wrap="square" lIns="68579" tIns="34289" rIns="68579" bIns="34289" rtlCol="0">
              <a:spAutoFit/>
            </a:bodyPr>
            <a:lstStyle/>
            <a:p>
              <a:pPr algn="ctr" defTabSz="685783"/>
              <a:r>
                <a:rPr lang="en-US" altLang="ja-JP" sz="2000" dirty="0">
                  <a:solidFill>
                    <a:prstClr val="black"/>
                  </a:solidFill>
                </a:rPr>
                <a:t>2010</a:t>
              </a:r>
              <a:endParaRPr lang="ja-JP" altLang="en-US" sz="2000" dirty="0">
                <a:solidFill>
                  <a:prstClr val="black"/>
                </a:solidFill>
              </a:endParaRPr>
            </a:p>
          </p:txBody>
        </p:sp>
        <p:cxnSp>
          <p:nvCxnSpPr>
            <p:cNvPr id="78" name="直線コネクタ 77"/>
            <p:cNvCxnSpPr/>
            <p:nvPr/>
          </p:nvCxnSpPr>
          <p:spPr>
            <a:xfrm flipH="1">
              <a:off x="3682679" y="5746818"/>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itle 1"/>
          <p:cNvSpPr txBox="1">
            <a:spLocks/>
          </p:cNvSpPr>
          <p:nvPr/>
        </p:nvSpPr>
        <p:spPr>
          <a:xfrm>
            <a:off x="3228391" y="294866"/>
            <a:ext cx="5534609"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400" b="1" kern="0" dirty="0"/>
              <a:t>Impacts of Monitored Sensor Normalization on L1 data</a:t>
            </a:r>
          </a:p>
        </p:txBody>
      </p:sp>
      <p:sp>
        <p:nvSpPr>
          <p:cNvPr id="55" name="テキスト ボックス 54"/>
          <p:cNvSpPr txBox="1"/>
          <p:nvPr/>
        </p:nvSpPr>
        <p:spPr>
          <a:xfrm>
            <a:off x="442877" y="1161789"/>
            <a:ext cx="7098904" cy="1200329"/>
          </a:xfrm>
          <a:prstGeom prst="rect">
            <a:avLst/>
          </a:prstGeom>
          <a:noFill/>
        </p:spPr>
        <p:txBody>
          <a:bodyPr wrap="square" rtlCol="0">
            <a:spAutoFit/>
          </a:bodyPr>
          <a:lstStyle/>
          <a:p>
            <a:pPr marL="263525" indent="-263525">
              <a:lnSpc>
                <a:spcPct val="120000"/>
              </a:lnSpc>
              <a:buFont typeface="Arial" panose="020B0604020202020204" pitchFamily="34" charset="0"/>
              <a:buChar char="•"/>
            </a:pPr>
            <a:r>
              <a:rPr kumimoji="1" lang="en-US" altLang="ja-JP" sz="2000" dirty="0"/>
              <a:t>Sensor Normalization to MTSAT-2 is only applied.</a:t>
            </a:r>
          </a:p>
          <a:p>
            <a:pPr marL="263525" indent="-263525">
              <a:lnSpc>
                <a:spcPct val="120000"/>
              </a:lnSpc>
              <a:buFont typeface="Arial" panose="020B0604020202020204" pitchFamily="34" charset="0"/>
              <a:buChar char="•"/>
            </a:pPr>
            <a:r>
              <a:rPr kumimoji="1" lang="en-US" altLang="ja-JP" sz="2000" dirty="0"/>
              <a:t>No changes in calibration (use of operational calibration </a:t>
            </a:r>
            <a:r>
              <a:rPr kumimoji="1" lang="en-US" altLang="ja-JP" sz="2000" dirty="0" err="1"/>
              <a:t>informatoin</a:t>
            </a:r>
            <a:r>
              <a:rPr kumimoji="1" lang="en-US" altLang="ja-JP" sz="2000" dirty="0"/>
              <a:t> in all GEO radiances)</a:t>
            </a:r>
            <a:endParaRPr kumimoji="1" lang="ja-JP" altLang="en-US" sz="2000" dirty="0"/>
          </a:p>
        </p:txBody>
      </p:sp>
    </p:spTree>
    <p:extLst>
      <p:ext uri="{BB962C8B-B14F-4D97-AF65-F5344CB8AC3E}">
        <p14:creationId xmlns:p14="http://schemas.microsoft.com/office/powerpoint/2010/main" val="212190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7"/>
          <p:cNvSpPr>
            <a:spLocks noGrp="1" noChangeArrowheads="1"/>
          </p:cNvSpPr>
          <p:nvPr>
            <p:ph idx="4294967295"/>
          </p:nvPr>
        </p:nvSpPr>
        <p:spPr>
          <a:xfrm>
            <a:off x="254977" y="1310054"/>
            <a:ext cx="8636977" cy="5005754"/>
          </a:xfrm>
        </p:spPr>
        <p:txBody>
          <a:bodyPr/>
          <a:lstStyle/>
          <a:p>
            <a:pPr marL="0" indent="0">
              <a:lnSpc>
                <a:spcPct val="105000"/>
              </a:lnSpc>
              <a:buNone/>
              <a:defRPr/>
            </a:pPr>
            <a:r>
              <a:rPr lang="en-GB" i="1" dirty="0"/>
              <a:t>Sensor equivalent calibration </a:t>
            </a:r>
            <a:r>
              <a:rPr lang="en-GB" b="0" i="1" dirty="0"/>
              <a:t>[</a:t>
            </a:r>
            <a:r>
              <a:rPr lang="en-GB" sz="1662" b="0" i="1" dirty="0"/>
              <a:t>GSICS definition]</a:t>
            </a:r>
            <a:br>
              <a:rPr lang="en-GB" sz="1662" dirty="0"/>
            </a:br>
            <a:r>
              <a:rPr lang="en-GB" sz="1662" b="0" dirty="0"/>
              <a:t>refers to the calibration where each sensor is calibrated in such a way that the spectral characteristics of that individual sensor are maintained. As a result of this process, the calibrated radiances represent the unique nature (e.g., spectral response function) of the monitored sensor.</a:t>
            </a:r>
            <a:endParaRPr lang="en-US" sz="1662" dirty="0"/>
          </a:p>
          <a:p>
            <a:pPr>
              <a:buFont typeface="Arial" panose="020B0604020202020204" pitchFamily="34" charset="0"/>
              <a:buNone/>
              <a:defRPr/>
            </a:pPr>
            <a:endParaRPr lang="en-GB" sz="1662" dirty="0"/>
          </a:p>
        </p:txBody>
      </p:sp>
      <p:sp>
        <p:nvSpPr>
          <p:cNvPr id="4" name="Line Callout 1 3"/>
          <p:cNvSpPr/>
          <p:nvPr/>
        </p:nvSpPr>
        <p:spPr bwMode="auto">
          <a:xfrm>
            <a:off x="6997213" y="3108081"/>
            <a:ext cx="616926" cy="191965"/>
          </a:xfrm>
          <a:prstGeom prst="borderCallout1">
            <a:avLst>
              <a:gd name="adj1" fmla="val 99730"/>
              <a:gd name="adj2" fmla="val 49704"/>
              <a:gd name="adj3" fmla="val 537734"/>
              <a:gd name="adj4" fmla="val 49911"/>
            </a:avLst>
          </a:prstGeom>
          <a:noFill/>
          <a:ln w="9525" cap="flat" cmpd="sng" algn="ctr">
            <a:solidFill>
              <a:schemeClr val="accent3">
                <a:lumMod val="50000"/>
              </a:schemeClr>
            </a:solidFill>
            <a:prstDash val="solid"/>
            <a:round/>
            <a:headEnd type="none" w="med" len="med"/>
            <a:tailEnd type="none" w="med" len="med"/>
          </a:ln>
          <a:effectLst/>
        </p:spPr>
        <p:txBody>
          <a:bodyPr lIns="33231" tIns="33231" rIns="33231" bIns="33231"/>
          <a:lstStyle/>
          <a:p>
            <a:pPr algn="ctr" defTabSz="844083" eaLnBrk="0" hangingPunct="0">
              <a:spcBef>
                <a:spcPct val="50000"/>
              </a:spcBef>
              <a:defRPr/>
            </a:pPr>
            <a:r>
              <a:rPr lang="en-US" sz="831" b="1" dirty="0">
                <a:solidFill>
                  <a:srgbClr val="FFFFFF">
                    <a:lumMod val="65000"/>
                  </a:srgbClr>
                </a:solidFill>
                <a:latin typeface="Tahoma" panose="020B0604030504040204" pitchFamily="34" charset="0"/>
                <a:cs typeface="Arial" charset="0"/>
              </a:rPr>
              <a:t>Sensor X</a:t>
            </a:r>
          </a:p>
        </p:txBody>
      </p:sp>
      <p:sp>
        <p:nvSpPr>
          <p:cNvPr id="5" name="Line Callout 1 4"/>
          <p:cNvSpPr/>
          <p:nvPr/>
        </p:nvSpPr>
        <p:spPr bwMode="auto">
          <a:xfrm>
            <a:off x="1241182" y="3108081"/>
            <a:ext cx="618392" cy="191965"/>
          </a:xfrm>
          <a:prstGeom prst="borderCallout1">
            <a:avLst>
              <a:gd name="adj1" fmla="val 99730"/>
              <a:gd name="adj2" fmla="val 49704"/>
              <a:gd name="adj3" fmla="val 544572"/>
              <a:gd name="adj4" fmla="val 48486"/>
            </a:avLst>
          </a:prstGeom>
          <a:noFill/>
          <a:ln w="9525" cap="flat" cmpd="sng" algn="ctr">
            <a:solidFill>
              <a:schemeClr val="accent3">
                <a:lumMod val="50000"/>
              </a:schemeClr>
            </a:solidFill>
            <a:prstDash val="solid"/>
            <a:round/>
            <a:headEnd type="none" w="med" len="med"/>
            <a:tailEnd type="none" w="med" len="med"/>
          </a:ln>
          <a:effectLst/>
        </p:spPr>
        <p:txBody>
          <a:bodyPr lIns="33231" tIns="33231" rIns="33231" bIns="33231"/>
          <a:lstStyle/>
          <a:p>
            <a:pPr algn="ctr" defTabSz="844083" eaLnBrk="0" hangingPunct="0">
              <a:spcBef>
                <a:spcPct val="50000"/>
              </a:spcBef>
              <a:defRPr/>
            </a:pPr>
            <a:r>
              <a:rPr lang="en-US" sz="831" b="1" dirty="0">
                <a:solidFill>
                  <a:srgbClr val="FFFFFF">
                    <a:lumMod val="65000"/>
                  </a:srgbClr>
                </a:solidFill>
                <a:latin typeface="Tahoma" panose="020B0604030504040204" pitchFamily="34" charset="0"/>
                <a:cs typeface="Arial" charset="0"/>
              </a:rPr>
              <a:t>Sensor 1</a:t>
            </a:r>
          </a:p>
        </p:txBody>
      </p:sp>
      <p:grpSp>
        <p:nvGrpSpPr>
          <p:cNvPr id="19461" name="Group 115"/>
          <p:cNvGrpSpPr>
            <a:grpSpLocks/>
          </p:cNvGrpSpPr>
          <p:nvPr/>
        </p:nvGrpSpPr>
        <p:grpSpPr bwMode="auto">
          <a:xfrm>
            <a:off x="424313" y="3046536"/>
            <a:ext cx="7834594" cy="2595045"/>
            <a:chOff x="459642" y="3014676"/>
            <a:chExt cx="8488209" cy="2811286"/>
          </a:xfrm>
        </p:grpSpPr>
        <p:cxnSp>
          <p:nvCxnSpPr>
            <p:cNvPr id="19488" name="Straight Connector 13"/>
            <p:cNvCxnSpPr>
              <a:cxnSpLocks noChangeShapeType="1"/>
            </p:cNvCxnSpPr>
            <p:nvPr/>
          </p:nvCxnSpPr>
          <p:spPr bwMode="auto">
            <a:xfrm flipH="1">
              <a:off x="859335" y="5309838"/>
              <a:ext cx="8088516" cy="0"/>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19489" name="Straight Connector 16"/>
            <p:cNvCxnSpPr>
              <a:cxnSpLocks noChangeShapeType="1"/>
            </p:cNvCxnSpPr>
            <p:nvPr/>
          </p:nvCxnSpPr>
          <p:spPr bwMode="auto">
            <a:xfrm>
              <a:off x="874247" y="3014676"/>
              <a:ext cx="1398" cy="2295162"/>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sp>
          <p:nvSpPr>
            <p:cNvPr id="19490" name="TextBox 36"/>
            <p:cNvSpPr txBox="1">
              <a:spLocks noChangeArrowheads="1"/>
            </p:cNvSpPr>
            <p:nvPr/>
          </p:nvSpPr>
          <p:spPr bwMode="auto">
            <a:xfrm>
              <a:off x="4418020" y="5479688"/>
              <a:ext cx="705462" cy="34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defTabSz="844083">
                <a:spcBef>
                  <a:spcPct val="0"/>
                </a:spcBef>
                <a:buNone/>
              </a:pPr>
              <a:r>
                <a:rPr lang="en-US" altLang="en-US" sz="1477">
                  <a:solidFill>
                    <a:srgbClr val="002569"/>
                  </a:solidFill>
                  <a:latin typeface="Tahoma" panose="020B0604030504040204" pitchFamily="34" charset="0"/>
                </a:rPr>
                <a:t>Time</a:t>
              </a:r>
              <a:endParaRPr lang="en-GB" altLang="en-US" sz="1477">
                <a:solidFill>
                  <a:srgbClr val="FFFFFF"/>
                </a:solidFill>
                <a:latin typeface="Tahoma" panose="020B0604030504040204" pitchFamily="34" charset="0"/>
              </a:endParaRPr>
            </a:p>
          </p:txBody>
        </p:sp>
        <p:sp>
          <p:nvSpPr>
            <p:cNvPr id="19491" name="TextBox 37"/>
            <p:cNvSpPr txBox="1">
              <a:spLocks noChangeArrowheads="1"/>
            </p:cNvSpPr>
            <p:nvPr/>
          </p:nvSpPr>
          <p:spPr bwMode="auto">
            <a:xfrm rot="16200000">
              <a:off x="-24674" y="3989253"/>
              <a:ext cx="1314938" cy="34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defTabSz="844083">
                <a:spcBef>
                  <a:spcPct val="0"/>
                </a:spcBef>
                <a:buNone/>
              </a:pPr>
              <a:r>
                <a:rPr lang="en-US" altLang="en-US" sz="1477">
                  <a:solidFill>
                    <a:srgbClr val="002569"/>
                  </a:solidFill>
                  <a:latin typeface="Tahoma" panose="020B0604030504040204" pitchFamily="34" charset="0"/>
                </a:rPr>
                <a:t>Radiances </a:t>
              </a:r>
              <a:endParaRPr lang="en-GB" altLang="en-US" sz="1477">
                <a:solidFill>
                  <a:srgbClr val="FFFFFF"/>
                </a:solidFill>
                <a:latin typeface="Tahoma" panose="020B0604030504040204" pitchFamily="34" charset="0"/>
              </a:endParaRPr>
            </a:p>
          </p:txBody>
        </p:sp>
      </p:grpSp>
      <p:grpSp>
        <p:nvGrpSpPr>
          <p:cNvPr id="19462" name="Group 120"/>
          <p:cNvGrpSpPr>
            <a:grpSpLocks/>
          </p:cNvGrpSpPr>
          <p:nvPr/>
        </p:nvGrpSpPr>
        <p:grpSpPr bwMode="auto">
          <a:xfrm>
            <a:off x="964223" y="3870082"/>
            <a:ext cx="7306408" cy="540726"/>
            <a:chOff x="1044575" y="3906838"/>
            <a:chExt cx="7915275" cy="585787"/>
          </a:xfrm>
        </p:grpSpPr>
        <p:cxnSp>
          <p:nvCxnSpPr>
            <p:cNvPr id="12" name="Straight Connector 11"/>
            <p:cNvCxnSpPr/>
            <p:nvPr/>
          </p:nvCxnSpPr>
          <p:spPr bwMode="auto">
            <a:xfrm flipH="1">
              <a:off x="1044575" y="4233863"/>
              <a:ext cx="1246188"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cxnSp>
          <p:nvCxnSpPr>
            <p:cNvPr id="13" name="Straight Connector 12"/>
            <p:cNvCxnSpPr/>
            <p:nvPr/>
          </p:nvCxnSpPr>
          <p:spPr bwMode="auto">
            <a:xfrm flipH="1">
              <a:off x="1776413" y="4368800"/>
              <a:ext cx="1262062"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cxnSp>
          <p:nvCxnSpPr>
            <p:cNvPr id="14" name="Straight Connector 13"/>
            <p:cNvCxnSpPr/>
            <p:nvPr/>
          </p:nvCxnSpPr>
          <p:spPr bwMode="auto">
            <a:xfrm flipH="1" flipV="1">
              <a:off x="6872288" y="4257675"/>
              <a:ext cx="2087562"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cxnSp>
          <p:nvCxnSpPr>
            <p:cNvPr id="15" name="Straight Connector 14"/>
            <p:cNvCxnSpPr/>
            <p:nvPr/>
          </p:nvCxnSpPr>
          <p:spPr bwMode="auto">
            <a:xfrm flipH="1" flipV="1">
              <a:off x="5048250" y="4492625"/>
              <a:ext cx="2125663"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cxnSp>
          <p:nvCxnSpPr>
            <p:cNvPr id="16" name="Straight Connector 15"/>
            <p:cNvCxnSpPr/>
            <p:nvPr/>
          </p:nvCxnSpPr>
          <p:spPr bwMode="auto">
            <a:xfrm flipH="1">
              <a:off x="2700338" y="3906838"/>
              <a:ext cx="1779587"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cxnSp>
          <p:nvCxnSpPr>
            <p:cNvPr id="17" name="Straight Connector 16"/>
            <p:cNvCxnSpPr/>
            <p:nvPr/>
          </p:nvCxnSpPr>
          <p:spPr bwMode="auto">
            <a:xfrm flipH="1" flipV="1">
              <a:off x="4327525" y="4137025"/>
              <a:ext cx="1235075"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grpSp>
      <p:grpSp>
        <p:nvGrpSpPr>
          <p:cNvPr id="18" name="Group 127"/>
          <p:cNvGrpSpPr>
            <a:grpSpLocks/>
          </p:cNvGrpSpPr>
          <p:nvPr/>
        </p:nvGrpSpPr>
        <p:grpSpPr bwMode="auto">
          <a:xfrm>
            <a:off x="964223" y="3864220"/>
            <a:ext cx="7306408" cy="549519"/>
            <a:chOff x="1045260" y="3900361"/>
            <a:chExt cx="7914590" cy="594781"/>
          </a:xfrm>
        </p:grpSpPr>
        <p:cxnSp>
          <p:nvCxnSpPr>
            <p:cNvPr id="19470" name="Straight Connector 39"/>
            <p:cNvCxnSpPr>
              <a:cxnSpLocks noChangeShapeType="1"/>
            </p:cNvCxnSpPr>
            <p:nvPr/>
          </p:nvCxnSpPr>
          <p:spPr bwMode="auto">
            <a:xfrm flipH="1">
              <a:off x="1045260" y="4093161"/>
              <a:ext cx="1246483"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9471" name="Straight Connector 40"/>
            <p:cNvCxnSpPr>
              <a:cxnSpLocks noChangeShapeType="1"/>
            </p:cNvCxnSpPr>
            <p:nvPr/>
          </p:nvCxnSpPr>
          <p:spPr bwMode="auto">
            <a:xfrm flipH="1">
              <a:off x="1776375" y="4168649"/>
              <a:ext cx="1261860"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9472" name="Straight Connector 41"/>
            <p:cNvCxnSpPr>
              <a:cxnSpLocks noChangeShapeType="1"/>
            </p:cNvCxnSpPr>
            <p:nvPr/>
          </p:nvCxnSpPr>
          <p:spPr bwMode="auto">
            <a:xfrm flipH="1">
              <a:off x="2700404" y="3984121"/>
              <a:ext cx="1780491"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9473" name="Straight Connector 42"/>
            <p:cNvCxnSpPr>
              <a:cxnSpLocks noChangeShapeType="1"/>
            </p:cNvCxnSpPr>
            <p:nvPr/>
          </p:nvCxnSpPr>
          <p:spPr bwMode="auto">
            <a:xfrm flipH="1" flipV="1">
              <a:off x="4328246" y="4058983"/>
              <a:ext cx="1234644"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9474" name="Straight Connector 43"/>
            <p:cNvCxnSpPr>
              <a:cxnSpLocks noChangeShapeType="1"/>
            </p:cNvCxnSpPr>
            <p:nvPr/>
          </p:nvCxnSpPr>
          <p:spPr bwMode="auto">
            <a:xfrm flipH="1" flipV="1">
              <a:off x="6871815" y="4158865"/>
              <a:ext cx="2088035"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9475" name="Straight Connector 44"/>
            <p:cNvCxnSpPr>
              <a:cxnSpLocks noChangeShapeType="1"/>
            </p:cNvCxnSpPr>
            <p:nvPr/>
          </p:nvCxnSpPr>
          <p:spPr bwMode="auto">
            <a:xfrm flipH="1" flipV="1">
              <a:off x="5047945" y="4309143"/>
              <a:ext cx="2125355"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19476" name="Straight Arrow Connector 50"/>
            <p:cNvCxnSpPr>
              <a:cxnSpLocks noChangeShapeType="1"/>
            </p:cNvCxnSpPr>
            <p:nvPr/>
          </p:nvCxnSpPr>
          <p:spPr bwMode="auto">
            <a:xfrm flipH="1" flipV="1">
              <a:off x="1668502" y="4094005"/>
              <a:ext cx="0" cy="13286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7" name="Straight Arrow Connector 55"/>
            <p:cNvCxnSpPr>
              <a:cxnSpLocks noChangeShapeType="1"/>
            </p:cNvCxnSpPr>
            <p:nvPr/>
          </p:nvCxnSpPr>
          <p:spPr bwMode="auto">
            <a:xfrm flipH="1" flipV="1">
              <a:off x="2407306" y="4163844"/>
              <a:ext cx="0" cy="197969"/>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8" name="Straight Arrow Connector 57"/>
            <p:cNvCxnSpPr>
              <a:cxnSpLocks noChangeShapeType="1"/>
            </p:cNvCxnSpPr>
            <p:nvPr/>
          </p:nvCxnSpPr>
          <p:spPr bwMode="auto">
            <a:xfrm flipH="1">
              <a:off x="3528734" y="3900361"/>
              <a:ext cx="757" cy="89986"/>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9" name="Straight Arrow Connector 59"/>
            <p:cNvCxnSpPr>
              <a:cxnSpLocks noChangeShapeType="1"/>
            </p:cNvCxnSpPr>
            <p:nvPr/>
          </p:nvCxnSpPr>
          <p:spPr bwMode="auto">
            <a:xfrm rot="10800000" flipH="1">
              <a:off x="4945190" y="4041623"/>
              <a:ext cx="757" cy="10798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0" name="Straight Arrow Connector 60"/>
            <p:cNvCxnSpPr>
              <a:cxnSpLocks noChangeShapeType="1"/>
            </p:cNvCxnSpPr>
            <p:nvPr/>
          </p:nvCxnSpPr>
          <p:spPr bwMode="auto">
            <a:xfrm flipH="1" flipV="1">
              <a:off x="6110623" y="4297173"/>
              <a:ext cx="0" cy="197969"/>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1" name="Straight Arrow Connector 61"/>
            <p:cNvCxnSpPr>
              <a:cxnSpLocks noChangeShapeType="1"/>
            </p:cNvCxnSpPr>
            <p:nvPr/>
          </p:nvCxnSpPr>
          <p:spPr bwMode="auto">
            <a:xfrm flipH="1" flipV="1">
              <a:off x="7915833" y="4149222"/>
              <a:ext cx="0" cy="10798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9464" name="Straight Connector 68"/>
          <p:cNvCxnSpPr>
            <a:cxnSpLocks noChangeShapeType="1"/>
          </p:cNvCxnSpPr>
          <p:nvPr/>
        </p:nvCxnSpPr>
        <p:spPr bwMode="auto">
          <a:xfrm flipH="1">
            <a:off x="6236677" y="4903177"/>
            <a:ext cx="341435"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32" name="Straight Connector 31"/>
          <p:cNvCxnSpPr/>
          <p:nvPr/>
        </p:nvCxnSpPr>
        <p:spPr bwMode="auto">
          <a:xfrm flipH="1">
            <a:off x="6235213" y="5046785"/>
            <a:ext cx="341434" cy="0"/>
          </a:xfrm>
          <a:prstGeom prst="line">
            <a:avLst/>
          </a:prstGeom>
          <a:solidFill>
            <a:schemeClr val="bg2"/>
          </a:solidFill>
          <a:ln w="25400" cap="flat" cmpd="sng" algn="ctr">
            <a:solidFill>
              <a:schemeClr val="accent5">
                <a:lumMod val="50000"/>
              </a:schemeClr>
            </a:solidFill>
            <a:prstDash val="solid"/>
            <a:round/>
            <a:headEnd type="none" w="med" len="med"/>
            <a:tailEnd type="none" w="med" len="med"/>
          </a:ln>
          <a:effectLst/>
        </p:spPr>
      </p:cxnSp>
      <p:sp>
        <p:nvSpPr>
          <p:cNvPr id="33" name="TextBox 32"/>
          <p:cNvSpPr txBox="1"/>
          <p:nvPr/>
        </p:nvSpPr>
        <p:spPr bwMode="auto">
          <a:xfrm>
            <a:off x="6159012" y="4796205"/>
            <a:ext cx="2092569" cy="348044"/>
          </a:xfrm>
          <a:prstGeom prst="rect">
            <a:avLst/>
          </a:prstGeom>
          <a:noFill/>
          <a:ln>
            <a:solidFill>
              <a:schemeClr val="accent3">
                <a:lumMod val="50000"/>
              </a:schemeClr>
            </a:solidFill>
          </a:ln>
        </p:spPr>
        <p:txBody>
          <a:bodyPr>
            <a:spAutoFit/>
          </a:bodyPr>
          <a:lstStyle/>
          <a:p>
            <a:pPr defTabSz="844083">
              <a:defRPr/>
            </a:pPr>
            <a:r>
              <a:rPr lang="en-US" sz="831" b="1" dirty="0">
                <a:solidFill>
                  <a:srgbClr val="002569"/>
                </a:solidFill>
                <a:latin typeface="Tahoma" panose="020B0604030504040204" pitchFamily="34" charset="0"/>
                <a:cs typeface="Arial" charset="0"/>
              </a:rPr>
              <a:t>             Calibration as it should be</a:t>
            </a:r>
          </a:p>
          <a:p>
            <a:pPr defTabSz="844083">
              <a:defRPr/>
            </a:pPr>
            <a:r>
              <a:rPr lang="en-US" sz="831" b="1" dirty="0">
                <a:solidFill>
                  <a:srgbClr val="002569"/>
                </a:solidFill>
                <a:latin typeface="Tahoma" panose="020B0604030504040204" pitchFamily="34" charset="0"/>
                <a:cs typeface="Arial" charset="0"/>
              </a:rPr>
              <a:t>             Actual Calibration</a:t>
            </a:r>
            <a:endParaRPr lang="en-GB" sz="831" b="1" dirty="0">
              <a:solidFill>
                <a:srgbClr val="002569"/>
              </a:solidFill>
              <a:latin typeface="Tahoma" panose="020B0604030504040204" pitchFamily="34" charset="0"/>
              <a:cs typeface="Arial" charset="0"/>
            </a:endParaRPr>
          </a:p>
        </p:txBody>
      </p:sp>
      <p:sp>
        <p:nvSpPr>
          <p:cNvPr id="19467" name="Curved Left Arrow 54"/>
          <p:cNvSpPr>
            <a:spLocks noChangeArrowheads="1"/>
          </p:cNvSpPr>
          <p:nvPr/>
        </p:nvSpPr>
        <p:spPr bwMode="auto">
          <a:xfrm>
            <a:off x="8294077" y="4878266"/>
            <a:ext cx="307731" cy="1197219"/>
          </a:xfrm>
          <a:prstGeom prst="curvedLeftArrow">
            <a:avLst>
              <a:gd name="adj1" fmla="val 21109"/>
              <a:gd name="adj2" fmla="val 52269"/>
              <a:gd name="adj3" fmla="val 29764"/>
            </a:avLst>
          </a:prstGeom>
          <a:solidFill>
            <a:schemeClr val="bg2"/>
          </a:solidFill>
          <a:ln>
            <a:noFill/>
          </a:ln>
          <a:extLst>
            <a:ext uri="{91240B29-F687-4F45-9708-019B960494DF}">
              <a14:hiddenLine xmlns:a14="http://schemas.microsoft.com/office/drawing/2010/main" w="31750" algn="ctr">
                <a:solidFill>
                  <a:srgbClr val="000000"/>
                </a:solidFill>
                <a:round/>
                <a:headEnd/>
                <a:tailEnd/>
              </a14:hiddenLine>
            </a:ext>
          </a:extLst>
        </p:spPr>
        <p:txBody>
          <a:bodyPr lIns="33231" tIns="33231" rIns="33231" bIns="33231"/>
          <a:lstStyle>
            <a:lvl1pPr>
              <a:spcBef>
                <a:spcPct val="20000"/>
              </a:spcBef>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defTabSz="844083" eaLnBrk="0" hangingPunct="0">
              <a:spcBef>
                <a:spcPct val="50000"/>
              </a:spcBef>
              <a:buNone/>
            </a:pPr>
            <a:endParaRPr lang="en-US" altLang="en-US" sz="831">
              <a:solidFill>
                <a:srgbClr val="FFFFFF"/>
              </a:solidFill>
              <a:latin typeface="Tahoma" panose="020B0604030504040204" pitchFamily="34" charset="0"/>
            </a:endParaRPr>
          </a:p>
        </p:txBody>
      </p:sp>
      <p:sp>
        <p:nvSpPr>
          <p:cNvPr id="35" name="TextBox 34"/>
          <p:cNvSpPr txBox="1"/>
          <p:nvPr/>
        </p:nvSpPr>
        <p:spPr>
          <a:xfrm>
            <a:off x="4573466" y="5701812"/>
            <a:ext cx="3683977" cy="561116"/>
          </a:xfrm>
          <a:prstGeom prst="rect">
            <a:avLst/>
          </a:prstGeom>
          <a:solidFill>
            <a:schemeClr val="accent2">
              <a:lumMod val="20000"/>
              <a:lumOff val="8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defTabSz="844083">
              <a:lnSpc>
                <a:spcPct val="110000"/>
              </a:lnSpc>
              <a:defRPr/>
            </a:pPr>
            <a:r>
              <a:rPr lang="en-US" sz="923" b="1" i="1" dirty="0">
                <a:solidFill>
                  <a:srgbClr val="002569"/>
                </a:solidFill>
                <a:latin typeface="Tahoma"/>
              </a:rPr>
              <a:t>Note, sensor equivalent calibrations are supposed to differ </a:t>
            </a:r>
          </a:p>
          <a:p>
            <a:pPr algn="ctr" defTabSz="844083">
              <a:lnSpc>
                <a:spcPct val="110000"/>
              </a:lnSpc>
              <a:defRPr/>
            </a:pPr>
            <a:r>
              <a:rPr lang="en-US" sz="923" b="1" i="1" dirty="0">
                <a:solidFill>
                  <a:srgbClr val="002569"/>
                </a:solidFill>
                <a:latin typeface="Tahoma"/>
              </a:rPr>
              <a:t>in  their radiances (or counts) due to differences in </a:t>
            </a:r>
          </a:p>
          <a:p>
            <a:pPr algn="ctr" defTabSz="844083">
              <a:lnSpc>
                <a:spcPct val="110000"/>
              </a:lnSpc>
              <a:defRPr/>
            </a:pPr>
            <a:r>
              <a:rPr lang="en-US" sz="923" b="1" i="1" dirty="0">
                <a:solidFill>
                  <a:srgbClr val="002569"/>
                </a:solidFill>
                <a:latin typeface="Tahoma"/>
              </a:rPr>
              <a:t>the spectral characteristics of the sensors</a:t>
            </a:r>
            <a:endParaRPr lang="en-GB" sz="923" b="1" i="1" dirty="0">
              <a:solidFill>
                <a:srgbClr val="002569"/>
              </a:solidFill>
              <a:latin typeface="Tahoma"/>
            </a:endParaRPr>
          </a:p>
        </p:txBody>
      </p:sp>
      <p:sp>
        <p:nvSpPr>
          <p:cNvPr id="19469" name="Title 3"/>
          <p:cNvSpPr>
            <a:spLocks noGrp="1"/>
          </p:cNvSpPr>
          <p:nvPr>
            <p:ph type="title"/>
          </p:nvPr>
        </p:nvSpPr>
        <p:spPr>
          <a:xfrm>
            <a:off x="284285" y="75879"/>
            <a:ext cx="8701454" cy="773723"/>
          </a:xfrm>
        </p:spPr>
        <p:txBody>
          <a:bodyPr/>
          <a:lstStyle/>
          <a:p>
            <a:pPr marL="165593" algn="ctr"/>
            <a:r>
              <a:rPr lang="en-US" altLang="en-US" sz="3200" dirty="0"/>
              <a:t>Sensor equivalent calibration</a:t>
            </a:r>
            <a:endParaRPr lang="en-GB" altLang="en-US" sz="3200" dirty="0"/>
          </a:p>
        </p:txBody>
      </p:sp>
      <p:sp>
        <p:nvSpPr>
          <p:cNvPr id="2" name="テキスト ボックス 1"/>
          <p:cNvSpPr txBox="1"/>
          <p:nvPr/>
        </p:nvSpPr>
        <p:spPr>
          <a:xfrm>
            <a:off x="237995" y="6113063"/>
            <a:ext cx="1954381" cy="369332"/>
          </a:xfrm>
          <a:prstGeom prst="rect">
            <a:avLst/>
          </a:prstGeom>
          <a:noFill/>
        </p:spPr>
        <p:txBody>
          <a:bodyPr wrap="none" rtlCol="0">
            <a:spAutoFit/>
          </a:bodyPr>
          <a:lstStyle/>
          <a:p>
            <a:r>
              <a:rPr kumimoji="1" lang="en-US" altLang="ja-JP" dirty="0" err="1"/>
              <a:t>Roebeling</a:t>
            </a:r>
            <a:r>
              <a:rPr kumimoji="1" lang="en-US" altLang="ja-JP" dirty="0"/>
              <a:t> (2018)</a:t>
            </a:r>
            <a:endParaRPr kumimoji="1" lang="ja-JP" altLang="en-US" dirty="0"/>
          </a:p>
        </p:txBody>
      </p:sp>
    </p:spTree>
    <p:extLst>
      <p:ext uri="{BB962C8B-B14F-4D97-AF65-F5344CB8AC3E}">
        <p14:creationId xmlns:p14="http://schemas.microsoft.com/office/powerpoint/2010/main" val="3014715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ppt_x"/>
                                          </p:val>
                                        </p:tav>
                                        <p:tav tm="100000">
                                          <p:val>
                                            <p:strVal val="#ppt_x"/>
                                          </p:val>
                                        </p:tav>
                                      </p:tavLst>
                                    </p:anim>
                                    <p:anim calcmode="lin" valueType="num">
                                      <p:cBhvr additive="base">
                                        <p:cTn id="8" dur="3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Grp="1" noChangeArrowheads="1"/>
          </p:cNvSpPr>
          <p:nvPr>
            <p:ph idx="4294967295"/>
          </p:nvPr>
        </p:nvSpPr>
        <p:spPr>
          <a:xfrm>
            <a:off x="282820" y="1393582"/>
            <a:ext cx="8702919" cy="4528038"/>
          </a:xfrm>
        </p:spPr>
        <p:txBody>
          <a:bodyPr/>
          <a:lstStyle/>
          <a:p>
            <a:pPr marL="0" indent="0">
              <a:lnSpc>
                <a:spcPct val="105000"/>
              </a:lnSpc>
              <a:buNone/>
            </a:pPr>
            <a:r>
              <a:rPr lang="en-GB" altLang="en-US" i="1" dirty="0"/>
              <a:t>Reference sensor normalised calibration </a:t>
            </a:r>
            <a:r>
              <a:rPr lang="en-GB" altLang="en-US" b="0" i="1" dirty="0"/>
              <a:t>[GSICS definition] </a:t>
            </a:r>
            <a:br>
              <a:rPr lang="en-GB" altLang="en-US" sz="2215" i="1" dirty="0"/>
            </a:br>
            <a:r>
              <a:rPr lang="en-GB" altLang="en-US" sz="1662" b="0" dirty="0"/>
              <a:t>refers to the calibration that provides the best match to spectral characteristics of a predefined “reference</a:t>
            </a:r>
            <a:r>
              <a:rPr lang="en-GB" altLang="en-US" sz="1662" b="0" baseline="30000" dirty="0"/>
              <a:t>*</a:t>
            </a:r>
            <a:r>
              <a:rPr lang="en-GB" altLang="en-US" sz="1662" b="0" dirty="0"/>
              <a:t>” sensor. As a result of this process, the calibrated radiances represent the unique nature (e.g., spectral response function) of the “reference” sensor. The normalised calibration includes information on uncertainty associated with adjusting the characteristics of the monitored sensor to those of the predefined “reference” sensor.</a:t>
            </a:r>
          </a:p>
          <a:p>
            <a:pPr marL="0" indent="0">
              <a:lnSpc>
                <a:spcPct val="105000"/>
              </a:lnSpc>
              <a:buNone/>
            </a:pPr>
            <a:endParaRPr lang="en-GB" altLang="en-US" i="1" dirty="0"/>
          </a:p>
        </p:txBody>
      </p:sp>
      <p:cxnSp>
        <p:nvCxnSpPr>
          <p:cNvPr id="4" name="Straight Connector 3"/>
          <p:cNvCxnSpPr/>
          <p:nvPr/>
        </p:nvCxnSpPr>
        <p:spPr bwMode="auto">
          <a:xfrm flipH="1">
            <a:off x="964223" y="4221774"/>
            <a:ext cx="1150327" cy="0"/>
          </a:xfrm>
          <a:prstGeom prst="line">
            <a:avLst/>
          </a:prstGeom>
          <a:solidFill>
            <a:schemeClr val="bg2"/>
          </a:solidFill>
          <a:ln w="111125" cap="flat" cmpd="sng" algn="ctr">
            <a:solidFill>
              <a:schemeClr val="tx2">
                <a:lumMod val="20000"/>
                <a:lumOff val="80000"/>
              </a:schemeClr>
            </a:solidFill>
            <a:prstDash val="solid"/>
            <a:round/>
            <a:headEnd type="none" w="med" len="med"/>
            <a:tailEnd type="none" w="med" len="med"/>
          </a:ln>
          <a:effectLst/>
        </p:spPr>
      </p:cxnSp>
      <p:cxnSp>
        <p:nvCxnSpPr>
          <p:cNvPr id="5" name="Straight Connector 4"/>
          <p:cNvCxnSpPr/>
          <p:nvPr/>
        </p:nvCxnSpPr>
        <p:spPr bwMode="auto">
          <a:xfrm flipH="1">
            <a:off x="1639766" y="4223238"/>
            <a:ext cx="1164980" cy="0"/>
          </a:xfrm>
          <a:prstGeom prst="line">
            <a:avLst/>
          </a:prstGeom>
          <a:solidFill>
            <a:schemeClr val="bg2"/>
          </a:solidFill>
          <a:ln w="254000" cap="flat" cmpd="sng" algn="ctr">
            <a:solidFill>
              <a:schemeClr val="tx2">
                <a:lumMod val="20000"/>
                <a:lumOff val="80000"/>
              </a:schemeClr>
            </a:solidFill>
            <a:prstDash val="solid"/>
            <a:round/>
            <a:headEnd type="none" w="med" len="med"/>
            <a:tailEnd type="none" w="med" len="med"/>
          </a:ln>
          <a:effectLst/>
        </p:spPr>
      </p:cxnSp>
      <p:cxnSp>
        <p:nvCxnSpPr>
          <p:cNvPr id="6" name="Straight Connector 5"/>
          <p:cNvCxnSpPr/>
          <p:nvPr/>
        </p:nvCxnSpPr>
        <p:spPr bwMode="auto">
          <a:xfrm flipH="1" flipV="1">
            <a:off x="6343651" y="4226169"/>
            <a:ext cx="1926980" cy="0"/>
          </a:xfrm>
          <a:prstGeom prst="line">
            <a:avLst/>
          </a:prstGeom>
          <a:solidFill>
            <a:schemeClr val="bg2"/>
          </a:solidFill>
          <a:ln w="127000" cap="flat" cmpd="sng" algn="ctr">
            <a:solidFill>
              <a:schemeClr val="tx2">
                <a:lumMod val="20000"/>
                <a:lumOff val="80000"/>
              </a:schemeClr>
            </a:solidFill>
            <a:prstDash val="solid"/>
            <a:round/>
            <a:headEnd type="none" w="med" len="med"/>
            <a:tailEnd type="none" w="med" len="med"/>
          </a:ln>
          <a:effectLst/>
        </p:spPr>
      </p:cxnSp>
      <p:cxnSp>
        <p:nvCxnSpPr>
          <p:cNvPr id="7" name="Straight Connector 6"/>
          <p:cNvCxnSpPr/>
          <p:nvPr/>
        </p:nvCxnSpPr>
        <p:spPr bwMode="auto">
          <a:xfrm flipH="1" flipV="1">
            <a:off x="4659924" y="4226169"/>
            <a:ext cx="1962150" cy="0"/>
          </a:xfrm>
          <a:prstGeom prst="line">
            <a:avLst/>
          </a:prstGeom>
          <a:solidFill>
            <a:schemeClr val="bg2"/>
          </a:solidFill>
          <a:ln w="254000" cap="flat" cmpd="sng" algn="ctr">
            <a:solidFill>
              <a:schemeClr val="tx2">
                <a:lumMod val="20000"/>
                <a:lumOff val="80000"/>
              </a:schemeClr>
            </a:solidFill>
            <a:prstDash val="solid"/>
            <a:round/>
            <a:headEnd type="none" w="med" len="med"/>
            <a:tailEnd type="none" w="med" len="med"/>
          </a:ln>
          <a:effectLst/>
        </p:spPr>
      </p:cxnSp>
      <p:cxnSp>
        <p:nvCxnSpPr>
          <p:cNvPr id="8" name="Straight Connector 7"/>
          <p:cNvCxnSpPr/>
          <p:nvPr/>
        </p:nvCxnSpPr>
        <p:spPr bwMode="auto">
          <a:xfrm flipH="1">
            <a:off x="2492620" y="4221774"/>
            <a:ext cx="1644162" cy="0"/>
          </a:xfrm>
          <a:prstGeom prst="line">
            <a:avLst/>
          </a:prstGeom>
          <a:solidFill>
            <a:schemeClr val="bg2"/>
          </a:solidFill>
          <a:ln w="165100" cap="flat" cmpd="sng" algn="ctr">
            <a:solidFill>
              <a:schemeClr val="tx2">
                <a:lumMod val="20000"/>
                <a:lumOff val="80000"/>
              </a:schemeClr>
            </a:solidFill>
            <a:prstDash val="solid"/>
            <a:round/>
            <a:headEnd type="none" w="med" len="med"/>
            <a:tailEnd type="none" w="med" len="med"/>
          </a:ln>
          <a:effectLst/>
        </p:spPr>
      </p:cxnSp>
      <p:sp>
        <p:nvSpPr>
          <p:cNvPr id="9" name="Line Callout 1 8"/>
          <p:cNvSpPr/>
          <p:nvPr/>
        </p:nvSpPr>
        <p:spPr bwMode="auto">
          <a:xfrm>
            <a:off x="7008936" y="3264877"/>
            <a:ext cx="618392" cy="191966"/>
          </a:xfrm>
          <a:prstGeom prst="borderCallout1">
            <a:avLst>
              <a:gd name="adj1" fmla="val 99730"/>
              <a:gd name="adj2" fmla="val 49704"/>
              <a:gd name="adj3" fmla="val 512505"/>
              <a:gd name="adj4" fmla="val 48130"/>
            </a:avLst>
          </a:prstGeom>
          <a:noFill/>
          <a:ln w="9525" cap="flat" cmpd="sng" algn="ctr">
            <a:solidFill>
              <a:schemeClr val="accent3">
                <a:lumMod val="50000"/>
              </a:schemeClr>
            </a:solidFill>
            <a:prstDash val="solid"/>
            <a:round/>
            <a:headEnd type="none" w="med" len="med"/>
            <a:tailEnd type="none" w="med" len="med"/>
          </a:ln>
          <a:effectLst/>
        </p:spPr>
        <p:txBody>
          <a:bodyPr lIns="33231" tIns="33231" rIns="33231" bIns="33231"/>
          <a:lstStyle/>
          <a:p>
            <a:pPr algn="ctr" defTabSz="844083" eaLnBrk="0" hangingPunct="0">
              <a:spcBef>
                <a:spcPct val="50000"/>
              </a:spcBef>
              <a:defRPr/>
            </a:pPr>
            <a:r>
              <a:rPr lang="en-US" sz="831" b="1" dirty="0">
                <a:solidFill>
                  <a:srgbClr val="FFFFFF">
                    <a:lumMod val="65000"/>
                  </a:srgbClr>
                </a:solidFill>
                <a:latin typeface="Tahoma" panose="020B0604030504040204" pitchFamily="34" charset="0"/>
                <a:cs typeface="Arial" charset="0"/>
              </a:rPr>
              <a:t>Sensor X</a:t>
            </a:r>
          </a:p>
        </p:txBody>
      </p:sp>
      <p:sp>
        <p:nvSpPr>
          <p:cNvPr id="10" name="Line Callout 1 9"/>
          <p:cNvSpPr/>
          <p:nvPr/>
        </p:nvSpPr>
        <p:spPr bwMode="auto">
          <a:xfrm>
            <a:off x="1241182" y="3264877"/>
            <a:ext cx="618392" cy="191966"/>
          </a:xfrm>
          <a:prstGeom prst="borderCallout1">
            <a:avLst>
              <a:gd name="adj1" fmla="val 99730"/>
              <a:gd name="adj2" fmla="val 49704"/>
              <a:gd name="adj3" fmla="val 505581"/>
              <a:gd name="adj4" fmla="val 47775"/>
            </a:avLst>
          </a:prstGeom>
          <a:noFill/>
          <a:ln w="9525" cap="flat" cmpd="sng" algn="ctr">
            <a:solidFill>
              <a:schemeClr val="accent3">
                <a:lumMod val="50000"/>
              </a:schemeClr>
            </a:solidFill>
            <a:prstDash val="solid"/>
            <a:round/>
            <a:headEnd type="none" w="med" len="med"/>
            <a:tailEnd type="none" w="med" len="med"/>
          </a:ln>
          <a:effectLst/>
        </p:spPr>
        <p:txBody>
          <a:bodyPr lIns="33231" tIns="33231" rIns="33231" bIns="33231"/>
          <a:lstStyle/>
          <a:p>
            <a:pPr algn="ctr" defTabSz="844083" eaLnBrk="0" hangingPunct="0">
              <a:spcBef>
                <a:spcPct val="50000"/>
              </a:spcBef>
              <a:defRPr/>
            </a:pPr>
            <a:r>
              <a:rPr lang="en-US" sz="831" b="1" dirty="0">
                <a:solidFill>
                  <a:srgbClr val="FFFFFF">
                    <a:lumMod val="65000"/>
                  </a:srgbClr>
                </a:solidFill>
                <a:latin typeface="Tahoma" panose="020B0604030504040204" pitchFamily="34" charset="0"/>
                <a:cs typeface="Arial" charset="0"/>
              </a:rPr>
              <a:t>Sensor 1</a:t>
            </a:r>
          </a:p>
        </p:txBody>
      </p:sp>
      <p:sp>
        <p:nvSpPr>
          <p:cNvPr id="11" name="Line Callout 1 10"/>
          <p:cNvSpPr/>
          <p:nvPr/>
        </p:nvSpPr>
        <p:spPr bwMode="auto">
          <a:xfrm>
            <a:off x="3411416" y="3264878"/>
            <a:ext cx="2321169" cy="553915"/>
          </a:xfrm>
          <a:prstGeom prst="borderCallout1">
            <a:avLst>
              <a:gd name="adj1" fmla="val 99730"/>
              <a:gd name="adj2" fmla="val 49704"/>
              <a:gd name="adj3" fmla="val 169894"/>
              <a:gd name="adj4" fmla="val 49936"/>
            </a:avLst>
          </a:prstGeom>
          <a:noFill/>
          <a:ln w="9525" cap="flat" cmpd="sng" algn="ctr">
            <a:solidFill>
              <a:schemeClr val="bg2">
                <a:lumMod val="75000"/>
              </a:schemeClr>
            </a:solidFill>
            <a:prstDash val="solid"/>
            <a:round/>
            <a:headEnd type="none" w="med" len="med"/>
            <a:tailEnd type="none" w="med" len="med"/>
          </a:ln>
          <a:effectLst/>
        </p:spPr>
        <p:txBody>
          <a:bodyPr lIns="33231" tIns="33231" rIns="33231" bIns="33231"/>
          <a:lstStyle/>
          <a:p>
            <a:pPr algn="ctr" defTabSz="844083" eaLnBrk="0" hangingPunct="0">
              <a:spcBef>
                <a:spcPct val="50000"/>
              </a:spcBef>
              <a:defRPr/>
            </a:pPr>
            <a:r>
              <a:rPr lang="en-US" sz="831" b="1" dirty="0">
                <a:solidFill>
                  <a:srgbClr val="002569"/>
                </a:solidFill>
                <a:latin typeface="Tahoma" panose="020B0604030504040204" pitchFamily="34" charset="0"/>
                <a:cs typeface="Arial" charset="0"/>
              </a:rPr>
              <a:t>Reference Sensor used for normalization</a:t>
            </a:r>
          </a:p>
          <a:p>
            <a:pPr algn="ctr" defTabSz="844083" eaLnBrk="0" hangingPunct="0">
              <a:spcBef>
                <a:spcPts val="0"/>
              </a:spcBef>
              <a:defRPr/>
            </a:pPr>
            <a:r>
              <a:rPr lang="en-US" sz="831" i="1" dirty="0">
                <a:solidFill>
                  <a:srgbClr val="002569"/>
                </a:solidFill>
                <a:latin typeface="Tahoma" panose="020B0604030504040204" pitchFamily="34" charset="0"/>
                <a:cs typeface="Arial" charset="0"/>
              </a:rPr>
              <a:t>One sensor from a series </a:t>
            </a:r>
          </a:p>
          <a:p>
            <a:pPr algn="ctr" defTabSz="844083" eaLnBrk="0" hangingPunct="0">
              <a:spcBef>
                <a:spcPts val="0"/>
              </a:spcBef>
              <a:defRPr/>
            </a:pPr>
            <a:r>
              <a:rPr lang="en-US" sz="831" i="1" dirty="0">
                <a:solidFill>
                  <a:srgbClr val="002569"/>
                </a:solidFill>
                <a:latin typeface="Tahoma" panose="020B0604030504040204" pitchFamily="34" charset="0"/>
                <a:cs typeface="Arial" charset="0"/>
              </a:rPr>
              <a:t>or </a:t>
            </a:r>
          </a:p>
          <a:p>
            <a:pPr algn="ctr" defTabSz="844083" eaLnBrk="0" hangingPunct="0">
              <a:spcBef>
                <a:spcPts val="0"/>
              </a:spcBef>
              <a:defRPr/>
            </a:pPr>
            <a:r>
              <a:rPr lang="en-US" sz="831" i="1" dirty="0">
                <a:solidFill>
                  <a:srgbClr val="002569"/>
                </a:solidFill>
                <a:latin typeface="Tahoma" panose="020B0604030504040204" pitchFamily="34" charset="0"/>
                <a:cs typeface="Arial" charset="0"/>
              </a:rPr>
              <a:t>a hypothetical sensor</a:t>
            </a:r>
            <a:endParaRPr lang="en-GB" sz="831" i="1" dirty="0">
              <a:solidFill>
                <a:srgbClr val="002569"/>
              </a:solidFill>
              <a:latin typeface="Tahoma" panose="020B0604030504040204" pitchFamily="34" charset="0"/>
              <a:cs typeface="Arial" charset="0"/>
            </a:endParaRPr>
          </a:p>
        </p:txBody>
      </p:sp>
      <p:cxnSp>
        <p:nvCxnSpPr>
          <p:cNvPr id="12" name="Straight Connector 11"/>
          <p:cNvCxnSpPr/>
          <p:nvPr/>
        </p:nvCxnSpPr>
        <p:spPr bwMode="auto">
          <a:xfrm flipH="1">
            <a:off x="964223" y="4221774"/>
            <a:ext cx="1150327" cy="0"/>
          </a:xfrm>
          <a:prstGeom prst="line">
            <a:avLst/>
          </a:prstGeom>
          <a:solidFill>
            <a:schemeClr val="bg2"/>
          </a:solidFill>
          <a:ln w="25400" cap="flat" cmpd="sng" algn="ctr">
            <a:solidFill>
              <a:schemeClr val="tx2">
                <a:lumMod val="60000"/>
                <a:lumOff val="40000"/>
              </a:schemeClr>
            </a:solidFill>
            <a:prstDash val="solid"/>
            <a:round/>
            <a:headEnd type="none" w="med" len="med"/>
            <a:tailEnd type="none" w="med" len="med"/>
          </a:ln>
          <a:effectLst/>
        </p:spPr>
      </p:cxnSp>
      <p:cxnSp>
        <p:nvCxnSpPr>
          <p:cNvPr id="13" name="Straight Connector 12"/>
          <p:cNvCxnSpPr/>
          <p:nvPr/>
        </p:nvCxnSpPr>
        <p:spPr bwMode="auto">
          <a:xfrm flipH="1">
            <a:off x="1639766" y="4223238"/>
            <a:ext cx="1164980" cy="0"/>
          </a:xfrm>
          <a:prstGeom prst="line">
            <a:avLst/>
          </a:prstGeom>
          <a:solidFill>
            <a:schemeClr val="bg2"/>
          </a:solidFill>
          <a:ln w="25400" cap="flat" cmpd="sng" algn="ctr">
            <a:solidFill>
              <a:schemeClr val="tx2">
                <a:lumMod val="60000"/>
                <a:lumOff val="40000"/>
              </a:schemeClr>
            </a:solidFill>
            <a:prstDash val="solid"/>
            <a:round/>
            <a:headEnd type="none" w="med" len="med"/>
            <a:tailEnd type="none" w="med" len="med"/>
          </a:ln>
          <a:effectLst/>
        </p:spPr>
      </p:cxnSp>
      <p:cxnSp>
        <p:nvCxnSpPr>
          <p:cNvPr id="14" name="Straight Connector 13"/>
          <p:cNvCxnSpPr/>
          <p:nvPr/>
        </p:nvCxnSpPr>
        <p:spPr bwMode="auto">
          <a:xfrm flipH="1" flipV="1">
            <a:off x="6343651" y="4226169"/>
            <a:ext cx="1926980" cy="0"/>
          </a:xfrm>
          <a:prstGeom prst="line">
            <a:avLst/>
          </a:prstGeom>
          <a:solidFill>
            <a:schemeClr val="bg2"/>
          </a:solidFill>
          <a:ln w="25400" cap="flat" cmpd="sng" algn="ctr">
            <a:solidFill>
              <a:schemeClr val="tx2">
                <a:lumMod val="60000"/>
                <a:lumOff val="40000"/>
              </a:schemeClr>
            </a:solidFill>
            <a:prstDash val="solid"/>
            <a:round/>
            <a:headEnd type="none" w="med" len="med"/>
            <a:tailEnd type="none" w="med" len="med"/>
          </a:ln>
          <a:effectLst/>
        </p:spPr>
      </p:cxnSp>
      <p:cxnSp>
        <p:nvCxnSpPr>
          <p:cNvPr id="15" name="Straight Connector 14"/>
          <p:cNvCxnSpPr/>
          <p:nvPr/>
        </p:nvCxnSpPr>
        <p:spPr bwMode="auto">
          <a:xfrm flipH="1" flipV="1">
            <a:off x="4659924" y="4226169"/>
            <a:ext cx="1962150" cy="0"/>
          </a:xfrm>
          <a:prstGeom prst="line">
            <a:avLst/>
          </a:prstGeom>
          <a:solidFill>
            <a:schemeClr val="bg2"/>
          </a:solidFill>
          <a:ln w="25400" cap="flat" cmpd="sng" algn="ctr">
            <a:solidFill>
              <a:schemeClr val="tx2">
                <a:lumMod val="60000"/>
                <a:lumOff val="40000"/>
              </a:schemeClr>
            </a:solidFill>
            <a:prstDash val="solid"/>
            <a:round/>
            <a:headEnd type="none" w="med" len="med"/>
            <a:tailEnd type="none" w="med" len="med"/>
          </a:ln>
          <a:effectLst/>
        </p:spPr>
      </p:cxnSp>
      <p:cxnSp>
        <p:nvCxnSpPr>
          <p:cNvPr id="22543" name="Straight Connector 13"/>
          <p:cNvCxnSpPr>
            <a:cxnSpLocks noChangeShapeType="1"/>
          </p:cNvCxnSpPr>
          <p:nvPr/>
        </p:nvCxnSpPr>
        <p:spPr bwMode="auto">
          <a:xfrm flipH="1">
            <a:off x="792774" y="5367704"/>
            <a:ext cx="7467600" cy="0"/>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22544" name="Straight Connector 16"/>
          <p:cNvCxnSpPr>
            <a:cxnSpLocks noChangeShapeType="1"/>
          </p:cNvCxnSpPr>
          <p:nvPr/>
        </p:nvCxnSpPr>
        <p:spPr bwMode="auto">
          <a:xfrm>
            <a:off x="805961" y="3248759"/>
            <a:ext cx="1466" cy="2118946"/>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sp>
        <p:nvSpPr>
          <p:cNvPr id="22545" name="TextBox 36"/>
          <p:cNvSpPr txBox="1">
            <a:spLocks noChangeArrowheads="1"/>
          </p:cNvSpPr>
          <p:nvPr/>
        </p:nvSpPr>
        <p:spPr bwMode="auto">
          <a:xfrm>
            <a:off x="4078166" y="5348655"/>
            <a:ext cx="651140"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defTabSz="844083">
              <a:spcBef>
                <a:spcPct val="0"/>
              </a:spcBef>
              <a:buNone/>
            </a:pPr>
            <a:r>
              <a:rPr lang="en-US" altLang="en-US" sz="1477">
                <a:solidFill>
                  <a:srgbClr val="002569"/>
                </a:solidFill>
                <a:latin typeface="Tahoma" panose="020B0604030504040204" pitchFamily="34" charset="0"/>
              </a:rPr>
              <a:t>Time</a:t>
            </a:r>
            <a:endParaRPr lang="en-GB" altLang="en-US" sz="1477">
              <a:solidFill>
                <a:srgbClr val="FFFFFF"/>
              </a:solidFill>
              <a:latin typeface="Tahoma" panose="020B0604030504040204" pitchFamily="34" charset="0"/>
            </a:endParaRPr>
          </a:p>
        </p:txBody>
      </p:sp>
      <p:sp>
        <p:nvSpPr>
          <p:cNvPr id="22546" name="TextBox 37"/>
          <p:cNvSpPr txBox="1">
            <a:spLocks noChangeArrowheads="1"/>
          </p:cNvSpPr>
          <p:nvPr/>
        </p:nvSpPr>
        <p:spPr bwMode="auto">
          <a:xfrm rot="-5400000">
            <a:off x="-22940" y="4148411"/>
            <a:ext cx="121379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defTabSz="844083">
              <a:spcBef>
                <a:spcPct val="0"/>
              </a:spcBef>
              <a:buNone/>
            </a:pPr>
            <a:r>
              <a:rPr lang="en-US" altLang="en-US" sz="1477">
                <a:solidFill>
                  <a:srgbClr val="002569"/>
                </a:solidFill>
                <a:latin typeface="Tahoma" panose="020B0604030504040204" pitchFamily="34" charset="0"/>
              </a:rPr>
              <a:t>Radiances </a:t>
            </a:r>
            <a:endParaRPr lang="en-GB" altLang="en-US" sz="1477">
              <a:solidFill>
                <a:srgbClr val="FFFFFF"/>
              </a:solidFill>
              <a:latin typeface="Tahoma" panose="020B0604030504040204" pitchFamily="34" charset="0"/>
            </a:endParaRPr>
          </a:p>
        </p:txBody>
      </p:sp>
      <p:cxnSp>
        <p:nvCxnSpPr>
          <p:cNvPr id="22547" name="Straight Connector 39"/>
          <p:cNvCxnSpPr>
            <a:cxnSpLocks noChangeShapeType="1"/>
          </p:cNvCxnSpPr>
          <p:nvPr/>
        </p:nvCxnSpPr>
        <p:spPr bwMode="auto">
          <a:xfrm flipH="1">
            <a:off x="964223" y="4243754"/>
            <a:ext cx="1150327"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22548" name="Straight Connector 40"/>
          <p:cNvCxnSpPr>
            <a:cxnSpLocks noChangeShapeType="1"/>
          </p:cNvCxnSpPr>
          <p:nvPr/>
        </p:nvCxnSpPr>
        <p:spPr bwMode="auto">
          <a:xfrm flipH="1">
            <a:off x="1639766" y="4314092"/>
            <a:ext cx="1164980"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22549" name="Straight Connector 41"/>
          <p:cNvCxnSpPr>
            <a:cxnSpLocks noChangeShapeType="1"/>
          </p:cNvCxnSpPr>
          <p:nvPr/>
        </p:nvCxnSpPr>
        <p:spPr bwMode="auto">
          <a:xfrm flipH="1">
            <a:off x="2492620" y="4144108"/>
            <a:ext cx="1644162"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22550" name="Straight Connector 43"/>
          <p:cNvCxnSpPr>
            <a:cxnSpLocks noChangeShapeType="1"/>
          </p:cNvCxnSpPr>
          <p:nvPr/>
        </p:nvCxnSpPr>
        <p:spPr bwMode="auto">
          <a:xfrm flipH="1" flipV="1">
            <a:off x="6343651" y="4305300"/>
            <a:ext cx="1926980"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22551" name="Straight Connector 44"/>
          <p:cNvCxnSpPr>
            <a:cxnSpLocks noChangeShapeType="1"/>
          </p:cNvCxnSpPr>
          <p:nvPr/>
        </p:nvCxnSpPr>
        <p:spPr bwMode="auto">
          <a:xfrm flipH="1" flipV="1">
            <a:off x="4659924" y="4443046"/>
            <a:ext cx="1962150"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25" name="Straight Connector 24"/>
          <p:cNvCxnSpPr/>
          <p:nvPr/>
        </p:nvCxnSpPr>
        <p:spPr bwMode="auto">
          <a:xfrm flipH="1">
            <a:off x="2492620" y="4221774"/>
            <a:ext cx="1644162" cy="0"/>
          </a:xfrm>
          <a:prstGeom prst="line">
            <a:avLst/>
          </a:prstGeom>
          <a:solidFill>
            <a:schemeClr val="bg2"/>
          </a:solidFill>
          <a:ln w="25400" cap="flat" cmpd="sng" algn="ctr">
            <a:solidFill>
              <a:schemeClr val="tx2">
                <a:lumMod val="60000"/>
                <a:lumOff val="40000"/>
              </a:schemeClr>
            </a:solidFill>
            <a:prstDash val="solid"/>
            <a:round/>
            <a:headEnd type="none" w="med" len="med"/>
            <a:tailEnd type="none" w="med" len="med"/>
          </a:ln>
          <a:effectLst/>
        </p:spPr>
      </p:cxnSp>
      <p:cxnSp>
        <p:nvCxnSpPr>
          <p:cNvPr id="26" name="Straight Connector 25"/>
          <p:cNvCxnSpPr/>
          <p:nvPr/>
        </p:nvCxnSpPr>
        <p:spPr bwMode="auto">
          <a:xfrm flipH="1" flipV="1">
            <a:off x="3994639" y="4223238"/>
            <a:ext cx="1140069" cy="0"/>
          </a:xfrm>
          <a:prstGeom prst="line">
            <a:avLst/>
          </a:prstGeom>
          <a:solidFill>
            <a:schemeClr val="bg2"/>
          </a:solidFill>
          <a:ln w="50800" cap="flat" cmpd="sng" algn="ctr">
            <a:solidFill>
              <a:schemeClr val="tx2">
                <a:lumMod val="60000"/>
                <a:lumOff val="40000"/>
              </a:schemeClr>
            </a:solidFill>
            <a:prstDash val="solid"/>
            <a:round/>
            <a:headEnd type="none" w="med" len="med"/>
            <a:tailEnd type="none" w="med" len="med"/>
          </a:ln>
          <a:effectLst/>
        </p:spPr>
      </p:cxnSp>
      <p:cxnSp>
        <p:nvCxnSpPr>
          <p:cNvPr id="22554" name="Straight Arrow Connector 50"/>
          <p:cNvCxnSpPr>
            <a:cxnSpLocks noChangeShapeType="1"/>
          </p:cNvCxnSpPr>
          <p:nvPr/>
        </p:nvCxnSpPr>
        <p:spPr bwMode="auto">
          <a:xfrm flipH="1" flipV="1">
            <a:off x="1540120" y="4212982"/>
            <a:ext cx="0" cy="65942"/>
          </a:xfrm>
          <a:prstGeom prst="straightConnector1">
            <a:avLst/>
          </a:prstGeom>
          <a:noFill/>
          <a:ln w="19050" algn="ctr">
            <a:solidFill>
              <a:schemeClr val="tx1"/>
            </a:solidFill>
            <a:round/>
            <a:headEnd/>
            <a:tailEnd type="triangle" w="sm" len="sm"/>
          </a:ln>
          <a:extLst>
            <a:ext uri="{909E8E84-426E-40DD-AFC4-6F175D3DCCD1}">
              <a14:hiddenFill xmlns:a14="http://schemas.microsoft.com/office/drawing/2010/main">
                <a:noFill/>
              </a14:hiddenFill>
            </a:ext>
          </a:extLst>
        </p:spPr>
      </p:cxnSp>
      <p:cxnSp>
        <p:nvCxnSpPr>
          <p:cNvPr id="22555" name="Straight Arrow Connector 55"/>
          <p:cNvCxnSpPr>
            <a:cxnSpLocks noChangeShapeType="1"/>
          </p:cNvCxnSpPr>
          <p:nvPr/>
        </p:nvCxnSpPr>
        <p:spPr bwMode="auto">
          <a:xfrm flipH="1" flipV="1">
            <a:off x="2221523" y="4221773"/>
            <a:ext cx="0" cy="105508"/>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56" name="Straight Arrow Connector 57"/>
          <p:cNvCxnSpPr>
            <a:cxnSpLocks noChangeShapeType="1"/>
          </p:cNvCxnSpPr>
          <p:nvPr/>
        </p:nvCxnSpPr>
        <p:spPr bwMode="auto">
          <a:xfrm flipH="1">
            <a:off x="3257550" y="4133850"/>
            <a:ext cx="0" cy="93785"/>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57" name="Straight Arrow Connector 60"/>
          <p:cNvCxnSpPr>
            <a:cxnSpLocks noChangeShapeType="1"/>
          </p:cNvCxnSpPr>
          <p:nvPr/>
        </p:nvCxnSpPr>
        <p:spPr bwMode="auto">
          <a:xfrm flipH="1" flipV="1">
            <a:off x="5640266" y="4223239"/>
            <a:ext cx="0" cy="232997"/>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58" name="Straight Arrow Connector 61"/>
          <p:cNvCxnSpPr>
            <a:cxnSpLocks noChangeShapeType="1"/>
          </p:cNvCxnSpPr>
          <p:nvPr/>
        </p:nvCxnSpPr>
        <p:spPr bwMode="auto">
          <a:xfrm flipH="1" flipV="1">
            <a:off x="7307874" y="4217377"/>
            <a:ext cx="0" cy="99646"/>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59" name="Straight Connector 68"/>
          <p:cNvCxnSpPr>
            <a:cxnSpLocks noChangeShapeType="1"/>
          </p:cNvCxnSpPr>
          <p:nvPr/>
        </p:nvCxnSpPr>
        <p:spPr bwMode="auto">
          <a:xfrm flipH="1">
            <a:off x="5518639" y="5084885"/>
            <a:ext cx="341435" cy="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33" name="Straight Connector 32"/>
          <p:cNvCxnSpPr/>
          <p:nvPr/>
        </p:nvCxnSpPr>
        <p:spPr bwMode="auto">
          <a:xfrm flipH="1">
            <a:off x="5518639" y="5256335"/>
            <a:ext cx="341435" cy="0"/>
          </a:xfrm>
          <a:prstGeom prst="line">
            <a:avLst/>
          </a:prstGeom>
          <a:solidFill>
            <a:schemeClr val="bg2"/>
          </a:solidFill>
          <a:ln w="25400" cap="flat" cmpd="sng" algn="ctr">
            <a:solidFill>
              <a:schemeClr val="tx2">
                <a:lumMod val="60000"/>
                <a:lumOff val="40000"/>
              </a:schemeClr>
            </a:solidFill>
            <a:prstDash val="solid"/>
            <a:round/>
            <a:headEnd type="none" w="med" len="med"/>
            <a:tailEnd type="none" w="med" len="med"/>
          </a:ln>
          <a:effectLst/>
        </p:spPr>
      </p:cxnSp>
      <p:sp>
        <p:nvSpPr>
          <p:cNvPr id="34" name="TextBox 33"/>
          <p:cNvSpPr txBox="1"/>
          <p:nvPr/>
        </p:nvSpPr>
        <p:spPr>
          <a:xfrm>
            <a:off x="5471746" y="4998428"/>
            <a:ext cx="2778369" cy="348044"/>
          </a:xfrm>
          <a:prstGeom prst="rect">
            <a:avLst/>
          </a:prstGeom>
          <a:noFill/>
          <a:ln>
            <a:solidFill>
              <a:schemeClr val="accent3">
                <a:lumMod val="50000"/>
              </a:schemeClr>
            </a:solidFill>
          </a:ln>
        </p:spPr>
        <p:txBody>
          <a:bodyPr>
            <a:spAutoFit/>
          </a:bodyPr>
          <a:lstStyle/>
          <a:p>
            <a:pPr defTabSz="844083">
              <a:defRPr/>
            </a:pPr>
            <a:r>
              <a:rPr lang="en-US" sz="831" b="1" dirty="0">
                <a:solidFill>
                  <a:srgbClr val="002569"/>
                </a:solidFill>
                <a:latin typeface="Tahoma" panose="020B0604030504040204" pitchFamily="34" charset="0"/>
                <a:cs typeface="Arial" charset="0"/>
              </a:rPr>
              <a:t>             Sensor Equivalent Calibration</a:t>
            </a:r>
          </a:p>
          <a:p>
            <a:pPr defTabSz="844083">
              <a:defRPr/>
            </a:pPr>
            <a:r>
              <a:rPr lang="en-US" sz="831" b="1" dirty="0">
                <a:solidFill>
                  <a:srgbClr val="002569"/>
                </a:solidFill>
                <a:latin typeface="Tahoma" panose="020B0604030504040204" pitchFamily="34" charset="0"/>
                <a:cs typeface="Arial" charset="0"/>
              </a:rPr>
              <a:t>             Reference Sensor Normalized Calibration</a:t>
            </a:r>
            <a:endParaRPr lang="en-GB" sz="831" b="1" dirty="0">
              <a:solidFill>
                <a:srgbClr val="002569"/>
              </a:solidFill>
              <a:latin typeface="Tahoma" panose="020B0604030504040204" pitchFamily="34" charset="0"/>
              <a:cs typeface="Arial" charset="0"/>
            </a:endParaRPr>
          </a:p>
        </p:txBody>
      </p:sp>
      <p:sp>
        <p:nvSpPr>
          <p:cNvPr id="22562" name="Curved Left Arrow 54"/>
          <p:cNvSpPr>
            <a:spLocks noChangeArrowheads="1"/>
          </p:cNvSpPr>
          <p:nvPr/>
        </p:nvSpPr>
        <p:spPr bwMode="auto">
          <a:xfrm>
            <a:off x="8294077" y="4199793"/>
            <a:ext cx="366346" cy="1919654"/>
          </a:xfrm>
          <a:prstGeom prst="curvedLeftArrow">
            <a:avLst>
              <a:gd name="adj1" fmla="val 21106"/>
              <a:gd name="adj2" fmla="val 52303"/>
              <a:gd name="adj3" fmla="val 29764"/>
            </a:avLst>
          </a:prstGeom>
          <a:solidFill>
            <a:schemeClr val="bg2"/>
          </a:solidFill>
          <a:ln>
            <a:noFill/>
          </a:ln>
          <a:extLst>
            <a:ext uri="{91240B29-F687-4F45-9708-019B960494DF}">
              <a14:hiddenLine xmlns:a14="http://schemas.microsoft.com/office/drawing/2010/main" w="31750" algn="ctr">
                <a:solidFill>
                  <a:srgbClr val="000000"/>
                </a:solidFill>
                <a:round/>
                <a:headEnd/>
                <a:tailEnd/>
              </a14:hiddenLine>
            </a:ext>
          </a:extLst>
        </p:spPr>
        <p:txBody>
          <a:bodyPr lIns="33231" tIns="33231" rIns="33231" bIns="33231"/>
          <a:lstStyle>
            <a:lvl1pPr>
              <a:spcBef>
                <a:spcPct val="20000"/>
              </a:spcBef>
              <a:buFont typeface="Arial" panose="020B0604020202020204" pitchFamily="34" charset="0"/>
              <a:buChar char="•"/>
              <a:defRPr sz="2000" b="1">
                <a:solidFill>
                  <a:schemeClr val="tx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defTabSz="844083" eaLnBrk="0" hangingPunct="0">
              <a:spcBef>
                <a:spcPct val="50000"/>
              </a:spcBef>
              <a:buNone/>
            </a:pPr>
            <a:endParaRPr lang="en-US" altLang="en-US" sz="831">
              <a:solidFill>
                <a:srgbClr val="FFFFFF"/>
              </a:solidFill>
              <a:latin typeface="Tahoma" panose="020B0604030504040204" pitchFamily="34" charset="0"/>
            </a:endParaRPr>
          </a:p>
        </p:txBody>
      </p:sp>
      <p:sp>
        <p:nvSpPr>
          <p:cNvPr id="36" name="TextBox 35"/>
          <p:cNvSpPr txBox="1"/>
          <p:nvPr/>
        </p:nvSpPr>
        <p:spPr>
          <a:xfrm>
            <a:off x="4573466" y="5729654"/>
            <a:ext cx="3683977" cy="561116"/>
          </a:xfrm>
          <a:prstGeom prst="rect">
            <a:avLst/>
          </a:prstGeom>
          <a:solidFill>
            <a:schemeClr val="tx1">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algn="ctr" defTabSz="844083">
              <a:lnSpc>
                <a:spcPct val="110000"/>
              </a:lnSpc>
              <a:defRPr/>
            </a:pPr>
            <a:r>
              <a:rPr lang="en-US" sz="923" b="1" dirty="0">
                <a:solidFill>
                  <a:srgbClr val="002569"/>
                </a:solidFill>
                <a:latin typeface="Tahoma"/>
              </a:rPr>
              <a:t>Uncertainty due to differences between </a:t>
            </a:r>
          </a:p>
          <a:p>
            <a:pPr algn="ctr" defTabSz="844083">
              <a:lnSpc>
                <a:spcPct val="110000"/>
              </a:lnSpc>
              <a:defRPr/>
            </a:pPr>
            <a:r>
              <a:rPr lang="en-US" sz="923" b="1" dirty="0">
                <a:solidFill>
                  <a:srgbClr val="002569"/>
                </a:solidFill>
                <a:latin typeface="Tahoma"/>
              </a:rPr>
              <a:t>the spectral characteristics of the reference sensor and </a:t>
            </a:r>
          </a:p>
          <a:p>
            <a:pPr algn="ctr" defTabSz="844083">
              <a:lnSpc>
                <a:spcPct val="110000"/>
              </a:lnSpc>
              <a:defRPr/>
            </a:pPr>
            <a:r>
              <a:rPr lang="en-US" sz="923" b="1" dirty="0">
                <a:solidFill>
                  <a:srgbClr val="002569"/>
                </a:solidFill>
                <a:latin typeface="Tahoma"/>
              </a:rPr>
              <a:t>the spectral characteristics of other sensors in the series</a:t>
            </a:r>
            <a:endParaRPr lang="en-GB" sz="923" b="1" dirty="0">
              <a:solidFill>
                <a:srgbClr val="002569"/>
              </a:solidFill>
              <a:latin typeface="Tahoma"/>
            </a:endParaRPr>
          </a:p>
        </p:txBody>
      </p:sp>
      <p:sp>
        <p:nvSpPr>
          <p:cNvPr id="22564" name="Title 3"/>
          <p:cNvSpPr>
            <a:spLocks noGrp="1"/>
          </p:cNvSpPr>
          <p:nvPr>
            <p:ph type="title"/>
          </p:nvPr>
        </p:nvSpPr>
        <p:spPr>
          <a:xfrm>
            <a:off x="284285" y="75880"/>
            <a:ext cx="8701454" cy="782515"/>
          </a:xfrm>
        </p:spPr>
        <p:txBody>
          <a:bodyPr/>
          <a:lstStyle/>
          <a:p>
            <a:pPr marL="165593" algn="ctr"/>
            <a:r>
              <a:rPr lang="en-US" altLang="en-US" sz="3200" dirty="0"/>
              <a:t>Reference Sensor Normalized Calibration</a:t>
            </a:r>
            <a:endParaRPr lang="en-GB" altLang="en-US" sz="3200" dirty="0"/>
          </a:p>
        </p:txBody>
      </p:sp>
      <p:sp>
        <p:nvSpPr>
          <p:cNvPr id="37" name="テキスト ボックス 36"/>
          <p:cNvSpPr txBox="1"/>
          <p:nvPr/>
        </p:nvSpPr>
        <p:spPr>
          <a:xfrm>
            <a:off x="237995" y="6113063"/>
            <a:ext cx="1954381" cy="369332"/>
          </a:xfrm>
          <a:prstGeom prst="rect">
            <a:avLst/>
          </a:prstGeom>
          <a:noFill/>
        </p:spPr>
        <p:txBody>
          <a:bodyPr wrap="none" rtlCol="0">
            <a:spAutoFit/>
          </a:bodyPr>
          <a:lstStyle/>
          <a:p>
            <a:r>
              <a:rPr kumimoji="1" lang="en-US" altLang="ja-JP" dirty="0" err="1"/>
              <a:t>Roebeling</a:t>
            </a:r>
            <a:r>
              <a:rPr kumimoji="1" lang="en-US" altLang="ja-JP" dirty="0"/>
              <a:t> (2018)</a:t>
            </a:r>
            <a:endParaRPr kumimoji="1" lang="ja-JP" altLang="en-US" dirty="0"/>
          </a:p>
        </p:txBody>
      </p:sp>
    </p:spTree>
    <p:extLst>
      <p:ext uri="{BB962C8B-B14F-4D97-AF65-F5344CB8AC3E}">
        <p14:creationId xmlns:p14="http://schemas.microsoft.com/office/powerpoint/2010/main" val="13203540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326572"/>
            <a:ext cx="5673013" cy="811762"/>
          </a:xfrm>
        </p:spPr>
        <p:txBody>
          <a:bodyPr/>
          <a:lstStyle/>
          <a:p>
            <a:r>
              <a:rPr lang="en-GB" sz="3600" b="1" dirty="0"/>
              <a:t>Table of Contents</a:t>
            </a:r>
          </a:p>
        </p:txBody>
      </p:sp>
      <p:sp>
        <p:nvSpPr>
          <p:cNvPr id="3" name="Content Placeholder 2"/>
          <p:cNvSpPr>
            <a:spLocks noGrp="1"/>
          </p:cNvSpPr>
          <p:nvPr>
            <p:ph idx="1"/>
          </p:nvPr>
        </p:nvSpPr>
        <p:spPr>
          <a:xfrm>
            <a:off x="441434" y="1322387"/>
            <a:ext cx="8345214" cy="3904131"/>
          </a:xfrm>
        </p:spPr>
        <p:txBody>
          <a:bodyPr/>
          <a:lstStyle/>
          <a:p>
            <a:pPr marL="392113" indent="-392113">
              <a:lnSpc>
                <a:spcPct val="120000"/>
              </a:lnSpc>
            </a:pPr>
            <a:r>
              <a:rPr lang="en-GB" sz="2400" dirty="0"/>
              <a:t>Motivation</a:t>
            </a:r>
          </a:p>
          <a:p>
            <a:pPr marL="392113" indent="-392113">
              <a:lnSpc>
                <a:spcPct val="120000"/>
              </a:lnSpc>
            </a:pPr>
            <a:r>
              <a:rPr lang="en-GB" sz="2400" dirty="0"/>
              <a:t>Re-calibration algorithm</a:t>
            </a:r>
          </a:p>
          <a:p>
            <a:pPr marL="627063" lvl="1" indent="-266700">
              <a:lnSpc>
                <a:spcPct val="120000"/>
              </a:lnSpc>
            </a:pPr>
            <a:r>
              <a:rPr lang="en-GB" sz="2000" dirty="0"/>
              <a:t>Spectral band adjustment factor for HIRS/2</a:t>
            </a:r>
          </a:p>
          <a:p>
            <a:pPr marL="627063" lvl="1" indent="-266700">
              <a:lnSpc>
                <a:spcPct val="120000"/>
              </a:lnSpc>
            </a:pPr>
            <a:r>
              <a:rPr lang="en-GB" sz="2000" dirty="0"/>
              <a:t>Spectral gap-filling for AIRS</a:t>
            </a:r>
          </a:p>
          <a:p>
            <a:pPr marL="627063" lvl="1" indent="-266700">
              <a:lnSpc>
                <a:spcPct val="120000"/>
              </a:lnSpc>
            </a:pPr>
            <a:r>
              <a:rPr lang="en-GB" sz="2000" dirty="0"/>
              <a:t>How to bridge sensors’ gaps</a:t>
            </a:r>
          </a:p>
          <a:p>
            <a:pPr marL="392113" indent="-392113">
              <a:lnSpc>
                <a:spcPct val="120000"/>
              </a:lnSpc>
            </a:pPr>
            <a:r>
              <a:rPr lang="en-GB" sz="2400" dirty="0"/>
              <a:t>Results</a:t>
            </a:r>
          </a:p>
          <a:p>
            <a:pPr marL="625475" lvl="1" indent="-225425">
              <a:lnSpc>
                <a:spcPct val="120000"/>
              </a:lnSpc>
            </a:pPr>
            <a:r>
              <a:rPr lang="en-GB" sz="2000" dirty="0"/>
              <a:t>TB biases and re-calibration uncertainties</a:t>
            </a:r>
          </a:p>
          <a:p>
            <a:pPr marL="625475" lvl="1" indent="-225425">
              <a:lnSpc>
                <a:spcPct val="120000"/>
              </a:lnSpc>
            </a:pPr>
            <a:r>
              <a:rPr lang="en-GB" sz="2000" dirty="0"/>
              <a:t>Impacts of re-calibration info on L1 data</a:t>
            </a:r>
          </a:p>
          <a:p>
            <a:pPr marL="392113" indent="-392113">
              <a:lnSpc>
                <a:spcPct val="120000"/>
              </a:lnSpc>
            </a:pPr>
            <a:r>
              <a:rPr lang="en-GB" sz="2400" dirty="0"/>
              <a:t>Plans for collaboration with GSICS</a:t>
            </a:r>
          </a:p>
          <a:p>
            <a:pPr marL="392113" indent="-392113">
              <a:lnSpc>
                <a:spcPct val="120000"/>
              </a:lnSpc>
            </a:pPr>
            <a:r>
              <a:rPr lang="en-GB" sz="2400" dirty="0"/>
              <a:t>Summary</a:t>
            </a:r>
            <a:endParaRPr lang="en-GB" sz="25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286484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90606" y="1292431"/>
            <a:ext cx="8477614" cy="233199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1950" indent="-361950">
              <a:lnSpc>
                <a:spcPct val="120000"/>
              </a:lnSpc>
            </a:pPr>
            <a:r>
              <a:rPr lang="en-US" altLang="ja-JP" sz="2000" kern="0" dirty="0"/>
              <a:t>Operation of GEO satellites in Japan: since 1978</a:t>
            </a:r>
          </a:p>
          <a:p>
            <a:pPr marL="361950" indent="-361950">
              <a:lnSpc>
                <a:spcPct val="120000"/>
              </a:lnSpc>
            </a:pPr>
            <a:r>
              <a:rPr lang="en-US" altLang="ja-JP" sz="2000" kern="0" dirty="0"/>
              <a:t>Re-calibration of GEO imagers at JMA</a:t>
            </a:r>
          </a:p>
          <a:p>
            <a:pPr marL="669925" lvl="1" indent="-269875">
              <a:lnSpc>
                <a:spcPct val="120000"/>
              </a:lnSpc>
            </a:pPr>
            <a:r>
              <a:rPr lang="en-US" sz="2000" kern="0" dirty="0"/>
              <a:t>VNIR: v</a:t>
            </a:r>
            <a:r>
              <a:rPr lang="en-US" sz="1800" kern="0" dirty="0"/>
              <a:t>icarious calibration using Terra/Aqua MODIS for GMS-5 (2000 </a:t>
            </a:r>
            <a:r>
              <a:rPr lang="en-US" altLang="ja-JP" sz="1800" kern="0" dirty="0">
                <a:latin typeface="Calibri" panose="020F0502020204030204" pitchFamily="34" charset="0"/>
                <a:cs typeface="Calibri" panose="020F0502020204030204" pitchFamily="34" charset="0"/>
              </a:rPr>
              <a:t>‒ </a:t>
            </a:r>
            <a:r>
              <a:rPr lang="en-US" sz="1800" kern="0" dirty="0"/>
              <a:t>) in collaboration with Univ. of Tokyo and Chiba Univ.</a:t>
            </a:r>
          </a:p>
          <a:p>
            <a:pPr marL="669925" lvl="1" indent="-269875">
              <a:lnSpc>
                <a:spcPct val="120000"/>
              </a:lnSpc>
            </a:pPr>
            <a:r>
              <a:rPr lang="en-US" sz="2000" kern="0" dirty="0"/>
              <a:t>IR: no experience</a:t>
            </a:r>
          </a:p>
        </p:txBody>
      </p:sp>
      <p:sp>
        <p:nvSpPr>
          <p:cNvPr id="7" name="Title 1"/>
          <p:cNvSpPr txBox="1">
            <a:spLocks/>
          </p:cNvSpPr>
          <p:nvPr/>
        </p:nvSpPr>
        <p:spPr>
          <a:xfrm>
            <a:off x="3219060" y="326572"/>
            <a:ext cx="5673013" cy="811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600" b="1" kern="0" dirty="0"/>
              <a:t>Motivation</a:t>
            </a:r>
          </a:p>
        </p:txBody>
      </p:sp>
      <p:graphicFrame>
        <p:nvGraphicFramePr>
          <p:cNvPr id="8" name="Group 100"/>
          <p:cNvGraphicFramePr>
            <a:graphicFrameLocks/>
          </p:cNvGraphicFramePr>
          <p:nvPr>
            <p:extLst>
              <p:ext uri="{D42A27DB-BD31-4B8C-83A1-F6EECF244321}">
                <p14:modId xmlns:p14="http://schemas.microsoft.com/office/powerpoint/2010/main" val="3998394376"/>
              </p:ext>
            </p:extLst>
          </p:nvPr>
        </p:nvGraphicFramePr>
        <p:xfrm>
          <a:off x="5024178" y="3285406"/>
          <a:ext cx="3867895" cy="2742960"/>
        </p:xfrm>
        <a:graphic>
          <a:graphicData uri="http://schemas.openxmlformats.org/drawingml/2006/table">
            <a:tbl>
              <a:tblPr/>
              <a:tblGrid>
                <a:gridCol w="979864">
                  <a:extLst>
                    <a:ext uri="{9D8B030D-6E8A-4147-A177-3AD203B41FA5}">
                      <a16:colId xmlns:a16="http://schemas.microsoft.com/office/drawing/2014/main" val="20000"/>
                    </a:ext>
                  </a:extLst>
                </a:gridCol>
                <a:gridCol w="1056592">
                  <a:extLst>
                    <a:ext uri="{9D8B030D-6E8A-4147-A177-3AD203B41FA5}">
                      <a16:colId xmlns:a16="http://schemas.microsoft.com/office/drawing/2014/main" val="20001"/>
                    </a:ext>
                  </a:extLst>
                </a:gridCol>
                <a:gridCol w="538148">
                  <a:extLst>
                    <a:ext uri="{9D8B030D-6E8A-4147-A177-3AD203B41FA5}">
                      <a16:colId xmlns:a16="http://schemas.microsoft.com/office/drawing/2014/main" val="4225879705"/>
                    </a:ext>
                  </a:extLst>
                </a:gridCol>
                <a:gridCol w="555507">
                  <a:extLst>
                    <a:ext uri="{9D8B030D-6E8A-4147-A177-3AD203B41FA5}">
                      <a16:colId xmlns:a16="http://schemas.microsoft.com/office/drawing/2014/main" val="1209526379"/>
                    </a:ext>
                  </a:extLst>
                </a:gridCol>
                <a:gridCol w="407951">
                  <a:extLst>
                    <a:ext uri="{9D8B030D-6E8A-4147-A177-3AD203B41FA5}">
                      <a16:colId xmlns:a16="http://schemas.microsoft.com/office/drawing/2014/main" val="4087462143"/>
                    </a:ext>
                  </a:extLst>
                </a:gridCol>
                <a:gridCol w="329833">
                  <a:extLst>
                    <a:ext uri="{9D8B030D-6E8A-4147-A177-3AD203B41FA5}">
                      <a16:colId xmlns:a16="http://schemas.microsoft.com/office/drawing/2014/main" val="3075611565"/>
                    </a:ext>
                  </a:extLst>
                </a:gridCol>
              </a:tblGrid>
              <a:tr h="955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7DEC9">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Operation</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7DEC9">
                        <a:lumMod val="75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VNIR</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7DEC9">
                        <a:lumMod val="75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SWIR</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7DEC9">
                        <a:lumMod val="75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WV</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7DEC9">
                        <a:lumMod val="75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IR</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7DEC9">
                        <a:lumMod val="75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GMS</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1978 – 1981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extLst>
                  <a:ext uri="{0D108BD9-81ED-4DB2-BD59-A6C34878D82A}">
                    <a16:rowId xmlns:a16="http://schemas.microsoft.com/office/drawing/2014/main" val="10001"/>
                  </a:ext>
                </a:extLst>
              </a:tr>
              <a:tr h="1672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GMS-2</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1981 – 1984</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GMS-3</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1984 – 1989</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extLst>
                  <a:ext uri="{0D108BD9-81ED-4DB2-BD59-A6C34878D82A}">
                    <a16:rowId xmlns:a16="http://schemas.microsoft.com/office/drawing/2014/main" val="10003"/>
                  </a:ext>
                </a:extLst>
              </a:tr>
              <a:tr h="1439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GMS-4</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1989 – 1995</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GMS-5</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1995 – 2003</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C32D2E">
                        <a:lumMod val="60000"/>
                        <a:lumOff val="4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GOES-9</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2003 – 2005</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MTSAT-1R</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2005 – 2010</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MTSAT-2</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2010 –</a:t>
                      </a:r>
                      <a:r>
                        <a:rPr kumimoji="1" lang="ja-JP" altLang="en-US"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 </a:t>
                      </a: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2015 </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2</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B80A">
                        <a:lumMod val="60000"/>
                        <a:lumOff val="40000"/>
                      </a:srgbClr>
                    </a:solid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Himawari-8</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kumimoji="1" lang="en-US" altLang="ja-JP" sz="1400" b="0" dirty="0">
                          <a:latin typeface="Arial" pitchFamily="34" charset="0"/>
                          <a:cs typeface="Arial" pitchFamily="34" charset="0"/>
                        </a:rPr>
                        <a:t>2015</a:t>
                      </a: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 –</a:t>
                      </a:r>
                      <a:r>
                        <a:rPr kumimoji="1" lang="ja-JP" altLang="en-US"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 </a:t>
                      </a:r>
                      <a:endParaRPr kumimoji="1" lang="en-US" altLang="ja-JP" sz="1400" b="0" dirty="0">
                        <a:latin typeface="Arial" pitchFamily="34" charset="0"/>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algn="ctr"/>
                      <a:r>
                        <a:rPr kumimoji="1" lang="en-US" altLang="ja-JP" sz="1400" b="0" dirty="0">
                          <a:latin typeface="Arial" pitchFamily="34" charset="0"/>
                          <a:cs typeface="Arial" pitchFamily="34" charset="0"/>
                        </a:rPr>
                        <a:t>6</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algn="ctr"/>
                      <a:r>
                        <a:rPr kumimoji="1" lang="en-US" altLang="ja-JP" sz="1400" b="0" dirty="0">
                          <a:latin typeface="Arial" pitchFamily="34" charset="0"/>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algn="ctr"/>
                      <a:r>
                        <a:rPr kumimoji="1" lang="en-US" altLang="ja-JP" sz="1400" b="0" dirty="0">
                          <a:latin typeface="Arial" pitchFamily="34" charset="0"/>
                          <a:cs typeface="Arial" pitchFamily="34" charset="0"/>
                        </a:rPr>
                        <a:t>3</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algn="ctr"/>
                      <a:r>
                        <a:rPr kumimoji="1" lang="en-US" altLang="ja-JP" sz="1400" b="0" dirty="0">
                          <a:latin typeface="Arial" pitchFamily="34" charset="0"/>
                          <a:cs typeface="Arial" pitchFamily="34" charset="0"/>
                        </a:rPr>
                        <a:t>7</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Himawari-9</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latin typeface="Arial" pitchFamily="34" charset="0"/>
                          <a:cs typeface="Arial" pitchFamily="34" charset="0"/>
                        </a:rPr>
                        <a:t>(2022 </a:t>
                      </a:r>
                      <a:r>
                        <a:rPr kumimoji="1" lang="en-US" altLang="ja-JP" sz="1400" b="0" i="0" u="none" strike="noStrike" cap="none" normalizeH="0" baseline="0" dirty="0">
                          <a:ln>
                            <a:noFill/>
                          </a:ln>
                          <a:solidFill>
                            <a:schemeClr val="tx1"/>
                          </a:solidFill>
                          <a:effectLst/>
                          <a:latin typeface="Arial" pitchFamily="34" charset="0"/>
                          <a:ea typeface="ＭＳ 明朝" pitchFamily="17" charset="-128"/>
                          <a:cs typeface="Arial" pitchFamily="34" charset="0"/>
                        </a:rPr>
                        <a:t>–)</a:t>
                      </a:r>
                      <a:endParaRPr kumimoji="1" lang="en-US" altLang="ja-JP" sz="1400" b="0" dirty="0">
                        <a:latin typeface="Arial" pitchFamily="34" charset="0"/>
                        <a:cs typeface="Arial" pitchFamily="34" charset="0"/>
                      </a:endParaRP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latin typeface="Arial" pitchFamily="34" charset="0"/>
                          <a:cs typeface="Arial" pitchFamily="34" charset="0"/>
                        </a:rPr>
                        <a:t>6</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latin typeface="Arial" pitchFamily="34" charset="0"/>
                          <a:cs typeface="Arial" pitchFamily="34" charset="0"/>
                        </a:rPr>
                        <a:t>1</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latin typeface="Arial" pitchFamily="34" charset="0"/>
                          <a:cs typeface="Arial" pitchFamily="34" charset="0"/>
                        </a:rPr>
                        <a:t>3</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latin typeface="Arial" pitchFamily="34" charset="0"/>
                          <a:cs typeface="Arial" pitchFamily="34" charset="0"/>
                        </a:rPr>
                        <a:t>7</a:t>
                      </a:r>
                    </a:p>
                  </a:txBody>
                  <a:tcPr marL="18000" marR="18000" marT="18000" marB="1800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3891A7">
                        <a:lumMod val="60000"/>
                        <a:lumOff val="40000"/>
                      </a:srgbClr>
                    </a:solidFill>
                  </a:tcPr>
                </a:tc>
                <a:extLst>
                  <a:ext uri="{0D108BD9-81ED-4DB2-BD59-A6C34878D82A}">
                    <a16:rowId xmlns:a16="http://schemas.microsoft.com/office/drawing/2014/main" val="10010"/>
                  </a:ext>
                </a:extLst>
              </a:tr>
            </a:tbl>
          </a:graphicData>
        </a:graphic>
      </p:graphicFrame>
      <p:sp>
        <p:nvSpPr>
          <p:cNvPr id="10" name="Content Placeholder 2"/>
          <p:cNvSpPr txBox="1">
            <a:spLocks/>
          </p:cNvSpPr>
          <p:nvPr/>
        </p:nvSpPr>
        <p:spPr>
          <a:xfrm>
            <a:off x="290607" y="3515131"/>
            <a:ext cx="4733571" cy="1366576"/>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1950" indent="-361950">
              <a:lnSpc>
                <a:spcPct val="120000"/>
              </a:lnSpc>
            </a:pPr>
            <a:r>
              <a:rPr lang="en-US" sz="2000" kern="0" dirty="0"/>
              <a:t>Re-calibration of </a:t>
            </a:r>
            <a:r>
              <a:rPr lang="en-US" sz="2000" kern="0" dirty="0">
                <a:solidFill>
                  <a:srgbClr val="0070C0"/>
                </a:solidFill>
              </a:rPr>
              <a:t>IR (11 </a:t>
            </a:r>
            <a:r>
              <a:rPr lang="el-GR" sz="2000" kern="0" dirty="0">
                <a:solidFill>
                  <a:srgbClr val="0070C0"/>
                </a:solidFill>
                <a:latin typeface="Calibri" panose="020F0502020204030204" pitchFamily="34" charset="0"/>
                <a:cs typeface="Calibri" panose="020F0502020204030204" pitchFamily="34" charset="0"/>
              </a:rPr>
              <a:t>μ</a:t>
            </a:r>
            <a:r>
              <a:rPr lang="en-US" sz="2000" kern="0" dirty="0">
                <a:solidFill>
                  <a:srgbClr val="0070C0"/>
                </a:solidFill>
              </a:rPr>
              <a:t>m) and WV channels for GMS </a:t>
            </a:r>
            <a:r>
              <a:rPr lang="en-US" sz="2000" kern="0" dirty="0">
                <a:solidFill>
                  <a:srgbClr val="0070C0"/>
                </a:solidFill>
                <a:latin typeface="Calibri" panose="020F0502020204030204" pitchFamily="34" charset="0"/>
                <a:cs typeface="Calibri" panose="020F0502020204030204" pitchFamily="34" charset="0"/>
              </a:rPr>
              <a:t>‒ </a:t>
            </a:r>
            <a:r>
              <a:rPr lang="en-US" sz="2000" kern="0" dirty="0">
                <a:solidFill>
                  <a:srgbClr val="0070C0"/>
                </a:solidFill>
              </a:rPr>
              <a:t>MTSAT-2</a:t>
            </a:r>
            <a:r>
              <a:rPr lang="en-US" sz="2000" kern="0" dirty="0"/>
              <a:t> under SCOPE-CM/</a:t>
            </a:r>
            <a:r>
              <a:rPr lang="en-US" sz="2000" kern="0" dirty="0">
                <a:solidFill>
                  <a:srgbClr val="0070C0"/>
                </a:solidFill>
              </a:rPr>
              <a:t>IOGEO</a:t>
            </a:r>
            <a:r>
              <a:rPr lang="en-US" sz="2000" kern="0" dirty="0"/>
              <a:t> project</a:t>
            </a:r>
          </a:p>
        </p:txBody>
      </p:sp>
      <p:sp>
        <p:nvSpPr>
          <p:cNvPr id="9" name="テキスト ボックス 8"/>
          <p:cNvSpPr txBox="1"/>
          <p:nvPr/>
        </p:nvSpPr>
        <p:spPr>
          <a:xfrm>
            <a:off x="687278" y="5364170"/>
            <a:ext cx="3621675" cy="738664"/>
          </a:xfrm>
          <a:prstGeom prst="rect">
            <a:avLst/>
          </a:prstGeom>
          <a:noFill/>
        </p:spPr>
        <p:txBody>
          <a:bodyPr wrap="square" rtlCol="0">
            <a:spAutoFit/>
          </a:bodyPr>
          <a:lstStyle/>
          <a:p>
            <a:r>
              <a:rPr kumimoji="1" lang="en-US" altLang="ja-JP" sz="1400" dirty="0"/>
              <a:t>This study was done in collaboration w/ EUMETSAT during </a:t>
            </a:r>
            <a:r>
              <a:rPr kumimoji="1" lang="en-US" altLang="ja-JP" sz="1400" dirty="0" err="1"/>
              <a:t>Tasuku</a:t>
            </a:r>
            <a:r>
              <a:rPr kumimoji="1" lang="en-US" altLang="ja-JP" sz="1400" dirty="0"/>
              <a:t> </a:t>
            </a:r>
            <a:r>
              <a:rPr kumimoji="1" lang="en-US" altLang="ja-JP" sz="1400" dirty="0" err="1"/>
              <a:t>Tabata’s</a:t>
            </a:r>
            <a:r>
              <a:rPr kumimoji="1" lang="en-US" altLang="ja-JP" sz="1400" dirty="0"/>
              <a:t> stay as 1-year visiting scientist at EUMETSAT.</a:t>
            </a:r>
            <a:endParaRPr kumimoji="1" lang="ja-JP" altLang="en-US" sz="1400" dirty="0"/>
          </a:p>
        </p:txBody>
      </p:sp>
    </p:spTree>
    <p:extLst>
      <p:ext uri="{BB962C8B-B14F-4D97-AF65-F5344CB8AC3E}">
        <p14:creationId xmlns:p14="http://schemas.microsoft.com/office/powerpoint/2010/main" val="429188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4</a:t>
            </a:fld>
            <a:endParaRPr lang="en-US"/>
          </a:p>
        </p:txBody>
      </p:sp>
      <p:sp>
        <p:nvSpPr>
          <p:cNvPr id="3" name="Content Placeholder 2"/>
          <p:cNvSpPr txBox="1">
            <a:spLocks/>
          </p:cNvSpPr>
          <p:nvPr/>
        </p:nvSpPr>
        <p:spPr bwMode="auto">
          <a:xfrm>
            <a:off x="271581" y="1310373"/>
            <a:ext cx="8635581" cy="1347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2113" indent="-392113">
              <a:lnSpc>
                <a:spcPct val="120000"/>
              </a:lnSpc>
            </a:pPr>
            <a:r>
              <a:rPr lang="en-GB" sz="2000" kern="0" dirty="0"/>
              <a:t>Inter-calibration based on JMA GSICS GEO-LEO-IR algorithm</a:t>
            </a:r>
          </a:p>
          <a:p>
            <a:pPr marL="392113" indent="-392113">
              <a:lnSpc>
                <a:spcPct val="120000"/>
              </a:lnSpc>
            </a:pPr>
            <a:r>
              <a:rPr lang="en-GB" sz="2000" kern="0" dirty="0"/>
              <a:t>Reference sensors</a:t>
            </a:r>
          </a:p>
          <a:p>
            <a:pPr marL="627063" lvl="1" indent="-227013">
              <a:lnSpc>
                <a:spcPct val="120000"/>
              </a:lnSpc>
            </a:pPr>
            <a:r>
              <a:rPr lang="en-GB" sz="1800" kern="0" dirty="0">
                <a:solidFill>
                  <a:srgbClr val="0070C0"/>
                </a:solidFill>
              </a:rPr>
              <a:t>HIRS/2</a:t>
            </a:r>
            <a:r>
              <a:rPr lang="en-GB" sz="1800" kern="0" dirty="0"/>
              <a:t>, </a:t>
            </a:r>
            <a:r>
              <a:rPr lang="en-GB" sz="1800" kern="0" dirty="0">
                <a:solidFill>
                  <a:srgbClr val="0070C0"/>
                </a:solidFill>
              </a:rPr>
              <a:t>AIRS</a:t>
            </a:r>
            <a:r>
              <a:rPr lang="en-GB" sz="1800" kern="0" dirty="0"/>
              <a:t>, and </a:t>
            </a:r>
            <a:r>
              <a:rPr lang="en-GB" sz="1800" kern="0" dirty="0">
                <a:solidFill>
                  <a:srgbClr val="0070C0"/>
                </a:solidFill>
              </a:rPr>
              <a:t>IASI-A,B</a:t>
            </a:r>
          </a:p>
        </p:txBody>
      </p:sp>
      <p:sp>
        <p:nvSpPr>
          <p:cNvPr id="5" name="Title 1"/>
          <p:cNvSpPr txBox="1">
            <a:spLocks/>
          </p:cNvSpPr>
          <p:nvPr/>
        </p:nvSpPr>
        <p:spPr>
          <a:xfrm>
            <a:off x="3219060" y="326572"/>
            <a:ext cx="5673013" cy="811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1" kern="0" dirty="0"/>
              <a:t>Re-calibration algorithm</a:t>
            </a:r>
          </a:p>
        </p:txBody>
      </p:sp>
      <p:graphicFrame>
        <p:nvGraphicFramePr>
          <p:cNvPr id="6" name="表 6"/>
          <p:cNvGraphicFramePr>
            <a:graphicFrameLocks noGrp="1"/>
          </p:cNvGraphicFramePr>
          <p:nvPr>
            <p:extLst>
              <p:ext uri="{D42A27DB-BD31-4B8C-83A1-F6EECF244321}">
                <p14:modId xmlns:p14="http://schemas.microsoft.com/office/powerpoint/2010/main" val="972033962"/>
              </p:ext>
            </p:extLst>
          </p:nvPr>
        </p:nvGraphicFramePr>
        <p:xfrm>
          <a:off x="5611659" y="2209168"/>
          <a:ext cx="3166068" cy="2690438"/>
        </p:xfrm>
        <a:graphic>
          <a:graphicData uri="http://schemas.openxmlformats.org/drawingml/2006/table">
            <a:tbl>
              <a:tblPr firstRow="1" bandRow="1">
                <a:tableStyleId>{72833802-FEF1-4C79-8D5D-14CF1EAF98D9}</a:tableStyleId>
              </a:tblPr>
              <a:tblGrid>
                <a:gridCol w="904352">
                  <a:extLst>
                    <a:ext uri="{9D8B030D-6E8A-4147-A177-3AD203B41FA5}">
                      <a16:colId xmlns:a16="http://schemas.microsoft.com/office/drawing/2014/main" val="20000"/>
                    </a:ext>
                  </a:extLst>
                </a:gridCol>
                <a:gridCol w="1377461">
                  <a:extLst>
                    <a:ext uri="{9D8B030D-6E8A-4147-A177-3AD203B41FA5}">
                      <a16:colId xmlns:a16="http://schemas.microsoft.com/office/drawing/2014/main" val="20001"/>
                    </a:ext>
                  </a:extLst>
                </a:gridCol>
                <a:gridCol w="884255">
                  <a:extLst>
                    <a:ext uri="{9D8B030D-6E8A-4147-A177-3AD203B41FA5}">
                      <a16:colId xmlns:a16="http://schemas.microsoft.com/office/drawing/2014/main" val="20002"/>
                    </a:ext>
                  </a:extLst>
                </a:gridCol>
              </a:tblGrid>
              <a:tr h="379718">
                <a:tc>
                  <a:txBody>
                    <a:bodyPr/>
                    <a:lstStyle/>
                    <a:p>
                      <a:pPr algn="ctr"/>
                      <a:r>
                        <a:rPr kumimoji="1" lang="en-US" altLang="ja-JP" sz="1600" dirty="0"/>
                        <a:t>Sensor</a:t>
                      </a:r>
                      <a:endParaRPr kumimoji="1" lang="ja-JP" altLang="en-US" sz="1600" dirty="0"/>
                    </a:p>
                  </a:txBody>
                  <a:tcPr marL="36000" marR="36000" marT="36000" marB="36000">
                    <a:solidFill>
                      <a:schemeClr val="accent2">
                        <a:lumMod val="75000"/>
                      </a:schemeClr>
                    </a:solidFill>
                  </a:tcPr>
                </a:tc>
                <a:tc>
                  <a:txBody>
                    <a:bodyPr/>
                    <a:lstStyle/>
                    <a:p>
                      <a:pPr algn="ctr"/>
                      <a:r>
                        <a:rPr kumimoji="1" lang="en-US" altLang="ja-JP" sz="1600" dirty="0"/>
                        <a:t>Satellite</a:t>
                      </a:r>
                      <a:endParaRPr kumimoji="1" lang="ja-JP" altLang="en-US" sz="1600" dirty="0"/>
                    </a:p>
                  </a:txBody>
                  <a:tcPr marL="36000" marR="36000" marT="36000" marB="36000">
                    <a:solidFill>
                      <a:schemeClr val="accent2">
                        <a:lumMod val="75000"/>
                      </a:schemeClr>
                    </a:solidFill>
                  </a:tcPr>
                </a:tc>
                <a:tc>
                  <a:txBody>
                    <a:bodyPr/>
                    <a:lstStyle/>
                    <a:p>
                      <a:pPr algn="ctr"/>
                      <a:r>
                        <a:rPr kumimoji="1" lang="en-US" altLang="ja-JP" sz="1600" dirty="0"/>
                        <a:t>Period</a:t>
                      </a:r>
                      <a:endParaRPr kumimoji="1" lang="ja-JP" altLang="en-US" sz="1600" dirty="0"/>
                    </a:p>
                  </a:txBody>
                  <a:tcPr marL="36000" marR="36000" marT="36000" marB="36000">
                    <a:solidFill>
                      <a:schemeClr val="accent2">
                        <a:lumMod val="75000"/>
                      </a:schemeClr>
                    </a:solidFill>
                  </a:tcPr>
                </a:tc>
                <a:extLst>
                  <a:ext uri="{0D108BD9-81ED-4DB2-BD59-A6C34878D82A}">
                    <a16:rowId xmlns:a16="http://schemas.microsoft.com/office/drawing/2014/main" val="10000"/>
                  </a:ext>
                </a:extLst>
              </a:tr>
              <a:tr h="394005">
                <a:tc>
                  <a:txBody>
                    <a:bodyPr/>
                    <a:lstStyle/>
                    <a:p>
                      <a:pPr algn="ctr"/>
                      <a:r>
                        <a:rPr kumimoji="1" lang="en-US" altLang="ja-JP" sz="1600" dirty="0">
                          <a:solidFill>
                            <a:srgbClr val="0070C0"/>
                          </a:solidFill>
                        </a:rPr>
                        <a:t>HIRS/2</a:t>
                      </a:r>
                      <a:endParaRPr kumimoji="1" lang="ja-JP" altLang="en-US" sz="1600" dirty="0">
                        <a:solidFill>
                          <a:srgbClr val="0070C0"/>
                        </a:solidFill>
                      </a:endParaRPr>
                    </a:p>
                  </a:txBody>
                  <a:tcPr marL="36000" marR="36000" marT="36000" marB="36000"/>
                </a:tc>
                <a:tc>
                  <a:txBody>
                    <a:bodyPr/>
                    <a:lstStyle/>
                    <a:p>
                      <a:pPr algn="ctr"/>
                      <a:r>
                        <a:rPr kumimoji="1" lang="en-US" altLang="ja-JP" sz="1600" dirty="0">
                          <a:solidFill>
                            <a:srgbClr val="0070C0"/>
                          </a:solidFill>
                        </a:rPr>
                        <a:t>TIROS-N</a:t>
                      </a:r>
                      <a:endParaRPr kumimoji="1" lang="en-US" altLang="ja-JP" sz="1600" baseline="0" dirty="0">
                        <a:solidFill>
                          <a:srgbClr val="0070C0"/>
                        </a:solidFill>
                      </a:endParaRPr>
                    </a:p>
                    <a:p>
                      <a:pPr algn="ctr"/>
                      <a:r>
                        <a:rPr kumimoji="1" lang="en-US" altLang="ja-JP" sz="1600" dirty="0">
                          <a:solidFill>
                            <a:srgbClr val="0070C0"/>
                          </a:solidFill>
                        </a:rPr>
                        <a:t>NOAA-6-14 </a:t>
                      </a:r>
                      <a:endParaRPr kumimoji="1" lang="ja-JP" altLang="en-US" sz="1600" dirty="0">
                        <a:solidFill>
                          <a:srgbClr val="0070C0"/>
                        </a:solidFill>
                      </a:endParaRPr>
                    </a:p>
                  </a:txBody>
                  <a:tcPr marL="36000" marR="36000" marT="36000" marB="36000"/>
                </a:tc>
                <a:tc>
                  <a:txBody>
                    <a:bodyPr/>
                    <a:lstStyle/>
                    <a:p>
                      <a:pPr algn="ctr"/>
                      <a:r>
                        <a:rPr kumimoji="1" lang="en-US" altLang="ja-JP" sz="1600" dirty="0">
                          <a:solidFill>
                            <a:srgbClr val="0070C0"/>
                          </a:solidFill>
                        </a:rPr>
                        <a:t>1978 – 2006</a:t>
                      </a:r>
                      <a:endParaRPr kumimoji="1" lang="ja-JP" altLang="en-US" sz="1600" dirty="0">
                        <a:solidFill>
                          <a:srgbClr val="0070C0"/>
                        </a:solidFill>
                      </a:endParaRPr>
                    </a:p>
                  </a:txBody>
                  <a:tcPr marL="36000" marR="36000" marT="36000" marB="36000"/>
                </a:tc>
                <a:extLst>
                  <a:ext uri="{0D108BD9-81ED-4DB2-BD59-A6C34878D82A}">
                    <a16:rowId xmlns:a16="http://schemas.microsoft.com/office/drawing/2014/main" val="10003"/>
                  </a:ext>
                </a:extLst>
              </a:tr>
              <a:tr h="196065">
                <a:tc>
                  <a:txBody>
                    <a:bodyPr/>
                    <a:lstStyle/>
                    <a:p>
                      <a:pPr algn="ctr"/>
                      <a:r>
                        <a:rPr kumimoji="1" lang="en-US" altLang="ja-JP" sz="1600" dirty="0"/>
                        <a:t>HIRS/3</a:t>
                      </a:r>
                      <a:endParaRPr kumimoji="1" lang="ja-JP" altLang="en-US" sz="1600" dirty="0">
                        <a:solidFill>
                          <a:schemeClr val="tx1"/>
                        </a:solidFill>
                      </a:endParaRPr>
                    </a:p>
                  </a:txBody>
                  <a:tcPr marL="36000" marR="36000" marT="36000" marB="36000"/>
                </a:tc>
                <a:tc>
                  <a:txBody>
                    <a:bodyPr/>
                    <a:lstStyle/>
                    <a:p>
                      <a:pPr algn="ctr"/>
                      <a:r>
                        <a:rPr kumimoji="1" lang="en-US" altLang="ja-JP" sz="1600" dirty="0"/>
                        <a:t>NOAA-15, 16,17</a:t>
                      </a:r>
                      <a:endParaRPr kumimoji="1" lang="ja-JP" altLang="en-US" sz="1600" dirty="0">
                        <a:solidFill>
                          <a:schemeClr val="tx1"/>
                        </a:solidFill>
                      </a:endParaRPr>
                    </a:p>
                  </a:txBody>
                  <a:tcPr marL="36000" marR="36000" marT="36000" marB="36000"/>
                </a:tc>
                <a:tc>
                  <a:txBody>
                    <a:bodyPr/>
                    <a:lstStyle/>
                    <a:p>
                      <a:pPr algn="ctr"/>
                      <a:r>
                        <a:rPr kumimoji="1" lang="en-US" altLang="ja-JP" sz="1600" dirty="0"/>
                        <a:t>1998 – 2013</a:t>
                      </a:r>
                      <a:endParaRPr kumimoji="1" lang="ja-JP" altLang="en-US" sz="1600" dirty="0">
                        <a:solidFill>
                          <a:schemeClr val="tx1"/>
                        </a:solidFill>
                      </a:endParaRPr>
                    </a:p>
                  </a:txBody>
                  <a:tcPr marL="36000" marR="36000" marT="36000" marB="36000"/>
                </a:tc>
                <a:extLst>
                  <a:ext uri="{0D108BD9-81ED-4DB2-BD59-A6C34878D82A}">
                    <a16:rowId xmlns:a16="http://schemas.microsoft.com/office/drawing/2014/main" val="10004"/>
                  </a:ext>
                </a:extLst>
              </a:tr>
              <a:tr h="287008">
                <a:tc>
                  <a:txBody>
                    <a:bodyPr/>
                    <a:lstStyle/>
                    <a:p>
                      <a:pPr algn="ctr"/>
                      <a:r>
                        <a:rPr kumimoji="1" lang="en-US" altLang="ja-JP" sz="1600" dirty="0"/>
                        <a:t>HIRS/4</a:t>
                      </a:r>
                      <a:endParaRPr kumimoji="1" lang="ja-JP" altLang="en-US" sz="1600" dirty="0">
                        <a:solidFill>
                          <a:schemeClr val="tx1"/>
                        </a:solidFill>
                      </a:endParaRPr>
                    </a:p>
                  </a:txBody>
                  <a:tcPr marL="36000" marR="36000" marT="36000" marB="36000"/>
                </a:tc>
                <a:tc>
                  <a:txBody>
                    <a:bodyPr/>
                    <a:lstStyle/>
                    <a:p>
                      <a:pPr algn="ctr"/>
                      <a:r>
                        <a:rPr kumimoji="1" lang="en-US" altLang="ja-JP" sz="1600" dirty="0"/>
                        <a:t>NOAA-18,19</a:t>
                      </a:r>
                    </a:p>
                    <a:p>
                      <a:pPr algn="ctr"/>
                      <a:r>
                        <a:rPr kumimoji="1" lang="en-US" altLang="ja-JP" sz="1600" dirty="0"/>
                        <a:t>Metop-1,2</a:t>
                      </a:r>
                      <a:endParaRPr kumimoji="1" lang="ja-JP" altLang="en-US" sz="1600" dirty="0">
                        <a:solidFill>
                          <a:schemeClr val="tx1"/>
                        </a:solidFill>
                      </a:endParaRPr>
                    </a:p>
                  </a:txBody>
                  <a:tcPr marL="36000" marR="36000" marT="36000" marB="36000"/>
                </a:tc>
                <a:tc>
                  <a:txBody>
                    <a:bodyPr/>
                    <a:lstStyle/>
                    <a:p>
                      <a:pPr algn="ctr"/>
                      <a:r>
                        <a:rPr kumimoji="1" lang="en-US" altLang="ja-JP" sz="1600" dirty="0"/>
                        <a:t>2005 - </a:t>
                      </a:r>
                      <a:endParaRPr kumimoji="1" lang="ja-JP" altLang="en-US" sz="1600" dirty="0">
                        <a:solidFill>
                          <a:schemeClr val="tx1"/>
                        </a:solidFill>
                      </a:endParaRPr>
                    </a:p>
                  </a:txBody>
                  <a:tcPr marL="36000" marR="36000" marT="36000" marB="36000"/>
                </a:tc>
                <a:extLst>
                  <a:ext uri="{0D108BD9-81ED-4DB2-BD59-A6C34878D82A}">
                    <a16:rowId xmlns:a16="http://schemas.microsoft.com/office/drawing/2014/main" val="10005"/>
                  </a:ext>
                </a:extLst>
              </a:tr>
              <a:tr h="0">
                <a:tc>
                  <a:txBody>
                    <a:bodyPr/>
                    <a:lstStyle/>
                    <a:p>
                      <a:pPr algn="ctr"/>
                      <a:r>
                        <a:rPr kumimoji="1" lang="en-US" altLang="ja-JP" sz="1600" dirty="0">
                          <a:solidFill>
                            <a:srgbClr val="0070C0"/>
                          </a:solidFill>
                        </a:rPr>
                        <a:t>AIRS</a:t>
                      </a:r>
                      <a:endParaRPr kumimoji="1" lang="ja-JP" altLang="en-US" sz="1600" dirty="0">
                        <a:solidFill>
                          <a:srgbClr val="0070C0"/>
                        </a:solidFill>
                      </a:endParaRPr>
                    </a:p>
                  </a:txBody>
                  <a:tcPr marL="36000" marR="36000" marT="36000" marB="36000"/>
                </a:tc>
                <a:tc>
                  <a:txBody>
                    <a:bodyPr/>
                    <a:lstStyle/>
                    <a:p>
                      <a:pPr algn="ctr"/>
                      <a:r>
                        <a:rPr kumimoji="1" lang="en-US" altLang="ja-JP" sz="1600" dirty="0">
                          <a:solidFill>
                            <a:srgbClr val="0070C0"/>
                          </a:solidFill>
                        </a:rPr>
                        <a:t>Aqua</a:t>
                      </a:r>
                      <a:endParaRPr kumimoji="1" lang="ja-JP" altLang="en-US" sz="1600" dirty="0">
                        <a:solidFill>
                          <a:srgbClr val="0070C0"/>
                        </a:solidFill>
                      </a:endParaRPr>
                    </a:p>
                  </a:txBody>
                  <a:tcPr marL="36000" marR="36000" marT="36000" marB="36000"/>
                </a:tc>
                <a:tc>
                  <a:txBody>
                    <a:bodyPr/>
                    <a:lstStyle/>
                    <a:p>
                      <a:pPr algn="ctr"/>
                      <a:r>
                        <a:rPr kumimoji="1" lang="en-US" altLang="ja-JP" sz="1600" dirty="0">
                          <a:solidFill>
                            <a:srgbClr val="0070C0"/>
                          </a:solidFill>
                        </a:rPr>
                        <a:t>2002-</a:t>
                      </a:r>
                      <a:endParaRPr kumimoji="1" lang="ja-JP" altLang="en-US" sz="1600" dirty="0">
                        <a:solidFill>
                          <a:srgbClr val="0070C0"/>
                        </a:solidFill>
                      </a:endParaRPr>
                    </a:p>
                  </a:txBody>
                  <a:tcPr marL="36000" marR="36000" marT="36000" marB="36000"/>
                </a:tc>
                <a:extLst>
                  <a:ext uri="{0D108BD9-81ED-4DB2-BD59-A6C34878D82A}">
                    <a16:rowId xmlns:a16="http://schemas.microsoft.com/office/drawing/2014/main" val="10006"/>
                  </a:ext>
                </a:extLst>
              </a:tr>
              <a:tr h="177683">
                <a:tc>
                  <a:txBody>
                    <a:bodyPr/>
                    <a:lstStyle/>
                    <a:p>
                      <a:pPr algn="ctr"/>
                      <a:r>
                        <a:rPr kumimoji="1" lang="en-US" altLang="ja-JP" sz="1600" dirty="0">
                          <a:solidFill>
                            <a:srgbClr val="0070C0"/>
                          </a:solidFill>
                        </a:rPr>
                        <a:t>IASI</a:t>
                      </a:r>
                      <a:endParaRPr kumimoji="1" lang="ja-JP" altLang="en-US" sz="1600" dirty="0">
                        <a:solidFill>
                          <a:srgbClr val="0070C0"/>
                        </a:solidFill>
                      </a:endParaRPr>
                    </a:p>
                  </a:txBody>
                  <a:tcPr marL="36000" marR="36000" marT="36000" marB="36000"/>
                </a:tc>
                <a:tc>
                  <a:txBody>
                    <a:bodyPr/>
                    <a:lstStyle/>
                    <a:p>
                      <a:pPr algn="ctr"/>
                      <a:r>
                        <a:rPr kumimoji="1" lang="en-US" altLang="ja-JP" sz="1600" dirty="0" err="1">
                          <a:solidFill>
                            <a:srgbClr val="0070C0"/>
                          </a:solidFill>
                        </a:rPr>
                        <a:t>Metop</a:t>
                      </a:r>
                      <a:r>
                        <a:rPr kumimoji="1" lang="en-US" altLang="ja-JP" sz="1600" dirty="0">
                          <a:solidFill>
                            <a:srgbClr val="0070C0"/>
                          </a:solidFill>
                        </a:rPr>
                        <a:t>-A/B</a:t>
                      </a:r>
                      <a:endParaRPr kumimoji="1" lang="ja-JP" altLang="en-US" sz="1600" dirty="0">
                        <a:solidFill>
                          <a:srgbClr val="0070C0"/>
                        </a:solidFill>
                      </a:endParaRPr>
                    </a:p>
                  </a:txBody>
                  <a:tcPr marL="36000" marR="36000" marT="36000" marB="36000"/>
                </a:tc>
                <a:tc>
                  <a:txBody>
                    <a:bodyPr/>
                    <a:lstStyle/>
                    <a:p>
                      <a:pPr algn="ctr"/>
                      <a:r>
                        <a:rPr kumimoji="1" lang="en-US" altLang="ja-JP" sz="1600" dirty="0">
                          <a:solidFill>
                            <a:srgbClr val="0070C0"/>
                          </a:solidFill>
                        </a:rPr>
                        <a:t>2007-</a:t>
                      </a:r>
                      <a:endParaRPr kumimoji="1" lang="ja-JP" altLang="en-US" sz="1600" dirty="0">
                        <a:solidFill>
                          <a:srgbClr val="0070C0"/>
                        </a:solidFill>
                      </a:endParaRPr>
                    </a:p>
                  </a:txBody>
                  <a:tcPr marL="36000" marR="36000" marT="36000" marB="36000"/>
                </a:tc>
                <a:extLst>
                  <a:ext uri="{0D108BD9-81ED-4DB2-BD59-A6C34878D82A}">
                    <a16:rowId xmlns:a16="http://schemas.microsoft.com/office/drawing/2014/main" val="10007"/>
                  </a:ext>
                </a:extLst>
              </a:tr>
            </a:tbl>
          </a:graphicData>
        </a:graphic>
      </p:graphicFrame>
      <p:sp>
        <p:nvSpPr>
          <p:cNvPr id="8" name="テキスト ボックス 7"/>
          <p:cNvSpPr txBox="1"/>
          <p:nvPr/>
        </p:nvSpPr>
        <p:spPr>
          <a:xfrm>
            <a:off x="6114077" y="1834859"/>
            <a:ext cx="2121093" cy="369332"/>
          </a:xfrm>
          <a:prstGeom prst="rect">
            <a:avLst/>
          </a:prstGeom>
          <a:noFill/>
        </p:spPr>
        <p:txBody>
          <a:bodyPr wrap="none" rtlCol="0">
            <a:spAutoFit/>
          </a:bodyPr>
          <a:lstStyle/>
          <a:p>
            <a:r>
              <a:rPr kumimoji="1" lang="en-US" altLang="ja-JP" dirty="0"/>
              <a:t>Reference sensors</a:t>
            </a:r>
            <a:endParaRPr kumimoji="1" lang="ja-JP" altLang="en-US" dirty="0"/>
          </a:p>
        </p:txBody>
      </p:sp>
      <p:sp>
        <p:nvSpPr>
          <p:cNvPr id="11" name="Content Placeholder 2"/>
          <p:cNvSpPr txBox="1">
            <a:spLocks/>
          </p:cNvSpPr>
          <p:nvPr/>
        </p:nvSpPr>
        <p:spPr bwMode="auto">
          <a:xfrm>
            <a:off x="271580" y="2657336"/>
            <a:ext cx="5202293" cy="230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2113" indent="-392113">
              <a:lnSpc>
                <a:spcPct val="120000"/>
              </a:lnSpc>
            </a:pPr>
            <a:r>
              <a:rPr lang="en-GB" sz="2000" kern="0" dirty="0"/>
              <a:t>Differences from JMA-GSICS algorithm</a:t>
            </a:r>
          </a:p>
          <a:p>
            <a:pPr marL="627063" lvl="1" indent="-227013">
              <a:lnSpc>
                <a:spcPct val="120000"/>
              </a:lnSpc>
            </a:pPr>
            <a:r>
              <a:rPr lang="en-GB" sz="1800" kern="0" dirty="0"/>
              <a:t>Spectral band adjustment factor for HIRS/2</a:t>
            </a:r>
          </a:p>
          <a:p>
            <a:pPr marL="627063" lvl="1" indent="-227013">
              <a:lnSpc>
                <a:spcPct val="120000"/>
              </a:lnSpc>
            </a:pPr>
            <a:r>
              <a:rPr lang="en-GB" sz="1800" kern="0" dirty="0"/>
              <a:t>Spectral gap-filling for AIRS</a:t>
            </a:r>
          </a:p>
          <a:p>
            <a:pPr marL="627063" lvl="1" indent="-227013">
              <a:lnSpc>
                <a:spcPct val="120000"/>
              </a:lnSpc>
            </a:pPr>
            <a:r>
              <a:rPr lang="en-GB" sz="1800" kern="0" dirty="0"/>
              <a:t>Regression equation for calculating inter-calibration coefficients</a:t>
            </a:r>
          </a:p>
          <a:p>
            <a:pPr marL="801688" lvl="2" indent="-263525">
              <a:lnSpc>
                <a:spcPct val="120000"/>
              </a:lnSpc>
            </a:pPr>
            <a:endParaRPr lang="en-GB" sz="1800" kern="0"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1091232" y="4642722"/>
                <a:ext cx="28176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𝐿𝐸𝑂</m:t>
                      </m:r>
                      <m:r>
                        <a:rPr kumimoji="1" lang="en-US" altLang="ja-JP" i="1" smtClean="0">
                          <a:latin typeface="Cambria Math" panose="02040503050406030204" pitchFamily="18" charset="0"/>
                        </a:rPr>
                        <m:t>=</m:t>
                      </m:r>
                      <m:r>
                        <a:rPr kumimoji="1" lang="en-US" altLang="ja-JP" b="0" i="1" smtClean="0">
                          <a:latin typeface="Cambria Math" panose="02040503050406030204" pitchFamily="18" charset="0"/>
                        </a:rPr>
                        <m:t>𝑠𝑙𝑜𝑝𝑒</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𝐺𝐸𝑂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𝑜𝑓𝑓𝑠𝑒𝑡</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091232" y="4642722"/>
                <a:ext cx="2817631" cy="276999"/>
              </a:xfrm>
              <a:prstGeom prst="rect">
                <a:avLst/>
              </a:prstGeom>
              <a:blipFill>
                <a:blip r:embed="rId2"/>
                <a:stretch>
                  <a:fillRect l="-1299" t="-2222" r="-2381" b="-37778"/>
                </a:stretch>
              </a:blipFill>
            </p:spPr>
            <p:txBody>
              <a:bodyPr/>
              <a:lstStyle/>
              <a:p>
                <a:r>
                  <a:rPr lang="ja-JP" altLang="en-US">
                    <a:noFill/>
                  </a:rPr>
                  <a:t> </a:t>
                </a:r>
              </a:p>
            </p:txBody>
          </p:sp>
        </mc:Fallback>
      </mc:AlternateContent>
      <p:sp>
        <p:nvSpPr>
          <p:cNvPr id="13" name="Content Placeholder 2"/>
          <p:cNvSpPr txBox="1">
            <a:spLocks/>
          </p:cNvSpPr>
          <p:nvPr/>
        </p:nvSpPr>
        <p:spPr bwMode="auto">
          <a:xfrm>
            <a:off x="490018" y="5011320"/>
            <a:ext cx="7464010" cy="1113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01688" lvl="2" indent="-263525">
              <a:lnSpc>
                <a:spcPct val="120000"/>
              </a:lnSpc>
            </a:pPr>
            <a:r>
              <a:rPr lang="en-GB" sz="1800" kern="0" dirty="0"/>
              <a:t>Weights for X and Y are taken into account (i.e. FIEXY in IDL)</a:t>
            </a:r>
          </a:p>
          <a:p>
            <a:pPr marL="912812" lvl="2" indent="-285750">
              <a:lnSpc>
                <a:spcPct val="120000"/>
              </a:lnSpc>
              <a:buFont typeface="Wingdings" panose="05000000000000000000" pitchFamily="2" charset="2"/>
              <a:buChar char="ü"/>
            </a:pPr>
            <a:r>
              <a:rPr lang="en-GB" sz="1600" kern="0" dirty="0"/>
              <a:t>X: </a:t>
            </a:r>
            <a:r>
              <a:rPr lang="en-GB" sz="1600" kern="0" dirty="0" err="1"/>
              <a:t>Stdv</a:t>
            </a:r>
            <a:r>
              <a:rPr lang="en-GB" sz="1600" kern="0" dirty="0"/>
              <a:t>. of GEO radiance over averaged pixels</a:t>
            </a:r>
          </a:p>
          <a:p>
            <a:pPr marL="912812" lvl="2" indent="-285750">
              <a:lnSpc>
                <a:spcPct val="120000"/>
              </a:lnSpc>
              <a:buFont typeface="Wingdings" panose="05000000000000000000" pitchFamily="2" charset="2"/>
              <a:buChar char="ü"/>
            </a:pPr>
            <a:r>
              <a:rPr lang="en-GB" sz="1600" kern="0" dirty="0"/>
              <a:t>Y: SBAF </a:t>
            </a:r>
            <a:r>
              <a:rPr lang="en-GB" sz="1600" kern="0" dirty="0" err="1"/>
              <a:t>unc</a:t>
            </a:r>
            <a:r>
              <a:rPr lang="en-GB" sz="1600" kern="0" dirty="0"/>
              <a:t>. and LEO </a:t>
            </a:r>
            <a:r>
              <a:rPr lang="en-GB" sz="1600" kern="0" dirty="0" err="1"/>
              <a:t>NeDT</a:t>
            </a:r>
            <a:endParaRPr lang="en-GB" sz="1800" kern="0" dirty="0"/>
          </a:p>
        </p:txBody>
      </p:sp>
    </p:spTree>
    <p:extLst>
      <p:ext uri="{BB962C8B-B14F-4D97-AF65-F5344CB8AC3E}">
        <p14:creationId xmlns:p14="http://schemas.microsoft.com/office/powerpoint/2010/main" val="274874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5</a:t>
            </a:fld>
            <a:endParaRPr lang="en-US"/>
          </a:p>
        </p:txBody>
      </p:sp>
      <p:sp>
        <p:nvSpPr>
          <p:cNvPr id="3" name="Content Placeholder 2"/>
          <p:cNvSpPr txBox="1">
            <a:spLocks/>
          </p:cNvSpPr>
          <p:nvPr/>
        </p:nvSpPr>
        <p:spPr bwMode="auto">
          <a:xfrm>
            <a:off x="371789" y="1210164"/>
            <a:ext cx="8635581" cy="2728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2113" indent="-392113">
              <a:lnSpc>
                <a:spcPct val="130000"/>
              </a:lnSpc>
            </a:pPr>
            <a:r>
              <a:rPr lang="en-GB" sz="2000" kern="0" dirty="0"/>
              <a:t>Linear regression of simulated pseudo GEO/HIRS radiances using IASI-A L1C data</a:t>
            </a:r>
          </a:p>
          <a:p>
            <a:pPr marL="392113" indent="-392113">
              <a:lnSpc>
                <a:spcPct val="130000"/>
              </a:lnSpc>
            </a:pPr>
            <a:endParaRPr lang="en-GB" sz="2000" kern="0" dirty="0"/>
          </a:p>
          <a:p>
            <a:pPr marL="392113" indent="-392113">
              <a:lnSpc>
                <a:spcPct val="130000"/>
              </a:lnSpc>
            </a:pPr>
            <a:r>
              <a:rPr lang="en-GB" sz="2000" kern="0" dirty="0"/>
              <a:t>Various scenes (~200,000) of  IASI-A spectra are used</a:t>
            </a:r>
          </a:p>
        </p:txBody>
      </p:sp>
      <p:sp>
        <p:nvSpPr>
          <p:cNvPr id="5" name="Title 1"/>
          <p:cNvSpPr txBox="1">
            <a:spLocks/>
          </p:cNvSpPr>
          <p:nvPr/>
        </p:nvSpPr>
        <p:spPr>
          <a:xfrm>
            <a:off x="3219060" y="326572"/>
            <a:ext cx="5673013" cy="811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1" kern="0" dirty="0">
                <a:solidFill>
                  <a:srgbClr val="FF0000"/>
                </a:solidFill>
              </a:rPr>
              <a:t>SBAF</a:t>
            </a:r>
            <a:r>
              <a:rPr lang="en-GB" sz="3200" b="1" kern="0" dirty="0"/>
              <a:t> for HIRS/2</a:t>
            </a:r>
          </a:p>
        </p:txBody>
      </p:sp>
      <mc:AlternateContent xmlns:mc="http://schemas.openxmlformats.org/markup-compatibility/2006" xmlns:a14="http://schemas.microsoft.com/office/drawing/2010/main">
        <mc:Choice Requires="a14">
          <p:sp>
            <p:nvSpPr>
              <p:cNvPr id="10" name="正方形/長方形 9"/>
              <p:cNvSpPr/>
              <p:nvPr/>
            </p:nvSpPr>
            <p:spPr>
              <a:xfrm>
                <a:off x="607249" y="2129617"/>
                <a:ext cx="4936929" cy="462884"/>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𝐺</m:t>
                      </m:r>
                      <m:r>
                        <a:rPr lang="en-US" altLang="ja-JP" sz="2400" i="1">
                          <a:latin typeface="Cambria Math"/>
                        </a:rPr>
                        <m:t>𝐸</m:t>
                      </m:r>
                      <m:sSup>
                        <m:sSupPr>
                          <m:ctrlPr>
                            <a:rPr lang="en-US" altLang="ja-JP" sz="2400" i="1">
                              <a:latin typeface="Cambria Math" panose="02040503050406030204" pitchFamily="18" charset="0"/>
                            </a:rPr>
                          </m:ctrlPr>
                        </m:sSupPr>
                        <m:e>
                          <m:r>
                            <a:rPr lang="en-US" altLang="ja-JP" sz="2400" i="1">
                              <a:latin typeface="Cambria Math"/>
                            </a:rPr>
                            <m:t>𝑂</m:t>
                          </m:r>
                        </m:e>
                        <m:sup>
                          <m:r>
                            <a:rPr lang="en-US" altLang="ja-JP" sz="2400" i="1">
                              <a:latin typeface="Cambria Math"/>
                            </a:rPr>
                            <m:t>𝐻𝐼𝑅𝑆</m:t>
                          </m:r>
                        </m:sup>
                      </m:sSup>
                      <m:r>
                        <a:rPr lang="en-US" altLang="ja-JP" sz="2400" i="1">
                          <a:latin typeface="Cambria Math"/>
                        </a:rPr>
                        <m:t>=</m:t>
                      </m:r>
                      <m:r>
                        <a:rPr lang="en-US" altLang="ja-JP" sz="2400" i="1" smtClean="0">
                          <a:solidFill>
                            <a:srgbClr val="FF0000"/>
                          </a:solidFill>
                          <a:latin typeface="Cambria Math"/>
                        </a:rPr>
                        <m:t>𝐴</m:t>
                      </m:r>
                      <m:r>
                        <a:rPr lang="en-US" altLang="ja-JP" sz="2400" i="1">
                          <a:latin typeface="Cambria Math"/>
                        </a:rPr>
                        <m:t> × </m:t>
                      </m:r>
                      <m:r>
                        <a:rPr lang="en-US" altLang="ja-JP" sz="2400" i="1">
                          <a:latin typeface="Cambria Math"/>
                        </a:rPr>
                        <m:t>𝐻𝐼𝑅</m:t>
                      </m:r>
                      <m:sSup>
                        <m:sSupPr>
                          <m:ctrlPr>
                            <a:rPr lang="en-US" altLang="ja-JP" sz="2400" i="1">
                              <a:latin typeface="Cambria Math" panose="02040503050406030204" pitchFamily="18" charset="0"/>
                            </a:rPr>
                          </m:ctrlPr>
                        </m:sSupPr>
                        <m:e>
                          <m:r>
                            <a:rPr lang="en-US" altLang="ja-JP" sz="2400" i="1">
                              <a:latin typeface="Cambria Math"/>
                            </a:rPr>
                            <m:t>𝑆</m:t>
                          </m:r>
                        </m:e>
                        <m:sup>
                          <m:r>
                            <a:rPr lang="en-US" altLang="ja-JP" sz="2400" i="1">
                              <a:latin typeface="Cambria Math"/>
                            </a:rPr>
                            <m:t>𝑂𝐵𝑆</m:t>
                          </m:r>
                        </m:sup>
                      </m:sSup>
                      <m:r>
                        <a:rPr lang="en-US" altLang="ja-JP" sz="2400" i="1">
                          <a:latin typeface="Cambria Math"/>
                        </a:rPr>
                        <m:t> </m:t>
                      </m:r>
                      <m:r>
                        <a:rPr lang="en-US" altLang="ja-JP" sz="2400" i="1">
                          <a:latin typeface="Cambria Math"/>
                          <a:ea typeface="Cambria Math"/>
                        </a:rPr>
                        <m:t>+</m:t>
                      </m:r>
                      <m:r>
                        <a:rPr lang="en-US" altLang="ja-JP" sz="2400" i="1" smtClean="0">
                          <a:solidFill>
                            <a:srgbClr val="FF0000"/>
                          </a:solidFill>
                          <a:latin typeface="Cambria Math"/>
                          <a:ea typeface="Cambria Math"/>
                        </a:rPr>
                        <m:t>𝐵</m:t>
                      </m:r>
                    </m:oMath>
                  </m:oMathPara>
                </a14:m>
                <a:endParaRPr lang="en-GB" altLang="ja-JP" sz="2400" dirty="0">
                  <a:solidFill>
                    <a:srgbClr val="FF0000"/>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607249" y="2129617"/>
                <a:ext cx="4936929" cy="462884"/>
              </a:xfrm>
              <a:prstGeom prst="rect">
                <a:avLst/>
              </a:prstGeom>
              <a:blipFill>
                <a:blip r:embed="rId2"/>
                <a:stretch>
                  <a:fillRect/>
                </a:stretch>
              </a:blipFill>
            </p:spPr>
            <p:txBody>
              <a:bodyPr/>
              <a:lstStyle/>
              <a:p>
                <a:r>
                  <a:rPr lang="ja-JP" altLang="en-US">
                    <a:noFill/>
                  </a:rPr>
                  <a:t> </a:t>
                </a:r>
              </a:p>
            </p:txBody>
          </p:sp>
        </mc:Fallback>
      </mc:AlternateContent>
      <p:pic>
        <p:nvPicPr>
          <p:cNvPr id="11" name="Picture 2" descr="\\hpcnas.dpc.kishou.go.jp\share\個人用\msysen30\scat_IR_QUAD_suprad_compensated_MTSAT1R_IR1_NOAA18_CH0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0" t="7294" b="4339"/>
          <a:stretch/>
        </p:blipFill>
        <p:spPr bwMode="auto">
          <a:xfrm>
            <a:off x="4882694" y="3202174"/>
            <a:ext cx="2974285" cy="27163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テキスト ボックス 12"/>
              <p:cNvSpPr txBox="1"/>
              <p:nvPr/>
            </p:nvSpPr>
            <p:spPr>
              <a:xfrm rot="-5400000">
                <a:off x="3506891" y="4390505"/>
                <a:ext cx="2158237" cy="40113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2000" b="0" i="0" smtClean="0">
                          <a:latin typeface="Cambria Math"/>
                        </a:rPr>
                        <m:t>  </m:t>
                      </m:r>
                      <m:r>
                        <m:rPr>
                          <m:sty m:val="p"/>
                        </m:rPr>
                        <a:rPr lang="en-US" altLang="ja-JP" sz="2000" b="0" i="0" smtClean="0">
                          <a:latin typeface="Cambria Math" panose="02040503050406030204" pitchFamily="18" charset="0"/>
                        </a:rPr>
                        <m:t>Radiance</m:t>
                      </m:r>
                      <m:r>
                        <a:rPr lang="en-US" altLang="ja-JP" sz="2000" b="0" i="0" smtClean="0">
                          <a:latin typeface="Cambria Math" panose="02040503050406030204" pitchFamily="18" charset="0"/>
                        </a:rPr>
                        <m:t> </m:t>
                      </m:r>
                      <m:r>
                        <m:rPr>
                          <m:sty m:val="p"/>
                        </m:rPr>
                        <a:rPr lang="en-US" altLang="ja-JP" sz="2000" b="0" i="0" smtClean="0">
                          <a:latin typeface="Cambria Math" panose="02040503050406030204" pitchFamily="18" charset="0"/>
                        </a:rPr>
                        <m:t>of</m:t>
                      </m:r>
                      <m:r>
                        <a:rPr lang="en-US" altLang="ja-JP" sz="2000" b="0" i="1" smtClean="0">
                          <a:latin typeface="Cambria Math"/>
                        </a:rPr>
                        <m:t>  </m:t>
                      </m:r>
                      <m:r>
                        <a:rPr lang="en-US" altLang="ja-JP" sz="2000" b="0" i="1" smtClean="0">
                          <a:latin typeface="Cambria Math"/>
                        </a:rPr>
                        <m:t>𝐺𝐸</m:t>
                      </m:r>
                      <m:sSup>
                        <m:sSupPr>
                          <m:ctrlPr>
                            <a:rPr lang="en-US" altLang="ja-JP" sz="2000" b="0" i="1" smtClean="0">
                              <a:latin typeface="Cambria Math" panose="02040503050406030204" pitchFamily="18" charset="0"/>
                            </a:rPr>
                          </m:ctrlPr>
                        </m:sSupPr>
                        <m:e>
                          <m:r>
                            <a:rPr lang="en-US" altLang="ja-JP" sz="2000" b="0" i="1" smtClean="0">
                              <a:latin typeface="Cambria Math"/>
                            </a:rPr>
                            <m:t>𝑂</m:t>
                          </m:r>
                        </m:e>
                        <m:sup>
                          <m:r>
                            <a:rPr lang="en-US" altLang="ja-JP" sz="2000" b="0" i="1" smtClean="0">
                              <a:latin typeface="Cambria Math"/>
                            </a:rPr>
                            <m:t>𝐼𝐴𝑆𝐼</m:t>
                          </m:r>
                        </m:sup>
                      </m:sSup>
                    </m:oMath>
                  </m:oMathPara>
                </a14:m>
                <a:endParaRPr lang="en-US" altLang="ja-JP" sz="2000" b="0" i="1" dirty="0">
                  <a:latin typeface="Cambria Math"/>
                </a:endParaRPr>
              </a:p>
            </p:txBody>
          </p:sp>
        </mc:Choice>
        <mc:Fallback xmlns="">
          <p:sp>
            <p:nvSpPr>
              <p:cNvPr id="12" name="テキスト ボックス 12"/>
              <p:cNvSpPr txBox="1">
                <a:spLocks noRot="1" noChangeAspect="1" noMove="1" noResize="1" noEditPoints="1" noAdjustHandles="1" noChangeArrowheads="1" noChangeShapeType="1" noTextEdit="1"/>
              </p:cNvSpPr>
              <p:nvPr/>
            </p:nvSpPr>
            <p:spPr>
              <a:xfrm rot="-5400000">
                <a:off x="3506891" y="4390505"/>
                <a:ext cx="2158237" cy="401135"/>
              </a:xfrm>
              <a:prstGeom prst="rect">
                <a:avLst/>
              </a:prstGeom>
              <a:blipFill>
                <a:blip r:embed="rId4"/>
                <a:stretch>
                  <a:fillRect t="-6215" b="-67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5367087" y="5866558"/>
                <a:ext cx="2158237" cy="40113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2000" b="0" i="0" smtClean="0">
                          <a:latin typeface="Cambria Math"/>
                        </a:rPr>
                        <m:t>  </m:t>
                      </m:r>
                      <m:r>
                        <m:rPr>
                          <m:sty m:val="p"/>
                        </m:rPr>
                        <a:rPr lang="en-US" altLang="ja-JP" sz="2000" b="0" i="0" smtClean="0">
                          <a:latin typeface="Cambria Math" panose="02040503050406030204" pitchFamily="18" charset="0"/>
                        </a:rPr>
                        <m:t>Radiance</m:t>
                      </m:r>
                      <m:r>
                        <a:rPr lang="en-US" altLang="ja-JP" sz="2000" b="0" i="0" smtClean="0">
                          <a:latin typeface="Cambria Math" panose="02040503050406030204" pitchFamily="18" charset="0"/>
                        </a:rPr>
                        <m:t> </m:t>
                      </m:r>
                      <m:r>
                        <m:rPr>
                          <m:sty m:val="p"/>
                        </m:rPr>
                        <a:rPr lang="en-US" altLang="ja-JP" sz="2000" b="0" i="0" smtClean="0">
                          <a:latin typeface="Cambria Math" panose="02040503050406030204" pitchFamily="18" charset="0"/>
                        </a:rPr>
                        <m:t>of</m:t>
                      </m:r>
                      <m:r>
                        <a:rPr lang="en-US" altLang="ja-JP" sz="2000" b="0" i="1" smtClean="0">
                          <a:latin typeface="Cambria Math"/>
                        </a:rPr>
                        <m:t>  </m:t>
                      </m:r>
                      <m:r>
                        <a:rPr lang="en-US" altLang="ja-JP" sz="2000" b="0" i="1" smtClean="0">
                          <a:latin typeface="Cambria Math"/>
                        </a:rPr>
                        <m:t>𝐻𝐼𝑅</m:t>
                      </m:r>
                      <m:sSup>
                        <m:sSupPr>
                          <m:ctrlPr>
                            <a:rPr lang="en-US" altLang="ja-JP" sz="2000" b="0" i="1" smtClean="0">
                              <a:latin typeface="Cambria Math" panose="02040503050406030204" pitchFamily="18" charset="0"/>
                            </a:rPr>
                          </m:ctrlPr>
                        </m:sSupPr>
                        <m:e>
                          <m:r>
                            <a:rPr lang="en-US" altLang="ja-JP" sz="2000" b="0" i="1" smtClean="0">
                              <a:latin typeface="Cambria Math"/>
                            </a:rPr>
                            <m:t>𝑆</m:t>
                          </m:r>
                          <m:r>
                            <a:rPr lang="en-US" altLang="ja-JP" sz="2000" b="0" i="1" smtClean="0">
                              <a:latin typeface="Cambria Math"/>
                            </a:rPr>
                            <m:t>2</m:t>
                          </m:r>
                        </m:e>
                        <m:sup>
                          <m:r>
                            <a:rPr lang="en-US" altLang="ja-JP" sz="2000" b="0" i="1" smtClean="0">
                              <a:latin typeface="Cambria Math"/>
                            </a:rPr>
                            <m:t>𝐼𝐴𝑆𝐼</m:t>
                          </m:r>
                        </m:sup>
                      </m:sSup>
                    </m:oMath>
                  </m:oMathPara>
                </a14:m>
                <a:endParaRPr lang="en-US" altLang="ja-JP" sz="2000" b="0" i="1" dirty="0">
                  <a:latin typeface="Cambria Math"/>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367087" y="5866558"/>
                <a:ext cx="2158237" cy="401135"/>
              </a:xfrm>
              <a:prstGeom prst="rect">
                <a:avLst/>
              </a:prstGeom>
              <a:blipFill>
                <a:blip r:embed="rId5"/>
                <a:stretch>
                  <a:fillRect l="-11582" r="-11299"/>
                </a:stretch>
              </a:blipFill>
            </p:spPr>
            <p:txBody>
              <a:bodyPr/>
              <a:lstStyle/>
              <a:p>
                <a:r>
                  <a:rPr lang="ja-JP" altLang="en-US">
                    <a:noFill/>
                  </a:rPr>
                  <a:t> </a:t>
                </a:r>
              </a:p>
            </p:txBody>
          </p:sp>
        </mc:Fallback>
      </mc:AlternateContent>
      <p:pic>
        <p:nvPicPr>
          <p:cNvPr id="14" name="図 1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61118" y="3516923"/>
            <a:ext cx="2831931" cy="2673729"/>
          </a:xfrm>
          <a:prstGeom prst="rect">
            <a:avLst/>
          </a:prstGeom>
        </p:spPr>
      </p:pic>
      <p:sp>
        <p:nvSpPr>
          <p:cNvPr id="4" name="テキスト ボックス 3"/>
          <p:cNvSpPr txBox="1"/>
          <p:nvPr/>
        </p:nvSpPr>
        <p:spPr>
          <a:xfrm>
            <a:off x="3494381" y="5848916"/>
            <a:ext cx="380232" cy="261610"/>
          </a:xfrm>
          <a:prstGeom prst="rect">
            <a:avLst/>
          </a:prstGeom>
          <a:noFill/>
        </p:spPr>
        <p:txBody>
          <a:bodyPr wrap="none" rtlCol="0">
            <a:spAutoFit/>
          </a:bodyPr>
          <a:lstStyle/>
          <a:p>
            <a:r>
              <a:rPr kumimoji="1" lang="en-US" altLang="ja-JP" sz="1100" dirty="0">
                <a:latin typeface="Times New Roman" panose="02020603050405020304" pitchFamily="18" charset="0"/>
                <a:cs typeface="Times New Roman" panose="02020603050405020304" pitchFamily="18" charset="0"/>
              </a:rPr>
              <a:t>[K]</a:t>
            </a:r>
            <a:endParaRPr kumimoji="1" lang="ja-JP" altLang="en-US" sz="1100"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836040" y="3225523"/>
            <a:ext cx="3183244" cy="276999"/>
          </a:xfrm>
          <a:prstGeom prst="rect">
            <a:avLst/>
          </a:prstGeom>
          <a:noFill/>
        </p:spPr>
        <p:txBody>
          <a:bodyPr wrap="none" rtlCol="0">
            <a:spAutoFit/>
          </a:bodyPr>
          <a:lstStyle/>
          <a:p>
            <a:r>
              <a:rPr kumimoji="1" lang="en-US" altLang="ja-JP" sz="1200" dirty="0"/>
              <a:t>Pseudo MTSAT-1R/JAMI 10.8 </a:t>
            </a:r>
            <a:r>
              <a:rPr kumimoji="1" lang="el-GR" altLang="ja-JP" sz="1200" dirty="0">
                <a:latin typeface="Calibri" panose="020F0502020204030204" pitchFamily="34" charset="0"/>
                <a:cs typeface="Calibri" panose="020F0502020204030204" pitchFamily="34" charset="0"/>
              </a:rPr>
              <a:t>μ</a:t>
            </a:r>
            <a:r>
              <a:rPr kumimoji="1" lang="en-US" altLang="ja-JP" sz="1200" dirty="0"/>
              <a:t>m by IASI-A</a:t>
            </a:r>
            <a:endParaRPr kumimoji="1" lang="ja-JP" altLang="en-US" sz="1200" dirty="0"/>
          </a:p>
        </p:txBody>
      </p:sp>
    </p:spTree>
    <p:extLst>
      <p:ext uri="{BB962C8B-B14F-4D97-AF65-F5344CB8AC3E}">
        <p14:creationId xmlns:p14="http://schemas.microsoft.com/office/powerpoint/2010/main" val="119285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757950" y="2803197"/>
            <a:ext cx="7846718" cy="3360572"/>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6</a:t>
            </a:fld>
            <a:endParaRPr lang="en-US"/>
          </a:p>
        </p:txBody>
      </p:sp>
      <p:sp>
        <p:nvSpPr>
          <p:cNvPr id="3" name="Title 1"/>
          <p:cNvSpPr txBox="1">
            <a:spLocks/>
          </p:cNvSpPr>
          <p:nvPr/>
        </p:nvSpPr>
        <p:spPr>
          <a:xfrm>
            <a:off x="3219060" y="326572"/>
            <a:ext cx="5673013" cy="811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b="1" kern="0" dirty="0"/>
              <a:t>Spectral Gap-filling for AIRS</a:t>
            </a:r>
          </a:p>
        </p:txBody>
      </p:sp>
      <mc:AlternateContent xmlns:mc="http://schemas.openxmlformats.org/markup-compatibility/2006" xmlns:a14="http://schemas.microsoft.com/office/drawing/2010/main">
        <mc:Choice Requires="a14">
          <p:sp>
            <p:nvSpPr>
              <p:cNvPr id="5" name="テキスト ボックス 4"/>
              <p:cNvSpPr txBox="1"/>
              <p:nvPr/>
            </p:nvSpPr>
            <p:spPr>
              <a:xfrm>
                <a:off x="3418948" y="3001035"/>
                <a:ext cx="5235824" cy="1186350"/>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r>
                        <a:rPr lang="en-US" altLang="ja-JP" sz="2400" i="1" smtClean="0">
                          <a:solidFill>
                            <a:srgbClr val="0070C0"/>
                          </a:solidFill>
                          <a:latin typeface="Cambria Math" panose="02040503050406030204" pitchFamily="18" charset="0"/>
                        </a:rPr>
                        <m:t>𝐺</m:t>
                      </m:r>
                      <m:r>
                        <a:rPr lang="en-US" altLang="ja-JP" sz="2400" i="1">
                          <a:solidFill>
                            <a:srgbClr val="0070C0"/>
                          </a:solidFill>
                          <a:latin typeface="Cambria Math"/>
                        </a:rPr>
                        <m:t>𝐸</m:t>
                      </m:r>
                      <m:sSup>
                        <m:sSupPr>
                          <m:ctrlPr>
                            <a:rPr lang="en-US" altLang="ja-JP" sz="2400" i="1">
                              <a:solidFill>
                                <a:srgbClr val="0070C0"/>
                              </a:solidFill>
                              <a:latin typeface="Cambria Math" panose="02040503050406030204" pitchFamily="18" charset="0"/>
                            </a:rPr>
                          </m:ctrlPr>
                        </m:sSupPr>
                        <m:e>
                          <m:r>
                            <a:rPr lang="en-US" altLang="ja-JP" sz="2400" i="1">
                              <a:solidFill>
                                <a:srgbClr val="0070C0"/>
                              </a:solidFill>
                              <a:latin typeface="Cambria Math"/>
                            </a:rPr>
                            <m:t>𝑂</m:t>
                          </m:r>
                        </m:e>
                        <m:sup>
                          <m:r>
                            <a:rPr lang="en-US" altLang="ja-JP" sz="2400" i="1">
                              <a:solidFill>
                                <a:srgbClr val="0070C0"/>
                              </a:solidFill>
                              <a:latin typeface="Cambria Math"/>
                            </a:rPr>
                            <m:t>𝐼𝐴𝑆𝐼</m:t>
                          </m:r>
                        </m:sup>
                      </m:sSup>
                      <m:r>
                        <a:rPr lang="en-US" altLang="ja-JP" sz="2400" i="1" smtClean="0">
                          <a:solidFill>
                            <a:schemeClr val="tx1"/>
                          </a:solidFill>
                          <a:latin typeface="Cambria Math"/>
                        </a:rPr>
                        <m:t>=</m:t>
                      </m:r>
                      <m:sSub>
                        <m:sSubPr>
                          <m:ctrlPr>
                            <a:rPr lang="en-US" altLang="ja-JP" sz="2400" i="1">
                              <a:solidFill>
                                <a:srgbClr val="7030A0"/>
                              </a:solidFill>
                              <a:latin typeface="Cambria Math" panose="02040503050406030204" pitchFamily="18" charset="0"/>
                            </a:rPr>
                          </m:ctrlPr>
                        </m:sSubPr>
                        <m:e>
                          <m:r>
                            <a:rPr lang="en-US" altLang="ja-JP" sz="2400" i="1">
                              <a:solidFill>
                                <a:srgbClr val="7030A0"/>
                              </a:solidFill>
                              <a:latin typeface="Cambria Math"/>
                            </a:rPr>
                            <m:t>𝑐</m:t>
                          </m:r>
                        </m:e>
                        <m:sub>
                          <m:r>
                            <a:rPr lang="en-US" altLang="ja-JP" sz="2400" i="1">
                              <a:solidFill>
                                <a:srgbClr val="7030A0"/>
                              </a:solidFill>
                              <a:latin typeface="Cambria Math"/>
                            </a:rPr>
                            <m:t>0</m:t>
                          </m:r>
                        </m:sub>
                      </m:sSub>
                      <m:r>
                        <a:rPr lang="en-US" altLang="ja-JP" sz="2400" i="1" smtClean="0">
                          <a:solidFill>
                            <a:schemeClr val="tx1"/>
                          </a:solidFill>
                          <a:latin typeface="Cambria Math"/>
                        </a:rPr>
                        <m:t>+ </m:t>
                      </m:r>
                      <m:nary>
                        <m:naryPr>
                          <m:chr m:val="∑"/>
                          <m:ctrlPr>
                            <a:rPr lang="en-US" altLang="ja-JP" sz="2400" i="1" smtClean="0">
                              <a:solidFill>
                                <a:schemeClr val="tx1"/>
                              </a:solidFill>
                              <a:latin typeface="Cambria Math" panose="02040503050406030204" pitchFamily="18" charset="0"/>
                            </a:rPr>
                          </m:ctrlPr>
                        </m:naryPr>
                        <m:sub>
                          <m:r>
                            <m:rPr>
                              <m:brk m:alnAt="23"/>
                            </m:rPr>
                            <a:rPr lang="en-US" altLang="ja-JP" sz="2400" i="1" smtClean="0">
                              <a:solidFill>
                                <a:schemeClr val="tx1"/>
                              </a:solidFill>
                              <a:latin typeface="Cambria Math" panose="02040503050406030204" pitchFamily="18" charset="0"/>
                            </a:rPr>
                            <m:t>𝑘</m:t>
                          </m:r>
                          <m:r>
                            <a:rPr lang="en-US" altLang="ja-JP" sz="2400" i="1">
                              <a:solidFill>
                                <a:schemeClr val="tx1"/>
                              </a:solidFill>
                              <a:latin typeface="Cambria Math" panose="02040503050406030204" pitchFamily="18" charset="0"/>
                            </a:rPr>
                            <m:t>=</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a:rPr>
                                <m:t>𝑘</m:t>
                              </m:r>
                            </m:e>
                            <m:sub>
                              <m:r>
                                <a:rPr lang="en-US" altLang="ja-JP" sz="2400" i="1">
                                  <a:solidFill>
                                    <a:schemeClr val="tx1"/>
                                  </a:solidFill>
                                  <a:latin typeface="Cambria Math"/>
                                </a:rPr>
                                <m:t>𝑚𝑖𝑛</m:t>
                              </m:r>
                            </m:sub>
                          </m:sSub>
                        </m:sub>
                        <m:sup>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a:rPr>
                                <m:t>𝑘</m:t>
                              </m:r>
                            </m:e>
                            <m:sub>
                              <m:r>
                                <a:rPr lang="en-US" altLang="ja-JP" sz="2400" i="1">
                                  <a:solidFill>
                                    <a:schemeClr val="tx1"/>
                                  </a:solidFill>
                                  <a:latin typeface="Cambria Math"/>
                                </a:rPr>
                                <m:t>𝑚𝑎𝑥</m:t>
                              </m:r>
                            </m:sub>
                          </m:sSub>
                        </m:sup>
                        <m:e>
                          <m:sSub>
                            <m:sSubPr>
                              <m:ctrlPr>
                                <a:rPr lang="en-US" altLang="ja-JP" sz="2400" i="1" smtClean="0">
                                  <a:solidFill>
                                    <a:srgbClr val="7030A0"/>
                                  </a:solidFill>
                                  <a:latin typeface="Cambria Math" panose="02040503050406030204" pitchFamily="18" charset="0"/>
                                </a:rPr>
                              </m:ctrlPr>
                            </m:sSubPr>
                            <m:e>
                              <m:r>
                                <a:rPr lang="en-US" altLang="ja-JP" sz="2400" i="1">
                                  <a:solidFill>
                                    <a:srgbClr val="7030A0"/>
                                  </a:solidFill>
                                  <a:latin typeface="Cambria Math" panose="02040503050406030204" pitchFamily="18" charset="0"/>
                                </a:rPr>
                                <m:t>𝑐</m:t>
                              </m:r>
                            </m:e>
                            <m:sub>
                              <m:r>
                                <a:rPr lang="en-US" altLang="ja-JP" sz="2400" i="1">
                                  <a:solidFill>
                                    <a:srgbClr val="7030A0"/>
                                  </a:solidFill>
                                  <a:latin typeface="Cambria Math" panose="02040503050406030204" pitchFamily="18" charset="0"/>
                                </a:rPr>
                                <m:t>𝑘</m:t>
                              </m:r>
                            </m:sub>
                          </m:sSub>
                          <m:r>
                            <a:rPr lang="en-US" altLang="ja-JP" sz="2400" i="1">
                              <a:solidFill>
                                <a:schemeClr val="tx1"/>
                              </a:solidFill>
                              <a:latin typeface="Cambria Math" panose="02040503050406030204" pitchFamily="18" charset="0"/>
                            </a:rPr>
                            <m:t> </m:t>
                          </m:r>
                          <m:r>
                            <a:rPr lang="en-US" altLang="ja-JP" sz="2400" i="1" smtClean="0">
                              <a:solidFill>
                                <a:srgbClr val="FF0000"/>
                              </a:solidFill>
                              <a:latin typeface="Cambria Math"/>
                            </a:rPr>
                            <m:t>𝐴𝐼𝑅</m:t>
                          </m:r>
                          <m:sSubSup>
                            <m:sSubSupPr>
                              <m:ctrlPr>
                                <a:rPr lang="en-US" altLang="ja-JP" sz="2400" i="1">
                                  <a:solidFill>
                                    <a:srgbClr val="FF0000"/>
                                  </a:solidFill>
                                  <a:latin typeface="Cambria Math" panose="02040503050406030204" pitchFamily="18" charset="0"/>
                                </a:rPr>
                              </m:ctrlPr>
                            </m:sSubSupPr>
                            <m:e>
                              <m:r>
                                <a:rPr lang="en-US" altLang="ja-JP" sz="2400" i="1">
                                  <a:solidFill>
                                    <a:srgbClr val="FF0000"/>
                                  </a:solidFill>
                                  <a:latin typeface="Cambria Math"/>
                                </a:rPr>
                                <m:t>𝑆</m:t>
                              </m:r>
                            </m:e>
                            <m:sub>
                              <m:r>
                                <a:rPr lang="en-US" altLang="ja-JP" sz="2400" i="1">
                                  <a:solidFill>
                                    <a:srgbClr val="FF0000"/>
                                  </a:solidFill>
                                  <a:latin typeface="Cambria Math"/>
                                </a:rPr>
                                <m:t>𝑘</m:t>
                              </m:r>
                            </m:sub>
                            <m:sup>
                              <m:r>
                                <a:rPr lang="en-US" altLang="ja-JP" sz="2400" i="1">
                                  <a:solidFill>
                                    <a:srgbClr val="FF0000"/>
                                  </a:solidFill>
                                  <a:latin typeface="Cambria Math"/>
                                </a:rPr>
                                <m:t>𝐼𝐴𝑆𝐼</m:t>
                              </m:r>
                            </m:sup>
                          </m:sSubSup>
                        </m:e>
                      </m:nary>
                    </m:oMath>
                  </m:oMathPara>
                </a14:m>
                <a:endParaRPr lang="en-GB" altLang="ja-JP" sz="2400" dirty="0">
                  <a:solidFill>
                    <a:srgbClr val="7030A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418948" y="3001035"/>
                <a:ext cx="5235824" cy="1186350"/>
              </a:xfrm>
              <a:prstGeom prst="rect">
                <a:avLst/>
              </a:prstGeom>
              <a:blipFill>
                <a:blip r:embed="rId2"/>
                <a:stretch>
                  <a:fillRect/>
                </a:stretch>
              </a:blipFill>
            </p:spPr>
            <p:txBody>
              <a:bodyPr/>
              <a:lstStyle/>
              <a:p>
                <a:r>
                  <a:rPr lang="ja-JP" altLang="en-US">
                    <a:noFill/>
                  </a:rPr>
                  <a:t> </a:t>
                </a:r>
              </a:p>
            </p:txBody>
          </p:sp>
        </mc:Fallback>
      </mc:AlternateContent>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27531" y="4825256"/>
            <a:ext cx="981122" cy="947700"/>
          </a:xfrm>
          <a:prstGeom prst="rect">
            <a:avLst/>
          </a:prstGeom>
        </p:spPr>
      </p:pic>
      <p:sp>
        <p:nvSpPr>
          <p:cNvPr id="8" name="テキスト ボックス 7"/>
          <p:cNvSpPr txBox="1"/>
          <p:nvPr/>
        </p:nvSpPr>
        <p:spPr>
          <a:xfrm>
            <a:off x="909307" y="3985002"/>
            <a:ext cx="1132736" cy="646331"/>
          </a:xfrm>
          <a:prstGeom prst="rect">
            <a:avLst/>
          </a:prstGeom>
          <a:noFill/>
          <a:ln w="3175">
            <a:solidFill>
              <a:schemeClr val="tx1"/>
            </a:solidFill>
            <a:prstDash val="dash"/>
          </a:ln>
        </p:spPr>
        <p:txBody>
          <a:bodyPr wrap="square" rtlCol="0">
            <a:spAutoFit/>
          </a:bodyPr>
          <a:lstStyle/>
          <a:p>
            <a:r>
              <a:rPr lang="en-US" altLang="ja-JP" dirty="0"/>
              <a:t>~10,000 IASI obs.</a:t>
            </a:r>
          </a:p>
        </p:txBody>
      </p:sp>
      <p:cxnSp>
        <p:nvCxnSpPr>
          <p:cNvPr id="9" name="直線矢印コネクタ 7"/>
          <p:cNvCxnSpPr/>
          <p:nvPr/>
        </p:nvCxnSpPr>
        <p:spPr>
          <a:xfrm flipV="1">
            <a:off x="3606682" y="3748819"/>
            <a:ext cx="389072" cy="207061"/>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8"/>
          <p:cNvCxnSpPr/>
          <p:nvPr/>
        </p:nvCxnSpPr>
        <p:spPr>
          <a:xfrm>
            <a:off x="2042043" y="4308767"/>
            <a:ext cx="361814" cy="78094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5"/>
          <p:cNvCxnSpPr/>
          <p:nvPr/>
        </p:nvCxnSpPr>
        <p:spPr>
          <a:xfrm flipV="1">
            <a:off x="6839332" y="3912253"/>
            <a:ext cx="801546" cy="974416"/>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6"/>
          <p:cNvCxnSpPr/>
          <p:nvPr/>
        </p:nvCxnSpPr>
        <p:spPr>
          <a:xfrm flipV="1">
            <a:off x="2042043" y="3737114"/>
            <a:ext cx="334423" cy="57105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2"/>
              <p:cNvSpPr txBox="1"/>
              <p:nvPr/>
            </p:nvSpPr>
            <p:spPr>
              <a:xfrm>
                <a:off x="2423820" y="5710300"/>
                <a:ext cx="925914" cy="36522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1500" i="1" smtClean="0">
                          <a:solidFill>
                            <a:srgbClr val="FF0000"/>
                          </a:solidFill>
                          <a:latin typeface="Cambria Math"/>
                        </a:rPr>
                        <m:t>    </m:t>
                      </m:r>
                      <m:r>
                        <a:rPr lang="en-US" altLang="ja-JP" sz="1500" i="1" smtClean="0">
                          <a:solidFill>
                            <a:srgbClr val="FF0000"/>
                          </a:solidFill>
                          <a:latin typeface="Cambria Math"/>
                        </a:rPr>
                        <m:t>𝐴𝐼𝑅</m:t>
                      </m:r>
                      <m:sSubSup>
                        <m:sSubSupPr>
                          <m:ctrlPr>
                            <a:rPr lang="en-US" altLang="ja-JP" sz="1500" i="1">
                              <a:solidFill>
                                <a:srgbClr val="FF0000"/>
                              </a:solidFill>
                              <a:latin typeface="Cambria Math" panose="02040503050406030204" pitchFamily="18" charset="0"/>
                            </a:rPr>
                          </m:ctrlPr>
                        </m:sSubSupPr>
                        <m:e>
                          <m:r>
                            <a:rPr lang="en-US" altLang="ja-JP" sz="1500" i="1">
                              <a:solidFill>
                                <a:srgbClr val="FF0000"/>
                              </a:solidFill>
                              <a:latin typeface="Cambria Math"/>
                            </a:rPr>
                            <m:t>𝑆</m:t>
                          </m:r>
                        </m:e>
                        <m:sub>
                          <m:sSub>
                            <m:sSubPr>
                              <m:ctrlPr>
                                <a:rPr lang="en-US" altLang="ja-JP" sz="1500" i="1" smtClean="0">
                                  <a:solidFill>
                                    <a:srgbClr val="FF0000"/>
                                  </a:solidFill>
                                  <a:latin typeface="Cambria Math" panose="02040503050406030204" pitchFamily="18" charset="0"/>
                                </a:rPr>
                              </m:ctrlPr>
                            </m:sSubPr>
                            <m:e>
                              <m:r>
                                <a:rPr lang="en-US" altLang="ja-JP" sz="1500" i="1">
                                  <a:solidFill>
                                    <a:srgbClr val="FF0000"/>
                                  </a:solidFill>
                                  <a:latin typeface="Cambria Math"/>
                                </a:rPr>
                                <m:t>𝑘</m:t>
                              </m:r>
                            </m:e>
                            <m:sub>
                              <m:r>
                                <a:rPr lang="en-US" altLang="ja-JP" sz="1500" i="1">
                                  <a:solidFill>
                                    <a:srgbClr val="FF0000"/>
                                  </a:solidFill>
                                  <a:latin typeface="Cambria Math"/>
                                </a:rPr>
                                <m:t>𝑚𝑖𝑛</m:t>
                              </m:r>
                            </m:sub>
                          </m:sSub>
                        </m:sub>
                        <m:sup>
                          <m:r>
                            <a:rPr lang="en-US" altLang="ja-JP" sz="1500" i="1">
                              <a:solidFill>
                                <a:srgbClr val="FF0000"/>
                              </a:solidFill>
                              <a:latin typeface="Cambria Math"/>
                            </a:rPr>
                            <m:t>𝐼𝐴𝑆𝐼</m:t>
                          </m:r>
                        </m:sup>
                      </m:sSubSup>
                    </m:oMath>
                  </m:oMathPara>
                </a14:m>
                <a:endParaRPr lang="en-US" altLang="ja-JP" sz="1500" i="1" dirty="0">
                  <a:solidFill>
                    <a:srgbClr val="FF0000"/>
                  </a:solidFill>
                  <a:latin typeface="Cambria Math"/>
                </a:endParaRPr>
              </a:p>
            </p:txBody>
          </p:sp>
        </mc:Choice>
        <mc:Fallback xmlns="">
          <p:sp>
            <p:nvSpPr>
              <p:cNvPr id="14" name="テキスト ボックス 12"/>
              <p:cNvSpPr txBox="1">
                <a:spLocks noRot="1" noChangeAspect="1" noMove="1" noResize="1" noEditPoints="1" noAdjustHandles="1" noChangeArrowheads="1" noChangeShapeType="1" noTextEdit="1"/>
              </p:cNvSpPr>
              <p:nvPr/>
            </p:nvSpPr>
            <p:spPr>
              <a:xfrm>
                <a:off x="2423820" y="5710300"/>
                <a:ext cx="925914" cy="365228"/>
              </a:xfrm>
              <a:prstGeom prst="rect">
                <a:avLst/>
              </a:prstGeom>
              <a:blipFill>
                <a:blip r:embed="rId4"/>
                <a:stretch>
                  <a:fillRect l="-2649" r="-1325"/>
                </a:stretch>
              </a:blipFill>
            </p:spPr>
            <p:txBody>
              <a:bodyPr/>
              <a:lstStyle/>
              <a:p>
                <a:r>
                  <a:rPr lang="ja-JP" altLang="en-US">
                    <a:noFill/>
                  </a:rPr>
                  <a:t> </a:t>
                </a:r>
              </a:p>
            </p:txBody>
          </p:sp>
        </mc:Fallback>
      </mc:AlternateContent>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2327" y="4825256"/>
            <a:ext cx="981122" cy="947700"/>
          </a:xfrm>
          <a:prstGeom prst="rect">
            <a:avLst/>
          </a:prstGeom>
        </p:spPr>
      </p:pic>
      <mc:AlternateContent xmlns:mc="http://schemas.openxmlformats.org/markup-compatibility/2006" xmlns:a14="http://schemas.microsoft.com/office/drawing/2010/main">
        <mc:Choice Requires="a14">
          <p:sp>
            <p:nvSpPr>
              <p:cNvPr id="17" name="テキスト ボックス 12"/>
              <p:cNvSpPr txBox="1"/>
              <p:nvPr/>
            </p:nvSpPr>
            <p:spPr>
              <a:xfrm>
                <a:off x="3136684" y="5710300"/>
                <a:ext cx="1618678" cy="36522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1500" i="1" smtClean="0">
                          <a:solidFill>
                            <a:srgbClr val="FF0000"/>
                          </a:solidFill>
                          <a:latin typeface="Cambria Math"/>
                        </a:rPr>
                        <m:t>    </m:t>
                      </m:r>
                      <m:r>
                        <a:rPr lang="en-US" altLang="ja-JP" sz="1500" i="1" smtClean="0">
                          <a:solidFill>
                            <a:srgbClr val="FF0000"/>
                          </a:solidFill>
                          <a:latin typeface="Cambria Math"/>
                        </a:rPr>
                        <m:t>𝐴𝐼𝑅</m:t>
                      </m:r>
                      <m:sSubSup>
                        <m:sSubSupPr>
                          <m:ctrlPr>
                            <a:rPr lang="en-US" altLang="ja-JP" sz="1500" i="1">
                              <a:solidFill>
                                <a:srgbClr val="FF0000"/>
                              </a:solidFill>
                              <a:latin typeface="Cambria Math" panose="02040503050406030204" pitchFamily="18" charset="0"/>
                            </a:rPr>
                          </m:ctrlPr>
                        </m:sSubSupPr>
                        <m:e>
                          <m:r>
                            <a:rPr lang="en-US" altLang="ja-JP" sz="1500" i="1">
                              <a:solidFill>
                                <a:srgbClr val="FF0000"/>
                              </a:solidFill>
                              <a:latin typeface="Cambria Math"/>
                            </a:rPr>
                            <m:t>𝑆</m:t>
                          </m:r>
                        </m:e>
                        <m:sub>
                          <m:sSub>
                            <m:sSubPr>
                              <m:ctrlPr>
                                <a:rPr lang="en-US" altLang="ja-JP" sz="1500" i="1" smtClean="0">
                                  <a:solidFill>
                                    <a:srgbClr val="FF0000"/>
                                  </a:solidFill>
                                  <a:latin typeface="Cambria Math" panose="02040503050406030204" pitchFamily="18" charset="0"/>
                                </a:rPr>
                              </m:ctrlPr>
                            </m:sSubPr>
                            <m:e>
                              <m:r>
                                <a:rPr lang="en-US" altLang="ja-JP" sz="1500" i="1">
                                  <a:solidFill>
                                    <a:srgbClr val="FF0000"/>
                                  </a:solidFill>
                                  <a:latin typeface="Cambria Math"/>
                                </a:rPr>
                                <m:t>𝑘</m:t>
                              </m:r>
                            </m:e>
                            <m:sub>
                              <m:r>
                                <a:rPr lang="en-US" altLang="ja-JP" sz="1500" i="1">
                                  <a:solidFill>
                                    <a:srgbClr val="FF0000"/>
                                  </a:solidFill>
                                  <a:latin typeface="Cambria Math"/>
                                </a:rPr>
                                <m:t>𝑚𝑖𝑛</m:t>
                              </m:r>
                            </m:sub>
                          </m:sSub>
                          <m:r>
                            <a:rPr lang="en-US" altLang="ja-JP" sz="1500" i="1">
                              <a:solidFill>
                                <a:srgbClr val="FF0000"/>
                              </a:solidFill>
                              <a:latin typeface="Cambria Math"/>
                            </a:rPr>
                            <m:t>+1</m:t>
                          </m:r>
                        </m:sub>
                        <m:sup>
                          <m:r>
                            <a:rPr lang="en-US" altLang="ja-JP" sz="1500" i="1">
                              <a:solidFill>
                                <a:srgbClr val="FF0000"/>
                              </a:solidFill>
                              <a:latin typeface="Cambria Math"/>
                            </a:rPr>
                            <m:t>𝐼𝐴𝑆𝐼</m:t>
                          </m:r>
                        </m:sup>
                      </m:sSubSup>
                    </m:oMath>
                  </m:oMathPara>
                </a14:m>
                <a:endParaRPr lang="en-US" altLang="ja-JP" sz="1500" i="1" dirty="0">
                  <a:solidFill>
                    <a:srgbClr val="FF0000"/>
                  </a:solidFill>
                  <a:latin typeface="Cambria Math"/>
                </a:endParaRPr>
              </a:p>
            </p:txBody>
          </p:sp>
        </mc:Choice>
        <mc:Fallback xmlns="">
          <p:sp>
            <p:nvSpPr>
              <p:cNvPr id="17" name="テキスト ボックス 12"/>
              <p:cNvSpPr txBox="1">
                <a:spLocks noRot="1" noChangeAspect="1" noMove="1" noResize="1" noEditPoints="1" noAdjustHandles="1" noChangeArrowheads="1" noChangeShapeType="1" noTextEdit="1"/>
              </p:cNvSpPr>
              <p:nvPr/>
            </p:nvSpPr>
            <p:spPr>
              <a:xfrm>
                <a:off x="3136684" y="5710300"/>
                <a:ext cx="1618678" cy="36522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2"/>
              <p:cNvSpPr txBox="1"/>
              <p:nvPr/>
            </p:nvSpPr>
            <p:spPr>
              <a:xfrm>
                <a:off x="5423553" y="5710301"/>
                <a:ext cx="1618678" cy="3638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1500" i="1" smtClean="0">
                          <a:solidFill>
                            <a:srgbClr val="FF0000"/>
                          </a:solidFill>
                          <a:latin typeface="Cambria Math"/>
                        </a:rPr>
                        <m:t>    </m:t>
                      </m:r>
                      <m:r>
                        <a:rPr lang="en-US" altLang="ja-JP" sz="1500" i="1" smtClean="0">
                          <a:solidFill>
                            <a:srgbClr val="FF0000"/>
                          </a:solidFill>
                          <a:latin typeface="Cambria Math"/>
                        </a:rPr>
                        <m:t>𝐴𝐼𝑅</m:t>
                      </m:r>
                      <m:sSubSup>
                        <m:sSubSupPr>
                          <m:ctrlPr>
                            <a:rPr lang="en-US" altLang="ja-JP" sz="1500" i="1">
                              <a:solidFill>
                                <a:srgbClr val="FF0000"/>
                              </a:solidFill>
                              <a:latin typeface="Cambria Math" panose="02040503050406030204" pitchFamily="18" charset="0"/>
                            </a:rPr>
                          </m:ctrlPr>
                        </m:sSubSupPr>
                        <m:e>
                          <m:r>
                            <a:rPr lang="en-US" altLang="ja-JP" sz="1500" i="1">
                              <a:solidFill>
                                <a:srgbClr val="FF0000"/>
                              </a:solidFill>
                              <a:latin typeface="Cambria Math"/>
                            </a:rPr>
                            <m:t>𝑆</m:t>
                          </m:r>
                        </m:e>
                        <m:sub>
                          <m:sSub>
                            <m:sSubPr>
                              <m:ctrlPr>
                                <a:rPr lang="en-US" altLang="ja-JP" sz="1500" i="1" smtClean="0">
                                  <a:solidFill>
                                    <a:srgbClr val="FF0000"/>
                                  </a:solidFill>
                                  <a:latin typeface="Cambria Math" panose="02040503050406030204" pitchFamily="18" charset="0"/>
                                </a:rPr>
                              </m:ctrlPr>
                            </m:sSubPr>
                            <m:e>
                              <m:r>
                                <a:rPr lang="en-US" altLang="ja-JP" sz="1500" i="1">
                                  <a:solidFill>
                                    <a:srgbClr val="FF0000"/>
                                  </a:solidFill>
                                  <a:latin typeface="Cambria Math"/>
                                </a:rPr>
                                <m:t>𝑘</m:t>
                              </m:r>
                            </m:e>
                            <m:sub>
                              <m:r>
                                <a:rPr lang="en-US" altLang="ja-JP" sz="1500" i="1">
                                  <a:solidFill>
                                    <a:srgbClr val="FF0000"/>
                                  </a:solidFill>
                                  <a:latin typeface="Cambria Math"/>
                                </a:rPr>
                                <m:t>𝑚𝑎𝑥</m:t>
                              </m:r>
                            </m:sub>
                          </m:sSub>
                        </m:sub>
                        <m:sup>
                          <m:r>
                            <a:rPr lang="en-US" altLang="ja-JP" sz="1500" i="1">
                              <a:solidFill>
                                <a:srgbClr val="FF0000"/>
                              </a:solidFill>
                              <a:latin typeface="Cambria Math"/>
                            </a:rPr>
                            <m:t>𝐼𝐴𝑆𝐼</m:t>
                          </m:r>
                        </m:sup>
                      </m:sSubSup>
                    </m:oMath>
                  </m:oMathPara>
                </a14:m>
                <a:endParaRPr lang="en-US" altLang="ja-JP" sz="1500" i="1" dirty="0">
                  <a:solidFill>
                    <a:srgbClr val="FF0000"/>
                  </a:solidFill>
                  <a:latin typeface="Cambria Math"/>
                </a:endParaRPr>
              </a:p>
            </p:txBody>
          </p:sp>
        </mc:Choice>
        <mc:Fallback xmlns="">
          <p:sp>
            <p:nvSpPr>
              <p:cNvPr id="19" name="テキスト ボックス 12"/>
              <p:cNvSpPr txBox="1">
                <a:spLocks noRot="1" noChangeAspect="1" noMove="1" noResize="1" noEditPoints="1" noAdjustHandles="1" noChangeArrowheads="1" noChangeShapeType="1" noTextEdit="1"/>
              </p:cNvSpPr>
              <p:nvPr/>
            </p:nvSpPr>
            <p:spPr>
              <a:xfrm>
                <a:off x="5423553" y="5710301"/>
                <a:ext cx="1618678" cy="363818"/>
              </a:xfrm>
              <a:prstGeom prst="rect">
                <a:avLst/>
              </a:prstGeom>
              <a:blipFill>
                <a:blip r:embed="rId6"/>
                <a:stretch>
                  <a:fillRect/>
                </a:stretch>
              </a:blipFill>
            </p:spPr>
            <p:txBody>
              <a:bodyPr/>
              <a:lstStyle/>
              <a:p>
                <a:r>
                  <a:rPr lang="ja-JP" altLang="en-US">
                    <a:noFill/>
                  </a:rPr>
                  <a:t> </a:t>
                </a:r>
              </a:p>
            </p:txBody>
          </p:sp>
        </mc:Fallback>
      </mc:AlternateContent>
      <p:sp>
        <p:nvSpPr>
          <p:cNvPr id="20" name="角丸四角形 627"/>
          <p:cNvSpPr/>
          <p:nvPr/>
        </p:nvSpPr>
        <p:spPr>
          <a:xfrm>
            <a:off x="5105006" y="5019527"/>
            <a:ext cx="881772" cy="308636"/>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altLang="ja-JP" sz="2400" b="1" dirty="0">
                <a:sym typeface="Wingdings" panose="05000000000000000000" pitchFamily="2" charset="2"/>
              </a:rPr>
              <a:t>…</a:t>
            </a:r>
            <a:endParaRPr lang="en-US" sz="2400" b="1" dirty="0"/>
          </a:p>
        </p:txBody>
      </p:sp>
      <mc:AlternateContent xmlns:mc="http://schemas.openxmlformats.org/markup-compatibility/2006" xmlns:a14="http://schemas.microsoft.com/office/drawing/2010/main">
        <mc:Choice Requires="a14">
          <p:sp>
            <p:nvSpPr>
              <p:cNvPr id="21" name="テキスト ボックス 12"/>
              <p:cNvSpPr txBox="1"/>
              <p:nvPr/>
            </p:nvSpPr>
            <p:spPr>
              <a:xfrm>
                <a:off x="2201102" y="4020773"/>
                <a:ext cx="1618678" cy="32393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1500" i="1">
                          <a:latin typeface="Cambria Math"/>
                        </a:rPr>
                        <m:t>    </m:t>
                      </m:r>
                      <m:r>
                        <a:rPr lang="en-US" altLang="ja-JP" sz="1500" i="1" smtClean="0">
                          <a:solidFill>
                            <a:srgbClr val="0070C0"/>
                          </a:solidFill>
                          <a:latin typeface="Cambria Math" panose="02040503050406030204" pitchFamily="18" charset="0"/>
                        </a:rPr>
                        <m:t>𝐺</m:t>
                      </m:r>
                      <m:r>
                        <a:rPr lang="en-US" altLang="ja-JP" sz="1500" i="1">
                          <a:solidFill>
                            <a:srgbClr val="0070C0"/>
                          </a:solidFill>
                          <a:latin typeface="Cambria Math"/>
                        </a:rPr>
                        <m:t>𝐸</m:t>
                      </m:r>
                      <m:sSup>
                        <m:sSupPr>
                          <m:ctrlPr>
                            <a:rPr lang="en-US" altLang="ja-JP" sz="1500" i="1">
                              <a:solidFill>
                                <a:srgbClr val="0070C0"/>
                              </a:solidFill>
                              <a:latin typeface="Cambria Math" panose="02040503050406030204" pitchFamily="18" charset="0"/>
                            </a:rPr>
                          </m:ctrlPr>
                        </m:sSupPr>
                        <m:e>
                          <m:r>
                            <a:rPr lang="en-US" altLang="ja-JP" sz="1500" i="1">
                              <a:solidFill>
                                <a:srgbClr val="0070C0"/>
                              </a:solidFill>
                              <a:latin typeface="Cambria Math"/>
                            </a:rPr>
                            <m:t>𝑂</m:t>
                          </m:r>
                        </m:e>
                        <m:sup>
                          <m:r>
                            <a:rPr lang="en-US" altLang="ja-JP" sz="1500" i="1">
                              <a:solidFill>
                                <a:srgbClr val="0070C0"/>
                              </a:solidFill>
                              <a:latin typeface="Cambria Math"/>
                            </a:rPr>
                            <m:t>𝐼𝐴𝑆𝐼</m:t>
                          </m:r>
                        </m:sup>
                      </m:sSup>
                    </m:oMath>
                  </m:oMathPara>
                </a14:m>
                <a:endParaRPr lang="en-US" altLang="ja-JP" sz="1500" dirty="0"/>
              </a:p>
            </p:txBody>
          </p:sp>
        </mc:Choice>
        <mc:Fallback xmlns="">
          <p:sp>
            <p:nvSpPr>
              <p:cNvPr id="21" name="テキスト ボックス 12"/>
              <p:cNvSpPr txBox="1">
                <a:spLocks noRot="1" noChangeAspect="1" noMove="1" noResize="1" noEditPoints="1" noAdjustHandles="1" noChangeArrowheads="1" noChangeShapeType="1" noTextEdit="1"/>
              </p:cNvSpPr>
              <p:nvPr/>
            </p:nvSpPr>
            <p:spPr>
              <a:xfrm>
                <a:off x="2201102" y="4020773"/>
                <a:ext cx="1618678" cy="323935"/>
              </a:xfrm>
              <a:prstGeom prst="rect">
                <a:avLst/>
              </a:prstGeom>
              <a:blipFill>
                <a:blip r:embed="rId7"/>
                <a:stretch>
                  <a:fillRect/>
                </a:stretch>
              </a:blipFill>
            </p:spPr>
            <p:txBody>
              <a:bodyPr/>
              <a:lstStyle/>
              <a:p>
                <a:r>
                  <a:rPr lang="ja-JP" altLang="en-US">
                    <a:noFill/>
                  </a:rPr>
                  <a:t> </a:t>
                </a:r>
              </a:p>
            </p:txBody>
          </p:sp>
        </mc:Fallback>
      </mc:AlternateContent>
      <p:sp>
        <p:nvSpPr>
          <p:cNvPr id="22" name="正方形/長方形 21"/>
          <p:cNvSpPr/>
          <p:nvPr/>
        </p:nvSpPr>
        <p:spPr>
          <a:xfrm>
            <a:off x="2435984" y="4445435"/>
            <a:ext cx="4310559" cy="1641211"/>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正方形/長方形 22"/>
          <p:cNvSpPr/>
          <p:nvPr/>
        </p:nvSpPr>
        <p:spPr>
          <a:xfrm>
            <a:off x="2432385" y="3043102"/>
            <a:ext cx="1174297" cy="1262773"/>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mc:AlternateContent xmlns:mc="http://schemas.openxmlformats.org/markup-compatibility/2006" xmlns:a14="http://schemas.microsoft.com/office/drawing/2010/main">
        <mc:Choice Requires="a14">
          <p:sp>
            <p:nvSpPr>
              <p:cNvPr id="27" name="正方形/長方形 26"/>
              <p:cNvSpPr/>
              <p:nvPr/>
            </p:nvSpPr>
            <p:spPr>
              <a:xfrm>
                <a:off x="5111575" y="4186897"/>
                <a:ext cx="3280863" cy="226665"/>
              </a:xfrm>
              <a:prstGeom prst="rect">
                <a:avLst/>
              </a:prstGeom>
              <a:solidFill>
                <a:schemeClr val="bg1"/>
              </a:solidFill>
            </p:spPr>
            <p:txBody>
              <a:bodyPr wrap="square" tIns="0" bIns="0">
                <a:spAutoFit/>
              </a:bodyPr>
              <a:lstStyle/>
              <a:p>
                <a:pPr marL="0" lvl="1"/>
                <a:r>
                  <a:rPr lang="en-US" altLang="ja-JP" sz="1400" dirty="0">
                    <a:solidFill>
                      <a:schemeClr val="tx1"/>
                    </a:solidFill>
                  </a:rPr>
                  <a:t>( where </a:t>
                </a:r>
                <a14:m>
                  <m:oMath xmlns:m="http://schemas.openxmlformats.org/officeDocument/2006/math">
                    <m:sSub>
                      <m:sSubPr>
                        <m:ctrlPr>
                          <a:rPr lang="en-US" altLang="ja-JP" sz="1400" i="1">
                            <a:solidFill>
                              <a:schemeClr val="tx1"/>
                            </a:solidFill>
                            <a:latin typeface="Cambria Math" panose="02040503050406030204" pitchFamily="18" charset="0"/>
                          </a:rPr>
                        </m:ctrlPr>
                      </m:sSubPr>
                      <m:e>
                        <m:r>
                          <a:rPr lang="en-US" altLang="ja-JP" sz="1400" i="1">
                            <a:solidFill>
                              <a:schemeClr val="tx1"/>
                            </a:solidFill>
                            <a:latin typeface="Cambria Math"/>
                          </a:rPr>
                          <m:t>𝑐</m:t>
                        </m:r>
                      </m:e>
                      <m:sub>
                        <m:r>
                          <a:rPr lang="en-US" altLang="ja-JP" sz="1400" i="1">
                            <a:solidFill>
                              <a:schemeClr val="tx1"/>
                            </a:solidFill>
                            <a:latin typeface="Cambria Math"/>
                          </a:rPr>
                          <m:t>𝑘</m:t>
                        </m:r>
                      </m:sub>
                    </m:sSub>
                  </m:oMath>
                </a14:m>
                <a:r>
                  <a:rPr lang="en-GB" altLang="ja-JP" sz="1400" dirty="0">
                    <a:solidFill>
                      <a:schemeClr val="tx1"/>
                    </a:solidFill>
                  </a:rPr>
                  <a:t>= 0 for </a:t>
                </a:r>
                <a14:m>
                  <m:oMath xmlns:m="http://schemas.openxmlformats.org/officeDocument/2006/math">
                    <m:r>
                      <a:rPr lang="en-US" altLang="ja-JP" sz="1400" i="1">
                        <a:solidFill>
                          <a:schemeClr val="tx1"/>
                        </a:solidFill>
                        <a:latin typeface="Cambria Math"/>
                      </a:rPr>
                      <m:t>𝐴𝐼𝑅</m:t>
                    </m:r>
                    <m:sSubSup>
                      <m:sSubSupPr>
                        <m:ctrlPr>
                          <a:rPr lang="en-US" altLang="ja-JP" sz="1400" i="1">
                            <a:solidFill>
                              <a:schemeClr val="tx1"/>
                            </a:solidFill>
                            <a:latin typeface="Cambria Math" panose="02040503050406030204" pitchFamily="18" charset="0"/>
                          </a:rPr>
                        </m:ctrlPr>
                      </m:sSubSupPr>
                      <m:e>
                        <m:r>
                          <a:rPr lang="en-US" altLang="ja-JP" sz="1400" i="1">
                            <a:solidFill>
                              <a:schemeClr val="tx1"/>
                            </a:solidFill>
                            <a:latin typeface="Cambria Math"/>
                          </a:rPr>
                          <m:t>𝑆</m:t>
                        </m:r>
                      </m:e>
                      <m:sub>
                        <m:r>
                          <a:rPr lang="en-US" altLang="ja-JP" sz="1400" i="1">
                            <a:solidFill>
                              <a:schemeClr val="tx1"/>
                            </a:solidFill>
                            <a:latin typeface="Cambria Math"/>
                          </a:rPr>
                          <m:t>𝑘</m:t>
                        </m:r>
                      </m:sub>
                      <m:sup>
                        <m:r>
                          <a:rPr lang="en-US" altLang="ja-JP" sz="1400" i="1">
                            <a:solidFill>
                              <a:schemeClr val="tx1"/>
                            </a:solidFill>
                            <a:latin typeface="Cambria Math"/>
                          </a:rPr>
                          <m:t>𝑂𝐵𝑆</m:t>
                        </m:r>
                      </m:sup>
                    </m:sSubSup>
                  </m:oMath>
                </a14:m>
                <a:r>
                  <a:rPr lang="en-GB" altLang="ja-JP" sz="1400" dirty="0">
                    <a:solidFill>
                      <a:schemeClr val="tx1"/>
                    </a:solidFill>
                  </a:rPr>
                  <a:t> w/ bad-flag )</a:t>
                </a:r>
              </a:p>
            </p:txBody>
          </p:sp>
        </mc:Choice>
        <mc:Fallback xmlns="">
          <p:sp>
            <p:nvSpPr>
              <p:cNvPr id="27" name="正方形/長方形 26"/>
              <p:cNvSpPr>
                <a:spLocks noRot="1" noChangeAspect="1" noMove="1" noResize="1" noEditPoints="1" noAdjustHandles="1" noChangeArrowheads="1" noChangeShapeType="1" noTextEdit="1"/>
              </p:cNvSpPr>
              <p:nvPr/>
            </p:nvSpPr>
            <p:spPr>
              <a:xfrm>
                <a:off x="5111575" y="4186897"/>
                <a:ext cx="3280863" cy="226665"/>
              </a:xfrm>
              <a:prstGeom prst="rect">
                <a:avLst/>
              </a:prstGeom>
              <a:blipFill>
                <a:blip r:embed="rId8"/>
                <a:stretch>
                  <a:fillRect l="-558" t="-18919" b="-486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5739527" y="1429933"/>
                <a:ext cx="2753120" cy="798360"/>
              </a:xfrm>
              <a:prstGeom prst="rect">
                <a:avLst/>
              </a:prstGeom>
              <a:noFill/>
              <a:ln w="3175">
                <a:solidFill>
                  <a:schemeClr val="tx1"/>
                </a:solidFill>
                <a:prstDash val="dash"/>
              </a:ln>
            </p:spPr>
            <p:txBody>
              <a:bodyPr wrap="square" rtlCol="0">
                <a:spAutoFit/>
              </a:bodyPr>
              <a:lstStyle/>
              <a:p>
                <a:pPr marL="174625" indent="-174625">
                  <a:lnSpc>
                    <a:spcPct val="110000"/>
                  </a:lnSpc>
                </a:pPr>
                <a14:m>
                  <m:oMath xmlns:m="http://schemas.openxmlformats.org/officeDocument/2006/math">
                    <m:sSub>
                      <m:sSubPr>
                        <m:ctrlPr>
                          <a:rPr lang="en-US" altLang="ja-JP" sz="1350" i="1" smtClean="0">
                            <a:latin typeface="Cambria Math" panose="02040503050406030204" pitchFamily="18" charset="0"/>
                          </a:rPr>
                        </m:ctrlPr>
                      </m:sSubPr>
                      <m:e>
                        <m:r>
                          <a:rPr lang="en-US" altLang="ja-JP" sz="1350" i="1">
                            <a:latin typeface="Cambria Math"/>
                          </a:rPr>
                          <m:t>𝑘</m:t>
                        </m:r>
                      </m:e>
                      <m:sub>
                        <m:r>
                          <a:rPr lang="en-US" altLang="ja-JP" sz="1350" i="1">
                            <a:latin typeface="Cambria Math"/>
                          </a:rPr>
                          <m:t>𝑚𝑖𝑛</m:t>
                        </m:r>
                        <m:r>
                          <a:rPr lang="en-US" altLang="ja-JP" sz="1350" b="0" i="1" smtClean="0">
                            <a:latin typeface="Cambria Math" panose="02040503050406030204" pitchFamily="18" charset="0"/>
                          </a:rPr>
                          <m:t>/</m:t>
                        </m:r>
                        <m:r>
                          <a:rPr lang="en-US" altLang="ja-JP" sz="1350" b="0" i="1" smtClean="0">
                            <a:latin typeface="Cambria Math" panose="02040503050406030204" pitchFamily="18" charset="0"/>
                          </a:rPr>
                          <m:t>𝑚𝑎𝑥</m:t>
                        </m:r>
                      </m:sub>
                    </m:sSub>
                  </m:oMath>
                </a14:m>
                <a:r>
                  <a:rPr kumimoji="1" lang="en-US" altLang="ja-JP" sz="1350" dirty="0"/>
                  <a:t> : min/max AIRS channel number whose wavenumber is in range of  GEO SRF.</a:t>
                </a:r>
                <a:endParaRPr kumimoji="1" lang="ja-JP" altLang="en-US" sz="135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5739527" y="1429933"/>
                <a:ext cx="2753120" cy="798360"/>
              </a:xfrm>
              <a:prstGeom prst="rect">
                <a:avLst/>
              </a:prstGeom>
              <a:blipFill>
                <a:blip r:embed="rId9"/>
                <a:stretch>
                  <a:fillRect r="-1770" b="-3788"/>
                </a:stretch>
              </a:blipFill>
              <a:ln w="3175">
                <a:solidFill>
                  <a:schemeClr val="tx1"/>
                </a:solidFill>
                <a:prstDash val="dash"/>
              </a:ln>
            </p:spPr>
            <p:txBody>
              <a:bodyPr/>
              <a:lstStyle/>
              <a:p>
                <a:r>
                  <a:rPr lang="ja-JP" altLang="en-US">
                    <a:noFill/>
                  </a:rPr>
                  <a:t> </a:t>
                </a:r>
              </a:p>
            </p:txBody>
          </p:sp>
        </mc:Fallback>
      </mc:AlternateContent>
      <p:pic>
        <p:nvPicPr>
          <p:cNvPr id="54" name="図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24636" y="4823285"/>
            <a:ext cx="981122" cy="947700"/>
          </a:xfrm>
          <a:prstGeom prst="rect">
            <a:avLst/>
          </a:prstGeom>
        </p:spPr>
      </p:pic>
      <p:pic>
        <p:nvPicPr>
          <p:cNvPr id="55" name="図 5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77739" y="4810968"/>
            <a:ext cx="981122" cy="947700"/>
          </a:xfrm>
          <a:prstGeom prst="rect">
            <a:avLst/>
          </a:prstGeom>
        </p:spPr>
      </p:pic>
      <p:pic>
        <p:nvPicPr>
          <p:cNvPr id="56" name="図 5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72499" y="3110622"/>
            <a:ext cx="981122" cy="947700"/>
          </a:xfrm>
          <a:prstGeom prst="rect">
            <a:avLst/>
          </a:prstGeom>
        </p:spPr>
      </p:pic>
      <mc:AlternateContent xmlns:mc="http://schemas.openxmlformats.org/markup-compatibility/2006" xmlns:a14="http://schemas.microsoft.com/office/drawing/2010/main">
        <mc:Choice Requires="a14">
          <p:sp>
            <p:nvSpPr>
              <p:cNvPr id="57" name="正方形/長方形 56"/>
              <p:cNvSpPr/>
              <p:nvPr/>
            </p:nvSpPr>
            <p:spPr>
              <a:xfrm>
                <a:off x="582586" y="1219425"/>
                <a:ext cx="4961461" cy="1186350"/>
              </a:xfrm>
              <a:prstGeom prst="rect">
                <a:avLst/>
              </a:prstGeom>
            </p:spPr>
            <p:txBody>
              <a:bodyPr wrap="square">
                <a:spAutoFit/>
              </a:bodyPr>
              <a:lstStyle/>
              <a:p>
                <a:pPr marL="0" lvl="1"/>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𝐺</m:t>
                      </m:r>
                      <m:r>
                        <a:rPr lang="en-US" altLang="ja-JP" sz="2400" i="1">
                          <a:latin typeface="Cambria Math"/>
                        </a:rPr>
                        <m:t>𝐸</m:t>
                      </m:r>
                      <m:sSup>
                        <m:sSupPr>
                          <m:ctrlPr>
                            <a:rPr lang="en-US" altLang="ja-JP" sz="2400" i="1">
                              <a:latin typeface="Cambria Math" panose="02040503050406030204" pitchFamily="18" charset="0"/>
                            </a:rPr>
                          </m:ctrlPr>
                        </m:sSupPr>
                        <m:e>
                          <m:r>
                            <a:rPr lang="en-US" altLang="ja-JP" sz="2400" i="1">
                              <a:latin typeface="Cambria Math"/>
                            </a:rPr>
                            <m:t>𝑂</m:t>
                          </m:r>
                        </m:e>
                        <m:sup>
                          <m:r>
                            <a:rPr lang="en-US" altLang="ja-JP" sz="2400" i="1">
                              <a:latin typeface="Cambria Math"/>
                            </a:rPr>
                            <m:t>𝐴𝐼𝑅𝑆</m:t>
                          </m:r>
                        </m:sup>
                      </m:sSup>
                      <m:r>
                        <a:rPr lang="en-US" altLang="ja-JP" sz="2400" i="1">
                          <a:latin typeface="Cambria Math"/>
                        </a:rPr>
                        <m:t>=</m:t>
                      </m:r>
                      <m:sSub>
                        <m:sSubPr>
                          <m:ctrlPr>
                            <a:rPr lang="en-US" altLang="ja-JP" sz="2400" i="1">
                              <a:solidFill>
                                <a:srgbClr val="7030A0"/>
                              </a:solidFill>
                              <a:latin typeface="Cambria Math" panose="02040503050406030204" pitchFamily="18" charset="0"/>
                            </a:rPr>
                          </m:ctrlPr>
                        </m:sSubPr>
                        <m:e>
                          <m:r>
                            <a:rPr lang="en-US" altLang="ja-JP" sz="2400" i="1">
                              <a:solidFill>
                                <a:srgbClr val="7030A0"/>
                              </a:solidFill>
                              <a:latin typeface="Cambria Math"/>
                            </a:rPr>
                            <m:t>𝑐</m:t>
                          </m:r>
                        </m:e>
                        <m:sub>
                          <m:r>
                            <a:rPr lang="en-US" altLang="ja-JP" sz="2400" i="1">
                              <a:solidFill>
                                <a:srgbClr val="7030A0"/>
                              </a:solidFill>
                              <a:latin typeface="Cambria Math"/>
                            </a:rPr>
                            <m:t>0</m:t>
                          </m:r>
                        </m:sub>
                      </m:sSub>
                      <m:r>
                        <a:rPr lang="en-US" altLang="ja-JP" sz="2400" i="1">
                          <a:latin typeface="Cambria Math"/>
                        </a:rPr>
                        <m:t>+ </m:t>
                      </m:r>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𝑘</m:t>
                          </m:r>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a:rPr>
                                <m:t>𝑘</m:t>
                              </m:r>
                            </m:e>
                            <m:sub>
                              <m:r>
                                <a:rPr lang="en-US" altLang="ja-JP" sz="2400" i="1">
                                  <a:latin typeface="Cambria Math"/>
                                </a:rPr>
                                <m:t>𝑚𝑖𝑛</m:t>
                              </m:r>
                            </m:sub>
                          </m:sSub>
                        </m:sub>
                        <m:sup>
                          <m:sSub>
                            <m:sSubPr>
                              <m:ctrlPr>
                                <a:rPr lang="en-US" altLang="ja-JP" sz="2400" i="1">
                                  <a:latin typeface="Cambria Math" panose="02040503050406030204" pitchFamily="18" charset="0"/>
                                </a:rPr>
                              </m:ctrlPr>
                            </m:sSubPr>
                            <m:e>
                              <m:r>
                                <a:rPr lang="en-US" altLang="ja-JP" sz="2400" i="1">
                                  <a:latin typeface="Cambria Math"/>
                                </a:rPr>
                                <m:t>𝑘</m:t>
                              </m:r>
                            </m:e>
                            <m:sub>
                              <m:r>
                                <a:rPr lang="en-US" altLang="ja-JP" sz="2400" i="1">
                                  <a:latin typeface="Cambria Math"/>
                                </a:rPr>
                                <m:t>𝑚𝑎𝑥</m:t>
                              </m:r>
                            </m:sub>
                          </m:sSub>
                        </m:sup>
                        <m:e>
                          <m:sSub>
                            <m:sSubPr>
                              <m:ctrlPr>
                                <a:rPr lang="en-US" altLang="ja-JP" sz="2400" i="1">
                                  <a:solidFill>
                                    <a:srgbClr val="7030A0"/>
                                  </a:solidFill>
                                  <a:latin typeface="Cambria Math" panose="02040503050406030204" pitchFamily="18" charset="0"/>
                                </a:rPr>
                              </m:ctrlPr>
                            </m:sSubPr>
                            <m:e>
                              <m:r>
                                <a:rPr lang="en-US" altLang="ja-JP" sz="2400" i="1">
                                  <a:solidFill>
                                    <a:srgbClr val="7030A0"/>
                                  </a:solidFill>
                                  <a:latin typeface="Cambria Math" panose="02040503050406030204" pitchFamily="18" charset="0"/>
                                </a:rPr>
                                <m:t>𝑐</m:t>
                              </m:r>
                            </m:e>
                            <m:sub>
                              <m:r>
                                <a:rPr lang="en-US" altLang="ja-JP" sz="2400" i="1">
                                  <a:solidFill>
                                    <a:srgbClr val="7030A0"/>
                                  </a:solidFill>
                                  <a:latin typeface="Cambria Math" panose="02040503050406030204" pitchFamily="18" charset="0"/>
                                </a:rPr>
                                <m:t>𝑘</m:t>
                              </m:r>
                            </m:sub>
                          </m:sSub>
                          <m:r>
                            <a:rPr lang="en-US" altLang="ja-JP" sz="2400" i="1">
                              <a:latin typeface="Cambria Math" panose="02040503050406030204" pitchFamily="18" charset="0"/>
                            </a:rPr>
                            <m:t> </m:t>
                          </m:r>
                          <m:r>
                            <a:rPr lang="en-US" altLang="ja-JP" sz="2400" i="1">
                              <a:latin typeface="Cambria Math"/>
                            </a:rPr>
                            <m:t>𝐴𝐼𝑅</m:t>
                          </m:r>
                          <m:sSubSup>
                            <m:sSubSupPr>
                              <m:ctrlPr>
                                <a:rPr lang="en-US" altLang="ja-JP" sz="2400" i="1">
                                  <a:latin typeface="Cambria Math" panose="02040503050406030204" pitchFamily="18" charset="0"/>
                                </a:rPr>
                              </m:ctrlPr>
                            </m:sSubSupPr>
                            <m:e>
                              <m:r>
                                <a:rPr lang="en-US" altLang="ja-JP" sz="2400" i="1">
                                  <a:latin typeface="Cambria Math"/>
                                </a:rPr>
                                <m:t>𝑆</m:t>
                              </m:r>
                            </m:e>
                            <m:sub>
                              <m:r>
                                <a:rPr lang="en-US" altLang="ja-JP" sz="2400" i="1">
                                  <a:latin typeface="Cambria Math"/>
                                </a:rPr>
                                <m:t>𝑘</m:t>
                              </m:r>
                            </m:sub>
                            <m:sup>
                              <m:r>
                                <a:rPr lang="en-US" altLang="ja-JP" sz="2400" i="1">
                                  <a:latin typeface="Cambria Math"/>
                                </a:rPr>
                                <m:t>𝑂𝐵𝑆</m:t>
                              </m:r>
                            </m:sup>
                          </m:sSubSup>
                        </m:e>
                      </m:nary>
                    </m:oMath>
                  </m:oMathPara>
                </a14:m>
                <a:endParaRPr lang="en-GB" altLang="ja-JP" sz="2400" dirty="0">
                  <a:solidFill>
                    <a:srgbClr val="7030A0"/>
                  </a:solidFill>
                </a:endParaRPr>
              </a:p>
            </p:txBody>
          </p:sp>
        </mc:Choice>
        <mc:Fallback xmlns="">
          <p:sp>
            <p:nvSpPr>
              <p:cNvPr id="57" name="正方形/長方形 56"/>
              <p:cNvSpPr>
                <a:spLocks noRot="1" noChangeAspect="1" noMove="1" noResize="1" noEditPoints="1" noAdjustHandles="1" noChangeArrowheads="1" noChangeShapeType="1" noTextEdit="1"/>
              </p:cNvSpPr>
              <p:nvPr/>
            </p:nvSpPr>
            <p:spPr>
              <a:xfrm>
                <a:off x="582586" y="1219425"/>
                <a:ext cx="4961461" cy="118635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2"/>
              <p:cNvSpPr txBox="1"/>
              <p:nvPr/>
            </p:nvSpPr>
            <p:spPr>
              <a:xfrm>
                <a:off x="4143242" y="5710300"/>
                <a:ext cx="1618678" cy="36522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1500" i="1" smtClean="0">
                          <a:solidFill>
                            <a:srgbClr val="FF0000"/>
                          </a:solidFill>
                          <a:latin typeface="Cambria Math"/>
                        </a:rPr>
                        <m:t>    </m:t>
                      </m:r>
                      <m:r>
                        <a:rPr lang="en-US" altLang="ja-JP" sz="1500" i="1" smtClean="0">
                          <a:solidFill>
                            <a:srgbClr val="FF0000"/>
                          </a:solidFill>
                          <a:latin typeface="Cambria Math"/>
                        </a:rPr>
                        <m:t>𝐴𝐼𝑅</m:t>
                      </m:r>
                      <m:sSubSup>
                        <m:sSubSupPr>
                          <m:ctrlPr>
                            <a:rPr lang="en-US" altLang="ja-JP" sz="1500" i="1">
                              <a:solidFill>
                                <a:srgbClr val="FF0000"/>
                              </a:solidFill>
                              <a:latin typeface="Cambria Math" panose="02040503050406030204" pitchFamily="18" charset="0"/>
                            </a:rPr>
                          </m:ctrlPr>
                        </m:sSubSupPr>
                        <m:e>
                          <m:r>
                            <a:rPr lang="en-US" altLang="ja-JP" sz="1500" i="1">
                              <a:solidFill>
                                <a:srgbClr val="FF0000"/>
                              </a:solidFill>
                              <a:latin typeface="Cambria Math"/>
                            </a:rPr>
                            <m:t>𝑆</m:t>
                          </m:r>
                        </m:e>
                        <m:sub>
                          <m:sSub>
                            <m:sSubPr>
                              <m:ctrlPr>
                                <a:rPr lang="en-US" altLang="ja-JP" sz="1500" i="1" smtClean="0">
                                  <a:solidFill>
                                    <a:srgbClr val="FF0000"/>
                                  </a:solidFill>
                                  <a:latin typeface="Cambria Math" panose="02040503050406030204" pitchFamily="18" charset="0"/>
                                </a:rPr>
                              </m:ctrlPr>
                            </m:sSubPr>
                            <m:e>
                              <m:r>
                                <a:rPr lang="en-US" altLang="ja-JP" sz="1500" i="1">
                                  <a:solidFill>
                                    <a:srgbClr val="FF0000"/>
                                  </a:solidFill>
                                  <a:latin typeface="Cambria Math"/>
                                </a:rPr>
                                <m:t>𝑘</m:t>
                              </m:r>
                            </m:e>
                            <m:sub>
                              <m:r>
                                <a:rPr lang="en-US" altLang="ja-JP" sz="1500" i="1">
                                  <a:solidFill>
                                    <a:srgbClr val="FF0000"/>
                                  </a:solidFill>
                                  <a:latin typeface="Cambria Math"/>
                                </a:rPr>
                                <m:t>𝑚𝑖𝑛</m:t>
                              </m:r>
                            </m:sub>
                          </m:sSub>
                          <m:r>
                            <a:rPr lang="en-US" altLang="ja-JP" sz="1500" i="1">
                              <a:solidFill>
                                <a:srgbClr val="FF0000"/>
                              </a:solidFill>
                              <a:latin typeface="Cambria Math"/>
                            </a:rPr>
                            <m:t>+2</m:t>
                          </m:r>
                        </m:sub>
                        <m:sup>
                          <m:r>
                            <a:rPr lang="en-US" altLang="ja-JP" sz="1500" i="1">
                              <a:solidFill>
                                <a:srgbClr val="FF0000"/>
                              </a:solidFill>
                              <a:latin typeface="Cambria Math"/>
                            </a:rPr>
                            <m:t>𝐼𝐴𝑆𝐼</m:t>
                          </m:r>
                        </m:sup>
                      </m:sSubSup>
                    </m:oMath>
                  </m:oMathPara>
                </a14:m>
                <a:endParaRPr lang="en-US" altLang="ja-JP" sz="1500" i="1" dirty="0">
                  <a:solidFill>
                    <a:srgbClr val="FF0000"/>
                  </a:solidFill>
                  <a:latin typeface="Cambria Math"/>
                </a:endParaRPr>
              </a:p>
            </p:txBody>
          </p:sp>
        </mc:Choice>
        <mc:Fallback xmlns="">
          <p:sp>
            <p:nvSpPr>
              <p:cNvPr id="18" name="テキスト ボックス 12"/>
              <p:cNvSpPr txBox="1">
                <a:spLocks noRot="1" noChangeAspect="1" noMove="1" noResize="1" noEditPoints="1" noAdjustHandles="1" noChangeArrowheads="1" noChangeShapeType="1" noTextEdit="1"/>
              </p:cNvSpPr>
              <p:nvPr/>
            </p:nvSpPr>
            <p:spPr>
              <a:xfrm>
                <a:off x="4143242" y="5710300"/>
                <a:ext cx="1618678" cy="365228"/>
              </a:xfrm>
              <a:prstGeom prst="rect">
                <a:avLst/>
              </a:prstGeom>
              <a:blipFill>
                <a:blip r:embed="rId11"/>
                <a:stretch>
                  <a:fillRect/>
                </a:stretch>
              </a:blipFill>
            </p:spPr>
            <p:txBody>
              <a:bodyPr/>
              <a:lstStyle/>
              <a:p>
                <a:r>
                  <a:rPr lang="ja-JP" altLang="en-US">
                    <a:noFill/>
                  </a:rPr>
                  <a:t> </a:t>
                </a:r>
              </a:p>
            </p:txBody>
          </p:sp>
        </mc:Fallback>
      </mc:AlternateContent>
      <p:sp>
        <p:nvSpPr>
          <p:cNvPr id="58" name="テキスト ボックス 57"/>
          <p:cNvSpPr txBox="1"/>
          <p:nvPr/>
        </p:nvSpPr>
        <p:spPr>
          <a:xfrm>
            <a:off x="2436122" y="4466958"/>
            <a:ext cx="2369344" cy="323165"/>
          </a:xfrm>
          <a:prstGeom prst="rect">
            <a:avLst/>
          </a:prstGeom>
          <a:noFill/>
          <a:ln w="3175">
            <a:noFill/>
            <a:prstDash val="dash"/>
          </a:ln>
        </p:spPr>
        <p:txBody>
          <a:bodyPr wrap="square" rtlCol="0">
            <a:spAutoFit/>
          </a:bodyPr>
          <a:lstStyle/>
          <a:p>
            <a:r>
              <a:rPr lang="en-US" altLang="ja-JP" sz="1500" dirty="0">
                <a:solidFill>
                  <a:srgbClr val="FF0000"/>
                </a:solidFill>
              </a:rPr>
              <a:t>Pseudo AIRS radiances</a:t>
            </a:r>
          </a:p>
        </p:txBody>
      </p:sp>
      <p:sp>
        <p:nvSpPr>
          <p:cNvPr id="64" name="テキスト ボックス 63"/>
          <p:cNvSpPr txBox="1"/>
          <p:nvPr/>
        </p:nvSpPr>
        <p:spPr>
          <a:xfrm>
            <a:off x="1196360" y="2555310"/>
            <a:ext cx="2791149" cy="400110"/>
          </a:xfrm>
          <a:prstGeom prst="rect">
            <a:avLst/>
          </a:prstGeom>
          <a:solidFill>
            <a:schemeClr val="bg1"/>
          </a:solidFill>
        </p:spPr>
        <p:txBody>
          <a:bodyPr wrap="none" rtlCol="0">
            <a:spAutoFit/>
          </a:bodyPr>
          <a:lstStyle/>
          <a:p>
            <a:r>
              <a:rPr kumimoji="1" lang="en-US" altLang="ja-JP" sz="2000" dirty="0"/>
              <a:t>Calculation of </a:t>
            </a:r>
            <a:r>
              <a:rPr kumimoji="1" lang="en-US" altLang="ja-JP" sz="2000" i="1" dirty="0">
                <a:solidFill>
                  <a:srgbClr val="7030A0"/>
                </a:solidFill>
                <a:latin typeface="Cambria Math" panose="02040503050406030204" pitchFamily="18" charset="0"/>
                <a:ea typeface="Cambria Math" panose="02040503050406030204" pitchFamily="18" charset="0"/>
              </a:rPr>
              <a:t>c</a:t>
            </a:r>
            <a:r>
              <a:rPr kumimoji="1" lang="en-US" altLang="ja-JP" sz="2000" i="1" baseline="-25000" dirty="0">
                <a:solidFill>
                  <a:srgbClr val="7030A0"/>
                </a:solidFill>
                <a:latin typeface="Cambria Math" panose="02040503050406030204" pitchFamily="18" charset="0"/>
                <a:ea typeface="Cambria Math" panose="02040503050406030204" pitchFamily="18" charset="0"/>
              </a:rPr>
              <a:t>0</a:t>
            </a:r>
            <a:r>
              <a:rPr kumimoji="1" lang="en-US" altLang="ja-JP" sz="2000" dirty="0"/>
              <a:t> and </a:t>
            </a:r>
            <a:r>
              <a:rPr kumimoji="1" lang="en-US" altLang="ja-JP" sz="2000" i="1" dirty="0" err="1">
                <a:solidFill>
                  <a:srgbClr val="7030A0"/>
                </a:solidFill>
                <a:latin typeface="Cambria Math" panose="02040503050406030204" pitchFamily="18" charset="0"/>
                <a:ea typeface="Cambria Math" panose="02040503050406030204" pitchFamily="18" charset="0"/>
              </a:rPr>
              <a:t>c</a:t>
            </a:r>
            <a:r>
              <a:rPr kumimoji="1" lang="en-US" altLang="ja-JP" sz="2000" i="1" baseline="-25000" dirty="0" err="1">
                <a:solidFill>
                  <a:srgbClr val="7030A0"/>
                </a:solidFill>
                <a:latin typeface="Cambria Math" panose="02040503050406030204" pitchFamily="18" charset="0"/>
                <a:ea typeface="Cambria Math" panose="02040503050406030204" pitchFamily="18" charset="0"/>
              </a:rPr>
              <a:t>k</a:t>
            </a:r>
            <a:endParaRPr kumimoji="1" lang="ja-JP" altLang="en-US" sz="2000" i="1" baseline="-25000" dirty="0">
              <a:solidFill>
                <a:srgbClr val="7030A0"/>
              </a:solidFill>
              <a:latin typeface="Cambria Math" panose="02040503050406030204" pitchFamily="18" charset="0"/>
            </a:endParaRPr>
          </a:p>
        </p:txBody>
      </p:sp>
    </p:spTree>
    <p:extLst>
      <p:ext uri="{BB962C8B-B14F-4D97-AF65-F5344CB8AC3E}">
        <p14:creationId xmlns:p14="http://schemas.microsoft.com/office/powerpoint/2010/main" val="414706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7</a:t>
            </a:fld>
            <a:endParaRPr lang="en-US"/>
          </a:p>
        </p:txBody>
      </p:sp>
      <p:sp>
        <p:nvSpPr>
          <p:cNvPr id="3" name="Title 1"/>
          <p:cNvSpPr txBox="1">
            <a:spLocks/>
          </p:cNvSpPr>
          <p:nvPr/>
        </p:nvSpPr>
        <p:spPr>
          <a:xfrm>
            <a:off x="3219060" y="450936"/>
            <a:ext cx="5673013" cy="68739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400" b="1" kern="0" dirty="0"/>
              <a:t>How to BRIDGE Reference Sensors</a:t>
            </a:r>
          </a:p>
        </p:txBody>
      </p:sp>
      <p:sp>
        <p:nvSpPr>
          <p:cNvPr id="4" name="Content Placeholder 2"/>
          <p:cNvSpPr txBox="1">
            <a:spLocks/>
          </p:cNvSpPr>
          <p:nvPr/>
        </p:nvSpPr>
        <p:spPr bwMode="auto">
          <a:xfrm>
            <a:off x="371789" y="1169972"/>
            <a:ext cx="7556359" cy="2728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2113" indent="-392113">
              <a:lnSpc>
                <a:spcPct val="130000"/>
              </a:lnSpc>
            </a:pPr>
            <a:r>
              <a:rPr lang="en-GB" sz="2000" u="sng" kern="0" dirty="0"/>
              <a:t>IASI-A: prime reference </a:t>
            </a:r>
            <a:r>
              <a:rPr lang="en-GB" sz="2000" kern="0" dirty="0"/>
              <a:t>in this study</a:t>
            </a:r>
          </a:p>
          <a:p>
            <a:pPr marL="392113" indent="-392113">
              <a:lnSpc>
                <a:spcPct val="130000"/>
              </a:lnSpc>
            </a:pPr>
            <a:r>
              <a:rPr lang="en-GB" sz="2000" kern="0" dirty="0"/>
              <a:t>Tying sensors’ gaps by double-difference (DD) approach</a:t>
            </a:r>
          </a:p>
          <a:p>
            <a:pPr marL="622300" lvl="1" indent="-222250">
              <a:lnSpc>
                <a:spcPct val="130000"/>
              </a:lnSpc>
            </a:pPr>
            <a:r>
              <a:rPr lang="en-GB" sz="1800" kern="0" dirty="0"/>
              <a:t>Uncertainties in SBAF/DD considered</a:t>
            </a:r>
          </a:p>
        </p:txBody>
      </p:sp>
      <p:pic>
        <p:nvPicPr>
          <p:cNvPr id="32" name="図 31"/>
          <p:cNvPicPr>
            <a:picLocks noChangeAspect="1"/>
          </p:cNvPicPr>
          <p:nvPr/>
        </p:nvPicPr>
        <p:blipFill>
          <a:blip r:embed="rId2"/>
          <a:stretch>
            <a:fillRect/>
          </a:stretch>
        </p:blipFill>
        <p:spPr>
          <a:xfrm>
            <a:off x="2381462" y="2555419"/>
            <a:ext cx="6126317" cy="3688509"/>
          </a:xfrm>
          <a:prstGeom prst="rect">
            <a:avLst/>
          </a:prstGeom>
        </p:spPr>
      </p:pic>
      <p:sp>
        <p:nvSpPr>
          <p:cNvPr id="33" name="テキスト ボックス 32"/>
          <p:cNvSpPr txBox="1"/>
          <p:nvPr/>
        </p:nvSpPr>
        <p:spPr>
          <a:xfrm>
            <a:off x="507334" y="4931259"/>
            <a:ext cx="1736341" cy="1200329"/>
          </a:xfrm>
          <a:prstGeom prst="rect">
            <a:avLst/>
          </a:prstGeom>
          <a:noFill/>
          <a:ln>
            <a:solidFill>
              <a:schemeClr val="bg2"/>
            </a:solidFill>
          </a:ln>
        </p:spPr>
        <p:txBody>
          <a:bodyPr wrap="square" rtlCol="0">
            <a:spAutoFit/>
          </a:bodyPr>
          <a:lstStyle/>
          <a:p>
            <a:pPr marL="180975" indent="-180975">
              <a:buFont typeface="Arial" panose="020B0604020202020204" pitchFamily="34" charset="0"/>
              <a:buChar char="•"/>
            </a:pPr>
            <a:r>
              <a:rPr kumimoji="1" lang="en-US" altLang="ja-JP" dirty="0">
                <a:solidFill>
                  <a:srgbClr val="FF0000"/>
                </a:solidFill>
              </a:rPr>
              <a:t>SBAF</a:t>
            </a:r>
          </a:p>
          <a:p>
            <a:pPr marL="180975" indent="-180975">
              <a:buFont typeface="Arial" panose="020B0604020202020204" pitchFamily="34" charset="0"/>
              <a:buChar char="•"/>
            </a:pPr>
            <a:r>
              <a:rPr kumimoji="1" lang="en-US" altLang="ja-JP" dirty="0">
                <a:solidFill>
                  <a:srgbClr val="0070C0"/>
                </a:solidFill>
              </a:rPr>
              <a:t>Filling reference biases by DD</a:t>
            </a:r>
            <a:endParaRPr kumimoji="1" lang="ja-JP" altLang="en-US" dirty="0">
              <a:solidFill>
                <a:srgbClr val="0070C0"/>
              </a:solidFill>
            </a:endParaRPr>
          </a:p>
        </p:txBody>
      </p:sp>
    </p:spTree>
    <p:extLst>
      <p:ext uri="{BB962C8B-B14F-4D97-AF65-F5344CB8AC3E}">
        <p14:creationId xmlns:p14="http://schemas.microsoft.com/office/powerpoint/2010/main" val="253550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p:cNvPicPr>
          <p:nvPr/>
        </p:nvPicPr>
        <p:blipFill rotWithShape="1">
          <a:blip r:embed="rId2">
            <a:extLst>
              <a:ext uri="{28A0092B-C50C-407E-A947-70E740481C1C}">
                <a14:useLocalDpi xmlns:a14="http://schemas.microsoft.com/office/drawing/2010/main" val="0"/>
              </a:ext>
            </a:extLst>
          </a:blip>
          <a:srcRect l="7866"/>
          <a:stretch/>
        </p:blipFill>
        <p:spPr>
          <a:xfrm>
            <a:off x="4407408" y="1463285"/>
            <a:ext cx="4695002" cy="2476846"/>
          </a:xfrm>
          <a:prstGeom prst="rect">
            <a:avLst/>
          </a:prstGeom>
        </p:spPr>
      </p:pic>
      <p:pic>
        <p:nvPicPr>
          <p:cNvPr id="39" name="図 38"/>
          <p:cNvPicPr>
            <a:picLocks/>
          </p:cNvPicPr>
          <p:nvPr/>
        </p:nvPicPr>
        <p:blipFill rotWithShape="1">
          <a:blip r:embed="rId3">
            <a:extLst>
              <a:ext uri="{28A0092B-C50C-407E-A947-70E740481C1C}">
                <a14:useLocalDpi xmlns:a14="http://schemas.microsoft.com/office/drawing/2010/main" val="0"/>
              </a:ext>
            </a:extLst>
          </a:blip>
          <a:srcRect l="8257" b="9879"/>
          <a:stretch/>
        </p:blipFill>
        <p:spPr>
          <a:xfrm>
            <a:off x="4416552" y="3711440"/>
            <a:ext cx="4667570" cy="2232160"/>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8</a:t>
            </a:fld>
            <a:endParaRPr lang="en-US"/>
          </a:p>
        </p:txBody>
      </p:sp>
      <p:sp>
        <p:nvSpPr>
          <p:cNvPr id="37" name="テキスト ボックス 36"/>
          <p:cNvSpPr txBox="1"/>
          <p:nvPr/>
        </p:nvSpPr>
        <p:spPr>
          <a:xfrm>
            <a:off x="3407080" y="454437"/>
            <a:ext cx="5386192" cy="461665"/>
          </a:xfrm>
          <a:prstGeom prst="rect">
            <a:avLst/>
          </a:prstGeom>
          <a:noFill/>
        </p:spPr>
        <p:txBody>
          <a:bodyPr wrap="square" rtlCol="0">
            <a:spAutoFit/>
          </a:bodyPr>
          <a:lstStyle/>
          <a:p>
            <a:r>
              <a:rPr kumimoji="1" lang="en-US" altLang="ja-JP" sz="2400" b="1" dirty="0"/>
              <a:t>Results: TB bias in original L1 data</a:t>
            </a:r>
            <a:endParaRPr kumimoji="1" lang="ja-JP" altLang="en-US" sz="2400" b="1" dirty="0"/>
          </a:p>
        </p:txBody>
      </p:sp>
      <p:sp>
        <p:nvSpPr>
          <p:cNvPr id="42" name="テキスト ボックス 41"/>
          <p:cNvSpPr txBox="1"/>
          <p:nvPr/>
        </p:nvSpPr>
        <p:spPr>
          <a:xfrm>
            <a:off x="308609" y="1419606"/>
            <a:ext cx="3701748" cy="3213187"/>
          </a:xfrm>
          <a:prstGeom prst="rect">
            <a:avLst/>
          </a:prstGeom>
          <a:noFill/>
        </p:spPr>
        <p:txBody>
          <a:bodyPr wrap="square" rtlCol="0">
            <a:spAutoFit/>
          </a:bodyPr>
          <a:lstStyle/>
          <a:p>
            <a:pPr marL="182563" indent="-182563">
              <a:lnSpc>
                <a:spcPct val="130000"/>
              </a:lnSpc>
              <a:buFont typeface="Arial" panose="020B0604020202020204" pitchFamily="34" charset="0"/>
              <a:buChar char="•"/>
            </a:pPr>
            <a:r>
              <a:rPr kumimoji="1" lang="en-US" altLang="ja-JP" dirty="0"/>
              <a:t>Inter-calibration for each pair of one monitored / one reference sensor</a:t>
            </a:r>
          </a:p>
          <a:p>
            <a:pPr marL="182563" indent="-182563">
              <a:lnSpc>
                <a:spcPct val="130000"/>
              </a:lnSpc>
              <a:buFont typeface="Arial" panose="020B0604020202020204" pitchFamily="34" charset="0"/>
              <a:buChar char="•"/>
            </a:pPr>
            <a:r>
              <a:rPr kumimoji="1" lang="en-US" altLang="ja-JP" dirty="0"/>
              <a:t>Example: </a:t>
            </a:r>
          </a:p>
          <a:p>
            <a:pPr marL="447675" indent="-265113">
              <a:lnSpc>
                <a:spcPct val="130000"/>
              </a:lnSpc>
              <a:buFont typeface="Calibri" panose="020F0502020204030204" pitchFamily="34" charset="0"/>
              <a:buChar char="‒"/>
            </a:pPr>
            <a:r>
              <a:rPr kumimoji="1" lang="en-US" altLang="ja-JP" sz="1600" dirty="0">
                <a:solidFill>
                  <a:srgbClr val="6600CC"/>
                </a:solidFill>
              </a:rPr>
              <a:t>MTSAT-1R vs. NOAA-14/HIRS/2</a:t>
            </a:r>
          </a:p>
          <a:p>
            <a:pPr marL="447675" indent="-265113">
              <a:lnSpc>
                <a:spcPct val="130000"/>
              </a:lnSpc>
              <a:buFont typeface="Calibri" panose="020F0502020204030204" pitchFamily="34" charset="0"/>
              <a:buChar char="‒"/>
            </a:pPr>
            <a:r>
              <a:rPr kumimoji="1" lang="en-US" altLang="ja-JP" sz="1600" dirty="0">
                <a:solidFill>
                  <a:srgbClr val="0000FF"/>
                </a:solidFill>
              </a:rPr>
              <a:t>MTSAT-1R vs. Aqua/AIRS</a:t>
            </a:r>
          </a:p>
          <a:p>
            <a:pPr marL="447675" indent="-265113">
              <a:lnSpc>
                <a:spcPct val="130000"/>
              </a:lnSpc>
              <a:buFont typeface="Calibri" panose="020F0502020204030204" pitchFamily="34" charset="0"/>
              <a:buChar char="‒"/>
            </a:pPr>
            <a:r>
              <a:rPr kumimoji="1" lang="en-US" altLang="ja-JP" sz="1600" dirty="0">
                <a:solidFill>
                  <a:srgbClr val="00B0F0"/>
                </a:solidFill>
              </a:rPr>
              <a:t>MTSAT-1R vs. </a:t>
            </a:r>
            <a:r>
              <a:rPr kumimoji="1" lang="en-US" altLang="ja-JP" sz="1600" dirty="0" err="1">
                <a:solidFill>
                  <a:srgbClr val="00B0F0"/>
                </a:solidFill>
              </a:rPr>
              <a:t>Metop</a:t>
            </a:r>
            <a:r>
              <a:rPr kumimoji="1" lang="en-US" altLang="ja-JP" sz="1600" dirty="0">
                <a:solidFill>
                  <a:srgbClr val="00B0F0"/>
                </a:solidFill>
              </a:rPr>
              <a:t>-A/IASI</a:t>
            </a:r>
          </a:p>
          <a:p>
            <a:pPr marL="182563" indent="-182563">
              <a:lnSpc>
                <a:spcPct val="130000"/>
              </a:lnSpc>
              <a:buFont typeface="Arial" panose="020B0604020202020204" pitchFamily="34" charset="0"/>
              <a:buChar char="•"/>
            </a:pPr>
            <a:r>
              <a:rPr kumimoji="1" lang="en-US" altLang="ja-JP" dirty="0"/>
              <a:t>Same as </a:t>
            </a:r>
            <a:r>
              <a:rPr kumimoji="1" lang="en-US" altLang="ja-JP" u="sng" dirty="0"/>
              <a:t>GSICS Correction for individual reference</a:t>
            </a:r>
          </a:p>
        </p:txBody>
      </p:sp>
      <p:sp>
        <p:nvSpPr>
          <p:cNvPr id="3" name="テキスト ボックス 2"/>
          <p:cNvSpPr txBox="1"/>
          <p:nvPr/>
        </p:nvSpPr>
        <p:spPr>
          <a:xfrm>
            <a:off x="4850297" y="1180160"/>
            <a:ext cx="3223959" cy="369332"/>
          </a:xfrm>
          <a:prstGeom prst="rect">
            <a:avLst/>
          </a:prstGeom>
          <a:noFill/>
        </p:spPr>
        <p:txBody>
          <a:bodyPr wrap="none" rtlCol="0">
            <a:spAutoFit/>
          </a:bodyPr>
          <a:lstStyle/>
          <a:p>
            <a:r>
              <a:rPr kumimoji="1" lang="en-US" altLang="ja-JP" dirty="0"/>
              <a:t>TB biases at standard scenes</a:t>
            </a:r>
            <a:endParaRPr kumimoji="1" lang="ja-JP" altLang="en-US" dirty="0"/>
          </a:p>
        </p:txBody>
      </p:sp>
      <p:sp>
        <p:nvSpPr>
          <p:cNvPr id="9" name="TextBox 4"/>
          <p:cNvSpPr txBox="1"/>
          <p:nvPr/>
        </p:nvSpPr>
        <p:spPr>
          <a:xfrm rot="10800000">
            <a:off x="4654794" y="3270637"/>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a:t>
            </a:r>
            <a:endParaRPr kumimoji="0" lang="en-GB" altLang="ja-JP" sz="2000" b="1" dirty="0">
              <a:solidFill>
                <a:srgbClr val="FF0000"/>
              </a:solidFill>
              <a:latin typeface="+mn-ea"/>
              <a:cs typeface="Times New Roman"/>
            </a:endParaRPr>
          </a:p>
        </p:txBody>
      </p:sp>
      <p:sp>
        <p:nvSpPr>
          <p:cNvPr id="10" name="TextBox 4"/>
          <p:cNvSpPr txBox="1"/>
          <p:nvPr/>
        </p:nvSpPr>
        <p:spPr>
          <a:xfrm rot="10800000">
            <a:off x="4987358"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GMS-2</a:t>
            </a:r>
            <a:endParaRPr kumimoji="0" lang="en-GB" altLang="ja-JP" sz="2000" b="1" dirty="0">
              <a:solidFill>
                <a:srgbClr val="00B050"/>
              </a:solidFill>
              <a:latin typeface="+mn-ea"/>
              <a:cs typeface="Times New Roman"/>
            </a:endParaRPr>
          </a:p>
        </p:txBody>
      </p:sp>
      <p:sp>
        <p:nvSpPr>
          <p:cNvPr id="11" name="TextBox 4"/>
          <p:cNvSpPr txBox="1"/>
          <p:nvPr/>
        </p:nvSpPr>
        <p:spPr>
          <a:xfrm rot="10800000">
            <a:off x="5423598"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GMS-3</a:t>
            </a:r>
            <a:endParaRPr kumimoji="0" lang="en-GB" altLang="ja-JP" sz="2000" b="1" dirty="0">
              <a:solidFill>
                <a:srgbClr val="0000FF"/>
              </a:solidFill>
              <a:latin typeface="+mn-ea"/>
              <a:cs typeface="Times New Roman"/>
            </a:endParaRPr>
          </a:p>
        </p:txBody>
      </p:sp>
      <p:sp>
        <p:nvSpPr>
          <p:cNvPr id="12" name="TextBox 4"/>
          <p:cNvSpPr txBox="1"/>
          <p:nvPr/>
        </p:nvSpPr>
        <p:spPr>
          <a:xfrm rot="10800000">
            <a:off x="5950896"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FF0000"/>
                </a:solidFill>
                <a:latin typeface="+mn-ea"/>
                <a:cs typeface="Times New Roman"/>
              </a:rPr>
              <a:t>GMS-4</a:t>
            </a:r>
            <a:endParaRPr kumimoji="0" lang="en-GB" altLang="ja-JP" sz="2000" b="1" dirty="0">
              <a:solidFill>
                <a:srgbClr val="FF0000"/>
              </a:solidFill>
              <a:latin typeface="+mn-ea"/>
              <a:cs typeface="Times New Roman"/>
            </a:endParaRPr>
          </a:p>
        </p:txBody>
      </p:sp>
      <p:sp>
        <p:nvSpPr>
          <p:cNvPr id="13" name="TextBox 4"/>
          <p:cNvSpPr txBox="1"/>
          <p:nvPr/>
        </p:nvSpPr>
        <p:spPr>
          <a:xfrm rot="10800000">
            <a:off x="6751368"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14" name="TextBox 4"/>
          <p:cNvSpPr txBox="1"/>
          <p:nvPr/>
        </p:nvSpPr>
        <p:spPr>
          <a:xfrm rot="10800000">
            <a:off x="7311942" y="3270636"/>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15" name="TextBox 4"/>
          <p:cNvSpPr txBox="1"/>
          <p:nvPr/>
        </p:nvSpPr>
        <p:spPr>
          <a:xfrm rot="10800000">
            <a:off x="7757009" y="2892046"/>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16" name="TextBox 4"/>
          <p:cNvSpPr txBox="1"/>
          <p:nvPr/>
        </p:nvSpPr>
        <p:spPr>
          <a:xfrm rot="10800000">
            <a:off x="8261254" y="3235322"/>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sp>
        <p:nvSpPr>
          <p:cNvPr id="17" name="テキスト ボックス 16"/>
          <p:cNvSpPr txBox="1"/>
          <p:nvPr/>
        </p:nvSpPr>
        <p:spPr>
          <a:xfrm>
            <a:off x="8140181" y="1512117"/>
            <a:ext cx="934051"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 IR</a:t>
            </a:r>
            <a:endParaRPr lang="ja-JP" altLang="en-US" sz="3600" b="1" dirty="0">
              <a:solidFill>
                <a:srgbClr val="0000FF"/>
              </a:solidFill>
            </a:endParaRPr>
          </a:p>
        </p:txBody>
      </p:sp>
      <p:sp>
        <p:nvSpPr>
          <p:cNvPr id="18" name="テキスト ボックス 17"/>
          <p:cNvSpPr txBox="1"/>
          <p:nvPr/>
        </p:nvSpPr>
        <p:spPr>
          <a:xfrm>
            <a:off x="8155246" y="5372236"/>
            <a:ext cx="934051"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WV</a:t>
            </a:r>
            <a:endParaRPr lang="ja-JP" altLang="en-US" sz="3600" b="1" dirty="0">
              <a:solidFill>
                <a:srgbClr val="0000FF"/>
              </a:solidFill>
            </a:endParaRPr>
          </a:p>
        </p:txBody>
      </p:sp>
      <p:sp>
        <p:nvSpPr>
          <p:cNvPr id="19" name="テキスト ボックス 18"/>
          <p:cNvSpPr txBox="1"/>
          <p:nvPr/>
        </p:nvSpPr>
        <p:spPr>
          <a:xfrm>
            <a:off x="3504598" y="2438782"/>
            <a:ext cx="934051" cy="346247"/>
          </a:xfrm>
          <a:prstGeom prst="rect">
            <a:avLst/>
          </a:prstGeom>
          <a:noFill/>
        </p:spPr>
        <p:txBody>
          <a:bodyPr wrap="square" lIns="68579" tIns="34289" rIns="68579" bIns="34289" rtlCol="0">
            <a:spAutoFit/>
          </a:bodyPr>
          <a:lstStyle/>
          <a:p>
            <a:pPr algn="r" defTabSz="685783"/>
            <a:r>
              <a:rPr lang="en-US" altLang="ja-JP" dirty="0"/>
              <a:t>0K</a:t>
            </a:r>
            <a:endParaRPr lang="ja-JP" altLang="en-US" dirty="0"/>
          </a:p>
        </p:txBody>
      </p:sp>
      <p:sp>
        <p:nvSpPr>
          <p:cNvPr id="21" name="テキスト ボックス 20"/>
          <p:cNvSpPr txBox="1"/>
          <p:nvPr/>
        </p:nvSpPr>
        <p:spPr>
          <a:xfrm>
            <a:off x="3504598" y="1422846"/>
            <a:ext cx="934051" cy="346247"/>
          </a:xfrm>
          <a:prstGeom prst="rect">
            <a:avLst/>
          </a:prstGeom>
          <a:noFill/>
        </p:spPr>
        <p:txBody>
          <a:bodyPr wrap="square" lIns="68579" tIns="34289" rIns="68579" bIns="34289" rtlCol="0">
            <a:spAutoFit/>
          </a:bodyPr>
          <a:lstStyle/>
          <a:p>
            <a:pPr algn="r" defTabSz="685783"/>
            <a:r>
              <a:rPr lang="en-US" altLang="ja-JP" dirty="0"/>
              <a:t>+4K</a:t>
            </a:r>
            <a:endParaRPr lang="ja-JP" altLang="en-US" dirty="0"/>
          </a:p>
        </p:txBody>
      </p:sp>
      <p:sp>
        <p:nvSpPr>
          <p:cNvPr id="22" name="テキスト ボックス 21"/>
          <p:cNvSpPr txBox="1"/>
          <p:nvPr/>
        </p:nvSpPr>
        <p:spPr>
          <a:xfrm>
            <a:off x="3482622" y="3454718"/>
            <a:ext cx="934051" cy="346247"/>
          </a:xfrm>
          <a:prstGeom prst="rect">
            <a:avLst/>
          </a:prstGeom>
          <a:noFill/>
        </p:spPr>
        <p:txBody>
          <a:bodyPr wrap="square" lIns="68579" tIns="34289" rIns="68579" bIns="34289" rtlCol="0">
            <a:spAutoFit/>
          </a:bodyPr>
          <a:lstStyle/>
          <a:p>
            <a:pPr algn="r" defTabSz="685783"/>
            <a:r>
              <a:rPr lang="en-US" altLang="ja-JP" dirty="0"/>
              <a:t>-4K</a:t>
            </a:r>
            <a:endParaRPr lang="ja-JP" altLang="en-US" dirty="0"/>
          </a:p>
        </p:txBody>
      </p:sp>
      <p:sp>
        <p:nvSpPr>
          <p:cNvPr id="26" name="テキスト ボックス 25"/>
          <p:cNvSpPr txBox="1"/>
          <p:nvPr/>
        </p:nvSpPr>
        <p:spPr>
          <a:xfrm>
            <a:off x="3504598" y="4697887"/>
            <a:ext cx="934051" cy="346247"/>
          </a:xfrm>
          <a:prstGeom prst="rect">
            <a:avLst/>
          </a:prstGeom>
          <a:noFill/>
        </p:spPr>
        <p:txBody>
          <a:bodyPr wrap="square" lIns="68579" tIns="34289" rIns="68579" bIns="34289" rtlCol="0">
            <a:spAutoFit/>
          </a:bodyPr>
          <a:lstStyle/>
          <a:p>
            <a:pPr algn="r" defTabSz="685783"/>
            <a:r>
              <a:rPr lang="en-US" altLang="ja-JP" dirty="0"/>
              <a:t>0K</a:t>
            </a:r>
            <a:endParaRPr lang="ja-JP" altLang="en-US" dirty="0"/>
          </a:p>
        </p:txBody>
      </p:sp>
      <p:sp>
        <p:nvSpPr>
          <p:cNvPr id="27" name="テキスト ボックス 26"/>
          <p:cNvSpPr txBox="1"/>
          <p:nvPr/>
        </p:nvSpPr>
        <p:spPr>
          <a:xfrm>
            <a:off x="3504598" y="3681951"/>
            <a:ext cx="934051" cy="346247"/>
          </a:xfrm>
          <a:prstGeom prst="rect">
            <a:avLst/>
          </a:prstGeom>
          <a:noFill/>
        </p:spPr>
        <p:txBody>
          <a:bodyPr wrap="square" lIns="68579" tIns="34289" rIns="68579" bIns="34289" rtlCol="0">
            <a:spAutoFit/>
          </a:bodyPr>
          <a:lstStyle/>
          <a:p>
            <a:pPr algn="r" defTabSz="685783"/>
            <a:r>
              <a:rPr lang="en-US" altLang="ja-JP" dirty="0"/>
              <a:t>+4K</a:t>
            </a:r>
            <a:endParaRPr lang="ja-JP" altLang="en-US" dirty="0"/>
          </a:p>
        </p:txBody>
      </p:sp>
      <p:sp>
        <p:nvSpPr>
          <p:cNvPr id="28" name="テキスト ボックス 27"/>
          <p:cNvSpPr txBox="1"/>
          <p:nvPr/>
        </p:nvSpPr>
        <p:spPr>
          <a:xfrm>
            <a:off x="3482622" y="5713823"/>
            <a:ext cx="934051" cy="346247"/>
          </a:xfrm>
          <a:prstGeom prst="rect">
            <a:avLst/>
          </a:prstGeom>
          <a:noFill/>
        </p:spPr>
        <p:txBody>
          <a:bodyPr wrap="square" lIns="68579" tIns="34289" rIns="68579" bIns="34289" rtlCol="0">
            <a:spAutoFit/>
          </a:bodyPr>
          <a:lstStyle/>
          <a:p>
            <a:pPr algn="r" defTabSz="685783"/>
            <a:r>
              <a:rPr lang="en-US" altLang="ja-JP"/>
              <a:t>-4K</a:t>
            </a:r>
            <a:endParaRPr lang="ja-JP" altLang="en-US" dirty="0"/>
          </a:p>
        </p:txBody>
      </p:sp>
      <p:sp>
        <p:nvSpPr>
          <p:cNvPr id="29" name="テキスト ボックス 28"/>
          <p:cNvSpPr txBox="1"/>
          <p:nvPr/>
        </p:nvSpPr>
        <p:spPr>
          <a:xfrm>
            <a:off x="4362625" y="5968970"/>
            <a:ext cx="934051" cy="346247"/>
          </a:xfrm>
          <a:prstGeom prst="rect">
            <a:avLst/>
          </a:prstGeom>
          <a:noFill/>
        </p:spPr>
        <p:txBody>
          <a:bodyPr wrap="square" lIns="68579" tIns="34289" rIns="68579" bIns="34289" rtlCol="0">
            <a:spAutoFit/>
          </a:bodyPr>
          <a:lstStyle/>
          <a:p>
            <a:pPr algn="ctr" defTabSz="685783"/>
            <a:r>
              <a:rPr lang="en-US" altLang="ja-JP" dirty="0"/>
              <a:t>1980</a:t>
            </a:r>
            <a:endParaRPr lang="ja-JP" altLang="en-US" dirty="0"/>
          </a:p>
        </p:txBody>
      </p:sp>
      <p:cxnSp>
        <p:nvCxnSpPr>
          <p:cNvPr id="30" name="直線コネクタ 29"/>
          <p:cNvCxnSpPr/>
          <p:nvPr/>
        </p:nvCxnSpPr>
        <p:spPr>
          <a:xfrm flipH="1">
            <a:off x="4829651" y="5784799"/>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448085" y="5974337"/>
            <a:ext cx="934051" cy="346247"/>
          </a:xfrm>
          <a:prstGeom prst="rect">
            <a:avLst/>
          </a:prstGeom>
          <a:noFill/>
        </p:spPr>
        <p:txBody>
          <a:bodyPr wrap="square" lIns="68579" tIns="34289" rIns="68579" bIns="34289" rtlCol="0">
            <a:spAutoFit/>
          </a:bodyPr>
          <a:lstStyle/>
          <a:p>
            <a:pPr algn="ctr" defTabSz="685783"/>
            <a:r>
              <a:rPr lang="en-US" altLang="ja-JP" dirty="0"/>
              <a:t>1990</a:t>
            </a:r>
            <a:endParaRPr lang="ja-JP" altLang="en-US" dirty="0"/>
          </a:p>
        </p:txBody>
      </p:sp>
      <p:cxnSp>
        <p:nvCxnSpPr>
          <p:cNvPr id="32" name="直線コネクタ 31"/>
          <p:cNvCxnSpPr/>
          <p:nvPr/>
        </p:nvCxnSpPr>
        <p:spPr>
          <a:xfrm flipH="1">
            <a:off x="5915111" y="5790166"/>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540941" y="5974337"/>
            <a:ext cx="934051" cy="346247"/>
          </a:xfrm>
          <a:prstGeom prst="rect">
            <a:avLst/>
          </a:prstGeom>
          <a:noFill/>
        </p:spPr>
        <p:txBody>
          <a:bodyPr wrap="square" lIns="68579" tIns="34289" rIns="68579" bIns="34289" rtlCol="0">
            <a:spAutoFit/>
          </a:bodyPr>
          <a:lstStyle/>
          <a:p>
            <a:pPr algn="ctr" defTabSz="685783"/>
            <a:r>
              <a:rPr lang="en-US" altLang="ja-JP" dirty="0"/>
              <a:t>2000</a:t>
            </a:r>
            <a:endParaRPr lang="ja-JP" altLang="en-US" dirty="0"/>
          </a:p>
        </p:txBody>
      </p:sp>
      <p:cxnSp>
        <p:nvCxnSpPr>
          <p:cNvPr id="34" name="直線コネクタ 33"/>
          <p:cNvCxnSpPr/>
          <p:nvPr/>
        </p:nvCxnSpPr>
        <p:spPr>
          <a:xfrm flipH="1">
            <a:off x="7007967" y="5790166"/>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633797" y="5979111"/>
            <a:ext cx="934051" cy="346247"/>
          </a:xfrm>
          <a:prstGeom prst="rect">
            <a:avLst/>
          </a:prstGeom>
          <a:noFill/>
        </p:spPr>
        <p:txBody>
          <a:bodyPr wrap="square" lIns="68579" tIns="34289" rIns="68579" bIns="34289" rtlCol="0">
            <a:spAutoFit/>
          </a:bodyPr>
          <a:lstStyle/>
          <a:p>
            <a:pPr algn="ctr" defTabSz="685783"/>
            <a:r>
              <a:rPr lang="en-US" altLang="ja-JP" dirty="0"/>
              <a:t>2010</a:t>
            </a:r>
            <a:endParaRPr lang="ja-JP" altLang="en-US" dirty="0"/>
          </a:p>
        </p:txBody>
      </p:sp>
      <p:cxnSp>
        <p:nvCxnSpPr>
          <p:cNvPr id="36" name="直線コネクタ 35"/>
          <p:cNvCxnSpPr/>
          <p:nvPr/>
        </p:nvCxnSpPr>
        <p:spPr>
          <a:xfrm flipH="1">
            <a:off x="8100823" y="5794940"/>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7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p:cNvPicPr>
          <p:nvPr/>
        </p:nvPicPr>
        <p:blipFill rotWithShape="1">
          <a:blip r:embed="rId2">
            <a:extLst>
              <a:ext uri="{28A0092B-C50C-407E-A947-70E740481C1C}">
                <a14:useLocalDpi xmlns:a14="http://schemas.microsoft.com/office/drawing/2010/main" val="0"/>
              </a:ext>
            </a:extLst>
          </a:blip>
          <a:srcRect l="8148"/>
          <a:stretch/>
        </p:blipFill>
        <p:spPr>
          <a:xfrm>
            <a:off x="4416551" y="1461587"/>
            <a:ext cx="4680617" cy="2476846"/>
          </a:xfrm>
          <a:prstGeom prst="rect">
            <a:avLst/>
          </a:prstGeom>
        </p:spPr>
      </p:pic>
      <p:pic>
        <p:nvPicPr>
          <p:cNvPr id="39" name="図 38"/>
          <p:cNvPicPr>
            <a:picLocks/>
          </p:cNvPicPr>
          <p:nvPr/>
        </p:nvPicPr>
        <p:blipFill rotWithShape="1">
          <a:blip r:embed="rId3">
            <a:extLst>
              <a:ext uri="{28A0092B-C50C-407E-A947-70E740481C1C}">
                <a14:useLocalDpi xmlns:a14="http://schemas.microsoft.com/office/drawing/2010/main" val="0"/>
              </a:ext>
            </a:extLst>
          </a:blip>
          <a:srcRect l="8281" b="9633"/>
          <a:stretch/>
        </p:blipFill>
        <p:spPr>
          <a:xfrm>
            <a:off x="4416552" y="3714512"/>
            <a:ext cx="4670078" cy="2238232"/>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9</a:t>
            </a:fld>
            <a:endParaRPr lang="en-US"/>
          </a:p>
        </p:txBody>
      </p:sp>
      <p:sp>
        <p:nvSpPr>
          <p:cNvPr id="37" name="テキスト ボックス 36"/>
          <p:cNvSpPr txBox="1"/>
          <p:nvPr/>
        </p:nvSpPr>
        <p:spPr>
          <a:xfrm>
            <a:off x="3407080" y="454437"/>
            <a:ext cx="5386192" cy="461665"/>
          </a:xfrm>
          <a:prstGeom prst="rect">
            <a:avLst/>
          </a:prstGeom>
          <a:noFill/>
        </p:spPr>
        <p:txBody>
          <a:bodyPr wrap="square" rtlCol="0">
            <a:spAutoFit/>
          </a:bodyPr>
          <a:lstStyle/>
          <a:p>
            <a:r>
              <a:rPr kumimoji="1" lang="en-US" altLang="ja-JP" sz="2400" b="1" dirty="0"/>
              <a:t>Results: TB bias in original L1 data</a:t>
            </a:r>
            <a:endParaRPr kumimoji="1" lang="ja-JP" altLang="en-US" sz="2400" b="1" dirty="0"/>
          </a:p>
        </p:txBody>
      </p:sp>
      <p:sp>
        <p:nvSpPr>
          <p:cNvPr id="42" name="テキスト ボックス 41"/>
          <p:cNvSpPr txBox="1"/>
          <p:nvPr/>
        </p:nvSpPr>
        <p:spPr>
          <a:xfrm>
            <a:off x="192024" y="1309878"/>
            <a:ext cx="3781757" cy="4902881"/>
          </a:xfrm>
          <a:prstGeom prst="rect">
            <a:avLst/>
          </a:prstGeom>
          <a:noFill/>
        </p:spPr>
        <p:txBody>
          <a:bodyPr wrap="square" rtlCol="0">
            <a:spAutoFit/>
          </a:bodyPr>
          <a:lstStyle/>
          <a:p>
            <a:pPr>
              <a:lnSpc>
                <a:spcPct val="120000"/>
              </a:lnSpc>
              <a:spcAft>
                <a:spcPts val="600"/>
              </a:spcAft>
            </a:pPr>
            <a:r>
              <a:rPr kumimoji="1" lang="en-US" altLang="ja-JP" dirty="0"/>
              <a:t>Inter-calibration of </a:t>
            </a:r>
            <a:r>
              <a:rPr kumimoji="1" lang="en-US" altLang="ja-JP" u="sng" dirty="0"/>
              <a:t>all monitored sensors vs. IASI-A</a:t>
            </a:r>
          </a:p>
          <a:p>
            <a:pPr marL="447675" indent="-265113">
              <a:lnSpc>
                <a:spcPct val="120000"/>
              </a:lnSpc>
              <a:spcAft>
                <a:spcPts val="600"/>
              </a:spcAft>
              <a:buFont typeface="Calibri" panose="020F0502020204030204" pitchFamily="34" charset="0"/>
              <a:buChar char="‒"/>
            </a:pPr>
            <a:r>
              <a:rPr kumimoji="1" lang="en-US" altLang="ja-JP" sz="1600" i="1" dirty="0"/>
              <a:t>Sensor Equivalent Calibration</a:t>
            </a:r>
          </a:p>
          <a:p>
            <a:pPr marL="447675" indent="-265113">
              <a:lnSpc>
                <a:spcPct val="120000"/>
              </a:lnSpc>
              <a:spcAft>
                <a:spcPts val="600"/>
              </a:spcAft>
              <a:buFont typeface="Calibri" panose="020F0502020204030204" pitchFamily="34" charset="0"/>
              <a:buChar char="‒"/>
            </a:pPr>
            <a:r>
              <a:rPr kumimoji="1" lang="en-US" altLang="ja-JP" sz="1600" dirty="0"/>
              <a:t>Same as </a:t>
            </a:r>
            <a:r>
              <a:rPr kumimoji="1" lang="en-US" altLang="ja-JP" sz="1600" i="1" dirty="0"/>
              <a:t>GSICS Prime Correction</a:t>
            </a:r>
            <a:r>
              <a:rPr kumimoji="1" lang="en-US" altLang="ja-JP" sz="1600" dirty="0"/>
              <a:t> </a:t>
            </a:r>
          </a:p>
          <a:p>
            <a:pPr>
              <a:lnSpc>
                <a:spcPct val="120000"/>
              </a:lnSpc>
            </a:pPr>
            <a:r>
              <a:rPr kumimoji="1" lang="en-US" altLang="ja-JP" b="1" dirty="0"/>
              <a:t>IR</a:t>
            </a:r>
          </a:p>
          <a:p>
            <a:pPr marL="182563" indent="-182563">
              <a:lnSpc>
                <a:spcPct val="120000"/>
              </a:lnSpc>
              <a:buFont typeface="Arial" panose="020B0604020202020204" pitchFamily="34" charset="0"/>
              <a:buChar char="•"/>
            </a:pPr>
            <a:r>
              <a:rPr kumimoji="1" lang="en-US" altLang="ja-JP" sz="1600" dirty="0"/>
              <a:t>Seasonal variations until GMS-4</a:t>
            </a:r>
          </a:p>
          <a:p>
            <a:pPr marL="468313" lvl="1" indent="-285750">
              <a:lnSpc>
                <a:spcPct val="120000"/>
              </a:lnSpc>
              <a:buFont typeface="Calibri" panose="020F0502020204030204" pitchFamily="34" charset="0"/>
              <a:buChar char="‒"/>
            </a:pPr>
            <a:r>
              <a:rPr kumimoji="1" lang="en-US" altLang="ja-JP" sz="1600" dirty="0"/>
              <a:t>Seems to be related to sun and thermometer positions</a:t>
            </a:r>
          </a:p>
          <a:p>
            <a:pPr marL="468313" lvl="1" indent="-285750">
              <a:lnSpc>
                <a:spcPct val="120000"/>
              </a:lnSpc>
              <a:buFont typeface="Calibri" panose="020F0502020204030204" pitchFamily="34" charset="0"/>
              <a:buChar char="‒"/>
            </a:pPr>
            <a:r>
              <a:rPr kumimoji="1" lang="en-US" altLang="ja-JP" sz="1600" dirty="0"/>
              <a:t>The latter was improved in GMS-5</a:t>
            </a:r>
          </a:p>
          <a:p>
            <a:pPr>
              <a:lnSpc>
                <a:spcPct val="120000"/>
              </a:lnSpc>
            </a:pPr>
            <a:r>
              <a:rPr kumimoji="1" lang="en-US" altLang="ja-JP" b="1" dirty="0"/>
              <a:t>WV</a:t>
            </a:r>
          </a:p>
          <a:p>
            <a:pPr marL="182563" indent="-182563">
              <a:lnSpc>
                <a:spcPct val="120000"/>
              </a:lnSpc>
              <a:buFont typeface="Arial" panose="020B0604020202020204" pitchFamily="34" charset="0"/>
              <a:buChar char="•"/>
            </a:pPr>
            <a:r>
              <a:rPr kumimoji="1" lang="en-US" altLang="ja-JP" sz="1600" dirty="0"/>
              <a:t>Seasonal variations (~1 K) w/ big </a:t>
            </a:r>
            <a:r>
              <a:rPr kumimoji="1" lang="en-US" altLang="ja-JP" sz="1600" dirty="0" err="1"/>
              <a:t>unc</a:t>
            </a:r>
            <a:r>
              <a:rPr kumimoji="1" lang="en-US" altLang="ja-JP" sz="1600" dirty="0"/>
              <a:t>. in GMS-5: caused by spectral gap with HIRS/2</a:t>
            </a:r>
          </a:p>
          <a:p>
            <a:pPr marL="182563" lvl="1" indent="-182563">
              <a:lnSpc>
                <a:spcPct val="120000"/>
              </a:lnSpc>
              <a:buFont typeface="Arial" panose="020B0604020202020204" pitchFamily="34" charset="0"/>
              <a:buChar char="•"/>
            </a:pPr>
            <a:r>
              <a:rPr kumimoji="1" lang="en-US" altLang="ja-JP" sz="1600" dirty="0">
                <a:solidFill>
                  <a:srgbClr val="339933"/>
                </a:solidFill>
              </a:rPr>
              <a:t>Big jump in Dec 2003</a:t>
            </a:r>
            <a:r>
              <a:rPr kumimoji="1" lang="en-US" altLang="ja-JP" sz="1600" dirty="0"/>
              <a:t>: caused by updates of ground processing system</a:t>
            </a:r>
          </a:p>
        </p:txBody>
      </p:sp>
      <p:sp>
        <p:nvSpPr>
          <p:cNvPr id="3" name="テキスト ボックス 2"/>
          <p:cNvSpPr txBox="1"/>
          <p:nvPr/>
        </p:nvSpPr>
        <p:spPr>
          <a:xfrm>
            <a:off x="4850297" y="1180160"/>
            <a:ext cx="3223959" cy="369332"/>
          </a:xfrm>
          <a:prstGeom prst="rect">
            <a:avLst/>
          </a:prstGeom>
          <a:noFill/>
        </p:spPr>
        <p:txBody>
          <a:bodyPr wrap="none" rtlCol="0">
            <a:spAutoFit/>
          </a:bodyPr>
          <a:lstStyle/>
          <a:p>
            <a:r>
              <a:rPr kumimoji="1" lang="en-US" altLang="ja-JP" dirty="0"/>
              <a:t>TB biases at standard scenes</a:t>
            </a:r>
            <a:endParaRPr kumimoji="1" lang="ja-JP" altLang="en-US" dirty="0"/>
          </a:p>
        </p:txBody>
      </p:sp>
      <p:sp>
        <p:nvSpPr>
          <p:cNvPr id="9" name="TextBox 4"/>
          <p:cNvSpPr txBox="1"/>
          <p:nvPr/>
        </p:nvSpPr>
        <p:spPr>
          <a:xfrm rot="10800000">
            <a:off x="4654794" y="3270637"/>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a:t>
            </a:r>
            <a:endParaRPr kumimoji="0" lang="en-GB" altLang="ja-JP" sz="2000" b="1" dirty="0">
              <a:solidFill>
                <a:srgbClr val="FF0000"/>
              </a:solidFill>
              <a:latin typeface="+mn-ea"/>
              <a:cs typeface="Times New Roman"/>
            </a:endParaRPr>
          </a:p>
        </p:txBody>
      </p:sp>
      <p:sp>
        <p:nvSpPr>
          <p:cNvPr id="10" name="TextBox 4"/>
          <p:cNvSpPr txBox="1"/>
          <p:nvPr/>
        </p:nvSpPr>
        <p:spPr>
          <a:xfrm rot="10800000">
            <a:off x="4987358"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GMS-2</a:t>
            </a:r>
            <a:endParaRPr kumimoji="0" lang="en-GB" altLang="ja-JP" sz="2000" b="1" dirty="0">
              <a:solidFill>
                <a:srgbClr val="00B050"/>
              </a:solidFill>
              <a:latin typeface="+mn-ea"/>
              <a:cs typeface="Times New Roman"/>
            </a:endParaRPr>
          </a:p>
        </p:txBody>
      </p:sp>
      <p:sp>
        <p:nvSpPr>
          <p:cNvPr id="11" name="TextBox 4"/>
          <p:cNvSpPr txBox="1"/>
          <p:nvPr/>
        </p:nvSpPr>
        <p:spPr>
          <a:xfrm rot="10800000">
            <a:off x="5423598"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GMS-3</a:t>
            </a:r>
            <a:endParaRPr kumimoji="0" lang="en-GB" altLang="ja-JP" sz="2000" b="1" dirty="0">
              <a:solidFill>
                <a:srgbClr val="0000FF"/>
              </a:solidFill>
              <a:latin typeface="+mn-ea"/>
              <a:cs typeface="Times New Roman"/>
            </a:endParaRPr>
          </a:p>
        </p:txBody>
      </p:sp>
      <p:sp>
        <p:nvSpPr>
          <p:cNvPr id="12" name="TextBox 4"/>
          <p:cNvSpPr txBox="1"/>
          <p:nvPr/>
        </p:nvSpPr>
        <p:spPr>
          <a:xfrm rot="10800000">
            <a:off x="5950896"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FF0000"/>
                </a:solidFill>
                <a:latin typeface="+mn-ea"/>
                <a:cs typeface="Times New Roman"/>
              </a:rPr>
              <a:t>GMS-4</a:t>
            </a:r>
            <a:endParaRPr kumimoji="0" lang="en-GB" altLang="ja-JP" sz="2000" b="1" dirty="0">
              <a:solidFill>
                <a:srgbClr val="FF0000"/>
              </a:solidFill>
              <a:latin typeface="+mn-ea"/>
              <a:cs typeface="Times New Roman"/>
            </a:endParaRPr>
          </a:p>
        </p:txBody>
      </p:sp>
      <p:sp>
        <p:nvSpPr>
          <p:cNvPr id="13" name="TextBox 4"/>
          <p:cNvSpPr txBox="1"/>
          <p:nvPr/>
        </p:nvSpPr>
        <p:spPr>
          <a:xfrm rot="10800000">
            <a:off x="6751368" y="3263584"/>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0000"/>
                </a:solidFill>
                <a:latin typeface="+mn-ea"/>
                <a:cs typeface="Times New Roman"/>
              </a:rPr>
              <a:t>GMS-5</a:t>
            </a:r>
            <a:endParaRPr kumimoji="0" lang="en-GB" altLang="ja-JP" sz="2000" b="1" dirty="0">
              <a:solidFill>
                <a:srgbClr val="FF0000"/>
              </a:solidFill>
              <a:latin typeface="+mn-ea"/>
              <a:cs typeface="Times New Roman"/>
            </a:endParaRPr>
          </a:p>
        </p:txBody>
      </p:sp>
      <p:sp>
        <p:nvSpPr>
          <p:cNvPr id="14" name="TextBox 4"/>
          <p:cNvSpPr txBox="1"/>
          <p:nvPr/>
        </p:nvSpPr>
        <p:spPr>
          <a:xfrm rot="10800000">
            <a:off x="7311942" y="3270636"/>
            <a:ext cx="446274" cy="1109507"/>
          </a:xfrm>
          <a:prstGeom prst="rect">
            <a:avLst/>
          </a:prstGeom>
          <a:noFill/>
        </p:spPr>
        <p:txBody>
          <a:bodyPr vert="eaVert" wrap="square" lIns="68579" tIns="34289" rIns="68579" bIns="34289" rtlCol="0">
            <a:spAutoFit/>
          </a:bodyPr>
          <a:lstStyle/>
          <a:p>
            <a:pPr defTabSz="685783"/>
            <a:r>
              <a:rPr kumimoji="0" lang="en-US" altLang="ja-JP" sz="2000" b="1" dirty="0">
                <a:solidFill>
                  <a:srgbClr val="00B050"/>
                </a:solidFill>
                <a:latin typeface="+mn-ea"/>
                <a:cs typeface="Times New Roman"/>
              </a:rPr>
              <a:t>GOES-9</a:t>
            </a:r>
            <a:endParaRPr kumimoji="0" lang="en-GB" altLang="ja-JP" sz="2000" b="1" dirty="0">
              <a:solidFill>
                <a:srgbClr val="00B050"/>
              </a:solidFill>
              <a:latin typeface="+mn-ea"/>
              <a:cs typeface="Times New Roman"/>
            </a:endParaRPr>
          </a:p>
        </p:txBody>
      </p:sp>
      <p:sp>
        <p:nvSpPr>
          <p:cNvPr id="15" name="TextBox 4"/>
          <p:cNvSpPr txBox="1"/>
          <p:nvPr/>
        </p:nvSpPr>
        <p:spPr>
          <a:xfrm rot="10800000">
            <a:off x="7757009" y="2892046"/>
            <a:ext cx="446274" cy="1492741"/>
          </a:xfrm>
          <a:prstGeom prst="rect">
            <a:avLst/>
          </a:prstGeom>
          <a:noFill/>
        </p:spPr>
        <p:txBody>
          <a:bodyPr vert="eaVert" wrap="square" lIns="68579" tIns="34289" rIns="68579" bIns="34289" rtlCol="0">
            <a:spAutoFit/>
          </a:bodyPr>
          <a:lstStyle/>
          <a:p>
            <a:pPr defTabSz="685783"/>
            <a:r>
              <a:rPr kumimoji="0" lang="en-US" altLang="ja-JP" sz="2000" b="1" dirty="0">
                <a:solidFill>
                  <a:srgbClr val="0000FF"/>
                </a:solidFill>
                <a:latin typeface="+mn-ea"/>
                <a:cs typeface="Times New Roman"/>
              </a:rPr>
              <a:t>MTSAT-1R</a:t>
            </a:r>
            <a:endParaRPr kumimoji="0" lang="en-GB" altLang="ja-JP" sz="2000" b="1" dirty="0">
              <a:solidFill>
                <a:srgbClr val="0000FF"/>
              </a:solidFill>
              <a:latin typeface="+mn-ea"/>
              <a:cs typeface="Times New Roman"/>
            </a:endParaRPr>
          </a:p>
        </p:txBody>
      </p:sp>
      <p:sp>
        <p:nvSpPr>
          <p:cNvPr id="16" name="TextBox 4"/>
          <p:cNvSpPr txBox="1"/>
          <p:nvPr/>
        </p:nvSpPr>
        <p:spPr>
          <a:xfrm rot="10800000">
            <a:off x="8261254" y="3235322"/>
            <a:ext cx="446274" cy="1149463"/>
          </a:xfrm>
          <a:prstGeom prst="rect">
            <a:avLst/>
          </a:prstGeom>
          <a:noFill/>
        </p:spPr>
        <p:txBody>
          <a:bodyPr vert="eaVert" wrap="square" lIns="68579" tIns="34289" rIns="68579" bIns="34289" rtlCol="0">
            <a:spAutoFit/>
          </a:bodyPr>
          <a:lstStyle/>
          <a:p>
            <a:pPr defTabSz="685783"/>
            <a:r>
              <a:rPr lang="en-US" altLang="ja-JP" sz="2000" b="1" dirty="0">
                <a:solidFill>
                  <a:srgbClr val="FF0000"/>
                </a:solidFill>
                <a:latin typeface="+mn-ea"/>
                <a:cs typeface="Times New Roman"/>
              </a:rPr>
              <a:t>MTSAT-2</a:t>
            </a:r>
            <a:endParaRPr kumimoji="0" lang="en-GB" altLang="ja-JP" sz="2000" b="1" dirty="0">
              <a:solidFill>
                <a:srgbClr val="FF0000"/>
              </a:solidFill>
              <a:latin typeface="+mn-ea"/>
              <a:cs typeface="Times New Roman"/>
            </a:endParaRPr>
          </a:p>
        </p:txBody>
      </p:sp>
      <p:sp>
        <p:nvSpPr>
          <p:cNvPr id="17" name="テキスト ボックス 16"/>
          <p:cNvSpPr txBox="1"/>
          <p:nvPr/>
        </p:nvSpPr>
        <p:spPr>
          <a:xfrm>
            <a:off x="8140181" y="1512117"/>
            <a:ext cx="934051"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 IR</a:t>
            </a:r>
            <a:endParaRPr lang="ja-JP" altLang="en-US" sz="3600" b="1" dirty="0">
              <a:solidFill>
                <a:srgbClr val="0000FF"/>
              </a:solidFill>
            </a:endParaRPr>
          </a:p>
        </p:txBody>
      </p:sp>
      <p:sp>
        <p:nvSpPr>
          <p:cNvPr id="18" name="テキスト ボックス 17"/>
          <p:cNvSpPr txBox="1"/>
          <p:nvPr/>
        </p:nvSpPr>
        <p:spPr>
          <a:xfrm>
            <a:off x="8155246" y="5372236"/>
            <a:ext cx="934051" cy="623246"/>
          </a:xfrm>
          <a:prstGeom prst="rect">
            <a:avLst/>
          </a:prstGeom>
          <a:noFill/>
        </p:spPr>
        <p:txBody>
          <a:bodyPr wrap="square" lIns="68579" tIns="34289" rIns="68579" bIns="34289" rtlCol="0">
            <a:spAutoFit/>
          </a:bodyPr>
          <a:lstStyle/>
          <a:p>
            <a:pPr defTabSz="685783"/>
            <a:r>
              <a:rPr lang="en-US" altLang="ja-JP" sz="3600" b="1" dirty="0">
                <a:solidFill>
                  <a:srgbClr val="0000FF"/>
                </a:solidFill>
              </a:rPr>
              <a:t>WV</a:t>
            </a:r>
            <a:endParaRPr lang="ja-JP" altLang="en-US" sz="3600" b="1" dirty="0">
              <a:solidFill>
                <a:srgbClr val="0000FF"/>
              </a:solidFill>
            </a:endParaRPr>
          </a:p>
        </p:txBody>
      </p:sp>
      <p:sp>
        <p:nvSpPr>
          <p:cNvPr id="19" name="テキスト ボックス 18"/>
          <p:cNvSpPr txBox="1"/>
          <p:nvPr/>
        </p:nvSpPr>
        <p:spPr>
          <a:xfrm>
            <a:off x="3504598" y="2438782"/>
            <a:ext cx="934051" cy="346247"/>
          </a:xfrm>
          <a:prstGeom prst="rect">
            <a:avLst/>
          </a:prstGeom>
          <a:noFill/>
        </p:spPr>
        <p:txBody>
          <a:bodyPr wrap="square" lIns="68579" tIns="34289" rIns="68579" bIns="34289" rtlCol="0">
            <a:spAutoFit/>
          </a:bodyPr>
          <a:lstStyle/>
          <a:p>
            <a:pPr algn="r" defTabSz="685783"/>
            <a:r>
              <a:rPr lang="en-US" altLang="ja-JP" dirty="0"/>
              <a:t>0K</a:t>
            </a:r>
            <a:endParaRPr lang="ja-JP" altLang="en-US" dirty="0"/>
          </a:p>
        </p:txBody>
      </p:sp>
      <p:sp>
        <p:nvSpPr>
          <p:cNvPr id="21" name="テキスト ボックス 20"/>
          <p:cNvSpPr txBox="1"/>
          <p:nvPr/>
        </p:nvSpPr>
        <p:spPr>
          <a:xfrm>
            <a:off x="3504598" y="1422846"/>
            <a:ext cx="934051" cy="346247"/>
          </a:xfrm>
          <a:prstGeom prst="rect">
            <a:avLst/>
          </a:prstGeom>
          <a:noFill/>
        </p:spPr>
        <p:txBody>
          <a:bodyPr wrap="square" lIns="68579" tIns="34289" rIns="68579" bIns="34289" rtlCol="0">
            <a:spAutoFit/>
          </a:bodyPr>
          <a:lstStyle/>
          <a:p>
            <a:pPr algn="r" defTabSz="685783"/>
            <a:r>
              <a:rPr lang="en-US" altLang="ja-JP" dirty="0"/>
              <a:t>+4K</a:t>
            </a:r>
            <a:endParaRPr lang="ja-JP" altLang="en-US" dirty="0"/>
          </a:p>
        </p:txBody>
      </p:sp>
      <p:sp>
        <p:nvSpPr>
          <p:cNvPr id="22" name="テキスト ボックス 21"/>
          <p:cNvSpPr txBox="1"/>
          <p:nvPr/>
        </p:nvSpPr>
        <p:spPr>
          <a:xfrm>
            <a:off x="3482622" y="3454718"/>
            <a:ext cx="934051" cy="346247"/>
          </a:xfrm>
          <a:prstGeom prst="rect">
            <a:avLst/>
          </a:prstGeom>
          <a:noFill/>
        </p:spPr>
        <p:txBody>
          <a:bodyPr wrap="square" lIns="68579" tIns="34289" rIns="68579" bIns="34289" rtlCol="0">
            <a:spAutoFit/>
          </a:bodyPr>
          <a:lstStyle/>
          <a:p>
            <a:pPr algn="r" defTabSz="685783"/>
            <a:r>
              <a:rPr lang="en-US" altLang="ja-JP" dirty="0"/>
              <a:t>-4K</a:t>
            </a:r>
            <a:endParaRPr lang="ja-JP" altLang="en-US" dirty="0"/>
          </a:p>
        </p:txBody>
      </p:sp>
      <p:sp>
        <p:nvSpPr>
          <p:cNvPr id="26" name="テキスト ボックス 25"/>
          <p:cNvSpPr txBox="1"/>
          <p:nvPr/>
        </p:nvSpPr>
        <p:spPr>
          <a:xfrm>
            <a:off x="3504598" y="4697887"/>
            <a:ext cx="934051" cy="346247"/>
          </a:xfrm>
          <a:prstGeom prst="rect">
            <a:avLst/>
          </a:prstGeom>
          <a:noFill/>
        </p:spPr>
        <p:txBody>
          <a:bodyPr wrap="square" lIns="68579" tIns="34289" rIns="68579" bIns="34289" rtlCol="0">
            <a:spAutoFit/>
          </a:bodyPr>
          <a:lstStyle/>
          <a:p>
            <a:pPr algn="r" defTabSz="685783"/>
            <a:r>
              <a:rPr lang="en-US" altLang="ja-JP" dirty="0"/>
              <a:t>0K</a:t>
            </a:r>
            <a:endParaRPr lang="ja-JP" altLang="en-US" dirty="0"/>
          </a:p>
        </p:txBody>
      </p:sp>
      <p:sp>
        <p:nvSpPr>
          <p:cNvPr id="27" name="テキスト ボックス 26"/>
          <p:cNvSpPr txBox="1"/>
          <p:nvPr/>
        </p:nvSpPr>
        <p:spPr>
          <a:xfrm>
            <a:off x="3504598" y="3681951"/>
            <a:ext cx="934051" cy="346247"/>
          </a:xfrm>
          <a:prstGeom prst="rect">
            <a:avLst/>
          </a:prstGeom>
          <a:noFill/>
        </p:spPr>
        <p:txBody>
          <a:bodyPr wrap="square" lIns="68579" tIns="34289" rIns="68579" bIns="34289" rtlCol="0">
            <a:spAutoFit/>
          </a:bodyPr>
          <a:lstStyle/>
          <a:p>
            <a:pPr algn="r" defTabSz="685783"/>
            <a:r>
              <a:rPr lang="en-US" altLang="ja-JP" dirty="0"/>
              <a:t>+4K</a:t>
            </a:r>
            <a:endParaRPr lang="ja-JP" altLang="en-US" dirty="0"/>
          </a:p>
        </p:txBody>
      </p:sp>
      <p:sp>
        <p:nvSpPr>
          <p:cNvPr id="28" name="テキスト ボックス 27"/>
          <p:cNvSpPr txBox="1"/>
          <p:nvPr/>
        </p:nvSpPr>
        <p:spPr>
          <a:xfrm>
            <a:off x="3482622" y="5713823"/>
            <a:ext cx="934051" cy="346247"/>
          </a:xfrm>
          <a:prstGeom prst="rect">
            <a:avLst/>
          </a:prstGeom>
          <a:noFill/>
        </p:spPr>
        <p:txBody>
          <a:bodyPr wrap="square" lIns="68579" tIns="34289" rIns="68579" bIns="34289" rtlCol="0">
            <a:spAutoFit/>
          </a:bodyPr>
          <a:lstStyle/>
          <a:p>
            <a:pPr algn="r" defTabSz="685783"/>
            <a:r>
              <a:rPr lang="en-US" altLang="ja-JP"/>
              <a:t>-4K</a:t>
            </a:r>
            <a:endParaRPr lang="ja-JP" altLang="en-US" dirty="0"/>
          </a:p>
        </p:txBody>
      </p:sp>
      <p:sp>
        <p:nvSpPr>
          <p:cNvPr id="29" name="テキスト ボックス 28"/>
          <p:cNvSpPr txBox="1"/>
          <p:nvPr/>
        </p:nvSpPr>
        <p:spPr>
          <a:xfrm>
            <a:off x="4362625" y="5968970"/>
            <a:ext cx="934051" cy="346247"/>
          </a:xfrm>
          <a:prstGeom prst="rect">
            <a:avLst/>
          </a:prstGeom>
          <a:noFill/>
        </p:spPr>
        <p:txBody>
          <a:bodyPr wrap="square" lIns="68579" tIns="34289" rIns="68579" bIns="34289" rtlCol="0">
            <a:spAutoFit/>
          </a:bodyPr>
          <a:lstStyle/>
          <a:p>
            <a:pPr algn="ctr" defTabSz="685783"/>
            <a:r>
              <a:rPr lang="en-US" altLang="ja-JP" dirty="0"/>
              <a:t>1980</a:t>
            </a:r>
            <a:endParaRPr lang="ja-JP" altLang="en-US" dirty="0"/>
          </a:p>
        </p:txBody>
      </p:sp>
      <p:cxnSp>
        <p:nvCxnSpPr>
          <p:cNvPr id="30" name="直線コネクタ 29"/>
          <p:cNvCxnSpPr/>
          <p:nvPr/>
        </p:nvCxnSpPr>
        <p:spPr>
          <a:xfrm flipH="1">
            <a:off x="4829651" y="5784799"/>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448085" y="5974337"/>
            <a:ext cx="934051" cy="346247"/>
          </a:xfrm>
          <a:prstGeom prst="rect">
            <a:avLst/>
          </a:prstGeom>
          <a:noFill/>
        </p:spPr>
        <p:txBody>
          <a:bodyPr wrap="square" lIns="68579" tIns="34289" rIns="68579" bIns="34289" rtlCol="0">
            <a:spAutoFit/>
          </a:bodyPr>
          <a:lstStyle/>
          <a:p>
            <a:pPr algn="ctr" defTabSz="685783"/>
            <a:r>
              <a:rPr lang="en-US" altLang="ja-JP" dirty="0"/>
              <a:t>1990</a:t>
            </a:r>
            <a:endParaRPr lang="ja-JP" altLang="en-US" dirty="0"/>
          </a:p>
        </p:txBody>
      </p:sp>
      <p:cxnSp>
        <p:nvCxnSpPr>
          <p:cNvPr id="32" name="直線コネクタ 31"/>
          <p:cNvCxnSpPr/>
          <p:nvPr/>
        </p:nvCxnSpPr>
        <p:spPr>
          <a:xfrm flipH="1">
            <a:off x="5915111" y="5790166"/>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540941" y="5974337"/>
            <a:ext cx="934051" cy="346247"/>
          </a:xfrm>
          <a:prstGeom prst="rect">
            <a:avLst/>
          </a:prstGeom>
          <a:noFill/>
        </p:spPr>
        <p:txBody>
          <a:bodyPr wrap="square" lIns="68579" tIns="34289" rIns="68579" bIns="34289" rtlCol="0">
            <a:spAutoFit/>
          </a:bodyPr>
          <a:lstStyle/>
          <a:p>
            <a:pPr algn="ctr" defTabSz="685783"/>
            <a:r>
              <a:rPr lang="en-US" altLang="ja-JP" dirty="0"/>
              <a:t>2000</a:t>
            </a:r>
            <a:endParaRPr lang="ja-JP" altLang="en-US" dirty="0"/>
          </a:p>
        </p:txBody>
      </p:sp>
      <p:cxnSp>
        <p:nvCxnSpPr>
          <p:cNvPr id="34" name="直線コネクタ 33"/>
          <p:cNvCxnSpPr/>
          <p:nvPr/>
        </p:nvCxnSpPr>
        <p:spPr>
          <a:xfrm flipH="1">
            <a:off x="7007967" y="5790166"/>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633797" y="5979111"/>
            <a:ext cx="934051" cy="346247"/>
          </a:xfrm>
          <a:prstGeom prst="rect">
            <a:avLst/>
          </a:prstGeom>
          <a:noFill/>
        </p:spPr>
        <p:txBody>
          <a:bodyPr wrap="square" lIns="68579" tIns="34289" rIns="68579" bIns="34289" rtlCol="0">
            <a:spAutoFit/>
          </a:bodyPr>
          <a:lstStyle/>
          <a:p>
            <a:pPr algn="ctr" defTabSz="685783"/>
            <a:r>
              <a:rPr lang="en-US" altLang="ja-JP" dirty="0"/>
              <a:t>2010</a:t>
            </a:r>
            <a:endParaRPr lang="ja-JP" altLang="en-US" dirty="0"/>
          </a:p>
        </p:txBody>
      </p:sp>
      <p:cxnSp>
        <p:nvCxnSpPr>
          <p:cNvPr id="36" name="直線コネクタ 35"/>
          <p:cNvCxnSpPr/>
          <p:nvPr/>
        </p:nvCxnSpPr>
        <p:spPr>
          <a:xfrm flipH="1">
            <a:off x="8100823" y="5794940"/>
            <a:ext cx="2529" cy="205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967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UM_template_v03">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33789</TotalTime>
  <Words>1655</Words>
  <Application>Microsoft Office PowerPoint</Application>
  <PresentationFormat>画面に合わせる (4:3)</PresentationFormat>
  <Paragraphs>403</Paragraphs>
  <Slides>19</Slides>
  <Notes>3</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30" baseType="lpstr">
      <vt:lpstr>Arial</vt:lpstr>
      <vt:lpstr>Calibri</vt:lpstr>
      <vt:lpstr>Cambria Math</vt:lpstr>
      <vt:lpstr>Century Gothic</vt:lpstr>
      <vt:lpstr>Helvetica</vt:lpstr>
      <vt:lpstr>Tahoma</vt:lpstr>
      <vt:lpstr>Times New Roman</vt:lpstr>
      <vt:lpstr>Wingdings</vt:lpstr>
      <vt:lpstr>Default Design</vt:lpstr>
      <vt:lpstr>1_EUM_template_v03</vt:lpstr>
      <vt:lpstr>Clip</vt:lpstr>
      <vt:lpstr>Re-calibrating WV/IR channels of GMS/MTSAT imagers using HIRS/2, AIRS, and IASI</vt:lpstr>
      <vt:lpstr>Table of 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Sensor equivalent calibration</vt:lpstr>
      <vt:lpstr>Reference Sensor Normalized Calibration</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MtScat</cp:lastModifiedBy>
  <cp:revision>1057</cp:revision>
  <dcterms:created xsi:type="dcterms:W3CDTF">2004-06-10T15:46:18Z</dcterms:created>
  <dcterms:modified xsi:type="dcterms:W3CDTF">2019-02-28T10:38:39Z</dcterms:modified>
</cp:coreProperties>
</file>