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0"/>
  </p:notesMasterIdLst>
  <p:handoutMasterIdLst>
    <p:handoutMasterId r:id="rId41"/>
  </p:handoutMasterIdLst>
  <p:sldIdLst>
    <p:sldId id="714" r:id="rId4"/>
    <p:sldId id="758" r:id="rId5"/>
    <p:sldId id="715" r:id="rId6"/>
    <p:sldId id="752" r:id="rId7"/>
    <p:sldId id="802" r:id="rId8"/>
    <p:sldId id="812" r:id="rId9"/>
    <p:sldId id="813" r:id="rId10"/>
    <p:sldId id="814" r:id="rId11"/>
    <p:sldId id="815" r:id="rId12"/>
    <p:sldId id="816" r:id="rId13"/>
    <p:sldId id="817" r:id="rId14"/>
    <p:sldId id="818" r:id="rId15"/>
    <p:sldId id="819" r:id="rId16"/>
    <p:sldId id="820" r:id="rId17"/>
    <p:sldId id="775" r:id="rId18"/>
    <p:sldId id="833" r:id="rId19"/>
    <p:sldId id="795" r:id="rId20"/>
    <p:sldId id="777" r:id="rId21"/>
    <p:sldId id="770" r:id="rId22"/>
    <p:sldId id="732" r:id="rId23"/>
    <p:sldId id="829" r:id="rId24"/>
    <p:sldId id="821" r:id="rId25"/>
    <p:sldId id="778" r:id="rId26"/>
    <p:sldId id="834" r:id="rId27"/>
    <p:sldId id="835" r:id="rId28"/>
    <p:sldId id="792" r:id="rId29"/>
    <p:sldId id="788" r:id="rId30"/>
    <p:sldId id="803" r:id="rId31"/>
    <p:sldId id="804" r:id="rId32"/>
    <p:sldId id="806" r:id="rId33"/>
    <p:sldId id="807" r:id="rId34"/>
    <p:sldId id="836" r:id="rId35"/>
    <p:sldId id="823" r:id="rId36"/>
    <p:sldId id="824" r:id="rId37"/>
    <p:sldId id="825" r:id="rId38"/>
    <p:sldId id="826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7433" autoAdjust="0"/>
  </p:normalViewPr>
  <p:slideViewPr>
    <p:cSldViewPr snapToGrid="0">
      <p:cViewPr varScale="1">
        <p:scale>
          <a:sx n="69" d="100"/>
          <a:sy n="69" d="100"/>
        </p:scale>
        <p:origin x="106" y="58"/>
      </p:cViewPr>
      <p:guideLst>
        <p:guide orient="horz" pos="2160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33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01 March 2019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 March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5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 March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19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01 March 2019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 March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27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01 March 2019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altLang="ja-JP" sz="1000" b="1" baseline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39094" y="6418141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/>
              <a:t>2019 GRWG/GDWG Annual Meeting, 4-8</a:t>
            </a:r>
            <a:r>
              <a:rPr lang="it-IT" altLang="ja-JP" sz="1000" b="1" baseline="0" dirty="0"/>
              <a:t> March 2019, Frascati, Italy</a:t>
            </a:r>
            <a:endParaRPr lang="en-US" altLang="ja-JP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en/operation/calibration_portal.html#himawari9" TargetMode="External"/><Relationship Id="rId2" Type="http://schemas.openxmlformats.org/officeDocument/2006/relationships/hyperlink" Target="http://www.data.jma.go.jp/mscweb/en/operation/calibration_portal.html#himawari8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gate2.larc.nasa.gov/cgi-bin/site/showdoc?mnemonic=SBA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data.jma.go.jp/mscweb/data/monitoring/gsics/vis/techinfo_visvical.html" TargetMode="External"/><Relationship Id="rId4" Type="http://schemas.openxmlformats.org/officeDocument/2006/relationships/hyperlink" Target="http://gsics.atmos.umd.edu/pub/Development/AtbdCentral/GSICS_ATBD_RayMatch_NASA_2011_09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.jma.go.jp/mscweb/en/operation/calibration_portal.html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metsat.int/website/home/Data/Products/Calibration/Instrumentstatusandcalibration/index.html#met11seviri" TargetMode="External"/><Relationship Id="rId3" Type="http://schemas.openxmlformats.org/officeDocument/2006/relationships/hyperlink" Target="https://www.eumetsat.int/website/home/Data/Products/Calibration/Instrumentstatusandcalibration/index.html#met8gerb" TargetMode="External"/><Relationship Id="rId7" Type="http://schemas.openxmlformats.org/officeDocument/2006/relationships/hyperlink" Target="https://www.eumetsat.int/website/home/Data/Products/Calibration/Instrumentstatusandcalibration/index.html#met10gerb" TargetMode="External"/><Relationship Id="rId2" Type="http://schemas.openxmlformats.org/officeDocument/2006/relationships/hyperlink" Target="https://www.eumetsat.int/website/home/Data/Products/Calibration/Instrumentstatusandcalibration/index.html#met8seviri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umetsat.int/website/home/Data/Products/Calibration/Instrumentstatusandcalibration/index.html#met10seviri" TargetMode="External"/><Relationship Id="rId5" Type="http://schemas.openxmlformats.org/officeDocument/2006/relationships/hyperlink" Target="https://www.eumetsat.int/website/home/Data/Products/Calibration/Instrumentstatusandcalibration/index.html#met9gerb" TargetMode="External"/><Relationship Id="rId10" Type="http://schemas.openxmlformats.org/officeDocument/2006/relationships/hyperlink" Target="https://www.eumetsat.int/website/home/TechnicalBulletins/Meteosat/index.html" TargetMode="External"/><Relationship Id="rId4" Type="http://schemas.openxmlformats.org/officeDocument/2006/relationships/hyperlink" Target="https://www.eumetsat.int/website/home/Data/Products/Calibration/Instrumentstatusandcalibration/index.html#met9seviri" TargetMode="External"/><Relationship Id="rId9" Type="http://schemas.openxmlformats.org/officeDocument/2006/relationships/hyperlink" Target="https://www.eumetsat.int/website/home/Data/Products/Calibration/Instrumentstatusandcalibration/index.html#met11ger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37457" y="1727200"/>
            <a:ext cx="8501743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br>
              <a:rPr lang="en-IE" sz="2800" b="1" dirty="0">
                <a:solidFill>
                  <a:srgbClr val="FF0000"/>
                </a:solidFill>
              </a:rPr>
            </a:br>
            <a:r>
              <a:rPr lang="en-US" altLang="ja-JP" sz="2800" b="1" dirty="0"/>
              <a:t>Annual GSICS Calibration Report – Way forward</a:t>
            </a:r>
            <a:br>
              <a:rPr lang="en-US" altLang="ja-JP" sz="2800" b="1" dirty="0"/>
            </a:br>
            <a:r>
              <a:rPr lang="en-US" altLang="ja-JP" sz="2800" b="1" dirty="0"/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8415" y="4000473"/>
            <a:ext cx="6541635" cy="1565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200" u="sng" dirty="0">
                <a:latin typeface="+mj-lt"/>
                <a:ea typeface="+mj-ea"/>
                <a:cs typeface="+mj-cs"/>
              </a:rPr>
              <a:t>Masaya Takahashi 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(JMA),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Xiuqing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Hu (CMA) and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Dohyeong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Kim (KMA) with great supports of GRWG members of GEO operating agencies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278"/>
            <a:ext cx="4572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7278"/>
            <a:ext cx="4572000" cy="304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5" y="943407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20368" y="5875080"/>
            <a:ext cx="329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gains derived for Meteosat-8 (MSG1) and -11 (MSG4) VIS0.6 channel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 (red),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 (green).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4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6"/>
          <a:stretch/>
        </p:blipFill>
        <p:spPr>
          <a:xfrm>
            <a:off x="0" y="3993223"/>
            <a:ext cx="9144000" cy="286477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Meteosat-8/SEVIRI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Meteosat-8/SEVIRI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Meteosat-8/SEVIRI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Meteosat-8/SEVIRI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1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8"/>
          <a:stretch/>
        </p:blipFill>
        <p:spPr>
          <a:xfrm>
            <a:off x="-1" y="3993223"/>
            <a:ext cx="9144000" cy="2864776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-0.35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Meteosat-9/SEVIRI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Meteosat-9/SEVIRI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Meteosat-9 operated in Rapid Scan Service during most of this period, which increases the bias uncertainties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Meteosat-9/SEVIRI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Meteosat-9/SEVIRI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6"/>
          <a:stretch/>
        </p:blipFill>
        <p:spPr>
          <a:xfrm>
            <a:off x="0" y="3993222"/>
            <a:ext cx="9144000" cy="286477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-1.94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0.41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+0.22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Meteosat-10/SEVIRI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Meteosat-10/SEVIRI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Meteosat-10/SEVIRI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8"/>
          <a:stretch/>
        </p:blipFill>
        <p:spPr>
          <a:xfrm>
            <a:off x="0" y="3993223"/>
            <a:ext cx="9144000" cy="286477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+0.04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Meteosat-11/SEVIRI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Meteosat-11/SEVIRI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Meteosat-11/SEVIRI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Annual GSICS Calibration Report for NOAA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Fred Wu, Fangfang Yu, and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Hyelim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Yoo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134819" y="749885"/>
          <a:ext cx="86326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GOES-15*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128W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2010-03-04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2011-12-06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2019-02-12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http://planet.rssi.ru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691" y="2851933"/>
            <a:ext cx="715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GOES-16/17 ABI Calibration Event Log: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https://www.star.nesdis.noaa.gov/GOESCal/goes_SatelliteAnomalies.php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6" y="3436708"/>
            <a:ext cx="6620357" cy="313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103" y="2212924"/>
            <a:ext cx="801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GOES-15 drifted from 135W on 2018-10-23 and arrived the new operating location of 128W on 2018-11-07.  GOES-17 and GOES-15 will operate in tandem for 6 months from their respective locations of 137.2W and 128W.</a:t>
            </a:r>
          </a:p>
        </p:txBody>
      </p:sp>
    </p:spTree>
    <p:extLst>
      <p:ext uri="{BB962C8B-B14F-4D97-AF65-F5344CB8AC3E}">
        <p14:creationId xmlns:p14="http://schemas.microsoft.com/office/powerpoint/2010/main" val="148370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23" y="4766396"/>
            <a:ext cx="2629291" cy="2091604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841" y="1138321"/>
          <a:ext cx="8687137" cy="27574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97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567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Std. Scene Tb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3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98776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2158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9743282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9945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21800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GOES-16/ABI IR Calibration Performance in December 2018 (All uncertainties are k=1) 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GOES16/ABI Infrared Bands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841" y="4077876"/>
            <a:ext cx="829898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GOES-16 ABI IR calibration is very stable.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mean Tb bias to </a:t>
            </a:r>
            <a:r>
              <a:rPr kumimoji="0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/IASI less than 0.15K after the operational update on 06/19/2018.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 significant scene dependent Tb bias to the reference instruments for all the IR channels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9466" y="5082708"/>
            <a:ext cx="3843866" cy="1536010"/>
            <a:chOff x="233841" y="4042627"/>
            <a:chExt cx="3843866" cy="15360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41" y="4042627"/>
              <a:ext cx="3843866" cy="153601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1412432" y="4640700"/>
              <a:ext cx="55755" cy="69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2069" y="4425256"/>
              <a:ext cx="1182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Metop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-B/IASI update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908664" y="4537132"/>
              <a:ext cx="91616" cy="1035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08664" y="4371904"/>
              <a:ext cx="976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G16 ABI updates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615513" y="4528021"/>
              <a:ext cx="183443" cy="1461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82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" y="2197090"/>
            <a:ext cx="4525058" cy="18100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3" y="4061915"/>
            <a:ext cx="4308106" cy="1723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32" y="4027521"/>
            <a:ext cx="4408220" cy="1763288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134653" y="169946"/>
            <a:ext cx="7844992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Reference Instrument Performance: Double Difference Using G16 ABI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as the Transfer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264985" y="834264"/>
            <a:ext cx="85725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and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-B/IASI are all stable within the study period.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calibration difference is less than 0.1K among the four reference instruments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is slightly warmer than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518" y="3336262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N20 and NPP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9907" y="5904105"/>
            <a:ext cx="3105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NPP/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IASI-B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765" y="5146286"/>
            <a:ext cx="2842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IASIA and IASIB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342" y="2763548"/>
            <a:ext cx="308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N20/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slightly warmer than 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26" y="5779493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-A/IASI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is in general within ~±0.05K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5967" y="6211235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and SNPP/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in general within ~±0.1K</a:t>
            </a:r>
          </a:p>
        </p:txBody>
      </p:sp>
    </p:spTree>
    <p:extLst>
      <p:ext uri="{BB962C8B-B14F-4D97-AF65-F5344CB8AC3E}">
        <p14:creationId xmlns:p14="http://schemas.microsoft.com/office/powerpoint/2010/main" val="122723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Annual GSICS Calibration Report for JMA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Masaya Takahashi, Yusuke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Yogo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 Meteorological Agency</a:t>
            </a:r>
          </a:p>
        </p:txBody>
      </p:sp>
    </p:spTree>
    <p:extLst>
      <p:ext uri="{BB962C8B-B14F-4D97-AF65-F5344CB8AC3E}">
        <p14:creationId xmlns:p14="http://schemas.microsoft.com/office/powerpoint/2010/main" val="5753998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/>
              <a:t>Background (1/2)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0408" y="1224895"/>
            <a:ext cx="8312513" cy="1913638"/>
          </a:xfrm>
        </p:spPr>
        <p:txBody>
          <a:bodyPr/>
          <a:lstStyle/>
          <a:p>
            <a:pPr marL="358775" indent="-358775"/>
            <a:r>
              <a:rPr lang="en-US" sz="1800" dirty="0"/>
              <a:t>CGMS member agencies have been reporting their </a:t>
            </a:r>
            <a:r>
              <a:rPr lang="en-US" sz="1800" dirty="0">
                <a:solidFill>
                  <a:srgbClr val="3333FF"/>
                </a:solidFill>
              </a:rPr>
              <a:t>spacecraft status using the same format (text-format document).</a:t>
            </a:r>
          </a:p>
          <a:p>
            <a:pPr marL="358775" indent="-358775"/>
            <a:r>
              <a:rPr lang="en-US" altLang="ja-JP" sz="1800" dirty="0"/>
              <a:t>We could also make reports for CGMS on instrument performance based on GSICS inter-calibration approaches.</a:t>
            </a:r>
          </a:p>
          <a:p>
            <a:pPr marL="361950" indent="-361950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71" y="2524454"/>
            <a:ext cx="7318452" cy="368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5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75358"/>
              </p:ext>
            </p:extLst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6551"/>
              </p:ext>
            </p:extLst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2014-10-07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(B)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2016-11-02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3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2018-02-14</a:t>
            </a:r>
            <a:r>
              <a:rPr lang="en-US" sz="1800" dirty="0"/>
              <a:t>: Himawari-8 maintenance (backup operation by Himawari-9 for about 2 days)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prstClr val="black"/>
                </a:solidFill>
                <a:latin typeface="Tahoma" pitchFamily="34" charset="0"/>
              </a:rPr>
              <a:t>Hyperlinks on instrument names navigate to the Calibration Landing Page</a:t>
            </a:r>
            <a:endParaRPr kumimoji="1" lang="ja-JP" altLang="en-US" sz="105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67500" b="47499"/>
          <a:stretch/>
        </p:blipFill>
        <p:spPr>
          <a:xfrm>
            <a:off x="228294" y="4608417"/>
            <a:ext cx="2971800" cy="18669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 t="11042" r="937" b="47500"/>
          <a:stretch/>
        </p:blipFill>
        <p:spPr>
          <a:xfrm>
            <a:off x="3219305" y="4586287"/>
            <a:ext cx="2781301" cy="189547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58333" r="34478"/>
          <a:stretch/>
        </p:blipFill>
        <p:spPr>
          <a:xfrm>
            <a:off x="6063214" y="4608417"/>
            <a:ext cx="2754928" cy="190500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29357"/>
              </p:ext>
            </p:extLst>
          </p:nvPr>
        </p:nvGraphicFramePr>
        <p:xfrm>
          <a:off x="163286" y="1332270"/>
          <a:ext cx="8805438" cy="1688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20536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954852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93157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1011894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37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BAND01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(0.47)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BAND02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(0.51)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BAND03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(0.64)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BAND04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(0.86)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BAND05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(1.6)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BAND06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(2.3)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w/</a:t>
                      </a:r>
                    </a:p>
                    <a:p>
                      <a:pPr algn="ctr" fontAlgn="ctr"/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S-NPP/VIIRS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-3.6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+5.8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-5.5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Vicarious Cal. using Aqua/MODIS + RTM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+0.51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+4.4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-4.1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-1.04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971784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VNIR Calibration Performance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50498" y="3145592"/>
            <a:ext cx="86182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monthly average and standard deviation of the daily results in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calculated using Mean Bias from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2015 to January 2019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Ray-matching: Spectral Band Adjustment Factors on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NASA Langley website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compensates Spectral diff.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ATBD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uses optical parameters retrieved from Aqua/MODIS C6 L1B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Reference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VIS/NIR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81189" y="5832543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885723" y="5842067"/>
            <a:ext cx="185715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67765" y="5838615"/>
            <a:ext cx="174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BAND03 (0.64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08273" y="5859093"/>
            <a:ext cx="168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BAND05 (1.6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3286" y="4271499"/>
            <a:ext cx="898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the ratio of observation to reference computed using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92069" y="5843280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78305" y="5857666"/>
            <a:ext cx="176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BAND01 (0.47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43770"/>
              </p:ext>
            </p:extLst>
          </p:nvPr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2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Std.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-0.127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-0.152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-0.0097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0.438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2018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28386" y="3860802"/>
            <a:ext cx="5332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407" y="4889573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7"/>
          <a:stretch/>
        </p:blipFill>
        <p:spPr>
          <a:xfrm>
            <a:off x="359007" y="4120837"/>
            <a:ext cx="7632467" cy="25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Annual GSICS Calibration Report for KMA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Dohyeong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Minju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Eunkyu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Korea Meteorological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550172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COMS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</a:t>
                      </a:r>
                      <a:r>
                        <a:rPr kumimoji="1" lang="en-US" altLang="ja-JP" sz="1800" baseline="0" dirty="0"/>
                        <a:t>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2010-06-26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GK-2A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2018-12-04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altLang="ko-KR" sz="1800" b="1" dirty="0"/>
              <a:t>2018-08-31 </a:t>
            </a:r>
            <a:r>
              <a:rPr lang="en-US" altLang="ko-KR" sz="1800" dirty="0"/>
              <a:t>: relocation of COMS for preparation of GK-2A/2B collocation</a:t>
            </a:r>
            <a:endParaRPr lang="en-US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2018-12-04 </a:t>
            </a:r>
            <a:r>
              <a:rPr lang="en-US" sz="1800" dirty="0"/>
              <a:t>: launch and start of commissioning GK-2A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8" y="3979333"/>
            <a:ext cx="7577332" cy="29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133" y="1247615"/>
          <a:ext cx="3750746" cy="25539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57718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</a:tblGrid>
              <a:tr h="581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Visible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(0.675</a:t>
                      </a:r>
                      <a:r>
                        <a:rPr lang="el-G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μ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(DCC) /</a:t>
                      </a:r>
                      <a:b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MODIS(Terra)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5.5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-1.60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2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KMA DCC / RTM(SBDART)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6.5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GSICS DCC /</a:t>
                      </a:r>
                      <a:b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MODIS(Aqua)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-14.7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9.2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-1.38 ± 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Visible Band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1600" y="899239"/>
            <a:ext cx="898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VIS Calibration Performance from 2011 to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82358" y="1232118"/>
            <a:ext cx="5041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monthly average and standard deviation of the daily results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calculated using Mean Bias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GEO-LEO Inter-calibration method using MI(COMS) and MODIS(Terra) based on DCC condition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Comparison MI and RTM(SBDART).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Using Hu BRDF Model.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18"/>
          <p:cNvSpPr/>
          <p:nvPr/>
        </p:nvSpPr>
        <p:spPr>
          <a:xfrm>
            <a:off x="250094" y="3914454"/>
            <a:ext cx="89616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Trend of the ratio of observation to reference computed using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/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approaches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Infrared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784003"/>
            <a:ext cx="88470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IR Calibration Performance in 2018 (All uncertainties are k=1) 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4972253"/>
            <a:ext cx="5372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COMS/MI Operational 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GSICS Re-Analysis Correction vs.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-A/IASI,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-B/IASI, Aqua/AIRS, SNPP/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</p:txBody>
      </p:sp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25" y="1102171"/>
          <a:ext cx="5206400" cy="182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6310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58129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45959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474484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85269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48526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-A/IASI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-B/IASI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6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32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+0.17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24" y="2993316"/>
          <a:ext cx="5223107" cy="1857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6081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2993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57132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77161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52054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41174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Snpp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/CrIS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Aqua/AIRS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01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-0.20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-0.19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0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56" y="4129207"/>
            <a:ext cx="3809941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5458540"/>
            <a:ext cx="3771899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57" y="1001434"/>
            <a:ext cx="3809942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78" y="2576560"/>
            <a:ext cx="3771899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10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Annual GSICS Calibration Report for ROSHYDROMET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Alexey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Rublev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Alexander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Uspensky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ROSHYDROMET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73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503FA9-67A9-4546-891F-7C87138C7E14}"/>
              </a:ext>
            </a:extLst>
          </p:cNvPr>
          <p:cNvSpPr txBox="1">
            <a:spLocks/>
          </p:cNvSpPr>
          <p:nvPr/>
        </p:nvSpPr>
        <p:spPr>
          <a:xfrm>
            <a:off x="3224405" y="492889"/>
            <a:ext cx="5734400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/>
              <a:t>Satellite/Instrument Summary - LEO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1B773-F5C3-4C39-8A07-FE100A3D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1" y="2866258"/>
            <a:ext cx="9144000" cy="2693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B5A70-E430-4FD7-A663-5CCAC051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1" y="1343985"/>
            <a:ext cx="7258388" cy="1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1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7361028-566A-4465-B836-8F5E37FC88AB}"/>
              </a:ext>
            </a:extLst>
          </p:cNvPr>
          <p:cNvSpPr txBox="1">
            <a:spLocks/>
          </p:cNvSpPr>
          <p:nvPr/>
        </p:nvSpPr>
        <p:spPr bwMode="auto">
          <a:xfrm>
            <a:off x="2351926" y="15949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400" dirty="0">
                <a:solidFill>
                  <a:prstClr val="black"/>
                </a:solidFill>
              </a:rPr>
              <a:t>Calibration Performance: MSU-MR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494BDC4-C460-45F4-A538-C9944778CD00}"/>
              </a:ext>
            </a:extLst>
          </p:cNvPr>
          <p:cNvSpPr txBox="1"/>
          <p:nvPr/>
        </p:nvSpPr>
        <p:spPr>
          <a:xfrm>
            <a:off x="5108931" y="1014080"/>
            <a:ext cx="380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channels vs SEVIRI/Meteosat-10 (-11)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4F58569-A245-4EE2-A1BA-8818338FB623}"/>
              </a:ext>
            </a:extLst>
          </p:cNvPr>
          <p:cNvSpPr txBox="1"/>
          <p:nvPr/>
        </p:nvSpPr>
        <p:spPr>
          <a:xfrm>
            <a:off x="0" y="1009236"/>
            <a:ext cx="377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Shortwave channels vs AVHRR/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3F79E1-DB6E-4E37-90A0-DA3A22E3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27355" r="3839" b="4008"/>
          <a:stretch/>
        </p:blipFill>
        <p:spPr>
          <a:xfrm>
            <a:off x="232720" y="1347790"/>
            <a:ext cx="3346725" cy="229704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759421C5-9BF7-4F91-BAF9-5AF9361B539A}"/>
              </a:ext>
            </a:extLst>
          </p:cNvPr>
          <p:cNvSpPr txBox="1"/>
          <p:nvPr/>
        </p:nvSpPr>
        <p:spPr>
          <a:xfrm>
            <a:off x="322829" y="4003782"/>
            <a:ext cx="425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/>
              <a:t>N= 1,2,3, A—the spectral brightness coefficient</a:t>
            </a:r>
          </a:p>
          <a:p>
            <a:r>
              <a:rPr lang="en-US" sz="1400" dirty="0"/>
              <a:t>Calculated SBAF for reflectance between MSU-MR and AVHRR   ̴1.0 for each pair of channels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BD19DE-8D34-48C4-BC15-6E79F9650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r="67959" b="61850"/>
          <a:stretch/>
        </p:blipFill>
        <p:spPr>
          <a:xfrm>
            <a:off x="894765" y="3594507"/>
            <a:ext cx="1707252" cy="411125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9CE06361-F0AF-4AD3-A5BC-CDAB7F68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98" y="4812736"/>
            <a:ext cx="3578908" cy="154713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85F1C6A-DF46-45C0-9281-6A9DEA52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3312815"/>
            <a:ext cx="2495254" cy="20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068639D-19CD-4BE8-AD8D-5635B51C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1380915"/>
            <a:ext cx="2414381" cy="19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table">
            <a:extLst>
              <a:ext uri="{FF2B5EF4-FFF2-40B4-BE49-F238E27FC236}">
                <a16:creationId xmlns:a16="http://schemas.microsoft.com/office/drawing/2014/main" id="{5A9F1FFD-6C09-4797-8F81-EBE52B599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584" y="5388652"/>
            <a:ext cx="2684181" cy="9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75" y="1188078"/>
            <a:ext cx="8909281" cy="4698372"/>
          </a:xfrm>
        </p:spPr>
        <p:txBody>
          <a:bodyPr/>
          <a:lstStyle/>
          <a:p>
            <a:pPr marL="361950" indent="-361950">
              <a:lnSpc>
                <a:spcPct val="120000"/>
              </a:lnSpc>
            </a:pPr>
            <a:r>
              <a:rPr lang="en-US" altLang="ja-JP" sz="2000" dirty="0"/>
              <a:t>Action at GSICS-EP-18 (2017)</a:t>
            </a:r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2000" dirty="0">
                <a:solidFill>
                  <a:srgbClr val="0000FF"/>
                </a:solidFill>
              </a:rPr>
              <a:t>Draft template and report example for GEO imagers</a:t>
            </a:r>
          </a:p>
          <a:p>
            <a:pPr marL="622300" lvl="1" indent="-222250">
              <a:lnSpc>
                <a:spcPct val="120000"/>
              </a:lnSpc>
            </a:pPr>
            <a:r>
              <a:rPr kumimoji="1" lang="en-US" altLang="ja-JP" sz="1800" dirty="0"/>
              <a:t>Developed by GRWG/GDWG and reported at GSICS-EP-19</a:t>
            </a:r>
            <a:endParaRPr kumimoji="1" lang="ja-JP" altLang="en-US" sz="1800" dirty="0"/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800" dirty="0"/>
              <a:t>EP’s point: information on </a:t>
            </a:r>
            <a:r>
              <a:rPr kumimoji="1" lang="en-US" altLang="ja-JP" sz="1800" dirty="0">
                <a:solidFill>
                  <a:srgbClr val="FF0000"/>
                </a:solidFill>
              </a:rPr>
              <a:t>scene dependent biases</a:t>
            </a:r>
            <a:r>
              <a:rPr kumimoji="1" lang="en-US" altLang="ja-JP" sz="1800" dirty="0"/>
              <a:t> (if exists) and </a:t>
            </a:r>
            <a:r>
              <a:rPr kumimoji="1" lang="en-US" altLang="ja-JP" sz="1800" dirty="0">
                <a:solidFill>
                  <a:srgbClr val="FF0000"/>
                </a:solidFill>
              </a:rPr>
              <a:t>accuracies of reference instruments</a:t>
            </a:r>
            <a:r>
              <a:rPr kumimoji="1" lang="en-US" altLang="ja-JP" sz="1800" dirty="0"/>
              <a:t> by </a:t>
            </a:r>
            <a:r>
              <a:rPr kumimoji="1" lang="en-US" altLang="ja-JP" sz="1800" i="1" dirty="0"/>
              <a:t>Double Difference</a:t>
            </a:r>
            <a:r>
              <a:rPr kumimoji="1" lang="en-US" altLang="ja-JP" sz="1800" dirty="0"/>
              <a:t> approaches would also be useful</a:t>
            </a:r>
            <a:endParaRPr kumimoji="1" lang="en-US" altLang="ja-JP" sz="2000" dirty="0">
              <a:solidFill>
                <a:srgbClr val="0000FF"/>
              </a:solidFill>
            </a:endParaRPr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2000" dirty="0"/>
              <a:t>GSICS-EP plans to submit the report to CGMS-47 (May 2019)</a:t>
            </a:r>
            <a:r>
              <a:rPr kumimoji="1" lang="en-US" altLang="ja-JP" sz="2000" dirty="0">
                <a:solidFill>
                  <a:srgbClr val="0000FF"/>
                </a:solidFill>
              </a:rPr>
              <a:t> </a:t>
            </a:r>
            <a:r>
              <a:rPr kumimoji="1" lang="en-US" altLang="ja-JP" sz="2000" dirty="0"/>
              <a:t>as</a:t>
            </a:r>
            <a:endParaRPr kumimoji="1" lang="en-US" altLang="ja-JP" sz="2000" dirty="0">
              <a:solidFill>
                <a:srgbClr val="0000FF"/>
              </a:solidFill>
            </a:endParaRPr>
          </a:p>
          <a:p>
            <a:pPr marL="355600" indent="0">
              <a:lnSpc>
                <a:spcPct val="120000"/>
              </a:lnSpc>
              <a:buNone/>
            </a:pPr>
            <a:r>
              <a:rPr kumimoji="1" lang="en-US" altLang="ja-JP" sz="2000" i="1" dirty="0">
                <a:solidFill>
                  <a:srgbClr val="0000FF"/>
                </a:solidFill>
              </a:rPr>
              <a:t>“First Annual State of Global Observing System”</a:t>
            </a:r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800" dirty="0"/>
              <a:t>We need to finalize the report template (contents) for operational GEO imager</a:t>
            </a:r>
            <a:endParaRPr kumimoji="1" lang="ja-JP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53398"/>
              </p:ext>
            </p:extLst>
          </p:nvPr>
        </p:nvGraphicFramePr>
        <p:xfrm>
          <a:off x="644639" y="1685032"/>
          <a:ext cx="7669929" cy="1417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Reference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 Description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Actionee</a:t>
                      </a:r>
                      <a:endParaRPr lang="ja-JP" sz="1400" b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Due date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EP-18.A03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GDWG and GRWG to develop an approach for an Annual GSICS report on the State of the Observing System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with respect to 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Instrument Performance and Inter-comparisons with GSICS Reference Instruments</a:t>
                      </a:r>
                      <a:endParaRPr lang="ja-JP" sz="14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</a:rPr>
                        <a:t>(Jun 2018)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/>
              <a:t>Background (2/2)</a:t>
            </a:r>
            <a:endParaRPr lang="en-GB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F44239-3FF5-4DBC-AC73-C23656CBF4D9}"/>
              </a:ext>
            </a:extLst>
          </p:cNvPr>
          <p:cNvSpPr txBox="1">
            <a:spLocks/>
          </p:cNvSpPr>
          <p:nvPr/>
        </p:nvSpPr>
        <p:spPr>
          <a:xfrm>
            <a:off x="3324538" y="418762"/>
            <a:ext cx="5819462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>
                <a:latin typeface="+mn-lt"/>
              </a:rPr>
              <a:t>Satellite/Instrument Summary - GEO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4332-C348-4160-9FC8-9E09EC20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5" y="1265461"/>
            <a:ext cx="8831385" cy="12449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B0FFFE-5FFA-49FF-B6DF-18A1FEB10BEC}"/>
              </a:ext>
            </a:extLst>
          </p:cNvPr>
          <p:cNvSpPr/>
          <p:nvPr/>
        </p:nvSpPr>
        <p:spPr>
          <a:xfrm>
            <a:off x="2160953" y="2890391"/>
            <a:ext cx="58498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The MSU-GS instrument is functional with limitations (12 </a:t>
            </a:r>
            <a:r>
              <a:rPr lang="en-US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m channel is absent).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Absolute calibration is completing.</a:t>
            </a:r>
          </a:p>
        </p:txBody>
      </p:sp>
    </p:spTree>
    <p:extLst>
      <p:ext uri="{BB962C8B-B14F-4D97-AF65-F5344CB8AC3E}">
        <p14:creationId xmlns:p14="http://schemas.microsoft.com/office/powerpoint/2010/main" val="4293823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374D8-EA77-45A9-A537-42B68F1AFC31}"/>
              </a:ext>
            </a:extLst>
          </p:cNvPr>
          <p:cNvSpPr/>
          <p:nvPr/>
        </p:nvSpPr>
        <p:spPr>
          <a:xfrm>
            <a:off x="3321538" y="1888"/>
            <a:ext cx="5666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prstClr val="black"/>
                </a:solidFill>
              </a:rPr>
              <a:t>Calibration Performance of MSU-GS: Visible/Near-Infrared Channels</a:t>
            </a:r>
            <a:endParaRPr kumimoji="1"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A3C978-4E0A-4B70-B893-6B13AECF816D}"/>
              </a:ext>
            </a:extLst>
          </p:cNvPr>
          <p:cNvSpPr/>
          <p:nvPr/>
        </p:nvSpPr>
        <p:spPr>
          <a:xfrm>
            <a:off x="308707" y="1042920"/>
            <a:ext cx="520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Inter-calibration of MSU-GS shortwaves channels </a:t>
            </a: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versus the VIIRS/Suomi NPP</a:t>
            </a:r>
            <a:endParaRPr lang="en-US" b="1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76138E-7461-41D2-97BB-57DD4207FFA8}"/>
              </a:ext>
            </a:extLst>
          </p:cNvPr>
          <p:cNvSpPr/>
          <p:nvPr/>
        </p:nvSpPr>
        <p:spPr>
          <a:xfrm>
            <a:off x="3204314" y="1689251"/>
            <a:ext cx="265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 above </a:t>
            </a:r>
          </a:p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 convective clouds 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 the Indian Ocean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± 20° North/South and East/West of Elektro-L #2  sub-satellite point (76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E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1B7A60-EF21-4346-8891-F55B54295C43}"/>
              </a:ext>
            </a:extLst>
          </p:cNvPr>
          <p:cNvSpPr/>
          <p:nvPr/>
        </p:nvSpPr>
        <p:spPr>
          <a:xfrm>
            <a:off x="3202355" y="3358821"/>
            <a:ext cx="276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Calculated SBAF between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MSU-GS  and VIIRS ~1.0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each pair of channels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2D46A2-631F-46A7-8008-661467D1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" y="1689251"/>
            <a:ext cx="2841089" cy="24082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865E56-4F8D-4032-BDB4-BD631696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1" y="4097486"/>
            <a:ext cx="5117320" cy="21401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F0358C-4B23-4F18-8EE1-0779FBA79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5"/>
          <a:stretch/>
        </p:blipFill>
        <p:spPr>
          <a:xfrm>
            <a:off x="5940039" y="770390"/>
            <a:ext cx="2381595" cy="1747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C77384-0E41-4BDB-9065-E7746A6FFD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84"/>
          <a:stretch/>
        </p:blipFill>
        <p:spPr>
          <a:xfrm>
            <a:off x="5902572" y="2518356"/>
            <a:ext cx="2499061" cy="18254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C5C432-1410-42EB-AE9C-90430F4B0A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39"/>
          <a:stretch/>
        </p:blipFill>
        <p:spPr>
          <a:xfrm>
            <a:off x="5893063" y="4235088"/>
            <a:ext cx="2596013" cy="19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4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419" y="188217"/>
            <a:ext cx="5611255" cy="7509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Concepts of Annual Report</a:t>
            </a:r>
            <a:br>
              <a:rPr lang="en-US" sz="2800" dirty="0"/>
            </a:br>
            <a:r>
              <a:rPr lang="en-US" sz="2400" dirty="0"/>
              <a:t>(Discussion Points Today)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8AC38-E0E8-49D7-B2FE-71FD7C42C09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951" y="1253496"/>
            <a:ext cx="8620124" cy="5066462"/>
          </a:xfrm>
        </p:spPr>
        <p:txBody>
          <a:bodyPr/>
          <a:lstStyle/>
          <a:p>
            <a:pPr marL="361950" indent="-361950">
              <a:lnSpc>
                <a:spcPct val="130000"/>
              </a:lnSpc>
            </a:pPr>
            <a:r>
              <a:rPr lang="en-US" sz="1800" dirty="0"/>
              <a:t>Target audience: </a:t>
            </a:r>
            <a:r>
              <a:rPr lang="en-US" sz="1800" dirty="0">
                <a:solidFill>
                  <a:srgbClr val="0000FF"/>
                </a:solidFill>
              </a:rPr>
              <a:t>satellite data users + operators </a:t>
            </a:r>
            <a:r>
              <a:rPr lang="en-US" sz="1800" dirty="0"/>
              <a:t>(incl. non calibration experts)</a:t>
            </a:r>
            <a:endParaRPr lang="en-US" sz="1600" dirty="0"/>
          </a:p>
          <a:p>
            <a:pPr marL="361950" indent="-361950">
              <a:lnSpc>
                <a:spcPct val="130000"/>
              </a:lnSpc>
            </a:pPr>
            <a:r>
              <a:rPr lang="en-US" sz="1800" dirty="0"/>
              <a:t>Keeping report contents SIMPLE for </a:t>
            </a:r>
            <a:r>
              <a:rPr lang="en-US" altLang="ja-JP" sz="1800" dirty="0"/>
              <a:t>GSICS members’ minimum efforts</a:t>
            </a:r>
            <a:endParaRPr lang="en-US" sz="1800" dirty="0"/>
          </a:p>
          <a:p>
            <a:pPr marL="714375" lvl="1" indent="-314325"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Satellite/Instrument events </a:t>
            </a:r>
            <a:r>
              <a:rPr lang="en-US" sz="1600" dirty="0"/>
              <a:t>relevant to calibration: </a:t>
            </a:r>
            <a:r>
              <a:rPr lang="en-US" sz="1600" dirty="0">
                <a:solidFill>
                  <a:srgbClr val="FF0000"/>
                </a:solidFill>
              </a:rPr>
              <a:t>1 page for agency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Radiometric calibration performance</a:t>
            </a:r>
            <a:r>
              <a:rPr lang="en-US" sz="1600" dirty="0"/>
              <a:t> for </a:t>
            </a:r>
            <a:r>
              <a:rPr lang="en-US" sz="1600" dirty="0">
                <a:solidFill>
                  <a:srgbClr val="FF0000"/>
                </a:solidFill>
              </a:rPr>
              <a:t>GEO imagers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FF0000"/>
                </a:solidFill>
              </a:rPr>
              <a:t>1-2 page / instrument </a:t>
            </a:r>
            <a:r>
              <a:rPr lang="en-US" sz="1600" dirty="0"/>
              <a:t>Using </a:t>
            </a:r>
            <a:r>
              <a:rPr lang="en-US" sz="1600" dirty="0">
                <a:solidFill>
                  <a:srgbClr val="0000FF"/>
                </a:solidFill>
              </a:rPr>
              <a:t>GSICS inter-calibration</a:t>
            </a:r>
            <a:r>
              <a:rPr lang="en-US" sz="1600" dirty="0"/>
              <a:t> approaches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Table summarizing bias/</a:t>
            </a:r>
            <a:r>
              <a:rPr lang="en-US" sz="1600" dirty="0" err="1"/>
              <a:t>unc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for one year? snapshot for a certain month of year?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Time series chart of bias/</a:t>
            </a:r>
            <a:r>
              <a:rPr lang="en-US" sz="1600" dirty="0" err="1"/>
              <a:t>unc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for one year? days since operation start?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Detailed information: referred to </a:t>
            </a:r>
            <a:r>
              <a:rPr lang="en-US" altLang="ja-JP" sz="1800" dirty="0">
                <a:solidFill>
                  <a:srgbClr val="0000FF"/>
                </a:solidFill>
              </a:rPr>
              <a:t>Calibration Landing Page</a:t>
            </a:r>
            <a:endParaRPr lang="en-US" sz="1800" dirty="0">
              <a:solidFill>
                <a:srgbClr val="0000FF"/>
              </a:solidFill>
            </a:endParaRP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Adopting </a:t>
            </a:r>
            <a:r>
              <a:rPr lang="en-US" altLang="ja-JP" sz="1800" dirty="0">
                <a:solidFill>
                  <a:srgbClr val="0000FF"/>
                </a:solidFill>
              </a:rPr>
              <a:t>existing formats</a:t>
            </a:r>
            <a:r>
              <a:rPr lang="en-US" altLang="ja-JP" sz="1800" dirty="0"/>
              <a:t> as possible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/>
              <a:t>Color chart on NOAA satellite status, visualization tools (e.g. GSICS Plotting Tool)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Comments by GSICS-EP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>
                <a:solidFill>
                  <a:srgbClr val="3333FF"/>
                </a:solidFill>
              </a:rPr>
              <a:t>Scene dependent bias </a:t>
            </a:r>
            <a:r>
              <a:rPr lang="en-US" altLang="ja-JP" sz="1600" dirty="0"/>
              <a:t>and </a:t>
            </a:r>
            <a:r>
              <a:rPr lang="en-US" altLang="ja-JP" sz="1600" dirty="0">
                <a:solidFill>
                  <a:srgbClr val="3333FF"/>
                </a:solidFill>
              </a:rPr>
              <a:t>reference instruments performance </a:t>
            </a:r>
            <a:r>
              <a:rPr lang="en-US" altLang="ja-JP" sz="1600" dirty="0"/>
              <a:t>by double difference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Should we (all agencies) include in the report?</a:t>
            </a:r>
          </a:p>
        </p:txBody>
      </p:sp>
    </p:spTree>
    <p:extLst>
      <p:ext uri="{BB962C8B-B14F-4D97-AF65-F5344CB8AC3E}">
        <p14:creationId xmlns:p14="http://schemas.microsoft.com/office/powerpoint/2010/main" val="2471823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{Year} Annual GSICS Calibration Report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4291795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{Name}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{Agency}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366"/>
            <a:ext cx="3939476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FF0000"/>
                </a:solidFill>
              </a:rPr>
              <a:t>Report Template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14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73624" y="1333687"/>
          <a:ext cx="8513201" cy="1156148"/>
        </p:xfrm>
        <a:graphic>
          <a:graphicData uri="http://schemas.openxmlformats.org/drawingml/2006/table">
            <a:tbl>
              <a:tblPr firstRow="1" bandRow="1"/>
              <a:tblGrid>
                <a:gridCol w="124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1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Satellite (status)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Location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Launch date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EO instruments (operation</a:t>
                      </a:r>
                      <a:r>
                        <a:rPr kumimoji="1" lang="en-US" altLang="ja-JP" sz="1400" baseline="0" dirty="0">
                          <a:latin typeface="+mn-lt"/>
                        </a:rPr>
                        <a:t> start date</a:t>
                      </a:r>
                      <a:r>
                        <a:rPr kumimoji="1" lang="en-US" altLang="ja-JP" sz="1400" dirty="0">
                          <a:latin typeface="+mn-lt"/>
                        </a:rPr>
                        <a:t>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>
                          <a:latin typeface="+mn-lt"/>
                        </a:rPr>
                        <a:t>{Satlelite#1}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{Status}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>
                          <a:latin typeface="+mn-lt"/>
                        </a:rPr>
                        <a:t>{SSP}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>
                          <a:latin typeface="+mn-lt"/>
                        </a:rPr>
                        <a:t>YYYY-MM-DD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200" dirty="0">
                          <a:latin typeface="+mn-lt"/>
                        </a:rPr>
                        <a:t>{Instrument#1}</a:t>
                      </a:r>
                    </a:p>
                    <a:p>
                      <a:pPr algn="ctr"/>
                      <a:r>
                        <a:rPr kumimoji="1" lang="de-DE" altLang="ja-JP" sz="900" dirty="0">
                          <a:latin typeface="+mn-lt"/>
                        </a:rPr>
                        <a:t>(YYYY-MM-DD)</a:t>
                      </a:r>
                      <a:endParaRPr kumimoji="1" lang="ja-JP" altLang="en-US" sz="9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{Satellite#2}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{Status}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{SSP}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YYYY-MM-DD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{Instrument#1}</a:t>
                      </a:r>
                    </a:p>
                    <a:p>
                      <a:pPr algn="ctr"/>
                      <a:r>
                        <a:rPr kumimoji="1" lang="en-US" altLang="ja-JP" sz="900" dirty="0">
                          <a:latin typeface="+mn-lt"/>
                        </a:rPr>
                        <a:t>(YYYY-MM-DD)</a:t>
                      </a:r>
                      <a:endParaRPr kumimoji="1" lang="ja-JP" altLang="en-US" sz="9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{Instrument#2}</a:t>
                      </a:r>
                    </a:p>
                    <a:p>
                      <a:pPr algn="ctr"/>
                      <a:r>
                        <a:rPr kumimoji="1" lang="en-US" altLang="ja-JP" sz="900" dirty="0">
                          <a:latin typeface="+mn-lt"/>
                        </a:rPr>
                        <a:t>(YYYY-MM-DD)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5143" y="2686049"/>
            <a:ext cx="5893180" cy="25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Major calibration relevant events in {Year}</a:t>
            </a:r>
          </a:p>
          <a:p>
            <a:pPr marL="550863" marR="0" lvl="1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YYYY-MM-DD: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XXXXXXXX</a:t>
            </a:r>
          </a:p>
          <a:p>
            <a:pPr marL="550863" lvl="1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GB" altLang="ja-JP" sz="1800" b="1" dirty="0">
                <a:solidFill>
                  <a:sysClr val="windowText" lastClr="000000"/>
                </a:solidFill>
              </a:rPr>
              <a:t>YYYY-MM-DD:</a:t>
            </a:r>
            <a:r>
              <a:rPr lang="en-GB" altLang="ja-JP" sz="1800" dirty="0">
                <a:solidFill>
                  <a:sysClr val="windowText" lastClr="000000"/>
                </a:solidFill>
              </a:rPr>
              <a:t> YYYYYYYY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11" name="표 7"/>
          <p:cNvGraphicFramePr>
            <a:graphicFrameLocks noGrp="1"/>
          </p:cNvGraphicFramePr>
          <p:nvPr>
            <p:extLst/>
          </p:nvPr>
        </p:nvGraphicFramePr>
        <p:xfrm>
          <a:off x="6658276" y="3007060"/>
          <a:ext cx="2205324" cy="3652780"/>
        </p:xfrm>
        <a:graphic>
          <a:graphicData uri="http://schemas.openxmlformats.org/drawingml/2006/table">
            <a:tbl>
              <a:tblPr firstRow="1" bandRow="1"/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RSS</a:t>
                      </a:r>
                      <a:r>
                        <a:rPr lang="en-US" altLang="ja-JP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Rapid Scanning Service</a:t>
                      </a:r>
                      <a:endParaRPr lang="en-US" altLang="ja-JP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3321733" y="415409"/>
            <a:ext cx="5551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600" dirty="0"/>
              <a:t>{Year} Satellite/Instrument Summary</a:t>
            </a:r>
            <a:endParaRPr lang="ja-JP" altLang="en-US" sz="2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07408" y="1098352"/>
            <a:ext cx="61237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  <a:latin typeface="+mn-lt"/>
              </a:rPr>
              <a:t>Please add hyperlinks over instrument names which navigate to agency’s Calibration Landing Page</a:t>
            </a:r>
            <a:endParaRPr kumimoji="1" lang="ja-JP" altLang="en-US" sz="105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89967" y="2686050"/>
            <a:ext cx="24561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Legends for satellite/instrument status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0366"/>
            <a:ext cx="3939476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FF0000"/>
                </a:solidFill>
              </a:rPr>
              <a:t>Report Template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1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349" y="1188435"/>
          <a:ext cx="8810629" cy="15955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8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</a:tblGrid>
              <a:tr h="244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Reference: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{Satellite}/{Instrument}</a:t>
                      </a: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Channel Name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{Method#1}</a:t>
                      </a: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Annual Drift 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{Method#2}</a:t>
                      </a: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</a:t>
                      </a:r>
                      <a:r>
                        <a:rPr lang="en-US" sz="1200" u="none" strike="noStrike" baseline="0" dirty="0">
                          <a:effectLst/>
                          <a:latin typeface="+mn-lt"/>
                        </a:rPr>
                        <a:t> Bias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Annual</a:t>
                      </a:r>
                      <a:r>
                        <a:rPr lang="en-US" sz="1200" u="none" strike="noStrike" baseline="0" dirty="0">
                          <a:effectLst/>
                          <a:latin typeface="+mn-lt"/>
                        </a:rPr>
                        <a:t> Drift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276600" y="371384"/>
            <a:ext cx="55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Stats of {Satellite}/{Instrument} VIS/NIR Calibration Performance in {Year}</a:t>
            </a:r>
            <a:endParaRPr kumimoji="1"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42042" y="2870000"/>
            <a:ext cx="810048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derived from {Satellite}/{Instrument} GSICS Re-Analysis Correction ( {Link to ATBD} 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{Description on inter-calibration methods#1}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{Description on inter-calibration methods#2}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{Notes on validation results (if any) }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258721" y="941515"/>
            <a:ext cx="18245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uncertainties are k=1) </a:t>
            </a:r>
            <a:endParaRPr kumimoji="1" lang="ja-JP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0366"/>
            <a:ext cx="5579348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FF0000"/>
                </a:solidFill>
              </a:rPr>
              <a:t>Report Template for VIS/NIR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12" name="Picture 3" descr="D:\Work\GeoLeoVNIR\DCC\mon_ga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10723" b="8727"/>
          <a:stretch/>
        </p:blipFill>
        <p:spPr bwMode="auto">
          <a:xfrm>
            <a:off x="875149" y="4180365"/>
            <a:ext cx="5391893" cy="20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 rot="16200000">
            <a:off x="-263974" y="4940275"/>
            <a:ext cx="1888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Monitored Instrument Gain </a:t>
            </a:r>
          </a:p>
          <a:p>
            <a:pPr algn="ctr"/>
            <a:r>
              <a:rPr kumimoji="1" lang="en-US" altLang="ja-JP" sz="1050" dirty="0"/>
              <a:t>[W/m</a:t>
            </a:r>
            <a:r>
              <a:rPr kumimoji="1" lang="en-US" altLang="ja-JP" sz="1050" baseline="30000" dirty="0"/>
              <a:t>2</a:t>
            </a:r>
            <a:r>
              <a:rPr kumimoji="1" lang="en-US" altLang="ja-JP" sz="1050" dirty="0"/>
              <a:t>/</a:t>
            </a:r>
            <a:r>
              <a:rPr kumimoji="1" lang="en-US" altLang="ja-JP" sz="1050" dirty="0" err="1"/>
              <a:t>sr</a:t>
            </a:r>
            <a:r>
              <a:rPr kumimoji="1" lang="en-US" altLang="ja-JP" sz="1050" dirty="0"/>
              <a:t>/um]</a:t>
            </a:r>
            <a:endParaRPr kumimoji="1" lang="ja-JP" altLang="en-US" sz="1050" dirty="0"/>
          </a:p>
        </p:txBody>
      </p:sp>
      <p:sp>
        <p:nvSpPr>
          <p:cNvPr id="15" name="正方形/長方形 14"/>
          <p:cNvSpPr/>
          <p:nvPr/>
        </p:nvSpPr>
        <p:spPr>
          <a:xfrm>
            <a:off x="617311" y="3984716"/>
            <a:ext cx="58215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gains derived for {Satellite}/{Instrument} CH XXX w.r.t. {Reference}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5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350" y="1188435"/>
          <a:ext cx="8826085" cy="1897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4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664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1626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24476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Channel Name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Std. Rad.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{Reference#1}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{Reference#2}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276600" y="371384"/>
            <a:ext cx="55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Stats of {Satellite}/{Instrument} IR Calibration Performance in {Year}</a:t>
            </a:r>
            <a:endParaRPr kumimoji="1"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42042" y="3165275"/>
            <a:ext cx="81004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derived from {Satellite}/{Instrument} GSICS Re-Analysis Correction ( {Link to ATBD} 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{Notes on validation results (if any) }</a:t>
            </a:r>
          </a:p>
        </p:txBody>
      </p:sp>
      <p:pic>
        <p:nvPicPr>
          <p:cNvPr id="20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"/>
          <a:stretch/>
        </p:blipFill>
        <p:spPr bwMode="auto">
          <a:xfrm>
            <a:off x="617311" y="4185515"/>
            <a:ext cx="6747737" cy="208844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2959" y="4654487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7258721" y="941515"/>
            <a:ext cx="18245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uncertainties are k=1) </a:t>
            </a:r>
            <a:endParaRPr kumimoji="1" lang="ja-JP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0366"/>
            <a:ext cx="4776244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FF0000"/>
                </a:solidFill>
              </a:rPr>
              <a:t>Report Template for IR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7311" y="3908516"/>
            <a:ext cx="5802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{Satellite}/{Instrument} Tb biases w.r.t. {Reference} at 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419" y="188217"/>
            <a:ext cx="5611255" cy="7509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Concepts of Annual Report</a:t>
            </a:r>
            <a:br>
              <a:rPr lang="en-US" sz="2800" dirty="0"/>
            </a:br>
            <a:r>
              <a:rPr lang="en-US" sz="2400" dirty="0"/>
              <a:t>(Discussion Points Today)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951" y="1253496"/>
            <a:ext cx="8620124" cy="5066462"/>
          </a:xfrm>
        </p:spPr>
        <p:txBody>
          <a:bodyPr/>
          <a:lstStyle/>
          <a:p>
            <a:pPr marL="361950" indent="-361950">
              <a:lnSpc>
                <a:spcPct val="130000"/>
              </a:lnSpc>
            </a:pPr>
            <a:r>
              <a:rPr lang="en-US" sz="1800" dirty="0"/>
              <a:t>Target audience: </a:t>
            </a:r>
            <a:r>
              <a:rPr lang="en-US" sz="1800" dirty="0">
                <a:solidFill>
                  <a:srgbClr val="0000FF"/>
                </a:solidFill>
              </a:rPr>
              <a:t>satellite data users + operators </a:t>
            </a:r>
            <a:r>
              <a:rPr lang="en-US" sz="1800" dirty="0"/>
              <a:t>(incl. non calibration experts)</a:t>
            </a:r>
            <a:endParaRPr lang="en-US" sz="1600" dirty="0"/>
          </a:p>
          <a:p>
            <a:pPr marL="361950" indent="-361950">
              <a:lnSpc>
                <a:spcPct val="130000"/>
              </a:lnSpc>
            </a:pPr>
            <a:r>
              <a:rPr lang="en-US" sz="1800" dirty="0"/>
              <a:t>Keeping report contents SIMPLE for </a:t>
            </a:r>
            <a:r>
              <a:rPr lang="en-US" altLang="ja-JP" sz="1800" dirty="0"/>
              <a:t>GSICS members’ minimum efforts</a:t>
            </a:r>
            <a:endParaRPr lang="en-US" sz="1800" dirty="0"/>
          </a:p>
          <a:p>
            <a:pPr marL="714375" lvl="1" indent="-314325"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Satellite/Instrument events </a:t>
            </a:r>
            <a:r>
              <a:rPr lang="en-US" sz="1600" dirty="0"/>
              <a:t>relevant to calibration: </a:t>
            </a:r>
            <a:r>
              <a:rPr lang="en-US" sz="1600" dirty="0">
                <a:solidFill>
                  <a:srgbClr val="FF0000"/>
                </a:solidFill>
              </a:rPr>
              <a:t>1 page for agency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Radiometric calibration performance</a:t>
            </a:r>
            <a:r>
              <a:rPr lang="en-US" sz="1600" dirty="0"/>
              <a:t> for </a:t>
            </a:r>
            <a:r>
              <a:rPr lang="en-US" sz="1600" dirty="0">
                <a:solidFill>
                  <a:srgbClr val="FF0000"/>
                </a:solidFill>
              </a:rPr>
              <a:t>GEO imagers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FF0000"/>
                </a:solidFill>
              </a:rPr>
              <a:t>1-2 page / instrument </a:t>
            </a:r>
            <a:r>
              <a:rPr lang="en-US" sz="1600" dirty="0"/>
              <a:t>Using </a:t>
            </a:r>
            <a:r>
              <a:rPr lang="en-US" sz="1600" dirty="0">
                <a:solidFill>
                  <a:srgbClr val="0000FF"/>
                </a:solidFill>
              </a:rPr>
              <a:t>GSICS inter-calibration</a:t>
            </a:r>
            <a:r>
              <a:rPr lang="en-US" sz="1600" dirty="0"/>
              <a:t> approaches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Table summarizing bias/</a:t>
            </a:r>
            <a:r>
              <a:rPr lang="en-US" sz="1600" dirty="0" err="1"/>
              <a:t>unc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for one year? snapshot for a certain month of year?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Time series chart of bias/</a:t>
            </a:r>
            <a:r>
              <a:rPr lang="en-US" sz="1600" dirty="0" err="1"/>
              <a:t>unc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for one year? days since operation start?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Detailed information: referred to </a:t>
            </a:r>
            <a:r>
              <a:rPr lang="en-US" altLang="ja-JP" sz="1800" dirty="0">
                <a:solidFill>
                  <a:srgbClr val="0000FF"/>
                </a:solidFill>
              </a:rPr>
              <a:t>Calibration Landing Page</a:t>
            </a:r>
            <a:endParaRPr lang="en-US" sz="1800" dirty="0">
              <a:solidFill>
                <a:srgbClr val="0000FF"/>
              </a:solidFill>
            </a:endParaRP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Adopting </a:t>
            </a:r>
            <a:r>
              <a:rPr lang="en-US" altLang="ja-JP" sz="1800" dirty="0">
                <a:solidFill>
                  <a:srgbClr val="0000FF"/>
                </a:solidFill>
              </a:rPr>
              <a:t>existing formats</a:t>
            </a:r>
            <a:r>
              <a:rPr lang="en-US" altLang="ja-JP" sz="1800" dirty="0"/>
              <a:t> as possible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/>
              <a:t>Color chart on NOAA satellite status, visualization tools (e.g. GSICS Plotting Tool)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Comments by GSICS-EP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>
                <a:solidFill>
                  <a:srgbClr val="3333FF"/>
                </a:solidFill>
              </a:rPr>
              <a:t>Scene dependent bias </a:t>
            </a:r>
            <a:r>
              <a:rPr lang="en-US" altLang="ja-JP" sz="1600" dirty="0"/>
              <a:t>and </a:t>
            </a:r>
            <a:r>
              <a:rPr lang="en-US" altLang="ja-JP" sz="1600" dirty="0">
                <a:solidFill>
                  <a:srgbClr val="3333FF"/>
                </a:solidFill>
              </a:rPr>
              <a:t>reference instruments performance </a:t>
            </a:r>
            <a:r>
              <a:rPr lang="en-US" altLang="ja-JP" sz="1600" dirty="0"/>
              <a:t>by double difference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Should we (all agencies) include in the report?</a:t>
            </a:r>
          </a:p>
        </p:txBody>
      </p:sp>
    </p:spTree>
    <p:extLst>
      <p:ext uri="{BB962C8B-B14F-4D97-AF65-F5344CB8AC3E}">
        <p14:creationId xmlns:p14="http://schemas.microsoft.com/office/powerpoint/2010/main" val="294048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786438" y="1309086"/>
            <a:ext cx="7524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slides: 2018 reports for operational GEO imagers – thanks for your cooperation</a:t>
            </a:r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438" y="2998686"/>
            <a:ext cx="7342523" cy="2051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en-US" altLang="ja-JP" sz="2000" dirty="0"/>
              <a:t>EUMETSAT (Tim </a:t>
            </a:r>
            <a:r>
              <a:rPr kumimoji="1" lang="en-US" altLang="ja-JP" sz="2000" dirty="0" err="1"/>
              <a:t>Hewison</a:t>
            </a:r>
            <a:r>
              <a:rPr kumimoji="1" lang="en-US" altLang="ja-JP" sz="2000" dirty="0"/>
              <a:t> and </a:t>
            </a:r>
            <a:r>
              <a:rPr kumimoji="1" lang="en-US" altLang="ja-JP" sz="2000" dirty="0" err="1"/>
              <a:t>Sebatien</a:t>
            </a:r>
            <a:r>
              <a:rPr kumimoji="1" lang="en-US" altLang="ja-JP" sz="2000" dirty="0"/>
              <a:t> Wagner)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NOAA (Fred Wu, Fangfang Yu,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Hyelim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JMA (Masaya Takahashi, Yusuke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Yogo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KMA (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Dohyeong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Kim,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Minju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Gu,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Eunkyu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ROSHYDROMET (Alexey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Rublev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and Alexander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Uspensky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242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Annual GSICS Calibration Report for EUMETSAT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 Hewison, Sebastien Wagner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  <p:extLst>
      <p:ext uri="{BB962C8B-B14F-4D97-AF65-F5344CB8AC3E}">
        <p14:creationId xmlns:p14="http://schemas.microsoft.com/office/powerpoint/2010/main" val="28097704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73624" y="1105087"/>
          <a:ext cx="8291529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41.5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2002-08-28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3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2005-12-21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4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5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Meteosat-10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RSS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9.5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2012-07-05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6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7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0.0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2015-07-15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SEVIRI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de-DE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GERB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3391086"/>
            <a:ext cx="6063612" cy="3297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2018-02-05/13</a:t>
            </a:r>
            <a:r>
              <a:rPr lang="en-GB" sz="1800" dirty="0"/>
              <a:t> Meteosat-11 moved 3.4°W to 0°E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2018-02-08/27</a:t>
            </a:r>
            <a:r>
              <a:rPr lang="en-GB" sz="1800" dirty="0"/>
              <a:t> Meteosat-10 moved 0°E to 9.5°E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2018-02-21/03-05</a:t>
            </a:r>
            <a:r>
              <a:rPr lang="en-GB" sz="1800" dirty="0"/>
              <a:t> Meteosat-9 moved 9.5°E to 3.5°E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2018-02-20 </a:t>
            </a:r>
            <a:r>
              <a:rPr lang="en-GB" sz="1800" dirty="0"/>
              <a:t>Meteosat-11 Operational 0° prime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Meteosat-10 Operational 9.5°E RSS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Meteosat-9 to Backup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2018-12-03/08 </a:t>
            </a:r>
            <a:r>
              <a:rPr lang="en-GB" sz="1800" dirty="0"/>
              <a:t>Meteosat-10 Decontamination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endParaRPr lang="en-GB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dirty="0">
                <a:hlinkClick r:id="rId10"/>
              </a:rPr>
              <a:t>UNS Technical Bulletin</a:t>
            </a:r>
            <a:endParaRPr 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5433" y="851171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738651" y="31118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8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Meteosat Data Availability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611" r="1234" b="5416"/>
          <a:stretch/>
        </p:blipFill>
        <p:spPr>
          <a:xfrm>
            <a:off x="0" y="1908463"/>
            <a:ext cx="9249416" cy="38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286" y="1091158"/>
          <a:ext cx="8766111" cy="39910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4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1179769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58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VIS0.6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NIR1.6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HRV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+13.6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.5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-0.54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Meteosat-9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0.54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0.07</a:t>
                      </a:r>
                      <a:endParaRPr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43789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516936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0.12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-0.98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+10.0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.8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-0.13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-0.30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0.38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-0.25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 ± 0.34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-0.32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-0.60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 ± 0.05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+1.18 ± 0.20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784012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Meteosat/SEVIRI VIS/NIR Calibration Performance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6" y="5389313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661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35436</TotalTime>
  <Words>4279</Words>
  <Application>Microsoft Office PowerPoint</Application>
  <PresentationFormat>画面に合わせる (4:3)</PresentationFormat>
  <Paragraphs>1058</Paragraphs>
  <Slides>36</Slides>
  <Notes>12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맑은 고딕</vt:lpstr>
      <vt:lpstr>Arial</vt:lpstr>
      <vt:lpstr>Calibri</vt:lpstr>
      <vt:lpstr>Tahoma</vt:lpstr>
      <vt:lpstr>Times New Roman</vt:lpstr>
      <vt:lpstr>Wingdings</vt:lpstr>
      <vt:lpstr>Default Design</vt:lpstr>
      <vt:lpstr>Office Theme</vt:lpstr>
      <vt:lpstr>1_Office Theme</vt:lpstr>
      <vt:lpstr> Annual GSICS Calibration Report – Way forward  </vt:lpstr>
      <vt:lpstr>Background (1/2)</vt:lpstr>
      <vt:lpstr>Background (2/2)</vt:lpstr>
      <vt:lpstr>Concepts of Annual Report (Discussion Points Today)</vt:lpstr>
      <vt:lpstr>PowerPoint プレゼンテーション</vt:lpstr>
      <vt:lpstr>2018 Annual GSICS Calibration Report for EUMETSAT</vt:lpstr>
      <vt:lpstr>Satellite/Instrument Summary - GEO</vt:lpstr>
      <vt:lpstr>Meteosat Data Availability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2018 Annual GSICS Calibration Report for NOAA</vt:lpstr>
      <vt:lpstr>Satellite/Instrument Summary - GEO</vt:lpstr>
      <vt:lpstr>PowerPoint プレゼンテーション</vt:lpstr>
      <vt:lpstr>PowerPoint プレゼンテーション</vt:lpstr>
      <vt:lpstr>2018 Annual GSICS Calibration Report for JMA</vt:lpstr>
      <vt:lpstr>Satellite/Instrument Summary - GEO</vt:lpstr>
      <vt:lpstr>PowerPoint プレゼンテーション</vt:lpstr>
      <vt:lpstr>PowerPoint プレゼンテーション</vt:lpstr>
      <vt:lpstr>2018 Annual GSICS Calibration Report for KMA</vt:lpstr>
      <vt:lpstr>Satellite/Instrument Summary - GEO</vt:lpstr>
      <vt:lpstr>PowerPoint プレゼンテーション</vt:lpstr>
      <vt:lpstr>PowerPoint プレゼンテーション</vt:lpstr>
      <vt:lpstr>2018 Annual GSICS Calibration Report for ROSHYDROMET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Concepts of Annual Report (Discussion Points Today)</vt:lpstr>
      <vt:lpstr>{Year} Annual GSICS Calibration Report</vt:lpstr>
      <vt:lpstr>PowerPoint プレゼンテーション</vt:lpstr>
      <vt:lpstr>PowerPoint プレゼンテーション</vt:lpstr>
      <vt:lpstr>PowerPoint プレゼンテーション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MtScat</cp:lastModifiedBy>
  <cp:revision>1102</cp:revision>
  <dcterms:created xsi:type="dcterms:W3CDTF">2004-06-10T15:46:18Z</dcterms:created>
  <dcterms:modified xsi:type="dcterms:W3CDTF">2019-03-02T22:34:03Z</dcterms:modified>
</cp:coreProperties>
</file>