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27"/>
  </p:notesMasterIdLst>
  <p:sldIdLst>
    <p:sldId id="257" r:id="rId2"/>
    <p:sldId id="260" r:id="rId3"/>
    <p:sldId id="296" r:id="rId4"/>
    <p:sldId id="297" r:id="rId5"/>
    <p:sldId id="29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8" r:id="rId17"/>
    <p:sldId id="279" r:id="rId18"/>
    <p:sldId id="294" r:id="rId19"/>
    <p:sldId id="280" r:id="rId20"/>
    <p:sldId id="277" r:id="rId21"/>
    <p:sldId id="295" r:id="rId22"/>
    <p:sldId id="292" r:id="rId23"/>
    <p:sldId id="289" r:id="rId24"/>
    <p:sldId id="291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7" autoAdjust="0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9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2424-8510-344C-BDAD-6E2887A6C27E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2425-2AD4-DE41-94FC-BD4CAF14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2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09205" algn="l"/>
                <a:tab pos="1418410" algn="l"/>
                <a:tab pos="2127614" algn="l"/>
                <a:tab pos="2836819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09205" algn="l"/>
                <a:tab pos="1418410" algn="l"/>
                <a:tab pos="2127614" algn="l"/>
                <a:tab pos="2836819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09205" algn="l"/>
                <a:tab pos="1418410" algn="l"/>
                <a:tab pos="2127614" algn="l"/>
                <a:tab pos="2836819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09205" algn="l"/>
                <a:tab pos="1418410" algn="l"/>
                <a:tab pos="2127614" algn="l"/>
                <a:tab pos="2836819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09205" algn="l"/>
                <a:tab pos="1418410" algn="l"/>
                <a:tab pos="2127614" algn="l"/>
                <a:tab pos="2836819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tabLst>
                <a:tab pos="709205" algn="l"/>
                <a:tab pos="1418410" algn="l"/>
                <a:tab pos="2127614" algn="l"/>
                <a:tab pos="2836819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tabLst>
                <a:tab pos="709205" algn="l"/>
                <a:tab pos="1418410" algn="l"/>
                <a:tab pos="2127614" algn="l"/>
                <a:tab pos="2836819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tabLst>
                <a:tab pos="709205" algn="l"/>
                <a:tab pos="1418410" algn="l"/>
                <a:tab pos="2127614" algn="l"/>
                <a:tab pos="2836819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tabLst>
                <a:tab pos="709205" algn="l"/>
                <a:tab pos="1418410" algn="l"/>
                <a:tab pos="2127614" algn="l"/>
                <a:tab pos="2836819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770308-33CE-D544-97CF-51FCA8164A20}" type="slidenum">
              <a:rPr lang="en-US" sz="14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2</a:t>
            </a:fld>
            <a:endParaRPr lang="en-US" sz="14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1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81038"/>
            <a:ext cx="4540250" cy="34051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83603" y="4356811"/>
            <a:ext cx="5078392" cy="408548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1517" indent="-209962">
              <a:spcBef>
                <a:spcPct val="0"/>
              </a:spcBef>
              <a:tabLst>
                <a:tab pos="709205" algn="l"/>
                <a:tab pos="1418410" algn="l"/>
                <a:tab pos="2127614" algn="l"/>
                <a:tab pos="2836819" algn="l"/>
                <a:tab pos="3546024" algn="l"/>
                <a:tab pos="4255229" algn="l"/>
                <a:tab pos="4964434" algn="l"/>
              </a:tabLst>
            </a:pPr>
            <a:r>
              <a:rPr lang="en-US" sz="2000">
                <a:latin typeface="Arial" charset="0"/>
                <a:cs typeface="Arial Unicode MS" charset="0"/>
              </a:rPr>
              <a:t>Target of choice: water – appears dark in all 8 bands</a:t>
            </a:r>
            <a:br>
              <a:rPr lang="en-US" sz="2000">
                <a:latin typeface="Arial" charset="0"/>
                <a:cs typeface="Arial Unicode MS" charset="0"/>
              </a:rPr>
            </a:br>
            <a:r>
              <a:rPr lang="en-US" sz="2000">
                <a:latin typeface="Arial" charset="0"/>
                <a:cs typeface="Arial Unicode MS" charset="0"/>
              </a:rPr>
              <a:t>Sentinel 2 doesn’t make observations over open waters</a:t>
            </a:r>
            <a:br>
              <a:rPr lang="en-US" sz="2000">
                <a:latin typeface="Arial" charset="0"/>
                <a:cs typeface="Arial Unicode MS" charset="0"/>
              </a:rPr>
            </a:br>
            <a:r>
              <a:rPr lang="en-US" sz="2000">
                <a:latin typeface="Arial" charset="0"/>
                <a:cs typeface="Arial Unicode MS" charset="0"/>
              </a:rPr>
              <a:t>Open waters may appear too dark</a:t>
            </a:r>
            <a:br>
              <a:rPr lang="en-US" sz="2000">
                <a:latin typeface="Arial" charset="0"/>
                <a:cs typeface="Arial Unicode MS" charset="0"/>
              </a:rPr>
            </a:br>
            <a:br>
              <a:rPr lang="en-US" sz="2000">
                <a:latin typeface="Arial" charset="0"/>
                <a:cs typeface="Arial Unicode MS" charset="0"/>
              </a:rPr>
            </a:br>
            <a:r>
              <a:rPr lang="en-US" sz="2000">
                <a:latin typeface="Arial" charset="0"/>
                <a:cs typeface="Arial Unicode MS" charset="0"/>
              </a:rPr>
              <a:t>Coastal waters may appear brighter due to the presence of suspended matter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3901806" y="8713621"/>
            <a:ext cx="2943793" cy="4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73" tIns="44087" rIns="88173" bIns="44087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fld id="{3C5078A4-730E-C848-8750-8084128023B4}" type="slidenum">
              <a:rPr lang="en-US" sz="1800">
                <a:solidFill>
                  <a:srgbClr val="000000"/>
                </a:solidFill>
                <a:latin typeface="Verdana" charset="0"/>
                <a:cs typeface="Arial Unicode MS" charset="0"/>
              </a:rPr>
              <a:pPr eaLnBrk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2</a:t>
            </a:fld>
            <a:endParaRPr lang="en-US" sz="1800">
              <a:solidFill>
                <a:srgbClr val="000000"/>
              </a:solidFill>
              <a:latin typeface="Verdana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32425-2AD4-DE41-94FC-BD4CAF14DD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7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987133"/>
            <a:ext cx="7829550" cy="910347"/>
          </a:xfrm>
          <a:noFill/>
        </p:spPr>
        <p:txBody>
          <a:bodyPr lIns="90000" tIns="46800" rIns="90000" bIns="46800"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052786"/>
            <a:ext cx="7805231" cy="535097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265A9E-0CC6-C842-9013-BD440E1B74E2}"/>
              </a:ext>
            </a:extLst>
          </p:cNvPr>
          <p:cNvCxnSpPr/>
          <p:nvPr userDrawn="1"/>
        </p:nvCxnSpPr>
        <p:spPr>
          <a:xfrm>
            <a:off x="628650" y="2743189"/>
            <a:ext cx="7805231" cy="0"/>
          </a:xfrm>
          <a:prstGeom prst="line">
            <a:avLst/>
          </a:prstGeom>
          <a:ln w="25400">
            <a:solidFill>
              <a:srgbClr val="435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3FF558D-E029-4446-9633-7644E41CA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597626"/>
            <a:ext cx="3066104" cy="10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4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EDC6-B672-E04B-B734-49E8539F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97527"/>
            <a:ext cx="3886200" cy="51794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7527"/>
            <a:ext cx="3886200" cy="51794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EDC6-B672-E04B-B734-49E8539F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8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EDC6-B672-E04B-B734-49E8539F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EDC6-B672-E04B-B734-49E8539F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4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390"/>
            <a:ext cx="9144000" cy="798656"/>
          </a:xfrm>
          <a:prstGeom prst="rect">
            <a:avLst/>
          </a:prstGeom>
          <a:solidFill>
            <a:srgbClr val="435CA8"/>
          </a:solidFill>
        </p:spPr>
        <p:txBody>
          <a:bodyPr vert="horz" lIns="216000" tIns="72000" rIns="216000" bIns="720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27755"/>
            <a:ext cx="7886700" cy="5149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4/4/4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BEDC6-B672-E04B-B734-49E8539F43A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DF1C8-DA15-7F48-B908-292AEBFF96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20545" y="6234545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8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2" r:id="rId4"/>
    <p:sldLayoutId id="2147483663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AC9807-00D3-754B-8AE1-91728C762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736847"/>
            <a:ext cx="7829550" cy="159564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atmospheric radiative transfer models suitable for vicarious calibration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5F65EF-A2DF-1D43-BBCD-90E367BB2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969" y="2967567"/>
            <a:ext cx="7805231" cy="535097"/>
          </a:xfrm>
        </p:spPr>
        <p:txBody>
          <a:bodyPr>
            <a:normAutofit fontScale="92500"/>
          </a:bodyPr>
          <a:lstStyle/>
          <a:p>
            <a:r>
              <a:rPr lang="en-US" dirty="0"/>
              <a:t>2019 GSICS Data and Research Working Groups Annual Meeting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91ADD-E97D-624D-A6B3-0E8785813696}"/>
              </a:ext>
            </a:extLst>
          </p:cNvPr>
          <p:cNvSpPr txBox="1"/>
          <p:nvPr/>
        </p:nvSpPr>
        <p:spPr>
          <a:xfrm>
            <a:off x="628650" y="3915802"/>
            <a:ext cx="7558391" cy="136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Yves Govaerts &amp; Vincent Leroy</a:t>
            </a:r>
          </a:p>
          <a:p>
            <a:r>
              <a:rPr lang="en-US" dirty="0"/>
              <a:t>Rayference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ESRIN, Frascati, 4 – 8 March 2019</a:t>
            </a:r>
          </a:p>
        </p:txBody>
      </p:sp>
    </p:spTree>
    <p:extLst>
      <p:ext uri="{BB962C8B-B14F-4D97-AF65-F5344CB8AC3E}">
        <p14:creationId xmlns:p14="http://schemas.microsoft.com/office/powerpoint/2010/main" val="142575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3152"/>
          </a:xfrm>
        </p:spPr>
        <p:txBody>
          <a:bodyPr/>
          <a:lstStyle/>
          <a:p>
            <a:r>
              <a:rPr lang="en-US" dirty="0"/>
              <a:t>S2A/MSI</a:t>
            </a:r>
          </a:p>
        </p:txBody>
      </p:sp>
      <p:pic>
        <p:nvPicPr>
          <p:cNvPr id="4" name="Picture 3" descr="OVERALL_R0__RTM_STD_PICSCAR_S2A_MSI_Libya4_sixsV1_1_MONO_V035_aeronet_saha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648" y="1052736"/>
            <a:ext cx="168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SZA values</a:t>
            </a:r>
          </a:p>
        </p:txBody>
      </p:sp>
    </p:spTree>
    <p:extLst>
      <p:ext uri="{BB962C8B-B14F-4D97-AF65-F5344CB8AC3E}">
        <p14:creationId xmlns:p14="http://schemas.microsoft.com/office/powerpoint/2010/main" val="192474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3152"/>
          </a:xfrm>
        </p:spPr>
        <p:txBody>
          <a:bodyPr/>
          <a:lstStyle/>
          <a:p>
            <a:r>
              <a:rPr lang="en-US" dirty="0"/>
              <a:t>L8/OLI</a:t>
            </a:r>
          </a:p>
        </p:txBody>
      </p:sp>
      <p:pic>
        <p:nvPicPr>
          <p:cNvPr id="3" name="Picture 2" descr="OVERALL_R0__RTM_AVG_PICSCAR_L8_OLI_Libya4_sixsV1_1_MONO_V035_aeronet_saha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6632" y="908720"/>
            <a:ext cx="168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SZA values</a:t>
            </a:r>
          </a:p>
        </p:txBody>
      </p:sp>
    </p:spTree>
    <p:extLst>
      <p:ext uri="{BB962C8B-B14F-4D97-AF65-F5344CB8AC3E}">
        <p14:creationId xmlns:p14="http://schemas.microsoft.com/office/powerpoint/2010/main" val="104435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3152"/>
          </a:xfrm>
        </p:spPr>
        <p:txBody>
          <a:bodyPr/>
          <a:lstStyle/>
          <a:p>
            <a:r>
              <a:rPr lang="en-US" dirty="0"/>
              <a:t>S2A/MSI</a:t>
            </a:r>
          </a:p>
        </p:txBody>
      </p:sp>
      <p:pic>
        <p:nvPicPr>
          <p:cNvPr id="4" name="Picture 3" descr="OVERALL_R0__RTM_AVG_PICSCAR_S2A_MSI_Libya4_sixsV1_1_MONO_V035_aeronet_saha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810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648" y="1052736"/>
            <a:ext cx="168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SZA values</a:t>
            </a:r>
          </a:p>
        </p:txBody>
      </p:sp>
    </p:spTree>
    <p:extLst>
      <p:ext uri="{BB962C8B-B14F-4D97-AF65-F5344CB8AC3E}">
        <p14:creationId xmlns:p14="http://schemas.microsoft.com/office/powerpoint/2010/main" val="337990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3152"/>
          </a:xfrm>
        </p:spPr>
        <p:txBody>
          <a:bodyPr/>
          <a:lstStyle/>
          <a:p>
            <a:r>
              <a:rPr lang="en-US" dirty="0"/>
              <a:t>L8/OLI</a:t>
            </a:r>
          </a:p>
        </p:txBody>
      </p:sp>
      <p:pic>
        <p:nvPicPr>
          <p:cNvPr id="4" name="Picture 3" descr="OVERALL_STD__RTM_PICSCAR_L8_OLI_Libya4_sixsV1_1_MONO_V035_aeronet_saha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0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LAR_RBIAS__PICSCAR_MERIS_Libya4_libradtran2_POLY_V035_aeronet_sahara__MERIS_4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r="4948" b="18679"/>
          <a:stretch/>
        </p:blipFill>
        <p:spPr>
          <a:xfrm>
            <a:off x="2987824" y="3140968"/>
            <a:ext cx="3744416" cy="3729645"/>
          </a:xfrm>
          <a:prstGeom prst="rect">
            <a:avLst/>
          </a:prstGeom>
        </p:spPr>
      </p:pic>
      <p:pic>
        <p:nvPicPr>
          <p:cNvPr id="7" name="Picture 6" descr="POLAR_RBIAS__PICSCAR_MERIS_Libya4_sixsV1_1_MONO_V035_aeronet_sahara__MERIS_4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2040" r="5124" b="18085"/>
          <a:stretch/>
        </p:blipFill>
        <p:spPr>
          <a:xfrm>
            <a:off x="-324544" y="3182320"/>
            <a:ext cx="3755299" cy="3675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EOM_PICSCAR_MERIS_Libya4_rtmom_POLY_V035_aeronet_sahar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2930" r="8427" b="18738"/>
          <a:stretch/>
        </p:blipFill>
        <p:spPr>
          <a:xfrm>
            <a:off x="11746" y="15128"/>
            <a:ext cx="3972380" cy="346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18" y="2997654"/>
            <a:ext cx="114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ZSA &lt; 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SIXS-V</a:t>
            </a:r>
          </a:p>
        </p:txBody>
      </p:sp>
      <p:pic>
        <p:nvPicPr>
          <p:cNvPr id="11" name="Picture 10" descr="POLAR_RBIAS__PICSCAR_MERIS_Libya4_rtmom_POLY_V035_aeronet_sahara__MERIS_41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r="11264" b="19324"/>
          <a:stretch/>
        </p:blipFill>
        <p:spPr>
          <a:xfrm>
            <a:off x="6156176" y="3111227"/>
            <a:ext cx="3148180" cy="3737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9872" y="6509854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Libradtran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2212" y="6453336"/>
            <a:ext cx="105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RTMOM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1772816"/>
            <a:ext cx="370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MERIS 412 band</a:t>
            </a:r>
          </a:p>
        </p:txBody>
      </p:sp>
    </p:spTree>
    <p:extLst>
      <p:ext uri="{BB962C8B-B14F-4D97-AF65-F5344CB8AC3E}">
        <p14:creationId xmlns:p14="http://schemas.microsoft.com/office/powerpoint/2010/main" val="61211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LAR_RBIAS__PICSCAR_MERIS_Libya4_libradtran2_POLY_V035_aeronet_sahara__MERIS_88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2254" r="5720" b="20129"/>
          <a:stretch/>
        </p:blipFill>
        <p:spPr>
          <a:xfrm>
            <a:off x="2843808" y="3352155"/>
            <a:ext cx="3600400" cy="3505845"/>
          </a:xfrm>
          <a:prstGeom prst="rect">
            <a:avLst/>
          </a:prstGeom>
        </p:spPr>
      </p:pic>
      <p:pic>
        <p:nvPicPr>
          <p:cNvPr id="15" name="Picture 14" descr="POLAR_RBIAS__PICSCAR_MERIS_Libya4_sixsV1_1_MONO_V035_aeronet_sahara__MERIS_88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13897" b="19968"/>
          <a:stretch/>
        </p:blipFill>
        <p:spPr>
          <a:xfrm>
            <a:off x="1" y="3218422"/>
            <a:ext cx="2987823" cy="3639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OM_PICSCAR_MERIS_Libya4_rtmom_POLY_V035_aeronet_sahar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2930" r="8427" b="18738"/>
          <a:stretch/>
        </p:blipFill>
        <p:spPr>
          <a:xfrm>
            <a:off x="11746" y="15128"/>
            <a:ext cx="3972380" cy="346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42" y="3043373"/>
            <a:ext cx="114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ZSA &lt; 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SIXS-V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6509854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Libradtran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772816"/>
            <a:ext cx="370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MERIS 885 band</a:t>
            </a:r>
          </a:p>
        </p:txBody>
      </p:sp>
      <p:pic>
        <p:nvPicPr>
          <p:cNvPr id="17" name="Picture 16" descr="POLAR_RBIAS__PICSCAR_MERIS_Libya4_rtmom_POLY_V035_aeronet_sahara__MERIS_88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2576" r="14977" b="19646"/>
          <a:stretch/>
        </p:blipFill>
        <p:spPr>
          <a:xfrm>
            <a:off x="6300192" y="3412705"/>
            <a:ext cx="2843808" cy="34511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28196" y="6453336"/>
            <a:ext cx="105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RTMOM</a:t>
            </a:r>
          </a:p>
        </p:txBody>
      </p:sp>
    </p:spTree>
    <p:extLst>
      <p:ext uri="{BB962C8B-B14F-4D97-AF65-F5344CB8AC3E}">
        <p14:creationId xmlns:p14="http://schemas.microsoft.com/office/powerpoint/2010/main" val="182052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15A9-F327-C849-8DC1-EDE3DC40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RTM functionalities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E91EF-C1CB-B642-9C83-12A6BF78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9" y="1057748"/>
            <a:ext cx="4546600" cy="504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D9D1D-6DB6-8A46-9BE6-EDD35C97551A}"/>
              </a:ext>
            </a:extLst>
          </p:cNvPr>
          <p:cNvSpPr txBox="1"/>
          <p:nvPr/>
        </p:nvSpPr>
        <p:spPr>
          <a:xfrm>
            <a:off x="4724400" y="868194"/>
            <a:ext cx="441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Man-Machine Interface</a:t>
            </a:r>
          </a:p>
          <a:p>
            <a:endParaRPr lang="en-GB" sz="2400" dirty="0"/>
          </a:p>
          <a:p>
            <a:r>
              <a:rPr lang="en-GB" sz="2400" dirty="0"/>
              <a:t>Collects the input information concerning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Spectral range and resolution;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Atmospheric vertical composition;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Cloud and aerosol concentration;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Surface properties;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Type of “measurements”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Up/down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Flux, radiance reflectance transmittance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Elevation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5E3C6C3-BF8C-0F4F-A645-E1814301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06/03/2019</a:t>
            </a:r>
          </a:p>
        </p:txBody>
      </p:sp>
    </p:spTree>
    <p:extLst>
      <p:ext uri="{BB962C8B-B14F-4D97-AF65-F5344CB8AC3E}">
        <p14:creationId xmlns:p14="http://schemas.microsoft.com/office/powerpoint/2010/main" val="336146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15A9-F327-C849-8DC1-EDE3DC40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RTM functionalities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22379-C606-CE43-BC08-1485FDCD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06/03/2019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E91EF-C1CB-B642-9C83-12A6BF78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9" y="1057748"/>
            <a:ext cx="4546600" cy="5041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46394-6DBE-174F-9ABA-AC5ACB39595A}"/>
              </a:ext>
            </a:extLst>
          </p:cNvPr>
          <p:cNvSpPr txBox="1"/>
          <p:nvPr/>
        </p:nvSpPr>
        <p:spPr>
          <a:xfrm>
            <a:off x="4746170" y="801046"/>
            <a:ext cx="439782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Driver</a:t>
            </a:r>
          </a:p>
          <a:p>
            <a:endParaRPr lang="en-GB" sz="2400" dirty="0"/>
          </a:p>
          <a:p>
            <a:r>
              <a:rPr lang="en-US" sz="2400" dirty="0"/>
              <a:t>Converts the input information into data that can be understood by the RTE solver at a given wavelength, </a:t>
            </a:r>
            <a:r>
              <a:rPr lang="en-US" sz="2400" i="1" dirty="0"/>
              <a:t>i.e.</a:t>
            </a:r>
            <a:r>
              <a:rPr lang="en-US" sz="2400" dirty="0"/>
              <a:t> for each atmospheric layer: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phase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single scattering albedo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molecular transmittances</a:t>
            </a:r>
          </a:p>
          <a:p>
            <a:r>
              <a:rPr lang="en-GB" sz="2400" dirty="0"/>
              <a:t>It provides the lower boundary conditions. </a:t>
            </a:r>
          </a:p>
          <a:p>
            <a:r>
              <a:rPr lang="en-GB" sz="2400" dirty="0"/>
              <a:t>It also performs the vertical rescaling of molecular concentration if needed.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369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15A9-F327-C849-8DC1-EDE3DC40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RTM functionalities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22379-C606-CE43-BC08-1485FDCD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06/03/2019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E91EF-C1CB-B642-9C83-12A6BF78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9" y="1057748"/>
            <a:ext cx="4546600" cy="5041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46394-6DBE-174F-9ABA-AC5ACB39595A}"/>
              </a:ext>
            </a:extLst>
          </p:cNvPr>
          <p:cNvSpPr txBox="1"/>
          <p:nvPr/>
        </p:nvSpPr>
        <p:spPr>
          <a:xfrm>
            <a:off x="4830069" y="888515"/>
            <a:ext cx="413637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Driver</a:t>
            </a:r>
          </a:p>
          <a:p>
            <a:endParaRPr lang="en-GB" sz="2400" dirty="0"/>
          </a:p>
          <a:p>
            <a:r>
              <a:rPr lang="en-US" sz="2400" dirty="0"/>
              <a:t>Converts the input information into data that can be understood by the RTE solver at a given wavelength, </a:t>
            </a:r>
            <a:r>
              <a:rPr lang="en-US" sz="2400" i="1" dirty="0"/>
              <a:t>i.e.</a:t>
            </a:r>
            <a:r>
              <a:rPr lang="en-US" sz="2400" dirty="0"/>
              <a:t> for each atmospheric layer: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phase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single scattering albedo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molecular transmittances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lower boundary conditions (if needed)</a:t>
            </a:r>
          </a:p>
          <a:p>
            <a:r>
              <a:rPr lang="en-GB" sz="2400" dirty="0"/>
              <a:t>It also performs the vertical rescaling of molecular concentration if needed.</a:t>
            </a:r>
          </a:p>
          <a:p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4E259-6F46-A044-A789-84A49D437985}"/>
              </a:ext>
            </a:extLst>
          </p:cNvPr>
          <p:cNvSpPr txBox="1"/>
          <p:nvPr/>
        </p:nvSpPr>
        <p:spPr>
          <a:xfrm>
            <a:off x="381740" y="2716567"/>
            <a:ext cx="8256233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RTMs without a versatile Driver should not be considered for operational vicarious calibration because there are too cumbersome to operate.</a:t>
            </a:r>
          </a:p>
        </p:txBody>
      </p:sp>
    </p:spTree>
    <p:extLst>
      <p:ext uri="{BB962C8B-B14F-4D97-AF65-F5344CB8AC3E}">
        <p14:creationId xmlns:p14="http://schemas.microsoft.com/office/powerpoint/2010/main" val="110324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15A9-F327-C849-8DC1-EDE3DC40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RTM functionalities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E91EF-C1CB-B642-9C83-12A6BF78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9" y="1057748"/>
            <a:ext cx="4546600" cy="504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9EF3ED-DB52-144F-B047-7DEEF1A0A2FF}"/>
              </a:ext>
            </a:extLst>
          </p:cNvPr>
          <p:cNvSpPr txBox="1"/>
          <p:nvPr/>
        </p:nvSpPr>
        <p:spPr>
          <a:xfrm>
            <a:off x="4696286" y="888515"/>
            <a:ext cx="43500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RTE Solver</a:t>
            </a:r>
          </a:p>
          <a:p>
            <a:endParaRPr lang="en-GB" sz="2400" dirty="0"/>
          </a:p>
          <a:p>
            <a:r>
              <a:rPr lang="en-US" sz="2400" dirty="0"/>
              <a:t>Solves the radiative transfer equation in each scattering element (e.g. atmospheric layers) with a specific numerical 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Successive Order of Scattering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Discrete ordinate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Adding/doubling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Matrix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Spherical harmonic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Monte Carlo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DA7F2C-E161-614F-8BF6-4D543699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06/03/2019</a:t>
            </a:r>
          </a:p>
        </p:txBody>
      </p:sp>
    </p:spTree>
    <p:extLst>
      <p:ext uri="{BB962C8B-B14F-4D97-AF65-F5344CB8AC3E}">
        <p14:creationId xmlns:p14="http://schemas.microsoft.com/office/powerpoint/2010/main" val="235250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7136" y="1105688"/>
            <a:ext cx="8382000" cy="530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95288" indent="-3952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FFFF66"/>
              </a:buClr>
              <a:buSzPct val="111000"/>
            </a:pPr>
            <a:r>
              <a:rPr lang="en-GB" sz="3200" dirty="0">
                <a:latin typeface="Calibri" charset="0"/>
                <a:cs typeface="Arial Unicode MS" charset="0"/>
              </a:rPr>
              <a:t>Radiative transfer models play a critical role for vicarious calibration;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FFFF66"/>
              </a:buClr>
              <a:buSzPct val="111000"/>
            </a:pPr>
            <a:r>
              <a:rPr lang="en-GB" sz="3200" dirty="0">
                <a:latin typeface="Calibri" charset="0"/>
                <a:ea typeface="Arial Unicode MS" charset="0"/>
                <a:cs typeface="Arial Unicode MS" charset="0"/>
              </a:rPr>
              <a:t>Instruments like S2/MSI have proven to have a radiometric accuracy close to 2-3%;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FFFF66"/>
              </a:buClr>
              <a:buSzPct val="111000"/>
            </a:pPr>
            <a:r>
              <a:rPr lang="en-GB" sz="3200" dirty="0">
                <a:latin typeface="Calibri" charset="0"/>
                <a:ea typeface="Arial Unicode MS" charset="0"/>
                <a:cs typeface="Arial Unicode MS" charset="0"/>
              </a:rPr>
              <a:t>What is the expected simulation accuracy with current 1D RTMs over CEOS calibration sites: 1%,  3% or 5%? </a:t>
            </a:r>
          </a:p>
          <a:p>
            <a:pPr marL="976312" lvl="2" indent="-457200" algn="just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FFFF66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sz="3200" u="sng" dirty="0">
                <a:latin typeface="Calibri" charset="0"/>
                <a:ea typeface="Arial Unicode MS" charset="0"/>
                <a:cs typeface="Arial Unicode MS" charset="0"/>
              </a:rPr>
              <a:t>RTM numerical accuracy</a:t>
            </a:r>
          </a:p>
          <a:p>
            <a:pPr marL="976312" lvl="2" indent="-457200" algn="just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FFFF66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sz="3200" dirty="0">
                <a:latin typeface="Calibri" charset="0"/>
                <a:ea typeface="Arial Unicode MS" charset="0"/>
                <a:cs typeface="Arial Unicode MS" charset="0"/>
              </a:rPr>
              <a:t>Input parameter accuracy</a:t>
            </a:r>
          </a:p>
          <a:p>
            <a:pPr algn="just"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</a:pPr>
            <a:endParaRPr lang="en-GB" sz="3200" dirty="0">
              <a:latin typeface="Calibri" charset="0"/>
              <a:cs typeface="Arial Unicode MS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</a:pPr>
            <a:endParaRPr lang="en-GB" sz="3200" dirty="0">
              <a:latin typeface="Calibri" charset="0"/>
              <a:cs typeface="Arial Unicode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24892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0BAE-B437-544A-AB33-5E868A04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existing models</a:t>
            </a:r>
          </a:p>
        </p:txBody>
      </p:sp>
      <p:pic>
        <p:nvPicPr>
          <p:cNvPr id="6" name="Picture 5" descr="figure_barlakas.png">
            <a:extLst>
              <a:ext uri="{FF2B5EF4-FFF2-40B4-BE49-F238E27FC236}">
                <a16:creationId xmlns:a16="http://schemas.microsoft.com/office/drawing/2014/main" id="{46B82BC6-739B-CF41-932D-D56B7187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"/>
          <a:stretch/>
        </p:blipFill>
        <p:spPr>
          <a:xfrm>
            <a:off x="6728452" y="3367411"/>
            <a:ext cx="2197100" cy="2361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4935C-8BC9-4E43-B4F2-45B26022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11" y="1004094"/>
            <a:ext cx="7014859" cy="5149208"/>
          </a:xfrm>
        </p:spPr>
        <p:txBody>
          <a:bodyPr/>
          <a:lstStyle/>
          <a:p>
            <a:r>
              <a:rPr lang="en-GB" dirty="0"/>
              <a:t>1D plane parallel atmosphere </a:t>
            </a:r>
          </a:p>
          <a:p>
            <a:pPr lvl="1"/>
            <a:r>
              <a:rPr lang="en-GB" dirty="0"/>
              <a:t>Vertical structure of the atmosphere</a:t>
            </a:r>
          </a:p>
          <a:p>
            <a:pPr lvl="1"/>
            <a:r>
              <a:rPr lang="en-GB" dirty="0"/>
              <a:t>No 3D cloud effects (e.g. for DCC)</a:t>
            </a:r>
          </a:p>
          <a:p>
            <a:pPr lvl="1"/>
            <a:r>
              <a:rPr lang="en-GB" dirty="0"/>
              <a:t>Only flat surface</a:t>
            </a:r>
          </a:p>
          <a:p>
            <a:pPr lvl="1"/>
            <a:r>
              <a:rPr lang="en-GB" dirty="0"/>
              <a:t>Not accurate for large sun and viewing angles because of the plane parallel approximation.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3D plane parallel atmosphere</a:t>
            </a:r>
          </a:p>
          <a:p>
            <a:pPr lvl="1"/>
            <a:r>
              <a:rPr lang="en-GB" dirty="0"/>
              <a:t>The atmosphere is divided into regular voxels</a:t>
            </a:r>
          </a:p>
          <a:p>
            <a:pPr lvl="1"/>
            <a:r>
              <a:rPr lang="en-GB" dirty="0"/>
              <a:t>Each voxel might have different optical properties</a:t>
            </a:r>
          </a:p>
          <a:p>
            <a:pPr lvl="1"/>
            <a:r>
              <a:rPr lang="en-GB" dirty="0"/>
              <a:t>RTE solver : discrete ordinate or Monte Carlo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8A4FF-1AD4-D841-96C2-D101DD660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88" y="1004094"/>
            <a:ext cx="2049264" cy="2109294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3D15FF-E075-694E-A5BC-95466F61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06/03/2019</a:t>
            </a:r>
          </a:p>
        </p:txBody>
      </p:sp>
    </p:spTree>
    <p:extLst>
      <p:ext uri="{BB962C8B-B14F-4D97-AF65-F5344CB8AC3E}">
        <p14:creationId xmlns:p14="http://schemas.microsoft.com/office/powerpoint/2010/main" val="148502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US" dirty="0"/>
              <a:t>Toward a 1% RTM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93" y="1484955"/>
            <a:ext cx="7886700" cy="5149208"/>
          </a:xfrm>
        </p:spPr>
        <p:txBody>
          <a:bodyPr>
            <a:normAutofit/>
          </a:bodyPr>
          <a:lstStyle/>
          <a:p>
            <a:r>
              <a:rPr lang="en-US" dirty="0"/>
              <a:t>Surface BRF : accounting for topography (e.g., oriented sand dunes);</a:t>
            </a:r>
          </a:p>
          <a:p>
            <a:r>
              <a:rPr lang="en-US" dirty="0"/>
              <a:t>Molecular absorption: account for species like O</a:t>
            </a:r>
            <a:r>
              <a:rPr lang="en-US" baseline="-25000" dirty="0"/>
              <a:t>4</a:t>
            </a:r>
            <a:r>
              <a:rPr lang="en-US" dirty="0"/>
              <a:t>;</a:t>
            </a:r>
          </a:p>
          <a:p>
            <a:r>
              <a:rPr lang="en-US" dirty="0"/>
              <a:t>Rigorous calculation of the coupling between:</a:t>
            </a:r>
          </a:p>
          <a:p>
            <a:pPr lvl="1"/>
            <a:r>
              <a:rPr lang="en-US" dirty="0"/>
              <a:t>Surface reflectance and atmosphere scattering;</a:t>
            </a:r>
          </a:p>
          <a:p>
            <a:pPr lvl="1"/>
            <a:r>
              <a:rPr lang="en-US" dirty="0"/>
              <a:t>Aerosol scattering and molecular absorption;</a:t>
            </a:r>
          </a:p>
          <a:p>
            <a:r>
              <a:rPr lang="en-US" dirty="0"/>
              <a:t>Polarization, non flat earth for large zenith angles;</a:t>
            </a:r>
          </a:p>
          <a:p>
            <a:endParaRPr lang="en-US" dirty="0"/>
          </a:p>
          <a:p>
            <a:r>
              <a:rPr lang="en-US" dirty="0"/>
              <a:t>Improvement of the surface and atmospheric property characterization;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F388-1D6F-4644-8414-7E6A6BDD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06/03/2019</a:t>
            </a:r>
          </a:p>
        </p:txBody>
      </p:sp>
    </p:spTree>
    <p:extLst>
      <p:ext uri="{BB962C8B-B14F-4D97-AF65-F5344CB8AC3E}">
        <p14:creationId xmlns:p14="http://schemas.microsoft.com/office/powerpoint/2010/main" val="3431111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DF1C-FF6C-5048-82DB-2D0AA2A9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Eradiate RTM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D722-B0D1-474E-8173-26DF3DFF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1027755"/>
            <a:ext cx="8602462" cy="21859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New open source 3D RTM specifically dedicated to Cal/Val activities;</a:t>
            </a:r>
          </a:p>
          <a:p>
            <a:r>
              <a:rPr lang="en-GB" dirty="0"/>
              <a:t>Based on most advanced 3D Monte Carlo Ray Tracing rendering techniques;</a:t>
            </a:r>
          </a:p>
          <a:p>
            <a:r>
              <a:rPr lang="en-GB" dirty="0"/>
              <a:t>Not limited to only one (atmospheric) community;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F4312-4DC6-F946-99A1-3E451BE14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501" y="3109803"/>
            <a:ext cx="3200596" cy="3183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11ECA-3F78-7548-8B73-4162E340A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36" y="78340"/>
            <a:ext cx="646755" cy="6467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A440F4-B31F-3346-9062-C4706ACD8185}"/>
              </a:ext>
            </a:extLst>
          </p:cNvPr>
          <p:cNvSpPr txBox="1"/>
          <p:nvPr/>
        </p:nvSpPr>
        <p:spPr>
          <a:xfrm>
            <a:off x="221943" y="3109803"/>
            <a:ext cx="55165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Will include 3D representation of land / ocean / atmospheric / cryosphere in a single framework;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Will allow the simulation 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BRF field at the infinity;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Satellite images;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Ground observations.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F4656-FB8F-0E47-A827-2063407FD3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43" y="6292957"/>
            <a:ext cx="1193378" cy="482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915AE-499A-8541-AB05-FC5D19D8C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089" y="6346681"/>
            <a:ext cx="983807" cy="4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C3EA13-FB58-8644-BD5C-23A721F7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Phases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62FE4-DDD2-6E49-B9AC-0D59A055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06</a:t>
            </a:r>
            <a:r>
              <a:rPr lang="en-GB" noProof="0" dirty="0"/>
              <a:t>/03/2019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17DA5-91AF-3E42-B8DF-E693EC65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EDC6-B672-E04B-B734-49E8539F43AC}" type="slidenum">
              <a:rPr lang="en-GB" noProof="0" smtClean="0"/>
              <a:t>23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A1F1A-A9B9-9B4A-9555-45EFFCEE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7" y="1876425"/>
            <a:ext cx="7836807" cy="3105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5F45CC-5B32-D649-A01C-045BAD5D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36" y="78340"/>
            <a:ext cx="646755" cy="6467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874C0-C5CF-174B-84F3-463D9A9747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5236" y="4903291"/>
            <a:ext cx="1193378" cy="482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B10327-ADFD-B243-A7F8-65EBBA400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568" y="4981575"/>
            <a:ext cx="1162896" cy="4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60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AAB0-4197-F74F-84E3-D7E88728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 : Planned Scene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47A2-CEAA-F246-9EC4-290BD560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8" y="895129"/>
            <a:ext cx="5496180" cy="552342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1D Atmosphere</a:t>
            </a:r>
          </a:p>
          <a:p>
            <a:pPr lvl="1"/>
            <a:r>
              <a:rPr lang="en-GB" sz="1800" dirty="0"/>
              <a:t>Plane-parallel (“flat-Earth”)</a:t>
            </a:r>
          </a:p>
          <a:p>
            <a:pPr lvl="1"/>
            <a:r>
              <a:rPr lang="en-GB" sz="1800" dirty="0"/>
              <a:t>Layered spheroids (“round-Earth”)</a:t>
            </a:r>
          </a:p>
          <a:p>
            <a:r>
              <a:rPr lang="en-GB" sz="2400" dirty="0"/>
              <a:t>Surface</a:t>
            </a:r>
          </a:p>
          <a:p>
            <a:pPr lvl="1"/>
            <a:r>
              <a:rPr lang="en-GB" sz="1800" dirty="0"/>
              <a:t>Standard empirical BRF models</a:t>
            </a:r>
            <a:br>
              <a:rPr lang="en-GB" sz="1800" dirty="0"/>
            </a:br>
            <a:r>
              <a:rPr lang="en-GB" sz="1800" dirty="0"/>
              <a:t>(e.g. RPV, Ross-Li, </a:t>
            </a:r>
            <a:r>
              <a:rPr lang="en-GB" sz="1800" dirty="0" err="1"/>
              <a:t>Hapke</a:t>
            </a:r>
            <a:r>
              <a:rPr lang="en-GB" sz="1800" dirty="0"/>
              <a:t>)</a:t>
            </a:r>
          </a:p>
          <a:p>
            <a:pPr lvl="1"/>
            <a:r>
              <a:rPr lang="en-GB" sz="1800" dirty="0"/>
              <a:t>Microfacet models </a:t>
            </a:r>
            <a:br>
              <a:rPr lang="en-GB" sz="1800" dirty="0"/>
            </a:br>
            <a:r>
              <a:rPr lang="en-GB" sz="1800" dirty="0"/>
              <a:t>(e.g. semi-discrete, Oren-</a:t>
            </a:r>
            <a:r>
              <a:rPr lang="en-GB" sz="1800" dirty="0" err="1"/>
              <a:t>Nayar</a:t>
            </a:r>
            <a:r>
              <a:rPr lang="en-GB" sz="1800" dirty="0"/>
              <a:t>, Torrance-Sparrow, Cox-</a:t>
            </a:r>
            <a:r>
              <a:rPr lang="en-GB" sz="1800" dirty="0" err="1"/>
              <a:t>Munk</a:t>
            </a:r>
            <a:r>
              <a:rPr lang="en-GB" sz="1800" dirty="0"/>
              <a:t>)</a:t>
            </a:r>
          </a:p>
          <a:p>
            <a:pPr lvl="1"/>
            <a:r>
              <a:rPr lang="en-GB" sz="1800" dirty="0"/>
              <a:t>Including parameter texturing</a:t>
            </a:r>
          </a:p>
          <a:p>
            <a:pPr lvl="1"/>
            <a:r>
              <a:rPr lang="en-GB" sz="1800" dirty="0"/>
              <a:t>3D scenes with detailed typography and objects</a:t>
            </a:r>
            <a:br>
              <a:rPr lang="en-GB" sz="1800" dirty="0"/>
            </a:br>
            <a:r>
              <a:rPr lang="en-GB" sz="1800" dirty="0"/>
              <a:t>(e.g. Libya-4, </a:t>
            </a:r>
            <a:r>
              <a:rPr lang="en-GB" sz="1800" dirty="0" err="1"/>
              <a:t>RadCalNet</a:t>
            </a:r>
            <a:r>
              <a:rPr lang="en-GB" sz="1800" dirty="0"/>
              <a:t>, Dome-C, …)</a:t>
            </a:r>
          </a:p>
          <a:p>
            <a:r>
              <a:rPr lang="en-GB" sz="2400" dirty="0"/>
              <a:t>Illumination</a:t>
            </a:r>
          </a:p>
          <a:p>
            <a:pPr lvl="1"/>
            <a:r>
              <a:rPr lang="en-GB" sz="1800" dirty="0"/>
              <a:t>Infinitely distant collimated</a:t>
            </a:r>
          </a:p>
          <a:p>
            <a:pPr lvl="1"/>
            <a:r>
              <a:rPr lang="en-GB" sz="1800" dirty="0"/>
              <a:t>Finite-size solar disc (uncollimated)</a:t>
            </a:r>
          </a:p>
          <a:p>
            <a:r>
              <a:rPr lang="en-GB" sz="2400" dirty="0"/>
              <a:t>Sensors</a:t>
            </a:r>
          </a:p>
          <a:p>
            <a:pPr lvl="1"/>
            <a:r>
              <a:rPr lang="en-GB" sz="1800" dirty="0"/>
              <a:t>Flux &amp; radiance meters</a:t>
            </a:r>
          </a:p>
          <a:p>
            <a:pPr lvl="1"/>
            <a:r>
              <a:rPr lang="en-GB" sz="1800" dirty="0"/>
              <a:t>Ideal detector (pinhole camera)</a:t>
            </a:r>
          </a:p>
          <a:p>
            <a:pPr lvl="1"/>
            <a:r>
              <a:rPr lang="en-GB" sz="1800" dirty="0"/>
              <a:t>BRF at finite or infinite distance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289B6-1E76-304E-A503-76C1BF89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06</a:t>
            </a:r>
            <a:r>
              <a:rPr lang="en-GB" noProof="0" dirty="0"/>
              <a:t>/03/2019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F7888-15E3-7748-A96B-47EE5ED2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Eradiate Status &amp; Upcoming Actions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53C1-7DBB-854D-AD9A-E9345131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EDC6-B672-E04B-B734-49E8539F43AC}" type="slidenum">
              <a:rPr lang="en-GB" noProof="0" smtClean="0"/>
              <a:t>24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24FA8-C548-B44B-873D-8F52F8833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986" y="1176556"/>
            <a:ext cx="1910364" cy="2310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5D0A9-C1FF-B24D-8210-FE3CBC593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986" y="3862992"/>
            <a:ext cx="1923693" cy="208137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AB39AC-73DB-7943-8674-2137246A8555}"/>
              </a:ext>
            </a:extLst>
          </p:cNvPr>
          <p:cNvSpPr txBox="1">
            <a:spLocks/>
          </p:cNvSpPr>
          <p:nvPr/>
        </p:nvSpPr>
        <p:spPr>
          <a:xfrm>
            <a:off x="5381625" y="4036918"/>
            <a:ext cx="3471863" cy="15737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F42B5D-F84F-2A4E-90E5-CE049F128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336" y="78340"/>
            <a:ext cx="646755" cy="6467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12426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9AFA-CA91-F543-B882-CAD0A026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Eradiate RTM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55B33-35AF-B64E-8C12-439F7DBA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027755"/>
            <a:ext cx="8149701" cy="4485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err="1">
                <a:solidFill>
                  <a:srgbClr val="0070C0"/>
                </a:solidFill>
              </a:rPr>
              <a:t>www.eradiate.eu</a:t>
            </a:r>
            <a:endParaRPr lang="en-GB" sz="5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register to the Eradiate newsletter (under contact) to be updated on Eradiate latest developments.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Yearly Eradiate workshops are organised at the JRC, </a:t>
            </a:r>
            <a:r>
              <a:rPr lang="en-GB" dirty="0" err="1"/>
              <a:t>Ispra</a:t>
            </a:r>
            <a:r>
              <a:rPr lang="en-GB" dirty="0"/>
              <a:t> site (IT). The next (third) one will take place on Nov 26</a:t>
            </a:r>
            <a:r>
              <a:rPr lang="en-GB" baseline="30000" dirty="0"/>
              <a:t>th -</a:t>
            </a:r>
            <a:r>
              <a:rPr lang="en-GB" dirty="0"/>
              <a:t> 27</a:t>
            </a:r>
            <a:r>
              <a:rPr lang="en-GB" baseline="30000" dirty="0"/>
              <a:t>th</a:t>
            </a:r>
            <a:r>
              <a:rPr lang="en-GB" dirty="0"/>
              <a:t> 2019 (save the date!).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9F83E-1852-4340-8752-D73D65D4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336" y="78340"/>
            <a:ext cx="646755" cy="6467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F5FA6-E9FC-3D49-86F7-6F5EA48401E1}"/>
              </a:ext>
            </a:extLst>
          </p:cNvPr>
          <p:cNvSpPr txBox="1">
            <a:spLocks/>
          </p:cNvSpPr>
          <p:nvPr/>
        </p:nvSpPr>
        <p:spPr>
          <a:xfrm>
            <a:off x="167012" y="5958706"/>
            <a:ext cx="3703652" cy="36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Our sponsors (for this presentation)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AC95B-D4B5-9A40-BA17-3707D0D3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12" y="6343432"/>
            <a:ext cx="1490740" cy="370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98270-987B-3044-ACC0-A732FF696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336" y="6354743"/>
            <a:ext cx="439816" cy="3436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728142-307D-FE4D-8670-771512735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736" y="6351112"/>
            <a:ext cx="1645637" cy="429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9EB896-3F22-634A-B52D-848AE5527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830" y="6304935"/>
            <a:ext cx="433156" cy="433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E01B82-9A30-FB43-A506-7FE398611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862" y="6258758"/>
            <a:ext cx="1097971" cy="4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EA38-852E-1A40-B77E-C13B97A6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3B9D-D53F-7E44-9158-0F274F3A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7755"/>
            <a:ext cx="7886700" cy="583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Physics is based on two fundamental pillars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D709D-353C-E44A-9A7A-8E1EB748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32" y="2809875"/>
            <a:ext cx="1050636" cy="1238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CE4AF-11D8-F241-8D23-F81DC2866DA9}"/>
              </a:ext>
            </a:extLst>
          </p:cNvPr>
          <p:cNvSpPr txBox="1"/>
          <p:nvPr/>
        </p:nvSpPr>
        <p:spPr>
          <a:xfrm>
            <a:off x="1657350" y="2182569"/>
            <a:ext cx="215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20C21-A625-084D-B1B4-C75BDD80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361" y="2809875"/>
            <a:ext cx="1050636" cy="1238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2DB2A6-488E-034A-85D4-8A2DF77D743E}"/>
              </a:ext>
            </a:extLst>
          </p:cNvPr>
          <p:cNvSpPr txBox="1"/>
          <p:nvPr/>
        </p:nvSpPr>
        <p:spPr>
          <a:xfrm>
            <a:off x="5955021" y="2182568"/>
            <a:ext cx="134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THEORY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FC99E6-315F-2348-8575-E02725E5BA3F}"/>
              </a:ext>
            </a:extLst>
          </p:cNvPr>
          <p:cNvCxnSpPr>
            <a:cxnSpLocks/>
          </p:cNvCxnSpPr>
          <p:nvPr/>
        </p:nvCxnSpPr>
        <p:spPr>
          <a:xfrm>
            <a:off x="4153989" y="2377440"/>
            <a:ext cx="121566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6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EA38-852E-1A40-B77E-C13B97A6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3B9D-D53F-7E44-9158-0F274F3A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7755"/>
            <a:ext cx="7886700" cy="583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Physics is based on two fundamental pillars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D709D-353C-E44A-9A7A-8E1EB748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32" y="2809875"/>
            <a:ext cx="1050636" cy="1238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CE4AF-11D8-F241-8D23-F81DC2866DA9}"/>
              </a:ext>
            </a:extLst>
          </p:cNvPr>
          <p:cNvSpPr txBox="1"/>
          <p:nvPr/>
        </p:nvSpPr>
        <p:spPr>
          <a:xfrm>
            <a:off x="1657350" y="2182569"/>
            <a:ext cx="215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20C21-A625-084D-B1B4-C75BDD80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361" y="2809875"/>
            <a:ext cx="1050636" cy="1238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2DB2A6-488E-034A-85D4-8A2DF77D743E}"/>
              </a:ext>
            </a:extLst>
          </p:cNvPr>
          <p:cNvSpPr txBox="1"/>
          <p:nvPr/>
        </p:nvSpPr>
        <p:spPr>
          <a:xfrm>
            <a:off x="5955021" y="2182568"/>
            <a:ext cx="134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A2BAA-5E29-6649-AFE8-60D80A8481F3}"/>
              </a:ext>
            </a:extLst>
          </p:cNvPr>
          <p:cNvSpPr txBox="1"/>
          <p:nvPr/>
        </p:nvSpPr>
        <p:spPr>
          <a:xfrm>
            <a:off x="1475232" y="4323072"/>
            <a:ext cx="2341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MEASUREMENT DEVICE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F0FAA-E751-6445-B1E3-1A7EA4F9E546}"/>
              </a:ext>
            </a:extLst>
          </p:cNvPr>
          <p:cNvSpPr txBox="1"/>
          <p:nvPr/>
        </p:nvSpPr>
        <p:spPr>
          <a:xfrm>
            <a:off x="5562087" y="4323071"/>
            <a:ext cx="2435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MATHEMATICAL MODEL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A31D2A-4892-AC47-A3D9-214E71C632EE}"/>
              </a:ext>
            </a:extLst>
          </p:cNvPr>
          <p:cNvCxnSpPr>
            <a:cxnSpLocks/>
          </p:cNvCxnSpPr>
          <p:nvPr/>
        </p:nvCxnSpPr>
        <p:spPr>
          <a:xfrm>
            <a:off x="4153989" y="2377440"/>
            <a:ext cx="121566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A5C28E-1CE0-8C4E-ACE7-8B9F6142041F}"/>
              </a:ext>
            </a:extLst>
          </p:cNvPr>
          <p:cNvCxnSpPr>
            <a:cxnSpLocks/>
          </p:cNvCxnSpPr>
          <p:nvPr/>
        </p:nvCxnSpPr>
        <p:spPr>
          <a:xfrm>
            <a:off x="4193178" y="4738569"/>
            <a:ext cx="121566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46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EA38-852E-1A40-B77E-C13B97A6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3B9D-D53F-7E44-9158-0F274F3A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7755"/>
            <a:ext cx="7886700" cy="583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Physics is based on two fundamental pillars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D709D-353C-E44A-9A7A-8E1EB748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32" y="2809875"/>
            <a:ext cx="1050636" cy="1238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CE4AF-11D8-F241-8D23-F81DC2866DA9}"/>
              </a:ext>
            </a:extLst>
          </p:cNvPr>
          <p:cNvSpPr txBox="1"/>
          <p:nvPr/>
        </p:nvSpPr>
        <p:spPr>
          <a:xfrm>
            <a:off x="1657350" y="2182569"/>
            <a:ext cx="215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20C21-A625-084D-B1B4-C75BDD80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361" y="2809875"/>
            <a:ext cx="1050636" cy="1238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2DB2A6-488E-034A-85D4-8A2DF77D743E}"/>
              </a:ext>
            </a:extLst>
          </p:cNvPr>
          <p:cNvSpPr txBox="1"/>
          <p:nvPr/>
        </p:nvSpPr>
        <p:spPr>
          <a:xfrm>
            <a:off x="5955021" y="2182568"/>
            <a:ext cx="134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A2BAA-5E29-6649-AFE8-60D80A8481F3}"/>
              </a:ext>
            </a:extLst>
          </p:cNvPr>
          <p:cNvSpPr txBox="1"/>
          <p:nvPr/>
        </p:nvSpPr>
        <p:spPr>
          <a:xfrm>
            <a:off x="1657351" y="4323072"/>
            <a:ext cx="2159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SATELLITE RADIOMETER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F0FAA-E751-6445-B1E3-1A7EA4F9E546}"/>
              </a:ext>
            </a:extLst>
          </p:cNvPr>
          <p:cNvSpPr txBox="1"/>
          <p:nvPr/>
        </p:nvSpPr>
        <p:spPr>
          <a:xfrm>
            <a:off x="5408840" y="4137603"/>
            <a:ext cx="243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RADIATIVE TRANSFER MODEL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D7A1A3-7A75-DA4E-9D1B-187826BDE10B}"/>
              </a:ext>
            </a:extLst>
          </p:cNvPr>
          <p:cNvCxnSpPr>
            <a:cxnSpLocks/>
          </p:cNvCxnSpPr>
          <p:nvPr/>
        </p:nvCxnSpPr>
        <p:spPr>
          <a:xfrm>
            <a:off x="4153989" y="2377440"/>
            <a:ext cx="121566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DDAF18-58D7-A24A-A08A-5CF529615F17}"/>
              </a:ext>
            </a:extLst>
          </p:cNvPr>
          <p:cNvCxnSpPr>
            <a:cxnSpLocks/>
          </p:cNvCxnSpPr>
          <p:nvPr/>
        </p:nvCxnSpPr>
        <p:spPr>
          <a:xfrm>
            <a:off x="4193178" y="4738569"/>
            <a:ext cx="121566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8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" y="9879"/>
            <a:ext cx="9138083" cy="873152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5"/>
            <a:ext cx="8042276" cy="55548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Acquisition of TOA BRF over Libya-4 acquired by (PICSCAR)</a:t>
            </a:r>
          </a:p>
          <a:p>
            <a:pPr lvl="1"/>
            <a:r>
              <a:rPr lang="en-US" dirty="0" err="1"/>
              <a:t>Envisat</a:t>
            </a:r>
            <a:r>
              <a:rPr lang="en-US" dirty="0"/>
              <a:t>/MERIS</a:t>
            </a:r>
          </a:p>
          <a:p>
            <a:pPr lvl="1"/>
            <a:r>
              <a:rPr lang="en-US" dirty="0"/>
              <a:t>AQUA/MODIS</a:t>
            </a:r>
          </a:p>
          <a:p>
            <a:pPr lvl="1"/>
            <a:r>
              <a:rPr lang="en-US" dirty="0"/>
              <a:t>S2A/MSI</a:t>
            </a:r>
          </a:p>
          <a:p>
            <a:pPr lvl="1"/>
            <a:r>
              <a:rPr lang="en-US" dirty="0"/>
              <a:t>L8/OLI</a:t>
            </a:r>
          </a:p>
          <a:p>
            <a:r>
              <a:rPr lang="en-US" dirty="0"/>
              <a:t>Simulation of these TOA BRFs with 3 different RTMs fed with the same surface and aerosol properties (Govaerts et al., 2004, 2013)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Estimation of the mean bias between observation and simulation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18156"/>
              </p:ext>
            </p:extLst>
          </p:nvPr>
        </p:nvGraphicFramePr>
        <p:xfrm>
          <a:off x="437308" y="4058781"/>
          <a:ext cx="82693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1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RTE solver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Aerosol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6S-V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Successive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Hitran96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RPV 4P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Customised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LibradtranV2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Monte Carlo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Hitran2012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RPV 4P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Customised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RTMOM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Matrix 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Hitran96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RPV 4P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Customised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88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3152"/>
          </a:xfrm>
        </p:spPr>
        <p:txBody>
          <a:bodyPr/>
          <a:lstStyle/>
          <a:p>
            <a:r>
              <a:rPr lang="en-US" dirty="0"/>
              <a:t>S2A/MSI</a:t>
            </a:r>
          </a:p>
        </p:txBody>
      </p:sp>
      <p:pic>
        <p:nvPicPr>
          <p:cNvPr id="4" name="Picture 3" descr="OVERALL_R0__RTM_AVG_PICSCAR_S2A_MSI_Libya4_sixsV1_1_MONO_V035_aeronet_saha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81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0648" y="1052736"/>
            <a:ext cx="168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SZA values</a:t>
            </a:r>
          </a:p>
        </p:txBody>
      </p:sp>
    </p:spTree>
    <p:extLst>
      <p:ext uri="{BB962C8B-B14F-4D97-AF65-F5344CB8AC3E}">
        <p14:creationId xmlns:p14="http://schemas.microsoft.com/office/powerpoint/2010/main" val="58889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3152"/>
          </a:xfrm>
        </p:spPr>
        <p:txBody>
          <a:bodyPr/>
          <a:lstStyle/>
          <a:p>
            <a:r>
              <a:rPr lang="en-US" dirty="0"/>
              <a:t>S2A/MSI</a:t>
            </a:r>
          </a:p>
        </p:txBody>
      </p:sp>
      <p:pic>
        <p:nvPicPr>
          <p:cNvPr id="4" name="Picture 3" descr="OVERALL_R0__RTM_PICSCAR_S2A_MSI_Libya4_sixsV1_1_MONO_V035_aeronet_sahara_sza_0-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3152"/>
          </a:xfrm>
        </p:spPr>
        <p:txBody>
          <a:bodyPr/>
          <a:lstStyle/>
          <a:p>
            <a:r>
              <a:rPr lang="en-US" dirty="0"/>
              <a:t>S2A/MSI</a:t>
            </a:r>
          </a:p>
        </p:txBody>
      </p:sp>
      <p:pic>
        <p:nvPicPr>
          <p:cNvPr id="3" name="Picture 2" descr="OVERALL_R0__RTM_PICSCAR_S2A_MSI_Libya4_sixsV1_1_MONO_V035_aeronet_sahara_sza_30-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8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</TotalTime>
  <Words>826</Words>
  <Application>Microsoft Macintosh PowerPoint</Application>
  <PresentationFormat>On-screen Show (4:3)</PresentationFormat>
  <Paragraphs>190</Paragraphs>
  <Slides>25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Sans MT</vt:lpstr>
      <vt:lpstr>Times New Roman</vt:lpstr>
      <vt:lpstr>Verdana</vt:lpstr>
      <vt:lpstr>Office Theme</vt:lpstr>
      <vt:lpstr>Review of atmospheric radiative transfer models suitable for vicarious calibration </vt:lpstr>
      <vt:lpstr>Overview</vt:lpstr>
      <vt:lpstr>Concept</vt:lpstr>
      <vt:lpstr>Concept</vt:lpstr>
      <vt:lpstr>Concept</vt:lpstr>
      <vt:lpstr>Experimental Setup</vt:lpstr>
      <vt:lpstr>S2A/MSI</vt:lpstr>
      <vt:lpstr>S2A/MSI</vt:lpstr>
      <vt:lpstr>S2A/MSI</vt:lpstr>
      <vt:lpstr>S2A/MSI</vt:lpstr>
      <vt:lpstr>L8/OLI</vt:lpstr>
      <vt:lpstr>S2A/MSI</vt:lpstr>
      <vt:lpstr>L8/OLI</vt:lpstr>
      <vt:lpstr>PowerPoint Presentation</vt:lpstr>
      <vt:lpstr>PowerPoint Presentation</vt:lpstr>
      <vt:lpstr>Typical RTM functionalities</vt:lpstr>
      <vt:lpstr>Typical RTM functionalities</vt:lpstr>
      <vt:lpstr>Typical RTM functionalities</vt:lpstr>
      <vt:lpstr>Typical RTM functionalities</vt:lpstr>
      <vt:lpstr>Review of existing models</vt:lpstr>
      <vt:lpstr>Toward a 1% RTM accuracy</vt:lpstr>
      <vt:lpstr>The Eradiate RTM</vt:lpstr>
      <vt:lpstr>Development Phases</vt:lpstr>
      <vt:lpstr>Phase 1 : Planned Scene Elements</vt:lpstr>
      <vt:lpstr>The Eradiate RTM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Leroy</dc:creator>
  <cp:lastModifiedBy>Yves Govaerts</cp:lastModifiedBy>
  <cp:revision>81</cp:revision>
  <dcterms:created xsi:type="dcterms:W3CDTF">2018-04-13T13:12:27Z</dcterms:created>
  <dcterms:modified xsi:type="dcterms:W3CDTF">2019-03-06T09:28:50Z</dcterms:modified>
</cp:coreProperties>
</file>