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1" r:id="rId4"/>
    <p:sldId id="259" r:id="rId5"/>
    <p:sldId id="265" r:id="rId6"/>
    <p:sldId id="267" r:id="rId7"/>
    <p:sldId id="264" r:id="rId8"/>
    <p:sldId id="271" r:id="rId9"/>
    <p:sldId id="266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5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49DBE-50FF-4349-96C2-4217DC652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3F3C5-C6B9-CF47-86B2-A25AC6E30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D1965-DE92-F04E-848A-758C1D87D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386D2-9492-F34A-92DA-6526FCEF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1118A-AFE5-3D4A-991F-3D4C69FF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9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5387D-B077-F649-BB23-EC599D95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85DE5D-25DE-5549-9277-6E5B879B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62514-1A93-C043-98F8-6EB2F7F70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CA9D1-D004-C946-91DE-57FA5CE1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1E971-0B07-EB4F-881A-5CFE13CF3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5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4A7C9-6079-B541-8F1E-01452E15C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B049D-5DAA-4E41-B07F-E698E32EF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ADC08-F20C-8C4A-92F1-411F4549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5F513-5169-2549-A466-93BFFD6FC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61619-CB90-0F4A-AEE5-56A857B9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3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3EA7F-CF6B-D143-A615-6C4EC0EF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3E08C-D38B-3F49-98AB-26C9C73E4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4E923-7273-1C4C-93CB-1CA00CF5A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FAD8E-4855-F14A-ACB2-F0ABB7BF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A8534-7923-444F-B57B-3C6A8D6CD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9356D-6982-A24D-9BDA-0B6FF79B6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1AFA5-11E8-5F49-806D-E8F2AA4D9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01E90-7945-CF41-945E-8B321BD38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7A2F4-4770-1A46-85C8-8C30412E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014B0-D91B-B84B-8E9A-CDD79067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3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8B272-714F-B549-A354-F0CAAB618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F631-4446-364B-B2B9-C9004FA20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155F2-864B-5A43-97C9-866A3EFDF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53D47-DA3D-BF45-B960-A8CF29FBF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0FB82-20F6-274E-8A61-AA2B0AA90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D65B8-9B8C-5947-8FEB-F518427C7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5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C836-8CDD-2C43-98EF-149CE6E6E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6CCED-07FC-3749-8776-088ABC23B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50817-0398-6048-9520-047C61C66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F96CF0-0BA5-6B44-A09B-3AE1ACA7D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1E26B1-4513-D64C-AB89-209A806350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1B02F-2A28-E443-B490-4CE41C80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C4C395-3ABA-1640-A341-50D0E19E7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2DCC2-2DA3-B647-A9EE-D8ACEAEA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0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82E9F-F028-F948-9FC2-65D041E0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C9D955-43FA-7547-BC41-BBE24F19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8F1ED-50F1-2B44-8F7F-ADDA8F768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802B86-551E-7244-A6BF-4DD68F1B7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BAEF3-80C1-F146-8658-6A0FA5C7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E72D0-D9A3-F14E-9D84-6636754F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141B7-4DF8-E246-9FA7-65D9CF003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6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9AE30-5801-7742-BF75-B37CD8A2D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2560-1A90-AE4E-872D-67B05F16F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10466-6567-3D41-BD6D-1498B630C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D02FD-1231-2540-BDAF-5B7DF89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6F146-6C5B-F349-8C30-1816C281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C7A17-48DC-B347-AA49-CECAD3E7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4EC7-B680-B843-B17A-7DA07F5C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82B40F-B237-B44F-B191-2413731C4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1FC5A9-314F-6E4F-ACF7-5C3613FFB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1304A-BFA8-C349-B976-90ECFC8C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77686-3C7B-EA46-87B2-D068F955C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ED7B61-3758-6842-9788-5CFB917E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0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4CB377-B143-3241-8C5E-C5EE8BAE9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8449A-8D2D-B148-9D8F-27F34A68C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E7BDA-E43C-324F-8B09-0213AC6C7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F5CC-6A1A-AF4B-ABF0-6A6B700C9431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20DEC-4258-B04B-A113-48B9C4807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8810F-9F4A-C14A-B89F-F42E0A7B7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3ABC8-6E04-DC48-A432-E976E0545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F5E7-F2D1-2843-810C-8E076A46EC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sub-group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9CC7F-379E-A84F-AA2A-832B76CF2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GSICS annual meeting, Shanghai, China, March 19-23,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35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2D527-367A-E849-AD2B-D8DADE6EC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2018 web 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EAA9-A07A-4A43-9223-57D958383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GSICS DCC paper web meeting</a:t>
            </a:r>
          </a:p>
          <a:p>
            <a:r>
              <a:rPr lang="en-US" dirty="0"/>
              <a:t>Rayleigh scattering approach/with UV group</a:t>
            </a:r>
          </a:p>
          <a:p>
            <a:r>
              <a:rPr lang="en-US" dirty="0"/>
              <a:t>Solar spectra/with UV group</a:t>
            </a:r>
          </a:p>
          <a:p>
            <a:r>
              <a:rPr lang="en-US" dirty="0"/>
              <a:t>Implementation of the DCC method for SWIR bands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28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9B62-ADEE-AE42-9422-66A73760B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5170A-E711-964B-AA92-016E980B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CLARREO Pathfinder objectives</a:t>
            </a:r>
          </a:p>
          <a:p>
            <a:r>
              <a:rPr lang="en-US" dirty="0"/>
              <a:t>NOAA NPP-VIIRS V2 reference calibration</a:t>
            </a:r>
          </a:p>
          <a:p>
            <a:r>
              <a:rPr lang="en-US" dirty="0"/>
              <a:t>GSICS multi-GPRC VIS/NIR DCC calibration paper</a:t>
            </a:r>
          </a:p>
          <a:p>
            <a:r>
              <a:rPr lang="en-US" dirty="0"/>
              <a:t>Rayleigh scattering calibration approach next steps</a:t>
            </a:r>
          </a:p>
          <a:p>
            <a:r>
              <a:rPr lang="en-US" dirty="0"/>
              <a:t>GPRC VIS/NIR upcoming priorities to determine future VIS/NIR calibration methods</a:t>
            </a:r>
          </a:p>
          <a:p>
            <a:r>
              <a:rPr lang="en-US" dirty="0"/>
              <a:t>Web meeting agenda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9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A6E97-E4B8-3F4F-808D-8F2D541C8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CLARREO PATHFINDER funded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898F9-A300-6E4F-9D2D-59A0B8156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CLARREO PATHFINDER instrument will fly on the international space shuttle (ISS) during 2023</a:t>
            </a:r>
          </a:p>
          <a:p>
            <a:pPr lvl="1"/>
            <a:r>
              <a:rPr lang="en-US" dirty="0"/>
              <a:t>Instrument to be operationally for at least one year</a:t>
            </a:r>
          </a:p>
          <a:p>
            <a:pPr lvl="1"/>
            <a:r>
              <a:rPr lang="en-US" dirty="0"/>
              <a:t>No climate benchmarking</a:t>
            </a:r>
          </a:p>
          <a:p>
            <a:r>
              <a:rPr lang="en-US" dirty="0"/>
              <a:t>Funded to inter-calibrate VIIRS imager and CERES broadband instruments</a:t>
            </a:r>
          </a:p>
          <a:p>
            <a:pPr lvl="1"/>
            <a:r>
              <a:rPr lang="en-US" dirty="0"/>
              <a:t>The ISS is in a </a:t>
            </a:r>
            <a:r>
              <a:rPr lang="en-US" dirty="0" err="1"/>
              <a:t>precessionary</a:t>
            </a:r>
            <a:r>
              <a:rPr lang="en-US" dirty="0"/>
              <a:t> orbit is ~63 days with an inclination of ~51°</a:t>
            </a:r>
          </a:p>
          <a:p>
            <a:pPr lvl="1"/>
            <a:r>
              <a:rPr lang="en-US" dirty="0"/>
              <a:t>When the ISS is in the 1:30PM local time it will be dedicated to calibrate VIIRS and MODIS</a:t>
            </a:r>
          </a:p>
          <a:p>
            <a:pPr lvl="1"/>
            <a:r>
              <a:rPr lang="en-US" dirty="0"/>
              <a:t>The remainder of the time it can inter-calibrate with GEOs using the PATHFINDER pointing capability</a:t>
            </a:r>
          </a:p>
          <a:p>
            <a:pPr lvl="1"/>
            <a:r>
              <a:rPr lang="en-US" dirty="0"/>
              <a:t>Ground target characterize is not being funded</a:t>
            </a:r>
          </a:p>
        </p:txBody>
      </p:sp>
    </p:spTree>
    <p:extLst>
      <p:ext uri="{BB962C8B-B14F-4D97-AF65-F5344CB8AC3E}">
        <p14:creationId xmlns:p14="http://schemas.microsoft.com/office/powerpoint/2010/main" val="202174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BE35-2377-674D-A53E-4DF115C13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NOAA NPP-VIIRS calibration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7CAAF-290C-9B40-A031-78E022B07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5504"/>
          </a:xfrm>
        </p:spPr>
        <p:txBody>
          <a:bodyPr>
            <a:normAutofit/>
          </a:bodyPr>
          <a:lstStyle/>
          <a:p>
            <a:r>
              <a:rPr lang="en-US" dirty="0"/>
              <a:t>NOAA is the official archive agency for VIIRS</a:t>
            </a:r>
          </a:p>
          <a:p>
            <a:r>
              <a:rPr lang="en-US" dirty="0"/>
              <a:t>I or M band, decision from the last meeting is to use the band with the most similar spectral response function</a:t>
            </a:r>
          </a:p>
          <a:p>
            <a:r>
              <a:rPr lang="en-US" dirty="0"/>
              <a:t>NOAA NPP-VIIRS V2 at the University of Maryland dataset</a:t>
            </a:r>
          </a:p>
          <a:p>
            <a:pPr lvl="1"/>
            <a:r>
              <a:rPr lang="en-US" dirty="0"/>
              <a:t>With </a:t>
            </a:r>
            <a:r>
              <a:rPr lang="en-US" dirty="0" err="1"/>
              <a:t>Kalmen</a:t>
            </a:r>
            <a:r>
              <a:rPr lang="en-US" dirty="0"/>
              <a:t> filter?</a:t>
            </a:r>
          </a:p>
          <a:p>
            <a:pPr lvl="1"/>
            <a:r>
              <a:rPr lang="en-US" dirty="0"/>
              <a:t>With scaling factor for ocean color?</a:t>
            </a:r>
          </a:p>
          <a:p>
            <a:pPr lvl="1"/>
            <a:r>
              <a:rPr lang="en-US" dirty="0"/>
              <a:t>M5 scaled to I1, M5 is 1.5% brighter than I1, I1 calibration is closer to Aqua-MODIS?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5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FAF0F-9686-DA46-BFCC-3A7383BE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VIIRS 0.65µm reference channel, M5 or I1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77B4-B238-8541-A268-ACDAD6DE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390"/>
            <a:ext cx="10515600" cy="1369871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VIIRS I bands have a higher spatial resolution, than M bands. But analyzed at the same resolution as M5 or collectively, would that matter?</a:t>
            </a:r>
          </a:p>
          <a:p>
            <a:r>
              <a:rPr lang="en-US" dirty="0"/>
              <a:t>The M5 band has a very narrow spectral band response function (SRF) and the I1 band has a SRF very similar to many 3</a:t>
            </a:r>
            <a:r>
              <a:rPr lang="en-US" baseline="30000" dirty="0"/>
              <a:t>rd</a:t>
            </a:r>
            <a:r>
              <a:rPr lang="en-US" dirty="0"/>
              <a:t> generation GEOs</a:t>
            </a:r>
          </a:p>
          <a:p>
            <a:r>
              <a:rPr lang="en-US" dirty="0"/>
              <a:t>The calibration difference between M5 and I1 bands is about 1.5%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DE2104-BD33-2447-A03E-0FE0ECBAF5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6"/>
          <a:stretch/>
        </p:blipFill>
        <p:spPr>
          <a:xfrm>
            <a:off x="1967242" y="2702953"/>
            <a:ext cx="5751370" cy="40971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327876-8AB7-A64C-B16C-6B7BEB0E4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76" y="4728775"/>
            <a:ext cx="1869141" cy="120159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6E43A08-AA5D-6A41-811F-58C090AD60AF}"/>
              </a:ext>
            </a:extLst>
          </p:cNvPr>
          <p:cNvSpPr txBox="1"/>
          <p:nvPr/>
        </p:nvSpPr>
        <p:spPr>
          <a:xfrm>
            <a:off x="2936961" y="2907692"/>
            <a:ext cx="90441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0.65µm</a:t>
            </a:r>
          </a:p>
        </p:txBody>
      </p:sp>
    </p:spTree>
    <p:extLst>
      <p:ext uri="{BB962C8B-B14F-4D97-AF65-F5344CB8AC3E}">
        <p14:creationId xmlns:p14="http://schemas.microsoft.com/office/powerpoint/2010/main" val="119377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FAF0F-9686-DA46-BFCC-3A7383BE0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VIIRS 0.86 or1.6µm reference channel, M or </a:t>
            </a:r>
            <a:r>
              <a:rPr lang="en-US" sz="4800" dirty="0"/>
              <a:t>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777B4-B238-8541-A268-ACDAD6DE4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390"/>
            <a:ext cx="10515600" cy="9129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0.86 µm I2 and M7 bands have very similar SRFs</a:t>
            </a:r>
          </a:p>
          <a:p>
            <a:r>
              <a:rPr lang="en-US" dirty="0"/>
              <a:t>The 1.61µm I2 and M10 bands have very similar SRFs.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A69CB1-7338-8A45-882D-324F184C8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310" y="2889248"/>
            <a:ext cx="5301878" cy="38107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DE55B7-D936-EE4D-A199-73D61ABF7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0929" y="4226020"/>
            <a:ext cx="1869141" cy="120159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D0C11C7-D803-9944-A9CC-4E62A420F868}"/>
              </a:ext>
            </a:extLst>
          </p:cNvPr>
          <p:cNvSpPr txBox="1"/>
          <p:nvPr/>
        </p:nvSpPr>
        <p:spPr>
          <a:xfrm>
            <a:off x="9715499" y="3117988"/>
            <a:ext cx="84029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1.6 µm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9A8707-3D31-D347-A328-BBBAB7E001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29" y="2889248"/>
            <a:ext cx="5191481" cy="38342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37BB4E4-A51A-C946-ADD4-01B59696DC9B}"/>
              </a:ext>
            </a:extLst>
          </p:cNvPr>
          <p:cNvSpPr txBox="1"/>
          <p:nvPr/>
        </p:nvSpPr>
        <p:spPr>
          <a:xfrm>
            <a:off x="1127310" y="3105478"/>
            <a:ext cx="95731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0.86 µm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60C2484-17F5-134C-A403-1897473908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28" y="4001902"/>
            <a:ext cx="1869141" cy="120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A3D0F-B3B1-454B-94B4-1487F8F9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DCC GEO calibration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61019-3D51-894B-9D5B-565AFB5BC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Follow the GSICS IR paper approach</a:t>
            </a:r>
          </a:p>
          <a:p>
            <a:r>
              <a:rPr lang="en-US" dirty="0"/>
              <a:t>To document the GSICS DCC GEO calibration approach and to provide a reference for the calibration community</a:t>
            </a:r>
          </a:p>
          <a:p>
            <a:r>
              <a:rPr lang="en-US" dirty="0"/>
              <a:t>The paper would describe the baseline calibration approach</a:t>
            </a:r>
          </a:p>
          <a:p>
            <a:pPr lvl="1"/>
            <a:r>
              <a:rPr lang="en-US" dirty="0"/>
              <a:t>Each agency can then provide their optimization and the performance of their sensor to provide specific GEO DCC calibration uncertainties</a:t>
            </a:r>
          </a:p>
          <a:p>
            <a:r>
              <a:rPr lang="en-US" dirty="0"/>
              <a:t>We would want input from all agencies, a very long author list</a:t>
            </a:r>
          </a:p>
          <a:p>
            <a:r>
              <a:rPr lang="en-US" dirty="0"/>
              <a:t>I will write the baseline approach and distribute for comments</a:t>
            </a:r>
          </a:p>
          <a:p>
            <a:r>
              <a:rPr lang="en-US" dirty="0"/>
              <a:t>Then have DCC web meeting, where each agency can present their proposed contribution</a:t>
            </a:r>
          </a:p>
        </p:txBody>
      </p:sp>
    </p:spTree>
    <p:extLst>
      <p:ext uri="{BB962C8B-B14F-4D97-AF65-F5344CB8AC3E}">
        <p14:creationId xmlns:p14="http://schemas.microsoft.com/office/powerpoint/2010/main" val="4080159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0E90-942E-7349-95EC-707F3B8C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GSICS Rayleigh scattering calibration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806E-16FC-684D-A18E-D308CD8C8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will be a joint effort with the UV subgroup</a:t>
            </a:r>
          </a:p>
          <a:p>
            <a:r>
              <a:rPr lang="en-US" dirty="0"/>
              <a:t>Rayleigh scattering lead.</a:t>
            </a:r>
          </a:p>
          <a:p>
            <a:pPr lvl="1"/>
            <a:r>
              <a:rPr lang="en-US" dirty="0"/>
              <a:t>Do we have a volunteer to lead this effort?</a:t>
            </a:r>
          </a:p>
          <a:p>
            <a:pPr lvl="1"/>
            <a:r>
              <a:rPr lang="en-US" dirty="0"/>
              <a:t>If not, we can see if Bertrand </a:t>
            </a:r>
            <a:r>
              <a:rPr lang="en-US" dirty="0" err="1"/>
              <a:t>Fougnie</a:t>
            </a:r>
            <a:r>
              <a:rPr lang="en-US" dirty="0"/>
              <a:t> could lead the effort</a:t>
            </a:r>
          </a:p>
          <a:p>
            <a:r>
              <a:rPr lang="en-US" dirty="0"/>
              <a:t>Set up web meeting for all agencies to present their Rayleigh scattering approach</a:t>
            </a:r>
          </a:p>
          <a:p>
            <a:pPr lvl="1"/>
            <a:r>
              <a:rPr lang="en-US" dirty="0"/>
              <a:t>Hopefully find common ground among approaches and determine best practices</a:t>
            </a:r>
          </a:p>
          <a:p>
            <a:pPr lvl="1"/>
            <a:r>
              <a:rPr lang="en-US" dirty="0"/>
              <a:t>Do we have Rayleigh scattering calibration experts that are not part of GSICS?</a:t>
            </a:r>
          </a:p>
        </p:txBody>
      </p:sp>
    </p:spTree>
    <p:extLst>
      <p:ext uri="{BB962C8B-B14F-4D97-AF65-F5344CB8AC3E}">
        <p14:creationId xmlns:p14="http://schemas.microsoft.com/office/powerpoint/2010/main" val="1957354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A97D0-CD48-E648-BE32-ADBC67BB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GPRC VIS/NIR priorities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C062C-AB52-E847-A08A-6D3701AF4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there time to begin a new calibration approach</a:t>
            </a:r>
          </a:p>
          <a:p>
            <a:r>
              <a:rPr lang="en-US" dirty="0"/>
              <a:t>Current VIS/NIR approaches</a:t>
            </a:r>
          </a:p>
          <a:p>
            <a:pPr lvl="1"/>
            <a:r>
              <a:rPr lang="en-US" dirty="0"/>
              <a:t>Lunar</a:t>
            </a:r>
          </a:p>
          <a:p>
            <a:pPr lvl="1"/>
            <a:r>
              <a:rPr lang="en-US" dirty="0"/>
              <a:t>Lunar MTF</a:t>
            </a:r>
          </a:p>
          <a:p>
            <a:pPr lvl="1"/>
            <a:r>
              <a:rPr lang="en-US" dirty="0"/>
              <a:t>DCC </a:t>
            </a:r>
          </a:p>
          <a:p>
            <a:pPr lvl="1"/>
            <a:r>
              <a:rPr lang="en-US" dirty="0"/>
              <a:t>Rayleigh scattering</a:t>
            </a:r>
          </a:p>
          <a:p>
            <a:r>
              <a:rPr lang="en-US" dirty="0"/>
              <a:t>Other VIS/NIR approaches</a:t>
            </a:r>
          </a:p>
          <a:p>
            <a:pPr lvl="1"/>
            <a:r>
              <a:rPr lang="en-US" dirty="0"/>
              <a:t>Ray-matching with VIIRS</a:t>
            </a:r>
          </a:p>
          <a:p>
            <a:pPr lvl="1"/>
            <a:r>
              <a:rPr lang="en-US" dirty="0"/>
              <a:t>Deserts/PICS</a:t>
            </a:r>
          </a:p>
        </p:txBody>
      </p:sp>
    </p:spTree>
    <p:extLst>
      <p:ext uri="{BB962C8B-B14F-4D97-AF65-F5344CB8AC3E}">
        <p14:creationId xmlns:p14="http://schemas.microsoft.com/office/powerpoint/2010/main" val="42187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588</Words>
  <Application>Microsoft Macintosh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VIS/NIR sub-group discussion</vt:lpstr>
      <vt:lpstr>VIS/NIR discussion topics</vt:lpstr>
      <vt:lpstr>CLARREO PATHFINDER funded objectives</vt:lpstr>
      <vt:lpstr>NOAA NPP-VIIRS calibration reference</vt:lpstr>
      <vt:lpstr>VIIRS 0.65µm reference channel, M5 or I1</vt:lpstr>
      <vt:lpstr>VIIRS 0.86 or1.6µm reference channel, M or I</vt:lpstr>
      <vt:lpstr>GSICS DCC GEO calibration paper</vt:lpstr>
      <vt:lpstr>GSICS Rayleigh scattering calibration approach </vt:lpstr>
      <vt:lpstr>GPRC VIS/NIR priorities discussion</vt:lpstr>
      <vt:lpstr>VIS/NIR 2018 web meeting agenda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sub-group discussion</dc:title>
  <dc:creator>Doelling, David Robert (LARC-E302)</dc:creator>
  <cp:lastModifiedBy>Doelling, David Robert (LARC-E302)</cp:lastModifiedBy>
  <cp:revision>47</cp:revision>
  <dcterms:created xsi:type="dcterms:W3CDTF">2018-03-08T21:25:57Z</dcterms:created>
  <dcterms:modified xsi:type="dcterms:W3CDTF">2019-03-06T08:32:33Z</dcterms:modified>
</cp:coreProperties>
</file>