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70" r:id="rId1"/>
  </p:sldMasterIdLst>
  <p:notesMasterIdLst>
    <p:notesMasterId r:id="rId19"/>
  </p:notesMasterIdLst>
  <p:handoutMasterIdLst>
    <p:handoutMasterId r:id="rId20"/>
  </p:handoutMasterIdLst>
  <p:sldIdLst>
    <p:sldId id="256" r:id="rId2"/>
    <p:sldId id="604" r:id="rId3"/>
    <p:sldId id="651" r:id="rId4"/>
    <p:sldId id="639" r:id="rId5"/>
    <p:sldId id="640" r:id="rId6"/>
    <p:sldId id="641" r:id="rId7"/>
    <p:sldId id="642" r:id="rId8"/>
    <p:sldId id="643" r:id="rId9"/>
    <p:sldId id="644" r:id="rId10"/>
    <p:sldId id="645" r:id="rId11"/>
    <p:sldId id="631" r:id="rId12"/>
    <p:sldId id="646" r:id="rId13"/>
    <p:sldId id="647" r:id="rId14"/>
    <p:sldId id="649" r:id="rId15"/>
    <p:sldId id="652" r:id="rId16"/>
    <p:sldId id="650" r:id="rId17"/>
    <p:sldId id="629" r:id="rId18"/>
  </p:sldIdLst>
  <p:sldSz cx="9906000" cy="6858000" type="A4"/>
  <p:notesSz cx="7010400" cy="9296400"/>
  <p:defaultTextStyle>
    <a:defPPr>
      <a:defRPr lang="en-GB"/>
    </a:defPPr>
    <a:lvl1pPr algn="l" rtl="0" fontAlgn="base">
      <a:spcBef>
        <a:spcPct val="0"/>
      </a:spcBef>
      <a:spcAft>
        <a:spcPct val="0"/>
      </a:spcAft>
      <a:defRPr sz="900" b="1" kern="1200">
        <a:solidFill>
          <a:schemeClr val="bg1"/>
        </a:solidFill>
        <a:latin typeface="Tahoma" pitchFamily="34" charset="0"/>
        <a:ea typeface="+mn-ea"/>
        <a:cs typeface="+mn-cs"/>
      </a:defRPr>
    </a:lvl1pPr>
    <a:lvl2pPr marL="457200" algn="l" rtl="0" fontAlgn="base">
      <a:spcBef>
        <a:spcPct val="0"/>
      </a:spcBef>
      <a:spcAft>
        <a:spcPct val="0"/>
      </a:spcAft>
      <a:defRPr sz="900" b="1" kern="1200">
        <a:solidFill>
          <a:schemeClr val="bg1"/>
        </a:solidFill>
        <a:latin typeface="Tahoma" pitchFamily="34" charset="0"/>
        <a:ea typeface="+mn-ea"/>
        <a:cs typeface="+mn-cs"/>
      </a:defRPr>
    </a:lvl2pPr>
    <a:lvl3pPr marL="914400" algn="l" rtl="0" fontAlgn="base">
      <a:spcBef>
        <a:spcPct val="0"/>
      </a:spcBef>
      <a:spcAft>
        <a:spcPct val="0"/>
      </a:spcAft>
      <a:defRPr sz="900" b="1" kern="1200">
        <a:solidFill>
          <a:schemeClr val="bg1"/>
        </a:solidFill>
        <a:latin typeface="Tahoma" pitchFamily="34" charset="0"/>
        <a:ea typeface="+mn-ea"/>
        <a:cs typeface="+mn-cs"/>
      </a:defRPr>
    </a:lvl3pPr>
    <a:lvl4pPr marL="1371600" algn="l" rtl="0" fontAlgn="base">
      <a:spcBef>
        <a:spcPct val="0"/>
      </a:spcBef>
      <a:spcAft>
        <a:spcPct val="0"/>
      </a:spcAft>
      <a:defRPr sz="900" b="1" kern="1200">
        <a:solidFill>
          <a:schemeClr val="bg1"/>
        </a:solidFill>
        <a:latin typeface="Tahoma" pitchFamily="34" charset="0"/>
        <a:ea typeface="+mn-ea"/>
        <a:cs typeface="+mn-cs"/>
      </a:defRPr>
    </a:lvl4pPr>
    <a:lvl5pPr marL="1828800" algn="l" rtl="0" fontAlgn="base">
      <a:spcBef>
        <a:spcPct val="0"/>
      </a:spcBef>
      <a:spcAft>
        <a:spcPct val="0"/>
      </a:spcAft>
      <a:defRPr sz="900" b="1" kern="1200">
        <a:solidFill>
          <a:schemeClr val="bg1"/>
        </a:solidFill>
        <a:latin typeface="Tahoma" pitchFamily="34" charset="0"/>
        <a:ea typeface="+mn-ea"/>
        <a:cs typeface="+mn-cs"/>
      </a:defRPr>
    </a:lvl5pPr>
    <a:lvl6pPr marL="2286000" algn="l" defTabSz="914400" rtl="0" eaLnBrk="1" latinLnBrk="0" hangingPunct="1">
      <a:defRPr sz="900" b="1" kern="1200">
        <a:solidFill>
          <a:schemeClr val="bg1"/>
        </a:solidFill>
        <a:latin typeface="Tahoma" pitchFamily="34" charset="0"/>
        <a:ea typeface="+mn-ea"/>
        <a:cs typeface="+mn-cs"/>
      </a:defRPr>
    </a:lvl6pPr>
    <a:lvl7pPr marL="2743200" algn="l" defTabSz="914400" rtl="0" eaLnBrk="1" latinLnBrk="0" hangingPunct="1">
      <a:defRPr sz="900" b="1" kern="1200">
        <a:solidFill>
          <a:schemeClr val="bg1"/>
        </a:solidFill>
        <a:latin typeface="Tahoma" pitchFamily="34" charset="0"/>
        <a:ea typeface="+mn-ea"/>
        <a:cs typeface="+mn-cs"/>
      </a:defRPr>
    </a:lvl7pPr>
    <a:lvl8pPr marL="3200400" algn="l" defTabSz="914400" rtl="0" eaLnBrk="1" latinLnBrk="0" hangingPunct="1">
      <a:defRPr sz="900" b="1" kern="1200">
        <a:solidFill>
          <a:schemeClr val="bg1"/>
        </a:solidFill>
        <a:latin typeface="Tahoma" pitchFamily="34" charset="0"/>
        <a:ea typeface="+mn-ea"/>
        <a:cs typeface="+mn-cs"/>
      </a:defRPr>
    </a:lvl8pPr>
    <a:lvl9pPr marL="3657600" algn="l" defTabSz="914400" rtl="0" eaLnBrk="1" latinLnBrk="0" hangingPunct="1">
      <a:defRPr sz="900" b="1" kern="1200">
        <a:solidFill>
          <a:schemeClr val="bg1"/>
        </a:solidFill>
        <a:latin typeface="Tahoma" pitchFamily="34" charset="0"/>
        <a:ea typeface="+mn-ea"/>
        <a:cs typeface="+mn-cs"/>
      </a:defRPr>
    </a:lvl9pPr>
  </p:defaultTextStyle>
  <p:extLst>
    <p:ext uri="{EFAFB233-063F-42B5-8137-9DF3F51BA10A}">
      <p15:sldGuideLst xmlns:p15="http://schemas.microsoft.com/office/powerpoint/2012/main">
        <p15:guide id="1" orient="horz" pos="1164">
          <p15:clr>
            <a:srgbClr val="A4A3A4"/>
          </p15:clr>
        </p15:guide>
        <p15:guide id="2" orient="horz" pos="1410">
          <p15:clr>
            <a:srgbClr val="A4A3A4"/>
          </p15:clr>
        </p15:guide>
        <p15:guide id="3" orient="horz" pos="2715">
          <p15:clr>
            <a:srgbClr val="A4A3A4"/>
          </p15:clr>
        </p15:guide>
        <p15:guide id="4" orient="horz" pos="2389">
          <p15:clr>
            <a:srgbClr val="A4A3A4"/>
          </p15:clr>
        </p15:guide>
        <p15:guide id="5" orient="horz" pos="2064">
          <p15:clr>
            <a:srgbClr val="A4A3A4"/>
          </p15:clr>
        </p15:guide>
        <p15:guide id="6" orient="horz" pos="1735">
          <p15:clr>
            <a:srgbClr val="A4A3A4"/>
          </p15:clr>
        </p15:guide>
        <p15:guide id="7" orient="horz" pos="3369">
          <p15:clr>
            <a:srgbClr val="A4A3A4"/>
          </p15:clr>
        </p15:guide>
        <p15:guide id="8" orient="horz" pos="3698">
          <p15:clr>
            <a:srgbClr val="A4A3A4"/>
          </p15:clr>
        </p15:guide>
        <p15:guide id="9" pos="4214">
          <p15:clr>
            <a:srgbClr val="A4A3A4"/>
          </p15:clr>
        </p15:guide>
        <p15:guide id="10" pos="358">
          <p15:clr>
            <a:srgbClr val="A4A3A4"/>
          </p15:clr>
        </p15:guide>
        <p15:guide id="11" pos="912">
          <p15:clr>
            <a:srgbClr val="A4A3A4"/>
          </p15:clr>
        </p15:guide>
        <p15:guide id="12" pos="4879">
          <p15:clr>
            <a:srgbClr val="A4A3A4"/>
          </p15:clr>
        </p15:guide>
        <p15:guide id="13" pos="5556">
          <p15:clr>
            <a:srgbClr val="A4A3A4"/>
          </p15:clr>
        </p15:guide>
        <p15:guide id="14" pos="1424">
          <p15:clr>
            <a:srgbClr val="A4A3A4"/>
          </p15:clr>
        </p15:guide>
        <p15:guide id="15" pos="402">
          <p15:clr>
            <a:srgbClr val="A4A3A4"/>
          </p15:clr>
        </p15:guide>
        <p15:guide id="16" pos="1795">
          <p15:clr>
            <a:srgbClr val="A4A3A4"/>
          </p15:clr>
        </p15:guide>
      </p15:sldGuideLst>
    </p:ext>
    <p:ext uri="{2D200454-40CA-4A62-9FC3-DE9A4176ACB9}">
      <p15:notesGuideLst xmlns:p15="http://schemas.microsoft.com/office/powerpoint/2012/main">
        <p15:guide id="1" orient="horz" pos="2928">
          <p15:clr>
            <a:srgbClr val="A4A3A4"/>
          </p15:clr>
        </p15:guide>
        <p15:guide id="2" pos="220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a:srgbClr val="3333FF"/>
    <a:srgbClr val="009900"/>
    <a:srgbClr val="FF00FF"/>
    <a:srgbClr val="EE2D24"/>
    <a:srgbClr val="FF9900"/>
    <a:srgbClr val="A2DADE"/>
    <a:srgbClr val="4E0B55"/>
    <a:srgbClr val="C7A775"/>
    <a:srgbClr val="00B5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496" autoAdjust="0"/>
    <p:restoredTop sz="90413" autoAdjust="0"/>
  </p:normalViewPr>
  <p:slideViewPr>
    <p:cSldViewPr snapToGrid="0">
      <p:cViewPr varScale="1">
        <p:scale>
          <a:sx n="43" d="100"/>
          <a:sy n="43" d="100"/>
        </p:scale>
        <p:origin x="760" y="40"/>
      </p:cViewPr>
      <p:guideLst>
        <p:guide orient="horz" pos="1164"/>
        <p:guide orient="horz" pos="1410"/>
        <p:guide orient="horz" pos="2715"/>
        <p:guide orient="horz" pos="2389"/>
        <p:guide orient="horz" pos="2064"/>
        <p:guide orient="horz" pos="1735"/>
        <p:guide orient="horz" pos="3369"/>
        <p:guide orient="horz" pos="3698"/>
        <p:guide pos="4214"/>
        <p:guide pos="358"/>
        <p:guide pos="912"/>
        <p:guide pos="4879"/>
        <p:guide pos="5556"/>
        <p:guide pos="1424"/>
        <p:guide pos="402"/>
        <p:guide pos="179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notesViewPr>
    <p:cSldViewPr snapToGrid="0">
      <p:cViewPr varScale="1">
        <p:scale>
          <a:sx n="73" d="100"/>
          <a:sy n="73" d="100"/>
        </p:scale>
        <p:origin x="-2490" y="-96"/>
      </p:cViewPr>
      <p:guideLst>
        <p:guide orient="horz" pos="2928"/>
        <p:guide pos="2207"/>
      </p:guideLst>
    </p:cSldViewPr>
  </p:notesViewPr>
  <p:gridSpacing cx="90012" cy="90012"/>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hdr" sz="quarter"/>
          </p:nvPr>
        </p:nvSpPr>
        <p:spPr bwMode="auto">
          <a:xfrm>
            <a:off x="0" y="0"/>
            <a:ext cx="65"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defTabSz="919163" eaLnBrk="0" hangingPunct="0">
              <a:spcBef>
                <a:spcPct val="0"/>
              </a:spcBef>
              <a:defRPr sz="1200" b="0">
                <a:solidFill>
                  <a:srgbClr val="000000"/>
                </a:solidFill>
                <a:latin typeface="Helvetica" pitchFamily="34" charset="0"/>
              </a:defRPr>
            </a:lvl1pPr>
          </a:lstStyle>
          <a:p>
            <a:pPr>
              <a:defRPr/>
            </a:pPr>
            <a:endParaRPr lang="de-DE"/>
          </a:p>
        </p:txBody>
      </p:sp>
      <p:sp>
        <p:nvSpPr>
          <p:cNvPr id="126979" name="Rectangle 3"/>
          <p:cNvSpPr>
            <a:spLocks noGrp="1" noChangeArrowheads="1"/>
          </p:cNvSpPr>
          <p:nvPr>
            <p:ph type="dt" sz="quarter" idx="1"/>
          </p:nvPr>
        </p:nvSpPr>
        <p:spPr bwMode="auto">
          <a:xfrm>
            <a:off x="6024396" y="0"/>
            <a:ext cx="1022716"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19163" eaLnBrk="0" hangingPunct="0">
              <a:spcBef>
                <a:spcPct val="0"/>
              </a:spcBef>
              <a:defRPr sz="1200" b="0">
                <a:solidFill>
                  <a:srgbClr val="000000"/>
                </a:solidFill>
                <a:latin typeface="Helvetica" pitchFamily="34" charset="0"/>
              </a:defRPr>
            </a:lvl1pPr>
          </a:lstStyle>
          <a:p>
            <a:pPr>
              <a:defRPr/>
            </a:pPr>
            <a:fld id="{9BDA86A5-C3F8-4600-8CE3-C04B72EF9C2F}" type="datetime4">
              <a:rPr lang="en-GB" smtClean="0"/>
              <a:pPr>
                <a:defRPr/>
              </a:pPr>
              <a:t>17 March 2019</a:t>
            </a:fld>
            <a:endParaRPr lang="de-DE"/>
          </a:p>
        </p:txBody>
      </p:sp>
      <p:sp>
        <p:nvSpPr>
          <p:cNvPr id="126980" name="Rectangle 4"/>
          <p:cNvSpPr>
            <a:spLocks noGrp="1" noChangeArrowheads="1"/>
          </p:cNvSpPr>
          <p:nvPr>
            <p:ph type="ftr" sz="quarter" idx="2"/>
          </p:nvPr>
        </p:nvSpPr>
        <p:spPr bwMode="auto">
          <a:xfrm>
            <a:off x="0" y="9104302"/>
            <a:ext cx="65"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19163" eaLnBrk="0" hangingPunct="0">
              <a:spcBef>
                <a:spcPct val="0"/>
              </a:spcBef>
              <a:defRPr sz="1200" b="0">
                <a:solidFill>
                  <a:srgbClr val="000000"/>
                </a:solidFill>
                <a:latin typeface="Helvetica" pitchFamily="34" charset="0"/>
              </a:defRPr>
            </a:lvl1pPr>
          </a:lstStyle>
          <a:p>
            <a:pPr>
              <a:defRPr/>
            </a:pPr>
            <a:endParaRPr lang="de-DE"/>
          </a:p>
        </p:txBody>
      </p:sp>
      <p:sp>
        <p:nvSpPr>
          <p:cNvPr id="126981" name="Rectangle 5"/>
          <p:cNvSpPr>
            <a:spLocks noGrp="1" noChangeArrowheads="1"/>
          </p:cNvSpPr>
          <p:nvPr>
            <p:ph type="sldNum" sz="quarter" idx="3"/>
          </p:nvPr>
        </p:nvSpPr>
        <p:spPr bwMode="auto">
          <a:xfrm>
            <a:off x="6859562" y="9104302"/>
            <a:ext cx="187551"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19163" eaLnBrk="0" hangingPunct="0">
              <a:spcBef>
                <a:spcPct val="0"/>
              </a:spcBef>
              <a:defRPr sz="1200" b="0">
                <a:solidFill>
                  <a:srgbClr val="000000"/>
                </a:solidFill>
                <a:latin typeface="Helvetica" pitchFamily="34" charset="0"/>
              </a:defRPr>
            </a:lvl1pPr>
          </a:lstStyle>
          <a:p>
            <a:pPr>
              <a:defRPr/>
            </a:pPr>
            <a:fld id="{173C6697-A4F6-43B0-B68C-324E1280CAFB}" type="slidenum">
              <a:rPr lang="de-DE"/>
              <a:pPr>
                <a:defRPr/>
              </a:pPr>
              <a:t>‹#›</a:t>
            </a:fld>
            <a:endParaRPr lang="de-DE"/>
          </a:p>
        </p:txBody>
      </p:sp>
    </p:spTree>
    <p:extLst>
      <p:ext uri="{BB962C8B-B14F-4D97-AF65-F5344CB8AC3E}">
        <p14:creationId xmlns:p14="http://schemas.microsoft.com/office/powerpoint/2010/main" val="232136461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7117" cy="465266"/>
          </a:xfrm>
          <a:prstGeom prst="rect">
            <a:avLst/>
          </a:prstGeom>
          <a:noFill/>
          <a:ln w="9525">
            <a:noFill/>
            <a:miter lim="800000"/>
            <a:headEnd/>
            <a:tailEnd/>
          </a:ln>
          <a:effectLst/>
        </p:spPr>
        <p:txBody>
          <a:bodyPr vert="horz" wrap="square" lIns="91851" tIns="45926" rIns="91851" bIns="45926" numCol="1" anchor="t" anchorCtr="0" compatLnSpc="1">
            <a:prstTxWarp prst="textNoShape">
              <a:avLst/>
            </a:prstTxWarp>
          </a:bodyPr>
          <a:lstStyle>
            <a:lvl1pPr defTabSz="919163" eaLnBrk="0" hangingPunct="0">
              <a:spcBef>
                <a:spcPct val="0"/>
              </a:spcBef>
              <a:defRPr sz="1200" b="0">
                <a:solidFill>
                  <a:schemeClr val="tx1"/>
                </a:solidFill>
                <a:latin typeface="Times New Roman" pitchFamily="18" charset="0"/>
              </a:defRPr>
            </a:lvl1pPr>
          </a:lstStyle>
          <a:p>
            <a:pPr>
              <a:defRPr/>
            </a:pPr>
            <a:endParaRPr lang="de-DE"/>
          </a:p>
        </p:txBody>
      </p:sp>
      <p:sp>
        <p:nvSpPr>
          <p:cNvPr id="3075" name="Rectangle 3"/>
          <p:cNvSpPr>
            <a:spLocks noGrp="1" noChangeArrowheads="1"/>
          </p:cNvSpPr>
          <p:nvPr>
            <p:ph type="dt" idx="1"/>
          </p:nvPr>
        </p:nvSpPr>
        <p:spPr bwMode="auto">
          <a:xfrm>
            <a:off x="3973283" y="0"/>
            <a:ext cx="3037117" cy="465266"/>
          </a:xfrm>
          <a:prstGeom prst="rect">
            <a:avLst/>
          </a:prstGeom>
          <a:noFill/>
          <a:ln w="9525">
            <a:noFill/>
            <a:miter lim="800000"/>
            <a:headEnd/>
            <a:tailEnd/>
          </a:ln>
          <a:effectLst/>
        </p:spPr>
        <p:txBody>
          <a:bodyPr vert="horz" wrap="square" lIns="91851" tIns="45926" rIns="91851" bIns="45926" numCol="1" anchor="t" anchorCtr="0" compatLnSpc="1">
            <a:prstTxWarp prst="textNoShape">
              <a:avLst/>
            </a:prstTxWarp>
          </a:bodyPr>
          <a:lstStyle>
            <a:lvl1pPr algn="r" defTabSz="919163" eaLnBrk="0" hangingPunct="0">
              <a:spcBef>
                <a:spcPct val="0"/>
              </a:spcBef>
              <a:defRPr sz="1200" b="0">
                <a:solidFill>
                  <a:schemeClr val="tx1"/>
                </a:solidFill>
                <a:latin typeface="Times New Roman" pitchFamily="18" charset="0"/>
              </a:defRPr>
            </a:lvl1pPr>
          </a:lstStyle>
          <a:p>
            <a:pPr>
              <a:defRPr/>
            </a:pPr>
            <a:fld id="{AF3C147A-0D2F-4A49-8F4F-33980B94F1F7}" type="datetime4">
              <a:rPr lang="en-GB" smtClean="0"/>
              <a:pPr>
                <a:defRPr/>
              </a:pPr>
              <a:t>17 March 2019</a:t>
            </a:fld>
            <a:endParaRPr lang="de-DE"/>
          </a:p>
        </p:txBody>
      </p:sp>
      <p:sp>
        <p:nvSpPr>
          <p:cNvPr id="33796" name="Rectangle 4"/>
          <p:cNvSpPr>
            <a:spLocks noGrp="1" noRot="1" noChangeAspect="1" noChangeArrowheads="1" noTextEdit="1"/>
          </p:cNvSpPr>
          <p:nvPr>
            <p:ph type="sldImg" idx="2"/>
          </p:nvPr>
        </p:nvSpPr>
        <p:spPr bwMode="auto">
          <a:xfrm>
            <a:off x="987425" y="695325"/>
            <a:ext cx="5035550" cy="34861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2829" y="4414824"/>
            <a:ext cx="5144742" cy="4185907"/>
          </a:xfrm>
          <a:prstGeom prst="rect">
            <a:avLst/>
          </a:prstGeom>
          <a:noFill/>
          <a:ln w="9525">
            <a:noFill/>
            <a:miter lim="800000"/>
            <a:headEnd/>
            <a:tailEnd/>
          </a:ln>
          <a:effectLst/>
        </p:spPr>
        <p:txBody>
          <a:bodyPr vert="horz" wrap="square" lIns="91851" tIns="45926" rIns="91851" bIns="45926"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078" name="Rectangle 6"/>
          <p:cNvSpPr>
            <a:spLocks noGrp="1" noChangeArrowheads="1"/>
          </p:cNvSpPr>
          <p:nvPr>
            <p:ph type="ftr" sz="quarter" idx="4"/>
          </p:nvPr>
        </p:nvSpPr>
        <p:spPr bwMode="auto">
          <a:xfrm>
            <a:off x="0" y="8831135"/>
            <a:ext cx="3037117" cy="465265"/>
          </a:xfrm>
          <a:prstGeom prst="rect">
            <a:avLst/>
          </a:prstGeom>
          <a:noFill/>
          <a:ln w="9525">
            <a:noFill/>
            <a:miter lim="800000"/>
            <a:headEnd/>
            <a:tailEnd/>
          </a:ln>
          <a:effectLst/>
        </p:spPr>
        <p:txBody>
          <a:bodyPr vert="horz" wrap="square" lIns="91851" tIns="45926" rIns="91851" bIns="45926" numCol="1" anchor="b" anchorCtr="0" compatLnSpc="1">
            <a:prstTxWarp prst="textNoShape">
              <a:avLst/>
            </a:prstTxWarp>
          </a:bodyPr>
          <a:lstStyle>
            <a:lvl1pPr defTabSz="919163" eaLnBrk="0" hangingPunct="0">
              <a:spcBef>
                <a:spcPct val="0"/>
              </a:spcBef>
              <a:defRPr sz="1200" b="0">
                <a:solidFill>
                  <a:schemeClr val="tx1"/>
                </a:solidFill>
                <a:latin typeface="Times New Roman" pitchFamily="18" charset="0"/>
              </a:defRPr>
            </a:lvl1pPr>
          </a:lstStyle>
          <a:p>
            <a:pPr>
              <a:defRPr/>
            </a:pPr>
            <a:endParaRPr lang="de-DE"/>
          </a:p>
        </p:txBody>
      </p:sp>
      <p:sp>
        <p:nvSpPr>
          <p:cNvPr id="3079" name="Rectangle 7"/>
          <p:cNvSpPr>
            <a:spLocks noGrp="1" noChangeArrowheads="1"/>
          </p:cNvSpPr>
          <p:nvPr>
            <p:ph type="sldNum" sz="quarter" idx="5"/>
          </p:nvPr>
        </p:nvSpPr>
        <p:spPr bwMode="auto">
          <a:xfrm>
            <a:off x="3973283" y="8831135"/>
            <a:ext cx="3037117" cy="465265"/>
          </a:xfrm>
          <a:prstGeom prst="rect">
            <a:avLst/>
          </a:prstGeom>
          <a:noFill/>
          <a:ln w="9525">
            <a:noFill/>
            <a:miter lim="800000"/>
            <a:headEnd/>
            <a:tailEnd/>
          </a:ln>
          <a:effectLst/>
        </p:spPr>
        <p:txBody>
          <a:bodyPr vert="horz" wrap="square" lIns="91851" tIns="45926" rIns="91851" bIns="45926" numCol="1" anchor="b" anchorCtr="0" compatLnSpc="1">
            <a:prstTxWarp prst="textNoShape">
              <a:avLst/>
            </a:prstTxWarp>
          </a:bodyPr>
          <a:lstStyle>
            <a:lvl1pPr algn="r" defTabSz="919163" eaLnBrk="0" hangingPunct="0">
              <a:spcBef>
                <a:spcPct val="0"/>
              </a:spcBef>
              <a:defRPr sz="1200" b="0">
                <a:solidFill>
                  <a:schemeClr val="tx1"/>
                </a:solidFill>
                <a:latin typeface="Times New Roman" pitchFamily="18" charset="0"/>
              </a:defRPr>
            </a:lvl1pPr>
          </a:lstStyle>
          <a:p>
            <a:pPr>
              <a:defRPr/>
            </a:pPr>
            <a:fld id="{123812D3-E89D-4B71-A037-BF846B8DE299}" type="slidenum">
              <a:rPr lang="de-DE"/>
              <a:pPr>
                <a:defRPr/>
              </a:pPr>
              <a:t>‹#›</a:t>
            </a:fld>
            <a:endParaRPr lang="de-DE"/>
          </a:p>
        </p:txBody>
      </p:sp>
    </p:spTree>
    <p:extLst>
      <p:ext uri="{BB962C8B-B14F-4D97-AF65-F5344CB8AC3E}">
        <p14:creationId xmlns:p14="http://schemas.microsoft.com/office/powerpoint/2010/main" val="286172002"/>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E3FB869D-7AE8-45BD-AD5A-D0DA05E60C73}" type="slidenum">
              <a:rPr lang="de-DE" smtClean="0"/>
              <a:pPr/>
              <a:t>1</a:t>
            </a:fld>
            <a:endParaRPr lang="de-DE"/>
          </a:p>
        </p:txBody>
      </p:sp>
      <p:sp>
        <p:nvSpPr>
          <p:cNvPr id="34819" name="Rectangle 2"/>
          <p:cNvSpPr>
            <a:spLocks noGrp="1" noRot="1" noChangeAspect="1" noChangeArrowheads="1" noTextEdit="1"/>
          </p:cNvSpPr>
          <p:nvPr>
            <p:ph type="sldImg"/>
          </p:nvPr>
        </p:nvSpPr>
        <p:spPr>
          <a:xfrm>
            <a:off x="987425" y="695325"/>
            <a:ext cx="5035550" cy="3486150"/>
          </a:xfrm>
          <a:ln/>
        </p:spPr>
      </p:sp>
      <p:sp>
        <p:nvSpPr>
          <p:cNvPr id="34820" name="Rectangle 3"/>
          <p:cNvSpPr>
            <a:spLocks noGrp="1" noChangeArrowheads="1"/>
          </p:cNvSpPr>
          <p:nvPr>
            <p:ph type="body" idx="1"/>
          </p:nvPr>
        </p:nvSpPr>
        <p:spPr>
          <a:noFill/>
          <a:ln/>
        </p:spPr>
        <p:txBody>
          <a:bodyPr/>
          <a:lstStyle/>
          <a:p>
            <a:endParaRPr lang="de-DE" dirty="0"/>
          </a:p>
        </p:txBody>
      </p:sp>
      <p:sp>
        <p:nvSpPr>
          <p:cNvPr id="5" name="Date Placeholder 4"/>
          <p:cNvSpPr>
            <a:spLocks noGrp="1"/>
          </p:cNvSpPr>
          <p:nvPr>
            <p:ph type="dt" idx="10"/>
          </p:nvPr>
        </p:nvSpPr>
        <p:spPr/>
        <p:txBody>
          <a:bodyPr/>
          <a:lstStyle/>
          <a:p>
            <a:pPr>
              <a:defRPr/>
            </a:pPr>
            <a:fld id="{84E8CFAD-6A94-4CB7-B32D-926ACF4E508E}" type="datetime4">
              <a:rPr lang="en-GB" smtClean="0"/>
              <a:pPr>
                <a:defRPr/>
              </a:pPr>
              <a:t>17 March 2019</a:t>
            </a:fld>
            <a:endParaRPr lang="de-DE"/>
          </a:p>
        </p:txBody>
      </p:sp>
    </p:spTree>
    <p:extLst>
      <p:ext uri="{BB962C8B-B14F-4D97-AF65-F5344CB8AC3E}">
        <p14:creationId xmlns:p14="http://schemas.microsoft.com/office/powerpoint/2010/main" val="266218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AF3C147A-0D2F-4A49-8F4F-33980B94F1F7}" type="datetime4">
              <a:rPr lang="en-GB" smtClean="0"/>
              <a:pPr>
                <a:defRPr/>
              </a:pPr>
              <a:t>17 March 2019</a:t>
            </a:fld>
            <a:endParaRPr lang="de-DE"/>
          </a:p>
        </p:txBody>
      </p:sp>
      <p:sp>
        <p:nvSpPr>
          <p:cNvPr id="5" name="Slide Number Placeholder 4"/>
          <p:cNvSpPr>
            <a:spLocks noGrp="1"/>
          </p:cNvSpPr>
          <p:nvPr>
            <p:ph type="sldNum" sz="quarter" idx="11"/>
          </p:nvPr>
        </p:nvSpPr>
        <p:spPr/>
        <p:txBody>
          <a:bodyPr/>
          <a:lstStyle/>
          <a:p>
            <a:pPr>
              <a:defRPr/>
            </a:pPr>
            <a:fld id="{123812D3-E89D-4B71-A037-BF846B8DE299}" type="slidenum">
              <a:rPr lang="de-DE" smtClean="0"/>
              <a:pPr>
                <a:defRPr/>
              </a:pPr>
              <a:t>2</a:t>
            </a:fld>
            <a:endParaRPr lang="de-DE"/>
          </a:p>
        </p:txBody>
      </p:sp>
    </p:spTree>
    <p:extLst>
      <p:ext uri="{BB962C8B-B14F-4D97-AF65-F5344CB8AC3E}">
        <p14:creationId xmlns:p14="http://schemas.microsoft.com/office/powerpoint/2010/main" val="2765624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Date Placeholder 3"/>
          <p:cNvSpPr>
            <a:spLocks noGrp="1"/>
          </p:cNvSpPr>
          <p:nvPr>
            <p:ph type="dt" idx="10"/>
          </p:nvPr>
        </p:nvSpPr>
        <p:spPr/>
        <p:txBody>
          <a:bodyPr/>
          <a:lstStyle/>
          <a:p>
            <a:pPr>
              <a:defRPr/>
            </a:pPr>
            <a:fld id="{AF3C147A-0D2F-4A49-8F4F-33980B94F1F7}" type="datetime4">
              <a:rPr lang="en-GB" smtClean="0"/>
              <a:pPr>
                <a:defRPr/>
              </a:pPr>
              <a:t>17 March 2019</a:t>
            </a:fld>
            <a:endParaRPr lang="de-DE"/>
          </a:p>
        </p:txBody>
      </p:sp>
      <p:sp>
        <p:nvSpPr>
          <p:cNvPr id="5" name="Slide Number Placeholder 4"/>
          <p:cNvSpPr>
            <a:spLocks noGrp="1"/>
          </p:cNvSpPr>
          <p:nvPr>
            <p:ph type="sldNum" sz="quarter" idx="11"/>
          </p:nvPr>
        </p:nvSpPr>
        <p:spPr/>
        <p:txBody>
          <a:bodyPr/>
          <a:lstStyle/>
          <a:p>
            <a:pPr>
              <a:defRPr/>
            </a:pPr>
            <a:fld id="{123812D3-E89D-4B71-A037-BF846B8DE299}" type="slidenum">
              <a:rPr lang="de-DE" smtClean="0"/>
              <a:pPr>
                <a:defRPr/>
              </a:pPr>
              <a:t>17</a:t>
            </a:fld>
            <a:endParaRPr lang="de-DE"/>
          </a:p>
        </p:txBody>
      </p:sp>
    </p:spTree>
    <p:extLst>
      <p:ext uri="{BB962C8B-B14F-4D97-AF65-F5344CB8AC3E}">
        <p14:creationId xmlns:p14="http://schemas.microsoft.com/office/powerpoint/2010/main" val="8765382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485900" y="4429125"/>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lick to edit Master subtitle style</a:t>
            </a:r>
            <a:endParaRPr lang="en-GB" dirty="0"/>
          </a:p>
        </p:txBody>
      </p:sp>
      <p:pic>
        <p:nvPicPr>
          <p:cNvPr id="57346" name="Picture 2" descr="H:\MY DOCUMENTS\GSICS\logo\GSICS500px.png"/>
          <p:cNvPicPr>
            <a:picLocks noChangeAspect="1" noChangeArrowheads="1"/>
          </p:cNvPicPr>
          <p:nvPr userDrawn="1"/>
        </p:nvPicPr>
        <p:blipFill>
          <a:blip r:embed="rId2" cstate="print"/>
          <a:srcRect/>
          <a:stretch>
            <a:fillRect/>
          </a:stretch>
        </p:blipFill>
        <p:spPr bwMode="auto">
          <a:xfrm>
            <a:off x="2571750" y="185743"/>
            <a:ext cx="4762500" cy="1933575"/>
          </a:xfrm>
          <a:prstGeom prst="rect">
            <a:avLst/>
          </a:prstGeom>
          <a:noFill/>
        </p:spPr>
      </p:pic>
    </p:spTree>
  </p:cSld>
  <p:clrMapOvr>
    <a:masterClrMapping/>
  </p:clrMapOvr>
  <p:timing>
    <p:tnLst>
      <p:par>
        <p:cTn id="1" dur="indefinite" restart="never" nodeType="tmRoot"/>
      </p:par>
    </p:tnLst>
  </p:timing>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80337" y="274649"/>
            <a:ext cx="2414588"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36578" y="274649"/>
            <a:ext cx="707866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52"/>
          <p:cNvGrpSpPr>
            <a:grpSpLocks/>
          </p:cNvGrpSpPr>
          <p:nvPr userDrawn="1"/>
        </p:nvGrpSpPr>
        <p:grpSpPr bwMode="auto">
          <a:xfrm>
            <a:off x="4774" y="1090633"/>
            <a:ext cx="9901237" cy="128587"/>
            <a:chOff x="3" y="2044"/>
            <a:chExt cx="6237" cy="179"/>
          </a:xfrm>
        </p:grpSpPr>
        <p:sp>
          <p:nvSpPr>
            <p:cNvPr id="5" name="Rectangle 53"/>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6" name="Rectangle 54"/>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7" name="Rectangle 55"/>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8" name="Rectangle 56"/>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9" name="Rectangle 57"/>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grpSp>
      <p:sp>
        <p:nvSpPr>
          <p:cNvPr id="2" name="Title 1"/>
          <p:cNvSpPr>
            <a:spLocks noGrp="1"/>
          </p:cNvSpPr>
          <p:nvPr>
            <p:ph type="title"/>
          </p:nvPr>
        </p:nvSpPr>
        <p:spPr/>
        <p:txBody>
          <a:bodyPr/>
          <a:lstStyle>
            <a:lvl1pPr>
              <a:defRPr sz="2800" b="1"/>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sz="2400" b="1"/>
            </a:lvl1pPr>
            <a:lvl2pPr>
              <a:defRPr sz="2000" b="1"/>
            </a:lvl2pPr>
          </a:lstStyle>
          <a:p>
            <a:pPr lvl="0"/>
            <a:r>
              <a:rPr lang="en-US" dirty="0"/>
              <a:t>Click to edit Master text styles</a:t>
            </a:r>
          </a:p>
          <a:p>
            <a:pPr lvl="1"/>
            <a:r>
              <a:rPr lang="en-US" dirty="0"/>
              <a:t>Second level</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27"/>
            <a:ext cx="84201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42"/>
            <a:ext cx="8915400" cy="954087"/>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36575" y="1600206"/>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448302" y="1600206"/>
            <a:ext cx="39719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52"/>
          <p:cNvGrpSpPr>
            <a:grpSpLocks/>
          </p:cNvGrpSpPr>
          <p:nvPr userDrawn="1"/>
        </p:nvGrpSpPr>
        <p:grpSpPr bwMode="auto">
          <a:xfrm>
            <a:off x="4774" y="1090633"/>
            <a:ext cx="9901237" cy="128587"/>
            <a:chOff x="3" y="2044"/>
            <a:chExt cx="6237" cy="179"/>
          </a:xfrm>
        </p:grpSpPr>
        <p:sp>
          <p:nvSpPr>
            <p:cNvPr id="4" name="Rectangle 53"/>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5" name="Rectangle 54"/>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6" name="Rectangle 55"/>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7" name="Rectangle 56"/>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8" name="Rectangle 57"/>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grpSp>
      <p:sp>
        <p:nvSpPr>
          <p:cNvPr id="2" name="Title 1"/>
          <p:cNvSpPr>
            <a:spLocks noGrp="1"/>
          </p:cNvSpPr>
          <p:nvPr>
            <p:ph type="title"/>
          </p:nvPr>
        </p:nvSpPr>
        <p:spPr/>
        <p:txBody>
          <a:bodyPr/>
          <a:lstStyle/>
          <a:p>
            <a:r>
              <a:rPr lang="en-US"/>
              <a:t>Click to edit Master title style</a:t>
            </a:r>
            <a:endParaRPr lang="en-GB"/>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52"/>
          <p:cNvGrpSpPr>
            <a:grpSpLocks/>
          </p:cNvGrpSpPr>
          <p:nvPr userDrawn="1"/>
        </p:nvGrpSpPr>
        <p:grpSpPr bwMode="auto">
          <a:xfrm>
            <a:off x="4774" y="1090633"/>
            <a:ext cx="9901237" cy="128587"/>
            <a:chOff x="3" y="2044"/>
            <a:chExt cx="6237" cy="179"/>
          </a:xfrm>
        </p:grpSpPr>
        <p:sp>
          <p:nvSpPr>
            <p:cNvPr id="3" name="Rectangle 53"/>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4" name="Rectangle 54"/>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5" name="Rectangle 55"/>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6" name="Rectangle 56"/>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7" name="Rectangle 57"/>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872972" y="27306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95300" y="274642"/>
            <a:ext cx="8915400" cy="9540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GB" dirty="0"/>
          </a:p>
        </p:txBody>
      </p:sp>
      <p:sp>
        <p:nvSpPr>
          <p:cNvPr id="2051" name="Text Placeholder 2"/>
          <p:cNvSpPr>
            <a:spLocks noGrp="1"/>
          </p:cNvSpPr>
          <p:nvPr>
            <p:ph type="body" idx="1"/>
          </p:nvPr>
        </p:nvSpPr>
        <p:spPr bwMode="auto">
          <a:xfrm>
            <a:off x="495300" y="1600206"/>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
        <p:nvSpPr>
          <p:cNvPr id="19" name="Line 8"/>
          <p:cNvSpPr>
            <a:spLocks noChangeShapeType="1"/>
          </p:cNvSpPr>
          <p:nvPr userDrawn="1"/>
        </p:nvSpPr>
        <p:spPr bwMode="auto">
          <a:xfrm>
            <a:off x="571499" y="1206500"/>
            <a:ext cx="8839201" cy="0"/>
          </a:xfrm>
          <a:prstGeom prst="line">
            <a:avLst/>
          </a:prstGeom>
          <a:noFill/>
          <a:ln w="57150" cmpd="thinThick">
            <a:solidFill>
              <a:srgbClr val="3333FF"/>
            </a:solidFill>
            <a:round/>
            <a:headEnd/>
            <a:tailEnd/>
          </a:ln>
          <a:effectLst/>
        </p:spPr>
        <p:txBody>
          <a:bodyPr/>
          <a:lstStyle/>
          <a:p>
            <a:pPr algn="ctr">
              <a:defRPr/>
            </a:pPr>
            <a:endParaRPr lang="en-US"/>
          </a:p>
        </p:txBody>
      </p:sp>
      <p:pic>
        <p:nvPicPr>
          <p:cNvPr id="2056" name="Picture 8" descr="H:\MY DOCUMENTS\GSICS\logo\GSICS180px.png"/>
          <p:cNvPicPr>
            <a:picLocks noChangeAspect="1" noChangeArrowheads="1"/>
          </p:cNvPicPr>
          <p:nvPr userDrawn="1"/>
        </p:nvPicPr>
        <p:blipFill>
          <a:blip r:embed="rId14" cstate="print"/>
          <a:srcRect/>
          <a:stretch>
            <a:fillRect/>
          </a:stretch>
        </p:blipFill>
        <p:spPr bwMode="auto">
          <a:xfrm>
            <a:off x="8191505" y="6162695"/>
            <a:ext cx="1714500" cy="695325"/>
          </a:xfrm>
          <a:prstGeom prst="rect">
            <a:avLst/>
          </a:prstGeom>
          <a:noFill/>
        </p:spPr>
      </p:pic>
    </p:spTree>
  </p:cSld>
  <p:clrMap bg1="lt1" tx1="dk1" bg2="lt2" tx2="dk2" accent1="accent1" accent2="accent2" accent3="accent3" accent4="accent4" accent5="accent5" accent6="accent6" hlink="hlink" folHlink="folHlink"/>
  <p:sldLayoutIdLst>
    <p:sldLayoutId id="2147484077" r:id="rId1"/>
    <p:sldLayoutId id="2147484090" r:id="rId2"/>
    <p:sldLayoutId id="2147484087" r:id="rId3"/>
    <p:sldLayoutId id="2147484078" r:id="rId4"/>
    <p:sldLayoutId id="2147484080" r:id="rId5"/>
    <p:sldLayoutId id="2147484079" r:id="rId6"/>
    <p:sldLayoutId id="2147484088" r:id="rId7"/>
    <p:sldLayoutId id="2147484089" r:id="rId8"/>
    <p:sldLayoutId id="2147484081" r:id="rId9"/>
    <p:sldLayoutId id="2147484082" r:id="rId10"/>
    <p:sldLayoutId id="2147484083" r:id="rId11"/>
    <p:sldLayoutId id="2147484084" r:id="rId12"/>
  </p:sldLayoutIdLst>
  <p:timing>
    <p:tnLst>
      <p:par>
        <p:cTn id="1" dur="indefinite" restart="never" nodeType="tmRoot"/>
      </p:par>
    </p:tnLst>
  </p:timing>
  <p:hf hdr="0" ftr="0"/>
  <p:txStyles>
    <p:titleStyle>
      <a:lvl1pPr algn="ctr" rtl="0" eaLnBrk="0" fontAlgn="base" hangingPunct="0">
        <a:spcBef>
          <a:spcPct val="0"/>
        </a:spcBef>
        <a:spcAft>
          <a:spcPct val="0"/>
        </a:spcAft>
        <a:defRPr sz="2800" b="1"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400" b="1"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1800" b="1" kern="1200">
          <a:solidFill>
            <a:schemeClr val="tx2"/>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gsics.atmos.umd.edu/bin/view/Development/MicrowaveSubGroup" TargetMode="External"/><Relationship Id="rId2" Type="http://schemas.openxmlformats.org/officeDocument/2006/relationships/hyperlink" Target="http://www.wmo-sat.info/oscar/gapanalyses?mission=7"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wmo-sat.info/oscar/instrument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wmo.int/pages/prog/sat/meetings/documents/IPET-SUP-3_INF_06-01_WIGOS-Vision-Space2040-Draft1-1.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cgms-info.org/documents/CGMS_HIGH_LEVEL_PRIORITY_PLAN_(HLPP)_-_2018-2022.pdf" TargetMode="External"/><Relationship Id="rId2" Type="http://schemas.openxmlformats.org/officeDocument/2006/relationships/hyperlink" Target="https://www.cgms-info.org/Agendas/WP/CGMS-46-CGMS-WP-28" TargetMode="External"/><Relationship Id="rId1" Type="http://schemas.openxmlformats.org/officeDocument/2006/relationships/slideLayout" Target="../slideLayouts/slideLayout2.xml"/><Relationship Id="rId5" Type="http://schemas.openxmlformats.org/officeDocument/2006/relationships/hyperlink" Target="https://www.cgms-info.org/Agendas/WP/CGMS-46-WMO-WP-01" TargetMode="External"/><Relationship Id="rId4" Type="http://schemas.openxmlformats.org/officeDocument/2006/relationships/hyperlink" Target="https://www.cgms-info.org/Agendas/WP/CGMS-46-WMO-WP-14"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cgms-info.org/Agendas/WP/CGMS-46-CGMS-WP-28"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4"/>
          <p:cNvSpPr>
            <a:spLocks noGrp="1" noChangeArrowheads="1"/>
          </p:cNvSpPr>
          <p:nvPr>
            <p:ph type="ctrTitle" idx="4294967295"/>
          </p:nvPr>
        </p:nvSpPr>
        <p:spPr>
          <a:xfrm>
            <a:off x="771466" y="2063578"/>
            <a:ext cx="8420100" cy="2546549"/>
          </a:xfrm>
        </p:spPr>
        <p:style>
          <a:lnRef idx="0">
            <a:schemeClr val="accent3"/>
          </a:lnRef>
          <a:fillRef idx="3">
            <a:schemeClr val="accent3"/>
          </a:fillRef>
          <a:effectRef idx="3">
            <a:schemeClr val="accent3"/>
          </a:effectRef>
          <a:fontRef idx="minor">
            <a:schemeClr val="lt1"/>
          </a:fontRef>
        </p:style>
        <p:txBody>
          <a:bodyPr/>
          <a:lstStyle/>
          <a:p>
            <a:pPr eaLnBrk="1" hangingPunct="1"/>
            <a:r>
              <a:rPr lang="en-GB" sz="3600" b="1" dirty="0" smtClean="0"/>
              <a:t>Review of White Paper Outline –CGMS Baseline </a:t>
            </a:r>
            <a:br>
              <a:rPr lang="en-GB" sz="3600" b="1" dirty="0" smtClean="0"/>
            </a:br>
            <a:r>
              <a:rPr lang="en-GB" sz="2500" b="1" dirty="0" smtClean="0"/>
              <a:t>(Sustained contributions to the Global Observing System)</a:t>
            </a:r>
            <a:r>
              <a:rPr lang="en-GB" sz="3600" b="1" dirty="0" smtClean="0"/>
              <a:t/>
            </a:r>
            <a:br>
              <a:rPr lang="en-GB" sz="3600" b="1" dirty="0" smtClean="0"/>
            </a:br>
            <a:r>
              <a:rPr lang="en-GB" sz="3600" b="1" dirty="0" smtClean="0"/>
              <a:t> </a:t>
            </a:r>
            <a:endParaRPr lang="en-GB" sz="3600" b="1" dirty="0"/>
          </a:p>
        </p:txBody>
      </p:sp>
      <p:sp>
        <p:nvSpPr>
          <p:cNvPr id="5" name="Rectangle 43"/>
          <p:cNvSpPr>
            <a:spLocks noGrp="1" noChangeArrowheads="1"/>
          </p:cNvSpPr>
          <p:nvPr>
            <p:ph type="subTitle" idx="1"/>
          </p:nvPr>
        </p:nvSpPr>
        <p:spPr>
          <a:xfrm>
            <a:off x="6426200" y="5384800"/>
            <a:ext cx="3162300" cy="969108"/>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sz="1600" dirty="0" smtClean="0">
                <a:solidFill>
                  <a:schemeClr val="bg1"/>
                </a:solidFill>
              </a:rPr>
              <a:t>Manik Bali/Ralph Ferraro</a:t>
            </a:r>
            <a:endParaRPr lang="en-US" sz="1600" dirty="0">
              <a:solidFill>
                <a:schemeClr val="bg1"/>
              </a:solidFill>
            </a:endParaRPr>
          </a:p>
          <a:p>
            <a:pPr eaLnBrk="1" hangingPunct="1">
              <a:defRPr/>
            </a:pPr>
            <a:r>
              <a:rPr lang="en-US" sz="1600" dirty="0">
                <a:solidFill>
                  <a:schemeClr val="bg1"/>
                </a:solidFill>
              </a:rPr>
              <a:t>GSICS Coordination Center, </a:t>
            </a:r>
            <a:r>
              <a:rPr lang="en-US" sz="1600" dirty="0" smtClean="0">
                <a:solidFill>
                  <a:schemeClr val="bg1"/>
                </a:solidFill>
              </a:rPr>
              <a:t>NOAA</a:t>
            </a:r>
          </a:p>
          <a:p>
            <a:pPr eaLnBrk="1" hangingPunct="1">
              <a:defRPr/>
            </a:pPr>
            <a:endParaRPr lang="en-US" sz="1600" b="1" dirty="0">
              <a:solidFill>
                <a:schemeClr val="bg1"/>
              </a:solidFill>
            </a:endParaRPr>
          </a:p>
          <a:p>
            <a:pPr eaLnBrk="1" hangingPunct="1">
              <a:buFont typeface="Arial" pitchFamily="34" charset="0"/>
              <a:buNone/>
              <a:defRPr/>
            </a:pPr>
            <a:endParaRPr lang="en-US" sz="2400" dirty="0">
              <a:solidFill>
                <a:srgbClr val="002060"/>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noGrp="1"/>
          </p:cNvSpPr>
          <p:nvPr>
            <p:ph type="title"/>
          </p:nvPr>
        </p:nvSpPr>
        <p:spPr bwMode="auto">
          <a:prstGeom prst="rect">
            <a:avLst/>
          </a:prstGeom>
          <a:solidFill>
            <a:srgbClr val="92D050"/>
          </a:solidFill>
          <a:ln w="9525">
            <a:solidFill>
              <a:schemeClr val="bg1"/>
            </a:solidFill>
            <a:miter lim="800000"/>
            <a:headEnd/>
            <a:tailEnd/>
          </a:ln>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1"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smtClean="0">
                <a:solidFill>
                  <a:schemeClr val="bg1"/>
                </a:solidFill>
              </a:rPr>
              <a:t>GAP Analysis</a:t>
            </a:r>
            <a:endParaRPr lang="en-US" dirty="0">
              <a:solidFill>
                <a:schemeClr val="bg1"/>
              </a:solidFill>
            </a:endParaRPr>
          </a:p>
        </p:txBody>
      </p:sp>
      <p:sp>
        <p:nvSpPr>
          <p:cNvPr id="4" name="TextBox 3"/>
          <p:cNvSpPr txBox="1"/>
          <p:nvPr/>
        </p:nvSpPr>
        <p:spPr>
          <a:xfrm>
            <a:off x="630620" y="1285040"/>
            <a:ext cx="8408276" cy="1169551"/>
          </a:xfrm>
          <a:prstGeom prst="rect">
            <a:avLst/>
          </a:prstGeom>
          <a:noFill/>
        </p:spPr>
        <p:txBody>
          <a:bodyPr wrap="square" rtlCol="0">
            <a:spAutoFit/>
          </a:bodyPr>
          <a:lstStyle/>
          <a:p>
            <a:r>
              <a:rPr lang="en-US" sz="1400" b="0" dirty="0" smtClean="0">
                <a:solidFill>
                  <a:schemeClr val="tx1"/>
                </a:solidFill>
                <a:latin typeface="+mn-lt"/>
              </a:rPr>
              <a:t>Gaps in Satellite Observations can break the continuity of observations overtime thereby limiting our understanding of climate and enhancing risk in mitigation and adaptation. In order to minimize such observation gaps, WIGOS aims at ensuring stronger coordination within and among agencies.</a:t>
            </a:r>
          </a:p>
          <a:p>
            <a:endParaRPr lang="en-US" sz="1400" b="0" dirty="0" smtClean="0">
              <a:solidFill>
                <a:schemeClr val="tx1"/>
              </a:solidFill>
              <a:latin typeface="+mn-lt"/>
            </a:endParaRPr>
          </a:p>
          <a:p>
            <a:r>
              <a:rPr lang="en-US" sz="1400" b="0" dirty="0" smtClean="0">
                <a:solidFill>
                  <a:schemeClr val="tx1"/>
                </a:solidFill>
                <a:latin typeface="+mn-lt"/>
              </a:rPr>
              <a:t> </a:t>
            </a:r>
            <a:endParaRPr lang="en-US" sz="1400" b="0" dirty="0">
              <a:solidFill>
                <a:schemeClr val="tx1"/>
              </a:solidFill>
              <a:latin typeface="+mn-lt"/>
            </a:endParaRPr>
          </a:p>
        </p:txBody>
      </p:sp>
      <p:sp>
        <p:nvSpPr>
          <p:cNvPr id="6" name="Rectangle 5"/>
          <p:cNvSpPr/>
          <p:nvPr/>
        </p:nvSpPr>
        <p:spPr>
          <a:xfrm>
            <a:off x="972206" y="2307842"/>
            <a:ext cx="7725104" cy="3816429"/>
          </a:xfrm>
          <a:prstGeom prst="rect">
            <a:avLst/>
          </a:prstGeom>
          <a:solidFill>
            <a:schemeClr val="bg1">
              <a:lumMod val="85000"/>
            </a:schemeClr>
          </a:solidFill>
        </p:spPr>
        <p:txBody>
          <a:bodyPr wrap="square">
            <a:spAutoFit/>
          </a:bodyPr>
          <a:lstStyle/>
          <a:p>
            <a:r>
              <a:rPr lang="en-US" sz="1100" dirty="0">
                <a:solidFill>
                  <a:srgbClr val="000000"/>
                </a:solidFill>
                <a:latin typeface="Arial" panose="020B0604020202020204" pitchFamily="34" charset="0"/>
              </a:rPr>
              <a:t>Passive microwave imaging </a:t>
            </a:r>
            <a:r>
              <a:rPr lang="en-US" sz="1100" dirty="0" smtClean="0">
                <a:solidFill>
                  <a:srgbClr val="000000"/>
                </a:solidFill>
                <a:latin typeface="Arial" panose="020B0604020202020204" pitchFamily="34" charset="0"/>
              </a:rPr>
              <a:t>(PMW)</a:t>
            </a:r>
            <a:r>
              <a:rPr lang="en-US" sz="1100" dirty="0">
                <a:solidFill>
                  <a:srgbClr val="000000"/>
                </a:solidFill>
                <a:latin typeface="Arial" panose="020B0604020202020204" pitchFamily="34" charset="0"/>
              </a:rPr>
              <a:t>	</a:t>
            </a:r>
            <a:endParaRPr lang="en-US" sz="1100" dirty="0" smtClean="0">
              <a:solidFill>
                <a:srgbClr val="000000"/>
              </a:solidFill>
              <a:latin typeface="Arial" panose="020B0604020202020204" pitchFamily="34" charset="0"/>
            </a:endParaRPr>
          </a:p>
          <a:p>
            <a:endParaRPr lang="en-US" sz="1100" b="0" dirty="0">
              <a:solidFill>
                <a:srgbClr val="000000"/>
              </a:solidFill>
              <a:latin typeface="Arial" panose="020B0604020202020204" pitchFamily="34" charset="0"/>
            </a:endParaRPr>
          </a:p>
          <a:p>
            <a:r>
              <a:rPr lang="en-US" sz="1100" b="0" dirty="0" smtClean="0">
                <a:solidFill>
                  <a:srgbClr val="000000"/>
                </a:solidFill>
                <a:latin typeface="Arial" panose="020B0604020202020204" pitchFamily="34" charset="0"/>
              </a:rPr>
              <a:t>It </a:t>
            </a:r>
            <a:r>
              <a:rPr lang="en-US" sz="1100" b="0" dirty="0">
                <a:solidFill>
                  <a:srgbClr val="000000"/>
                </a:solidFill>
                <a:latin typeface="Arial" panose="020B0604020202020204" pitchFamily="34" charset="0"/>
              </a:rPr>
              <a:t>is recommended that </a:t>
            </a:r>
          </a:p>
          <a:p>
            <a:pPr marL="171450" indent="-171450">
              <a:buFont typeface="Arial" panose="020B0604020202020204" pitchFamily="34" charset="0"/>
              <a:buChar char="•"/>
            </a:pPr>
            <a:r>
              <a:rPr lang="en-US" sz="1100" b="0" dirty="0" smtClean="0">
                <a:solidFill>
                  <a:srgbClr val="000000"/>
                </a:solidFill>
                <a:latin typeface="Arial" panose="020B0604020202020204" pitchFamily="34" charset="0"/>
              </a:rPr>
              <a:t>CMA/CNSA </a:t>
            </a:r>
            <a:r>
              <a:rPr lang="en-US" sz="1100" b="0" dirty="0">
                <a:solidFill>
                  <a:srgbClr val="000000"/>
                </a:solidFill>
                <a:latin typeface="Arial" panose="020B0604020202020204" pitchFamily="34" charset="0"/>
              </a:rPr>
              <a:t>and NASA report on progress with development of MW sounders in GEO. </a:t>
            </a:r>
          </a:p>
          <a:p>
            <a:pPr marL="171450" indent="-171450">
              <a:buFont typeface="Arial" panose="020B0604020202020204" pitchFamily="34" charset="0"/>
              <a:buChar char="•"/>
            </a:pPr>
            <a:r>
              <a:rPr lang="en-US" sz="1100" b="0" dirty="0" smtClean="0">
                <a:solidFill>
                  <a:srgbClr val="000000"/>
                </a:solidFill>
                <a:latin typeface="Arial" panose="020B0604020202020204" pitchFamily="34" charset="0"/>
              </a:rPr>
              <a:t>NASA/DoD </a:t>
            </a:r>
            <a:r>
              <a:rPr lang="en-US" sz="1100" b="0" dirty="0">
                <a:solidFill>
                  <a:srgbClr val="000000"/>
                </a:solidFill>
                <a:latin typeface="Arial" panose="020B0604020202020204" pitchFamily="34" charset="0"/>
              </a:rPr>
              <a:t>report on progress with development of MIS to provide large-antenna measurements in the early morning. </a:t>
            </a:r>
          </a:p>
          <a:p>
            <a:pPr marL="171450" indent="-171450">
              <a:buFont typeface="Arial" panose="020B0604020202020204" pitchFamily="34" charset="0"/>
              <a:buChar char="•"/>
            </a:pPr>
            <a:r>
              <a:rPr lang="en-US" sz="1100" b="0" dirty="0" smtClean="0">
                <a:solidFill>
                  <a:srgbClr val="000000"/>
                </a:solidFill>
                <a:latin typeface="Arial" panose="020B0604020202020204" pitchFamily="34" charset="0"/>
              </a:rPr>
              <a:t>CMA </a:t>
            </a:r>
            <a:r>
              <a:rPr lang="en-US" sz="1100" b="0" dirty="0">
                <a:solidFill>
                  <a:srgbClr val="000000"/>
                </a:solidFill>
                <a:latin typeface="Arial" panose="020B0604020202020204" pitchFamily="34" charset="0"/>
              </a:rPr>
              <a:t>confirms the FY-3RM </a:t>
            </a:r>
            <a:r>
              <a:rPr lang="en-US" sz="1100" b="0" dirty="0" err="1">
                <a:solidFill>
                  <a:srgbClr val="000000"/>
                </a:solidFill>
                <a:latin typeface="Arial" panose="020B0604020202020204" pitchFamily="34" charset="0"/>
              </a:rPr>
              <a:t>programme</a:t>
            </a:r>
            <a:r>
              <a:rPr lang="en-US" sz="1100" b="0" dirty="0">
                <a:solidFill>
                  <a:srgbClr val="000000"/>
                </a:solidFill>
                <a:latin typeface="Arial" panose="020B0604020202020204" pitchFamily="34" charset="0"/>
              </a:rPr>
              <a:t> and its long-term continuation. </a:t>
            </a:r>
          </a:p>
          <a:p>
            <a:pPr marL="171450" indent="-171450">
              <a:buFont typeface="Arial" panose="020B0604020202020204" pitchFamily="34" charset="0"/>
              <a:buChar char="•"/>
            </a:pPr>
            <a:r>
              <a:rPr lang="en-US" sz="1100" b="0" dirty="0" smtClean="0">
                <a:solidFill>
                  <a:srgbClr val="000000"/>
                </a:solidFill>
                <a:latin typeface="Arial" panose="020B0604020202020204" pitchFamily="34" charset="0"/>
              </a:rPr>
              <a:t>ESA </a:t>
            </a:r>
            <a:r>
              <a:rPr lang="en-US" sz="1100" b="0" dirty="0">
                <a:solidFill>
                  <a:srgbClr val="000000"/>
                </a:solidFill>
                <a:latin typeface="Arial" panose="020B0604020202020204" pitchFamily="34" charset="0"/>
              </a:rPr>
              <a:t>and NASA give consideration to follow-on missions for L-band radiometry for sea-surface salinity and volumetric soil moisture. </a:t>
            </a:r>
          </a:p>
          <a:p>
            <a:r>
              <a:rPr lang="en-US" sz="1100" b="0" dirty="0">
                <a:solidFill>
                  <a:srgbClr val="000000"/>
                </a:solidFill>
                <a:latin typeface="Arial" panose="020B0604020202020204" pitchFamily="34" charset="0"/>
              </a:rPr>
              <a:t>	</a:t>
            </a:r>
          </a:p>
          <a:p>
            <a:r>
              <a:rPr lang="en-US" sz="1100" dirty="0">
                <a:solidFill>
                  <a:schemeClr val="tx1"/>
                </a:solidFill>
                <a:hlinkClick r:id="rId2"/>
              </a:rPr>
              <a:t>http://www.wmo-sat.info/oscar/gapanalyses?mission=7</a:t>
            </a:r>
            <a:endParaRPr lang="en-US" sz="1100" dirty="0">
              <a:solidFill>
                <a:schemeClr val="tx1"/>
              </a:solidFill>
            </a:endParaRPr>
          </a:p>
          <a:p>
            <a:endParaRPr lang="en-US" sz="1100" b="0" dirty="0">
              <a:solidFill>
                <a:srgbClr val="000000"/>
              </a:solidFill>
              <a:latin typeface="Arial" panose="020B0604020202020204" pitchFamily="34" charset="0"/>
            </a:endParaRPr>
          </a:p>
          <a:p>
            <a:endParaRPr lang="en-US" sz="1100" b="0" dirty="0" smtClean="0">
              <a:solidFill>
                <a:srgbClr val="000000"/>
              </a:solidFill>
              <a:latin typeface="Arial" panose="020B0604020202020204" pitchFamily="34" charset="0"/>
            </a:endParaRPr>
          </a:p>
          <a:p>
            <a:endParaRPr lang="en-US" sz="1100" b="0" dirty="0">
              <a:solidFill>
                <a:srgbClr val="000000"/>
              </a:solidFill>
              <a:latin typeface="Arial" panose="020B0604020202020204" pitchFamily="34" charset="0"/>
            </a:endParaRPr>
          </a:p>
          <a:p>
            <a:r>
              <a:rPr lang="en-US" sz="1100" dirty="0" smtClean="0">
                <a:solidFill>
                  <a:srgbClr val="000000"/>
                </a:solidFill>
                <a:latin typeface="Arial" panose="020B0604020202020204" pitchFamily="34" charset="0"/>
              </a:rPr>
              <a:t>Spectral </a:t>
            </a:r>
            <a:r>
              <a:rPr lang="en-US" sz="1100" dirty="0">
                <a:solidFill>
                  <a:srgbClr val="000000"/>
                </a:solidFill>
                <a:latin typeface="Arial" panose="020B0604020202020204" pitchFamily="34" charset="0"/>
              </a:rPr>
              <a:t>gaps on future hyperspectral sounders </a:t>
            </a:r>
            <a:r>
              <a:rPr lang="en-US" sz="1100" b="0" dirty="0">
                <a:solidFill>
                  <a:srgbClr val="000000"/>
                </a:solidFill>
                <a:latin typeface="Arial" panose="020B0604020202020204" pitchFamily="34" charset="0"/>
              </a:rPr>
              <a:t>	</a:t>
            </a:r>
            <a:endParaRPr lang="en-US" sz="1100" b="0" dirty="0" smtClean="0">
              <a:solidFill>
                <a:srgbClr val="000000"/>
              </a:solidFill>
              <a:latin typeface="Arial" panose="020B0604020202020204" pitchFamily="34" charset="0"/>
            </a:endParaRPr>
          </a:p>
          <a:p>
            <a:endParaRPr lang="en-US" sz="1100" b="0" dirty="0" smtClean="0">
              <a:solidFill>
                <a:srgbClr val="000000"/>
              </a:solidFill>
              <a:latin typeface="Arial" panose="020B0604020202020204" pitchFamily="34" charset="0"/>
            </a:endParaRPr>
          </a:p>
          <a:p>
            <a:r>
              <a:rPr lang="en-US" sz="1100" b="0" dirty="0" smtClean="0">
                <a:solidFill>
                  <a:srgbClr val="000000"/>
                </a:solidFill>
                <a:latin typeface="Arial" panose="020B0604020202020204" pitchFamily="34" charset="0"/>
              </a:rPr>
              <a:t>It </a:t>
            </a:r>
            <a:r>
              <a:rPr lang="en-US" sz="1100" b="0" dirty="0">
                <a:solidFill>
                  <a:srgbClr val="000000"/>
                </a:solidFill>
                <a:latin typeface="Arial" panose="020B0604020202020204" pitchFamily="34" charset="0"/>
              </a:rPr>
              <a:t>is recommended that: </a:t>
            </a:r>
          </a:p>
          <a:p>
            <a:pPr marL="171450" indent="-171450">
              <a:buFont typeface="Arial" panose="020B0604020202020204" pitchFamily="34" charset="0"/>
              <a:buChar char="•"/>
            </a:pPr>
            <a:r>
              <a:rPr lang="en-US" sz="1100" b="0" dirty="0" smtClean="0">
                <a:solidFill>
                  <a:srgbClr val="000000"/>
                </a:solidFill>
                <a:latin typeface="Arial" panose="020B0604020202020204" pitchFamily="34" charset="0"/>
              </a:rPr>
              <a:t>WMO </a:t>
            </a:r>
            <a:r>
              <a:rPr lang="en-US" sz="1100" b="0" dirty="0">
                <a:solidFill>
                  <a:srgbClr val="000000"/>
                </a:solidFill>
                <a:latin typeface="Arial" panose="020B0604020202020204" pitchFamily="34" charset="0"/>
              </a:rPr>
              <a:t>and GSICS to continue the interaction on the subject of spectral gaps. </a:t>
            </a:r>
          </a:p>
          <a:p>
            <a:pPr marL="171450" indent="-171450">
              <a:buFont typeface="Arial" panose="020B0604020202020204" pitchFamily="34" charset="0"/>
              <a:buChar char="•"/>
            </a:pPr>
            <a:r>
              <a:rPr lang="en-US" sz="1100" b="0" dirty="0" smtClean="0">
                <a:solidFill>
                  <a:srgbClr val="000000"/>
                </a:solidFill>
                <a:latin typeface="Arial" panose="020B0604020202020204" pitchFamily="34" charset="0"/>
              </a:rPr>
              <a:t>GSICS </a:t>
            </a:r>
            <a:r>
              <a:rPr lang="en-US" sz="1100" b="0" dirty="0">
                <a:solidFill>
                  <a:srgbClr val="000000"/>
                </a:solidFill>
                <a:latin typeface="Arial" panose="020B0604020202020204" pitchFamily="34" charset="0"/>
              </a:rPr>
              <a:t>to continue reporting on the instruments used for </a:t>
            </a:r>
            <a:r>
              <a:rPr lang="en-US" sz="1100" b="0" dirty="0" smtClean="0">
                <a:solidFill>
                  <a:srgbClr val="000000"/>
                </a:solidFill>
                <a:latin typeface="Arial" panose="020B0604020202020204" pitchFamily="34" charset="0"/>
              </a:rPr>
              <a:t>inter-calibration </a:t>
            </a:r>
            <a:r>
              <a:rPr lang="en-US" sz="1100" b="0" dirty="0">
                <a:solidFill>
                  <a:srgbClr val="000000"/>
                </a:solidFill>
                <a:latin typeface="Arial" panose="020B0604020202020204" pitchFamily="34" charset="0"/>
              </a:rPr>
              <a:t>exercises </a:t>
            </a:r>
            <a:endParaRPr lang="en-US" sz="1100" b="0" dirty="0" smtClean="0">
              <a:solidFill>
                <a:srgbClr val="000000"/>
              </a:solidFill>
              <a:latin typeface="Arial" panose="020B0604020202020204" pitchFamily="34" charset="0"/>
            </a:endParaRPr>
          </a:p>
          <a:p>
            <a:endParaRPr lang="en-US" sz="1100" b="0" dirty="0">
              <a:solidFill>
                <a:srgbClr val="000000"/>
              </a:solidFill>
              <a:latin typeface="Arial" panose="020B0604020202020204" pitchFamily="34" charset="0"/>
            </a:endParaRPr>
          </a:p>
          <a:p>
            <a:endParaRPr lang="en-US" sz="1100" b="0" dirty="0" smtClean="0">
              <a:solidFill>
                <a:srgbClr val="000000"/>
              </a:solidFill>
              <a:latin typeface="Arial" panose="020B0604020202020204" pitchFamily="34" charset="0"/>
            </a:endParaRPr>
          </a:p>
          <a:p>
            <a:r>
              <a:rPr lang="en-US" sz="1100" b="0" dirty="0" smtClean="0">
                <a:solidFill>
                  <a:srgbClr val="000000"/>
                </a:solidFill>
                <a:latin typeface="Arial" panose="020B0604020202020204" pitchFamily="34" charset="0"/>
              </a:rPr>
              <a:t>GSICS has taken steps towards inter-calibration of instruments across the full range of PMW sensors</a:t>
            </a:r>
            <a:endParaRPr lang="en-US" sz="1100" b="0" dirty="0">
              <a:solidFill>
                <a:srgbClr val="000000"/>
              </a:solidFill>
              <a:latin typeface="Arial" panose="020B0604020202020204" pitchFamily="34" charset="0"/>
            </a:endParaRPr>
          </a:p>
          <a:p>
            <a:r>
              <a:rPr lang="en-US" sz="1100" b="0" dirty="0" smtClean="0">
                <a:solidFill>
                  <a:srgbClr val="000000"/>
                </a:solidFill>
                <a:latin typeface="Arial" panose="020B0604020202020204" pitchFamily="34" charset="0"/>
                <a:hlinkClick r:id="rId3"/>
              </a:rPr>
              <a:t>http</a:t>
            </a:r>
            <a:r>
              <a:rPr lang="en-US" sz="1100" b="0" dirty="0">
                <a:solidFill>
                  <a:srgbClr val="000000"/>
                </a:solidFill>
                <a:latin typeface="Arial" panose="020B0604020202020204" pitchFamily="34" charset="0"/>
                <a:hlinkClick r:id="rId3"/>
              </a:rPr>
              <a:t>://gsics.atmos.umd.edu/bin/view/Development/MicrowaveSubGroup	</a:t>
            </a:r>
            <a:endParaRPr lang="en-US" sz="1100" b="0" dirty="0">
              <a:solidFill>
                <a:srgbClr val="000000"/>
              </a:solidFill>
              <a:latin typeface="Arial" panose="020B0604020202020204" pitchFamily="34" charset="0"/>
            </a:endParaRPr>
          </a:p>
        </p:txBody>
      </p:sp>
    </p:spTree>
    <p:extLst>
      <p:ext uri="{BB962C8B-B14F-4D97-AF65-F5344CB8AC3E}">
        <p14:creationId xmlns:p14="http://schemas.microsoft.com/office/powerpoint/2010/main" val="17997769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a:ln>
            <a:solidFill>
              <a:schemeClr val="bg1"/>
            </a:solidFill>
          </a:ln>
          <a:scene3d>
            <a:camera prst="orthographicFront"/>
            <a:lightRig rig="threePt" dir="t"/>
          </a:scene3d>
          <a:sp3d>
            <a:bevelT/>
          </a:sp3d>
        </p:spPr>
        <p:txBody>
          <a:bodyPr/>
          <a:lstStyle/>
          <a:p>
            <a:r>
              <a:rPr lang="en-US" dirty="0" smtClean="0">
                <a:solidFill>
                  <a:schemeClr val="bg1"/>
                </a:solidFill>
              </a:rPr>
              <a:t>WIGOS Vision</a:t>
            </a:r>
            <a:endParaRPr lang="en-US" dirty="0">
              <a:solidFill>
                <a:schemeClr val="bg1"/>
              </a:solidFill>
            </a:endParaRPr>
          </a:p>
        </p:txBody>
      </p:sp>
      <p:sp>
        <p:nvSpPr>
          <p:cNvPr id="3" name="TextBox 2"/>
          <p:cNvSpPr txBox="1"/>
          <p:nvPr/>
        </p:nvSpPr>
        <p:spPr>
          <a:xfrm>
            <a:off x="495300" y="1343966"/>
            <a:ext cx="9034290" cy="3046988"/>
          </a:xfrm>
          <a:prstGeom prst="rect">
            <a:avLst/>
          </a:prstGeom>
          <a:noFill/>
        </p:spPr>
        <p:txBody>
          <a:bodyPr wrap="square" rtlCol="0">
            <a:spAutoFit/>
          </a:bodyPr>
          <a:lstStyle/>
          <a:p>
            <a:r>
              <a:rPr lang="en-US" sz="1200" b="0" dirty="0">
                <a:solidFill>
                  <a:schemeClr val="tx1"/>
                </a:solidFill>
                <a:latin typeface="+mj-lt"/>
              </a:rPr>
              <a:t>Emerging user requirements from new applications that are not, or only partly captured in the current Vision for 2025. Today, these are </a:t>
            </a:r>
            <a:r>
              <a:rPr lang="en-US" sz="1200" b="0" dirty="0" smtClean="0">
                <a:solidFill>
                  <a:schemeClr val="tx1"/>
                </a:solidFill>
                <a:latin typeface="+mj-lt"/>
              </a:rPr>
              <a:t>mainly </a:t>
            </a:r>
            <a:r>
              <a:rPr lang="en-US" sz="1200" b="0" dirty="0">
                <a:solidFill>
                  <a:schemeClr val="tx1"/>
                </a:solidFill>
                <a:latin typeface="+mj-lt"/>
              </a:rPr>
              <a:t>related to atmospheric composition, cryosphere, hydrology and space weather</a:t>
            </a:r>
            <a:r>
              <a:rPr lang="en-US" sz="1200" b="0" dirty="0" smtClean="0">
                <a:solidFill>
                  <a:schemeClr val="tx1"/>
                </a:solidFill>
                <a:latin typeface="+mj-lt"/>
              </a:rPr>
              <a:t>.</a:t>
            </a:r>
          </a:p>
          <a:p>
            <a:endParaRPr lang="en-US" sz="1200" b="0" dirty="0">
              <a:solidFill>
                <a:schemeClr val="tx1"/>
              </a:solidFill>
              <a:latin typeface="+mj-lt"/>
            </a:endParaRPr>
          </a:p>
          <a:p>
            <a:r>
              <a:rPr lang="en-US" sz="1200" b="0" dirty="0" smtClean="0">
                <a:solidFill>
                  <a:schemeClr val="tx1"/>
                </a:solidFill>
                <a:latin typeface="+mj-lt"/>
              </a:rPr>
              <a:t> An </a:t>
            </a:r>
            <a:r>
              <a:rPr lang="en-US" sz="1200" b="0" dirty="0">
                <a:solidFill>
                  <a:schemeClr val="tx1"/>
                </a:solidFill>
                <a:latin typeface="+mj-lt"/>
              </a:rPr>
              <a:t>increased need for a resilient observing system, </a:t>
            </a:r>
            <a:r>
              <a:rPr lang="en-US" sz="1200" b="0" dirty="0" smtClean="0">
                <a:solidFill>
                  <a:schemeClr val="tx1"/>
                </a:solidFill>
                <a:latin typeface="+mj-lt"/>
              </a:rPr>
              <a:t>with  </a:t>
            </a:r>
            <a:r>
              <a:rPr lang="en-US" sz="1200" b="0" dirty="0">
                <a:solidFill>
                  <a:schemeClr val="tx1"/>
                </a:solidFill>
                <a:latin typeface="+mj-lt"/>
              </a:rPr>
              <a:t>more and enhanced applications and services routinely utilizing satellite data; this applies not only to weather but also for example to climate </a:t>
            </a:r>
            <a:endParaRPr lang="en-US" sz="1200" b="0" dirty="0" smtClean="0">
              <a:solidFill>
                <a:schemeClr val="tx1"/>
              </a:solidFill>
              <a:latin typeface="+mj-lt"/>
            </a:endParaRPr>
          </a:p>
          <a:p>
            <a:r>
              <a:rPr lang="en-US" sz="1200" b="0" dirty="0" smtClean="0">
                <a:solidFill>
                  <a:schemeClr val="tx1"/>
                </a:solidFill>
                <a:latin typeface="+mj-lt"/>
              </a:rPr>
              <a:t>applications </a:t>
            </a:r>
            <a:r>
              <a:rPr lang="en-US" sz="1200" b="0" dirty="0">
                <a:solidFill>
                  <a:schemeClr val="tx1"/>
                </a:solidFill>
                <a:latin typeface="+mj-lt"/>
              </a:rPr>
              <a:t>where the impact of potential gaps in the observing system on the continuity of climate time series is particularly severe;. </a:t>
            </a:r>
            <a:endParaRPr lang="en-US" sz="1200" b="0" dirty="0" smtClean="0">
              <a:solidFill>
                <a:schemeClr val="tx1"/>
              </a:solidFill>
              <a:latin typeface="+mj-lt"/>
            </a:endParaRPr>
          </a:p>
          <a:p>
            <a:endParaRPr lang="en-US" sz="1200" b="0" dirty="0" smtClean="0">
              <a:solidFill>
                <a:schemeClr val="tx1"/>
              </a:solidFill>
              <a:latin typeface="+mj-lt"/>
            </a:endParaRPr>
          </a:p>
          <a:p>
            <a:r>
              <a:rPr lang="en-US" sz="1200" b="0" dirty="0" smtClean="0">
                <a:solidFill>
                  <a:schemeClr val="tx1"/>
                </a:solidFill>
                <a:latin typeface="+mj-lt"/>
              </a:rPr>
              <a:t>Recent </a:t>
            </a:r>
            <a:r>
              <a:rPr lang="en-US" sz="1200" b="0" dirty="0">
                <a:solidFill>
                  <a:schemeClr val="tx1"/>
                </a:solidFill>
                <a:latin typeface="+mj-lt"/>
              </a:rPr>
              <a:t>or anticipated advances in remote sensing technology, satellite system design and satellite applications, which will enable to meet currently unfulfilled performance requirements, implementation of currently experimental or newly demonstrated techniques, and possibly alternative, more cost-effective approaches; </a:t>
            </a:r>
            <a:endParaRPr lang="en-US" sz="1200" b="0" dirty="0" smtClean="0">
              <a:solidFill>
                <a:schemeClr val="tx1"/>
              </a:solidFill>
              <a:latin typeface="+mj-lt"/>
            </a:endParaRPr>
          </a:p>
          <a:p>
            <a:endParaRPr lang="en-US" sz="1200" b="0" dirty="0" smtClean="0">
              <a:solidFill>
                <a:schemeClr val="tx1"/>
              </a:solidFill>
              <a:latin typeface="+mj-lt"/>
            </a:endParaRPr>
          </a:p>
          <a:p>
            <a:r>
              <a:rPr lang="en-US" sz="1200" b="0" dirty="0" smtClean="0">
                <a:solidFill>
                  <a:schemeClr val="tx1"/>
                </a:solidFill>
                <a:latin typeface="+mj-lt"/>
              </a:rPr>
              <a:t>Changes </a:t>
            </a:r>
            <a:r>
              <a:rPr lang="en-US" sz="1200" b="0" dirty="0">
                <a:solidFill>
                  <a:schemeClr val="tx1"/>
                </a:solidFill>
                <a:latin typeface="+mj-lt"/>
              </a:rPr>
              <a:t>in the satellite providers’ community that will involve more space-faring nations, an increased maturity and potential of satellite industry; there will be increasing pressure to demonstrate the benefit to societies of public investments into satellite </a:t>
            </a:r>
            <a:r>
              <a:rPr lang="en-US" sz="1200" b="0" dirty="0" err="1">
                <a:solidFill>
                  <a:schemeClr val="tx1"/>
                </a:solidFill>
                <a:latin typeface="+mj-lt"/>
              </a:rPr>
              <a:t>programmes</a:t>
            </a:r>
            <a:r>
              <a:rPr lang="en-US" sz="1200" b="0" dirty="0">
                <a:solidFill>
                  <a:schemeClr val="tx1"/>
                </a:solidFill>
                <a:latin typeface="+mj-lt"/>
              </a:rPr>
              <a:t>; the latter includes due considerations of commercial satellite initiatives. - An increased number of satellites from different </a:t>
            </a:r>
            <a:r>
              <a:rPr lang="en-US" sz="1200" b="0" dirty="0" smtClean="0">
                <a:solidFill>
                  <a:schemeClr val="tx1"/>
                </a:solidFill>
                <a:latin typeface="+mj-lt"/>
              </a:rPr>
              <a:t>space-faring  </a:t>
            </a:r>
            <a:r>
              <a:rPr lang="en-US" sz="1200" b="0" dirty="0">
                <a:solidFill>
                  <a:schemeClr val="tx1"/>
                </a:solidFill>
                <a:latin typeface="+mj-lt"/>
              </a:rPr>
              <a:t>nations will lead to larger diversity of data sources and therefore require new ways to document, process and </a:t>
            </a:r>
            <a:r>
              <a:rPr lang="en-US" sz="1200" b="0" dirty="0" smtClean="0">
                <a:solidFill>
                  <a:schemeClr val="tx1"/>
                </a:solidFill>
                <a:latin typeface="+mj-lt"/>
              </a:rPr>
              <a:t>apply satellite </a:t>
            </a:r>
            <a:r>
              <a:rPr lang="en-US" sz="1200" b="0" dirty="0">
                <a:solidFill>
                  <a:schemeClr val="tx1"/>
                </a:solidFill>
                <a:latin typeface="+mj-lt"/>
              </a:rPr>
              <a:t>data , including a near-real time delivery of the data to users.</a:t>
            </a:r>
          </a:p>
        </p:txBody>
      </p:sp>
      <p:sp>
        <p:nvSpPr>
          <p:cNvPr id="4" name="Rectangle 3"/>
          <p:cNvSpPr/>
          <p:nvPr/>
        </p:nvSpPr>
        <p:spPr>
          <a:xfrm>
            <a:off x="633240" y="4883038"/>
            <a:ext cx="8639519" cy="1869743"/>
          </a:xfrm>
          <a:prstGeom prst="rect">
            <a:avLst/>
          </a:prstGeom>
          <a:solidFill>
            <a:schemeClr val="bg1">
              <a:lumMod val="85000"/>
            </a:schemeClr>
          </a:solidFill>
        </p:spPr>
        <p:txBody>
          <a:bodyPr wrap="square">
            <a:spAutoFit/>
          </a:bodyPr>
          <a:lstStyle/>
          <a:p>
            <a:pPr marL="171450" indent="-171450">
              <a:lnSpc>
                <a:spcPct val="150000"/>
              </a:lnSpc>
              <a:buFont typeface="Wingdings" panose="05000000000000000000" pitchFamily="2" charset="2"/>
              <a:buChar char="§"/>
            </a:pPr>
            <a:r>
              <a:rPr lang="en-US" sz="1100" dirty="0" smtClean="0">
                <a:solidFill>
                  <a:schemeClr val="tx1"/>
                </a:solidFill>
              </a:rPr>
              <a:t>higher </a:t>
            </a:r>
            <a:r>
              <a:rPr lang="en-US" sz="1100" dirty="0">
                <a:solidFill>
                  <a:schemeClr val="tx1"/>
                </a:solidFill>
              </a:rPr>
              <a:t>resolution observations, better temporal and spatial sampling/coverage</a:t>
            </a:r>
            <a:r>
              <a:rPr lang="en-US" sz="1100" dirty="0" smtClean="0">
                <a:solidFill>
                  <a:schemeClr val="tx1"/>
                </a:solidFill>
              </a:rPr>
              <a:t>,</a:t>
            </a:r>
          </a:p>
          <a:p>
            <a:pPr marL="171450" indent="-171450">
              <a:lnSpc>
                <a:spcPct val="150000"/>
              </a:lnSpc>
              <a:buFont typeface="Wingdings" panose="05000000000000000000" pitchFamily="2" charset="2"/>
              <a:buChar char="§"/>
            </a:pPr>
            <a:r>
              <a:rPr lang="en-US" sz="1100" dirty="0">
                <a:solidFill>
                  <a:schemeClr val="tx1"/>
                </a:solidFill>
              </a:rPr>
              <a:t>I</a:t>
            </a:r>
            <a:r>
              <a:rPr lang="en-US" sz="1100" dirty="0" smtClean="0">
                <a:solidFill>
                  <a:schemeClr val="tx1"/>
                </a:solidFill>
              </a:rPr>
              <a:t>mproved </a:t>
            </a:r>
            <a:r>
              <a:rPr lang="en-US" sz="1100" dirty="0">
                <a:solidFill>
                  <a:schemeClr val="tx1"/>
                </a:solidFill>
              </a:rPr>
              <a:t>data quality and consistent uncertainty characterization of the observations, </a:t>
            </a:r>
            <a:endParaRPr lang="en-US" sz="1100" dirty="0" smtClean="0">
              <a:solidFill>
                <a:schemeClr val="tx1"/>
              </a:solidFill>
            </a:endParaRPr>
          </a:p>
          <a:p>
            <a:pPr marL="171450" indent="-171450">
              <a:lnSpc>
                <a:spcPct val="150000"/>
              </a:lnSpc>
              <a:buFont typeface="Wingdings" panose="05000000000000000000" pitchFamily="2" charset="2"/>
              <a:buChar char="§"/>
            </a:pPr>
            <a:r>
              <a:rPr lang="en-US" sz="1100" dirty="0">
                <a:solidFill>
                  <a:schemeClr val="tx1"/>
                </a:solidFill>
              </a:rPr>
              <a:t>N</a:t>
            </a:r>
            <a:r>
              <a:rPr lang="en-US" sz="1100" dirty="0" smtClean="0">
                <a:solidFill>
                  <a:schemeClr val="tx1"/>
                </a:solidFill>
              </a:rPr>
              <a:t>ovel </a:t>
            </a:r>
            <a:r>
              <a:rPr lang="en-US" sz="1100" dirty="0">
                <a:solidFill>
                  <a:schemeClr val="tx1"/>
                </a:solidFill>
              </a:rPr>
              <a:t>data types, allowing insight into Earth system processes hitherto poorly understood, </a:t>
            </a:r>
            <a:endParaRPr lang="en-US" sz="1100" dirty="0" smtClean="0">
              <a:solidFill>
                <a:schemeClr val="tx1"/>
              </a:solidFill>
            </a:endParaRPr>
          </a:p>
          <a:p>
            <a:pPr marL="171450" indent="-171450">
              <a:lnSpc>
                <a:spcPct val="150000"/>
              </a:lnSpc>
              <a:buFont typeface="Wingdings" panose="05000000000000000000" pitchFamily="2" charset="2"/>
              <a:buChar char="§"/>
            </a:pPr>
            <a:r>
              <a:rPr lang="en-US" sz="1100" dirty="0">
                <a:solidFill>
                  <a:schemeClr val="tx1"/>
                </a:solidFill>
              </a:rPr>
              <a:t>E</a:t>
            </a:r>
            <a:r>
              <a:rPr lang="en-US" sz="1100" dirty="0" smtClean="0">
                <a:solidFill>
                  <a:schemeClr val="tx1"/>
                </a:solidFill>
              </a:rPr>
              <a:t>fficient </a:t>
            </a:r>
            <a:r>
              <a:rPr lang="en-US" sz="1100" dirty="0">
                <a:solidFill>
                  <a:schemeClr val="tx1"/>
                </a:solidFill>
              </a:rPr>
              <a:t>and interoperable data representation, given the exponential growth of data </a:t>
            </a:r>
            <a:r>
              <a:rPr lang="en-US" sz="1100" dirty="0" smtClean="0">
                <a:solidFill>
                  <a:schemeClr val="tx1"/>
                </a:solidFill>
              </a:rPr>
              <a:t>volumes</a:t>
            </a:r>
            <a:endParaRPr lang="en-US" sz="1100" dirty="0">
              <a:solidFill>
                <a:schemeClr val="tx1"/>
              </a:solidFill>
            </a:endParaRPr>
          </a:p>
          <a:p>
            <a:pPr marL="171450" indent="-171450">
              <a:lnSpc>
                <a:spcPct val="150000"/>
              </a:lnSpc>
              <a:buFont typeface="Wingdings" panose="05000000000000000000" pitchFamily="2" charset="2"/>
              <a:buChar char="§"/>
            </a:pPr>
            <a:r>
              <a:rPr lang="en-US" sz="1100" dirty="0" smtClean="0">
                <a:solidFill>
                  <a:schemeClr val="tx1"/>
                </a:solidFill>
              </a:rPr>
              <a:t>Microwave Hyperspectral Imagery</a:t>
            </a:r>
          </a:p>
          <a:p>
            <a:pPr marL="171450" indent="-171450">
              <a:lnSpc>
                <a:spcPct val="150000"/>
              </a:lnSpc>
              <a:buFont typeface="Wingdings" panose="05000000000000000000" pitchFamily="2" charset="2"/>
              <a:buChar char="§"/>
            </a:pPr>
            <a:r>
              <a:rPr lang="en-US" sz="1100" dirty="0" smtClean="0">
                <a:solidFill>
                  <a:schemeClr val="tx1"/>
                </a:solidFill>
              </a:rPr>
              <a:t>Combination of active and passive measurements with formation flying spacecraft</a:t>
            </a:r>
          </a:p>
          <a:p>
            <a:pPr marL="171450" indent="-171450">
              <a:lnSpc>
                <a:spcPct val="150000"/>
              </a:lnSpc>
              <a:buFont typeface="Wingdings" panose="05000000000000000000" pitchFamily="2" charset="2"/>
              <a:buChar char="§"/>
            </a:pPr>
            <a:r>
              <a:rPr lang="en-US" sz="1100" dirty="0" smtClean="0">
                <a:solidFill>
                  <a:schemeClr val="tx1"/>
                </a:solidFill>
              </a:rPr>
              <a:t>Additional frequencies for radio- occultation ( Beyond L1,L2 and L5 GPS)</a:t>
            </a:r>
          </a:p>
        </p:txBody>
      </p:sp>
      <p:sp>
        <p:nvSpPr>
          <p:cNvPr id="5" name="Rectangle 4"/>
          <p:cNvSpPr/>
          <p:nvPr/>
        </p:nvSpPr>
        <p:spPr>
          <a:xfrm>
            <a:off x="175162" y="4506191"/>
            <a:ext cx="3539752" cy="261610"/>
          </a:xfrm>
          <a:prstGeom prst="rect">
            <a:avLst/>
          </a:prstGeom>
        </p:spPr>
        <p:txBody>
          <a:bodyPr wrap="none">
            <a:spAutoFit/>
          </a:bodyPr>
          <a:lstStyle/>
          <a:p>
            <a:r>
              <a:rPr lang="en-US" sz="1100" dirty="0">
                <a:solidFill>
                  <a:srgbClr val="000000"/>
                </a:solidFill>
                <a:latin typeface="Arial" panose="020B0604020202020204" pitchFamily="34" charset="0"/>
              </a:rPr>
              <a:t>Passive microwave imaging (PMW</a:t>
            </a:r>
            <a:r>
              <a:rPr lang="en-US" sz="1100" dirty="0" smtClean="0">
                <a:solidFill>
                  <a:srgbClr val="000000"/>
                </a:solidFill>
                <a:latin typeface="Arial" panose="020B0604020202020204" pitchFamily="34" charset="0"/>
              </a:rPr>
              <a:t>) specific vision</a:t>
            </a:r>
            <a:endParaRPr lang="en-US" sz="1100" dirty="0"/>
          </a:p>
        </p:txBody>
      </p:sp>
    </p:spTree>
    <p:extLst>
      <p:ext uri="{BB962C8B-B14F-4D97-AF65-F5344CB8AC3E}">
        <p14:creationId xmlns:p14="http://schemas.microsoft.com/office/powerpoint/2010/main" val="30397638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solidFill>
            <a:srgbClr val="92D050"/>
          </a:solidFill>
          <a:ln>
            <a:solidFill>
              <a:schemeClr val="bg1"/>
            </a:solidFill>
          </a:ln>
          <a:scene3d>
            <a:camera prst="orthographicFront"/>
            <a:lightRig rig="threePt" dir="t"/>
          </a:scene3d>
          <a:sp3d>
            <a:bevelT/>
          </a:sp3d>
        </p:spPr>
        <p:txBody>
          <a:bodyPr/>
          <a:lstStyle/>
          <a:p>
            <a:r>
              <a:rPr lang="en-US" dirty="0" smtClean="0">
                <a:solidFill>
                  <a:schemeClr val="bg1"/>
                </a:solidFill>
              </a:rPr>
              <a:t>Observations, Measurements and Orbits</a:t>
            </a:r>
            <a:endParaRPr lang="en-US" dirty="0">
              <a:solidFill>
                <a:schemeClr val="bg1"/>
              </a:solidFill>
            </a:endParaRPr>
          </a:p>
        </p:txBody>
      </p:sp>
      <p:sp>
        <p:nvSpPr>
          <p:cNvPr id="4" name="TextBox 3"/>
          <p:cNvSpPr txBox="1"/>
          <p:nvPr/>
        </p:nvSpPr>
        <p:spPr>
          <a:xfrm>
            <a:off x="495300" y="1286347"/>
            <a:ext cx="9034290" cy="1508105"/>
          </a:xfrm>
          <a:prstGeom prst="rect">
            <a:avLst/>
          </a:prstGeom>
          <a:noFill/>
        </p:spPr>
        <p:txBody>
          <a:bodyPr wrap="square" rtlCol="0">
            <a:spAutoFit/>
          </a:bodyPr>
          <a:lstStyle/>
          <a:p>
            <a:r>
              <a:rPr lang="en-US" sz="2000" dirty="0" smtClean="0">
                <a:solidFill>
                  <a:schemeClr val="tx1"/>
                </a:solidFill>
                <a:latin typeface="+mj-lt"/>
              </a:rPr>
              <a:t>PMW Sensors Specific</a:t>
            </a:r>
          </a:p>
          <a:p>
            <a:endParaRPr lang="en-US" sz="1200" dirty="0" smtClean="0">
              <a:solidFill>
                <a:schemeClr val="tx1"/>
              </a:solidFill>
              <a:latin typeface="+mj-lt"/>
            </a:endParaRPr>
          </a:p>
          <a:p>
            <a:endParaRPr lang="en-US" sz="1200" dirty="0">
              <a:solidFill>
                <a:schemeClr val="tx1"/>
              </a:solidFill>
              <a:latin typeface="Times New Roman" panose="02020603050405020304" pitchFamily="18" charset="0"/>
              <a:cs typeface="Times New Roman" panose="02020603050405020304" pitchFamily="18" charset="0"/>
            </a:endParaRPr>
          </a:p>
          <a:p>
            <a:r>
              <a:rPr lang="en-US" sz="1200" dirty="0" smtClean="0">
                <a:solidFill>
                  <a:schemeClr val="tx1"/>
                </a:solidFill>
                <a:latin typeface="+mj-lt"/>
              </a:rPr>
              <a:t>PMW Sensors can be on GEO Stationary or LEO or even (HEO) Highly Elliptical orbits (ensure more coverage to poles) platforms.</a:t>
            </a:r>
          </a:p>
          <a:p>
            <a:endParaRPr lang="en-US" sz="1200" dirty="0">
              <a:solidFill>
                <a:schemeClr val="tx1"/>
              </a:solidFill>
              <a:latin typeface="+mj-lt"/>
            </a:endParaRPr>
          </a:p>
          <a:p>
            <a:r>
              <a:rPr lang="en-US" sz="1200" b="0" dirty="0">
                <a:solidFill>
                  <a:srgbClr val="000000"/>
                </a:solidFill>
                <a:latin typeface="Calibri" panose="020F0502020204030204" pitchFamily="34" charset="0"/>
              </a:rPr>
              <a:t>The observations and measurements are a combination of active and passive remotely-sensed observations, and in-situ measurements. </a:t>
            </a:r>
            <a:r>
              <a:rPr lang="en-US" sz="1200" dirty="0" smtClean="0">
                <a:solidFill>
                  <a:schemeClr val="tx1"/>
                </a:solidFill>
                <a:latin typeface="+mj-lt"/>
              </a:rPr>
              <a:t> </a:t>
            </a:r>
          </a:p>
          <a:p>
            <a:endParaRPr lang="en-US" sz="1200" dirty="0">
              <a:solidFill>
                <a:schemeClr val="tx1"/>
              </a:solidFill>
              <a:latin typeface="+mj-lt"/>
            </a:endParaRPr>
          </a:p>
        </p:txBody>
      </p:sp>
      <p:graphicFrame>
        <p:nvGraphicFramePr>
          <p:cNvPr id="7" name="Table 6"/>
          <p:cNvGraphicFramePr>
            <a:graphicFrameLocks noGrp="1"/>
          </p:cNvGraphicFramePr>
          <p:nvPr>
            <p:extLst>
              <p:ext uri="{D42A27DB-BD31-4B8C-83A1-F6EECF244321}">
                <p14:modId xmlns:p14="http://schemas.microsoft.com/office/powerpoint/2010/main" val="991602548"/>
              </p:ext>
            </p:extLst>
          </p:nvPr>
        </p:nvGraphicFramePr>
        <p:xfrm>
          <a:off x="495300" y="2852071"/>
          <a:ext cx="8608000" cy="3296920"/>
        </p:xfrm>
        <a:graphic>
          <a:graphicData uri="http://schemas.openxmlformats.org/drawingml/2006/table">
            <a:tbl>
              <a:tblPr firstRow="1" bandRow="1">
                <a:tableStyleId>{5C22544A-7EE6-4342-B048-85BDC9FD1C3A}</a:tableStyleId>
              </a:tblPr>
              <a:tblGrid>
                <a:gridCol w="1433722">
                  <a:extLst>
                    <a:ext uri="{9D8B030D-6E8A-4147-A177-3AD203B41FA5}">
                      <a16:colId xmlns:a16="http://schemas.microsoft.com/office/drawing/2014/main" val="819731926"/>
                    </a:ext>
                  </a:extLst>
                </a:gridCol>
                <a:gridCol w="1432193">
                  <a:extLst>
                    <a:ext uri="{9D8B030D-6E8A-4147-A177-3AD203B41FA5}">
                      <a16:colId xmlns:a16="http://schemas.microsoft.com/office/drawing/2014/main" val="583065422"/>
                    </a:ext>
                  </a:extLst>
                </a:gridCol>
                <a:gridCol w="2577947">
                  <a:extLst>
                    <a:ext uri="{9D8B030D-6E8A-4147-A177-3AD203B41FA5}">
                      <a16:colId xmlns:a16="http://schemas.microsoft.com/office/drawing/2014/main" val="1510624096"/>
                    </a:ext>
                  </a:extLst>
                </a:gridCol>
                <a:gridCol w="3164138">
                  <a:extLst>
                    <a:ext uri="{9D8B030D-6E8A-4147-A177-3AD203B41FA5}">
                      <a16:colId xmlns:a16="http://schemas.microsoft.com/office/drawing/2014/main" val="1240326553"/>
                    </a:ext>
                  </a:extLst>
                </a:gridCol>
              </a:tblGrid>
              <a:tr h="370840">
                <a:tc>
                  <a:txBody>
                    <a:bodyPr/>
                    <a:lstStyle/>
                    <a:p>
                      <a:r>
                        <a:rPr lang="en-US" dirty="0" smtClean="0"/>
                        <a:t>Sensor</a:t>
                      </a:r>
                      <a:r>
                        <a:rPr lang="en-US" baseline="0" dirty="0" smtClean="0"/>
                        <a:t> Type</a:t>
                      </a:r>
                      <a:endParaRPr lang="en-US" dirty="0"/>
                    </a:p>
                  </a:txBody>
                  <a:tcPr/>
                </a:tc>
                <a:tc>
                  <a:txBody>
                    <a:bodyPr/>
                    <a:lstStyle/>
                    <a:p>
                      <a:r>
                        <a:rPr lang="en-US" dirty="0" smtClean="0"/>
                        <a:t>Orbit</a:t>
                      </a:r>
                      <a:endParaRPr lang="en-US" dirty="0"/>
                    </a:p>
                  </a:txBody>
                  <a:tcPr/>
                </a:tc>
                <a:tc>
                  <a:txBody>
                    <a:bodyPr/>
                    <a:lstStyle/>
                    <a:p>
                      <a:r>
                        <a:rPr lang="en-US" dirty="0" smtClean="0"/>
                        <a:t>Observation</a:t>
                      </a:r>
                      <a:endParaRPr lang="en-US" dirty="0"/>
                    </a:p>
                  </a:txBody>
                  <a:tcPr/>
                </a:tc>
                <a:tc>
                  <a:txBody>
                    <a:bodyPr/>
                    <a:lstStyle/>
                    <a:p>
                      <a:r>
                        <a:rPr lang="en-US" dirty="0" smtClean="0"/>
                        <a:t>Attributes</a:t>
                      </a:r>
                      <a:endParaRPr lang="en-US" dirty="0"/>
                    </a:p>
                  </a:txBody>
                  <a:tcPr/>
                </a:tc>
                <a:extLst>
                  <a:ext uri="{0D108BD9-81ED-4DB2-BD59-A6C34878D82A}">
                    <a16:rowId xmlns:a16="http://schemas.microsoft.com/office/drawing/2014/main" val="1469194050"/>
                  </a:ext>
                </a:extLst>
              </a:tr>
              <a:tr h="370840">
                <a:tc>
                  <a:txBody>
                    <a:bodyPr/>
                    <a:lstStyle/>
                    <a:p>
                      <a:r>
                        <a:rPr lang="en-US" dirty="0" smtClean="0"/>
                        <a:t>Microwave Imager</a:t>
                      </a:r>
                      <a:endParaRPr lang="en-US" dirty="0"/>
                    </a:p>
                  </a:txBody>
                  <a:tcPr/>
                </a:tc>
                <a:tc>
                  <a:txBody>
                    <a:bodyPr/>
                    <a:lstStyle/>
                    <a:p>
                      <a:r>
                        <a:rPr lang="en-US" dirty="0" smtClean="0"/>
                        <a:t>LEO</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dk1"/>
                          </a:solidFill>
                          <a:latin typeface="+mn-lt"/>
                          <a:ea typeface="+mn-ea"/>
                          <a:cs typeface="+mn-cs"/>
                        </a:rPr>
                        <a:t>Sea surface temperature, Ocean surface winds, </a:t>
                      </a:r>
                      <a:r>
                        <a:rPr lang="en-US" sz="1800" b="0" i="0" u="none" strike="noStrike" kern="1200" baseline="0" dirty="0" err="1" smtClean="0">
                          <a:solidFill>
                            <a:schemeClr val="dk1"/>
                          </a:solidFill>
                          <a:latin typeface="+mn-lt"/>
                          <a:ea typeface="+mn-ea"/>
                          <a:cs typeface="+mn-cs"/>
                        </a:rPr>
                        <a:t>Precipitable</a:t>
                      </a:r>
                      <a:r>
                        <a:rPr lang="en-US" sz="1800" b="0" i="0" u="none" strike="noStrike" kern="1200" baseline="0" dirty="0" smtClean="0">
                          <a:solidFill>
                            <a:schemeClr val="dk1"/>
                          </a:solidFill>
                          <a:latin typeface="+mn-lt"/>
                          <a:ea typeface="+mn-ea"/>
                          <a:cs typeface="+mn-cs"/>
                        </a:rPr>
                        <a:t> water, Soil moisture, Snow and ice properties, Sea ice properties 	</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dk1"/>
                          </a:solidFill>
                          <a:latin typeface="+mn-lt"/>
                          <a:ea typeface="+mn-ea"/>
                          <a:cs typeface="+mn-cs"/>
                        </a:rPr>
                        <a:t>LEO - 3 sun-synchronous orbits, nominally early morning, mid-morning and afternoon 	</a:t>
                      </a:r>
                    </a:p>
                    <a:p>
                      <a:endParaRPr lang="en-US" dirty="0"/>
                    </a:p>
                  </a:txBody>
                  <a:tcPr/>
                </a:tc>
                <a:extLst>
                  <a:ext uri="{0D108BD9-81ED-4DB2-BD59-A6C34878D82A}">
                    <a16:rowId xmlns:a16="http://schemas.microsoft.com/office/drawing/2014/main" val="2936235365"/>
                  </a:ext>
                </a:extLst>
              </a:tr>
              <a:tr h="370840">
                <a:tc>
                  <a:txBody>
                    <a:bodyPr/>
                    <a:lstStyle/>
                    <a:p>
                      <a:r>
                        <a:rPr lang="en-US" dirty="0" smtClean="0"/>
                        <a:t>Microwave Sounder</a:t>
                      </a:r>
                      <a:endParaRPr lang="en-US" dirty="0"/>
                    </a:p>
                  </a:txBody>
                  <a:tcPr/>
                </a:tc>
                <a:tc>
                  <a:txBody>
                    <a:bodyPr/>
                    <a:lstStyle/>
                    <a:p>
                      <a:r>
                        <a:rPr lang="en-US" dirty="0" smtClean="0"/>
                        <a:t>LEO</a:t>
                      </a:r>
                      <a:endParaRPr lang="en-US" dirty="0"/>
                    </a:p>
                  </a:txBody>
                  <a:tcPr/>
                </a:tc>
                <a:tc>
                  <a:txBody>
                    <a:bodyPr/>
                    <a:lstStyle/>
                    <a:p>
                      <a:r>
                        <a:rPr lang="en-US" dirty="0" smtClean="0"/>
                        <a:t>Atmospheric temperature, humidity and precipitation</a:t>
                      </a:r>
                      <a:endParaRPr lang="en-US" dirty="0"/>
                    </a:p>
                  </a:txBody>
                  <a:tcPr/>
                </a:tc>
                <a:tc>
                  <a:txBody>
                    <a:bodyPr/>
                    <a:lstStyle/>
                    <a:p>
                      <a:r>
                        <a:rPr lang="en-US" dirty="0" smtClean="0"/>
                        <a:t>3 Sun-synchronous orbits, nominally early morning, mid morning and afternoon</a:t>
                      </a:r>
                      <a:endParaRPr lang="en-US" dirty="0"/>
                    </a:p>
                  </a:txBody>
                  <a:tcPr/>
                </a:tc>
                <a:extLst>
                  <a:ext uri="{0D108BD9-81ED-4DB2-BD59-A6C34878D82A}">
                    <a16:rowId xmlns:a16="http://schemas.microsoft.com/office/drawing/2014/main" val="330900570"/>
                  </a:ext>
                </a:extLst>
              </a:tr>
            </a:tbl>
          </a:graphicData>
        </a:graphic>
      </p:graphicFrame>
    </p:spTree>
    <p:extLst>
      <p:ext uri="{BB962C8B-B14F-4D97-AF65-F5344CB8AC3E}">
        <p14:creationId xmlns:p14="http://schemas.microsoft.com/office/powerpoint/2010/main" val="2191753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solidFill>
            <a:srgbClr val="92D050"/>
          </a:solidFill>
          <a:ln>
            <a:solidFill>
              <a:schemeClr val="bg1"/>
            </a:solidFill>
          </a:ln>
          <a:scene3d>
            <a:camera prst="orthographicFront"/>
            <a:lightRig rig="threePt" dir="t"/>
          </a:scene3d>
          <a:sp3d>
            <a:bevelT/>
          </a:sp3d>
        </p:spPr>
        <p:txBody>
          <a:bodyPr/>
          <a:lstStyle/>
          <a:p>
            <a:r>
              <a:rPr lang="en-US" dirty="0" smtClean="0">
                <a:solidFill>
                  <a:schemeClr val="bg1"/>
                </a:solidFill>
              </a:rPr>
              <a:t>Data Sharing( Classical Vs WIGOS –DQMS)</a:t>
            </a:r>
            <a:endParaRPr lang="en-US" dirty="0">
              <a:solidFill>
                <a:schemeClr val="bg1"/>
              </a:solidFill>
            </a:endParaRPr>
          </a:p>
        </p:txBody>
      </p:sp>
      <p:sp>
        <p:nvSpPr>
          <p:cNvPr id="4" name="TextBox 3"/>
          <p:cNvSpPr txBox="1"/>
          <p:nvPr/>
        </p:nvSpPr>
        <p:spPr>
          <a:xfrm>
            <a:off x="495300" y="1905722"/>
            <a:ext cx="8187560" cy="2308324"/>
          </a:xfrm>
          <a:prstGeom prst="rect">
            <a:avLst/>
          </a:prstGeom>
          <a:noFill/>
        </p:spPr>
        <p:txBody>
          <a:bodyPr wrap="square" rtlCol="0">
            <a:spAutoFit/>
          </a:bodyPr>
          <a:lstStyle/>
          <a:p>
            <a:r>
              <a:rPr lang="en-US" sz="1200" dirty="0" smtClean="0">
                <a:solidFill>
                  <a:schemeClr val="tx1"/>
                </a:solidFill>
                <a:latin typeface="+mn-lt"/>
              </a:rPr>
              <a:t>Classical CGMS Data Sharing paradigm</a:t>
            </a:r>
          </a:p>
          <a:p>
            <a:r>
              <a:rPr lang="en-US" sz="1200" dirty="0" smtClean="0">
                <a:solidFill>
                  <a:schemeClr val="tx1"/>
                </a:solidFill>
                <a:latin typeface="+mn-lt"/>
              </a:rPr>
              <a:t>The White paper suggests that </a:t>
            </a:r>
            <a:r>
              <a:rPr lang="en-US" sz="1200" b="0" dirty="0">
                <a:solidFill>
                  <a:schemeClr val="tx1"/>
                </a:solidFill>
              </a:rPr>
              <a:t>CGMS members will establish and operate terrestrial and space-based dissemination services in order to exchange observations and measurement directly among members, and to make them available to National Hydrological and Meteorological Services and to the broader international user community in a timely and cost-effective manner. This data exchange should follow CGMS best </a:t>
            </a:r>
            <a:r>
              <a:rPr lang="en-US" sz="1200" b="0" dirty="0" smtClean="0">
                <a:solidFill>
                  <a:schemeClr val="tx1"/>
                </a:solidFill>
              </a:rPr>
              <a:t>practices.</a:t>
            </a:r>
          </a:p>
          <a:p>
            <a:endParaRPr lang="en-US" sz="1200" b="0" dirty="0" smtClean="0">
              <a:solidFill>
                <a:schemeClr val="tx1"/>
              </a:solidFill>
            </a:endParaRPr>
          </a:p>
          <a:p>
            <a:endParaRPr lang="en-US" sz="1200" b="0" dirty="0" smtClean="0">
              <a:solidFill>
                <a:schemeClr val="tx1"/>
              </a:solidFill>
            </a:endParaRPr>
          </a:p>
          <a:p>
            <a:r>
              <a:rPr lang="en-US" sz="1200" dirty="0" smtClean="0">
                <a:solidFill>
                  <a:schemeClr val="tx1"/>
                </a:solidFill>
              </a:rPr>
              <a:t>New WIGOS-DQM data Sharing paradigm</a:t>
            </a:r>
            <a:endParaRPr lang="en-US" sz="1200" dirty="0">
              <a:solidFill>
                <a:schemeClr val="tx1"/>
              </a:solidFill>
            </a:endParaRPr>
          </a:p>
          <a:p>
            <a:r>
              <a:rPr lang="en-US" sz="1200" b="0" dirty="0" smtClean="0">
                <a:solidFill>
                  <a:schemeClr val="tx1"/>
                </a:solidFill>
              </a:rPr>
              <a:t>However  with the establishment of the WIGOS-DQMS agencies can use state of the art data networks to compliment the existing data sharing infrastructure and achieve a high level of data interoperability. This would reduce data latency and further aid in implementing checks and balances to ensure data quality. (</a:t>
            </a:r>
            <a:r>
              <a:rPr lang="en-US" sz="1200" i="1" dirty="0">
                <a:solidFill>
                  <a:schemeClr val="tx1"/>
                </a:solidFill>
              </a:rPr>
              <a:t>GSICS  2020 Document: https://</a:t>
            </a:r>
            <a:r>
              <a:rPr lang="en-US" sz="1200" i="1" dirty="0" smtClean="0">
                <a:solidFill>
                  <a:schemeClr val="tx1"/>
                </a:solidFill>
              </a:rPr>
              <a:t>gsics.wmo.int/documents/GSICS_Vision-for-GSICS-in-2020s.pdf</a:t>
            </a:r>
            <a:r>
              <a:rPr lang="en-US" sz="1200" b="0" dirty="0" smtClean="0">
                <a:solidFill>
                  <a:schemeClr val="tx1"/>
                </a:solidFill>
              </a:rPr>
              <a:t>)</a:t>
            </a:r>
            <a:endParaRPr lang="en-US" sz="1200" dirty="0">
              <a:solidFill>
                <a:schemeClr val="tx1"/>
              </a:solidFill>
              <a:latin typeface="+mn-lt"/>
            </a:endParaRPr>
          </a:p>
        </p:txBody>
      </p:sp>
      <p:pic>
        <p:nvPicPr>
          <p:cNvPr id="5" name="Picture 4"/>
          <p:cNvPicPr>
            <a:picLocks noChangeAspect="1"/>
          </p:cNvPicPr>
          <p:nvPr/>
        </p:nvPicPr>
        <p:blipFill>
          <a:blip r:embed="rId2"/>
          <a:stretch>
            <a:fillRect/>
          </a:stretch>
        </p:blipFill>
        <p:spPr>
          <a:xfrm>
            <a:off x="6438591" y="3816806"/>
            <a:ext cx="3056268" cy="2843948"/>
          </a:xfrm>
          <a:prstGeom prst="rect">
            <a:avLst/>
          </a:prstGeom>
        </p:spPr>
      </p:pic>
      <p:sp>
        <p:nvSpPr>
          <p:cNvPr id="6" name="Rectangle 5"/>
          <p:cNvSpPr/>
          <p:nvPr/>
        </p:nvSpPr>
        <p:spPr>
          <a:xfrm>
            <a:off x="413845" y="4757243"/>
            <a:ext cx="4539155" cy="1169551"/>
          </a:xfrm>
          <a:prstGeom prst="rect">
            <a:avLst/>
          </a:prstGeom>
          <a:solidFill>
            <a:schemeClr val="bg1">
              <a:lumMod val="85000"/>
            </a:schemeClr>
          </a:solidFill>
        </p:spPr>
        <p:txBody>
          <a:bodyPr wrap="square">
            <a:spAutoFit/>
          </a:bodyPr>
          <a:lstStyle/>
          <a:p>
            <a:r>
              <a:rPr lang="en-US" sz="1000" dirty="0" smtClean="0">
                <a:solidFill>
                  <a:schemeClr val="tx1"/>
                </a:solidFill>
              </a:rPr>
              <a:t>GSICS and PMW   Specific</a:t>
            </a:r>
          </a:p>
          <a:p>
            <a:endParaRPr lang="en-US" sz="1000" dirty="0" smtClean="0">
              <a:solidFill>
                <a:schemeClr val="tx1"/>
              </a:solidFill>
            </a:endParaRPr>
          </a:p>
          <a:p>
            <a:pPr marL="171450" indent="-171450">
              <a:buFont typeface="Wingdings" panose="05000000000000000000" pitchFamily="2" charset="2"/>
              <a:buChar char="§"/>
            </a:pPr>
            <a:endParaRPr lang="en-US" sz="1000" dirty="0">
              <a:solidFill>
                <a:schemeClr val="tx1"/>
              </a:solidFill>
            </a:endParaRPr>
          </a:p>
          <a:p>
            <a:pPr marL="171450" indent="-171450">
              <a:buFont typeface="Wingdings" panose="05000000000000000000" pitchFamily="2" charset="2"/>
              <a:buChar char="§"/>
            </a:pPr>
            <a:r>
              <a:rPr lang="en-US" sz="1000" dirty="0" smtClean="0">
                <a:solidFill>
                  <a:schemeClr val="tx1"/>
                </a:solidFill>
              </a:rPr>
              <a:t>GSICS MW Deliverables and workspace provided to community. </a:t>
            </a:r>
          </a:p>
          <a:p>
            <a:pPr marL="171450" indent="-171450">
              <a:buFont typeface="Wingdings" panose="05000000000000000000" pitchFamily="2" charset="2"/>
              <a:buChar char="§"/>
            </a:pPr>
            <a:r>
              <a:rPr lang="en-US" sz="1000" dirty="0" smtClean="0">
                <a:solidFill>
                  <a:schemeClr val="tx1"/>
                </a:solidFill>
              </a:rPr>
              <a:t>Suggested in-orbit reference records</a:t>
            </a:r>
          </a:p>
          <a:p>
            <a:pPr marL="171450" indent="-171450">
              <a:buFont typeface="Wingdings" panose="05000000000000000000" pitchFamily="2" charset="2"/>
              <a:buChar char="§"/>
            </a:pPr>
            <a:r>
              <a:rPr lang="en-US" sz="1000" dirty="0" smtClean="0">
                <a:solidFill>
                  <a:schemeClr val="tx1"/>
                </a:solidFill>
              </a:rPr>
              <a:t>GRUAN-GSICS-GPSRO collaboration provides new opportunities to monitor MW instruments</a:t>
            </a:r>
            <a:endParaRPr lang="en-US" sz="1000" dirty="0">
              <a:solidFill>
                <a:schemeClr val="tx1"/>
              </a:solidFill>
            </a:endParaRPr>
          </a:p>
        </p:txBody>
      </p:sp>
      <p:sp>
        <p:nvSpPr>
          <p:cNvPr id="7" name="Rectangle 6"/>
          <p:cNvSpPr/>
          <p:nvPr/>
        </p:nvSpPr>
        <p:spPr>
          <a:xfrm>
            <a:off x="374431" y="1382559"/>
            <a:ext cx="9531569" cy="400110"/>
          </a:xfrm>
          <a:prstGeom prst="rect">
            <a:avLst/>
          </a:prstGeom>
        </p:spPr>
        <p:txBody>
          <a:bodyPr wrap="square">
            <a:spAutoFit/>
          </a:bodyPr>
          <a:lstStyle/>
          <a:p>
            <a:r>
              <a:rPr lang="en-US" sz="1000" dirty="0">
                <a:solidFill>
                  <a:schemeClr val="tx1"/>
                </a:solidFill>
              </a:rPr>
              <a:t>The purpose of the WDQMS is to monitor, evaluate and trigger corrective actions relating to departures of actual WIGOS data quality from expected WIGOS data quality</a:t>
            </a:r>
          </a:p>
        </p:txBody>
      </p:sp>
    </p:spTree>
    <p:extLst>
      <p:ext uri="{BB962C8B-B14F-4D97-AF65-F5344CB8AC3E}">
        <p14:creationId xmlns:p14="http://schemas.microsoft.com/office/powerpoint/2010/main" val="3576431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a:t>
            </a:r>
            <a:endParaRPr lang="en-US" dirty="0"/>
          </a:p>
        </p:txBody>
      </p:sp>
      <p:sp>
        <p:nvSpPr>
          <p:cNvPr id="3" name="Title 1"/>
          <p:cNvSpPr txBox="1">
            <a:spLocks/>
          </p:cNvSpPr>
          <p:nvPr/>
        </p:nvSpPr>
        <p:spPr bwMode="auto">
          <a:xfrm>
            <a:off x="152400" y="117623"/>
            <a:ext cx="8915400" cy="954087"/>
          </a:xfrm>
          <a:prstGeom prst="rect">
            <a:avLst/>
          </a:prstGeom>
          <a:solidFill>
            <a:srgbClr val="92D050"/>
          </a:solidFill>
          <a:ln w="9525">
            <a:solidFill>
              <a:schemeClr val="bg1"/>
            </a:solidFill>
            <a:miter lim="800000"/>
            <a:headEnd/>
            <a:tailEnd/>
          </a:ln>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1"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smtClean="0">
                <a:solidFill>
                  <a:schemeClr val="bg1"/>
                </a:solidFill>
              </a:rPr>
              <a:t>Summary and Way forward</a:t>
            </a:r>
            <a:endParaRPr lang="en-US" dirty="0">
              <a:solidFill>
                <a:schemeClr val="bg1"/>
              </a:solidFill>
            </a:endParaRPr>
          </a:p>
        </p:txBody>
      </p:sp>
      <p:sp>
        <p:nvSpPr>
          <p:cNvPr id="4" name="TextBox 3"/>
          <p:cNvSpPr txBox="1"/>
          <p:nvPr/>
        </p:nvSpPr>
        <p:spPr>
          <a:xfrm>
            <a:off x="266700" y="1228729"/>
            <a:ext cx="9144000" cy="5355312"/>
          </a:xfrm>
          <a:prstGeom prst="rect">
            <a:avLst/>
          </a:prstGeom>
          <a:noFill/>
        </p:spPr>
        <p:txBody>
          <a:bodyPr wrap="square" rtlCol="0">
            <a:spAutoFit/>
          </a:bodyPr>
          <a:lstStyle/>
          <a:p>
            <a:r>
              <a:rPr lang="en-US" sz="1500" b="0" dirty="0" smtClean="0">
                <a:solidFill>
                  <a:schemeClr val="tx1"/>
                </a:solidFill>
                <a:latin typeface="Arial" pitchFamily="34" charset="0"/>
                <a:cs typeface="Arial" pitchFamily="34" charset="0"/>
              </a:rPr>
              <a:t> </a:t>
            </a:r>
            <a:r>
              <a:rPr lang="en-US" sz="1800" dirty="0" smtClean="0">
                <a:solidFill>
                  <a:schemeClr val="tx1"/>
                </a:solidFill>
                <a:latin typeface="Arial" pitchFamily="34" charset="0"/>
                <a:cs typeface="Arial" pitchFamily="34" charset="0"/>
              </a:rPr>
              <a:t>Initiated a review of the white paper on WIGOS CGMS Baseline </a:t>
            </a:r>
            <a:endParaRPr lang="en-US" sz="1200" b="0" dirty="0">
              <a:solidFill>
                <a:srgbClr val="000000"/>
              </a:solidFill>
              <a:latin typeface="Calibri" panose="020F0502020204030204" pitchFamily="34" charset="0"/>
            </a:endParaRPr>
          </a:p>
          <a:p>
            <a:r>
              <a:rPr lang="en-US" sz="1200" b="0" dirty="0">
                <a:solidFill>
                  <a:srgbClr val="000000"/>
                </a:solidFill>
                <a:latin typeface="Calibri" panose="020F0502020204030204" pitchFamily="34" charset="0"/>
              </a:rPr>
              <a:t> </a:t>
            </a:r>
            <a:r>
              <a:rPr lang="en-US" sz="1800" dirty="0">
                <a:solidFill>
                  <a:srgbClr val="0084BB"/>
                </a:solidFill>
                <a:latin typeface="Calibri" panose="020F0502020204030204" pitchFamily="34" charset="0"/>
              </a:rPr>
              <a:t>Sustained contributions to the Global Observing System </a:t>
            </a:r>
            <a:endParaRPr lang="en-US" sz="1800" dirty="0" smtClean="0">
              <a:solidFill>
                <a:srgbClr val="0084BB"/>
              </a:solidFill>
              <a:latin typeface="Calibri" panose="020F0502020204030204" pitchFamily="34" charset="0"/>
            </a:endParaRPr>
          </a:p>
          <a:p>
            <a:endParaRPr lang="en-US" sz="1800" b="0" dirty="0">
              <a:solidFill>
                <a:srgbClr val="0084BB"/>
              </a:solidFill>
              <a:latin typeface="Calibri" panose="020F0502020204030204" pitchFamily="34" charset="0"/>
            </a:endParaRPr>
          </a:p>
          <a:p>
            <a:r>
              <a:rPr lang="en-US" sz="1800" b="0" dirty="0" smtClean="0">
                <a:solidFill>
                  <a:schemeClr val="tx1"/>
                </a:solidFill>
                <a:latin typeface="Calibri" panose="020F0502020204030204" pitchFamily="34" charset="0"/>
              </a:rPr>
              <a:t>Over 118 PMW missions launched since early 70’s with the goal of observing the earth in 1-200 GHz wavelength.</a:t>
            </a:r>
          </a:p>
          <a:p>
            <a:endParaRPr lang="en-US" sz="1800" b="0" dirty="0">
              <a:solidFill>
                <a:schemeClr val="tx1"/>
              </a:solidFill>
              <a:latin typeface="Calibri" panose="020F0502020204030204" pitchFamily="34" charset="0"/>
            </a:endParaRPr>
          </a:p>
          <a:p>
            <a:r>
              <a:rPr lang="en-US" sz="1800" b="0" dirty="0" smtClean="0">
                <a:solidFill>
                  <a:schemeClr val="tx1"/>
                </a:solidFill>
                <a:latin typeface="Calibri" panose="020F0502020204030204" pitchFamily="34" charset="0"/>
              </a:rPr>
              <a:t>Majority of the Microwave instruments  observe in the 53-183 GHz range.</a:t>
            </a:r>
          </a:p>
          <a:p>
            <a:endParaRPr lang="en-US" sz="1800" b="0" dirty="0">
              <a:solidFill>
                <a:schemeClr val="tx1"/>
              </a:solidFill>
              <a:latin typeface="Calibri" panose="020F0502020204030204" pitchFamily="34" charset="0"/>
            </a:endParaRPr>
          </a:p>
          <a:p>
            <a:r>
              <a:rPr lang="en-US" sz="1800" b="0" dirty="0" smtClean="0">
                <a:solidFill>
                  <a:schemeClr val="tx1"/>
                </a:solidFill>
                <a:latin typeface="Calibri" panose="020F0502020204030204" pitchFamily="34" charset="0"/>
              </a:rPr>
              <a:t>Within the WIGOS framework effort has been made to achieve integration of observing sources and data inter-operability.</a:t>
            </a:r>
          </a:p>
          <a:p>
            <a:endParaRPr lang="en-US" sz="1800" b="0" dirty="0">
              <a:solidFill>
                <a:schemeClr val="tx1"/>
              </a:solidFill>
              <a:latin typeface="Calibri" panose="020F0502020204030204" pitchFamily="34" charset="0"/>
            </a:endParaRPr>
          </a:p>
          <a:p>
            <a:r>
              <a:rPr lang="en-US" sz="1800" b="0" dirty="0" smtClean="0">
                <a:solidFill>
                  <a:schemeClr val="tx1"/>
                </a:solidFill>
                <a:latin typeface="Calibri" panose="020F0502020204030204" pitchFamily="34" charset="0"/>
              </a:rPr>
              <a:t>WIGOS-DQM aims to facilitate GSICS style monitoring of Microwave instruments as well.</a:t>
            </a:r>
          </a:p>
          <a:p>
            <a:endParaRPr lang="en-US" sz="1800" b="0" dirty="0" smtClean="0">
              <a:solidFill>
                <a:schemeClr val="tx1"/>
              </a:solidFill>
              <a:latin typeface="Calibri" panose="020F0502020204030204" pitchFamily="34" charset="0"/>
            </a:endParaRPr>
          </a:p>
          <a:p>
            <a:r>
              <a:rPr lang="en-US" sz="1800" b="0" dirty="0" smtClean="0">
                <a:solidFill>
                  <a:schemeClr val="tx1"/>
                </a:solidFill>
                <a:latin typeface="Calibri" panose="020F0502020204030204" pitchFamily="34" charset="0"/>
              </a:rPr>
              <a:t> GSICS MW as a component of WIGOS system aims to monitor PMW sensors by comparing them with stable FCDR records, GRUAN sounds and GPSRO ( with RTMs).</a:t>
            </a:r>
          </a:p>
          <a:p>
            <a:endParaRPr lang="en-US" sz="1800" b="0" dirty="0">
              <a:solidFill>
                <a:schemeClr val="tx1"/>
              </a:solidFill>
              <a:latin typeface="Calibri" panose="020F0502020204030204" pitchFamily="34" charset="0"/>
            </a:endParaRPr>
          </a:p>
          <a:p>
            <a:r>
              <a:rPr lang="en-US" sz="1800" b="0" dirty="0" smtClean="0">
                <a:solidFill>
                  <a:schemeClr val="tx1"/>
                </a:solidFill>
                <a:latin typeface="Calibri" panose="020F0502020204030204" pitchFamily="34" charset="0"/>
              </a:rPr>
              <a:t>It is envisaged that WIGOS/CGMS would provide coordination support to the member agencies to help them bring in newer, higher spatial/spectral resolution, higher repeat cycle PMW sensors to achieve global observations. </a:t>
            </a:r>
            <a:endParaRPr lang="en-US" sz="1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09061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noGrp="1"/>
          </p:cNvSpPr>
          <p:nvPr>
            <p:ph type="title"/>
          </p:nvPr>
        </p:nvSpPr>
        <p:spPr bwMode="auto">
          <a:prstGeom prst="rect">
            <a:avLst/>
          </a:prstGeom>
          <a:solidFill>
            <a:srgbClr val="92D050"/>
          </a:solidFill>
          <a:ln w="9525">
            <a:solidFill>
              <a:schemeClr val="bg1"/>
            </a:solidFill>
            <a:miter lim="800000"/>
            <a:headEnd/>
            <a:tailEnd/>
          </a:ln>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1"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smtClean="0">
                <a:solidFill>
                  <a:schemeClr val="bg1"/>
                </a:solidFill>
              </a:rPr>
              <a:t>Summary and Way forward</a:t>
            </a:r>
            <a:endParaRPr lang="en-US" dirty="0">
              <a:solidFill>
                <a:schemeClr val="bg1"/>
              </a:solidFill>
            </a:endParaRPr>
          </a:p>
        </p:txBody>
      </p:sp>
      <p:sp>
        <p:nvSpPr>
          <p:cNvPr id="4" name="TextBox 3"/>
          <p:cNvSpPr txBox="1"/>
          <p:nvPr/>
        </p:nvSpPr>
        <p:spPr>
          <a:xfrm>
            <a:off x="266700" y="1228729"/>
            <a:ext cx="9144000" cy="4801314"/>
          </a:xfrm>
          <a:prstGeom prst="rect">
            <a:avLst/>
          </a:prstGeom>
          <a:noFill/>
        </p:spPr>
        <p:txBody>
          <a:bodyPr wrap="square" rtlCol="0">
            <a:spAutoFit/>
          </a:bodyPr>
          <a:lstStyle/>
          <a:p>
            <a:r>
              <a:rPr lang="en-US" sz="1500" b="0" dirty="0" smtClean="0">
                <a:solidFill>
                  <a:schemeClr val="tx1"/>
                </a:solidFill>
                <a:latin typeface="Arial" pitchFamily="34" charset="0"/>
                <a:cs typeface="Arial" pitchFamily="34" charset="0"/>
              </a:rPr>
              <a:t> </a:t>
            </a:r>
            <a:r>
              <a:rPr lang="en-US" sz="1800" dirty="0" smtClean="0">
                <a:solidFill>
                  <a:schemeClr val="tx1"/>
                </a:solidFill>
                <a:latin typeface="Arial" pitchFamily="34" charset="0"/>
                <a:cs typeface="Arial" pitchFamily="34" charset="0"/>
              </a:rPr>
              <a:t>Way Forward</a:t>
            </a:r>
          </a:p>
          <a:p>
            <a:r>
              <a:rPr lang="en-US" sz="1800" b="0" smtClean="0">
                <a:solidFill>
                  <a:schemeClr val="tx1"/>
                </a:solidFill>
                <a:latin typeface="Arial" pitchFamily="34" charset="0"/>
                <a:cs typeface="Arial" pitchFamily="34" charset="0"/>
              </a:rPr>
              <a:t>From  </a:t>
            </a:r>
            <a:r>
              <a:rPr lang="en-US" sz="1800" b="0" dirty="0" smtClean="0">
                <a:solidFill>
                  <a:schemeClr val="tx1"/>
                </a:solidFill>
                <a:latin typeface="Arial" pitchFamily="34" charset="0"/>
                <a:cs typeface="Arial" pitchFamily="34" charset="0"/>
              </a:rPr>
              <a:t>a GSICS Standpoint way forward can be to ensure sustained monitoring of PMW sensors. Our contribution this document can center around Monitoring</a:t>
            </a:r>
          </a:p>
          <a:p>
            <a:endParaRPr lang="en-US" sz="1800" b="0" dirty="0" smtClean="0">
              <a:solidFill>
                <a:schemeClr val="tx1"/>
              </a:solidFill>
              <a:latin typeface="Arial" pitchFamily="34" charset="0"/>
              <a:cs typeface="Arial" pitchFamily="34" charset="0"/>
            </a:endParaRPr>
          </a:p>
          <a:p>
            <a:r>
              <a:rPr lang="en-US" sz="1800" b="0" dirty="0">
                <a:solidFill>
                  <a:schemeClr val="tx1"/>
                </a:solidFill>
                <a:latin typeface="Arial" pitchFamily="34" charset="0"/>
                <a:cs typeface="Arial" pitchFamily="34" charset="0"/>
              </a:rPr>
              <a:t>WIGOS2040 </a:t>
            </a:r>
            <a:r>
              <a:rPr lang="en-US" sz="1800" dirty="0">
                <a:solidFill>
                  <a:schemeClr val="tx1"/>
                </a:solidFill>
              </a:rPr>
              <a:t>Dedicated calibration reference missions will provide </a:t>
            </a:r>
            <a:r>
              <a:rPr lang="en-US" sz="1800" dirty="0" err="1">
                <a:solidFill>
                  <a:schemeClr val="tx1"/>
                </a:solidFill>
              </a:rPr>
              <a:t>intercalibration</a:t>
            </a:r>
            <a:r>
              <a:rPr lang="en-US" sz="1800" dirty="0">
                <a:solidFill>
                  <a:schemeClr val="tx1"/>
                </a:solidFill>
              </a:rPr>
              <a:t> standards with good spatial and temporal coverage. </a:t>
            </a:r>
            <a:endParaRPr lang="en-US" sz="1800" b="0" dirty="0">
              <a:solidFill>
                <a:schemeClr val="tx1"/>
              </a:solidFill>
              <a:latin typeface="Arial" pitchFamily="34" charset="0"/>
              <a:cs typeface="Arial" pitchFamily="34" charset="0"/>
            </a:endParaRPr>
          </a:p>
          <a:p>
            <a:endParaRPr lang="en-US" sz="1800" b="0" dirty="0">
              <a:solidFill>
                <a:schemeClr val="tx1"/>
              </a:solidFill>
              <a:latin typeface="Arial" pitchFamily="34" charset="0"/>
              <a:cs typeface="Arial" pitchFamily="34" charset="0"/>
            </a:endParaRPr>
          </a:p>
          <a:p>
            <a:r>
              <a:rPr lang="en-US" sz="1800" b="0" dirty="0" smtClean="0">
                <a:solidFill>
                  <a:schemeClr val="tx1"/>
                </a:solidFill>
                <a:latin typeface="Arial" pitchFamily="34" charset="0"/>
                <a:cs typeface="Arial" pitchFamily="34" charset="0"/>
              </a:rPr>
              <a:t>Inter-calibration sensors, records, data sets and Algorithms that GSICS can propose to monitor PMW sensors.</a:t>
            </a:r>
          </a:p>
          <a:p>
            <a:endParaRPr lang="en-US" sz="1800" b="0" dirty="0">
              <a:solidFill>
                <a:schemeClr val="tx1"/>
              </a:solidFill>
              <a:latin typeface="Arial" pitchFamily="34" charset="0"/>
              <a:cs typeface="Arial" pitchFamily="34" charset="0"/>
            </a:endParaRPr>
          </a:p>
          <a:p>
            <a:r>
              <a:rPr lang="en-US" sz="1800" b="0" dirty="0" smtClean="0">
                <a:solidFill>
                  <a:schemeClr val="tx1"/>
                </a:solidFill>
                <a:latin typeface="Arial" pitchFamily="34" charset="0"/>
                <a:cs typeface="Arial" pitchFamily="34" charset="0"/>
              </a:rPr>
              <a:t>To achieve this we would create a subsection on inter-calibration in the document </a:t>
            </a:r>
          </a:p>
          <a:p>
            <a:endParaRPr lang="en-US" sz="1800" dirty="0">
              <a:solidFill>
                <a:schemeClr val="tx1"/>
              </a:solidFill>
              <a:latin typeface="Arial" pitchFamily="34" charset="0"/>
              <a:cs typeface="Arial" pitchFamily="34" charset="0"/>
            </a:endParaRPr>
          </a:p>
          <a:p>
            <a:r>
              <a:rPr lang="en-US" sz="1800" dirty="0" smtClean="0">
                <a:solidFill>
                  <a:srgbClr val="C00000"/>
                </a:solidFill>
                <a:latin typeface="Arial" pitchFamily="34" charset="0"/>
                <a:cs typeface="Arial" pitchFamily="34" charset="0"/>
              </a:rPr>
              <a:t>Proposed Action: </a:t>
            </a:r>
          </a:p>
          <a:p>
            <a:r>
              <a:rPr lang="en-US" sz="1800" dirty="0" smtClean="0">
                <a:solidFill>
                  <a:srgbClr val="C00000"/>
                </a:solidFill>
                <a:latin typeface="Arial" pitchFamily="34" charset="0"/>
                <a:cs typeface="Arial" pitchFamily="34" charset="0"/>
              </a:rPr>
              <a:t>Each GSICS member agency to create table of PMW sensor and reference used to monitor it to support white paper</a:t>
            </a:r>
          </a:p>
          <a:p>
            <a:endParaRPr lang="en-US" sz="1800" dirty="0" smtClean="0">
              <a:solidFill>
                <a:schemeClr val="tx1"/>
              </a:solidFill>
              <a:latin typeface="Arial" pitchFamily="34" charset="0"/>
              <a:cs typeface="Arial" pitchFamily="34" charset="0"/>
            </a:endParaRPr>
          </a:p>
          <a:p>
            <a:endParaRPr lang="en-US" sz="1800" dirty="0">
              <a:solidFill>
                <a:schemeClr val="tx1"/>
              </a:solidFill>
              <a:latin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410469353"/>
              </p:ext>
            </p:extLst>
          </p:nvPr>
        </p:nvGraphicFramePr>
        <p:xfrm>
          <a:off x="616678" y="5476046"/>
          <a:ext cx="7567952" cy="1010920"/>
        </p:xfrm>
        <a:graphic>
          <a:graphicData uri="http://schemas.openxmlformats.org/drawingml/2006/table">
            <a:tbl>
              <a:tblPr firstRow="1" bandRow="1">
                <a:tableStyleId>{7DF18680-E054-41AD-8BC1-D1AEF772440D}</a:tableStyleId>
              </a:tblPr>
              <a:tblGrid>
                <a:gridCol w="1891988">
                  <a:extLst>
                    <a:ext uri="{9D8B030D-6E8A-4147-A177-3AD203B41FA5}">
                      <a16:colId xmlns:a16="http://schemas.microsoft.com/office/drawing/2014/main" val="4114009070"/>
                    </a:ext>
                  </a:extLst>
                </a:gridCol>
                <a:gridCol w="1891988">
                  <a:extLst>
                    <a:ext uri="{9D8B030D-6E8A-4147-A177-3AD203B41FA5}">
                      <a16:colId xmlns:a16="http://schemas.microsoft.com/office/drawing/2014/main" val="2313843405"/>
                    </a:ext>
                  </a:extLst>
                </a:gridCol>
                <a:gridCol w="1891988">
                  <a:extLst>
                    <a:ext uri="{9D8B030D-6E8A-4147-A177-3AD203B41FA5}">
                      <a16:colId xmlns:a16="http://schemas.microsoft.com/office/drawing/2014/main" val="3890654486"/>
                    </a:ext>
                  </a:extLst>
                </a:gridCol>
                <a:gridCol w="1891988">
                  <a:extLst>
                    <a:ext uri="{9D8B030D-6E8A-4147-A177-3AD203B41FA5}">
                      <a16:colId xmlns:a16="http://schemas.microsoft.com/office/drawing/2014/main" val="3201845362"/>
                    </a:ext>
                  </a:extLst>
                </a:gridCol>
              </a:tblGrid>
              <a:tr h="370840">
                <a:tc>
                  <a:txBody>
                    <a:bodyPr/>
                    <a:lstStyle/>
                    <a:p>
                      <a:r>
                        <a:rPr lang="en-US" dirty="0" smtClean="0"/>
                        <a:t>PMW Sensor</a:t>
                      </a:r>
                      <a:endParaRPr lang="en-US" dirty="0"/>
                    </a:p>
                  </a:txBody>
                  <a:tcPr/>
                </a:tc>
                <a:tc>
                  <a:txBody>
                    <a:bodyPr/>
                    <a:lstStyle/>
                    <a:p>
                      <a:r>
                        <a:rPr lang="en-US" dirty="0" smtClean="0"/>
                        <a:t>Agency</a:t>
                      </a:r>
                      <a:endParaRPr lang="en-US" dirty="0"/>
                    </a:p>
                  </a:txBody>
                  <a:tcPr/>
                </a:tc>
                <a:tc>
                  <a:txBody>
                    <a:bodyPr/>
                    <a:lstStyle/>
                    <a:p>
                      <a:r>
                        <a:rPr lang="en-US" dirty="0" smtClean="0"/>
                        <a:t>Inter-Cal Method</a:t>
                      </a:r>
                      <a:endParaRPr lang="en-US" dirty="0"/>
                    </a:p>
                  </a:txBody>
                  <a:tcPr/>
                </a:tc>
                <a:tc>
                  <a:txBody>
                    <a:bodyPr/>
                    <a:lstStyle/>
                    <a:p>
                      <a:r>
                        <a:rPr lang="en-US" dirty="0" smtClean="0"/>
                        <a:t>Reference record/data</a:t>
                      </a:r>
                      <a:endParaRPr lang="en-US" dirty="0"/>
                    </a:p>
                  </a:txBody>
                  <a:tcPr/>
                </a:tc>
                <a:extLst>
                  <a:ext uri="{0D108BD9-81ED-4DB2-BD59-A6C34878D82A}">
                    <a16:rowId xmlns:a16="http://schemas.microsoft.com/office/drawing/2014/main" val="542480681"/>
                  </a:ext>
                </a:extLst>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10879295"/>
                  </a:ext>
                </a:extLst>
              </a:tr>
            </a:tbl>
          </a:graphicData>
        </a:graphic>
      </p:graphicFrame>
    </p:spTree>
    <p:extLst>
      <p:ext uri="{BB962C8B-B14F-4D97-AF65-F5344CB8AC3E}">
        <p14:creationId xmlns:p14="http://schemas.microsoft.com/office/powerpoint/2010/main" val="3591797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3163614" y="2008852"/>
            <a:ext cx="3710152" cy="2944566"/>
          </a:xfrm>
          <a:prstGeom prst="rect">
            <a:avLst/>
          </a:prstGeom>
        </p:spPr>
      </p:pic>
    </p:spTree>
    <p:extLst>
      <p:ext uri="{BB962C8B-B14F-4D97-AF65-F5344CB8AC3E}">
        <p14:creationId xmlns:p14="http://schemas.microsoft.com/office/powerpoint/2010/main" val="41758930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ln>
            <a:solidFill>
              <a:schemeClr val="bg1"/>
            </a:solidFill>
          </a:ln>
        </p:spPr>
        <p:style>
          <a:lnRef idx="0">
            <a:schemeClr val="accent3"/>
          </a:lnRef>
          <a:fillRef idx="3">
            <a:schemeClr val="accent3"/>
          </a:fillRef>
          <a:effectRef idx="3">
            <a:schemeClr val="accent3"/>
          </a:effectRef>
          <a:fontRef idx="minor">
            <a:schemeClr val="lt1"/>
          </a:fontRef>
        </p:style>
        <p:txBody>
          <a:bodyPr/>
          <a:lstStyle/>
          <a:p>
            <a:r>
              <a:rPr lang="en-US" sz="3200" dirty="0" smtClean="0"/>
              <a:t>Introduction- Remote Sensing</a:t>
            </a:r>
            <a:endParaRPr lang="en-US" sz="3200" dirty="0"/>
          </a:p>
        </p:txBody>
      </p:sp>
      <p:sp>
        <p:nvSpPr>
          <p:cNvPr id="4" name="TextBox 3"/>
          <p:cNvSpPr txBox="1"/>
          <p:nvPr/>
        </p:nvSpPr>
        <p:spPr>
          <a:xfrm>
            <a:off x="495300" y="1228729"/>
            <a:ext cx="8218129" cy="5755422"/>
          </a:xfrm>
          <a:prstGeom prst="rect">
            <a:avLst/>
          </a:prstGeom>
          <a:noFill/>
        </p:spPr>
        <p:txBody>
          <a:bodyPr wrap="square" rtlCol="0">
            <a:spAutoFit/>
          </a:bodyPr>
          <a:lstStyle/>
          <a:p>
            <a:r>
              <a:rPr lang="en-US" sz="1600" dirty="0" smtClean="0">
                <a:solidFill>
                  <a:schemeClr val="tx1"/>
                </a:solidFill>
              </a:rPr>
              <a:t>Passive Microwave Sensors (PMW)</a:t>
            </a:r>
          </a:p>
          <a:p>
            <a:endParaRPr lang="en-US" sz="1600" b="0" dirty="0" smtClean="0">
              <a:solidFill>
                <a:schemeClr val="tx1"/>
              </a:solidFill>
            </a:endParaRPr>
          </a:p>
          <a:p>
            <a:r>
              <a:rPr lang="en-US" sz="1600" b="0" dirty="0" smtClean="0">
                <a:solidFill>
                  <a:schemeClr val="tx1"/>
                </a:solidFill>
              </a:rPr>
              <a:t>Passive </a:t>
            </a:r>
            <a:r>
              <a:rPr lang="en-US" sz="1600" b="0" dirty="0">
                <a:solidFill>
                  <a:schemeClr val="tx1"/>
                </a:solidFill>
              </a:rPr>
              <a:t>microwave sensors </a:t>
            </a:r>
            <a:r>
              <a:rPr lang="en-US" sz="1600" b="0" dirty="0" smtClean="0">
                <a:solidFill>
                  <a:schemeClr val="tx1"/>
                </a:solidFill>
              </a:rPr>
              <a:t>(PMW) are also referred </a:t>
            </a:r>
            <a:r>
              <a:rPr lang="en-US" sz="1600" b="0" dirty="0">
                <a:solidFill>
                  <a:schemeClr val="tx1"/>
                </a:solidFill>
              </a:rPr>
              <a:t>to as microwave radiometers. </a:t>
            </a:r>
            <a:r>
              <a:rPr lang="en-US" sz="1600" b="0" dirty="0" smtClean="0">
                <a:solidFill>
                  <a:schemeClr val="tx1"/>
                </a:solidFill>
              </a:rPr>
              <a:t>Typically operate in 1-200 GHz range </a:t>
            </a:r>
          </a:p>
          <a:p>
            <a:endParaRPr lang="en-US" sz="1600" b="0" dirty="0" smtClean="0">
              <a:solidFill>
                <a:schemeClr val="tx1"/>
              </a:solidFill>
            </a:endParaRPr>
          </a:p>
          <a:p>
            <a:r>
              <a:rPr lang="en-US" sz="1600" dirty="0" smtClean="0">
                <a:solidFill>
                  <a:schemeClr val="tx1"/>
                </a:solidFill>
              </a:rPr>
              <a:t>Advantages</a:t>
            </a:r>
          </a:p>
          <a:p>
            <a:endParaRPr lang="en-US" sz="1600" b="0" dirty="0" smtClean="0">
              <a:solidFill>
                <a:schemeClr val="tx1"/>
              </a:solidFill>
            </a:endParaRPr>
          </a:p>
          <a:p>
            <a:r>
              <a:rPr lang="en-US" sz="1600" b="0" dirty="0" smtClean="0">
                <a:solidFill>
                  <a:schemeClr val="tx1"/>
                </a:solidFill>
              </a:rPr>
              <a:t>A </a:t>
            </a:r>
            <a:r>
              <a:rPr lang="en-US" sz="1600" b="0" dirty="0">
                <a:solidFill>
                  <a:schemeClr val="tx1"/>
                </a:solidFill>
              </a:rPr>
              <a:t>major advantages of passive microwave remote sensing is that microwave radiation can penetrate through cloud cover, rain and dust. It can also acquired during the day or the night. </a:t>
            </a:r>
            <a:endParaRPr lang="en-US" sz="1600" b="0" dirty="0" smtClean="0">
              <a:solidFill>
                <a:schemeClr val="tx1"/>
              </a:solidFill>
            </a:endParaRPr>
          </a:p>
          <a:p>
            <a:endParaRPr lang="en-US" sz="1600" b="0" dirty="0">
              <a:solidFill>
                <a:schemeClr val="tx1"/>
              </a:solidFill>
            </a:endParaRPr>
          </a:p>
          <a:p>
            <a:endParaRPr lang="en-US" sz="1600" b="0" dirty="0" smtClean="0">
              <a:solidFill>
                <a:schemeClr val="tx1"/>
              </a:solidFill>
            </a:endParaRPr>
          </a:p>
          <a:p>
            <a:r>
              <a:rPr lang="en-US" sz="1600" dirty="0">
                <a:solidFill>
                  <a:schemeClr val="tx1"/>
                </a:solidFill>
              </a:rPr>
              <a:t>Applications </a:t>
            </a:r>
          </a:p>
          <a:p>
            <a:endParaRPr lang="en-US" sz="1600" b="0" dirty="0" smtClean="0">
              <a:solidFill>
                <a:schemeClr val="tx1"/>
              </a:solidFill>
            </a:endParaRPr>
          </a:p>
          <a:p>
            <a:r>
              <a:rPr lang="en-US" sz="1600" b="0" dirty="0" smtClean="0">
                <a:solidFill>
                  <a:schemeClr val="tx1"/>
                </a:solidFill>
              </a:rPr>
              <a:t>Microwave </a:t>
            </a:r>
            <a:r>
              <a:rPr lang="en-US" sz="1600" b="0" dirty="0">
                <a:solidFill>
                  <a:schemeClr val="tx1"/>
                </a:solidFill>
              </a:rPr>
              <a:t>radiometers can be used for many climate application </a:t>
            </a:r>
            <a:endParaRPr lang="en-US" sz="1600" b="0" dirty="0" smtClean="0">
              <a:solidFill>
                <a:schemeClr val="tx1"/>
              </a:solidFill>
            </a:endParaRPr>
          </a:p>
          <a:p>
            <a:endParaRPr lang="en-US" sz="1600" b="0" dirty="0" smtClean="0">
              <a:solidFill>
                <a:schemeClr val="tx1"/>
              </a:solidFill>
            </a:endParaRPr>
          </a:p>
          <a:p>
            <a:pPr marL="285750" indent="-285750">
              <a:buFont typeface="Arial" panose="020B0604020202020204" pitchFamily="34" charset="0"/>
              <a:buChar char="•"/>
            </a:pPr>
            <a:r>
              <a:rPr lang="en-US" sz="1600" b="0" dirty="0" smtClean="0">
                <a:solidFill>
                  <a:schemeClr val="tx1"/>
                </a:solidFill>
              </a:rPr>
              <a:t>Water Vapor</a:t>
            </a:r>
            <a:endParaRPr lang="en-US" sz="1600" b="0" dirty="0">
              <a:solidFill>
                <a:schemeClr val="tx1"/>
              </a:solidFill>
            </a:endParaRPr>
          </a:p>
          <a:p>
            <a:pPr marL="285750" indent="-285750">
              <a:buFont typeface="Arial" panose="020B0604020202020204" pitchFamily="34" charset="0"/>
              <a:buChar char="•"/>
            </a:pPr>
            <a:r>
              <a:rPr lang="en-US" sz="1600" b="0" dirty="0" smtClean="0">
                <a:solidFill>
                  <a:schemeClr val="tx1"/>
                </a:solidFill>
              </a:rPr>
              <a:t>Salinity water vapor</a:t>
            </a:r>
          </a:p>
          <a:p>
            <a:pPr marL="285750" indent="-285750">
              <a:buFont typeface="Arial" panose="020B0604020202020204" pitchFamily="34" charset="0"/>
              <a:buChar char="•"/>
            </a:pPr>
            <a:r>
              <a:rPr lang="en-US" sz="1600" b="0" dirty="0" smtClean="0">
                <a:solidFill>
                  <a:schemeClr val="tx1"/>
                </a:solidFill>
              </a:rPr>
              <a:t>Sea Ice Monitoring</a:t>
            </a:r>
          </a:p>
          <a:p>
            <a:pPr marL="285750" indent="-285750">
              <a:buFont typeface="Arial" panose="020B0604020202020204" pitchFamily="34" charset="0"/>
              <a:buChar char="•"/>
            </a:pPr>
            <a:r>
              <a:rPr lang="en-US" sz="1600" b="0" dirty="0" smtClean="0">
                <a:solidFill>
                  <a:schemeClr val="tx1"/>
                </a:solidFill>
              </a:rPr>
              <a:t>Soil Moisture</a:t>
            </a:r>
          </a:p>
          <a:p>
            <a:pPr marL="285750" indent="-285750">
              <a:buFont typeface="Arial" panose="020B0604020202020204" pitchFamily="34" charset="0"/>
              <a:buChar char="•"/>
            </a:pPr>
            <a:r>
              <a:rPr lang="en-US" sz="1600" b="0" dirty="0" smtClean="0">
                <a:solidFill>
                  <a:schemeClr val="tx1"/>
                </a:solidFill>
              </a:rPr>
              <a:t>Rainfall Estimation</a:t>
            </a:r>
          </a:p>
          <a:p>
            <a:pPr marL="285750" indent="-285750">
              <a:buFont typeface="Arial" panose="020B0604020202020204" pitchFamily="34" charset="0"/>
              <a:buChar char="•"/>
            </a:pPr>
            <a:r>
              <a:rPr lang="en-US" sz="1600" b="0" dirty="0" smtClean="0">
                <a:solidFill>
                  <a:schemeClr val="tx1"/>
                </a:solidFill>
              </a:rPr>
              <a:t>Sea Surface Temperature  and many more</a:t>
            </a:r>
          </a:p>
          <a:p>
            <a:r>
              <a:rPr lang="en-US" sz="1600" b="0" dirty="0" smtClean="0">
                <a:solidFill>
                  <a:schemeClr val="tx1"/>
                </a:solidFill>
              </a:rPr>
              <a:t> </a:t>
            </a:r>
            <a:endParaRPr lang="en-US" sz="1600" dirty="0">
              <a:solidFill>
                <a:schemeClr val="tx1"/>
              </a:solidFill>
            </a:endParaRPr>
          </a:p>
        </p:txBody>
      </p:sp>
      <p:pic>
        <p:nvPicPr>
          <p:cNvPr id="1026" name="Picture 2" descr="Blackbody Curve for the Ear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3665" y="5000593"/>
            <a:ext cx="3752335" cy="185740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43"/>
            <a:ext cx="8915400" cy="709205"/>
          </a:xfrm>
        </p:spPr>
        <p:style>
          <a:lnRef idx="0">
            <a:schemeClr val="accent3"/>
          </a:lnRef>
          <a:fillRef idx="3">
            <a:schemeClr val="accent3"/>
          </a:fillRef>
          <a:effectRef idx="3">
            <a:schemeClr val="accent3"/>
          </a:effectRef>
          <a:fontRef idx="minor">
            <a:schemeClr val="lt1"/>
          </a:fontRef>
        </p:style>
        <p:txBody>
          <a:bodyPr/>
          <a:lstStyle/>
          <a:p>
            <a:r>
              <a:rPr lang="en-US" sz="3200" dirty="0"/>
              <a:t>TABLE OF CONTENT</a:t>
            </a:r>
          </a:p>
        </p:txBody>
      </p:sp>
      <p:sp>
        <p:nvSpPr>
          <p:cNvPr id="3" name="TextBox 2"/>
          <p:cNvSpPr txBox="1"/>
          <p:nvPr/>
        </p:nvSpPr>
        <p:spPr>
          <a:xfrm>
            <a:off x="942536" y="1908603"/>
            <a:ext cx="7785295" cy="3554819"/>
          </a:xfrm>
          <a:prstGeom prst="rect">
            <a:avLst/>
          </a:prstGeom>
          <a:noFill/>
        </p:spPr>
        <p:txBody>
          <a:bodyPr wrap="square" rtlCol="0">
            <a:spAutoFit/>
          </a:bodyPr>
          <a:lstStyle/>
          <a:p>
            <a:pPr>
              <a:lnSpc>
                <a:spcPct val="250000"/>
              </a:lnSpc>
              <a:buFont typeface="Arial" pitchFamily="34" charset="0"/>
              <a:buChar char="•"/>
            </a:pPr>
            <a:r>
              <a:rPr lang="en-US" sz="1500" dirty="0" smtClean="0">
                <a:solidFill>
                  <a:schemeClr val="tx1"/>
                </a:solidFill>
                <a:latin typeface="Arial" pitchFamily="34" charset="0"/>
                <a:cs typeface="Arial" pitchFamily="34" charset="0"/>
              </a:rPr>
              <a:t> Introduction</a:t>
            </a:r>
          </a:p>
          <a:p>
            <a:pPr lvl="1">
              <a:lnSpc>
                <a:spcPct val="150000"/>
              </a:lnSpc>
              <a:buFont typeface="Arial" pitchFamily="34" charset="0"/>
              <a:buChar char="•"/>
            </a:pPr>
            <a:r>
              <a:rPr lang="en-US" sz="1500" dirty="0" smtClean="0">
                <a:solidFill>
                  <a:schemeClr val="tx1"/>
                </a:solidFill>
                <a:latin typeface="Arial" pitchFamily="34" charset="0"/>
                <a:cs typeface="Arial" pitchFamily="34" charset="0"/>
              </a:rPr>
              <a:t>Structure of White Paper outline- CGMS Baseline</a:t>
            </a:r>
          </a:p>
          <a:p>
            <a:pPr lvl="1">
              <a:lnSpc>
                <a:spcPct val="150000"/>
              </a:lnSpc>
              <a:buFont typeface="Arial" pitchFamily="34" charset="0"/>
              <a:buChar char="•"/>
            </a:pPr>
            <a:r>
              <a:rPr lang="en-US" sz="1500" dirty="0" smtClean="0">
                <a:solidFill>
                  <a:schemeClr val="tx1"/>
                </a:solidFill>
                <a:latin typeface="Arial" pitchFamily="34" charset="0"/>
                <a:cs typeface="Arial" pitchFamily="34" charset="0"/>
              </a:rPr>
              <a:t>GSICS a component of WIGOS</a:t>
            </a:r>
          </a:p>
          <a:p>
            <a:pPr lvl="1">
              <a:lnSpc>
                <a:spcPct val="150000"/>
              </a:lnSpc>
              <a:buFont typeface="Arial" pitchFamily="34" charset="0"/>
              <a:buChar char="•"/>
            </a:pPr>
            <a:r>
              <a:rPr lang="en-US" sz="1500" dirty="0" smtClean="0">
                <a:solidFill>
                  <a:schemeClr val="tx1"/>
                </a:solidFill>
                <a:latin typeface="Arial" pitchFamily="34" charset="0"/>
                <a:cs typeface="Arial" pitchFamily="34" charset="0"/>
              </a:rPr>
              <a:t>Goals of this session</a:t>
            </a:r>
          </a:p>
          <a:p>
            <a:pPr>
              <a:buFont typeface="Arial" pitchFamily="34" charset="0"/>
              <a:buChar char="•"/>
            </a:pPr>
            <a:r>
              <a:rPr lang="en-US" sz="1500" dirty="0" smtClean="0">
                <a:solidFill>
                  <a:schemeClr val="tx1"/>
                </a:solidFill>
                <a:latin typeface="Arial" pitchFamily="34" charset="0"/>
                <a:cs typeface="Arial" pitchFamily="34" charset="0"/>
              </a:rPr>
              <a:t>Review CGMS Baseline: Sustained Contributions to the Global Observing System</a:t>
            </a:r>
          </a:p>
          <a:p>
            <a:pPr lvl="1">
              <a:buFont typeface="Arial" pitchFamily="34" charset="0"/>
              <a:buChar char="•"/>
            </a:pPr>
            <a:r>
              <a:rPr lang="en-US" sz="1500" dirty="0" smtClean="0">
                <a:solidFill>
                  <a:schemeClr val="tx1"/>
                </a:solidFill>
                <a:latin typeface="Arial" pitchFamily="34" charset="0"/>
                <a:cs typeface="Arial" pitchFamily="34" charset="0"/>
              </a:rPr>
              <a:t>Contingency Plan</a:t>
            </a:r>
          </a:p>
          <a:p>
            <a:pPr lvl="1">
              <a:buFont typeface="Arial" pitchFamily="34" charset="0"/>
              <a:buChar char="•"/>
            </a:pPr>
            <a:r>
              <a:rPr lang="en-US" sz="1500" dirty="0" smtClean="0">
                <a:solidFill>
                  <a:schemeClr val="tx1"/>
                </a:solidFill>
                <a:latin typeface="Arial" pitchFamily="34" charset="0"/>
                <a:cs typeface="Arial" pitchFamily="34" charset="0"/>
              </a:rPr>
              <a:t>HLPP</a:t>
            </a:r>
          </a:p>
          <a:p>
            <a:pPr lvl="1">
              <a:buFont typeface="Arial" pitchFamily="34" charset="0"/>
              <a:buChar char="•"/>
            </a:pPr>
            <a:r>
              <a:rPr lang="en-US" sz="1500" dirty="0" smtClean="0">
                <a:solidFill>
                  <a:schemeClr val="tx1"/>
                </a:solidFill>
                <a:latin typeface="Arial" pitchFamily="34" charset="0"/>
                <a:cs typeface="Arial" pitchFamily="34" charset="0"/>
              </a:rPr>
              <a:t>Gap Analysis( Time and Spectral )</a:t>
            </a:r>
          </a:p>
          <a:p>
            <a:pPr lvl="1">
              <a:buFont typeface="Arial" pitchFamily="34" charset="0"/>
              <a:buChar char="•"/>
            </a:pPr>
            <a:r>
              <a:rPr lang="en-US" sz="1500" dirty="0" smtClean="0">
                <a:solidFill>
                  <a:schemeClr val="tx1"/>
                </a:solidFill>
                <a:latin typeface="Arial" pitchFamily="34" charset="0"/>
                <a:cs typeface="Arial" pitchFamily="34" charset="0"/>
              </a:rPr>
              <a:t>GSICS  as WIGOS Component</a:t>
            </a:r>
          </a:p>
          <a:p>
            <a:pPr lvl="1">
              <a:buFont typeface="Arial" pitchFamily="34" charset="0"/>
              <a:buChar char="•"/>
            </a:pPr>
            <a:r>
              <a:rPr lang="en-US" sz="1500" dirty="0" smtClean="0">
                <a:solidFill>
                  <a:schemeClr val="tx1"/>
                </a:solidFill>
                <a:latin typeface="Arial" pitchFamily="34" charset="0"/>
                <a:cs typeface="Arial" pitchFamily="34" charset="0"/>
              </a:rPr>
              <a:t>Vision 2040</a:t>
            </a:r>
          </a:p>
          <a:p>
            <a:pPr>
              <a:buFont typeface="Arial" pitchFamily="34" charset="0"/>
              <a:buChar char="•"/>
            </a:pPr>
            <a:r>
              <a:rPr lang="en-US" sz="1500" dirty="0" smtClean="0">
                <a:solidFill>
                  <a:schemeClr val="tx1"/>
                </a:solidFill>
                <a:latin typeface="Arial" pitchFamily="34" charset="0"/>
                <a:cs typeface="Arial" pitchFamily="34" charset="0"/>
              </a:rPr>
              <a:t>Summary</a:t>
            </a:r>
          </a:p>
          <a:p>
            <a:pPr>
              <a:buFont typeface="Arial" pitchFamily="34" charset="0"/>
              <a:buChar char="•"/>
            </a:pPr>
            <a:endParaRPr lang="en-US" sz="1500" dirty="0" smtClean="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55783" y="1460793"/>
            <a:ext cx="9079344" cy="369332"/>
          </a:xfrm>
          <a:prstGeom prst="rect">
            <a:avLst/>
          </a:prstGeom>
        </p:spPr>
        <p:txBody>
          <a:bodyPr wrap="square">
            <a:spAutoFit/>
          </a:bodyPr>
          <a:lstStyle/>
          <a:p>
            <a:r>
              <a:rPr lang="en-US" sz="1800" dirty="0">
                <a:solidFill>
                  <a:schemeClr val="tx1"/>
                </a:solidFill>
              </a:rPr>
              <a:t>CGMS Baseline Sustained contributions to the Global Observing System</a:t>
            </a:r>
          </a:p>
        </p:txBody>
      </p:sp>
      <p:sp>
        <p:nvSpPr>
          <p:cNvPr id="6" name="Title 1"/>
          <p:cNvSpPr>
            <a:spLocks noGrp="1"/>
          </p:cNvSpPr>
          <p:nvPr>
            <p:ph type="title"/>
          </p:nvPr>
        </p:nvSpPr>
        <p:spPr>
          <a:xfrm>
            <a:off x="517236" y="202447"/>
            <a:ext cx="8915400" cy="954087"/>
          </a:xfrm>
          <a:ln>
            <a:solidFill>
              <a:schemeClr val="bg1"/>
            </a:solidFill>
          </a:ln>
        </p:spPr>
        <p:style>
          <a:lnRef idx="0">
            <a:schemeClr val="accent3"/>
          </a:lnRef>
          <a:fillRef idx="3">
            <a:schemeClr val="accent3"/>
          </a:fillRef>
          <a:effectRef idx="3">
            <a:schemeClr val="accent3"/>
          </a:effectRef>
          <a:fontRef idx="minor">
            <a:schemeClr val="lt1"/>
          </a:fontRef>
        </p:style>
        <p:txBody>
          <a:bodyPr/>
          <a:lstStyle/>
          <a:p>
            <a:r>
              <a:rPr lang="en-US" sz="3200" dirty="0" smtClean="0"/>
              <a:t>Introduction- Baseline Document</a:t>
            </a:r>
            <a:endParaRPr lang="en-US" sz="3200" dirty="0"/>
          </a:p>
        </p:txBody>
      </p:sp>
      <p:sp>
        <p:nvSpPr>
          <p:cNvPr id="7" name="TextBox 6"/>
          <p:cNvSpPr txBox="1"/>
          <p:nvPr/>
        </p:nvSpPr>
        <p:spPr>
          <a:xfrm>
            <a:off x="83127" y="2008448"/>
            <a:ext cx="9294092" cy="1169551"/>
          </a:xfrm>
          <a:prstGeom prst="rect">
            <a:avLst/>
          </a:prstGeom>
          <a:noFill/>
        </p:spPr>
        <p:txBody>
          <a:bodyPr wrap="square" rtlCol="0">
            <a:spAutoFit/>
          </a:bodyPr>
          <a:lstStyle/>
          <a:p>
            <a:r>
              <a:rPr lang="en-US" sz="1400" dirty="0" smtClean="0">
                <a:solidFill>
                  <a:schemeClr val="tx1"/>
                </a:solidFill>
              </a:rPr>
              <a:t>The CGMS Baseline document was initiated in the CGMS-46 in Bangalore, India</a:t>
            </a:r>
            <a:r>
              <a:rPr lang="en-US" sz="1400" dirty="0">
                <a:solidFill>
                  <a:schemeClr val="tx1"/>
                </a:solidFill>
              </a:rPr>
              <a:t>. The ‘Baseline’ constitutes the commitments and plans of CGMS members to provide </a:t>
            </a:r>
            <a:r>
              <a:rPr lang="en-US" sz="1400" dirty="0" smtClean="0">
                <a:solidFill>
                  <a:schemeClr val="tx1"/>
                </a:solidFill>
              </a:rPr>
              <a:t>particular  observations</a:t>
            </a:r>
            <a:r>
              <a:rPr lang="en-US" sz="1400" dirty="0">
                <a:solidFill>
                  <a:schemeClr val="tx1"/>
                </a:solidFill>
              </a:rPr>
              <a:t>, measurements, and services. </a:t>
            </a:r>
            <a:endParaRPr lang="en-US" sz="1400" dirty="0" smtClean="0">
              <a:solidFill>
                <a:schemeClr val="tx1"/>
              </a:solidFill>
            </a:endParaRPr>
          </a:p>
          <a:p>
            <a:endParaRPr lang="en-US" sz="1400" dirty="0">
              <a:solidFill>
                <a:schemeClr val="tx1"/>
              </a:solidFill>
            </a:endParaRPr>
          </a:p>
          <a:p>
            <a:endParaRPr lang="en-US" sz="1400" dirty="0">
              <a:solidFill>
                <a:schemeClr val="tx1"/>
              </a:solidFill>
            </a:endParaRPr>
          </a:p>
        </p:txBody>
      </p:sp>
      <p:sp>
        <p:nvSpPr>
          <p:cNvPr id="8" name="Rectangle 7"/>
          <p:cNvSpPr/>
          <p:nvPr/>
        </p:nvSpPr>
        <p:spPr>
          <a:xfrm>
            <a:off x="0" y="2682039"/>
            <a:ext cx="6451231" cy="2970044"/>
          </a:xfrm>
          <a:prstGeom prst="rect">
            <a:avLst/>
          </a:prstGeom>
        </p:spPr>
        <p:txBody>
          <a:bodyPr wrap="square">
            <a:spAutoFit/>
          </a:bodyPr>
          <a:lstStyle/>
          <a:p>
            <a:r>
              <a:rPr lang="en-US" sz="1100" dirty="0">
                <a:solidFill>
                  <a:srgbClr val="747476"/>
                </a:solidFill>
                <a:latin typeface="Calibri" panose="020F0502020204030204" pitchFamily="34" charset="0"/>
              </a:rPr>
              <a:t>1. Introduction ................................................................................................................................... 3 </a:t>
            </a:r>
            <a:endParaRPr lang="en-US" sz="1100" b="0" dirty="0">
              <a:solidFill>
                <a:srgbClr val="747476"/>
              </a:solidFill>
              <a:latin typeface="Calibri" panose="020F0502020204030204" pitchFamily="34" charset="0"/>
            </a:endParaRPr>
          </a:p>
          <a:p>
            <a:r>
              <a:rPr lang="en-US" sz="1100" b="0" dirty="0">
                <a:solidFill>
                  <a:srgbClr val="0084BB"/>
                </a:solidFill>
                <a:latin typeface="Calibri" panose="020F0502020204030204" pitchFamily="34" charset="0"/>
              </a:rPr>
              <a:t>1.1 Document purpose ........................................................................................................................................ 3 </a:t>
            </a:r>
          </a:p>
          <a:p>
            <a:r>
              <a:rPr lang="en-US" sz="1100" b="0" dirty="0">
                <a:solidFill>
                  <a:srgbClr val="0084BB"/>
                </a:solidFill>
                <a:latin typeface="Calibri" panose="020F0502020204030204" pitchFamily="34" charset="0"/>
              </a:rPr>
              <a:t>1.2 Reference documents .................................................................................................................................... 3 </a:t>
            </a:r>
          </a:p>
          <a:p>
            <a:r>
              <a:rPr lang="en-US" sz="1100" b="0" dirty="0">
                <a:solidFill>
                  <a:srgbClr val="0084BB"/>
                </a:solidFill>
                <a:latin typeface="Calibri" panose="020F0502020204030204" pitchFamily="34" charset="0"/>
              </a:rPr>
              <a:t>1.3 Scope of the baseline ..................................................................................................................................... 3 </a:t>
            </a:r>
          </a:p>
          <a:p>
            <a:r>
              <a:rPr lang="en-US" sz="1100" b="0" dirty="0">
                <a:solidFill>
                  <a:srgbClr val="0084BB"/>
                </a:solidFill>
                <a:latin typeface="Calibri" panose="020F0502020204030204" pitchFamily="34" charset="0"/>
              </a:rPr>
              <a:t>1.4 Evolution of the baseline ............................................................................................................................... 4 </a:t>
            </a:r>
          </a:p>
          <a:p>
            <a:r>
              <a:rPr lang="en-US" sz="1100" b="0" dirty="0">
                <a:solidFill>
                  <a:srgbClr val="0084BB"/>
                </a:solidFill>
                <a:latin typeface="Calibri" panose="020F0502020204030204" pitchFamily="34" charset="0"/>
              </a:rPr>
              <a:t>1.5 Additional aspirational response to the WIGOS Vision ............................................................................... 4 </a:t>
            </a:r>
          </a:p>
          <a:p>
            <a:r>
              <a:rPr lang="en-US" sz="1100" dirty="0">
                <a:solidFill>
                  <a:srgbClr val="747476"/>
                </a:solidFill>
                <a:latin typeface="Calibri" panose="020F0502020204030204" pitchFamily="34" charset="0"/>
              </a:rPr>
              <a:t>2. Observations, measurements, and orbits ....................................................................................... 4 </a:t>
            </a:r>
            <a:endParaRPr lang="en-US" sz="1100" b="0" dirty="0">
              <a:solidFill>
                <a:srgbClr val="747476"/>
              </a:solidFill>
              <a:latin typeface="Calibri" panose="020F0502020204030204" pitchFamily="34" charset="0"/>
            </a:endParaRPr>
          </a:p>
          <a:p>
            <a:r>
              <a:rPr lang="en-US" sz="1100" b="0" dirty="0">
                <a:solidFill>
                  <a:srgbClr val="0084BB"/>
                </a:solidFill>
                <a:latin typeface="Calibri" panose="020F0502020204030204" pitchFamily="34" charset="0"/>
              </a:rPr>
              <a:t>2.1 Observations and measurements ................................................................................................................. 4 </a:t>
            </a:r>
          </a:p>
          <a:p>
            <a:r>
              <a:rPr lang="en-US" sz="1100" dirty="0">
                <a:solidFill>
                  <a:srgbClr val="747476"/>
                </a:solidFill>
                <a:latin typeface="Calibri" panose="020F0502020204030204" pitchFamily="34" charset="0"/>
              </a:rPr>
              <a:t>3. Services .......................................................................................................................................... 8 </a:t>
            </a:r>
            <a:endParaRPr lang="en-US" sz="1100" b="0" dirty="0">
              <a:solidFill>
                <a:srgbClr val="747476"/>
              </a:solidFill>
              <a:latin typeface="Calibri" panose="020F0502020204030204" pitchFamily="34" charset="0"/>
            </a:endParaRPr>
          </a:p>
          <a:p>
            <a:r>
              <a:rPr lang="en-US" sz="1100" b="0" dirty="0">
                <a:solidFill>
                  <a:srgbClr val="0084BB"/>
                </a:solidFill>
                <a:latin typeface="Calibri" panose="020F0502020204030204" pitchFamily="34" charset="0"/>
              </a:rPr>
              <a:t>3.1 Data sharing services ..................................................................................................................................... 8 </a:t>
            </a:r>
          </a:p>
          <a:p>
            <a:r>
              <a:rPr lang="en-US" sz="1100" dirty="0">
                <a:solidFill>
                  <a:srgbClr val="747476"/>
                </a:solidFill>
                <a:latin typeface="Calibri" panose="020F0502020204030204" pitchFamily="34" charset="0"/>
              </a:rPr>
              <a:t>4. Ensuring data and services ............................................................................................................. 8 </a:t>
            </a:r>
            <a:endParaRPr lang="en-US" sz="1100" b="0" dirty="0">
              <a:solidFill>
                <a:srgbClr val="747476"/>
              </a:solidFill>
              <a:latin typeface="Calibri" panose="020F0502020204030204" pitchFamily="34" charset="0"/>
            </a:endParaRPr>
          </a:p>
          <a:p>
            <a:r>
              <a:rPr lang="en-US" sz="1100" b="0" dirty="0">
                <a:solidFill>
                  <a:srgbClr val="0084BB"/>
                </a:solidFill>
                <a:latin typeface="Calibri" panose="020F0502020204030204" pitchFamily="34" charset="0"/>
              </a:rPr>
              <a:t>4.1 Calibration and validation .............................................................................................................................. 8 </a:t>
            </a:r>
          </a:p>
          <a:p>
            <a:r>
              <a:rPr lang="en-US" sz="1100" b="0" dirty="0">
                <a:solidFill>
                  <a:srgbClr val="0084BB"/>
                </a:solidFill>
                <a:latin typeface="Calibri" panose="020F0502020204030204" pitchFamily="34" charset="0"/>
              </a:rPr>
              <a:t>4.2 Contingency planning to ensure continuity ................................................................................................. 9 </a:t>
            </a:r>
          </a:p>
          <a:p>
            <a:r>
              <a:rPr lang="en-US" sz="1100" b="0" dirty="0">
                <a:solidFill>
                  <a:srgbClr val="0084BB"/>
                </a:solidFill>
                <a:latin typeface="Calibri" panose="020F0502020204030204" pitchFamily="34" charset="0"/>
              </a:rPr>
              <a:t>4.3 Monitoring implementation of the baseline ................................................................................................ 9 </a:t>
            </a:r>
          </a:p>
          <a:p>
            <a:r>
              <a:rPr lang="en-US" sz="1100" b="0" dirty="0">
                <a:solidFill>
                  <a:srgbClr val="0084BB"/>
                </a:solidFill>
                <a:latin typeface="Calibri" panose="020F0502020204030204" pitchFamily="34" charset="0"/>
              </a:rPr>
              <a:t>4.4 Research to operations and employing research missions ......................................................................... 9 </a:t>
            </a:r>
          </a:p>
          <a:p>
            <a:r>
              <a:rPr lang="en-US" sz="1100" b="0" dirty="0">
                <a:solidFill>
                  <a:srgbClr val="0084BB"/>
                </a:solidFill>
                <a:latin typeface="Calibri" panose="020F0502020204030204" pitchFamily="34" charset="0"/>
              </a:rPr>
              <a:t>4.5 System compatibility and interoperability ................................................................................................... 9 </a:t>
            </a:r>
          </a:p>
          <a:p>
            <a:r>
              <a:rPr lang="en-US" sz="1100" b="0" dirty="0">
                <a:solidFill>
                  <a:srgbClr val="0084BB"/>
                </a:solidFill>
                <a:latin typeface="Calibri" panose="020F0502020204030204" pitchFamily="34" charset="0"/>
              </a:rPr>
              <a:t>APPENDIX A: CGMS baseline process ............................................................................................................... 10 </a:t>
            </a:r>
            <a:endParaRPr lang="en-US" dirty="0"/>
          </a:p>
        </p:txBody>
      </p:sp>
      <p:pic>
        <p:nvPicPr>
          <p:cNvPr id="9" name="Picture 8"/>
          <p:cNvPicPr>
            <a:picLocks noChangeAspect="1"/>
          </p:cNvPicPr>
          <p:nvPr/>
        </p:nvPicPr>
        <p:blipFill>
          <a:blip r:embed="rId2"/>
          <a:stretch>
            <a:fillRect/>
          </a:stretch>
        </p:blipFill>
        <p:spPr>
          <a:xfrm>
            <a:off x="6451231" y="2505361"/>
            <a:ext cx="3059100" cy="3323400"/>
          </a:xfrm>
          <a:prstGeom prst="rect">
            <a:avLst/>
          </a:prstGeom>
        </p:spPr>
      </p:pic>
      <p:sp>
        <p:nvSpPr>
          <p:cNvPr id="2" name="Rectangle 1"/>
          <p:cNvSpPr/>
          <p:nvPr/>
        </p:nvSpPr>
        <p:spPr>
          <a:xfrm>
            <a:off x="162256" y="6103662"/>
            <a:ext cx="9135834" cy="338554"/>
          </a:xfrm>
          <a:prstGeom prst="rect">
            <a:avLst/>
          </a:prstGeom>
          <a:solidFill>
            <a:schemeClr val="bg1">
              <a:lumMod val="75000"/>
            </a:schemeClr>
          </a:solidFill>
        </p:spPr>
        <p:txBody>
          <a:bodyPr wrap="none">
            <a:spAutoFit/>
          </a:bodyPr>
          <a:lstStyle/>
          <a:p>
            <a:r>
              <a:rPr lang="en-US" sz="1600" dirty="0">
                <a:solidFill>
                  <a:schemeClr val="tx1"/>
                </a:solidFill>
                <a:latin typeface="Arial" panose="020B0604020202020204" pitchFamily="34" charset="0"/>
              </a:rPr>
              <a:t>GSICS contribution to it and how we would sustain/improve the calibration for MW sensors.</a:t>
            </a:r>
            <a:endParaRPr lang="en-US" sz="1600" dirty="0">
              <a:solidFill>
                <a:schemeClr val="tx1"/>
              </a:solidFill>
            </a:endParaRPr>
          </a:p>
        </p:txBody>
      </p:sp>
    </p:spTree>
    <p:extLst>
      <p:ext uri="{BB962C8B-B14F-4D97-AF65-F5344CB8AC3E}">
        <p14:creationId xmlns:p14="http://schemas.microsoft.com/office/powerpoint/2010/main" val="3615881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610631" y="155194"/>
            <a:ext cx="8915400" cy="954087"/>
          </a:xfrm>
          <a:prstGeom prst="rect">
            <a:avLst/>
          </a:prstGeom>
          <a:solidFill>
            <a:srgbClr val="92D050"/>
          </a:solidFill>
          <a:ln w="9525">
            <a:solidFill>
              <a:schemeClr val="bg1"/>
            </a:solidFill>
            <a:miter lim="800000"/>
            <a:headEnd/>
            <a:tailEnd/>
          </a:ln>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1"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smtClean="0">
                <a:solidFill>
                  <a:schemeClr val="bg1"/>
                </a:solidFill>
              </a:rPr>
              <a:t>Introduction: GSICS a WIGOS component</a:t>
            </a:r>
            <a:endParaRPr lang="en-US" dirty="0">
              <a:solidFill>
                <a:schemeClr val="bg1"/>
              </a:solidFill>
            </a:endParaRPr>
          </a:p>
        </p:txBody>
      </p:sp>
      <p:pic>
        <p:nvPicPr>
          <p:cNvPr id="2050" name="Picture 2" descr="WIGOS Observa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86" y="2622433"/>
            <a:ext cx="4180023" cy="334293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93589" y="1420969"/>
            <a:ext cx="9712411" cy="1077218"/>
          </a:xfrm>
          <a:prstGeom prst="rect">
            <a:avLst/>
          </a:prstGeom>
        </p:spPr>
        <p:txBody>
          <a:bodyPr wrap="square">
            <a:spAutoFit/>
          </a:bodyPr>
          <a:lstStyle/>
          <a:p>
            <a:r>
              <a:rPr lang="en-US" sz="1600" b="0" dirty="0">
                <a:solidFill>
                  <a:srgbClr val="444444"/>
                </a:solidFill>
                <a:latin typeface="OpenSansLight"/>
              </a:rPr>
              <a:t>WMO Integrated Global Observing System provides a framework for the integration and sharing of observational data from National Meteorological and Hydrological Services (NMHSs) and other sources, while WMO Information System (WIS) connects all National Meteorological and Hydrological Services and regions together for data exchange, management and processing.</a:t>
            </a:r>
            <a:endParaRPr lang="en-US" sz="1600" dirty="0"/>
          </a:p>
        </p:txBody>
      </p:sp>
      <p:pic>
        <p:nvPicPr>
          <p:cNvPr id="15" name="Picture 14"/>
          <p:cNvPicPr>
            <a:picLocks noChangeAspect="1"/>
          </p:cNvPicPr>
          <p:nvPr/>
        </p:nvPicPr>
        <p:blipFill>
          <a:blip r:embed="rId3"/>
          <a:stretch>
            <a:fillRect/>
          </a:stretch>
        </p:blipFill>
        <p:spPr>
          <a:xfrm>
            <a:off x="4577651" y="2622433"/>
            <a:ext cx="4560584" cy="3686792"/>
          </a:xfrm>
          <a:prstGeom prst="rect">
            <a:avLst/>
          </a:prstGeom>
        </p:spPr>
      </p:pic>
    </p:spTree>
    <p:extLst>
      <p:ext uri="{BB962C8B-B14F-4D97-AF65-F5344CB8AC3E}">
        <p14:creationId xmlns:p14="http://schemas.microsoft.com/office/powerpoint/2010/main" val="16017387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846" y="179724"/>
            <a:ext cx="8915400" cy="954087"/>
          </a:xfrm>
        </p:spPr>
        <p:txBody>
          <a:bodyPr/>
          <a:lstStyle/>
          <a:p>
            <a:r>
              <a:rPr lang="en-US" dirty="0" smtClean="0"/>
              <a:t>Passive Microwave Missions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869289808"/>
              </p:ext>
            </p:extLst>
          </p:nvPr>
        </p:nvGraphicFramePr>
        <p:xfrm>
          <a:off x="0" y="1297712"/>
          <a:ext cx="2091560" cy="5560288"/>
        </p:xfrm>
        <a:graphic>
          <a:graphicData uri="http://schemas.openxmlformats.org/drawingml/2006/table">
            <a:tbl>
              <a:tblPr>
                <a:tableStyleId>{5C22544A-7EE6-4342-B048-85BDC9FD1C3A}</a:tableStyleId>
              </a:tblPr>
              <a:tblGrid>
                <a:gridCol w="659295">
                  <a:extLst>
                    <a:ext uri="{9D8B030D-6E8A-4147-A177-3AD203B41FA5}">
                      <a16:colId xmlns:a16="http://schemas.microsoft.com/office/drawing/2014/main" val="1636464989"/>
                    </a:ext>
                  </a:extLst>
                </a:gridCol>
                <a:gridCol w="428654">
                  <a:extLst>
                    <a:ext uri="{9D8B030D-6E8A-4147-A177-3AD203B41FA5}">
                      <a16:colId xmlns:a16="http://schemas.microsoft.com/office/drawing/2014/main" val="146384624"/>
                    </a:ext>
                  </a:extLst>
                </a:gridCol>
                <a:gridCol w="1003611">
                  <a:extLst>
                    <a:ext uri="{9D8B030D-6E8A-4147-A177-3AD203B41FA5}">
                      <a16:colId xmlns:a16="http://schemas.microsoft.com/office/drawing/2014/main" val="407903332"/>
                    </a:ext>
                  </a:extLst>
                </a:gridCol>
              </a:tblGrid>
              <a:tr h="92367">
                <a:tc>
                  <a:txBody>
                    <a:bodyPr/>
                    <a:lstStyle/>
                    <a:p>
                      <a:pPr algn="l" fontAlgn="b"/>
                      <a:r>
                        <a:rPr lang="en-US" sz="1000" u="none" strike="noStrike" dirty="0">
                          <a:effectLst/>
                        </a:rPr>
                        <a:t>Satellites</a:t>
                      </a:r>
                      <a:endParaRPr lang="en-US" sz="1000" b="1" i="0" u="none" strike="noStrike" dirty="0">
                        <a:solidFill>
                          <a:srgbClr val="000000"/>
                        </a:solidFill>
                        <a:effectLst/>
                        <a:latin typeface="Calibri" panose="020F0502020204030204" pitchFamily="34" charset="0"/>
                      </a:endParaRPr>
                    </a:p>
                  </a:txBody>
                  <a:tcPr marL="4618" marR="4618" marT="4618" marB="0" anchor="b"/>
                </a:tc>
                <a:tc>
                  <a:txBody>
                    <a:bodyPr/>
                    <a:lstStyle/>
                    <a:p>
                      <a:pPr algn="l" fontAlgn="b"/>
                      <a:r>
                        <a:rPr lang="en-US" sz="1000" u="none" strike="noStrike" dirty="0">
                          <a:effectLst/>
                        </a:rPr>
                        <a:t>Usage from</a:t>
                      </a:r>
                      <a:endParaRPr lang="en-US" sz="1000" b="1" i="0" u="none" strike="noStrike" dirty="0">
                        <a:solidFill>
                          <a:srgbClr val="000000"/>
                        </a:solidFill>
                        <a:effectLst/>
                        <a:latin typeface="Calibri" panose="020F0502020204030204" pitchFamily="34" charset="0"/>
                      </a:endParaRPr>
                    </a:p>
                  </a:txBody>
                  <a:tcPr marL="4618" marR="4618" marT="4618" marB="0" anchor="b"/>
                </a:tc>
                <a:tc>
                  <a:txBody>
                    <a:bodyPr/>
                    <a:lstStyle/>
                    <a:p>
                      <a:pPr algn="l" fontAlgn="b"/>
                      <a:r>
                        <a:rPr lang="en-US" sz="1000" u="none" strike="noStrike" dirty="0">
                          <a:effectLst/>
                        </a:rPr>
                        <a:t>Usage to</a:t>
                      </a:r>
                      <a:endParaRPr lang="en-US" sz="1000" b="1" i="0" u="none" strike="noStrike" dirty="0">
                        <a:solidFill>
                          <a:srgbClr val="000000"/>
                        </a:solidFill>
                        <a:effectLst/>
                        <a:latin typeface="Calibri" panose="020F0502020204030204" pitchFamily="34" charset="0"/>
                      </a:endParaRPr>
                    </a:p>
                  </a:txBody>
                  <a:tcPr marL="4618" marR="4618" marT="4618" marB="0" anchor="b"/>
                </a:tc>
                <a:extLst>
                  <a:ext uri="{0D108BD9-81ED-4DB2-BD59-A6C34878D82A}">
                    <a16:rowId xmlns:a16="http://schemas.microsoft.com/office/drawing/2014/main" val="4263921250"/>
                  </a:ext>
                </a:extLst>
              </a:tr>
              <a:tr h="92367">
                <a:tc>
                  <a:txBody>
                    <a:bodyPr/>
                    <a:lstStyle/>
                    <a:p>
                      <a:pPr algn="l" fontAlgn="b"/>
                      <a:r>
                        <a:rPr lang="en-US" sz="1000" u="none" strike="noStrike">
                          <a:effectLst/>
                        </a:rPr>
                        <a:t>Nimbus-5</a:t>
                      </a:r>
                      <a:endParaRPr lang="en-US" sz="1000" b="0" i="0" u="none" strike="noStrike">
                        <a:solidFill>
                          <a:srgbClr val="000000"/>
                        </a:solidFill>
                        <a:effectLst/>
                        <a:latin typeface="Calibri" panose="020F0502020204030204" pitchFamily="34" charset="0"/>
                      </a:endParaRPr>
                    </a:p>
                  </a:txBody>
                  <a:tcPr marL="4618" marR="4618" marT="4618" marB="0" anchor="b"/>
                </a:tc>
                <a:tc>
                  <a:txBody>
                    <a:bodyPr/>
                    <a:lstStyle/>
                    <a:p>
                      <a:pPr algn="r" fontAlgn="b"/>
                      <a:r>
                        <a:rPr lang="en-US" sz="1000" u="none" strike="noStrike">
                          <a:effectLst/>
                        </a:rPr>
                        <a:t>1972</a:t>
                      </a:r>
                      <a:endParaRPr lang="en-US" sz="1000" b="0" i="0" u="none" strike="noStrike">
                        <a:solidFill>
                          <a:srgbClr val="000000"/>
                        </a:solidFill>
                        <a:effectLst/>
                        <a:latin typeface="Calibri" panose="020F0502020204030204" pitchFamily="34" charset="0"/>
                      </a:endParaRPr>
                    </a:p>
                  </a:txBody>
                  <a:tcPr marL="4618" marR="4618" marT="4618" marB="0" anchor="b"/>
                </a:tc>
                <a:tc>
                  <a:txBody>
                    <a:bodyPr/>
                    <a:lstStyle/>
                    <a:p>
                      <a:pPr algn="l" fontAlgn="b"/>
                      <a:r>
                        <a:rPr lang="en-US" sz="1000" u="none" strike="noStrike" dirty="0">
                          <a:effectLst/>
                        </a:rPr>
                        <a:t>1983</a:t>
                      </a:r>
                      <a:endParaRPr lang="en-US" sz="1000" b="0" i="0" u="none" strike="noStrike" dirty="0">
                        <a:solidFill>
                          <a:srgbClr val="000000"/>
                        </a:solidFill>
                        <a:effectLst/>
                        <a:latin typeface="Calibri" panose="020F0502020204030204" pitchFamily="34" charset="0"/>
                      </a:endParaRPr>
                    </a:p>
                  </a:txBody>
                  <a:tcPr marL="4618" marR="4618" marT="4618" marB="0" anchor="b"/>
                </a:tc>
                <a:extLst>
                  <a:ext uri="{0D108BD9-81ED-4DB2-BD59-A6C34878D82A}">
                    <a16:rowId xmlns:a16="http://schemas.microsoft.com/office/drawing/2014/main" val="3742007922"/>
                  </a:ext>
                </a:extLst>
              </a:tr>
              <a:tr h="92367">
                <a:tc>
                  <a:txBody>
                    <a:bodyPr/>
                    <a:lstStyle/>
                    <a:p>
                      <a:pPr algn="l" fontAlgn="b"/>
                      <a:r>
                        <a:rPr lang="en-US" sz="1000" u="none" strike="noStrike">
                          <a:effectLst/>
                        </a:rPr>
                        <a:t>Nimbus-5</a:t>
                      </a:r>
                      <a:endParaRPr lang="en-US" sz="1000" b="0" i="0" u="none" strike="noStrike">
                        <a:solidFill>
                          <a:srgbClr val="000000"/>
                        </a:solidFill>
                        <a:effectLst/>
                        <a:latin typeface="Calibri" panose="020F0502020204030204" pitchFamily="34" charset="0"/>
                      </a:endParaRPr>
                    </a:p>
                  </a:txBody>
                  <a:tcPr marL="4618" marR="4618" marT="4618" marB="0" anchor="b"/>
                </a:tc>
                <a:tc>
                  <a:txBody>
                    <a:bodyPr/>
                    <a:lstStyle/>
                    <a:p>
                      <a:pPr algn="r" fontAlgn="b"/>
                      <a:r>
                        <a:rPr lang="en-US" sz="1000" u="none" strike="noStrike">
                          <a:effectLst/>
                        </a:rPr>
                        <a:t>1972</a:t>
                      </a:r>
                      <a:endParaRPr lang="en-US" sz="1000" b="0" i="0" u="none" strike="noStrike">
                        <a:solidFill>
                          <a:srgbClr val="000000"/>
                        </a:solidFill>
                        <a:effectLst/>
                        <a:latin typeface="Calibri" panose="020F0502020204030204" pitchFamily="34" charset="0"/>
                      </a:endParaRPr>
                    </a:p>
                  </a:txBody>
                  <a:tcPr marL="4618" marR="4618" marT="4618" marB="0" anchor="b"/>
                </a:tc>
                <a:tc>
                  <a:txBody>
                    <a:bodyPr/>
                    <a:lstStyle/>
                    <a:p>
                      <a:pPr algn="l" fontAlgn="b"/>
                      <a:r>
                        <a:rPr lang="en-US" sz="1000" u="none" strike="noStrike" dirty="0">
                          <a:effectLst/>
                        </a:rPr>
                        <a:t>1983</a:t>
                      </a:r>
                      <a:endParaRPr lang="en-US" sz="1000" b="0" i="0" u="none" strike="noStrike" dirty="0">
                        <a:solidFill>
                          <a:srgbClr val="000000"/>
                        </a:solidFill>
                        <a:effectLst/>
                        <a:latin typeface="Calibri" panose="020F0502020204030204" pitchFamily="34" charset="0"/>
                      </a:endParaRPr>
                    </a:p>
                  </a:txBody>
                  <a:tcPr marL="4618" marR="4618" marT="4618" marB="0" anchor="b"/>
                </a:tc>
                <a:extLst>
                  <a:ext uri="{0D108BD9-81ED-4DB2-BD59-A6C34878D82A}">
                    <a16:rowId xmlns:a16="http://schemas.microsoft.com/office/drawing/2014/main" val="3519018329"/>
                  </a:ext>
                </a:extLst>
              </a:tr>
              <a:tr h="92367">
                <a:tc>
                  <a:txBody>
                    <a:bodyPr/>
                    <a:lstStyle/>
                    <a:p>
                      <a:pPr algn="l" fontAlgn="b"/>
                      <a:r>
                        <a:rPr lang="en-US" sz="1000" u="none" strike="noStrike">
                          <a:effectLst/>
                        </a:rPr>
                        <a:t>Nimbus-6</a:t>
                      </a:r>
                      <a:endParaRPr lang="en-US" sz="1000" b="0" i="0" u="none" strike="noStrike">
                        <a:solidFill>
                          <a:srgbClr val="000000"/>
                        </a:solidFill>
                        <a:effectLst/>
                        <a:latin typeface="Calibri" panose="020F0502020204030204" pitchFamily="34" charset="0"/>
                      </a:endParaRPr>
                    </a:p>
                  </a:txBody>
                  <a:tcPr marL="4618" marR="4618" marT="4618" marB="0" anchor="b"/>
                </a:tc>
                <a:tc>
                  <a:txBody>
                    <a:bodyPr/>
                    <a:lstStyle/>
                    <a:p>
                      <a:pPr algn="r" fontAlgn="b"/>
                      <a:r>
                        <a:rPr lang="en-US" sz="1000" u="none" strike="noStrike">
                          <a:effectLst/>
                        </a:rPr>
                        <a:t>1975</a:t>
                      </a:r>
                      <a:endParaRPr lang="en-US" sz="1000" b="0" i="0" u="none" strike="noStrike">
                        <a:solidFill>
                          <a:srgbClr val="000000"/>
                        </a:solidFill>
                        <a:effectLst/>
                        <a:latin typeface="Calibri" panose="020F0502020204030204" pitchFamily="34" charset="0"/>
                      </a:endParaRPr>
                    </a:p>
                  </a:txBody>
                  <a:tcPr marL="4618" marR="4618" marT="4618" marB="0" anchor="b"/>
                </a:tc>
                <a:tc>
                  <a:txBody>
                    <a:bodyPr/>
                    <a:lstStyle/>
                    <a:p>
                      <a:pPr algn="l" fontAlgn="b"/>
                      <a:r>
                        <a:rPr lang="en-US" sz="1000" u="none" strike="noStrike">
                          <a:effectLst/>
                        </a:rPr>
                        <a:t>1983</a:t>
                      </a:r>
                      <a:endParaRPr lang="en-US" sz="1000" b="0" i="0" u="none" strike="noStrike">
                        <a:solidFill>
                          <a:srgbClr val="000000"/>
                        </a:solidFill>
                        <a:effectLst/>
                        <a:latin typeface="Calibri" panose="020F0502020204030204" pitchFamily="34" charset="0"/>
                      </a:endParaRPr>
                    </a:p>
                  </a:txBody>
                  <a:tcPr marL="4618" marR="4618" marT="4618" marB="0" anchor="b"/>
                </a:tc>
                <a:extLst>
                  <a:ext uri="{0D108BD9-81ED-4DB2-BD59-A6C34878D82A}">
                    <a16:rowId xmlns:a16="http://schemas.microsoft.com/office/drawing/2014/main" val="1469982722"/>
                  </a:ext>
                </a:extLst>
              </a:tr>
              <a:tr h="92367">
                <a:tc>
                  <a:txBody>
                    <a:bodyPr/>
                    <a:lstStyle/>
                    <a:p>
                      <a:pPr algn="l" fontAlgn="b"/>
                      <a:r>
                        <a:rPr lang="en-US" sz="1000" u="none" strike="noStrike">
                          <a:effectLst/>
                        </a:rPr>
                        <a:t>Nimbus-6</a:t>
                      </a:r>
                      <a:endParaRPr lang="en-US" sz="1000" b="0" i="0" u="none" strike="noStrike">
                        <a:solidFill>
                          <a:srgbClr val="000000"/>
                        </a:solidFill>
                        <a:effectLst/>
                        <a:latin typeface="Calibri" panose="020F0502020204030204" pitchFamily="34" charset="0"/>
                      </a:endParaRPr>
                    </a:p>
                  </a:txBody>
                  <a:tcPr marL="4618" marR="4618" marT="4618" marB="0" anchor="b"/>
                </a:tc>
                <a:tc>
                  <a:txBody>
                    <a:bodyPr/>
                    <a:lstStyle/>
                    <a:p>
                      <a:pPr algn="r" fontAlgn="b"/>
                      <a:r>
                        <a:rPr lang="en-US" sz="1000" u="none" strike="noStrike">
                          <a:effectLst/>
                        </a:rPr>
                        <a:t>1975</a:t>
                      </a:r>
                      <a:endParaRPr lang="en-US" sz="1000" b="0" i="0" u="none" strike="noStrike">
                        <a:solidFill>
                          <a:srgbClr val="000000"/>
                        </a:solidFill>
                        <a:effectLst/>
                        <a:latin typeface="Calibri" panose="020F0502020204030204" pitchFamily="34" charset="0"/>
                      </a:endParaRPr>
                    </a:p>
                  </a:txBody>
                  <a:tcPr marL="4618" marR="4618" marT="4618" marB="0" anchor="b"/>
                </a:tc>
                <a:tc>
                  <a:txBody>
                    <a:bodyPr/>
                    <a:lstStyle/>
                    <a:p>
                      <a:pPr algn="l" fontAlgn="b"/>
                      <a:r>
                        <a:rPr lang="en-US" sz="1000" u="none" strike="noStrike">
                          <a:effectLst/>
                        </a:rPr>
                        <a:t>1983</a:t>
                      </a:r>
                      <a:endParaRPr lang="en-US" sz="1000" b="0" i="0" u="none" strike="noStrike">
                        <a:solidFill>
                          <a:srgbClr val="000000"/>
                        </a:solidFill>
                        <a:effectLst/>
                        <a:latin typeface="Calibri" panose="020F0502020204030204" pitchFamily="34" charset="0"/>
                      </a:endParaRPr>
                    </a:p>
                  </a:txBody>
                  <a:tcPr marL="4618" marR="4618" marT="4618" marB="0" anchor="b"/>
                </a:tc>
                <a:extLst>
                  <a:ext uri="{0D108BD9-81ED-4DB2-BD59-A6C34878D82A}">
                    <a16:rowId xmlns:a16="http://schemas.microsoft.com/office/drawing/2014/main" val="2704898330"/>
                  </a:ext>
                </a:extLst>
              </a:tr>
              <a:tr h="184733">
                <a:tc>
                  <a:txBody>
                    <a:bodyPr/>
                    <a:lstStyle/>
                    <a:p>
                      <a:pPr algn="l" fontAlgn="b"/>
                      <a:r>
                        <a:rPr lang="en-US" sz="1000" u="none" strike="noStrike">
                          <a:effectLst/>
                        </a:rPr>
                        <a:t>NOAA-6-14</a:t>
                      </a:r>
                      <a:br>
                        <a:rPr lang="en-US" sz="1000" u="none" strike="noStrike">
                          <a:effectLst/>
                        </a:rPr>
                      </a:br>
                      <a:endParaRPr lang="en-US" sz="1000" b="0" i="0" u="none" strike="noStrike">
                        <a:solidFill>
                          <a:srgbClr val="000000"/>
                        </a:solidFill>
                        <a:effectLst/>
                        <a:latin typeface="Calibri" panose="020F0502020204030204" pitchFamily="34" charset="0"/>
                      </a:endParaRPr>
                    </a:p>
                  </a:txBody>
                  <a:tcPr marL="4618" marR="4618" marT="4618" marB="0" anchor="b"/>
                </a:tc>
                <a:tc>
                  <a:txBody>
                    <a:bodyPr/>
                    <a:lstStyle/>
                    <a:p>
                      <a:pPr algn="r" fontAlgn="b"/>
                      <a:r>
                        <a:rPr lang="en-US" sz="1000" u="none" strike="noStrike">
                          <a:effectLst/>
                        </a:rPr>
                        <a:t>1978</a:t>
                      </a:r>
                      <a:endParaRPr lang="en-US" sz="1000" b="0" i="0" u="none" strike="noStrike">
                        <a:solidFill>
                          <a:srgbClr val="000000"/>
                        </a:solidFill>
                        <a:effectLst/>
                        <a:latin typeface="Calibri" panose="020F0502020204030204" pitchFamily="34" charset="0"/>
                      </a:endParaRPr>
                    </a:p>
                  </a:txBody>
                  <a:tcPr marL="4618" marR="4618" marT="4618" marB="0" anchor="b"/>
                </a:tc>
                <a:tc>
                  <a:txBody>
                    <a:bodyPr/>
                    <a:lstStyle/>
                    <a:p>
                      <a:pPr algn="l" fontAlgn="b"/>
                      <a:r>
                        <a:rPr lang="en-US" sz="1000" u="none" strike="noStrike" dirty="0">
                          <a:effectLst/>
                        </a:rPr>
                        <a:t>2007</a:t>
                      </a:r>
                      <a:endParaRPr lang="en-US" sz="1000" b="0" i="0" u="none" strike="noStrike" dirty="0">
                        <a:solidFill>
                          <a:srgbClr val="000000"/>
                        </a:solidFill>
                        <a:effectLst/>
                        <a:latin typeface="Calibri" panose="020F0502020204030204" pitchFamily="34" charset="0"/>
                      </a:endParaRPr>
                    </a:p>
                  </a:txBody>
                  <a:tcPr marL="4618" marR="4618" marT="4618" marB="0" anchor="b"/>
                </a:tc>
                <a:extLst>
                  <a:ext uri="{0D108BD9-81ED-4DB2-BD59-A6C34878D82A}">
                    <a16:rowId xmlns:a16="http://schemas.microsoft.com/office/drawing/2014/main" val="2380989597"/>
                  </a:ext>
                </a:extLst>
              </a:tr>
              <a:tr h="184733">
                <a:tc>
                  <a:txBody>
                    <a:bodyPr/>
                    <a:lstStyle/>
                    <a:p>
                      <a:pPr algn="l" fontAlgn="b"/>
                      <a:r>
                        <a:rPr lang="en-US" sz="1000" u="none" strike="noStrike">
                          <a:effectLst/>
                        </a:rPr>
                        <a:t>Nimbus-7</a:t>
                      </a:r>
                      <a:br>
                        <a:rPr lang="en-US" sz="1000" u="none" strike="noStrike">
                          <a:effectLst/>
                        </a:rPr>
                      </a:br>
                      <a:r>
                        <a:rPr lang="en-US" sz="1000" u="none" strike="noStrike">
                          <a:effectLst/>
                        </a:rPr>
                        <a:t>SeaSat</a:t>
                      </a:r>
                      <a:endParaRPr lang="en-US" sz="1000" b="0" i="0" u="none" strike="noStrike">
                        <a:solidFill>
                          <a:srgbClr val="000000"/>
                        </a:solidFill>
                        <a:effectLst/>
                        <a:latin typeface="Calibri" panose="020F0502020204030204" pitchFamily="34" charset="0"/>
                      </a:endParaRPr>
                    </a:p>
                  </a:txBody>
                  <a:tcPr marL="4618" marR="4618" marT="4618" marB="0" anchor="b"/>
                </a:tc>
                <a:tc>
                  <a:txBody>
                    <a:bodyPr/>
                    <a:lstStyle/>
                    <a:p>
                      <a:pPr algn="r" fontAlgn="b"/>
                      <a:r>
                        <a:rPr lang="en-US" sz="1000" u="none" strike="noStrike">
                          <a:effectLst/>
                        </a:rPr>
                        <a:t>1978</a:t>
                      </a:r>
                      <a:endParaRPr lang="en-US" sz="1000" b="0" i="0" u="none" strike="noStrike">
                        <a:solidFill>
                          <a:srgbClr val="000000"/>
                        </a:solidFill>
                        <a:effectLst/>
                        <a:latin typeface="Calibri" panose="020F0502020204030204" pitchFamily="34" charset="0"/>
                      </a:endParaRPr>
                    </a:p>
                  </a:txBody>
                  <a:tcPr marL="4618" marR="4618" marT="4618" marB="0" anchor="b"/>
                </a:tc>
                <a:tc>
                  <a:txBody>
                    <a:bodyPr/>
                    <a:lstStyle/>
                    <a:p>
                      <a:pPr algn="l" fontAlgn="b"/>
                      <a:r>
                        <a:rPr lang="en-US" sz="1000" u="none" strike="noStrike" dirty="0">
                          <a:effectLst/>
                        </a:rPr>
                        <a:t>1994</a:t>
                      </a:r>
                      <a:endParaRPr lang="en-US" sz="1000" b="0" i="0" u="none" strike="noStrike" dirty="0">
                        <a:solidFill>
                          <a:srgbClr val="000000"/>
                        </a:solidFill>
                        <a:effectLst/>
                        <a:latin typeface="Calibri" panose="020F0502020204030204" pitchFamily="34" charset="0"/>
                      </a:endParaRPr>
                    </a:p>
                  </a:txBody>
                  <a:tcPr marL="4618" marR="4618" marT="4618" marB="0" anchor="b"/>
                </a:tc>
                <a:extLst>
                  <a:ext uri="{0D108BD9-81ED-4DB2-BD59-A6C34878D82A}">
                    <a16:rowId xmlns:a16="http://schemas.microsoft.com/office/drawing/2014/main" val="1353128827"/>
                  </a:ext>
                </a:extLst>
              </a:tr>
              <a:tr h="184733">
                <a:tc>
                  <a:txBody>
                    <a:bodyPr/>
                    <a:lstStyle/>
                    <a:p>
                      <a:pPr algn="l" fontAlgn="b"/>
                      <a:r>
                        <a:rPr lang="en-US" sz="1000" u="none" strike="noStrike">
                          <a:effectLst/>
                        </a:rPr>
                        <a:t/>
                      </a:r>
                      <a:br>
                        <a:rPr lang="en-US" sz="1000" u="none" strike="noStrike">
                          <a:effectLst/>
                        </a:rPr>
                      </a:br>
                      <a:r>
                        <a:rPr lang="en-US" sz="1000" u="none" strike="noStrike">
                          <a:effectLst/>
                        </a:rPr>
                        <a:t>DMSP-F Series</a:t>
                      </a:r>
                      <a:endParaRPr lang="en-US" sz="1000" b="0" i="0" u="none" strike="noStrike">
                        <a:solidFill>
                          <a:srgbClr val="000000"/>
                        </a:solidFill>
                        <a:effectLst/>
                        <a:latin typeface="Calibri" panose="020F0502020204030204" pitchFamily="34" charset="0"/>
                      </a:endParaRPr>
                    </a:p>
                  </a:txBody>
                  <a:tcPr marL="4618" marR="4618" marT="4618" marB="0" anchor="b"/>
                </a:tc>
                <a:tc>
                  <a:txBody>
                    <a:bodyPr/>
                    <a:lstStyle/>
                    <a:p>
                      <a:pPr algn="r" fontAlgn="b"/>
                      <a:r>
                        <a:rPr lang="en-US" sz="1000" u="none" strike="noStrike">
                          <a:effectLst/>
                        </a:rPr>
                        <a:t>1979</a:t>
                      </a:r>
                      <a:endParaRPr lang="en-US" sz="1000" b="0" i="0" u="none" strike="noStrike">
                        <a:solidFill>
                          <a:srgbClr val="000000"/>
                        </a:solidFill>
                        <a:effectLst/>
                        <a:latin typeface="Calibri" panose="020F0502020204030204" pitchFamily="34" charset="0"/>
                      </a:endParaRPr>
                    </a:p>
                  </a:txBody>
                  <a:tcPr marL="4618" marR="4618" marT="4618" marB="0" anchor="b"/>
                </a:tc>
                <a:tc>
                  <a:txBody>
                    <a:bodyPr/>
                    <a:lstStyle/>
                    <a:p>
                      <a:pPr algn="l" fontAlgn="b"/>
                      <a:r>
                        <a:rPr lang="en-US" sz="1000" u="none" strike="noStrike">
                          <a:effectLst/>
                        </a:rPr>
                        <a:t>2019</a:t>
                      </a:r>
                      <a:endParaRPr lang="en-US" sz="1000" b="0" i="0" u="none" strike="noStrike">
                        <a:solidFill>
                          <a:srgbClr val="000000"/>
                        </a:solidFill>
                        <a:effectLst/>
                        <a:latin typeface="Calibri" panose="020F0502020204030204" pitchFamily="34" charset="0"/>
                      </a:endParaRPr>
                    </a:p>
                  </a:txBody>
                  <a:tcPr marL="4618" marR="4618" marT="4618" marB="0" anchor="b"/>
                </a:tc>
                <a:extLst>
                  <a:ext uri="{0D108BD9-81ED-4DB2-BD59-A6C34878D82A}">
                    <a16:rowId xmlns:a16="http://schemas.microsoft.com/office/drawing/2014/main" val="2506594763"/>
                  </a:ext>
                </a:extLst>
              </a:tr>
              <a:tr h="738933">
                <a:tc>
                  <a:txBody>
                    <a:bodyPr/>
                    <a:lstStyle/>
                    <a:p>
                      <a:pPr algn="l" fontAlgn="b"/>
                      <a:r>
                        <a:rPr lang="pl-PL" sz="1000" u="none" strike="noStrike">
                          <a:effectLst/>
                        </a:rPr>
                        <a:t>Okean-O1-1</a:t>
                      </a:r>
                      <a:br>
                        <a:rPr lang="pl-PL" sz="1000" u="none" strike="noStrike">
                          <a:effectLst/>
                        </a:rPr>
                      </a:br>
                      <a:r>
                        <a:rPr lang="pl-PL" sz="1000" u="none" strike="noStrike">
                          <a:effectLst/>
                        </a:rPr>
                        <a:t>Okean-O1-2</a:t>
                      </a:r>
                      <a:br>
                        <a:rPr lang="pl-PL" sz="1000" u="none" strike="noStrike">
                          <a:effectLst/>
                        </a:rPr>
                      </a:br>
                      <a:r>
                        <a:rPr lang="pl-PL" sz="1000" u="none" strike="noStrike">
                          <a:effectLst/>
                        </a:rPr>
                        <a:t>Okean-O1-3</a:t>
                      </a:r>
                      <a:br>
                        <a:rPr lang="pl-PL" sz="1000" u="none" strike="noStrike">
                          <a:effectLst/>
                        </a:rPr>
                      </a:br>
                      <a:r>
                        <a:rPr lang="pl-PL" sz="1000" u="none" strike="noStrike">
                          <a:effectLst/>
                        </a:rPr>
                        <a:t>Okean-O1-4</a:t>
                      </a:r>
                      <a:br>
                        <a:rPr lang="pl-PL" sz="1000" u="none" strike="noStrike">
                          <a:effectLst/>
                        </a:rPr>
                      </a:br>
                      <a:r>
                        <a:rPr lang="pl-PL" sz="1000" u="none" strike="noStrike">
                          <a:effectLst/>
                        </a:rPr>
                        <a:t>Okean-O1-5</a:t>
                      </a:r>
                      <a:br>
                        <a:rPr lang="pl-PL" sz="1000" u="none" strike="noStrike">
                          <a:effectLst/>
                        </a:rPr>
                      </a:br>
                      <a:r>
                        <a:rPr lang="pl-PL" sz="1000" u="none" strike="noStrike">
                          <a:effectLst/>
                        </a:rPr>
                        <a:t>Okean-O1-6</a:t>
                      </a:r>
                      <a:br>
                        <a:rPr lang="pl-PL" sz="1000" u="none" strike="noStrike">
                          <a:effectLst/>
                        </a:rPr>
                      </a:br>
                      <a:r>
                        <a:rPr lang="pl-PL" sz="1000" u="none" strike="noStrike">
                          <a:effectLst/>
                        </a:rPr>
                        <a:t>Okean-O1-7</a:t>
                      </a:r>
                      <a:br>
                        <a:rPr lang="pl-PL" sz="1000" u="none" strike="noStrike">
                          <a:effectLst/>
                        </a:rPr>
                      </a:br>
                      <a:r>
                        <a:rPr lang="pl-PL" sz="1000" u="none" strike="noStrike">
                          <a:effectLst/>
                        </a:rPr>
                        <a:t>SICH-1</a:t>
                      </a:r>
                      <a:endParaRPr lang="pl-PL" sz="1000" b="0" i="0" u="none" strike="noStrike">
                        <a:solidFill>
                          <a:srgbClr val="000000"/>
                        </a:solidFill>
                        <a:effectLst/>
                        <a:latin typeface="Calibri" panose="020F0502020204030204" pitchFamily="34" charset="0"/>
                      </a:endParaRPr>
                    </a:p>
                  </a:txBody>
                  <a:tcPr marL="4618" marR="4618" marT="4618" marB="0" anchor="b"/>
                </a:tc>
                <a:tc>
                  <a:txBody>
                    <a:bodyPr/>
                    <a:lstStyle/>
                    <a:p>
                      <a:pPr algn="r" fontAlgn="b"/>
                      <a:r>
                        <a:rPr lang="en-US" sz="1000" u="none" strike="noStrike" dirty="0">
                          <a:effectLst/>
                        </a:rPr>
                        <a:t>1986</a:t>
                      </a:r>
                      <a:endParaRPr lang="en-US" sz="1000" b="0" i="0" u="none" strike="noStrike" dirty="0">
                        <a:solidFill>
                          <a:srgbClr val="000000"/>
                        </a:solidFill>
                        <a:effectLst/>
                        <a:latin typeface="Calibri" panose="020F0502020204030204" pitchFamily="34" charset="0"/>
                      </a:endParaRPr>
                    </a:p>
                  </a:txBody>
                  <a:tcPr marL="4618" marR="4618" marT="4618" marB="0" anchor="b"/>
                </a:tc>
                <a:tc>
                  <a:txBody>
                    <a:bodyPr/>
                    <a:lstStyle/>
                    <a:p>
                      <a:pPr algn="l" fontAlgn="b"/>
                      <a:r>
                        <a:rPr lang="en-US" sz="1000" u="none" strike="noStrike" dirty="0">
                          <a:effectLst/>
                        </a:rPr>
                        <a:t>2001</a:t>
                      </a:r>
                      <a:endParaRPr lang="en-US" sz="1000" b="0" i="0" u="none" strike="noStrike" dirty="0">
                        <a:solidFill>
                          <a:srgbClr val="000000"/>
                        </a:solidFill>
                        <a:effectLst/>
                        <a:latin typeface="Calibri" panose="020F0502020204030204" pitchFamily="34" charset="0"/>
                      </a:endParaRPr>
                    </a:p>
                  </a:txBody>
                  <a:tcPr marL="4618" marR="4618" marT="4618" marB="0" anchor="b"/>
                </a:tc>
                <a:extLst>
                  <a:ext uri="{0D108BD9-81ED-4DB2-BD59-A6C34878D82A}">
                    <a16:rowId xmlns:a16="http://schemas.microsoft.com/office/drawing/2014/main" val="810749189"/>
                  </a:ext>
                </a:extLst>
              </a:tr>
              <a:tr h="184733">
                <a:tc>
                  <a:txBody>
                    <a:bodyPr/>
                    <a:lstStyle/>
                    <a:p>
                      <a:pPr algn="l" fontAlgn="b"/>
                      <a:r>
                        <a:rPr lang="en-US" sz="1000" u="none" strike="noStrike">
                          <a:effectLst/>
                        </a:rPr>
                        <a:t>Okean-Series</a:t>
                      </a:r>
                      <a:br>
                        <a:rPr lang="en-US" sz="1000" u="none" strike="noStrike">
                          <a:effectLst/>
                        </a:rPr>
                      </a:br>
                      <a:endParaRPr lang="en-US" sz="1000" b="0" i="0" u="none" strike="noStrike">
                        <a:solidFill>
                          <a:srgbClr val="000000"/>
                        </a:solidFill>
                        <a:effectLst/>
                        <a:latin typeface="Calibri" panose="020F0502020204030204" pitchFamily="34" charset="0"/>
                      </a:endParaRPr>
                    </a:p>
                  </a:txBody>
                  <a:tcPr marL="4618" marR="4618" marT="4618" marB="0" anchor="b"/>
                </a:tc>
                <a:tc>
                  <a:txBody>
                    <a:bodyPr/>
                    <a:lstStyle/>
                    <a:p>
                      <a:pPr algn="r" fontAlgn="b"/>
                      <a:r>
                        <a:rPr lang="en-US" sz="1000" u="none" strike="noStrike">
                          <a:effectLst/>
                        </a:rPr>
                        <a:t>1986</a:t>
                      </a:r>
                      <a:endParaRPr lang="en-US" sz="1000" b="0" i="0" u="none" strike="noStrike">
                        <a:solidFill>
                          <a:srgbClr val="000000"/>
                        </a:solidFill>
                        <a:effectLst/>
                        <a:latin typeface="Calibri" panose="020F0502020204030204" pitchFamily="34" charset="0"/>
                      </a:endParaRPr>
                    </a:p>
                  </a:txBody>
                  <a:tcPr marL="4618" marR="4618" marT="4618" marB="0" anchor="b"/>
                </a:tc>
                <a:tc>
                  <a:txBody>
                    <a:bodyPr/>
                    <a:lstStyle/>
                    <a:p>
                      <a:pPr algn="l" fontAlgn="b"/>
                      <a:r>
                        <a:rPr lang="en-US" sz="1000" u="none" strike="noStrike" dirty="0">
                          <a:effectLst/>
                        </a:rPr>
                        <a:t>2006</a:t>
                      </a:r>
                      <a:endParaRPr lang="en-US" sz="1000" b="0" i="0" u="none" strike="noStrike" dirty="0">
                        <a:solidFill>
                          <a:srgbClr val="000000"/>
                        </a:solidFill>
                        <a:effectLst/>
                        <a:latin typeface="Calibri" panose="020F0502020204030204" pitchFamily="34" charset="0"/>
                      </a:endParaRPr>
                    </a:p>
                  </a:txBody>
                  <a:tcPr marL="4618" marR="4618" marT="4618" marB="0" anchor="b"/>
                </a:tc>
                <a:extLst>
                  <a:ext uri="{0D108BD9-81ED-4DB2-BD59-A6C34878D82A}">
                    <a16:rowId xmlns:a16="http://schemas.microsoft.com/office/drawing/2014/main" val="3424170737"/>
                  </a:ext>
                </a:extLst>
              </a:tr>
              <a:tr h="184733">
                <a:tc>
                  <a:txBody>
                    <a:bodyPr/>
                    <a:lstStyle/>
                    <a:p>
                      <a:pPr algn="l" fontAlgn="b"/>
                      <a:r>
                        <a:rPr lang="en-US" sz="1000" u="none" strike="noStrike">
                          <a:effectLst/>
                        </a:rPr>
                        <a:t>MOS-1</a:t>
                      </a:r>
                      <a:br>
                        <a:rPr lang="en-US" sz="1000" u="none" strike="noStrike">
                          <a:effectLst/>
                        </a:rPr>
                      </a:br>
                      <a:r>
                        <a:rPr lang="en-US" sz="1000" u="none" strike="noStrike">
                          <a:effectLst/>
                        </a:rPr>
                        <a:t>MOS-1B</a:t>
                      </a:r>
                      <a:endParaRPr lang="en-US" sz="1000" b="0" i="0" u="none" strike="noStrike">
                        <a:solidFill>
                          <a:srgbClr val="000000"/>
                        </a:solidFill>
                        <a:effectLst/>
                        <a:latin typeface="Calibri" panose="020F0502020204030204" pitchFamily="34" charset="0"/>
                      </a:endParaRPr>
                    </a:p>
                  </a:txBody>
                  <a:tcPr marL="4618" marR="4618" marT="4618" marB="0" anchor="b"/>
                </a:tc>
                <a:tc>
                  <a:txBody>
                    <a:bodyPr/>
                    <a:lstStyle/>
                    <a:p>
                      <a:pPr algn="r" fontAlgn="b"/>
                      <a:r>
                        <a:rPr lang="en-US" sz="1000" u="none" strike="noStrike">
                          <a:effectLst/>
                        </a:rPr>
                        <a:t>1987</a:t>
                      </a:r>
                      <a:endParaRPr lang="en-US" sz="1000" b="0" i="0" u="none" strike="noStrike">
                        <a:solidFill>
                          <a:srgbClr val="000000"/>
                        </a:solidFill>
                        <a:effectLst/>
                        <a:latin typeface="Calibri" panose="020F0502020204030204" pitchFamily="34" charset="0"/>
                      </a:endParaRPr>
                    </a:p>
                  </a:txBody>
                  <a:tcPr marL="4618" marR="4618" marT="4618" marB="0" anchor="b"/>
                </a:tc>
                <a:tc>
                  <a:txBody>
                    <a:bodyPr/>
                    <a:lstStyle/>
                    <a:p>
                      <a:pPr algn="l" fontAlgn="b"/>
                      <a:r>
                        <a:rPr lang="en-US" sz="1000" u="none" strike="noStrike" dirty="0">
                          <a:effectLst/>
                        </a:rPr>
                        <a:t>1996</a:t>
                      </a:r>
                      <a:endParaRPr lang="en-US" sz="1000" b="0" i="0" u="none" strike="noStrike" dirty="0">
                        <a:solidFill>
                          <a:srgbClr val="000000"/>
                        </a:solidFill>
                        <a:effectLst/>
                        <a:latin typeface="Calibri" panose="020F0502020204030204" pitchFamily="34" charset="0"/>
                      </a:endParaRPr>
                    </a:p>
                  </a:txBody>
                  <a:tcPr marL="4618" marR="4618" marT="4618" marB="0" anchor="b"/>
                </a:tc>
                <a:extLst>
                  <a:ext uri="{0D108BD9-81ED-4DB2-BD59-A6C34878D82A}">
                    <a16:rowId xmlns:a16="http://schemas.microsoft.com/office/drawing/2014/main" val="4228721553"/>
                  </a:ext>
                </a:extLst>
              </a:tr>
              <a:tr h="92367">
                <a:tc>
                  <a:txBody>
                    <a:bodyPr/>
                    <a:lstStyle/>
                    <a:p>
                      <a:pPr algn="l" fontAlgn="b"/>
                      <a:r>
                        <a:rPr lang="en-US" sz="1000" u="none" strike="noStrike">
                          <a:effectLst/>
                        </a:rPr>
                        <a:t>DMSP-F Series</a:t>
                      </a:r>
                      <a:endParaRPr lang="en-US" sz="1000" b="0" i="0" u="none" strike="noStrike">
                        <a:solidFill>
                          <a:srgbClr val="000000"/>
                        </a:solidFill>
                        <a:effectLst/>
                        <a:latin typeface="Calibri" panose="020F0502020204030204" pitchFamily="34" charset="0"/>
                      </a:endParaRPr>
                    </a:p>
                  </a:txBody>
                  <a:tcPr marL="4618" marR="4618" marT="4618" marB="0" anchor="b"/>
                </a:tc>
                <a:tc>
                  <a:txBody>
                    <a:bodyPr/>
                    <a:lstStyle/>
                    <a:p>
                      <a:pPr algn="r" fontAlgn="b"/>
                      <a:r>
                        <a:rPr lang="en-US" sz="1000" u="none" strike="noStrike">
                          <a:effectLst/>
                        </a:rPr>
                        <a:t>1987</a:t>
                      </a:r>
                      <a:endParaRPr lang="en-US" sz="1000" b="0" i="0" u="none" strike="noStrike">
                        <a:solidFill>
                          <a:srgbClr val="000000"/>
                        </a:solidFill>
                        <a:effectLst/>
                        <a:latin typeface="Calibri" panose="020F0502020204030204" pitchFamily="34" charset="0"/>
                      </a:endParaRPr>
                    </a:p>
                  </a:txBody>
                  <a:tcPr marL="4618" marR="4618" marT="4618" marB="0" anchor="b"/>
                </a:tc>
                <a:tc>
                  <a:txBody>
                    <a:bodyPr/>
                    <a:lstStyle/>
                    <a:p>
                      <a:pPr algn="l" fontAlgn="b"/>
                      <a:r>
                        <a:rPr lang="en-US" sz="1000" u="none" strike="noStrike" dirty="0">
                          <a:effectLst/>
                        </a:rPr>
                        <a:t>2019</a:t>
                      </a:r>
                      <a:endParaRPr lang="en-US" sz="1000" b="0" i="0" u="none" strike="noStrike" dirty="0">
                        <a:solidFill>
                          <a:srgbClr val="000000"/>
                        </a:solidFill>
                        <a:effectLst/>
                        <a:latin typeface="Calibri" panose="020F0502020204030204" pitchFamily="34" charset="0"/>
                      </a:endParaRPr>
                    </a:p>
                  </a:txBody>
                  <a:tcPr marL="4618" marR="4618" marT="4618" marB="0" anchor="b"/>
                </a:tc>
                <a:extLst>
                  <a:ext uri="{0D108BD9-81ED-4DB2-BD59-A6C34878D82A}">
                    <a16:rowId xmlns:a16="http://schemas.microsoft.com/office/drawing/2014/main" val="3045899805"/>
                  </a:ext>
                </a:extLst>
              </a:tr>
              <a:tr h="369466">
                <a:tc>
                  <a:txBody>
                    <a:bodyPr/>
                    <a:lstStyle/>
                    <a:p>
                      <a:pPr algn="l" fontAlgn="b"/>
                      <a:r>
                        <a:rPr lang="en-US" sz="1000" u="none" strike="noStrike">
                          <a:effectLst/>
                        </a:rPr>
                        <a:t>DMSP-F11</a:t>
                      </a:r>
                      <a:br>
                        <a:rPr lang="en-US" sz="1000" u="none" strike="noStrike">
                          <a:effectLst/>
                        </a:rPr>
                      </a:br>
                      <a:r>
                        <a:rPr lang="en-US" sz="1000" u="none" strike="noStrike">
                          <a:effectLst/>
                        </a:rPr>
                        <a:t>DMSP-F12</a:t>
                      </a:r>
                      <a:br>
                        <a:rPr lang="en-US" sz="1000" u="none" strike="noStrike">
                          <a:effectLst/>
                        </a:rPr>
                      </a:br>
                      <a:r>
                        <a:rPr lang="en-US" sz="1000" u="none" strike="noStrike">
                          <a:effectLst/>
                        </a:rPr>
                        <a:t>DMSP-F14</a:t>
                      </a:r>
                      <a:br>
                        <a:rPr lang="en-US" sz="1000" u="none" strike="noStrike">
                          <a:effectLst/>
                        </a:rPr>
                      </a:br>
                      <a:r>
                        <a:rPr lang="en-US" sz="1000" u="none" strike="noStrike">
                          <a:effectLst/>
                        </a:rPr>
                        <a:t>DMSP-F15</a:t>
                      </a:r>
                      <a:endParaRPr lang="en-US" sz="1000" b="0" i="0" u="none" strike="noStrike">
                        <a:solidFill>
                          <a:srgbClr val="000000"/>
                        </a:solidFill>
                        <a:effectLst/>
                        <a:latin typeface="Calibri" panose="020F0502020204030204" pitchFamily="34" charset="0"/>
                      </a:endParaRPr>
                    </a:p>
                  </a:txBody>
                  <a:tcPr marL="4618" marR="4618" marT="4618" marB="0" anchor="b"/>
                </a:tc>
                <a:tc>
                  <a:txBody>
                    <a:bodyPr/>
                    <a:lstStyle/>
                    <a:p>
                      <a:pPr algn="r" fontAlgn="b"/>
                      <a:r>
                        <a:rPr lang="en-US" sz="1000" u="none" strike="noStrike">
                          <a:effectLst/>
                        </a:rPr>
                        <a:t>1991</a:t>
                      </a:r>
                      <a:endParaRPr lang="en-US" sz="1000" b="0" i="0" u="none" strike="noStrike">
                        <a:solidFill>
                          <a:srgbClr val="000000"/>
                        </a:solidFill>
                        <a:effectLst/>
                        <a:latin typeface="Calibri" panose="020F0502020204030204" pitchFamily="34" charset="0"/>
                      </a:endParaRPr>
                    </a:p>
                  </a:txBody>
                  <a:tcPr marL="4618" marR="4618" marT="4618" marB="0" anchor="b"/>
                </a:tc>
                <a:tc>
                  <a:txBody>
                    <a:bodyPr/>
                    <a:lstStyle/>
                    <a:p>
                      <a:pPr algn="l" fontAlgn="b"/>
                      <a:r>
                        <a:rPr lang="en-US" sz="1000" u="none" strike="noStrike" dirty="0">
                          <a:effectLst/>
                        </a:rPr>
                        <a:t>2019</a:t>
                      </a:r>
                      <a:endParaRPr lang="en-US" sz="1000" b="0" i="0" u="none" strike="noStrike" dirty="0">
                        <a:solidFill>
                          <a:srgbClr val="000000"/>
                        </a:solidFill>
                        <a:effectLst/>
                        <a:latin typeface="Calibri" panose="020F0502020204030204" pitchFamily="34" charset="0"/>
                      </a:endParaRPr>
                    </a:p>
                  </a:txBody>
                  <a:tcPr marL="4618" marR="4618" marT="4618" marB="0" anchor="b"/>
                </a:tc>
                <a:extLst>
                  <a:ext uri="{0D108BD9-81ED-4DB2-BD59-A6C34878D82A}">
                    <a16:rowId xmlns:a16="http://schemas.microsoft.com/office/drawing/2014/main" val="26128791"/>
                  </a:ext>
                </a:extLst>
              </a:tr>
              <a:tr h="92367">
                <a:tc>
                  <a:txBody>
                    <a:bodyPr/>
                    <a:lstStyle/>
                    <a:p>
                      <a:pPr algn="l" fontAlgn="b"/>
                      <a:r>
                        <a:rPr lang="en-US" sz="1000" u="none" strike="noStrike">
                          <a:effectLst/>
                        </a:rPr>
                        <a:t>TOPEX-Poseidon</a:t>
                      </a:r>
                      <a:endParaRPr lang="en-US" sz="1000" b="0" i="0" u="none" strike="noStrike">
                        <a:solidFill>
                          <a:srgbClr val="000000"/>
                        </a:solidFill>
                        <a:effectLst/>
                        <a:latin typeface="Calibri" panose="020F0502020204030204" pitchFamily="34" charset="0"/>
                      </a:endParaRPr>
                    </a:p>
                  </a:txBody>
                  <a:tcPr marL="4618" marR="4618" marT="4618" marB="0" anchor="b"/>
                </a:tc>
                <a:tc>
                  <a:txBody>
                    <a:bodyPr/>
                    <a:lstStyle/>
                    <a:p>
                      <a:pPr algn="r" fontAlgn="b"/>
                      <a:r>
                        <a:rPr lang="en-US" sz="1000" u="none" strike="noStrike">
                          <a:effectLst/>
                        </a:rPr>
                        <a:t>1992</a:t>
                      </a:r>
                      <a:endParaRPr lang="en-US" sz="1000" b="0" i="0" u="none" strike="noStrike">
                        <a:solidFill>
                          <a:srgbClr val="000000"/>
                        </a:solidFill>
                        <a:effectLst/>
                        <a:latin typeface="Calibri" panose="020F0502020204030204" pitchFamily="34" charset="0"/>
                      </a:endParaRPr>
                    </a:p>
                  </a:txBody>
                  <a:tcPr marL="4618" marR="4618" marT="4618" marB="0" anchor="b"/>
                </a:tc>
                <a:tc>
                  <a:txBody>
                    <a:bodyPr/>
                    <a:lstStyle/>
                    <a:p>
                      <a:pPr algn="l" fontAlgn="b"/>
                      <a:r>
                        <a:rPr lang="en-US" sz="1000" u="none" strike="noStrike" dirty="0">
                          <a:effectLst/>
                        </a:rPr>
                        <a:t>2005</a:t>
                      </a:r>
                      <a:endParaRPr lang="en-US" sz="1000" b="0" i="0" u="none" strike="noStrike" dirty="0">
                        <a:solidFill>
                          <a:srgbClr val="000000"/>
                        </a:solidFill>
                        <a:effectLst/>
                        <a:latin typeface="Calibri" panose="020F0502020204030204" pitchFamily="34" charset="0"/>
                      </a:endParaRPr>
                    </a:p>
                  </a:txBody>
                  <a:tcPr marL="4618" marR="4618" marT="4618" marB="0" anchor="b"/>
                </a:tc>
                <a:extLst>
                  <a:ext uri="{0D108BD9-81ED-4DB2-BD59-A6C34878D82A}">
                    <a16:rowId xmlns:a16="http://schemas.microsoft.com/office/drawing/2014/main" val="3996705639"/>
                  </a:ext>
                </a:extLst>
              </a:tr>
              <a:tr h="92367">
                <a:tc>
                  <a:txBody>
                    <a:bodyPr/>
                    <a:lstStyle/>
                    <a:p>
                      <a:pPr algn="l" fontAlgn="b"/>
                      <a:r>
                        <a:rPr lang="en-US" sz="1000" u="none" strike="noStrike">
                          <a:effectLst/>
                        </a:rPr>
                        <a:t>TRMM</a:t>
                      </a:r>
                      <a:endParaRPr lang="en-US" sz="1000" b="0" i="0" u="none" strike="noStrike">
                        <a:solidFill>
                          <a:srgbClr val="000000"/>
                        </a:solidFill>
                        <a:effectLst/>
                        <a:latin typeface="Calibri" panose="020F0502020204030204" pitchFamily="34" charset="0"/>
                      </a:endParaRPr>
                    </a:p>
                  </a:txBody>
                  <a:tcPr marL="4618" marR="4618" marT="4618" marB="0" anchor="b"/>
                </a:tc>
                <a:tc>
                  <a:txBody>
                    <a:bodyPr/>
                    <a:lstStyle/>
                    <a:p>
                      <a:pPr algn="r" fontAlgn="b"/>
                      <a:r>
                        <a:rPr lang="en-US" sz="1000" u="none" strike="noStrike">
                          <a:effectLst/>
                        </a:rPr>
                        <a:t>1997</a:t>
                      </a:r>
                      <a:endParaRPr lang="en-US" sz="1000" b="0" i="0" u="none" strike="noStrike">
                        <a:solidFill>
                          <a:srgbClr val="000000"/>
                        </a:solidFill>
                        <a:effectLst/>
                        <a:latin typeface="Calibri" panose="020F0502020204030204" pitchFamily="34" charset="0"/>
                      </a:endParaRPr>
                    </a:p>
                  </a:txBody>
                  <a:tcPr marL="4618" marR="4618" marT="4618" marB="0" anchor="b"/>
                </a:tc>
                <a:tc>
                  <a:txBody>
                    <a:bodyPr/>
                    <a:lstStyle/>
                    <a:p>
                      <a:pPr algn="l" fontAlgn="b"/>
                      <a:r>
                        <a:rPr lang="en-US" sz="1000" u="none" strike="noStrike" dirty="0">
                          <a:effectLst/>
                        </a:rPr>
                        <a:t>2015</a:t>
                      </a:r>
                      <a:endParaRPr lang="en-US" sz="1000" b="0" i="0" u="none" strike="noStrike" dirty="0">
                        <a:solidFill>
                          <a:srgbClr val="000000"/>
                        </a:solidFill>
                        <a:effectLst/>
                        <a:latin typeface="Calibri" panose="020F0502020204030204" pitchFamily="34" charset="0"/>
                      </a:endParaRPr>
                    </a:p>
                  </a:txBody>
                  <a:tcPr marL="4618" marR="4618" marT="4618" marB="0" anchor="b"/>
                </a:tc>
                <a:extLst>
                  <a:ext uri="{0D108BD9-81ED-4DB2-BD59-A6C34878D82A}">
                    <a16:rowId xmlns:a16="http://schemas.microsoft.com/office/drawing/2014/main" val="3351783852"/>
                  </a:ext>
                </a:extLst>
              </a:tr>
              <a:tr h="92367">
                <a:tc>
                  <a:txBody>
                    <a:bodyPr/>
                    <a:lstStyle/>
                    <a:p>
                      <a:pPr algn="l" fontAlgn="b"/>
                      <a:r>
                        <a:rPr lang="en-US" sz="1000" u="none" strike="noStrike" dirty="0">
                          <a:effectLst/>
                        </a:rPr>
                        <a:t>Meteor-3M</a:t>
                      </a:r>
                      <a:endParaRPr lang="en-US" sz="1000" b="0" i="0" u="none" strike="noStrike" dirty="0">
                        <a:solidFill>
                          <a:srgbClr val="000000"/>
                        </a:solidFill>
                        <a:effectLst/>
                        <a:latin typeface="Calibri" panose="020F0502020204030204" pitchFamily="34" charset="0"/>
                      </a:endParaRPr>
                    </a:p>
                  </a:txBody>
                  <a:tcPr marL="4618" marR="4618" marT="4618" marB="0" anchor="b"/>
                </a:tc>
                <a:tc>
                  <a:txBody>
                    <a:bodyPr/>
                    <a:lstStyle/>
                    <a:p>
                      <a:pPr algn="r" fontAlgn="b"/>
                      <a:r>
                        <a:rPr lang="en-US" sz="1000" u="none" strike="noStrike">
                          <a:effectLst/>
                        </a:rPr>
                        <a:t>2001</a:t>
                      </a:r>
                      <a:endParaRPr lang="en-US" sz="1000" b="0" i="0" u="none" strike="noStrike">
                        <a:solidFill>
                          <a:srgbClr val="000000"/>
                        </a:solidFill>
                        <a:effectLst/>
                        <a:latin typeface="Calibri" panose="020F0502020204030204" pitchFamily="34" charset="0"/>
                      </a:endParaRPr>
                    </a:p>
                  </a:txBody>
                  <a:tcPr marL="4618" marR="4618" marT="4618" marB="0" anchor="b"/>
                </a:tc>
                <a:tc>
                  <a:txBody>
                    <a:bodyPr/>
                    <a:lstStyle/>
                    <a:p>
                      <a:pPr algn="l" fontAlgn="b"/>
                      <a:r>
                        <a:rPr lang="en-US" sz="1000" u="none" strike="noStrike" dirty="0">
                          <a:effectLst/>
                        </a:rPr>
                        <a:t>2006</a:t>
                      </a:r>
                      <a:endParaRPr lang="en-US" sz="1000" b="0" i="0" u="none" strike="noStrike" dirty="0">
                        <a:solidFill>
                          <a:srgbClr val="000000"/>
                        </a:solidFill>
                        <a:effectLst/>
                        <a:latin typeface="Calibri" panose="020F0502020204030204" pitchFamily="34" charset="0"/>
                      </a:endParaRPr>
                    </a:p>
                  </a:txBody>
                  <a:tcPr marL="4618" marR="4618" marT="4618" marB="0" anchor="b"/>
                </a:tc>
                <a:extLst>
                  <a:ext uri="{0D108BD9-81ED-4DB2-BD59-A6C34878D82A}">
                    <a16:rowId xmlns:a16="http://schemas.microsoft.com/office/drawing/2014/main" val="200841044"/>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449002546"/>
              </p:ext>
            </p:extLst>
          </p:nvPr>
        </p:nvGraphicFramePr>
        <p:xfrm>
          <a:off x="2180896" y="1334652"/>
          <a:ext cx="2091560" cy="3089562"/>
        </p:xfrm>
        <a:graphic>
          <a:graphicData uri="http://schemas.openxmlformats.org/drawingml/2006/table">
            <a:tbl>
              <a:tblPr>
                <a:tableStyleId>{5C22544A-7EE6-4342-B048-85BDC9FD1C3A}</a:tableStyleId>
              </a:tblPr>
              <a:tblGrid>
                <a:gridCol w="659295">
                  <a:extLst>
                    <a:ext uri="{9D8B030D-6E8A-4147-A177-3AD203B41FA5}">
                      <a16:colId xmlns:a16="http://schemas.microsoft.com/office/drawing/2014/main" val="1636464989"/>
                    </a:ext>
                  </a:extLst>
                </a:gridCol>
                <a:gridCol w="428654">
                  <a:extLst>
                    <a:ext uri="{9D8B030D-6E8A-4147-A177-3AD203B41FA5}">
                      <a16:colId xmlns:a16="http://schemas.microsoft.com/office/drawing/2014/main" val="146384624"/>
                    </a:ext>
                  </a:extLst>
                </a:gridCol>
                <a:gridCol w="1003611">
                  <a:extLst>
                    <a:ext uri="{9D8B030D-6E8A-4147-A177-3AD203B41FA5}">
                      <a16:colId xmlns:a16="http://schemas.microsoft.com/office/drawing/2014/main" val="407903332"/>
                    </a:ext>
                  </a:extLst>
                </a:gridCol>
              </a:tblGrid>
              <a:tr h="831299">
                <a:tc>
                  <a:txBody>
                    <a:bodyPr/>
                    <a:lstStyle/>
                    <a:p>
                      <a:pPr algn="l" fontAlgn="b"/>
                      <a:r>
                        <a:rPr lang="en-US" sz="1000" u="none" strike="noStrike" dirty="0">
                          <a:effectLst/>
                        </a:rPr>
                        <a:t>Aqua</a:t>
                      </a:r>
                      <a:br>
                        <a:rPr lang="en-US" sz="1000" u="none" strike="noStrike" dirty="0">
                          <a:effectLst/>
                        </a:rPr>
                      </a:br>
                      <a:r>
                        <a:rPr lang="en-US" sz="1000" u="none" strike="noStrike" dirty="0" err="1">
                          <a:effectLst/>
                        </a:rPr>
                        <a:t>Metop</a:t>
                      </a:r>
                      <a:r>
                        <a:rPr lang="en-US" sz="1000" u="none" strike="noStrike" dirty="0">
                          <a:effectLst/>
                        </a:rPr>
                        <a:t>-A</a:t>
                      </a:r>
                      <a:br>
                        <a:rPr lang="en-US" sz="1000" u="none" strike="noStrike" dirty="0">
                          <a:effectLst/>
                        </a:rPr>
                      </a:br>
                      <a:r>
                        <a:rPr lang="en-US" sz="1000" u="none" strike="noStrike" dirty="0" err="1">
                          <a:effectLst/>
                        </a:rPr>
                        <a:t>Metop</a:t>
                      </a:r>
                      <a:r>
                        <a:rPr lang="en-US" sz="1000" u="none" strike="noStrike" dirty="0">
                          <a:effectLst/>
                        </a:rPr>
                        <a:t>-B</a:t>
                      </a:r>
                      <a:br>
                        <a:rPr lang="en-US" sz="1000" u="none" strike="noStrike" dirty="0">
                          <a:effectLst/>
                        </a:rPr>
                      </a:br>
                      <a:r>
                        <a:rPr lang="en-US" sz="1000" u="none" strike="noStrike" dirty="0" err="1">
                          <a:effectLst/>
                        </a:rPr>
                        <a:t>Metop</a:t>
                      </a:r>
                      <a:r>
                        <a:rPr lang="en-US" sz="1000" u="none" strike="noStrike" dirty="0">
                          <a:effectLst/>
                        </a:rPr>
                        <a:t>-C</a:t>
                      </a:r>
                      <a:br>
                        <a:rPr lang="en-US" sz="1000" u="none" strike="noStrike" dirty="0">
                          <a:effectLst/>
                        </a:rPr>
                      </a:br>
                      <a:r>
                        <a:rPr lang="en-US" sz="1000" u="none" strike="noStrike" dirty="0">
                          <a:effectLst/>
                        </a:rPr>
                        <a:t>NOAA-15</a:t>
                      </a:r>
                      <a:br>
                        <a:rPr lang="en-US" sz="1000" u="none" strike="noStrike" dirty="0">
                          <a:effectLst/>
                        </a:rPr>
                      </a:br>
                      <a:r>
                        <a:rPr lang="en-US" sz="1000" u="none" strike="noStrike" dirty="0">
                          <a:effectLst/>
                        </a:rPr>
                        <a:t>NOAA-16</a:t>
                      </a:r>
                      <a:br>
                        <a:rPr lang="en-US" sz="1000" u="none" strike="noStrike" dirty="0">
                          <a:effectLst/>
                        </a:rPr>
                      </a:br>
                      <a:r>
                        <a:rPr lang="en-US" sz="1000" u="none" strike="noStrike" dirty="0">
                          <a:effectLst/>
                        </a:rPr>
                        <a:t>NOAA-17</a:t>
                      </a:r>
                      <a:br>
                        <a:rPr lang="en-US" sz="1000" u="none" strike="noStrike" dirty="0">
                          <a:effectLst/>
                        </a:rPr>
                      </a:br>
                      <a:r>
                        <a:rPr lang="en-US" sz="1000" u="none" strike="noStrike" dirty="0">
                          <a:effectLst/>
                        </a:rPr>
                        <a:t>NOAA-18</a:t>
                      </a:r>
                      <a:br>
                        <a:rPr lang="en-US" sz="1000" u="none" strike="noStrike" dirty="0">
                          <a:effectLst/>
                        </a:rPr>
                      </a:br>
                      <a:r>
                        <a:rPr lang="en-US" sz="1000" u="none" strike="noStrike" dirty="0">
                          <a:effectLst/>
                        </a:rPr>
                        <a:t>NOAA-19</a:t>
                      </a:r>
                      <a:endParaRPr lang="en-US" sz="1000" b="0" i="0" u="none" strike="noStrike" dirty="0">
                        <a:solidFill>
                          <a:srgbClr val="000000"/>
                        </a:solidFill>
                        <a:effectLst/>
                        <a:latin typeface="Calibri" panose="020F0502020204030204" pitchFamily="34" charset="0"/>
                      </a:endParaRPr>
                    </a:p>
                  </a:txBody>
                  <a:tcPr marL="4618" marR="4618" marT="4618" marB="0" anchor="b"/>
                </a:tc>
                <a:tc>
                  <a:txBody>
                    <a:bodyPr/>
                    <a:lstStyle/>
                    <a:p>
                      <a:pPr algn="r" fontAlgn="b"/>
                      <a:r>
                        <a:rPr lang="en-US" sz="1000" u="none" strike="noStrike">
                          <a:effectLst/>
                        </a:rPr>
                        <a:t>1998</a:t>
                      </a:r>
                      <a:endParaRPr lang="en-US" sz="1000" b="0" i="0" u="none" strike="noStrike">
                        <a:solidFill>
                          <a:srgbClr val="000000"/>
                        </a:solidFill>
                        <a:effectLst/>
                        <a:latin typeface="Calibri" panose="020F0502020204030204" pitchFamily="34" charset="0"/>
                      </a:endParaRPr>
                    </a:p>
                  </a:txBody>
                  <a:tcPr marL="4618" marR="4618" marT="4618" marB="0" anchor="b"/>
                </a:tc>
                <a:tc>
                  <a:txBody>
                    <a:bodyPr/>
                    <a:lstStyle/>
                    <a:p>
                      <a:pPr algn="l" fontAlgn="b"/>
                      <a:r>
                        <a:rPr lang="en-US" sz="1000" u="none" strike="noStrike" dirty="0">
                          <a:effectLst/>
                        </a:rPr>
                        <a:t>2024</a:t>
                      </a:r>
                      <a:endParaRPr lang="en-US" sz="1000" b="0" i="0" u="none" strike="noStrike" dirty="0">
                        <a:solidFill>
                          <a:srgbClr val="000000"/>
                        </a:solidFill>
                        <a:effectLst/>
                        <a:latin typeface="Calibri" panose="020F0502020204030204" pitchFamily="34" charset="0"/>
                      </a:endParaRPr>
                    </a:p>
                  </a:txBody>
                  <a:tcPr marL="4618" marR="4618" marT="4618" marB="0" anchor="b"/>
                </a:tc>
                <a:extLst>
                  <a:ext uri="{0D108BD9-81ED-4DB2-BD59-A6C34878D82A}">
                    <a16:rowId xmlns:a16="http://schemas.microsoft.com/office/drawing/2014/main" val="2559132200"/>
                  </a:ext>
                </a:extLst>
              </a:tr>
              <a:tr h="277100">
                <a:tc>
                  <a:txBody>
                    <a:bodyPr/>
                    <a:lstStyle/>
                    <a:p>
                      <a:pPr algn="l" fontAlgn="b"/>
                      <a:r>
                        <a:rPr lang="en-US" sz="1000" u="none" strike="noStrike">
                          <a:effectLst/>
                        </a:rPr>
                        <a:t>NOAA-15</a:t>
                      </a:r>
                      <a:br>
                        <a:rPr lang="en-US" sz="1000" u="none" strike="noStrike">
                          <a:effectLst/>
                        </a:rPr>
                      </a:br>
                      <a:r>
                        <a:rPr lang="en-US" sz="1000" u="none" strike="noStrike">
                          <a:effectLst/>
                        </a:rPr>
                        <a:t>NOAA-16</a:t>
                      </a:r>
                      <a:br>
                        <a:rPr lang="en-US" sz="1000" u="none" strike="noStrike">
                          <a:effectLst/>
                        </a:rPr>
                      </a:br>
                      <a:r>
                        <a:rPr lang="en-US" sz="1000" u="none" strike="noStrike">
                          <a:effectLst/>
                        </a:rPr>
                        <a:t>NOAA-17</a:t>
                      </a:r>
                      <a:endParaRPr lang="en-US" sz="1000" b="0" i="0" u="none" strike="noStrike">
                        <a:solidFill>
                          <a:srgbClr val="000000"/>
                        </a:solidFill>
                        <a:effectLst/>
                        <a:latin typeface="Calibri" panose="020F0502020204030204" pitchFamily="34" charset="0"/>
                      </a:endParaRPr>
                    </a:p>
                  </a:txBody>
                  <a:tcPr marL="4618" marR="4618" marT="4618" marB="0" anchor="b"/>
                </a:tc>
                <a:tc>
                  <a:txBody>
                    <a:bodyPr/>
                    <a:lstStyle/>
                    <a:p>
                      <a:pPr algn="r" fontAlgn="b"/>
                      <a:r>
                        <a:rPr lang="en-US" sz="1000" u="none" strike="noStrike">
                          <a:effectLst/>
                        </a:rPr>
                        <a:t>1998</a:t>
                      </a:r>
                      <a:endParaRPr lang="en-US" sz="1000" b="0" i="0" u="none" strike="noStrike">
                        <a:solidFill>
                          <a:srgbClr val="000000"/>
                        </a:solidFill>
                        <a:effectLst/>
                        <a:latin typeface="Calibri" panose="020F0502020204030204" pitchFamily="34" charset="0"/>
                      </a:endParaRPr>
                    </a:p>
                  </a:txBody>
                  <a:tcPr marL="4618" marR="4618" marT="4618" marB="0" anchor="b"/>
                </a:tc>
                <a:tc>
                  <a:txBody>
                    <a:bodyPr/>
                    <a:lstStyle/>
                    <a:p>
                      <a:pPr algn="l" fontAlgn="b"/>
                      <a:r>
                        <a:rPr lang="en-US" sz="1000" u="none" strike="noStrike" dirty="0">
                          <a:effectLst/>
                        </a:rPr>
                        <a:t>2019</a:t>
                      </a:r>
                      <a:endParaRPr lang="en-US" sz="1000" b="0" i="0" u="none" strike="noStrike" dirty="0">
                        <a:solidFill>
                          <a:srgbClr val="000000"/>
                        </a:solidFill>
                        <a:effectLst/>
                        <a:latin typeface="Calibri" panose="020F0502020204030204" pitchFamily="34" charset="0"/>
                      </a:endParaRPr>
                    </a:p>
                  </a:txBody>
                  <a:tcPr marL="4618" marR="4618" marT="4618" marB="0" anchor="b"/>
                </a:tc>
                <a:extLst>
                  <a:ext uri="{0D108BD9-81ED-4DB2-BD59-A6C34878D82A}">
                    <a16:rowId xmlns:a16="http://schemas.microsoft.com/office/drawing/2014/main" val="381194454"/>
                  </a:ext>
                </a:extLst>
              </a:tr>
              <a:tr h="92367">
                <a:tc>
                  <a:txBody>
                    <a:bodyPr/>
                    <a:lstStyle/>
                    <a:p>
                      <a:pPr algn="l" fontAlgn="b"/>
                      <a:r>
                        <a:rPr lang="en-US" sz="1000" u="none" strike="noStrike">
                          <a:effectLst/>
                        </a:rPr>
                        <a:t>Okean-O-1</a:t>
                      </a:r>
                      <a:endParaRPr lang="en-US" sz="1000" b="0" i="0" u="none" strike="noStrike">
                        <a:solidFill>
                          <a:srgbClr val="000000"/>
                        </a:solidFill>
                        <a:effectLst/>
                        <a:latin typeface="Calibri" panose="020F0502020204030204" pitchFamily="34" charset="0"/>
                      </a:endParaRPr>
                    </a:p>
                  </a:txBody>
                  <a:tcPr marL="4618" marR="4618" marT="4618" marB="0" anchor="b"/>
                </a:tc>
                <a:tc>
                  <a:txBody>
                    <a:bodyPr/>
                    <a:lstStyle/>
                    <a:p>
                      <a:pPr algn="r" fontAlgn="b"/>
                      <a:r>
                        <a:rPr lang="en-US" sz="1000" u="none" strike="noStrike">
                          <a:effectLst/>
                        </a:rPr>
                        <a:t>1999</a:t>
                      </a:r>
                      <a:endParaRPr lang="en-US" sz="1000" b="0" i="0" u="none" strike="noStrike">
                        <a:solidFill>
                          <a:srgbClr val="000000"/>
                        </a:solidFill>
                        <a:effectLst/>
                        <a:latin typeface="Calibri" panose="020F0502020204030204" pitchFamily="34" charset="0"/>
                      </a:endParaRPr>
                    </a:p>
                  </a:txBody>
                  <a:tcPr marL="4618" marR="4618" marT="4618" marB="0" anchor="b"/>
                </a:tc>
                <a:tc>
                  <a:txBody>
                    <a:bodyPr/>
                    <a:lstStyle/>
                    <a:p>
                      <a:pPr algn="l" fontAlgn="b"/>
                      <a:r>
                        <a:rPr lang="en-US" sz="1000" u="none" strike="noStrike" dirty="0">
                          <a:effectLst/>
                        </a:rPr>
                        <a:t>2000</a:t>
                      </a:r>
                      <a:endParaRPr lang="en-US" sz="1000" b="0" i="0" u="none" strike="noStrike" dirty="0">
                        <a:solidFill>
                          <a:srgbClr val="000000"/>
                        </a:solidFill>
                        <a:effectLst/>
                        <a:latin typeface="Calibri" panose="020F0502020204030204" pitchFamily="34" charset="0"/>
                      </a:endParaRPr>
                    </a:p>
                  </a:txBody>
                  <a:tcPr marL="4618" marR="4618" marT="4618" marB="0" anchor="b"/>
                </a:tc>
                <a:extLst>
                  <a:ext uri="{0D108BD9-81ED-4DB2-BD59-A6C34878D82A}">
                    <a16:rowId xmlns:a16="http://schemas.microsoft.com/office/drawing/2014/main" val="2824449781"/>
                  </a:ext>
                </a:extLst>
              </a:tr>
              <a:tr h="92367">
                <a:tc>
                  <a:txBody>
                    <a:bodyPr/>
                    <a:lstStyle/>
                    <a:p>
                      <a:pPr algn="l" fontAlgn="b"/>
                      <a:r>
                        <a:rPr lang="en-US" sz="1000" u="none" strike="noStrike">
                          <a:effectLst/>
                        </a:rPr>
                        <a:t>OceanSat-1 (IRS-P4)</a:t>
                      </a:r>
                      <a:endParaRPr lang="en-US" sz="1000" b="0" i="0" u="none" strike="noStrike">
                        <a:solidFill>
                          <a:srgbClr val="000000"/>
                        </a:solidFill>
                        <a:effectLst/>
                        <a:latin typeface="Calibri" panose="020F0502020204030204" pitchFamily="34" charset="0"/>
                      </a:endParaRPr>
                    </a:p>
                  </a:txBody>
                  <a:tcPr marL="4618" marR="4618" marT="4618" marB="0" anchor="b"/>
                </a:tc>
                <a:tc>
                  <a:txBody>
                    <a:bodyPr/>
                    <a:lstStyle/>
                    <a:p>
                      <a:pPr algn="r" fontAlgn="b"/>
                      <a:r>
                        <a:rPr lang="en-US" sz="1000" u="none" strike="noStrike">
                          <a:effectLst/>
                        </a:rPr>
                        <a:t>1999</a:t>
                      </a:r>
                      <a:endParaRPr lang="en-US" sz="1000" b="0" i="0" u="none" strike="noStrike">
                        <a:solidFill>
                          <a:srgbClr val="000000"/>
                        </a:solidFill>
                        <a:effectLst/>
                        <a:latin typeface="Calibri" panose="020F0502020204030204" pitchFamily="34" charset="0"/>
                      </a:endParaRPr>
                    </a:p>
                  </a:txBody>
                  <a:tcPr marL="4618" marR="4618" marT="4618" marB="0" anchor="b"/>
                </a:tc>
                <a:tc>
                  <a:txBody>
                    <a:bodyPr/>
                    <a:lstStyle/>
                    <a:p>
                      <a:pPr algn="l" fontAlgn="b"/>
                      <a:r>
                        <a:rPr lang="en-US" sz="1000" u="none" strike="noStrike" dirty="0">
                          <a:effectLst/>
                        </a:rPr>
                        <a:t>2010</a:t>
                      </a:r>
                      <a:endParaRPr lang="en-US" sz="1000" b="0" i="0" u="none" strike="noStrike" dirty="0">
                        <a:solidFill>
                          <a:srgbClr val="000000"/>
                        </a:solidFill>
                        <a:effectLst/>
                        <a:latin typeface="Calibri" panose="020F0502020204030204" pitchFamily="34" charset="0"/>
                      </a:endParaRPr>
                    </a:p>
                  </a:txBody>
                  <a:tcPr marL="4618" marR="4618" marT="4618" marB="0" anchor="b"/>
                </a:tc>
                <a:extLst>
                  <a:ext uri="{0D108BD9-81ED-4DB2-BD59-A6C34878D82A}">
                    <a16:rowId xmlns:a16="http://schemas.microsoft.com/office/drawing/2014/main" val="3106794785"/>
                  </a:ext>
                </a:extLst>
              </a:tr>
              <a:tr h="92367">
                <a:tc>
                  <a:txBody>
                    <a:bodyPr/>
                    <a:lstStyle/>
                    <a:p>
                      <a:pPr algn="l" fontAlgn="b"/>
                      <a:r>
                        <a:rPr lang="en-US" sz="1000" u="none" strike="noStrike">
                          <a:effectLst/>
                        </a:rPr>
                        <a:t>Okean-O-1</a:t>
                      </a:r>
                      <a:endParaRPr lang="en-US" sz="1000" b="0" i="0" u="none" strike="noStrike">
                        <a:solidFill>
                          <a:srgbClr val="000000"/>
                        </a:solidFill>
                        <a:effectLst/>
                        <a:latin typeface="Calibri" panose="020F0502020204030204" pitchFamily="34" charset="0"/>
                      </a:endParaRPr>
                    </a:p>
                  </a:txBody>
                  <a:tcPr marL="4618" marR="4618" marT="4618" marB="0" anchor="b"/>
                </a:tc>
                <a:tc>
                  <a:txBody>
                    <a:bodyPr/>
                    <a:lstStyle/>
                    <a:p>
                      <a:pPr algn="r" fontAlgn="b"/>
                      <a:r>
                        <a:rPr lang="en-US" sz="1000" u="none" strike="noStrike">
                          <a:effectLst/>
                        </a:rPr>
                        <a:t>1999</a:t>
                      </a:r>
                      <a:endParaRPr lang="en-US" sz="1000" b="0" i="0" u="none" strike="noStrike">
                        <a:solidFill>
                          <a:srgbClr val="000000"/>
                        </a:solidFill>
                        <a:effectLst/>
                        <a:latin typeface="Calibri" panose="020F0502020204030204" pitchFamily="34" charset="0"/>
                      </a:endParaRPr>
                    </a:p>
                  </a:txBody>
                  <a:tcPr marL="4618" marR="4618" marT="4618" marB="0" anchor="b"/>
                </a:tc>
                <a:tc>
                  <a:txBody>
                    <a:bodyPr/>
                    <a:lstStyle/>
                    <a:p>
                      <a:pPr algn="l" fontAlgn="b"/>
                      <a:r>
                        <a:rPr lang="en-US" sz="1000" u="none" strike="noStrike" dirty="0">
                          <a:effectLst/>
                        </a:rPr>
                        <a:t>2000</a:t>
                      </a:r>
                      <a:endParaRPr lang="en-US" sz="1000" b="0" i="0" u="none" strike="noStrike" dirty="0">
                        <a:solidFill>
                          <a:srgbClr val="000000"/>
                        </a:solidFill>
                        <a:effectLst/>
                        <a:latin typeface="Calibri" panose="020F0502020204030204" pitchFamily="34" charset="0"/>
                      </a:endParaRPr>
                    </a:p>
                  </a:txBody>
                  <a:tcPr marL="4618" marR="4618" marT="4618" marB="0" anchor="b"/>
                </a:tc>
                <a:extLst>
                  <a:ext uri="{0D108BD9-81ED-4DB2-BD59-A6C34878D82A}">
                    <a16:rowId xmlns:a16="http://schemas.microsoft.com/office/drawing/2014/main" val="2270249591"/>
                  </a:ext>
                </a:extLst>
              </a:tr>
              <a:tr h="92367">
                <a:tc>
                  <a:txBody>
                    <a:bodyPr/>
                    <a:lstStyle/>
                    <a:p>
                      <a:pPr algn="l" fontAlgn="b"/>
                      <a:r>
                        <a:rPr lang="en-US" sz="1000" u="none" strike="noStrike">
                          <a:effectLst/>
                        </a:rPr>
                        <a:t>Okean-O-1</a:t>
                      </a:r>
                      <a:endParaRPr lang="en-US" sz="1000" b="0" i="0" u="none" strike="noStrike">
                        <a:solidFill>
                          <a:srgbClr val="000000"/>
                        </a:solidFill>
                        <a:effectLst/>
                        <a:latin typeface="Calibri" panose="020F0502020204030204" pitchFamily="34" charset="0"/>
                      </a:endParaRPr>
                    </a:p>
                  </a:txBody>
                  <a:tcPr marL="4618" marR="4618" marT="4618" marB="0" anchor="b"/>
                </a:tc>
                <a:tc>
                  <a:txBody>
                    <a:bodyPr/>
                    <a:lstStyle/>
                    <a:p>
                      <a:pPr algn="r" fontAlgn="b"/>
                      <a:r>
                        <a:rPr lang="en-US" sz="1000" u="none" strike="noStrike">
                          <a:effectLst/>
                        </a:rPr>
                        <a:t>1999</a:t>
                      </a:r>
                      <a:endParaRPr lang="en-US" sz="1000" b="0" i="0" u="none" strike="noStrike">
                        <a:solidFill>
                          <a:srgbClr val="000000"/>
                        </a:solidFill>
                        <a:effectLst/>
                        <a:latin typeface="Calibri" panose="020F0502020204030204" pitchFamily="34" charset="0"/>
                      </a:endParaRPr>
                    </a:p>
                  </a:txBody>
                  <a:tcPr marL="4618" marR="4618" marT="4618" marB="0" anchor="b"/>
                </a:tc>
                <a:tc>
                  <a:txBody>
                    <a:bodyPr/>
                    <a:lstStyle/>
                    <a:p>
                      <a:pPr algn="l" fontAlgn="b"/>
                      <a:r>
                        <a:rPr lang="en-US" sz="1000" u="none" strike="noStrike" dirty="0">
                          <a:effectLst/>
                        </a:rPr>
                        <a:t>2000</a:t>
                      </a:r>
                      <a:endParaRPr lang="en-US" sz="1000" b="0" i="0" u="none" strike="noStrike" dirty="0">
                        <a:solidFill>
                          <a:srgbClr val="000000"/>
                        </a:solidFill>
                        <a:effectLst/>
                        <a:latin typeface="Calibri" panose="020F0502020204030204" pitchFamily="34" charset="0"/>
                      </a:endParaRPr>
                    </a:p>
                  </a:txBody>
                  <a:tcPr marL="4618" marR="4618" marT="4618" marB="0" anchor="b"/>
                </a:tc>
                <a:extLst>
                  <a:ext uri="{0D108BD9-81ED-4DB2-BD59-A6C34878D82A}">
                    <a16:rowId xmlns:a16="http://schemas.microsoft.com/office/drawing/2014/main" val="390463378"/>
                  </a:ext>
                </a:extLst>
              </a:tr>
              <a:tr h="92367">
                <a:tc>
                  <a:txBody>
                    <a:bodyPr/>
                    <a:lstStyle/>
                    <a:p>
                      <a:pPr algn="l" fontAlgn="b"/>
                      <a:r>
                        <a:rPr lang="en-US" sz="1000" u="none" strike="noStrike">
                          <a:effectLst/>
                        </a:rPr>
                        <a:t>JASON-1</a:t>
                      </a:r>
                      <a:endParaRPr lang="en-US" sz="1000" b="0" i="0" u="none" strike="noStrike">
                        <a:solidFill>
                          <a:srgbClr val="000000"/>
                        </a:solidFill>
                        <a:effectLst/>
                        <a:latin typeface="Calibri" panose="020F0502020204030204" pitchFamily="34" charset="0"/>
                      </a:endParaRPr>
                    </a:p>
                  </a:txBody>
                  <a:tcPr marL="4618" marR="4618" marT="4618" marB="0" anchor="b"/>
                </a:tc>
                <a:tc>
                  <a:txBody>
                    <a:bodyPr/>
                    <a:lstStyle/>
                    <a:p>
                      <a:pPr algn="r" fontAlgn="b"/>
                      <a:r>
                        <a:rPr lang="en-US" sz="1000" u="none" strike="noStrike">
                          <a:effectLst/>
                        </a:rPr>
                        <a:t>2001</a:t>
                      </a:r>
                      <a:endParaRPr lang="en-US" sz="1000" b="0" i="0" u="none" strike="noStrike">
                        <a:solidFill>
                          <a:srgbClr val="000000"/>
                        </a:solidFill>
                        <a:effectLst/>
                        <a:latin typeface="Calibri" panose="020F0502020204030204" pitchFamily="34" charset="0"/>
                      </a:endParaRPr>
                    </a:p>
                  </a:txBody>
                  <a:tcPr marL="4618" marR="4618" marT="4618" marB="0" anchor="b"/>
                </a:tc>
                <a:tc>
                  <a:txBody>
                    <a:bodyPr/>
                    <a:lstStyle/>
                    <a:p>
                      <a:pPr algn="l" fontAlgn="b"/>
                      <a:r>
                        <a:rPr lang="en-US" sz="1000" u="none" strike="noStrike" dirty="0">
                          <a:effectLst/>
                        </a:rPr>
                        <a:t>2013</a:t>
                      </a:r>
                      <a:endParaRPr lang="en-US" sz="1000" b="0" i="0" u="none" strike="noStrike" dirty="0">
                        <a:solidFill>
                          <a:srgbClr val="000000"/>
                        </a:solidFill>
                        <a:effectLst/>
                        <a:latin typeface="Calibri" panose="020F0502020204030204" pitchFamily="34" charset="0"/>
                      </a:endParaRPr>
                    </a:p>
                  </a:txBody>
                  <a:tcPr marL="4618" marR="4618" marT="4618" marB="0" anchor="b"/>
                </a:tc>
                <a:extLst>
                  <a:ext uri="{0D108BD9-81ED-4DB2-BD59-A6C34878D82A}">
                    <a16:rowId xmlns:a16="http://schemas.microsoft.com/office/drawing/2014/main" val="3989068617"/>
                  </a:ext>
                </a:extLst>
              </a:tr>
              <a:tr h="92367">
                <a:tc>
                  <a:txBody>
                    <a:bodyPr/>
                    <a:lstStyle/>
                    <a:p>
                      <a:pPr algn="l" fontAlgn="b"/>
                      <a:r>
                        <a:rPr lang="en-US" sz="1000" u="none" strike="noStrike">
                          <a:effectLst/>
                        </a:rPr>
                        <a:t>Meteor-3M</a:t>
                      </a:r>
                      <a:endParaRPr lang="en-US" sz="1000" b="0" i="0" u="none" strike="noStrike">
                        <a:solidFill>
                          <a:srgbClr val="000000"/>
                        </a:solidFill>
                        <a:effectLst/>
                        <a:latin typeface="Calibri" panose="020F0502020204030204" pitchFamily="34" charset="0"/>
                      </a:endParaRPr>
                    </a:p>
                  </a:txBody>
                  <a:tcPr marL="4618" marR="4618" marT="4618" marB="0" anchor="b"/>
                </a:tc>
                <a:tc>
                  <a:txBody>
                    <a:bodyPr/>
                    <a:lstStyle/>
                    <a:p>
                      <a:pPr algn="r" fontAlgn="b"/>
                      <a:r>
                        <a:rPr lang="en-US" sz="1000" u="none" strike="noStrike">
                          <a:effectLst/>
                        </a:rPr>
                        <a:t>2001</a:t>
                      </a:r>
                      <a:endParaRPr lang="en-US" sz="1000" b="0" i="0" u="none" strike="noStrike">
                        <a:solidFill>
                          <a:srgbClr val="000000"/>
                        </a:solidFill>
                        <a:effectLst/>
                        <a:latin typeface="Calibri" panose="020F0502020204030204" pitchFamily="34" charset="0"/>
                      </a:endParaRPr>
                    </a:p>
                  </a:txBody>
                  <a:tcPr marL="4618" marR="4618" marT="4618" marB="0" anchor="b"/>
                </a:tc>
                <a:tc>
                  <a:txBody>
                    <a:bodyPr/>
                    <a:lstStyle/>
                    <a:p>
                      <a:pPr algn="l" fontAlgn="b"/>
                      <a:r>
                        <a:rPr lang="en-US" sz="1000" u="none" strike="noStrike" dirty="0">
                          <a:effectLst/>
                        </a:rPr>
                        <a:t>2006</a:t>
                      </a:r>
                      <a:endParaRPr lang="en-US" sz="1000" b="0" i="0" u="none" strike="noStrike" dirty="0">
                        <a:solidFill>
                          <a:srgbClr val="000000"/>
                        </a:solidFill>
                        <a:effectLst/>
                        <a:latin typeface="Calibri" panose="020F0502020204030204" pitchFamily="34" charset="0"/>
                      </a:endParaRPr>
                    </a:p>
                  </a:txBody>
                  <a:tcPr marL="4618" marR="4618" marT="4618" marB="0" anchor="b"/>
                </a:tc>
                <a:extLst>
                  <a:ext uri="{0D108BD9-81ED-4DB2-BD59-A6C34878D82A}">
                    <a16:rowId xmlns:a16="http://schemas.microsoft.com/office/drawing/2014/main" val="3290406294"/>
                  </a:ext>
                </a:extLst>
              </a:tr>
              <a:tr h="92367">
                <a:tc>
                  <a:txBody>
                    <a:bodyPr/>
                    <a:lstStyle/>
                    <a:p>
                      <a:pPr algn="l" fontAlgn="b"/>
                      <a:r>
                        <a:rPr lang="en-US" sz="1000" u="none" strike="noStrike">
                          <a:effectLst/>
                        </a:rPr>
                        <a:t>Meteor-3M</a:t>
                      </a:r>
                      <a:endParaRPr lang="en-US" sz="1000" b="0" i="0" u="none" strike="noStrike">
                        <a:solidFill>
                          <a:srgbClr val="000000"/>
                        </a:solidFill>
                        <a:effectLst/>
                        <a:latin typeface="Calibri" panose="020F0502020204030204" pitchFamily="34" charset="0"/>
                      </a:endParaRPr>
                    </a:p>
                  </a:txBody>
                  <a:tcPr marL="4618" marR="4618" marT="4618" marB="0" anchor="b"/>
                </a:tc>
                <a:tc>
                  <a:txBody>
                    <a:bodyPr/>
                    <a:lstStyle/>
                    <a:p>
                      <a:pPr algn="r" fontAlgn="b"/>
                      <a:r>
                        <a:rPr lang="en-US" sz="1000" u="none" strike="noStrike">
                          <a:effectLst/>
                        </a:rPr>
                        <a:t>2001</a:t>
                      </a:r>
                      <a:endParaRPr lang="en-US" sz="1000" b="0" i="0" u="none" strike="noStrike">
                        <a:solidFill>
                          <a:srgbClr val="000000"/>
                        </a:solidFill>
                        <a:effectLst/>
                        <a:latin typeface="Calibri" panose="020F0502020204030204" pitchFamily="34" charset="0"/>
                      </a:endParaRPr>
                    </a:p>
                  </a:txBody>
                  <a:tcPr marL="4618" marR="4618" marT="4618" marB="0" anchor="b"/>
                </a:tc>
                <a:tc>
                  <a:txBody>
                    <a:bodyPr/>
                    <a:lstStyle/>
                    <a:p>
                      <a:pPr algn="l" fontAlgn="b"/>
                      <a:r>
                        <a:rPr lang="en-US" sz="1000" u="none" strike="noStrike" dirty="0">
                          <a:effectLst/>
                        </a:rPr>
                        <a:t>2006</a:t>
                      </a:r>
                      <a:endParaRPr lang="en-US" sz="1000" b="0" i="0" u="none" strike="noStrike" dirty="0">
                        <a:solidFill>
                          <a:srgbClr val="000000"/>
                        </a:solidFill>
                        <a:effectLst/>
                        <a:latin typeface="Calibri" panose="020F0502020204030204" pitchFamily="34" charset="0"/>
                      </a:endParaRPr>
                    </a:p>
                  </a:txBody>
                  <a:tcPr marL="4618" marR="4618" marT="4618" marB="0" anchor="b"/>
                </a:tc>
                <a:extLst>
                  <a:ext uri="{0D108BD9-81ED-4DB2-BD59-A6C34878D82A}">
                    <a16:rowId xmlns:a16="http://schemas.microsoft.com/office/drawing/2014/main" val="200841044"/>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854282387"/>
              </p:ext>
            </p:extLst>
          </p:nvPr>
        </p:nvGraphicFramePr>
        <p:xfrm>
          <a:off x="4361792" y="1334652"/>
          <a:ext cx="1965120" cy="4336836"/>
        </p:xfrm>
        <a:graphic>
          <a:graphicData uri="http://schemas.openxmlformats.org/drawingml/2006/table">
            <a:tbl>
              <a:tblPr>
                <a:tableStyleId>{5C22544A-7EE6-4342-B048-85BDC9FD1C3A}</a:tableStyleId>
              </a:tblPr>
              <a:tblGrid>
                <a:gridCol w="1005770">
                  <a:extLst>
                    <a:ext uri="{9D8B030D-6E8A-4147-A177-3AD203B41FA5}">
                      <a16:colId xmlns:a16="http://schemas.microsoft.com/office/drawing/2014/main" val="2670291656"/>
                    </a:ext>
                  </a:extLst>
                </a:gridCol>
                <a:gridCol w="526095">
                  <a:extLst>
                    <a:ext uri="{9D8B030D-6E8A-4147-A177-3AD203B41FA5}">
                      <a16:colId xmlns:a16="http://schemas.microsoft.com/office/drawing/2014/main" val="267438174"/>
                    </a:ext>
                  </a:extLst>
                </a:gridCol>
                <a:gridCol w="433255">
                  <a:extLst>
                    <a:ext uri="{9D8B030D-6E8A-4147-A177-3AD203B41FA5}">
                      <a16:colId xmlns:a16="http://schemas.microsoft.com/office/drawing/2014/main" val="919261385"/>
                    </a:ext>
                  </a:extLst>
                </a:gridCol>
              </a:tblGrid>
              <a:tr h="232101">
                <a:tc>
                  <a:txBody>
                    <a:bodyPr/>
                    <a:lstStyle/>
                    <a:p>
                      <a:pPr algn="l" fontAlgn="b"/>
                      <a:r>
                        <a:rPr lang="en-US" sz="1000" u="none" strike="noStrike" dirty="0">
                          <a:effectLst/>
                        </a:rPr>
                        <a:t>JASON-2</a:t>
                      </a:r>
                      <a:br>
                        <a:rPr lang="en-US" sz="1000" u="none" strike="noStrike" dirty="0">
                          <a:effectLst/>
                        </a:rPr>
                      </a:br>
                      <a:r>
                        <a:rPr lang="en-US" sz="1000" u="none" strike="noStrike" dirty="0">
                          <a:effectLst/>
                        </a:rPr>
                        <a:t>JASON-3</a:t>
                      </a:r>
                      <a:endParaRPr lang="en-US" sz="1000" b="0" i="0" u="none" strike="noStrike" dirty="0">
                        <a:solidFill>
                          <a:srgbClr val="000000"/>
                        </a:solidFill>
                        <a:effectLst/>
                        <a:latin typeface="Calibri" panose="020F0502020204030204" pitchFamily="34" charset="0"/>
                      </a:endParaRPr>
                    </a:p>
                  </a:txBody>
                  <a:tcPr marL="5803" marR="5803" marT="5803" marB="0" anchor="b"/>
                </a:tc>
                <a:tc>
                  <a:txBody>
                    <a:bodyPr/>
                    <a:lstStyle/>
                    <a:p>
                      <a:pPr algn="l" fontAlgn="b"/>
                      <a:r>
                        <a:rPr lang="en-US" sz="1000" u="none" strike="noStrike" dirty="0">
                          <a:effectLst/>
                        </a:rPr>
                        <a:t>2008</a:t>
                      </a:r>
                      <a:endParaRPr lang="en-US" sz="1000" b="0" i="0" u="none" strike="noStrike" dirty="0">
                        <a:solidFill>
                          <a:srgbClr val="000000"/>
                        </a:solidFill>
                        <a:effectLst/>
                        <a:latin typeface="Calibri" panose="020F0502020204030204" pitchFamily="34" charset="0"/>
                      </a:endParaRPr>
                    </a:p>
                  </a:txBody>
                  <a:tcPr marL="5803" marR="5803" marT="5803" marB="0" anchor="b"/>
                </a:tc>
                <a:tc>
                  <a:txBody>
                    <a:bodyPr/>
                    <a:lstStyle/>
                    <a:p>
                      <a:pPr algn="l" fontAlgn="b"/>
                      <a:r>
                        <a:rPr lang="en-US" sz="1000" u="none" strike="noStrike">
                          <a:effectLst/>
                        </a:rPr>
                        <a:t>2021</a:t>
                      </a:r>
                      <a:endParaRPr lang="en-US" sz="1000" b="0" i="0" u="none" strike="noStrike">
                        <a:solidFill>
                          <a:srgbClr val="000000"/>
                        </a:solidFill>
                        <a:effectLst/>
                        <a:latin typeface="Calibri" panose="020F0502020204030204" pitchFamily="34" charset="0"/>
                      </a:endParaRPr>
                    </a:p>
                  </a:txBody>
                  <a:tcPr marL="5803" marR="5803" marT="5803" marB="0" anchor="b"/>
                </a:tc>
                <a:extLst>
                  <a:ext uri="{0D108BD9-81ED-4DB2-BD59-A6C34878D82A}">
                    <a16:rowId xmlns:a16="http://schemas.microsoft.com/office/drawing/2014/main" val="2236820758"/>
                  </a:ext>
                </a:extLst>
              </a:tr>
              <a:tr h="116050">
                <a:tc>
                  <a:txBody>
                    <a:bodyPr/>
                    <a:lstStyle/>
                    <a:p>
                      <a:pPr algn="l" fontAlgn="b"/>
                      <a:r>
                        <a:rPr lang="en-US" sz="1000" u="none" strike="noStrike">
                          <a:effectLst/>
                        </a:rPr>
                        <a:t>SMOS</a:t>
                      </a:r>
                      <a:endParaRPr lang="en-US" sz="1000" b="0" i="0" u="none" strike="noStrike">
                        <a:solidFill>
                          <a:srgbClr val="000000"/>
                        </a:solidFill>
                        <a:effectLst/>
                        <a:latin typeface="Calibri" panose="020F0502020204030204" pitchFamily="34" charset="0"/>
                      </a:endParaRPr>
                    </a:p>
                  </a:txBody>
                  <a:tcPr marL="5803" marR="5803" marT="5803" marB="0" anchor="b"/>
                </a:tc>
                <a:tc>
                  <a:txBody>
                    <a:bodyPr/>
                    <a:lstStyle/>
                    <a:p>
                      <a:pPr algn="l" fontAlgn="b"/>
                      <a:r>
                        <a:rPr lang="en-US" sz="1000" u="none" strike="noStrike" dirty="0">
                          <a:effectLst/>
                        </a:rPr>
                        <a:t>2009</a:t>
                      </a:r>
                      <a:endParaRPr lang="en-US" sz="1000" b="0" i="0" u="none" strike="noStrike" dirty="0">
                        <a:solidFill>
                          <a:srgbClr val="000000"/>
                        </a:solidFill>
                        <a:effectLst/>
                        <a:latin typeface="Calibri" panose="020F0502020204030204" pitchFamily="34" charset="0"/>
                      </a:endParaRPr>
                    </a:p>
                  </a:txBody>
                  <a:tcPr marL="5803" marR="5803" marT="5803" marB="0" anchor="b"/>
                </a:tc>
                <a:tc>
                  <a:txBody>
                    <a:bodyPr/>
                    <a:lstStyle/>
                    <a:p>
                      <a:pPr algn="l" fontAlgn="b"/>
                      <a:r>
                        <a:rPr lang="en-US" sz="1000" u="none" strike="noStrike">
                          <a:effectLst/>
                        </a:rPr>
                        <a:t>2019</a:t>
                      </a:r>
                      <a:endParaRPr lang="en-US" sz="1000" b="0" i="0" u="none" strike="noStrike">
                        <a:solidFill>
                          <a:srgbClr val="000000"/>
                        </a:solidFill>
                        <a:effectLst/>
                        <a:latin typeface="Calibri" panose="020F0502020204030204" pitchFamily="34" charset="0"/>
                      </a:endParaRPr>
                    </a:p>
                  </a:txBody>
                  <a:tcPr marL="5803" marR="5803" marT="5803" marB="0" anchor="b"/>
                </a:tc>
                <a:extLst>
                  <a:ext uri="{0D108BD9-81ED-4DB2-BD59-A6C34878D82A}">
                    <a16:rowId xmlns:a16="http://schemas.microsoft.com/office/drawing/2014/main" val="297395423"/>
                  </a:ext>
                </a:extLst>
              </a:tr>
              <a:tr h="928403">
                <a:tc>
                  <a:txBody>
                    <a:bodyPr/>
                    <a:lstStyle/>
                    <a:p>
                      <a:pPr algn="l" fontAlgn="b"/>
                      <a:r>
                        <a:rPr lang="pt-BR" sz="1000" u="none" strike="noStrike" dirty="0">
                          <a:effectLst/>
                        </a:rPr>
                        <a:t>Meteor-M N1</a:t>
                      </a:r>
                      <a:br>
                        <a:rPr lang="pt-BR" sz="1000" u="none" strike="noStrike" dirty="0">
                          <a:effectLst/>
                        </a:rPr>
                      </a:br>
                      <a:r>
                        <a:rPr lang="pt-BR" sz="1000" u="none" strike="noStrike" dirty="0">
                          <a:effectLst/>
                        </a:rPr>
                        <a:t>Meteor-M N2</a:t>
                      </a:r>
                      <a:br>
                        <a:rPr lang="pt-BR" sz="1000" u="none" strike="noStrike" dirty="0">
                          <a:effectLst/>
                        </a:rPr>
                      </a:br>
                      <a:r>
                        <a:rPr lang="pt-BR" sz="1000" u="none" strike="noStrike" dirty="0">
                          <a:effectLst/>
                        </a:rPr>
                        <a:t>Meteor-M N2-1</a:t>
                      </a:r>
                      <a:br>
                        <a:rPr lang="pt-BR" sz="1000" u="none" strike="noStrike" dirty="0">
                          <a:effectLst/>
                        </a:rPr>
                      </a:br>
                      <a:r>
                        <a:rPr lang="pt-BR" sz="1000" u="none" strike="noStrike" dirty="0">
                          <a:effectLst/>
                        </a:rPr>
                        <a:t>Meteor-M N2-2</a:t>
                      </a:r>
                      <a:br>
                        <a:rPr lang="pt-BR" sz="1000" u="none" strike="noStrike" dirty="0">
                          <a:effectLst/>
                        </a:rPr>
                      </a:br>
                      <a:r>
                        <a:rPr lang="pt-BR" sz="1000" u="none" strike="noStrike" dirty="0">
                          <a:effectLst/>
                        </a:rPr>
                        <a:t>Meteor-M N2-3</a:t>
                      </a:r>
                      <a:br>
                        <a:rPr lang="pt-BR" sz="1000" u="none" strike="noStrike" dirty="0">
                          <a:effectLst/>
                        </a:rPr>
                      </a:br>
                      <a:r>
                        <a:rPr lang="pt-BR" sz="1000" u="none" strike="noStrike" dirty="0">
                          <a:effectLst/>
                        </a:rPr>
                        <a:t>Meteor-M N2-4</a:t>
                      </a:r>
                      <a:br>
                        <a:rPr lang="pt-BR" sz="1000" u="none" strike="noStrike" dirty="0">
                          <a:effectLst/>
                        </a:rPr>
                      </a:br>
                      <a:r>
                        <a:rPr lang="pt-BR" sz="1000" u="none" strike="noStrike" dirty="0">
                          <a:effectLst/>
                        </a:rPr>
                        <a:t>Meteor-M N2-5</a:t>
                      </a:r>
                      <a:br>
                        <a:rPr lang="pt-BR" sz="1000" u="none" strike="noStrike" dirty="0">
                          <a:effectLst/>
                        </a:rPr>
                      </a:br>
                      <a:r>
                        <a:rPr lang="pt-BR" sz="1000" u="none" strike="noStrike" dirty="0">
                          <a:effectLst/>
                        </a:rPr>
                        <a:t> Meteor-M N2-6</a:t>
                      </a:r>
                      <a:endParaRPr lang="pt-BR" sz="1000" b="0" i="0" u="none" strike="noStrike" dirty="0">
                        <a:solidFill>
                          <a:srgbClr val="000000"/>
                        </a:solidFill>
                        <a:effectLst/>
                        <a:latin typeface="Calibri" panose="020F0502020204030204" pitchFamily="34" charset="0"/>
                      </a:endParaRPr>
                    </a:p>
                  </a:txBody>
                  <a:tcPr marL="5803" marR="5803" marT="5803" marB="0" anchor="b"/>
                </a:tc>
                <a:tc>
                  <a:txBody>
                    <a:bodyPr/>
                    <a:lstStyle/>
                    <a:p>
                      <a:pPr algn="l" fontAlgn="b"/>
                      <a:r>
                        <a:rPr lang="en-US" sz="1000" u="none" strike="noStrike" dirty="0">
                          <a:effectLst/>
                        </a:rPr>
                        <a:t>2009</a:t>
                      </a:r>
                      <a:endParaRPr lang="en-US" sz="1000" b="0" i="0" u="none" strike="noStrike" dirty="0">
                        <a:solidFill>
                          <a:srgbClr val="000000"/>
                        </a:solidFill>
                        <a:effectLst/>
                        <a:latin typeface="Calibri" panose="020F0502020204030204" pitchFamily="34" charset="0"/>
                      </a:endParaRPr>
                    </a:p>
                  </a:txBody>
                  <a:tcPr marL="5803" marR="5803" marT="5803" marB="0" anchor="b"/>
                </a:tc>
                <a:tc>
                  <a:txBody>
                    <a:bodyPr/>
                    <a:lstStyle/>
                    <a:p>
                      <a:pPr algn="l" fontAlgn="b"/>
                      <a:r>
                        <a:rPr lang="en-US" sz="1000" u="none" strike="noStrike" dirty="0">
                          <a:effectLst/>
                        </a:rPr>
                        <a:t>2028</a:t>
                      </a:r>
                      <a:endParaRPr lang="en-US" sz="1000" b="0" i="0" u="none" strike="noStrike" dirty="0">
                        <a:solidFill>
                          <a:srgbClr val="000000"/>
                        </a:solidFill>
                        <a:effectLst/>
                        <a:latin typeface="Calibri" panose="020F0502020204030204" pitchFamily="34" charset="0"/>
                      </a:endParaRPr>
                    </a:p>
                  </a:txBody>
                  <a:tcPr marL="5803" marR="5803" marT="5803" marB="0" anchor="b"/>
                </a:tc>
                <a:extLst>
                  <a:ext uri="{0D108BD9-81ED-4DB2-BD59-A6C34878D82A}">
                    <a16:rowId xmlns:a16="http://schemas.microsoft.com/office/drawing/2014/main" val="1326381961"/>
                  </a:ext>
                </a:extLst>
              </a:tr>
              <a:tr h="580252">
                <a:tc>
                  <a:txBody>
                    <a:bodyPr/>
                    <a:lstStyle/>
                    <a:p>
                      <a:pPr algn="l" fontAlgn="b"/>
                      <a:r>
                        <a:rPr lang="en-US" sz="1000" u="none" strike="noStrike" dirty="0">
                          <a:effectLst/>
                        </a:rPr>
                        <a:t>JPSS-2</a:t>
                      </a:r>
                      <a:br>
                        <a:rPr lang="en-US" sz="1000" u="none" strike="noStrike" dirty="0">
                          <a:effectLst/>
                        </a:rPr>
                      </a:br>
                      <a:r>
                        <a:rPr lang="en-US" sz="1000" u="none" strike="noStrike" dirty="0">
                          <a:effectLst/>
                        </a:rPr>
                        <a:t>JPSS-3</a:t>
                      </a:r>
                      <a:br>
                        <a:rPr lang="en-US" sz="1000" u="none" strike="noStrike" dirty="0">
                          <a:effectLst/>
                        </a:rPr>
                      </a:br>
                      <a:r>
                        <a:rPr lang="en-US" sz="1000" u="none" strike="noStrike" dirty="0">
                          <a:effectLst/>
                        </a:rPr>
                        <a:t>JPSS-4</a:t>
                      </a:r>
                      <a:br>
                        <a:rPr lang="en-US" sz="1000" u="none" strike="noStrike" dirty="0">
                          <a:effectLst/>
                        </a:rPr>
                      </a:br>
                      <a:r>
                        <a:rPr lang="en-US" sz="1000" u="none" strike="noStrike" dirty="0">
                          <a:effectLst/>
                        </a:rPr>
                        <a:t>NOAA-20</a:t>
                      </a:r>
                      <a:br>
                        <a:rPr lang="en-US" sz="1000" u="none" strike="noStrike" dirty="0">
                          <a:effectLst/>
                        </a:rPr>
                      </a:br>
                      <a:r>
                        <a:rPr lang="en-US" sz="1000" u="none" strike="noStrike" dirty="0">
                          <a:effectLst/>
                        </a:rPr>
                        <a:t>SNPP</a:t>
                      </a:r>
                      <a:endParaRPr lang="en-US" sz="1000" b="0" i="0" u="none" strike="noStrike" dirty="0">
                        <a:solidFill>
                          <a:srgbClr val="000000"/>
                        </a:solidFill>
                        <a:effectLst/>
                        <a:latin typeface="Calibri" panose="020F0502020204030204" pitchFamily="34" charset="0"/>
                      </a:endParaRPr>
                    </a:p>
                  </a:txBody>
                  <a:tcPr marL="5803" marR="5803" marT="5803" marB="0" anchor="b"/>
                </a:tc>
                <a:tc>
                  <a:txBody>
                    <a:bodyPr/>
                    <a:lstStyle/>
                    <a:p>
                      <a:pPr algn="l" fontAlgn="b"/>
                      <a:r>
                        <a:rPr lang="en-US" sz="1000" u="none" strike="noStrike">
                          <a:effectLst/>
                        </a:rPr>
                        <a:t>2011</a:t>
                      </a:r>
                      <a:endParaRPr lang="en-US" sz="1000" b="0" i="0" u="none" strike="noStrike">
                        <a:solidFill>
                          <a:srgbClr val="000000"/>
                        </a:solidFill>
                        <a:effectLst/>
                        <a:latin typeface="Calibri" panose="020F0502020204030204" pitchFamily="34" charset="0"/>
                      </a:endParaRPr>
                    </a:p>
                  </a:txBody>
                  <a:tcPr marL="5803" marR="5803" marT="5803" marB="0" anchor="b"/>
                </a:tc>
                <a:tc>
                  <a:txBody>
                    <a:bodyPr/>
                    <a:lstStyle/>
                    <a:p>
                      <a:pPr algn="l" fontAlgn="b"/>
                      <a:r>
                        <a:rPr lang="en-US" sz="1000" u="none" strike="noStrike" dirty="0">
                          <a:effectLst/>
                        </a:rPr>
                        <a:t>2038</a:t>
                      </a:r>
                      <a:endParaRPr lang="en-US" sz="1000" b="0" i="0" u="none" strike="noStrike" dirty="0">
                        <a:solidFill>
                          <a:srgbClr val="000000"/>
                        </a:solidFill>
                        <a:effectLst/>
                        <a:latin typeface="Calibri" panose="020F0502020204030204" pitchFamily="34" charset="0"/>
                      </a:endParaRPr>
                    </a:p>
                  </a:txBody>
                  <a:tcPr marL="5803" marR="5803" marT="5803" marB="0" anchor="b"/>
                </a:tc>
                <a:extLst>
                  <a:ext uri="{0D108BD9-81ED-4DB2-BD59-A6C34878D82A}">
                    <a16:rowId xmlns:a16="http://schemas.microsoft.com/office/drawing/2014/main" val="110786797"/>
                  </a:ext>
                </a:extLst>
              </a:tr>
              <a:tr h="116050">
                <a:tc>
                  <a:txBody>
                    <a:bodyPr/>
                    <a:lstStyle/>
                    <a:p>
                      <a:pPr algn="l" fontAlgn="b"/>
                      <a:r>
                        <a:rPr lang="en-US" sz="1000" u="none" strike="noStrike">
                          <a:effectLst/>
                        </a:rPr>
                        <a:t>Megha-Tropiques</a:t>
                      </a:r>
                      <a:endParaRPr lang="en-US" sz="1000" b="0" i="0" u="none" strike="noStrike">
                        <a:solidFill>
                          <a:srgbClr val="000000"/>
                        </a:solidFill>
                        <a:effectLst/>
                        <a:latin typeface="Calibri" panose="020F0502020204030204" pitchFamily="34" charset="0"/>
                      </a:endParaRPr>
                    </a:p>
                  </a:txBody>
                  <a:tcPr marL="5803" marR="5803" marT="5803" marB="0" anchor="b"/>
                </a:tc>
                <a:tc>
                  <a:txBody>
                    <a:bodyPr/>
                    <a:lstStyle/>
                    <a:p>
                      <a:pPr algn="l" fontAlgn="b"/>
                      <a:r>
                        <a:rPr lang="en-US" sz="1000" u="none" strike="noStrike">
                          <a:effectLst/>
                        </a:rPr>
                        <a:t>2011</a:t>
                      </a:r>
                      <a:endParaRPr lang="en-US" sz="1000" b="0" i="0" u="none" strike="noStrike">
                        <a:solidFill>
                          <a:srgbClr val="000000"/>
                        </a:solidFill>
                        <a:effectLst/>
                        <a:latin typeface="Calibri" panose="020F0502020204030204" pitchFamily="34" charset="0"/>
                      </a:endParaRPr>
                    </a:p>
                  </a:txBody>
                  <a:tcPr marL="5803" marR="5803" marT="5803" marB="0" anchor="b"/>
                </a:tc>
                <a:tc>
                  <a:txBody>
                    <a:bodyPr/>
                    <a:lstStyle/>
                    <a:p>
                      <a:pPr algn="l" fontAlgn="b"/>
                      <a:r>
                        <a:rPr lang="en-US" sz="1000" u="none" strike="noStrike" dirty="0">
                          <a:effectLst/>
                        </a:rPr>
                        <a:t>2019</a:t>
                      </a:r>
                      <a:endParaRPr lang="en-US" sz="1000" b="0" i="0" u="none" strike="noStrike" dirty="0">
                        <a:solidFill>
                          <a:srgbClr val="000000"/>
                        </a:solidFill>
                        <a:effectLst/>
                        <a:latin typeface="Calibri" panose="020F0502020204030204" pitchFamily="34" charset="0"/>
                      </a:endParaRPr>
                    </a:p>
                  </a:txBody>
                  <a:tcPr marL="5803" marR="5803" marT="5803" marB="0" anchor="b"/>
                </a:tc>
                <a:extLst>
                  <a:ext uri="{0D108BD9-81ED-4DB2-BD59-A6C34878D82A}">
                    <a16:rowId xmlns:a16="http://schemas.microsoft.com/office/drawing/2014/main" val="820174941"/>
                  </a:ext>
                </a:extLst>
              </a:tr>
              <a:tr h="232101">
                <a:tc>
                  <a:txBody>
                    <a:bodyPr/>
                    <a:lstStyle/>
                    <a:p>
                      <a:pPr algn="l" fontAlgn="b"/>
                      <a:r>
                        <a:rPr lang="en-US" sz="1000" u="none" strike="noStrike">
                          <a:effectLst/>
                        </a:rPr>
                        <a:t>HY-2A</a:t>
                      </a:r>
                      <a:br>
                        <a:rPr lang="en-US" sz="1000" u="none" strike="noStrike">
                          <a:effectLst/>
                        </a:rPr>
                      </a:br>
                      <a:r>
                        <a:rPr lang="en-US" sz="1000" u="none" strike="noStrike">
                          <a:effectLst/>
                        </a:rPr>
                        <a:t>HY-2B</a:t>
                      </a:r>
                      <a:endParaRPr lang="en-US" sz="1000" b="0" i="0" u="none" strike="noStrike">
                        <a:solidFill>
                          <a:srgbClr val="000000"/>
                        </a:solidFill>
                        <a:effectLst/>
                        <a:latin typeface="Calibri" panose="020F0502020204030204" pitchFamily="34" charset="0"/>
                      </a:endParaRPr>
                    </a:p>
                  </a:txBody>
                  <a:tcPr marL="5803" marR="5803" marT="5803" marB="0" anchor="b"/>
                </a:tc>
                <a:tc>
                  <a:txBody>
                    <a:bodyPr/>
                    <a:lstStyle/>
                    <a:p>
                      <a:pPr algn="l" fontAlgn="b"/>
                      <a:r>
                        <a:rPr lang="en-US" sz="1000" u="none" strike="noStrike">
                          <a:effectLst/>
                        </a:rPr>
                        <a:t>2011</a:t>
                      </a:r>
                      <a:endParaRPr lang="en-US" sz="1000" b="0" i="0" u="none" strike="noStrike">
                        <a:solidFill>
                          <a:srgbClr val="000000"/>
                        </a:solidFill>
                        <a:effectLst/>
                        <a:latin typeface="Calibri" panose="020F0502020204030204" pitchFamily="34" charset="0"/>
                      </a:endParaRPr>
                    </a:p>
                  </a:txBody>
                  <a:tcPr marL="5803" marR="5803" marT="5803" marB="0" anchor="b"/>
                </a:tc>
                <a:tc>
                  <a:txBody>
                    <a:bodyPr/>
                    <a:lstStyle/>
                    <a:p>
                      <a:pPr algn="l" fontAlgn="b"/>
                      <a:r>
                        <a:rPr lang="en-US" sz="1000" u="none" strike="noStrike" dirty="0">
                          <a:effectLst/>
                        </a:rPr>
                        <a:t>2023</a:t>
                      </a:r>
                      <a:endParaRPr lang="en-US" sz="1000" b="0" i="0" u="none" strike="noStrike" dirty="0">
                        <a:solidFill>
                          <a:srgbClr val="000000"/>
                        </a:solidFill>
                        <a:effectLst/>
                        <a:latin typeface="Calibri" panose="020F0502020204030204" pitchFamily="34" charset="0"/>
                      </a:endParaRPr>
                    </a:p>
                  </a:txBody>
                  <a:tcPr marL="5803" marR="5803" marT="5803" marB="0" anchor="b"/>
                </a:tc>
                <a:extLst>
                  <a:ext uri="{0D108BD9-81ED-4DB2-BD59-A6C34878D82A}">
                    <a16:rowId xmlns:a16="http://schemas.microsoft.com/office/drawing/2014/main" val="1104761184"/>
                  </a:ext>
                </a:extLst>
              </a:tr>
              <a:tr h="116050">
                <a:tc>
                  <a:txBody>
                    <a:bodyPr/>
                    <a:lstStyle/>
                    <a:p>
                      <a:pPr algn="l" fontAlgn="b"/>
                      <a:r>
                        <a:rPr lang="en-US" sz="1000" u="none" strike="noStrike">
                          <a:effectLst/>
                        </a:rPr>
                        <a:t>GCOM-W</a:t>
                      </a:r>
                      <a:endParaRPr lang="en-US" sz="1000" b="0" i="0" u="none" strike="noStrike">
                        <a:solidFill>
                          <a:srgbClr val="000000"/>
                        </a:solidFill>
                        <a:effectLst/>
                        <a:latin typeface="Calibri" panose="020F0502020204030204" pitchFamily="34" charset="0"/>
                      </a:endParaRPr>
                    </a:p>
                  </a:txBody>
                  <a:tcPr marL="5803" marR="5803" marT="5803" marB="0" anchor="b"/>
                </a:tc>
                <a:tc>
                  <a:txBody>
                    <a:bodyPr/>
                    <a:lstStyle/>
                    <a:p>
                      <a:pPr algn="l" fontAlgn="b"/>
                      <a:r>
                        <a:rPr lang="en-US" sz="1000" u="none" strike="noStrike">
                          <a:effectLst/>
                        </a:rPr>
                        <a:t>2012</a:t>
                      </a:r>
                      <a:endParaRPr lang="en-US" sz="1000" b="0" i="0" u="none" strike="noStrike">
                        <a:solidFill>
                          <a:srgbClr val="000000"/>
                        </a:solidFill>
                        <a:effectLst/>
                        <a:latin typeface="Calibri" panose="020F0502020204030204" pitchFamily="34" charset="0"/>
                      </a:endParaRPr>
                    </a:p>
                  </a:txBody>
                  <a:tcPr marL="5803" marR="5803" marT="5803" marB="0" anchor="b"/>
                </a:tc>
                <a:tc>
                  <a:txBody>
                    <a:bodyPr/>
                    <a:lstStyle/>
                    <a:p>
                      <a:pPr algn="l" fontAlgn="b"/>
                      <a:r>
                        <a:rPr lang="en-US" sz="1000" u="none" strike="noStrike">
                          <a:effectLst/>
                        </a:rPr>
                        <a:t>2019</a:t>
                      </a:r>
                      <a:endParaRPr lang="en-US" sz="1000" b="0" i="0" u="none" strike="noStrike">
                        <a:solidFill>
                          <a:srgbClr val="000000"/>
                        </a:solidFill>
                        <a:effectLst/>
                        <a:latin typeface="Calibri" panose="020F0502020204030204" pitchFamily="34" charset="0"/>
                      </a:endParaRPr>
                    </a:p>
                  </a:txBody>
                  <a:tcPr marL="5803" marR="5803" marT="5803" marB="0" anchor="b"/>
                </a:tc>
                <a:extLst>
                  <a:ext uri="{0D108BD9-81ED-4DB2-BD59-A6C34878D82A}">
                    <a16:rowId xmlns:a16="http://schemas.microsoft.com/office/drawing/2014/main" val="3771795285"/>
                  </a:ext>
                </a:extLst>
              </a:tr>
              <a:tr h="116050">
                <a:tc>
                  <a:txBody>
                    <a:bodyPr/>
                    <a:lstStyle/>
                    <a:p>
                      <a:pPr algn="l" fontAlgn="b"/>
                      <a:r>
                        <a:rPr lang="en-US" sz="1000" u="none" strike="noStrike">
                          <a:effectLst/>
                        </a:rPr>
                        <a:t>GPM Core Observatory</a:t>
                      </a:r>
                      <a:endParaRPr lang="en-US" sz="1000" b="0" i="0" u="none" strike="noStrike">
                        <a:solidFill>
                          <a:srgbClr val="000000"/>
                        </a:solidFill>
                        <a:effectLst/>
                        <a:latin typeface="Calibri" panose="020F0502020204030204" pitchFamily="34" charset="0"/>
                      </a:endParaRPr>
                    </a:p>
                  </a:txBody>
                  <a:tcPr marL="5803" marR="5803" marT="5803" marB="0" anchor="b"/>
                </a:tc>
                <a:tc>
                  <a:txBody>
                    <a:bodyPr/>
                    <a:lstStyle/>
                    <a:p>
                      <a:pPr algn="l" fontAlgn="b"/>
                      <a:r>
                        <a:rPr lang="en-US" sz="1000" u="none" strike="noStrike">
                          <a:effectLst/>
                        </a:rPr>
                        <a:t>2014</a:t>
                      </a:r>
                      <a:endParaRPr lang="en-US" sz="1000" b="0" i="0" u="none" strike="noStrike">
                        <a:solidFill>
                          <a:srgbClr val="000000"/>
                        </a:solidFill>
                        <a:effectLst/>
                        <a:latin typeface="Calibri" panose="020F0502020204030204" pitchFamily="34" charset="0"/>
                      </a:endParaRPr>
                    </a:p>
                  </a:txBody>
                  <a:tcPr marL="5803" marR="5803" marT="5803" marB="0" anchor="b"/>
                </a:tc>
                <a:tc>
                  <a:txBody>
                    <a:bodyPr/>
                    <a:lstStyle/>
                    <a:p>
                      <a:pPr algn="l" fontAlgn="b"/>
                      <a:r>
                        <a:rPr lang="en-US" sz="1000" u="none" strike="noStrike" dirty="0">
                          <a:effectLst/>
                        </a:rPr>
                        <a:t>2019</a:t>
                      </a:r>
                      <a:endParaRPr lang="en-US" sz="1000" b="0" i="0" u="none" strike="noStrike" dirty="0">
                        <a:solidFill>
                          <a:srgbClr val="000000"/>
                        </a:solidFill>
                        <a:effectLst/>
                        <a:latin typeface="Calibri" panose="020F0502020204030204" pitchFamily="34" charset="0"/>
                      </a:endParaRPr>
                    </a:p>
                  </a:txBody>
                  <a:tcPr marL="5803" marR="5803" marT="5803" marB="0" anchor="b"/>
                </a:tc>
                <a:extLst>
                  <a:ext uri="{0D108BD9-81ED-4DB2-BD59-A6C34878D82A}">
                    <a16:rowId xmlns:a16="http://schemas.microsoft.com/office/drawing/2014/main" val="2718515276"/>
                  </a:ext>
                </a:extLst>
              </a:tr>
              <a:tr h="232101">
                <a:tc>
                  <a:txBody>
                    <a:bodyPr/>
                    <a:lstStyle/>
                    <a:p>
                      <a:pPr algn="l" fontAlgn="b"/>
                      <a:r>
                        <a:rPr lang="en-US" sz="1000" u="none" strike="noStrike">
                          <a:effectLst/>
                        </a:rPr>
                        <a:t>JASON-CS-A</a:t>
                      </a:r>
                      <a:br>
                        <a:rPr lang="en-US" sz="1000" u="none" strike="noStrike">
                          <a:effectLst/>
                        </a:rPr>
                      </a:br>
                      <a:r>
                        <a:rPr lang="en-US" sz="1000" u="none" strike="noStrike">
                          <a:effectLst/>
                        </a:rPr>
                        <a:t>JASON-CS-B</a:t>
                      </a:r>
                      <a:endParaRPr lang="en-US" sz="1000" b="0" i="0" u="none" strike="noStrike">
                        <a:solidFill>
                          <a:srgbClr val="000000"/>
                        </a:solidFill>
                        <a:effectLst/>
                        <a:latin typeface="Calibri" panose="020F0502020204030204" pitchFamily="34" charset="0"/>
                      </a:endParaRPr>
                    </a:p>
                  </a:txBody>
                  <a:tcPr marL="5803" marR="5803" marT="5803" marB="0" anchor="b"/>
                </a:tc>
                <a:tc>
                  <a:txBody>
                    <a:bodyPr/>
                    <a:lstStyle/>
                    <a:p>
                      <a:pPr algn="l" fontAlgn="b"/>
                      <a:r>
                        <a:rPr lang="en-US" sz="1000" u="none" strike="noStrike">
                          <a:effectLst/>
                        </a:rPr>
                        <a:t>2020</a:t>
                      </a:r>
                      <a:endParaRPr lang="en-US" sz="1000" b="0" i="0" u="none" strike="noStrike">
                        <a:solidFill>
                          <a:srgbClr val="000000"/>
                        </a:solidFill>
                        <a:effectLst/>
                        <a:latin typeface="Calibri" panose="020F0502020204030204" pitchFamily="34" charset="0"/>
                      </a:endParaRPr>
                    </a:p>
                  </a:txBody>
                  <a:tcPr marL="5803" marR="5803" marT="5803" marB="0" anchor="b"/>
                </a:tc>
                <a:tc>
                  <a:txBody>
                    <a:bodyPr/>
                    <a:lstStyle/>
                    <a:p>
                      <a:pPr algn="l" fontAlgn="b"/>
                      <a:r>
                        <a:rPr lang="en-US" sz="1000" u="none" strike="noStrike" dirty="0">
                          <a:effectLst/>
                        </a:rPr>
                        <a:t>2032</a:t>
                      </a:r>
                      <a:endParaRPr lang="en-US" sz="1000" b="0" i="0" u="none" strike="noStrike" dirty="0">
                        <a:solidFill>
                          <a:srgbClr val="000000"/>
                        </a:solidFill>
                        <a:effectLst/>
                        <a:latin typeface="Calibri" panose="020F0502020204030204" pitchFamily="34" charset="0"/>
                      </a:endParaRPr>
                    </a:p>
                  </a:txBody>
                  <a:tcPr marL="5803" marR="5803" marT="5803" marB="0" anchor="b"/>
                </a:tc>
                <a:extLst>
                  <a:ext uri="{0D108BD9-81ED-4DB2-BD59-A6C34878D82A}">
                    <a16:rowId xmlns:a16="http://schemas.microsoft.com/office/drawing/2014/main" val="3956811520"/>
                  </a:ext>
                </a:extLst>
              </a:tr>
              <a:tr h="116050">
                <a:tc>
                  <a:txBody>
                    <a:bodyPr/>
                    <a:lstStyle/>
                    <a:p>
                      <a:pPr algn="l" fontAlgn="b"/>
                      <a:r>
                        <a:rPr lang="en-US" sz="1000" u="none" strike="noStrike">
                          <a:effectLst/>
                        </a:rPr>
                        <a:t>TROPICS</a:t>
                      </a:r>
                      <a:endParaRPr lang="en-US" sz="1000" b="0" i="0" u="none" strike="noStrike">
                        <a:solidFill>
                          <a:srgbClr val="000000"/>
                        </a:solidFill>
                        <a:effectLst/>
                        <a:latin typeface="Calibri" panose="020F0502020204030204" pitchFamily="34" charset="0"/>
                      </a:endParaRPr>
                    </a:p>
                  </a:txBody>
                  <a:tcPr marL="5803" marR="5803" marT="5803" marB="0" anchor="b"/>
                </a:tc>
                <a:tc>
                  <a:txBody>
                    <a:bodyPr/>
                    <a:lstStyle/>
                    <a:p>
                      <a:pPr algn="l" fontAlgn="b"/>
                      <a:r>
                        <a:rPr lang="en-US" sz="1000" u="none" strike="noStrike">
                          <a:effectLst/>
                        </a:rPr>
                        <a:t>2020</a:t>
                      </a:r>
                      <a:endParaRPr lang="en-US" sz="1000" b="0" i="0" u="none" strike="noStrike">
                        <a:solidFill>
                          <a:srgbClr val="000000"/>
                        </a:solidFill>
                        <a:effectLst/>
                        <a:latin typeface="Calibri" panose="020F0502020204030204" pitchFamily="34" charset="0"/>
                      </a:endParaRPr>
                    </a:p>
                  </a:txBody>
                  <a:tcPr marL="5803" marR="5803" marT="5803" marB="0" anchor="b"/>
                </a:tc>
                <a:tc>
                  <a:txBody>
                    <a:bodyPr/>
                    <a:lstStyle/>
                    <a:p>
                      <a:pPr algn="l" fontAlgn="b"/>
                      <a:r>
                        <a:rPr lang="en-US" sz="1000" u="none" strike="noStrike" dirty="0">
                          <a:effectLst/>
                        </a:rPr>
                        <a:t>2025</a:t>
                      </a:r>
                      <a:endParaRPr lang="en-US" sz="1000" b="0" i="0" u="none" strike="noStrike" dirty="0">
                        <a:solidFill>
                          <a:srgbClr val="000000"/>
                        </a:solidFill>
                        <a:effectLst/>
                        <a:latin typeface="Calibri" panose="020F0502020204030204" pitchFamily="34" charset="0"/>
                      </a:endParaRPr>
                    </a:p>
                  </a:txBody>
                  <a:tcPr marL="5803" marR="5803" marT="5803" marB="0" anchor="b"/>
                </a:tc>
                <a:extLst>
                  <a:ext uri="{0D108BD9-81ED-4DB2-BD59-A6C34878D82A}">
                    <a16:rowId xmlns:a16="http://schemas.microsoft.com/office/drawing/2014/main" val="4217977722"/>
                  </a:ext>
                </a:extLst>
              </a:tr>
              <a:tr h="232101">
                <a:tc>
                  <a:txBody>
                    <a:bodyPr/>
                    <a:lstStyle/>
                    <a:p>
                      <a:pPr algn="l" fontAlgn="b"/>
                      <a:r>
                        <a:rPr lang="en-US" sz="1000" u="none" strike="noStrike">
                          <a:effectLst/>
                        </a:rPr>
                        <a:t>Meteor-MP N1</a:t>
                      </a:r>
                      <a:br>
                        <a:rPr lang="en-US" sz="1000" u="none" strike="noStrike">
                          <a:effectLst/>
                        </a:rPr>
                      </a:br>
                      <a:r>
                        <a:rPr lang="en-US" sz="1000" u="none" strike="noStrike">
                          <a:effectLst/>
                        </a:rPr>
                        <a:t>Meteor-MP N2</a:t>
                      </a:r>
                      <a:endParaRPr lang="en-US" sz="1000" b="0" i="0" u="none" strike="noStrike">
                        <a:solidFill>
                          <a:srgbClr val="000000"/>
                        </a:solidFill>
                        <a:effectLst/>
                        <a:latin typeface="Calibri" panose="020F0502020204030204" pitchFamily="34" charset="0"/>
                      </a:endParaRPr>
                    </a:p>
                  </a:txBody>
                  <a:tcPr marL="5803" marR="5803" marT="5803" marB="0" anchor="b"/>
                </a:tc>
                <a:tc>
                  <a:txBody>
                    <a:bodyPr/>
                    <a:lstStyle/>
                    <a:p>
                      <a:pPr algn="l" fontAlgn="b"/>
                      <a:r>
                        <a:rPr lang="en-US" sz="1000" u="none" strike="noStrike">
                          <a:effectLst/>
                        </a:rPr>
                        <a:t>2021</a:t>
                      </a:r>
                      <a:endParaRPr lang="en-US" sz="1000" b="0" i="0" u="none" strike="noStrike">
                        <a:solidFill>
                          <a:srgbClr val="000000"/>
                        </a:solidFill>
                        <a:effectLst/>
                        <a:latin typeface="Calibri" panose="020F0502020204030204" pitchFamily="34" charset="0"/>
                      </a:endParaRPr>
                    </a:p>
                  </a:txBody>
                  <a:tcPr marL="5803" marR="5803" marT="5803" marB="0" anchor="b"/>
                </a:tc>
                <a:tc>
                  <a:txBody>
                    <a:bodyPr/>
                    <a:lstStyle/>
                    <a:p>
                      <a:pPr algn="l" fontAlgn="b"/>
                      <a:r>
                        <a:rPr lang="en-US" sz="1000" u="none" strike="noStrike" dirty="0">
                          <a:effectLst/>
                        </a:rPr>
                        <a:t>2030</a:t>
                      </a:r>
                      <a:endParaRPr lang="en-US" sz="1000" b="0" i="0" u="none" strike="noStrike" dirty="0">
                        <a:solidFill>
                          <a:srgbClr val="000000"/>
                        </a:solidFill>
                        <a:effectLst/>
                        <a:latin typeface="Calibri" panose="020F0502020204030204" pitchFamily="34" charset="0"/>
                      </a:endParaRPr>
                    </a:p>
                  </a:txBody>
                  <a:tcPr marL="5803" marR="5803" marT="5803" marB="0" anchor="b"/>
                </a:tc>
                <a:extLst>
                  <a:ext uri="{0D108BD9-81ED-4DB2-BD59-A6C34878D82A}">
                    <a16:rowId xmlns:a16="http://schemas.microsoft.com/office/drawing/2014/main" val="2854064708"/>
                  </a:ext>
                </a:extLst>
              </a:tr>
              <a:tr h="116050">
                <a:tc>
                  <a:txBody>
                    <a:bodyPr/>
                    <a:lstStyle/>
                    <a:p>
                      <a:pPr algn="l" fontAlgn="b"/>
                      <a:r>
                        <a:rPr lang="en-US" sz="1000" u="none" strike="noStrike">
                          <a:effectLst/>
                        </a:rPr>
                        <a:t>SWOT</a:t>
                      </a:r>
                      <a:endParaRPr lang="en-US" sz="1000" b="0" i="0" u="none" strike="noStrike">
                        <a:solidFill>
                          <a:srgbClr val="000000"/>
                        </a:solidFill>
                        <a:effectLst/>
                        <a:latin typeface="Calibri" panose="020F0502020204030204" pitchFamily="34" charset="0"/>
                      </a:endParaRPr>
                    </a:p>
                  </a:txBody>
                  <a:tcPr marL="5803" marR="5803" marT="5803" marB="0" anchor="b"/>
                </a:tc>
                <a:tc>
                  <a:txBody>
                    <a:bodyPr/>
                    <a:lstStyle/>
                    <a:p>
                      <a:pPr algn="l" fontAlgn="b"/>
                      <a:r>
                        <a:rPr lang="en-US" sz="1000" u="none" strike="noStrike">
                          <a:effectLst/>
                        </a:rPr>
                        <a:t>2021</a:t>
                      </a:r>
                      <a:endParaRPr lang="en-US" sz="1000" b="0" i="0" u="none" strike="noStrike">
                        <a:solidFill>
                          <a:srgbClr val="000000"/>
                        </a:solidFill>
                        <a:effectLst/>
                        <a:latin typeface="Calibri" panose="020F0502020204030204" pitchFamily="34" charset="0"/>
                      </a:endParaRPr>
                    </a:p>
                  </a:txBody>
                  <a:tcPr marL="5803" marR="5803" marT="5803" marB="0" anchor="b"/>
                </a:tc>
                <a:tc>
                  <a:txBody>
                    <a:bodyPr/>
                    <a:lstStyle/>
                    <a:p>
                      <a:pPr algn="l" fontAlgn="b"/>
                      <a:r>
                        <a:rPr lang="en-US" sz="1000" u="none" strike="noStrike" dirty="0">
                          <a:effectLst/>
                        </a:rPr>
                        <a:t>2024</a:t>
                      </a:r>
                      <a:endParaRPr lang="en-US" sz="1000" b="0" i="0" u="none" strike="noStrike" dirty="0">
                        <a:solidFill>
                          <a:srgbClr val="000000"/>
                        </a:solidFill>
                        <a:effectLst/>
                        <a:latin typeface="Calibri" panose="020F0502020204030204" pitchFamily="34" charset="0"/>
                      </a:endParaRPr>
                    </a:p>
                  </a:txBody>
                  <a:tcPr marL="5803" marR="5803" marT="5803" marB="0" anchor="b"/>
                </a:tc>
                <a:extLst>
                  <a:ext uri="{0D108BD9-81ED-4DB2-BD59-A6C34878D82A}">
                    <a16:rowId xmlns:a16="http://schemas.microsoft.com/office/drawing/2014/main" val="2051378390"/>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563730706"/>
              </p:ext>
            </p:extLst>
          </p:nvPr>
        </p:nvGraphicFramePr>
        <p:xfrm>
          <a:off x="2180896" y="4424214"/>
          <a:ext cx="2075794" cy="2286000"/>
        </p:xfrm>
        <a:graphic>
          <a:graphicData uri="http://schemas.openxmlformats.org/drawingml/2006/table">
            <a:tbl>
              <a:tblPr>
                <a:tableStyleId>{5C22544A-7EE6-4342-B048-85BDC9FD1C3A}</a:tableStyleId>
              </a:tblPr>
              <a:tblGrid>
                <a:gridCol w="677918">
                  <a:extLst>
                    <a:ext uri="{9D8B030D-6E8A-4147-A177-3AD203B41FA5}">
                      <a16:colId xmlns:a16="http://schemas.microsoft.com/office/drawing/2014/main" val="3663680206"/>
                    </a:ext>
                  </a:extLst>
                </a:gridCol>
                <a:gridCol w="420414">
                  <a:extLst>
                    <a:ext uri="{9D8B030D-6E8A-4147-A177-3AD203B41FA5}">
                      <a16:colId xmlns:a16="http://schemas.microsoft.com/office/drawing/2014/main" val="1125233214"/>
                    </a:ext>
                  </a:extLst>
                </a:gridCol>
                <a:gridCol w="977462">
                  <a:extLst>
                    <a:ext uri="{9D8B030D-6E8A-4147-A177-3AD203B41FA5}">
                      <a16:colId xmlns:a16="http://schemas.microsoft.com/office/drawing/2014/main" val="1522239439"/>
                    </a:ext>
                  </a:extLst>
                </a:gridCol>
              </a:tblGrid>
              <a:tr h="190500">
                <a:tc>
                  <a:txBody>
                    <a:bodyPr/>
                    <a:lstStyle/>
                    <a:p>
                      <a:pPr algn="l" fontAlgn="b"/>
                      <a:r>
                        <a:rPr lang="en-US" sz="1100" u="none" strike="noStrike">
                          <a:effectLst/>
                        </a:rPr>
                        <a:t>ADEOS-2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2002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2003</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04292016"/>
                  </a:ext>
                </a:extLst>
              </a:tr>
              <a:tr h="190500">
                <a:tc>
                  <a:txBody>
                    <a:bodyPr/>
                    <a:lstStyle/>
                    <a:p>
                      <a:pPr algn="l" fontAlgn="b"/>
                      <a:r>
                        <a:rPr lang="en-US" sz="1100" u="none" strike="noStrike">
                          <a:effectLst/>
                        </a:rPr>
                        <a:t>Aqua</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2002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2019</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51010113"/>
                  </a:ext>
                </a:extLst>
              </a:tr>
              <a:tr h="762000">
                <a:tc>
                  <a:txBody>
                    <a:bodyPr/>
                    <a:lstStyle/>
                    <a:p>
                      <a:pPr algn="l" fontAlgn="b"/>
                      <a:r>
                        <a:rPr lang="en-US" sz="1100" u="none" strike="noStrike" dirty="0">
                          <a:effectLst/>
                        </a:rPr>
                        <a:t>DMSP-F16</a:t>
                      </a:r>
                      <a:br>
                        <a:rPr lang="en-US" sz="1100" u="none" strike="noStrike" dirty="0">
                          <a:effectLst/>
                        </a:rPr>
                      </a:br>
                      <a:r>
                        <a:rPr lang="en-US" sz="1100" u="none" strike="noStrike" dirty="0">
                          <a:effectLst/>
                        </a:rPr>
                        <a:t>DMSP-F17</a:t>
                      </a:r>
                      <a:br>
                        <a:rPr lang="en-US" sz="1100" u="none" strike="noStrike" dirty="0">
                          <a:effectLst/>
                        </a:rPr>
                      </a:br>
                      <a:r>
                        <a:rPr lang="en-US" sz="1100" u="none" strike="noStrike" dirty="0">
                          <a:effectLst/>
                        </a:rPr>
                        <a:t>DMSP-F18</a:t>
                      </a:r>
                      <a:br>
                        <a:rPr lang="en-US" sz="1100" u="none" strike="noStrike" dirty="0">
                          <a:effectLst/>
                        </a:rPr>
                      </a:br>
                      <a:r>
                        <a:rPr lang="en-US" sz="1100" u="none" strike="noStrike" dirty="0">
                          <a:effectLst/>
                        </a:rPr>
                        <a:t>DMSP-F19</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2003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2019</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2674769"/>
                  </a:ext>
                </a:extLst>
              </a:tr>
              <a:tr h="190500">
                <a:tc>
                  <a:txBody>
                    <a:bodyPr/>
                    <a:lstStyle/>
                    <a:p>
                      <a:pPr algn="l" fontAlgn="b"/>
                      <a:r>
                        <a:rPr lang="en-US" sz="1100" u="none" strike="noStrike">
                          <a:effectLst/>
                        </a:rPr>
                        <a:t>SICH-1M</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2004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2006</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05301078"/>
                  </a:ext>
                </a:extLst>
              </a:tr>
              <a:tr h="952500">
                <a:tc>
                  <a:txBody>
                    <a:bodyPr/>
                    <a:lstStyle/>
                    <a:p>
                      <a:pPr algn="l" fontAlgn="b"/>
                      <a:r>
                        <a:rPr lang="da-DK" sz="1100" u="none" strike="noStrike" dirty="0">
                          <a:effectLst/>
                        </a:rPr>
                        <a:t>Metop-A</a:t>
                      </a:r>
                      <a:br>
                        <a:rPr lang="da-DK" sz="1100" u="none" strike="noStrike" dirty="0">
                          <a:effectLst/>
                        </a:rPr>
                      </a:br>
                      <a:r>
                        <a:rPr lang="da-DK" sz="1100" u="none" strike="noStrike" dirty="0">
                          <a:effectLst/>
                        </a:rPr>
                        <a:t>Metop-B</a:t>
                      </a:r>
                      <a:br>
                        <a:rPr lang="da-DK" sz="1100" u="none" strike="noStrike" dirty="0">
                          <a:effectLst/>
                        </a:rPr>
                      </a:br>
                      <a:r>
                        <a:rPr lang="da-DK" sz="1100" u="none" strike="noStrike" dirty="0">
                          <a:effectLst/>
                        </a:rPr>
                        <a:t>Metop-C</a:t>
                      </a:r>
                      <a:br>
                        <a:rPr lang="da-DK" sz="1100" u="none" strike="noStrike" dirty="0">
                          <a:effectLst/>
                        </a:rPr>
                      </a:br>
                      <a:r>
                        <a:rPr lang="da-DK" sz="1100" u="none" strike="noStrike" dirty="0">
                          <a:effectLst/>
                        </a:rPr>
                        <a:t>NOAA-18</a:t>
                      </a:r>
                      <a:br>
                        <a:rPr lang="da-DK" sz="1100" u="none" strike="noStrike" dirty="0">
                          <a:effectLst/>
                        </a:rPr>
                      </a:br>
                      <a:r>
                        <a:rPr lang="da-DK" sz="1100" u="none" strike="noStrike" dirty="0">
                          <a:effectLst/>
                        </a:rPr>
                        <a:t>NOAA-19</a:t>
                      </a:r>
                      <a:endParaRPr lang="da-DK"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2005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2024</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50641197"/>
                  </a:ext>
                </a:extLst>
              </a:tr>
            </a:tbl>
          </a:graphicData>
        </a:graphic>
      </p:graphicFrame>
      <p:sp>
        <p:nvSpPr>
          <p:cNvPr id="7" name="TextBox 6"/>
          <p:cNvSpPr txBox="1"/>
          <p:nvPr/>
        </p:nvSpPr>
        <p:spPr>
          <a:xfrm>
            <a:off x="4256691" y="6073170"/>
            <a:ext cx="5649310" cy="784830"/>
          </a:xfrm>
          <a:prstGeom prst="rect">
            <a:avLst/>
          </a:prstGeom>
          <a:solidFill>
            <a:schemeClr val="bg1">
              <a:lumMod val="50000"/>
            </a:schemeClr>
          </a:solidFill>
        </p:spPr>
        <p:txBody>
          <a:bodyPr wrap="square" rtlCol="0">
            <a:spAutoFit/>
          </a:bodyPr>
          <a:lstStyle/>
          <a:p>
            <a:r>
              <a:rPr lang="en-US" sz="1500" dirty="0" smtClean="0"/>
              <a:t>Over 118 Passive Microwave Missions launched since the early seventies by CGMS members </a:t>
            </a:r>
          </a:p>
          <a:p>
            <a:r>
              <a:rPr lang="en-US" sz="1500" dirty="0" smtClean="0"/>
              <a:t>( Ref</a:t>
            </a:r>
            <a:r>
              <a:rPr lang="en-US" sz="1500" dirty="0"/>
              <a:t>: </a:t>
            </a:r>
            <a:r>
              <a:rPr lang="en-US" sz="1500" dirty="0">
                <a:hlinkClick r:id="rId2"/>
              </a:rPr>
              <a:t>http://</a:t>
            </a:r>
            <a:r>
              <a:rPr lang="en-US" sz="1500" dirty="0" smtClean="0">
                <a:hlinkClick r:id="rId2"/>
              </a:rPr>
              <a:t>www.wmo-sat.info/oscar/instruments</a:t>
            </a:r>
            <a:r>
              <a:rPr lang="en-US" sz="1500" dirty="0" smtClean="0"/>
              <a:t>)</a:t>
            </a:r>
            <a:endParaRPr lang="en-US" sz="1500" dirty="0"/>
          </a:p>
        </p:txBody>
      </p:sp>
      <p:sp>
        <p:nvSpPr>
          <p:cNvPr id="9" name="TextBox 8"/>
          <p:cNvSpPr txBox="1"/>
          <p:nvPr/>
        </p:nvSpPr>
        <p:spPr>
          <a:xfrm>
            <a:off x="6326913" y="1987270"/>
            <a:ext cx="3300564" cy="369332"/>
          </a:xfrm>
          <a:prstGeom prst="rect">
            <a:avLst/>
          </a:prstGeom>
          <a:noFill/>
        </p:spPr>
        <p:txBody>
          <a:bodyPr wrap="square" rtlCol="0">
            <a:spAutoFit/>
          </a:bodyPr>
          <a:lstStyle/>
          <a:p>
            <a:endParaRPr lang="en-US" sz="1800" dirty="0">
              <a:solidFill>
                <a:schemeClr val="tx1"/>
              </a:solidFill>
            </a:endParaRPr>
          </a:p>
        </p:txBody>
      </p:sp>
      <p:sp>
        <p:nvSpPr>
          <p:cNvPr id="10" name="TextBox 9"/>
          <p:cNvSpPr txBox="1"/>
          <p:nvPr/>
        </p:nvSpPr>
        <p:spPr>
          <a:xfrm>
            <a:off x="6427134" y="4437033"/>
            <a:ext cx="3300564" cy="1615827"/>
          </a:xfrm>
          <a:prstGeom prst="rect">
            <a:avLst/>
          </a:prstGeom>
          <a:noFill/>
        </p:spPr>
        <p:txBody>
          <a:bodyPr wrap="square" rtlCol="0">
            <a:spAutoFit/>
          </a:bodyPr>
          <a:lstStyle/>
          <a:p>
            <a:r>
              <a:rPr lang="en-US" dirty="0" smtClean="0">
                <a:solidFill>
                  <a:schemeClr val="tx1"/>
                </a:solidFill>
              </a:rPr>
              <a:t>Goals of this Session</a:t>
            </a:r>
          </a:p>
          <a:p>
            <a:r>
              <a:rPr lang="en-US" b="0" dirty="0" smtClean="0">
                <a:solidFill>
                  <a:schemeClr val="tx1"/>
                </a:solidFill>
              </a:rPr>
              <a:t>GSICS </a:t>
            </a:r>
            <a:r>
              <a:rPr lang="en-US" b="0" dirty="0">
                <a:solidFill>
                  <a:schemeClr val="tx1"/>
                </a:solidFill>
              </a:rPr>
              <a:t>is requested to </a:t>
            </a:r>
            <a:r>
              <a:rPr lang="en-US" b="0" dirty="0" smtClean="0">
                <a:solidFill>
                  <a:schemeClr val="tx1"/>
                </a:solidFill>
              </a:rPr>
              <a:t>organize</a:t>
            </a:r>
            <a:r>
              <a:rPr lang="en-US" b="0" dirty="0">
                <a:solidFill>
                  <a:schemeClr val="tx1"/>
                </a:solidFill>
              </a:rPr>
              <a:t> an expert meeting on the </a:t>
            </a:r>
            <a:r>
              <a:rPr lang="en-US" b="0" dirty="0" smtClean="0">
                <a:solidFill>
                  <a:schemeClr val="tx1"/>
                </a:solidFill>
              </a:rPr>
              <a:t>inter-calibration</a:t>
            </a:r>
            <a:r>
              <a:rPr lang="en-US" b="0" dirty="0">
                <a:solidFill>
                  <a:schemeClr val="tx1"/>
                </a:solidFill>
              </a:rPr>
              <a:t> of operational PMW sensors to meet the WIGOS 2040 targets for a coordinated effort to share information on current and future PMW instruments and report to </a:t>
            </a:r>
            <a:r>
              <a:rPr lang="en-US" b="0" dirty="0" smtClean="0">
                <a:solidFill>
                  <a:schemeClr val="tx1"/>
                </a:solidFill>
              </a:rPr>
              <a:t>CGMS-47. (CGMS-46-EUM-WP-14)</a:t>
            </a:r>
          </a:p>
          <a:p>
            <a:endParaRPr lang="en-US" b="0" dirty="0">
              <a:solidFill>
                <a:schemeClr val="tx1"/>
              </a:solidFill>
            </a:endParaRPr>
          </a:p>
          <a:p>
            <a:r>
              <a:rPr lang="en-US" i="1" dirty="0" smtClean="0">
                <a:solidFill>
                  <a:schemeClr val="tx1"/>
                </a:solidFill>
              </a:rPr>
              <a:t>In the WIGOS session  review of the white paper outline would be presented and discussed.  Various topics such as spectral gap would be discussed along with WMO perspective on WIGOS </a:t>
            </a:r>
            <a:endParaRPr lang="en-US" i="1" dirty="0">
              <a:solidFill>
                <a:schemeClr val="tx1"/>
              </a:solidFill>
            </a:endParaRPr>
          </a:p>
        </p:txBody>
      </p:sp>
      <p:sp>
        <p:nvSpPr>
          <p:cNvPr id="11" name="TextBox 10"/>
          <p:cNvSpPr txBox="1"/>
          <p:nvPr/>
        </p:nvSpPr>
        <p:spPr>
          <a:xfrm>
            <a:off x="6432014" y="1297712"/>
            <a:ext cx="3300564" cy="3000821"/>
          </a:xfrm>
          <a:prstGeom prst="rect">
            <a:avLst/>
          </a:prstGeom>
          <a:noFill/>
        </p:spPr>
        <p:txBody>
          <a:bodyPr wrap="square" rtlCol="0">
            <a:spAutoFit/>
          </a:bodyPr>
          <a:lstStyle/>
          <a:p>
            <a:r>
              <a:rPr lang="en-US" b="0" dirty="0" smtClean="0">
                <a:solidFill>
                  <a:schemeClr val="tx1"/>
                </a:solidFill>
              </a:rPr>
              <a:t>There is a need to harmonize and (if possible) integrate and  complement the Microwave observations made by CGMS satellite agencies.</a:t>
            </a:r>
          </a:p>
          <a:p>
            <a:endParaRPr lang="en-US" b="0" dirty="0" smtClean="0">
              <a:solidFill>
                <a:schemeClr val="tx1"/>
              </a:solidFill>
            </a:endParaRPr>
          </a:p>
          <a:p>
            <a:r>
              <a:rPr lang="en-US" b="0" dirty="0" smtClean="0">
                <a:solidFill>
                  <a:schemeClr val="tx1"/>
                </a:solidFill>
              </a:rPr>
              <a:t>It is envisaged that such a process would be able to directly impact the ability to monitor climate/weather  and improve the adaptation and mitigation plans on a global scale.</a:t>
            </a:r>
          </a:p>
          <a:p>
            <a:endParaRPr lang="en-US" b="0" dirty="0">
              <a:solidFill>
                <a:schemeClr val="tx1"/>
              </a:solidFill>
            </a:endParaRPr>
          </a:p>
          <a:p>
            <a:endParaRPr lang="en-US" b="0" dirty="0" smtClean="0">
              <a:solidFill>
                <a:schemeClr val="tx1"/>
              </a:solidFill>
            </a:endParaRPr>
          </a:p>
          <a:p>
            <a:r>
              <a:rPr lang="en-US" b="0" dirty="0" smtClean="0">
                <a:solidFill>
                  <a:schemeClr val="tx1"/>
                </a:solidFill>
              </a:rPr>
              <a:t>The WMO Integrated Meteorological Observing System (WIGOS) has taken crucial steps to </a:t>
            </a:r>
            <a:r>
              <a:rPr lang="en-US" b="0" dirty="0">
                <a:solidFill>
                  <a:schemeClr val="tx1"/>
                </a:solidFill>
              </a:rPr>
              <a:t>facilitate this </a:t>
            </a:r>
            <a:r>
              <a:rPr lang="en-US" b="0" dirty="0" smtClean="0">
                <a:solidFill>
                  <a:schemeClr val="tx1"/>
                </a:solidFill>
              </a:rPr>
              <a:t>process. Some of these are  </a:t>
            </a:r>
          </a:p>
          <a:p>
            <a:endParaRPr lang="en-US" b="0" dirty="0">
              <a:solidFill>
                <a:schemeClr val="tx1"/>
              </a:solidFill>
            </a:endParaRPr>
          </a:p>
          <a:p>
            <a:pPr marL="228600" indent="-228600">
              <a:buAutoNum type="arabicPeriod"/>
            </a:pPr>
            <a:r>
              <a:rPr lang="en-US" b="0" dirty="0" smtClean="0">
                <a:solidFill>
                  <a:schemeClr val="tx1"/>
                </a:solidFill>
              </a:rPr>
              <a:t>Develop Data Harmonization plans via the WIGOS TTDQM</a:t>
            </a:r>
          </a:p>
          <a:p>
            <a:pPr marL="228600" indent="-228600">
              <a:buAutoNum type="arabicPeriod"/>
            </a:pPr>
            <a:r>
              <a:rPr lang="en-US" b="0" dirty="0" smtClean="0">
                <a:solidFill>
                  <a:schemeClr val="tx1"/>
                </a:solidFill>
              </a:rPr>
              <a:t>Develop Vision and Baseline documents , to be revised every four years</a:t>
            </a:r>
          </a:p>
          <a:p>
            <a:pPr marL="228600" indent="-228600">
              <a:buAutoNum type="arabicPeriod"/>
            </a:pPr>
            <a:r>
              <a:rPr lang="en-US" b="0" dirty="0" smtClean="0">
                <a:solidFill>
                  <a:schemeClr val="tx1"/>
                </a:solidFill>
              </a:rPr>
              <a:t>Develop contingency plan ( situation emerging due to loss of a mission)</a:t>
            </a:r>
          </a:p>
          <a:p>
            <a:pPr marL="228600" indent="-228600">
              <a:buAutoNum type="arabicPeriod"/>
            </a:pPr>
            <a:r>
              <a:rPr lang="en-US" b="0" dirty="0" smtClean="0">
                <a:solidFill>
                  <a:schemeClr val="tx1"/>
                </a:solidFill>
              </a:rPr>
              <a:t>Further develop the overall vision for the Global Observing System ( GOS/GCOS)</a:t>
            </a:r>
            <a:endParaRPr lang="en-US" sz="1800" dirty="0">
              <a:solidFill>
                <a:schemeClr val="tx1"/>
              </a:solidFill>
            </a:endParaRPr>
          </a:p>
        </p:txBody>
      </p:sp>
      <p:sp>
        <p:nvSpPr>
          <p:cNvPr id="12" name="Title 1"/>
          <p:cNvSpPr txBox="1">
            <a:spLocks/>
          </p:cNvSpPr>
          <p:nvPr/>
        </p:nvSpPr>
        <p:spPr bwMode="auto">
          <a:xfrm>
            <a:off x="610631" y="155194"/>
            <a:ext cx="8915400" cy="954087"/>
          </a:xfrm>
          <a:prstGeom prst="rect">
            <a:avLst/>
          </a:prstGeom>
          <a:solidFill>
            <a:srgbClr val="92D050"/>
          </a:solidFill>
          <a:ln w="9525">
            <a:solidFill>
              <a:schemeClr val="bg1"/>
            </a:solidFill>
            <a:miter lim="800000"/>
            <a:headEnd/>
            <a:tailEnd/>
          </a:ln>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1"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smtClean="0">
                <a:solidFill>
                  <a:schemeClr val="bg1"/>
                </a:solidFill>
              </a:rPr>
              <a:t>Introduction: Passive Microwave Missions</a:t>
            </a:r>
            <a:endParaRPr lang="en-US" dirty="0">
              <a:solidFill>
                <a:schemeClr val="bg1"/>
              </a:solidFill>
            </a:endParaRPr>
          </a:p>
        </p:txBody>
      </p:sp>
    </p:spTree>
    <p:extLst>
      <p:ext uri="{BB962C8B-B14F-4D97-AF65-F5344CB8AC3E}">
        <p14:creationId xmlns:p14="http://schemas.microsoft.com/office/powerpoint/2010/main" val="12918126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421727" y="230246"/>
            <a:ext cx="8915400" cy="954087"/>
          </a:xfrm>
          <a:prstGeom prst="rect">
            <a:avLst/>
          </a:prstGeom>
          <a:solidFill>
            <a:srgbClr val="92D050"/>
          </a:solidFill>
          <a:ln w="9525">
            <a:solidFill>
              <a:schemeClr val="bg1"/>
            </a:solidFill>
            <a:miter lim="800000"/>
            <a:headEnd/>
            <a:tailEnd/>
          </a:ln>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1"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smtClean="0">
                <a:solidFill>
                  <a:schemeClr val="bg1"/>
                </a:solidFill>
              </a:rPr>
              <a:t>Review </a:t>
            </a:r>
            <a:endParaRPr lang="en-US" dirty="0">
              <a:solidFill>
                <a:schemeClr val="bg1"/>
              </a:solidFill>
            </a:endParaRPr>
          </a:p>
        </p:txBody>
      </p:sp>
      <p:sp>
        <p:nvSpPr>
          <p:cNvPr id="6" name="Rectangle 5"/>
          <p:cNvSpPr/>
          <p:nvPr/>
        </p:nvSpPr>
        <p:spPr>
          <a:xfrm>
            <a:off x="390197" y="1328869"/>
            <a:ext cx="9058604" cy="5478423"/>
          </a:xfrm>
          <a:prstGeom prst="rect">
            <a:avLst/>
          </a:prstGeom>
        </p:spPr>
        <p:txBody>
          <a:bodyPr wrap="square">
            <a:spAutoFit/>
          </a:bodyPr>
          <a:lstStyle/>
          <a:p>
            <a:endParaRPr lang="en-US" sz="1400" dirty="0">
              <a:solidFill>
                <a:srgbClr val="0084BB"/>
              </a:solidFill>
              <a:latin typeface="Calibri" panose="020F0502020204030204" pitchFamily="34" charset="0"/>
            </a:endParaRPr>
          </a:p>
          <a:p>
            <a:r>
              <a:rPr lang="en-US" sz="1400" dirty="0" smtClean="0">
                <a:solidFill>
                  <a:srgbClr val="0084BB"/>
                </a:solidFill>
                <a:latin typeface="Calibri" panose="020F0502020204030204" pitchFamily="34" charset="0"/>
              </a:rPr>
              <a:t>1.1 </a:t>
            </a:r>
            <a:r>
              <a:rPr lang="en-US" sz="1400" dirty="0">
                <a:solidFill>
                  <a:srgbClr val="0084BB"/>
                </a:solidFill>
                <a:latin typeface="Calibri" panose="020F0502020204030204" pitchFamily="34" charset="0"/>
              </a:rPr>
              <a:t>DOCUMENT PURPOSE </a:t>
            </a:r>
            <a:endParaRPr lang="en-US" sz="1400" b="0" dirty="0">
              <a:solidFill>
                <a:srgbClr val="000000"/>
              </a:solidFill>
              <a:latin typeface="Calibri" panose="020F0502020204030204" pitchFamily="34" charset="0"/>
            </a:endParaRPr>
          </a:p>
          <a:p>
            <a:r>
              <a:rPr lang="en-US" sz="1400" b="0" dirty="0">
                <a:solidFill>
                  <a:srgbClr val="000000"/>
                </a:solidFill>
                <a:latin typeface="Calibri" panose="020F0502020204030204" pitchFamily="34" charset="0"/>
              </a:rPr>
              <a:t>The ‘Baseline’ constitutes the commitments and plans of CGMS members to provide particular observations, measurements, and services. CGMS members plan to maintain the capabilities and services described below to support the </a:t>
            </a:r>
            <a:r>
              <a:rPr lang="en-US" sz="1400" b="0" dirty="0">
                <a:solidFill>
                  <a:srgbClr val="0084BB"/>
                </a:solidFill>
                <a:latin typeface="Calibri" panose="020F0502020204030204" pitchFamily="34" charset="0"/>
              </a:rPr>
              <a:t>WMO Global Observing System (GOS)</a:t>
            </a:r>
            <a:r>
              <a:rPr lang="en-US" sz="1400" b="0" dirty="0">
                <a:solidFill>
                  <a:srgbClr val="000000"/>
                </a:solidFill>
                <a:latin typeface="Calibri" panose="020F0502020204030204" pitchFamily="34" charset="0"/>
              </a:rPr>
              <a:t>. This document will remain consistent with the principles of the WMO Integrated Global Observing System (WIGOS) 2040 Vision and the WIGOS Vision serves as important input in the development of CGMS members’ </a:t>
            </a:r>
            <a:r>
              <a:rPr lang="en-US" sz="1400" b="0" dirty="0" smtClean="0">
                <a:solidFill>
                  <a:srgbClr val="000000"/>
                </a:solidFill>
                <a:latin typeface="Calibri" panose="020F0502020204030204" pitchFamily="34" charset="0"/>
              </a:rPr>
              <a:t>plans.</a:t>
            </a:r>
          </a:p>
          <a:p>
            <a:endParaRPr lang="en-US" sz="1400" b="0" dirty="0" smtClean="0">
              <a:solidFill>
                <a:srgbClr val="000000"/>
              </a:solidFill>
              <a:latin typeface="Calibri" panose="020F0502020204030204" pitchFamily="34" charset="0"/>
            </a:endParaRPr>
          </a:p>
          <a:p>
            <a:r>
              <a:rPr lang="en-US" sz="1400" b="0" dirty="0" smtClean="0">
                <a:solidFill>
                  <a:srgbClr val="000000"/>
                </a:solidFill>
                <a:latin typeface="Calibri" panose="020F0502020204030204" pitchFamily="34" charset="0"/>
              </a:rPr>
              <a:t>Excepts </a:t>
            </a:r>
            <a:r>
              <a:rPr lang="en-US" sz="1400" b="0" dirty="0">
                <a:solidFill>
                  <a:srgbClr val="000000"/>
                </a:solidFill>
                <a:latin typeface="Calibri" panose="020F0502020204030204" pitchFamily="34" charset="0"/>
              </a:rPr>
              <a:t>from the WIGOS Vision 2040 </a:t>
            </a:r>
            <a:r>
              <a:rPr lang="en-US" sz="1400" b="0" dirty="0" smtClean="0">
                <a:solidFill>
                  <a:srgbClr val="000000"/>
                </a:solidFill>
                <a:latin typeface="Calibri" panose="020F0502020204030204" pitchFamily="34" charset="0"/>
              </a:rPr>
              <a:t>(</a:t>
            </a:r>
            <a:r>
              <a:rPr lang="en-US" sz="1400" b="0" dirty="0" smtClean="0">
                <a:solidFill>
                  <a:srgbClr val="000000"/>
                </a:solidFill>
                <a:latin typeface="Calibri" panose="020F0502020204030204" pitchFamily="34" charset="0"/>
                <a:hlinkClick r:id="rId2"/>
              </a:rPr>
              <a:t>Vision 2040</a:t>
            </a:r>
            <a:r>
              <a:rPr lang="en-US" sz="1400" b="0" dirty="0" smtClean="0">
                <a:solidFill>
                  <a:srgbClr val="000000"/>
                </a:solidFill>
                <a:latin typeface="Calibri" panose="020F0502020204030204" pitchFamily="34" charset="0"/>
              </a:rPr>
              <a:t>)</a:t>
            </a:r>
          </a:p>
          <a:p>
            <a:endParaRPr lang="en-US" sz="1400" b="0" dirty="0">
              <a:solidFill>
                <a:srgbClr val="000000"/>
              </a:solidFill>
              <a:latin typeface="Calibri" panose="020F0502020204030204" pitchFamily="34" charset="0"/>
            </a:endParaRPr>
          </a:p>
          <a:p>
            <a:r>
              <a:rPr lang="en-US" sz="1400" b="0" dirty="0" smtClean="0">
                <a:solidFill>
                  <a:srgbClr val="000000"/>
                </a:solidFill>
                <a:latin typeface="+mn-lt"/>
              </a:rPr>
              <a:t>The WIGOS Vision document </a:t>
            </a:r>
            <a:r>
              <a:rPr lang="en-US" sz="1400" b="0" dirty="0" smtClean="0">
                <a:solidFill>
                  <a:schemeClr val="tx1"/>
                </a:solidFill>
                <a:latin typeface="+mn-lt"/>
              </a:rPr>
              <a:t>attempts </a:t>
            </a:r>
            <a:r>
              <a:rPr lang="en-US" sz="1400" b="0" dirty="0">
                <a:solidFill>
                  <a:schemeClr val="tx1"/>
                </a:solidFill>
                <a:latin typeface="+mn-lt"/>
              </a:rPr>
              <a:t>to address the evolving interests of WMO Members beyond the traditional WMO focus on observations for weather and climate by taking on more of an Earth system viewpoint which includes other </a:t>
            </a:r>
            <a:r>
              <a:rPr lang="en-US" sz="1400" b="0" dirty="0" smtClean="0">
                <a:solidFill>
                  <a:schemeClr val="tx1"/>
                </a:solidFill>
                <a:latin typeface="+mn-lt"/>
              </a:rPr>
              <a:t>applications.</a:t>
            </a:r>
          </a:p>
          <a:p>
            <a:r>
              <a:rPr lang="en-US" sz="1400" dirty="0" smtClean="0"/>
              <a:t>re </a:t>
            </a:r>
            <a:r>
              <a:rPr lang="en-US" sz="1400" dirty="0"/>
              <a:t>both satellite and surface-based data are required, and for measurements that cannot be achieved from space.</a:t>
            </a:r>
            <a:endParaRPr lang="en-US" sz="1400" b="0" dirty="0" smtClean="0">
              <a:solidFill>
                <a:schemeClr val="tx1"/>
              </a:solidFill>
              <a:latin typeface="+mn-lt"/>
            </a:endParaRPr>
          </a:p>
          <a:p>
            <a:endParaRPr lang="en-US" sz="1400" b="0" dirty="0">
              <a:solidFill>
                <a:schemeClr val="tx1"/>
              </a:solidFill>
              <a:latin typeface="+mn-lt"/>
            </a:endParaRPr>
          </a:p>
          <a:p>
            <a:r>
              <a:rPr lang="en-US" sz="1400" b="0" i="1" dirty="0">
                <a:solidFill>
                  <a:schemeClr val="tx1"/>
                </a:solidFill>
                <a:latin typeface="+mn-lt"/>
              </a:rPr>
              <a:t>The space segment must be complemented by the surface-based components of WIGOS, for example to provide surface-based reference measurements using a multi-tiered approach (i.e., a smaller number of high quality ground sites that are part of a much larger network of stations that provide significant geographical coverage). This applies </a:t>
            </a:r>
            <a:r>
              <a:rPr lang="en-US" sz="1400" b="0" i="1" dirty="0" smtClean="0">
                <a:solidFill>
                  <a:schemeClr val="tx1"/>
                </a:solidFill>
                <a:latin typeface="+mn-lt"/>
              </a:rPr>
              <a:t>to the many  </a:t>
            </a:r>
            <a:r>
              <a:rPr lang="en-US" sz="1400" b="0" dirty="0">
                <a:solidFill>
                  <a:schemeClr val="tx1"/>
                </a:solidFill>
                <a:latin typeface="+mn-lt"/>
              </a:rPr>
              <a:t>applications </a:t>
            </a:r>
            <a:r>
              <a:rPr lang="en-US" sz="1400" b="0" dirty="0" smtClean="0">
                <a:solidFill>
                  <a:schemeClr val="tx1"/>
                </a:solidFill>
                <a:latin typeface="+mn-lt"/>
              </a:rPr>
              <a:t>where </a:t>
            </a:r>
            <a:r>
              <a:rPr lang="en-US" sz="1400" b="0" dirty="0">
                <a:solidFill>
                  <a:schemeClr val="tx1"/>
                </a:solidFill>
                <a:latin typeface="+mn-lt"/>
              </a:rPr>
              <a:t>both satellite and surface-based data are required, and for measurements that cannot be achieved from space</a:t>
            </a:r>
            <a:r>
              <a:rPr lang="en-US" sz="1400" dirty="0" smtClean="0"/>
              <a:t>.</a:t>
            </a:r>
          </a:p>
          <a:p>
            <a:endParaRPr lang="en-US" sz="1400" b="0" dirty="0">
              <a:solidFill>
                <a:schemeClr val="tx1"/>
              </a:solidFill>
              <a:latin typeface="+mn-lt"/>
            </a:endParaRPr>
          </a:p>
          <a:p>
            <a:r>
              <a:rPr lang="en-US" sz="1400" dirty="0">
                <a:solidFill>
                  <a:srgbClr val="0084BB"/>
                </a:solidFill>
                <a:latin typeface="Calibri" panose="020F0502020204030204" pitchFamily="34" charset="0"/>
              </a:rPr>
              <a:t>The  Baseline document should be looked at in the backdrop of the top level WIGOS 2040 document and the downstream documents that detail plans for contingency and gap filling</a:t>
            </a:r>
            <a:endParaRPr lang="en-US" sz="1400" dirty="0">
              <a:solidFill>
                <a:schemeClr val="tx1"/>
              </a:solidFill>
              <a:latin typeface="Calibri" panose="020F0502020204030204" pitchFamily="34" charset="0"/>
            </a:endParaRPr>
          </a:p>
          <a:p>
            <a:endParaRPr lang="en-US" sz="1400" b="0" dirty="0">
              <a:solidFill>
                <a:schemeClr val="tx1"/>
              </a:solidFill>
              <a:latin typeface="+mn-lt"/>
            </a:endParaRPr>
          </a:p>
        </p:txBody>
      </p:sp>
    </p:spTree>
    <p:extLst>
      <p:ext uri="{BB962C8B-B14F-4D97-AF65-F5344CB8AC3E}">
        <p14:creationId xmlns:p14="http://schemas.microsoft.com/office/powerpoint/2010/main" val="23193320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090283197"/>
              </p:ext>
            </p:extLst>
          </p:nvPr>
        </p:nvGraphicFramePr>
        <p:xfrm>
          <a:off x="247650" y="1320800"/>
          <a:ext cx="9410700" cy="5537200"/>
        </p:xfrm>
        <a:graphic>
          <a:graphicData uri="http://schemas.openxmlformats.org/drawingml/2006/table">
            <a:tbl>
              <a:tblPr firstRow="1" bandRow="1">
                <a:tableStyleId>{5C22544A-7EE6-4342-B048-85BDC9FD1C3A}</a:tableStyleId>
              </a:tblPr>
              <a:tblGrid>
                <a:gridCol w="3136900">
                  <a:extLst>
                    <a:ext uri="{9D8B030D-6E8A-4147-A177-3AD203B41FA5}">
                      <a16:colId xmlns:a16="http://schemas.microsoft.com/office/drawing/2014/main" val="2472046348"/>
                    </a:ext>
                  </a:extLst>
                </a:gridCol>
                <a:gridCol w="3136900">
                  <a:extLst>
                    <a:ext uri="{9D8B030D-6E8A-4147-A177-3AD203B41FA5}">
                      <a16:colId xmlns:a16="http://schemas.microsoft.com/office/drawing/2014/main" val="3357367570"/>
                    </a:ext>
                  </a:extLst>
                </a:gridCol>
                <a:gridCol w="3136900">
                  <a:extLst>
                    <a:ext uri="{9D8B030D-6E8A-4147-A177-3AD203B41FA5}">
                      <a16:colId xmlns:a16="http://schemas.microsoft.com/office/drawing/2014/main" val="1811969994"/>
                    </a:ext>
                  </a:extLst>
                </a:gridCol>
              </a:tblGrid>
              <a:tr h="370840">
                <a:tc>
                  <a:txBody>
                    <a:bodyPr/>
                    <a:lstStyle/>
                    <a:p>
                      <a:r>
                        <a:rPr lang="en-US" dirty="0" smtClean="0"/>
                        <a:t>Title</a:t>
                      </a:r>
                      <a:endParaRPr lang="en-US" dirty="0"/>
                    </a:p>
                  </a:txBody>
                  <a:tcPr/>
                </a:tc>
                <a:tc>
                  <a:txBody>
                    <a:bodyPr/>
                    <a:lstStyle/>
                    <a:p>
                      <a:r>
                        <a:rPr lang="en-US" dirty="0" smtClean="0"/>
                        <a:t>Purpose and Revision</a:t>
                      </a:r>
                      <a:r>
                        <a:rPr lang="en-US" baseline="0" dirty="0" smtClean="0"/>
                        <a:t> Cycle</a:t>
                      </a:r>
                      <a:endParaRPr lang="en-US" dirty="0"/>
                    </a:p>
                  </a:txBody>
                  <a:tcPr/>
                </a:tc>
                <a:tc>
                  <a:txBody>
                    <a:bodyPr/>
                    <a:lstStyle/>
                    <a:p>
                      <a:r>
                        <a:rPr lang="en-US" dirty="0" smtClean="0"/>
                        <a:t>Link to Current Version</a:t>
                      </a:r>
                      <a:endParaRPr lang="en-US" dirty="0"/>
                    </a:p>
                  </a:txBody>
                  <a:tcPr/>
                </a:tc>
                <a:extLst>
                  <a:ext uri="{0D108BD9-81ED-4DB2-BD59-A6C34878D82A}">
                    <a16:rowId xmlns:a16="http://schemas.microsoft.com/office/drawing/2014/main" val="2582851748"/>
                  </a:ext>
                </a:extLst>
              </a:tr>
              <a:tr h="370840">
                <a:tc>
                  <a:txBody>
                    <a:bodyPr/>
                    <a:lstStyle/>
                    <a:p>
                      <a:r>
                        <a:rPr lang="en-US" sz="1500" dirty="0" smtClean="0"/>
                        <a:t>CGMS Contingency Plan</a:t>
                      </a:r>
                      <a:endParaRPr lang="en-US" sz="15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dk1"/>
                          </a:solidFill>
                          <a:latin typeface="+mn-lt"/>
                          <a:ea typeface="+mn-ea"/>
                          <a:cs typeface="+mn-cs"/>
                        </a:rPr>
                        <a:t>Defines guidance and the process for identifying, mitigating, and coping with risks to the continuity of the CGMS Baseline. 	</a:t>
                      </a:r>
                    </a:p>
                    <a:p>
                      <a:endParaRPr lang="en-US" sz="1500" dirty="0"/>
                    </a:p>
                  </a:txBody>
                  <a:tcPr/>
                </a:tc>
                <a:tc>
                  <a:txBody>
                    <a:bodyPr/>
                    <a:lstStyle/>
                    <a:p>
                      <a:r>
                        <a:rPr lang="en-US" sz="1500" dirty="0" smtClean="0">
                          <a:hlinkClick r:id="rId2"/>
                        </a:rPr>
                        <a:t>CGMS-46-CGMS-WP-28</a:t>
                      </a:r>
                      <a:endParaRPr lang="en-US" sz="1500" dirty="0"/>
                    </a:p>
                  </a:txBody>
                  <a:tcPr/>
                </a:tc>
                <a:extLst>
                  <a:ext uri="{0D108BD9-81ED-4DB2-BD59-A6C34878D82A}">
                    <a16:rowId xmlns:a16="http://schemas.microsoft.com/office/drawing/2014/main" val="201664742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i="0" u="none" strike="noStrike" kern="1200" baseline="0" dirty="0" smtClean="0">
                          <a:solidFill>
                            <a:schemeClr val="dk1"/>
                          </a:solidFill>
                          <a:latin typeface="+mn-lt"/>
                          <a:ea typeface="+mn-ea"/>
                          <a:cs typeface="+mn-cs"/>
                        </a:rPr>
                        <a:t>CGMS High-Level Priority Plan (HLPP) 	</a:t>
                      </a:r>
                    </a:p>
                    <a:p>
                      <a:endParaRPr lang="en-US" sz="15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i="0" u="none" strike="noStrike" kern="1200" baseline="0" dirty="0" smtClean="0">
                          <a:solidFill>
                            <a:schemeClr val="dk1"/>
                          </a:solidFill>
                          <a:latin typeface="+mn-lt"/>
                          <a:ea typeface="+mn-ea"/>
                          <a:cs typeface="+mn-cs"/>
                        </a:rPr>
                        <a:t>4-year rolling plan containing high-level priorities for CGMS activities. Aspirational targets for enhancing the CGMS response to the WIGOS Vision are included in the HLPP. Revised annually. 	</a:t>
                      </a:r>
                    </a:p>
                    <a:p>
                      <a:endParaRPr lang="en-US" sz="15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i="0" u="none" strike="noStrike" kern="1200" baseline="0" dirty="0" smtClean="0">
                          <a:solidFill>
                            <a:schemeClr val="dk1"/>
                          </a:solidFill>
                          <a:latin typeface="+mn-lt"/>
                          <a:ea typeface="+mn-ea"/>
                          <a:cs typeface="+mn-cs"/>
                          <a:hlinkClick r:id="rId3"/>
                        </a:rPr>
                        <a:t>CGMS HLPP 2018-2022 </a:t>
                      </a:r>
                      <a:r>
                        <a:rPr lang="en-US" sz="1500" b="0" i="0" u="none" strike="noStrike" kern="1200" baseline="0" dirty="0" smtClean="0">
                          <a:solidFill>
                            <a:schemeClr val="dk1"/>
                          </a:solidFill>
                          <a:latin typeface="+mn-lt"/>
                          <a:ea typeface="+mn-ea"/>
                          <a:cs typeface="+mn-cs"/>
                        </a:rPr>
                        <a:t>	</a:t>
                      </a:r>
                    </a:p>
                    <a:p>
                      <a:endParaRPr lang="en-US" sz="1500" dirty="0"/>
                    </a:p>
                  </a:txBody>
                  <a:tcPr/>
                </a:tc>
                <a:extLst>
                  <a:ext uri="{0D108BD9-81ED-4DB2-BD59-A6C34878D82A}">
                    <a16:rowId xmlns:a16="http://schemas.microsoft.com/office/drawing/2014/main" val="343026239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i="0" u="none" strike="noStrike" kern="1200" baseline="0" dirty="0" smtClean="0">
                          <a:solidFill>
                            <a:schemeClr val="dk1"/>
                          </a:solidFill>
                          <a:latin typeface="+mn-lt"/>
                          <a:ea typeface="+mn-ea"/>
                          <a:cs typeface="+mn-cs"/>
                        </a:rPr>
                        <a:t>WMO Gap Analysis 	</a:t>
                      </a:r>
                    </a:p>
                    <a:p>
                      <a:endParaRPr lang="en-US" sz="1500" dirty="0"/>
                    </a:p>
                  </a:txBody>
                  <a:tcPr/>
                </a:tc>
                <a:tc>
                  <a:txBody>
                    <a:bodyPr/>
                    <a:lstStyle/>
                    <a:p>
                      <a:endParaRPr lang="en-US" sz="1500"/>
                    </a:p>
                  </a:txBody>
                  <a:tcPr/>
                </a:tc>
                <a:tc>
                  <a:txBody>
                    <a:bodyPr/>
                    <a:lstStyle/>
                    <a:p>
                      <a:r>
                        <a:rPr lang="en-US" sz="1500" dirty="0" smtClean="0">
                          <a:hlinkClick r:id="rId4"/>
                        </a:rPr>
                        <a:t>CGMS-46-WMO-WP-14</a:t>
                      </a:r>
                      <a:endParaRPr lang="en-US" sz="1500" dirty="0"/>
                    </a:p>
                  </a:txBody>
                  <a:tcPr/>
                </a:tc>
                <a:extLst>
                  <a:ext uri="{0D108BD9-81ED-4DB2-BD59-A6C34878D82A}">
                    <a16:rowId xmlns:a16="http://schemas.microsoft.com/office/drawing/2014/main" val="16612492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i="0" u="none" strike="noStrike" kern="1200" baseline="0" dirty="0" smtClean="0">
                          <a:solidFill>
                            <a:schemeClr val="dk1"/>
                          </a:solidFill>
                          <a:latin typeface="+mn-lt"/>
                          <a:ea typeface="+mn-ea"/>
                          <a:cs typeface="+mn-cs"/>
                        </a:rPr>
                        <a:t>WIGOS Vision 	</a:t>
                      </a:r>
                    </a:p>
                    <a:p>
                      <a:endParaRPr lang="en-US" sz="15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i="0" u="none" strike="noStrike" kern="1200" baseline="0" dirty="0" smtClean="0">
                          <a:solidFill>
                            <a:schemeClr val="dk1"/>
                          </a:solidFill>
                          <a:latin typeface="+mn-lt"/>
                          <a:ea typeface="+mn-ea"/>
                          <a:cs typeface="+mn-cs"/>
                        </a:rPr>
                        <a:t>Contains the overall vision for the complete observing system, based on WMO requirements. Document is updated by WMO every 4 years. 	</a:t>
                      </a:r>
                    </a:p>
                    <a:p>
                      <a:endParaRPr lang="en-US" sz="1500" dirty="0"/>
                    </a:p>
                  </a:txBody>
                  <a:tcPr/>
                </a:tc>
                <a:tc>
                  <a:txBody>
                    <a:bodyPr/>
                    <a:lstStyle/>
                    <a:p>
                      <a:r>
                        <a:rPr lang="en-US" sz="1500" dirty="0" smtClean="0">
                          <a:hlinkClick r:id="rId5"/>
                        </a:rPr>
                        <a:t>CGMS-46-WMO-WP-01</a:t>
                      </a:r>
                      <a:endParaRPr lang="en-US" sz="1500" dirty="0"/>
                    </a:p>
                  </a:txBody>
                  <a:tcPr/>
                </a:tc>
                <a:extLst>
                  <a:ext uri="{0D108BD9-81ED-4DB2-BD59-A6C34878D82A}">
                    <a16:rowId xmlns:a16="http://schemas.microsoft.com/office/drawing/2014/main" val="1749468202"/>
                  </a:ext>
                </a:extLst>
              </a:tr>
            </a:tbl>
          </a:graphicData>
        </a:graphic>
      </p:graphicFrame>
      <p:sp>
        <p:nvSpPr>
          <p:cNvPr id="7" name="Title 1"/>
          <p:cNvSpPr txBox="1">
            <a:spLocks/>
          </p:cNvSpPr>
          <p:nvPr/>
        </p:nvSpPr>
        <p:spPr bwMode="auto">
          <a:xfrm>
            <a:off x="421727" y="230246"/>
            <a:ext cx="8915400" cy="954087"/>
          </a:xfrm>
          <a:prstGeom prst="rect">
            <a:avLst/>
          </a:prstGeom>
          <a:solidFill>
            <a:srgbClr val="92D050"/>
          </a:solidFill>
          <a:ln w="9525">
            <a:solidFill>
              <a:schemeClr val="bg1"/>
            </a:solidFill>
            <a:miter lim="800000"/>
            <a:headEnd/>
            <a:tailEnd/>
          </a:ln>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1"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smtClean="0">
                <a:solidFill>
                  <a:schemeClr val="bg1"/>
                </a:solidFill>
              </a:rPr>
              <a:t>Inputs for Base Line Document  </a:t>
            </a:r>
            <a:endParaRPr lang="en-US" dirty="0">
              <a:solidFill>
                <a:schemeClr val="bg1"/>
              </a:solidFill>
            </a:endParaRPr>
          </a:p>
        </p:txBody>
      </p:sp>
    </p:spTree>
    <p:extLst>
      <p:ext uri="{BB962C8B-B14F-4D97-AF65-F5344CB8AC3E}">
        <p14:creationId xmlns:p14="http://schemas.microsoft.com/office/powerpoint/2010/main" val="40553331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noGrp="1"/>
          </p:cNvSpPr>
          <p:nvPr>
            <p:ph type="title"/>
          </p:nvPr>
        </p:nvSpPr>
        <p:spPr bwMode="auto">
          <a:prstGeom prst="rect">
            <a:avLst/>
          </a:prstGeom>
          <a:solidFill>
            <a:srgbClr val="92D050"/>
          </a:solidFill>
          <a:ln w="9525">
            <a:solidFill>
              <a:schemeClr val="bg1"/>
            </a:solidFill>
            <a:miter lim="800000"/>
            <a:headEnd/>
            <a:tailEnd/>
          </a:ln>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1"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smtClean="0">
                <a:solidFill>
                  <a:schemeClr val="bg1"/>
                </a:solidFill>
              </a:rPr>
              <a:t>PMW Sensor  </a:t>
            </a:r>
            <a:r>
              <a:rPr lang="en-US" dirty="0">
                <a:solidFill>
                  <a:schemeClr val="bg1"/>
                </a:solidFill>
              </a:rPr>
              <a:t>Contingency Plan</a:t>
            </a:r>
          </a:p>
        </p:txBody>
      </p:sp>
      <p:sp>
        <p:nvSpPr>
          <p:cNvPr id="4" name="Rectangle 3"/>
          <p:cNvSpPr/>
          <p:nvPr/>
        </p:nvSpPr>
        <p:spPr>
          <a:xfrm>
            <a:off x="495300" y="1283817"/>
            <a:ext cx="8621110" cy="954107"/>
          </a:xfrm>
          <a:prstGeom prst="rect">
            <a:avLst/>
          </a:prstGeom>
        </p:spPr>
        <p:txBody>
          <a:bodyPr wrap="square">
            <a:spAutoFit/>
          </a:bodyPr>
          <a:lstStyle/>
          <a:p>
            <a:r>
              <a:rPr lang="en-US" sz="1400" b="0" i="1" dirty="0" smtClean="0">
                <a:solidFill>
                  <a:schemeClr val="tx1"/>
                </a:solidFill>
              </a:rPr>
              <a:t>CGMS </a:t>
            </a:r>
            <a:r>
              <a:rPr lang="en-US" sz="1400" b="0" i="1" dirty="0">
                <a:solidFill>
                  <a:schemeClr val="tx1"/>
                </a:solidFill>
              </a:rPr>
              <a:t>encourages complementarity, compatibility, and possible mutual backup in the event of a system failure through cooperative mission planning, compatible meteorological data products and services, and the coordination of space and data related activities, thus complementing the work of other international satellite coordinating mechanisms.” </a:t>
            </a:r>
            <a:r>
              <a:rPr lang="en-US" sz="1400" b="0" i="1" dirty="0" smtClean="0">
                <a:solidFill>
                  <a:schemeClr val="tx1"/>
                </a:solidFill>
              </a:rPr>
              <a:t> </a:t>
            </a:r>
            <a:r>
              <a:rPr lang="en-US" sz="1400" b="0" dirty="0" smtClean="0">
                <a:solidFill>
                  <a:schemeClr val="tx1"/>
                </a:solidFill>
                <a:latin typeface="Arial" panose="020B0604020202020204" pitchFamily="34" charset="0"/>
              </a:rPr>
              <a:t>(Ref: </a:t>
            </a:r>
            <a:r>
              <a:rPr lang="en-US" sz="1400" dirty="0" smtClean="0">
                <a:hlinkClick r:id="rId2"/>
              </a:rPr>
              <a:t>CGMS-46-CGMS-WP-28</a:t>
            </a:r>
            <a:r>
              <a:rPr lang="en-US" sz="1400" dirty="0" smtClean="0"/>
              <a:t>  </a:t>
            </a:r>
            <a:r>
              <a:rPr lang="en-US" sz="1400" b="0" dirty="0" smtClean="0">
                <a:solidFill>
                  <a:schemeClr val="tx1"/>
                </a:solidFill>
                <a:latin typeface="Arial" panose="020B0604020202020204" pitchFamily="34" charset="0"/>
              </a:rPr>
              <a:t>)</a:t>
            </a:r>
            <a:endParaRPr lang="en-US" sz="1400" b="0" dirty="0">
              <a:solidFill>
                <a:schemeClr val="tx1"/>
              </a:solidFill>
              <a:latin typeface="Arial" panose="020B0604020202020204" pitchFamily="34" charset="0"/>
            </a:endParaRPr>
          </a:p>
        </p:txBody>
      </p:sp>
      <p:pic>
        <p:nvPicPr>
          <p:cNvPr id="9" name="Picture 8"/>
          <p:cNvPicPr>
            <a:picLocks noChangeAspect="1"/>
          </p:cNvPicPr>
          <p:nvPr/>
        </p:nvPicPr>
        <p:blipFill rotWithShape="1">
          <a:blip r:embed="rId3"/>
          <a:srcRect l="12199"/>
          <a:stretch/>
        </p:blipFill>
        <p:spPr>
          <a:xfrm>
            <a:off x="7526721" y="4629031"/>
            <a:ext cx="2379279" cy="2228969"/>
          </a:xfrm>
          <a:prstGeom prst="rect">
            <a:avLst/>
          </a:prstGeom>
        </p:spPr>
      </p:pic>
      <p:sp>
        <p:nvSpPr>
          <p:cNvPr id="10" name="Rectangle 9"/>
          <p:cNvSpPr/>
          <p:nvPr/>
        </p:nvSpPr>
        <p:spPr>
          <a:xfrm>
            <a:off x="0" y="2302907"/>
            <a:ext cx="7118788" cy="4555093"/>
          </a:xfrm>
          <a:prstGeom prst="rect">
            <a:avLst/>
          </a:prstGeom>
          <a:solidFill>
            <a:schemeClr val="bg1">
              <a:lumMod val="85000"/>
            </a:schemeClr>
          </a:solidFill>
        </p:spPr>
        <p:txBody>
          <a:bodyPr wrap="square">
            <a:spAutoFit/>
          </a:bodyPr>
          <a:lstStyle/>
          <a:p>
            <a:endParaRPr lang="en-US" sz="1000" b="0" dirty="0">
              <a:solidFill>
                <a:srgbClr val="000000"/>
              </a:solidFill>
              <a:latin typeface="Arial" panose="020B0604020202020204" pitchFamily="34" charset="0"/>
            </a:endParaRPr>
          </a:p>
          <a:p>
            <a:r>
              <a:rPr lang="en-US" sz="1000" dirty="0" smtClean="0">
                <a:solidFill>
                  <a:srgbClr val="000000"/>
                </a:solidFill>
                <a:latin typeface="Arial" panose="020B0604020202020204" pitchFamily="34" charset="0"/>
              </a:rPr>
              <a:t>Translated to PMW Sensors Specific Details that can build inter-agency collaboration within the Scope of GSICS</a:t>
            </a:r>
          </a:p>
          <a:p>
            <a:endParaRPr lang="en-US" sz="1000" b="0" dirty="0">
              <a:solidFill>
                <a:schemeClr val="tx1"/>
              </a:solidFill>
            </a:endParaRPr>
          </a:p>
          <a:p>
            <a:r>
              <a:rPr lang="en-US" sz="1000" b="0" dirty="0" smtClean="0">
                <a:solidFill>
                  <a:schemeClr val="tx1"/>
                </a:solidFill>
              </a:rPr>
              <a:t>1. Risk Analysis ( slips in launches , funding, fuel resources to accurate assessment of mission life)</a:t>
            </a:r>
            <a:endParaRPr lang="en-US" sz="1000" b="0" dirty="0">
              <a:solidFill>
                <a:schemeClr val="tx1"/>
              </a:solidFill>
            </a:endParaRPr>
          </a:p>
          <a:p>
            <a:r>
              <a:rPr lang="en-US" sz="1000" b="0" dirty="0">
                <a:solidFill>
                  <a:schemeClr val="tx1"/>
                </a:solidFill>
              </a:rPr>
              <a:t>2. </a:t>
            </a:r>
            <a:r>
              <a:rPr lang="en-US" sz="1000" b="0" dirty="0" smtClean="0">
                <a:solidFill>
                  <a:schemeClr val="tx1"/>
                </a:solidFill>
              </a:rPr>
              <a:t>Mission Planning</a:t>
            </a:r>
          </a:p>
          <a:p>
            <a:r>
              <a:rPr lang="en-US" sz="1000" b="0" dirty="0">
                <a:solidFill>
                  <a:schemeClr val="tx1"/>
                </a:solidFill>
              </a:rPr>
              <a:t> </a:t>
            </a:r>
            <a:r>
              <a:rPr lang="en-US" sz="1000" b="0" dirty="0" smtClean="0">
                <a:solidFill>
                  <a:schemeClr val="tx1"/>
                </a:solidFill>
              </a:rPr>
              <a:t>     </a:t>
            </a:r>
            <a:endParaRPr lang="en-US" sz="1000" b="0" dirty="0">
              <a:solidFill>
                <a:schemeClr val="tx1"/>
              </a:solidFill>
            </a:endParaRPr>
          </a:p>
          <a:p>
            <a:pPr marL="628650" lvl="1" indent="-171450">
              <a:buFont typeface="Arial" panose="020B0604020202020204" pitchFamily="34" charset="0"/>
              <a:buChar char="•"/>
            </a:pPr>
            <a:r>
              <a:rPr lang="en-US" sz="1000" b="0" dirty="0">
                <a:solidFill>
                  <a:schemeClr val="tx1"/>
                </a:solidFill>
              </a:rPr>
              <a:t>Long-term planning of satellite missions allowing on-orbit redundancy and launch schedule flexibility to quickly recover from a launch or on-orbit failure. </a:t>
            </a:r>
          </a:p>
          <a:p>
            <a:pPr marL="628650" lvl="1" indent="-171450">
              <a:buFont typeface="Arial" panose="020B0604020202020204" pitchFamily="34" charset="0"/>
              <a:buChar char="•"/>
            </a:pPr>
            <a:r>
              <a:rPr lang="en-US" sz="1000" b="0" dirty="0" smtClean="0">
                <a:solidFill>
                  <a:schemeClr val="tx1"/>
                </a:solidFill>
              </a:rPr>
              <a:t>Designing </a:t>
            </a:r>
            <a:r>
              <a:rPr lang="en-US" sz="1000" b="0" dirty="0">
                <a:solidFill>
                  <a:schemeClr val="tx1"/>
                </a:solidFill>
              </a:rPr>
              <a:t>a resilient space segment architecture, including disaggregation as appropriate. </a:t>
            </a:r>
          </a:p>
          <a:p>
            <a:pPr marL="628650" lvl="1" indent="-171450">
              <a:buFont typeface="Arial" panose="020B0604020202020204" pitchFamily="34" charset="0"/>
              <a:buChar char="•"/>
            </a:pPr>
            <a:r>
              <a:rPr lang="en-US" sz="1000" b="0" dirty="0" smtClean="0">
                <a:solidFill>
                  <a:schemeClr val="tx1"/>
                </a:solidFill>
              </a:rPr>
              <a:t>Securing </a:t>
            </a:r>
            <a:r>
              <a:rPr lang="en-US" sz="1000" b="0" dirty="0">
                <a:solidFill>
                  <a:schemeClr val="tx1"/>
                </a:solidFill>
              </a:rPr>
              <a:t>financial resources to implement these plans. </a:t>
            </a:r>
          </a:p>
          <a:p>
            <a:pPr marL="628650" lvl="1" indent="-171450">
              <a:buFont typeface="Arial" panose="020B0604020202020204" pitchFamily="34" charset="0"/>
              <a:buChar char="•"/>
            </a:pPr>
            <a:r>
              <a:rPr lang="en-US" sz="1000" b="0" dirty="0" smtClean="0">
                <a:solidFill>
                  <a:schemeClr val="tx1"/>
                </a:solidFill>
              </a:rPr>
              <a:t>Securing </a:t>
            </a:r>
            <a:r>
              <a:rPr lang="en-US" sz="1000" b="0" dirty="0">
                <a:solidFill>
                  <a:schemeClr val="tx1"/>
                </a:solidFill>
              </a:rPr>
              <a:t>the availability of the required expertise for the whole lifecycle. </a:t>
            </a:r>
          </a:p>
          <a:p>
            <a:pPr marL="628650" lvl="1" indent="-171450">
              <a:buFont typeface="Arial" panose="020B0604020202020204" pitchFamily="34" charset="0"/>
              <a:buChar char="•"/>
            </a:pPr>
            <a:r>
              <a:rPr lang="en-US" sz="1000" b="0" dirty="0" smtClean="0">
                <a:solidFill>
                  <a:schemeClr val="tx1"/>
                </a:solidFill>
              </a:rPr>
              <a:t>Monitoring </a:t>
            </a:r>
            <a:r>
              <a:rPr lang="en-US" sz="1000" b="0" dirty="0">
                <a:solidFill>
                  <a:schemeClr val="tx1"/>
                </a:solidFill>
              </a:rPr>
              <a:t>the implementation of the plans through project management practices. </a:t>
            </a:r>
            <a:endParaRPr lang="en-US" sz="1000" b="0" dirty="0" smtClean="0">
              <a:solidFill>
                <a:schemeClr val="tx1"/>
              </a:solidFill>
            </a:endParaRPr>
          </a:p>
          <a:p>
            <a:pPr marL="628650" lvl="1" indent="-171450">
              <a:buFont typeface="Arial" panose="020B0604020202020204" pitchFamily="34" charset="0"/>
              <a:buChar char="•"/>
            </a:pPr>
            <a:r>
              <a:rPr lang="en-US" sz="1000" b="0" dirty="0" smtClean="0">
                <a:solidFill>
                  <a:schemeClr val="tx1"/>
                </a:solidFill>
              </a:rPr>
              <a:t>Addressing </a:t>
            </a:r>
            <a:r>
              <a:rPr lang="en-US" sz="1000" b="0" dirty="0">
                <a:solidFill>
                  <a:schemeClr val="tx1"/>
                </a:solidFill>
              </a:rPr>
              <a:t>technological risk through adequate feasibility studies, tests, and demonstrations. </a:t>
            </a:r>
          </a:p>
          <a:p>
            <a:pPr marL="628650" lvl="1" indent="-171450">
              <a:buFont typeface="Arial" panose="020B0604020202020204" pitchFamily="34" charset="0"/>
              <a:buChar char="•"/>
            </a:pPr>
            <a:r>
              <a:rPr lang="en-US" sz="1000" b="0" dirty="0" smtClean="0">
                <a:solidFill>
                  <a:schemeClr val="tx1"/>
                </a:solidFill>
              </a:rPr>
              <a:t>Identifying </a:t>
            </a:r>
            <a:r>
              <a:rPr lang="en-US" sz="1000" b="0" dirty="0">
                <a:solidFill>
                  <a:schemeClr val="tx1"/>
                </a:solidFill>
              </a:rPr>
              <a:t>the risk areas in: the overall system design; the space segment; space ground interfaces and ground systems, including telecommunications, network and computer security; and mitigating these risks through adequate measures such as redundancy or alternative means. </a:t>
            </a:r>
          </a:p>
          <a:p>
            <a:pPr marL="628650" lvl="1" indent="-171450">
              <a:buFont typeface="Arial" panose="020B0604020202020204" pitchFamily="34" charset="0"/>
              <a:buChar char="•"/>
            </a:pPr>
            <a:r>
              <a:rPr lang="en-US" sz="1000" b="0" dirty="0" smtClean="0">
                <a:solidFill>
                  <a:schemeClr val="tx1"/>
                </a:solidFill>
              </a:rPr>
              <a:t>Monitoring </a:t>
            </a:r>
            <a:r>
              <a:rPr lang="en-US" sz="1000" b="0" dirty="0">
                <a:solidFill>
                  <a:schemeClr val="tx1"/>
                </a:solidFill>
              </a:rPr>
              <a:t>the risk over the whole life cycle, including maintenance aspects and subsystems becoming obsolete. </a:t>
            </a:r>
          </a:p>
          <a:p>
            <a:pPr lvl="1"/>
            <a:endParaRPr lang="en-US" sz="1000" b="0" dirty="0">
              <a:solidFill>
                <a:schemeClr val="tx1"/>
              </a:solidFill>
            </a:endParaRPr>
          </a:p>
          <a:p>
            <a:endParaRPr lang="en-US" sz="1000" b="0" dirty="0">
              <a:solidFill>
                <a:schemeClr val="tx1"/>
              </a:solidFill>
            </a:endParaRPr>
          </a:p>
          <a:p>
            <a:r>
              <a:rPr lang="en-US" sz="1000" b="0" dirty="0">
                <a:solidFill>
                  <a:schemeClr val="tx1"/>
                </a:solidFill>
              </a:rPr>
              <a:t>3. The CGMS risk management process to help ensure continuity </a:t>
            </a:r>
            <a:endParaRPr lang="en-US" sz="1000" b="0" dirty="0" smtClean="0">
              <a:solidFill>
                <a:schemeClr val="tx1"/>
              </a:solidFill>
            </a:endParaRPr>
          </a:p>
          <a:p>
            <a:r>
              <a:rPr lang="en-US" sz="1000" b="0" dirty="0" smtClean="0">
                <a:solidFill>
                  <a:schemeClr val="tx1"/>
                </a:solidFill>
              </a:rPr>
              <a:t>4.Operational Management</a:t>
            </a:r>
          </a:p>
          <a:p>
            <a:endParaRPr lang="en-US" sz="1000" b="0" dirty="0" smtClean="0">
              <a:solidFill>
                <a:schemeClr val="tx1"/>
              </a:solidFill>
            </a:endParaRPr>
          </a:p>
          <a:p>
            <a:pPr marL="628650" lvl="1" indent="-171450">
              <a:buFont typeface="Arial" panose="020B0604020202020204" pitchFamily="34" charset="0"/>
              <a:buChar char="•"/>
            </a:pPr>
            <a:r>
              <a:rPr lang="en-US" sz="1000" b="0" dirty="0" smtClean="0">
                <a:solidFill>
                  <a:schemeClr val="tx1"/>
                </a:solidFill>
              </a:rPr>
              <a:t>Ensuring availability of in-orbit backup satellites to assume primary responsibilities as required.</a:t>
            </a:r>
            <a:endParaRPr lang="en-US" sz="1050" b="0" dirty="0">
              <a:solidFill>
                <a:srgbClr val="000000"/>
              </a:solidFill>
              <a:latin typeface="Times New Roman" panose="02020603050405020304" pitchFamily="18" charset="0"/>
            </a:endParaRPr>
          </a:p>
          <a:p>
            <a:pPr marL="628650" lvl="1" indent="-171450">
              <a:buFont typeface="Arial" panose="020B0604020202020204" pitchFamily="34" charset="0"/>
              <a:buChar char="•"/>
            </a:pPr>
            <a:r>
              <a:rPr lang="en-US" sz="1000" b="0" dirty="0" smtClean="0">
                <a:solidFill>
                  <a:srgbClr val="000000"/>
                </a:solidFill>
                <a:latin typeface="Times New Roman" panose="02020603050405020304" pitchFamily="18" charset="0"/>
              </a:rPr>
              <a:t>Considering </a:t>
            </a:r>
            <a:r>
              <a:rPr lang="en-US" sz="1000" b="0" dirty="0">
                <a:solidFill>
                  <a:srgbClr val="000000"/>
                </a:solidFill>
                <a:latin typeface="Times New Roman" panose="02020603050405020304" pitchFamily="18" charset="0"/>
              </a:rPr>
              <a:t>the relocation of a satellite, which could include the possibility of merging two missions with reduced coverage. </a:t>
            </a:r>
          </a:p>
          <a:p>
            <a:pPr marL="628650" lvl="1" indent="-171450">
              <a:buFont typeface="Arial" panose="020B0604020202020204" pitchFamily="34" charset="0"/>
              <a:buChar char="•"/>
            </a:pPr>
            <a:r>
              <a:rPr lang="en-US" sz="1000" b="0" dirty="0" smtClean="0">
                <a:solidFill>
                  <a:srgbClr val="000000"/>
                </a:solidFill>
                <a:latin typeface="Times New Roman" panose="02020603050405020304" pitchFamily="18" charset="0"/>
              </a:rPr>
              <a:t>Splitting </a:t>
            </a:r>
            <a:r>
              <a:rPr lang="en-US" sz="1000" b="0" dirty="0">
                <a:solidFill>
                  <a:srgbClr val="000000"/>
                </a:solidFill>
                <a:latin typeface="Times New Roman" panose="02020603050405020304" pitchFamily="18" charset="0"/>
              </a:rPr>
              <a:t>a mission over two satellites (e.g., primary and secondary) in case of partial payload failure. </a:t>
            </a:r>
          </a:p>
          <a:p>
            <a:endParaRPr lang="en-US" sz="1000" b="0" dirty="0" smtClean="0">
              <a:solidFill>
                <a:schemeClr val="tx1"/>
              </a:solidFill>
            </a:endParaRPr>
          </a:p>
          <a:p>
            <a:endParaRPr lang="en-US" sz="1000" dirty="0" smtClean="0">
              <a:solidFill>
                <a:srgbClr val="000000"/>
              </a:solidFill>
              <a:latin typeface="Arial" panose="020B0604020202020204" pitchFamily="34" charset="0"/>
            </a:endParaRPr>
          </a:p>
          <a:p>
            <a:endParaRPr lang="en-US" sz="1000" dirty="0"/>
          </a:p>
        </p:txBody>
      </p:sp>
    </p:spTree>
    <p:extLst>
      <p:ext uri="{BB962C8B-B14F-4D97-AF65-F5344CB8AC3E}">
        <p14:creationId xmlns:p14="http://schemas.microsoft.com/office/powerpoint/2010/main" val="13436046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400706" y="132751"/>
            <a:ext cx="8915400" cy="954087"/>
          </a:xfrm>
          <a:prstGeom prst="rect">
            <a:avLst/>
          </a:prstGeom>
          <a:solidFill>
            <a:srgbClr val="92D050"/>
          </a:solidFill>
          <a:ln w="9525">
            <a:solidFill>
              <a:schemeClr val="bg1"/>
            </a:solidFill>
            <a:miter lim="800000"/>
            <a:headEnd/>
            <a:tailEnd/>
          </a:ln>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1"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a:solidFill>
                  <a:schemeClr val="bg1"/>
                </a:solidFill>
              </a:rPr>
              <a:t>CGMS High-Level Priority Plan (</a:t>
            </a:r>
            <a:r>
              <a:rPr lang="en-US" dirty="0" smtClean="0">
                <a:solidFill>
                  <a:schemeClr val="bg1"/>
                </a:solidFill>
              </a:rPr>
              <a:t>HLPP)</a:t>
            </a:r>
            <a:endParaRPr lang="en-US" dirty="0">
              <a:solidFill>
                <a:schemeClr val="bg1"/>
              </a:solidFill>
            </a:endParaRPr>
          </a:p>
        </p:txBody>
      </p:sp>
      <p:sp>
        <p:nvSpPr>
          <p:cNvPr id="5" name="Rectangle 4"/>
          <p:cNvSpPr/>
          <p:nvPr/>
        </p:nvSpPr>
        <p:spPr>
          <a:xfrm>
            <a:off x="568871" y="1424771"/>
            <a:ext cx="9228083" cy="3139321"/>
          </a:xfrm>
          <a:prstGeom prst="rect">
            <a:avLst/>
          </a:prstGeom>
        </p:spPr>
        <p:txBody>
          <a:bodyPr wrap="square">
            <a:spAutoFit/>
          </a:bodyPr>
          <a:lstStyle/>
          <a:p>
            <a:pPr>
              <a:lnSpc>
                <a:spcPct val="150000"/>
              </a:lnSpc>
            </a:pPr>
            <a:r>
              <a:rPr lang="en-US" sz="1200" b="0" dirty="0">
                <a:solidFill>
                  <a:schemeClr val="tx1"/>
                </a:solidFill>
                <a:latin typeface="Times New Roman" panose="02020603050405020304" pitchFamily="18" charset="0"/>
                <a:cs typeface="Times New Roman" panose="02020603050405020304" pitchFamily="18" charset="0"/>
              </a:rPr>
              <a:t>It is the policy of CGMS to coordinate satellite systems of its members in an end-to-end perspective, including protection of in orbit assets and support to users - e.g. through appropriate training - as required to facilitate and develop shared access to and use of satellite data and products in various applications. </a:t>
            </a:r>
            <a:endParaRPr lang="en-US" sz="1200" b="0" dirty="0" smtClean="0">
              <a:solidFill>
                <a:schemeClr val="tx1"/>
              </a:solidFill>
              <a:latin typeface="Times New Roman" panose="02020603050405020304" pitchFamily="18" charset="0"/>
              <a:cs typeface="Times New Roman" panose="02020603050405020304" pitchFamily="18" charset="0"/>
            </a:endParaRPr>
          </a:p>
          <a:p>
            <a:pPr>
              <a:lnSpc>
                <a:spcPct val="150000"/>
              </a:lnSpc>
            </a:pPr>
            <a:endParaRPr lang="en-US" sz="1200" b="0" dirty="0" smtClean="0">
              <a:solidFill>
                <a:schemeClr val="tx1"/>
              </a:solidFill>
              <a:latin typeface="Times New Roman" panose="02020603050405020304" pitchFamily="18" charset="0"/>
              <a:cs typeface="Times New Roman" panose="02020603050405020304" pitchFamily="18" charset="0"/>
            </a:endParaRPr>
          </a:p>
          <a:p>
            <a:pPr>
              <a:lnSpc>
                <a:spcPct val="150000"/>
              </a:lnSpc>
            </a:pPr>
            <a:r>
              <a:rPr lang="en-US" sz="1200" b="0" dirty="0" smtClean="0">
                <a:solidFill>
                  <a:schemeClr val="tx1"/>
                </a:solidFill>
                <a:latin typeface="Times New Roman" panose="02020603050405020304" pitchFamily="18" charset="0"/>
                <a:cs typeface="Times New Roman" panose="02020603050405020304" pitchFamily="18" charset="0"/>
              </a:rPr>
              <a:t>This </a:t>
            </a:r>
            <a:r>
              <a:rPr lang="en-US" sz="1200" b="0" dirty="0">
                <a:solidFill>
                  <a:schemeClr val="tx1"/>
                </a:solidFill>
                <a:latin typeface="Times New Roman" panose="02020603050405020304" pitchFamily="18" charset="0"/>
                <a:cs typeface="Times New Roman" panose="02020603050405020304" pitchFamily="18" charset="0"/>
              </a:rPr>
              <a:t>policy reflects in the structure of this 4-year High Level Priority Plan, which covers: </a:t>
            </a:r>
            <a:endParaRPr lang="en-US" sz="1200" b="0" dirty="0" smtClean="0">
              <a:solidFill>
                <a:schemeClr val="tx1"/>
              </a:solidFill>
              <a:latin typeface="Times New Roman" panose="02020603050405020304" pitchFamily="18" charset="0"/>
              <a:cs typeface="Times New Roman" panose="02020603050405020304" pitchFamily="18" charset="0"/>
            </a:endParaRPr>
          </a:p>
          <a:p>
            <a:pPr marL="685800" lvl="1" indent="-228600">
              <a:lnSpc>
                <a:spcPct val="150000"/>
              </a:lnSpc>
              <a:buAutoNum type="arabicPeriod"/>
            </a:pPr>
            <a:r>
              <a:rPr lang="en-US" sz="1200" b="0" dirty="0" smtClean="0">
                <a:solidFill>
                  <a:schemeClr val="tx1"/>
                </a:solidFill>
                <a:latin typeface="Times New Roman" panose="02020603050405020304" pitchFamily="18" charset="0"/>
                <a:cs typeface="Times New Roman" panose="02020603050405020304" pitchFamily="18" charset="0"/>
              </a:rPr>
              <a:t>Operational </a:t>
            </a:r>
            <a:r>
              <a:rPr lang="en-US" sz="1200" b="0" dirty="0">
                <a:solidFill>
                  <a:schemeClr val="tx1"/>
                </a:solidFill>
                <a:latin typeface="Times New Roman" panose="02020603050405020304" pitchFamily="18" charset="0"/>
                <a:cs typeface="Times New Roman" panose="02020603050405020304" pitchFamily="18" charset="0"/>
              </a:rPr>
              <a:t>Continuity and Contingency Planning </a:t>
            </a:r>
            <a:endParaRPr lang="en-US" sz="1200" b="0" dirty="0" smtClean="0">
              <a:solidFill>
                <a:schemeClr val="tx1"/>
              </a:solidFill>
              <a:latin typeface="Times New Roman" panose="02020603050405020304" pitchFamily="18" charset="0"/>
              <a:cs typeface="Times New Roman" panose="02020603050405020304" pitchFamily="18" charset="0"/>
            </a:endParaRPr>
          </a:p>
          <a:p>
            <a:pPr marL="685800" lvl="1" indent="-228600">
              <a:lnSpc>
                <a:spcPct val="150000"/>
              </a:lnSpc>
              <a:buAutoNum type="arabicPeriod"/>
            </a:pPr>
            <a:r>
              <a:rPr lang="en-US" sz="1200" b="0" dirty="0" smtClean="0">
                <a:solidFill>
                  <a:schemeClr val="tx1"/>
                </a:solidFill>
                <a:latin typeface="Times New Roman" panose="02020603050405020304" pitchFamily="18" charset="0"/>
                <a:cs typeface="Times New Roman" panose="02020603050405020304" pitchFamily="18" charset="0"/>
              </a:rPr>
              <a:t>Coordination </a:t>
            </a:r>
            <a:r>
              <a:rPr lang="en-US" sz="1200" b="0" dirty="0">
                <a:solidFill>
                  <a:schemeClr val="tx1"/>
                </a:solidFill>
                <a:latin typeface="Times New Roman" panose="02020603050405020304" pitchFamily="18" charset="0"/>
                <a:cs typeface="Times New Roman" panose="02020603050405020304" pitchFamily="18" charset="0"/>
              </a:rPr>
              <a:t>of Satellite Systems and </a:t>
            </a:r>
            <a:r>
              <a:rPr lang="en-US" sz="1200" b="0" dirty="0" smtClean="0">
                <a:solidFill>
                  <a:schemeClr val="tx1"/>
                </a:solidFill>
                <a:latin typeface="Times New Roman" panose="02020603050405020304" pitchFamily="18" charset="0"/>
                <a:cs typeface="Times New Roman" panose="02020603050405020304" pitchFamily="18" charset="0"/>
              </a:rPr>
              <a:t>Operations</a:t>
            </a:r>
          </a:p>
          <a:p>
            <a:pPr marL="685800" lvl="1" indent="-228600">
              <a:lnSpc>
                <a:spcPct val="150000"/>
              </a:lnSpc>
              <a:buAutoNum type="arabicPeriod"/>
            </a:pPr>
            <a:r>
              <a:rPr lang="en-US" sz="1200" b="0" dirty="0" smtClean="0">
                <a:solidFill>
                  <a:schemeClr val="tx1"/>
                </a:solidFill>
                <a:latin typeface="Times New Roman" panose="02020603050405020304" pitchFamily="18" charset="0"/>
                <a:cs typeface="Times New Roman" panose="02020603050405020304" pitchFamily="18" charset="0"/>
              </a:rPr>
              <a:t>Coordination </a:t>
            </a:r>
            <a:r>
              <a:rPr lang="en-US" sz="1200" b="0" dirty="0">
                <a:solidFill>
                  <a:schemeClr val="tx1"/>
                </a:solidFill>
                <a:latin typeface="Times New Roman" panose="02020603050405020304" pitchFamily="18" charset="0"/>
                <a:cs typeface="Times New Roman" panose="02020603050405020304" pitchFamily="18" charset="0"/>
              </a:rPr>
              <a:t>of Data Access and End User Support </a:t>
            </a:r>
            <a:endParaRPr lang="en-US" sz="1200" b="0" dirty="0" smtClean="0">
              <a:solidFill>
                <a:schemeClr val="tx1"/>
              </a:solidFill>
              <a:latin typeface="Times New Roman" panose="02020603050405020304" pitchFamily="18" charset="0"/>
              <a:cs typeface="Times New Roman" panose="02020603050405020304" pitchFamily="18" charset="0"/>
            </a:endParaRPr>
          </a:p>
          <a:p>
            <a:pPr marL="685800" lvl="1" indent="-228600">
              <a:lnSpc>
                <a:spcPct val="150000"/>
              </a:lnSpc>
              <a:buAutoNum type="arabicPeriod"/>
            </a:pPr>
            <a:r>
              <a:rPr lang="en-US" sz="1200" b="0" dirty="0" smtClean="0">
                <a:solidFill>
                  <a:schemeClr val="tx1"/>
                </a:solidFill>
                <a:latin typeface="Times New Roman" panose="02020603050405020304" pitchFamily="18" charset="0"/>
                <a:cs typeface="Times New Roman" panose="02020603050405020304" pitchFamily="18" charset="0"/>
              </a:rPr>
              <a:t>Enhancement </a:t>
            </a:r>
            <a:r>
              <a:rPr lang="en-US" sz="1200" b="0" dirty="0">
                <a:solidFill>
                  <a:schemeClr val="tx1"/>
                </a:solidFill>
                <a:latin typeface="Times New Roman" panose="02020603050405020304" pitchFamily="18" charset="0"/>
                <a:cs typeface="Times New Roman" panose="02020603050405020304" pitchFamily="18" charset="0"/>
              </a:rPr>
              <a:t>of the quality of satellite-derived data and Products </a:t>
            </a:r>
            <a:endParaRPr lang="en-US" sz="1200" b="0" dirty="0" smtClean="0">
              <a:solidFill>
                <a:schemeClr val="tx1"/>
              </a:solidFill>
              <a:latin typeface="Times New Roman" panose="02020603050405020304" pitchFamily="18" charset="0"/>
              <a:cs typeface="Times New Roman" panose="02020603050405020304" pitchFamily="18" charset="0"/>
            </a:endParaRPr>
          </a:p>
          <a:p>
            <a:pPr marL="685800" lvl="1" indent="-228600">
              <a:lnSpc>
                <a:spcPct val="150000"/>
              </a:lnSpc>
              <a:buAutoNum type="arabicPeriod"/>
            </a:pPr>
            <a:r>
              <a:rPr lang="en-US" sz="1200" b="0" dirty="0" smtClean="0">
                <a:solidFill>
                  <a:schemeClr val="tx1"/>
                </a:solidFill>
                <a:latin typeface="Times New Roman" panose="02020603050405020304" pitchFamily="18" charset="0"/>
                <a:cs typeface="Times New Roman" panose="02020603050405020304" pitchFamily="18" charset="0"/>
              </a:rPr>
              <a:t>Outreach </a:t>
            </a:r>
            <a:r>
              <a:rPr lang="en-US" sz="1200" b="0" dirty="0">
                <a:solidFill>
                  <a:schemeClr val="tx1"/>
                </a:solidFill>
                <a:latin typeface="Times New Roman" panose="02020603050405020304" pitchFamily="18" charset="0"/>
                <a:cs typeface="Times New Roman" panose="02020603050405020304" pitchFamily="18" charset="0"/>
              </a:rPr>
              <a:t>and training activities </a:t>
            </a:r>
            <a:endParaRPr lang="en-US" sz="1200" b="0" dirty="0" smtClean="0">
              <a:solidFill>
                <a:schemeClr val="tx1"/>
              </a:solidFill>
              <a:latin typeface="Times New Roman" panose="02020603050405020304" pitchFamily="18" charset="0"/>
              <a:cs typeface="Times New Roman" panose="02020603050405020304" pitchFamily="18" charset="0"/>
            </a:endParaRPr>
          </a:p>
          <a:p>
            <a:pPr marL="685800" lvl="1" indent="-228600">
              <a:lnSpc>
                <a:spcPct val="150000"/>
              </a:lnSpc>
              <a:buAutoNum type="arabicPeriod"/>
            </a:pPr>
            <a:r>
              <a:rPr lang="en-US" sz="1200" b="0" dirty="0" smtClean="0">
                <a:solidFill>
                  <a:schemeClr val="tx1"/>
                </a:solidFill>
                <a:latin typeface="Times New Roman" panose="02020603050405020304" pitchFamily="18" charset="0"/>
                <a:cs typeface="Times New Roman" panose="02020603050405020304" pitchFamily="18" charset="0"/>
              </a:rPr>
              <a:t>Cross-cutting </a:t>
            </a:r>
            <a:r>
              <a:rPr lang="en-US" sz="1200" b="0" dirty="0">
                <a:solidFill>
                  <a:schemeClr val="tx1"/>
                </a:solidFill>
                <a:latin typeface="Times New Roman" panose="02020603050405020304" pitchFamily="18" charset="0"/>
                <a:cs typeface="Times New Roman" panose="02020603050405020304" pitchFamily="18" charset="0"/>
              </a:rPr>
              <a:t>issues and new challenges</a:t>
            </a:r>
          </a:p>
        </p:txBody>
      </p:sp>
      <p:sp>
        <p:nvSpPr>
          <p:cNvPr id="6" name="Rectangle 5"/>
          <p:cNvSpPr/>
          <p:nvPr/>
        </p:nvSpPr>
        <p:spPr>
          <a:xfrm>
            <a:off x="100504" y="4902025"/>
            <a:ext cx="9515803" cy="1200329"/>
          </a:xfrm>
          <a:prstGeom prst="rect">
            <a:avLst/>
          </a:prstGeom>
          <a:solidFill>
            <a:schemeClr val="bg1">
              <a:lumMod val="85000"/>
            </a:schemeClr>
          </a:solidFill>
        </p:spPr>
        <p:txBody>
          <a:bodyPr wrap="square">
            <a:spAutoFit/>
          </a:bodyPr>
          <a:lstStyle/>
          <a:p>
            <a:r>
              <a:rPr lang="en-US" dirty="0" smtClean="0">
                <a:solidFill>
                  <a:srgbClr val="000000"/>
                </a:solidFill>
                <a:latin typeface="Arial" panose="020B0604020202020204" pitchFamily="34" charset="0"/>
              </a:rPr>
              <a:t>Application of HLPP onto  PMW Sensors:</a:t>
            </a:r>
          </a:p>
          <a:p>
            <a:endParaRPr lang="en-US" dirty="0" smtClean="0">
              <a:solidFill>
                <a:srgbClr val="000000"/>
              </a:solidFill>
              <a:latin typeface="Arial" panose="020B0604020202020204" pitchFamily="34" charset="0"/>
            </a:endParaRPr>
          </a:p>
          <a:p>
            <a:pPr marL="171450" indent="-171450">
              <a:buFont typeface="Arial" panose="020B0604020202020204" pitchFamily="34" charset="0"/>
              <a:buChar char="•"/>
            </a:pPr>
            <a:r>
              <a:rPr lang="en-US" b="0" dirty="0" smtClean="0">
                <a:solidFill>
                  <a:srgbClr val="000000"/>
                </a:solidFill>
                <a:latin typeface="Arial" panose="020B0604020202020204" pitchFamily="34" charset="0"/>
              </a:rPr>
              <a:t>Coordination of in-orbit PMW sensors via the GSICS Microwave Subgroup can support the CGMS goal of coordinating in the WIGOS framework.</a:t>
            </a:r>
          </a:p>
          <a:p>
            <a:pPr marL="171450" indent="-171450">
              <a:buFont typeface="Arial" panose="020B0604020202020204" pitchFamily="34" charset="0"/>
              <a:buChar char="•"/>
            </a:pPr>
            <a:r>
              <a:rPr lang="en-US" b="0" dirty="0" smtClean="0">
                <a:solidFill>
                  <a:srgbClr val="000000"/>
                </a:solidFill>
                <a:latin typeface="Arial" panose="020B0604020202020204" pitchFamily="34" charset="0"/>
              </a:rPr>
              <a:t>These goals can be directly applied to PMW sensors. This would enhance not only the availability of PMW sensor data sets but ensure that high quality satellite data and products reach the users.</a:t>
            </a:r>
          </a:p>
          <a:p>
            <a:pPr marL="171450" indent="-171450">
              <a:buFont typeface="Arial" panose="020B0604020202020204" pitchFamily="34" charset="0"/>
              <a:buChar char="•"/>
            </a:pPr>
            <a:r>
              <a:rPr lang="en-US" b="0" dirty="0" smtClean="0">
                <a:solidFill>
                  <a:srgbClr val="000000"/>
                </a:solidFill>
                <a:latin typeface="Arial" panose="020B0604020202020204" pitchFamily="34" charset="0"/>
              </a:rPr>
              <a:t>Platforms such as AOMSUC could be used to provide training in data usage.</a:t>
            </a:r>
          </a:p>
          <a:p>
            <a:pPr marL="171450" indent="-171450">
              <a:buFont typeface="Arial" panose="020B0604020202020204" pitchFamily="34" charset="0"/>
              <a:buChar char="•"/>
            </a:pPr>
            <a:r>
              <a:rPr lang="en-US" b="0" dirty="0" smtClean="0">
                <a:solidFill>
                  <a:srgbClr val="000000"/>
                </a:solidFill>
                <a:latin typeface="Arial" panose="020B0604020202020204" pitchFamily="34" charset="0"/>
              </a:rPr>
              <a:t>GSICS Products and Deliverables accompany User Manual of Inter-calibration algorithms and data sets which can help users in monitoring and improving  Microwave measurements.</a:t>
            </a:r>
            <a:endParaRPr lang="en-US" b="0" dirty="0">
              <a:solidFill>
                <a:srgbClr val="000000"/>
              </a:solidFill>
              <a:latin typeface="Arial" panose="020B0604020202020204" pitchFamily="34" charset="0"/>
            </a:endParaRPr>
          </a:p>
        </p:txBody>
      </p:sp>
    </p:spTree>
    <p:extLst>
      <p:ext uri="{BB962C8B-B14F-4D97-AF65-F5344CB8AC3E}">
        <p14:creationId xmlns:p14="http://schemas.microsoft.com/office/powerpoint/2010/main" val="9597198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63295</TotalTime>
  <Words>2447</Words>
  <Application>Microsoft Office PowerPoint</Application>
  <PresentationFormat>A4 Paper (210x297 mm)</PresentationFormat>
  <Paragraphs>386</Paragraphs>
  <Slides>17</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Helvetica</vt:lpstr>
      <vt:lpstr>OpenSansLight</vt:lpstr>
      <vt:lpstr>Tahoma</vt:lpstr>
      <vt:lpstr>Times New Roman</vt:lpstr>
      <vt:lpstr>Wingdings</vt:lpstr>
      <vt:lpstr>Office Theme</vt:lpstr>
      <vt:lpstr>Review of White Paper Outline –CGMS Baseline  (Sustained contributions to the Global Observing System)  </vt:lpstr>
      <vt:lpstr>TABLE OF CONTENT</vt:lpstr>
      <vt:lpstr>Introduction- Baseline Document</vt:lpstr>
      <vt:lpstr>PowerPoint Presentation</vt:lpstr>
      <vt:lpstr>Passive Microwave Missions</vt:lpstr>
      <vt:lpstr>PowerPoint Presentation</vt:lpstr>
      <vt:lpstr>PowerPoint Presentation</vt:lpstr>
      <vt:lpstr>PMW Sensor  Contingency Plan</vt:lpstr>
      <vt:lpstr>PowerPoint Presentation</vt:lpstr>
      <vt:lpstr>GAP Analysis</vt:lpstr>
      <vt:lpstr>WIGOS Vision</vt:lpstr>
      <vt:lpstr>Observations, Measurements and Orbits</vt:lpstr>
      <vt:lpstr>Data Sharing( Classical Vs WIGOS –DQMS)</vt:lpstr>
      <vt:lpstr>Summa</vt:lpstr>
      <vt:lpstr>Summary and Way forward</vt:lpstr>
      <vt:lpstr>PowerPoint Presentation</vt:lpstr>
      <vt:lpstr>Introduction- Remote Sensing</vt:lpstr>
    </vt:vector>
  </TitlesOfParts>
  <Company>Eumetsat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Thomas Staudte</dc:creator>
  <cp:lastModifiedBy>Manik Bali</cp:lastModifiedBy>
  <cp:revision>2772</cp:revision>
  <cp:lastPrinted>2006-03-06T14:11:17Z</cp:lastPrinted>
  <dcterms:created xsi:type="dcterms:W3CDTF">2010-09-10T00:53:07Z</dcterms:created>
  <dcterms:modified xsi:type="dcterms:W3CDTF">2019-03-17T20:10:29Z</dcterms:modified>
</cp:coreProperties>
</file>