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commentAuthors+xml" PartName="/ppt/commentAuthors.xml"/>
  <Override ContentType="application/vnd.openxmlformats-officedocument.presentationml.comments+xml" PartName="/ppt/comments/comment1.xml"/>
  <Override ContentType="application/vnd.openxmlformats-officedocument.presentationml.comments+xml" PartName="/ppt/comments/comment2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?><Relationships xmlns="http://schemas.openxmlformats.org/package/2006/relationships"><Relationship Target="ppt/presentation.xml" Type="http://schemas.openxmlformats.org/officeDocument/2006/relationships/officeDocument" Id="rId1"></Relationship><Relationship Target="docProps/core.xml" Type="http://schemas.openxmlformats.org/package/2006/relationships/metadata/core-properties" Id="rId2"></Relationship><Relationship Target="docProps/app.xml" Type="http://schemas.openxmlformats.org/officeDocument/2006/relationships/extended-properties" Id="rId3"></Relationship><Relationship Target="docProps/custom.xml" Type="http://schemas.openxmlformats.org/officeDocument/2006/relationships/custom-properties" Id="rId4"></Relationship><Relationship Target="docProps/thumbnail.jpeg" Type="http://schemas.openxmlformats.org/package/2006/relationships/metadata/thumbnail" Id="rId6"></Relationship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714" r:id="rId2"/>
    <p:sldId id="715" r:id="rId3"/>
    <p:sldId id="716" r:id="rId4"/>
    <p:sldId id="717" r:id="rId5"/>
    <p:sldId id="721" r:id="rId6"/>
    <p:sldId id="718" r:id="rId7"/>
    <p:sldId id="719" r:id="rId8"/>
    <p:sldId id="720" r:id="rId9"/>
    <p:sldId id="678" r:id="rId10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rald Rothfuss" initials="HR" lastIdx="3" clrIdx="0">
    <p:extLst>
      <p:ext uri="{19B8F6BF-5375-455C-9EA6-DF929625EA0E}">
        <p15:presenceInfo xmlns:p15="http://schemas.microsoft.com/office/powerpoint/2012/main" userId="S-1-5-21-993398506-3102826466-2400345913-3502" providerId="AD"/>
      </p:ext>
    </p:extLst>
  </p:cmAuthor>
  <p:cmAuthor id="2" name="Peter Miu" initials="PM" lastIdx="3" clrIdx="1">
    <p:extLst>
      <p:ext uri="{19B8F6BF-5375-455C-9EA6-DF929625EA0E}">
        <p15:presenceInfo xmlns:p15="http://schemas.microsoft.com/office/powerpoint/2012/main" userId="Peter Miu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  <a:srgbClr val="5F5F5F"/>
    <a:srgbClr val="333333"/>
    <a:srgbClr val="FF3300"/>
    <a:srgbClr val="CC3300"/>
    <a:srgbClr val="80008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29" autoAdjust="0"/>
    <p:restoredTop sz="91694" autoAdjust="0"/>
  </p:normalViewPr>
  <p:slideViewPr>
    <p:cSldViewPr snapToGrid="0">
      <p:cViewPr varScale="1">
        <p:scale>
          <a:sx n="79" d="100"/>
          <a:sy n="79" d="100"/>
        </p:scale>
        <p:origin x="5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-2874" y="-108"/>
      </p:cViewPr>
      <p:guideLst>
        <p:guide orient="horz" pos="3126"/>
        <p:guide pos="2142"/>
      </p:guideLst>
    </p:cSldViewPr>
  </p:notesViewPr>
  <p:gridSpacing cx="45005" cy="45005"/>
</p:viewPr>
</file>

<file path=ppt/_rels/presentation.xml.rels><?xml version="1.0" encoding="UTF-8" ?><Relationships xmlns="http://schemas.openxmlformats.org/package/2006/relationships"><Relationship Target="slides/slide7.xml" Type="http://schemas.openxmlformats.org/officeDocument/2006/relationships/slide" Id="rId8"></Relationship><Relationship Target="commentAuthors.xml" Type="http://schemas.openxmlformats.org/officeDocument/2006/relationships/commentAuthors" Id="rId13"></Relationship><Relationship Target="slides/slide2.xml" Type="http://schemas.openxmlformats.org/officeDocument/2006/relationships/slide" Id="rId3"></Relationship><Relationship Target="slides/slide6.xml" Type="http://schemas.openxmlformats.org/officeDocument/2006/relationships/slide" Id="rId7"></Relationship><Relationship Target="handoutMasters/handoutMaster1.xml" Type="http://schemas.openxmlformats.org/officeDocument/2006/relationships/handoutMaster" Id="rId12"></Relationship><Relationship Target="tableStyles.xml" Type="http://schemas.openxmlformats.org/officeDocument/2006/relationships/tableStyles" Id="rId17"></Relationship><Relationship Target="slides/slide1.xml" Type="http://schemas.openxmlformats.org/officeDocument/2006/relationships/slide" Id="rId2"></Relationship><Relationship Target="theme/theme1.xml" Type="http://schemas.openxmlformats.org/officeDocument/2006/relationships/theme" Id="rId16"></Relationship><Relationship Target="slideMasters/slideMaster1.xml" Type="http://schemas.openxmlformats.org/officeDocument/2006/relationships/slideMaster" Id="rId1"></Relationship><Relationship Target="slides/slide5.xml" Type="http://schemas.openxmlformats.org/officeDocument/2006/relationships/slide" Id="rId6"></Relationship><Relationship Target="notesMasters/notesMaster1.xml" Type="http://schemas.openxmlformats.org/officeDocument/2006/relationships/notesMaster" Id="rId11"></Relationship><Relationship Target="slides/slide4.xml" Type="http://schemas.openxmlformats.org/officeDocument/2006/relationships/slide" Id="rId5"></Relationship><Relationship Target="viewProps.xml" Type="http://schemas.openxmlformats.org/officeDocument/2006/relationships/viewProps" Id="rId15"></Relationship><Relationship Target="slides/slide9.xml" Type="http://schemas.openxmlformats.org/officeDocument/2006/relationships/slide" Id="rId10"></Relationship><Relationship Target="slides/slide3.xml" Type="http://schemas.openxmlformats.org/officeDocument/2006/relationships/slide" Id="rId4"></Relationship><Relationship Target="slides/slide8.xml" Type="http://schemas.openxmlformats.org/officeDocument/2006/relationships/slide" Id="rId9"></Relationship><Relationship Target="presProps.xml" Type="http://schemas.openxmlformats.org/officeDocument/2006/relationships/presProps" Id="rId14"></Relationship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2-14T09:19:39.315" idx="2">
    <p:pos x="1366" y="1646"/>
    <p:text>I would not say "needs a strategy" as this gives the impression we are clueless (MB won't like that). I suggest: "EUMETSAT’s roadmap to  evolve its Data Access and User Services for the foreseeable future beginning with the PathFinders will exploit:"</p:text>
    <p:extLst>
      <p:ext uri="{C676402C-5697-4E1C-873F-D02D1690AC5C}">
        <p15:threadingInfo xmlns:p15="http://schemas.microsoft.com/office/powerpoint/2012/main" timeZoneBias="-60"/>
      </p:ext>
    </p:extLst>
  </p:cm>
  <p:cm authorId="1" dt="2019-02-14T09:21:47.870" idx="3">
    <p:pos x="1366" y="1759"/>
    <p:text>There is of course also the developments for the DIAS platform in the EU context, where a lot has been done already.</p:text>
    <p:extLst>
      <p:ext uri="{C676402C-5697-4E1C-873F-D02D1690AC5C}">
        <p15:threadingInfo xmlns:p15="http://schemas.microsoft.com/office/powerpoint/2012/main" timeZoneBias="-60">
          <p15:parentCm authorId="1" idx="2"/>
        </p15:threadingInfo>
      </p:ext>
    </p:extLst>
  </p:cm>
  <p:cm authorId="2" dt="2019-02-18T11:14:09.036" idx="1">
    <p:pos x="1366" y="1872"/>
    <p:text>Change need to specifies so that we are planning this.</p:text>
    <p:extLst>
      <p:ext uri="{C676402C-5697-4E1C-873F-D02D1690AC5C}">
        <p15:threadingInfo xmlns:p15="http://schemas.microsoft.com/office/powerpoint/2012/main" timeZoneBias="-60">
          <p15:parentCm authorId="1" idx="2"/>
        </p15:threadingInfo>
      </p:ext>
    </p:extLst>
  </p:cm>
  <p:cm authorId="2" dt="2019-02-18T11:15:34.011" idx="2">
    <p:pos x="1366" y="1985"/>
    <p:text>I can also mentioned DIAS as well.</p:text>
    <p:extLst>
      <p:ext uri="{C676402C-5697-4E1C-873F-D02D1690AC5C}">
        <p15:threadingInfo xmlns:p15="http://schemas.microsoft.com/office/powerpoint/2012/main" timeZoneBias="-60">
          <p15:parentCm authorId="1" idx="2"/>
        </p15:threadingInfo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2-13T17:07:43.630" idx="1">
    <p:pos x="4902" y="690"/>
    <p:text>I would use "might" instead of "can" to state that it is potentially possible</p:text>
    <p:extLst mod="1">
      <p:ext uri="{C676402C-5697-4E1C-873F-D02D1690AC5C}">
        <p15:threadingInfo xmlns:p15="http://schemas.microsoft.com/office/powerpoint/2012/main" timeZoneBias="-60"/>
      </p:ext>
    </p:extLst>
  </p:cm>
  <p:cm authorId="2" dt="2019-02-18T11:18:50.734" idx="3">
    <p:pos x="4902" y="803"/>
    <p:text>Updated.</p:text>
    <p:extLst>
      <p:ext uri="{C676402C-5697-4E1C-873F-D02D1690AC5C}">
        <p15:threadingInfo xmlns:p15="http://schemas.microsoft.com/office/powerpoint/2012/main" timeZoneBias="-60">
          <p15:parentCm authorId="1" idx="1"/>
        </p15:threadingInfo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5D828D66-AEB5-4DE2-AE3C-788B6F5E3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727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62525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D2E840EC-3661-47EA-B292-7ED791E1B5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9140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AD4F94-4851-4065-BA9C-947A644B85B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690787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Data</a:t>
            </a:r>
            <a:r>
              <a:rPr lang="en-GB" baseline="0" dirty="0" smtClean="0"/>
              <a:t> Access and User Services have not evolved for some time.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E840EC-3661-47EA-B292-7ED791E1B58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624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PoC</a:t>
            </a:r>
            <a:r>
              <a:rPr lang="en-GB" dirty="0" smtClean="0"/>
              <a:t> – Proof</a:t>
            </a:r>
            <a:r>
              <a:rPr lang="en-GB" baseline="0" dirty="0" smtClean="0"/>
              <a:t> of Concept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E840EC-3661-47EA-B292-7ED791E1B58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2326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OLDA – Data Ingestion, Discovery &amp; Search, Download Data, Other PFs Access.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E840EC-3661-47EA-B292-7ED791E1B58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523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Purpose</a:t>
            </a:r>
            <a:r>
              <a:rPr lang="en-GB" baseline="0" dirty="0" smtClean="0"/>
              <a:t> of pilot phase is to introduce a semi-operational service to the users for feedback</a:t>
            </a:r>
          </a:p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E840EC-3661-47EA-B292-7ED791E1B58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8472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16E1F4-C91A-4F44-BD9C-370F412BC276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69493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0C06C-A120-4CEF-A9AD-F4118C12BC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" name="Picture 11" descr="EUMETSATLogo_hor_noTagline_solid_CMYK UPDATED version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0286" y="6411087"/>
            <a:ext cx="1698813" cy="31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57037-F5AB-4234-8B75-84F7F4C5E2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6CA05-B660-4EEB-890E-A679DF02DE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7470" y="274638"/>
            <a:ext cx="5449330" cy="750973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134" y="1180070"/>
            <a:ext cx="8563233" cy="4525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8AC38-E0E8-49D7-B2FE-71FD7C42C0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" name="Picture 11" descr="EUMETSATLogo_hor_noTagline_solid_CMYK UPDATED version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27371" y="6412030"/>
            <a:ext cx="1632857" cy="301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94469-C24B-4485-9554-864CA5BFE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66AD1-022E-4E0E-AE7E-C7A6C4DD8D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3057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EA962-5ACB-4E0A-B99B-F2A901C157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831DE-8CB6-4B98-B2F1-D4EBA8FF1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3BB8C-0C0C-4EAB-9830-DC513CDAB6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B3AD7-A00B-4A91-9B8B-0BA01B14E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D3E82-9912-4669-9E99-524028854B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9400" y="6400800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47E33C82-C2A6-478E-8FB2-E20C8DB414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7200" y="16002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v"/>
              <a:defRPr/>
            </a:pPr>
            <a:endParaRPr lang="en-GB" sz="32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57200" y="6400800"/>
            <a:ext cx="56467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1000" b="1" dirty="0" smtClean="0"/>
              <a:t>GSICS Joint Meeting 03/2019</a:t>
            </a:r>
            <a:endParaRPr lang="en-US" sz="1000" b="1" dirty="0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 flipV="1">
            <a:off x="457200" y="6324600"/>
            <a:ext cx="8229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GB" sz="1400"/>
          </a:p>
        </p:txBody>
      </p:sp>
      <p:pic>
        <p:nvPicPr>
          <p:cNvPr id="2" name="Picture 18" descr="GLOGO_smal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7971413" y="854075"/>
            <a:ext cx="41021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19" descr="GLOGO_smal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8123813" y="1006475"/>
            <a:ext cx="41021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20" descr="GLOGO_smal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7866638" y="815975"/>
            <a:ext cx="41021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C:\Users\miu\Dropbox\gsics_WG_logo.jp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66183" y="330201"/>
            <a:ext cx="2815396" cy="719666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umetview.eumetsat.int/mapviewer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C66A421-960F-40DF-BDE6-CED4FB09D90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68338" y="1727200"/>
            <a:ext cx="7772400" cy="16598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IE" sz="3200" dirty="0" smtClean="0">
                <a:solidFill>
                  <a:srgbClr val="FF0000"/>
                </a:solidFill>
              </a:rPr>
              <a:t/>
            </a:r>
            <a:br>
              <a:rPr lang="en-IE" sz="3200" dirty="0" smtClean="0">
                <a:solidFill>
                  <a:srgbClr val="FF0000"/>
                </a:solidFill>
              </a:rPr>
            </a:br>
            <a:r>
              <a:rPr lang="en-IE" sz="3200" i="1" dirty="0" smtClean="0">
                <a:solidFill>
                  <a:srgbClr val="FF0000"/>
                </a:solidFill>
              </a:rPr>
              <a:t>EUMETSAT </a:t>
            </a:r>
            <a:r>
              <a:rPr lang="en-IE" sz="3200" i="1" dirty="0" err="1" smtClean="0">
                <a:solidFill>
                  <a:srgbClr val="FF0000"/>
                </a:solidFill>
              </a:rPr>
              <a:t>PathFinders</a:t>
            </a:r>
            <a:endParaRPr lang="en-US" sz="3200" i="1" dirty="0" smtClean="0">
              <a:solidFill>
                <a:srgbClr val="FF0000"/>
              </a:solidFill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2914650"/>
            <a:ext cx="7315200" cy="28765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100000"/>
              </a:spcBef>
              <a:spcAft>
                <a:spcPct val="100000"/>
              </a:spcAft>
            </a:pPr>
            <a:endParaRPr lang="en-US" sz="2800" b="1" dirty="0" smtClean="0">
              <a:solidFill>
                <a:schemeClr val="accent2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000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Peter Miu</a:t>
            </a:r>
          </a:p>
          <a:p>
            <a:pPr eaLnBrk="1" hangingPunct="1">
              <a:lnSpc>
                <a:spcPct val="80000"/>
              </a:lnSpc>
            </a:pPr>
            <a:endParaRPr lang="en-US" altLang="zh-CN" sz="2000" b="1" dirty="0" smtClean="0">
              <a:latin typeface="Times New Roman" pitchFamily="18" charset="0"/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endParaRPr lang="en-US" altLang="zh-CN" sz="2000" dirty="0" smtClean="0">
              <a:latin typeface="Times New Roman" pitchFamily="18" charset="0"/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000" b="1" dirty="0" smtClean="0">
                <a:latin typeface="Times New Roman" pitchFamily="18" charset="0"/>
                <a:ea typeface="宋体" pitchFamily="2" charset="-122"/>
              </a:rPr>
              <a:t>CMA, CNES, ESA, EUMETSAT, ISRO, IMD, JAXA, JMA, KMA, NASA, NIST, NOAA, </a:t>
            </a:r>
            <a:r>
              <a:rPr lang="en-GB" altLang="zh-CN" sz="2000" b="1" dirty="0" smtClean="0">
                <a:latin typeface="Times New Roman" pitchFamily="18" charset="0"/>
                <a:ea typeface="宋体" pitchFamily="2" charset="-122"/>
              </a:rPr>
              <a:t>ROSHYDROMET, USGS, </a:t>
            </a:r>
            <a:r>
              <a:rPr lang="en-US" altLang="zh-CN" sz="2000" b="1" dirty="0" smtClean="0">
                <a:latin typeface="Times New Roman" pitchFamily="18" charset="0"/>
                <a:ea typeface="宋体" pitchFamily="2" charset="-122"/>
              </a:rPr>
              <a:t>WMO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9060" y="351661"/>
            <a:ext cx="5673013" cy="457200"/>
          </a:xfrm>
        </p:spPr>
        <p:txBody>
          <a:bodyPr/>
          <a:lstStyle/>
          <a:p>
            <a:r>
              <a:rPr lang="en-GB" sz="2400" dirty="0" smtClean="0"/>
              <a:t>Presentation Overview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2860"/>
            <a:ext cx="8534399" cy="4823941"/>
          </a:xfrm>
        </p:spPr>
        <p:txBody>
          <a:bodyPr/>
          <a:lstStyle/>
          <a:p>
            <a:pPr lvl="0"/>
            <a:r>
              <a:rPr lang="en-GB" sz="2400" dirty="0" smtClean="0"/>
              <a:t>Current Data Services</a:t>
            </a:r>
          </a:p>
          <a:p>
            <a:pPr lvl="0"/>
            <a:endParaRPr lang="en-GB" sz="2400" dirty="0" smtClean="0"/>
          </a:p>
          <a:p>
            <a:pPr lvl="0"/>
            <a:r>
              <a:rPr lang="en-GB" sz="2400" dirty="0" smtClean="0"/>
              <a:t>What are </a:t>
            </a:r>
            <a:r>
              <a:rPr lang="en-GB" sz="2400" dirty="0" err="1" smtClean="0"/>
              <a:t>PathFinders</a:t>
            </a:r>
            <a:r>
              <a:rPr lang="en-GB" sz="2400" dirty="0" smtClean="0"/>
              <a:t>?</a:t>
            </a:r>
          </a:p>
          <a:p>
            <a:pPr lvl="0"/>
            <a:endParaRPr lang="en-GB" sz="2400" dirty="0"/>
          </a:p>
          <a:p>
            <a:pPr lvl="0"/>
            <a:r>
              <a:rPr lang="en-GB" sz="2400" dirty="0" smtClean="0"/>
              <a:t>Why do we need </a:t>
            </a:r>
            <a:r>
              <a:rPr lang="en-GB" sz="2400" dirty="0" err="1" smtClean="0"/>
              <a:t>PathFinders</a:t>
            </a:r>
            <a:r>
              <a:rPr lang="en-GB" sz="2400" dirty="0" smtClean="0"/>
              <a:t>?</a:t>
            </a:r>
          </a:p>
          <a:p>
            <a:pPr lvl="0"/>
            <a:endParaRPr lang="en-GB" sz="2400" dirty="0"/>
          </a:p>
          <a:p>
            <a:pPr lvl="0"/>
            <a:r>
              <a:rPr lang="en-GB" sz="2400" dirty="0" err="1" smtClean="0"/>
              <a:t>PathFinders</a:t>
            </a:r>
            <a:r>
              <a:rPr lang="en-GB" sz="2400" dirty="0" smtClean="0"/>
              <a:t> Overview</a:t>
            </a:r>
          </a:p>
          <a:p>
            <a:pPr lvl="0"/>
            <a:endParaRPr lang="en-GB" sz="2400" dirty="0" smtClean="0"/>
          </a:p>
          <a:p>
            <a:pPr lvl="0"/>
            <a:r>
              <a:rPr lang="en-GB" sz="2400" dirty="0" smtClean="0"/>
              <a:t>Applicability of </a:t>
            </a:r>
            <a:r>
              <a:rPr lang="en-GB" sz="2400" dirty="0" err="1" smtClean="0"/>
              <a:t>PathFinders</a:t>
            </a:r>
            <a:r>
              <a:rPr lang="en-GB" sz="2400" dirty="0" smtClean="0"/>
              <a:t> to GSICS</a:t>
            </a:r>
          </a:p>
          <a:p>
            <a:pPr lvl="0"/>
            <a:endParaRPr lang="en-GB" sz="2400" dirty="0" smtClean="0"/>
          </a:p>
          <a:p>
            <a:pPr lvl="0"/>
            <a:r>
              <a:rPr lang="en-GB" sz="2400" dirty="0" smtClean="0"/>
              <a:t>What next?</a:t>
            </a:r>
            <a:endParaRPr lang="en-GB" sz="2400" dirty="0"/>
          </a:p>
          <a:p>
            <a:pPr lvl="0"/>
            <a:endParaRPr lang="en-GB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7544" y="1029887"/>
            <a:ext cx="3695455" cy="28085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301450" y="1121280"/>
            <a:ext cx="8566239" cy="5104308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 lIns="35994" tIns="35994" rIns="35994" bIns="35994"/>
          <a:lstStyle/>
          <a:p>
            <a:pPr eaLnBrk="0" hangingPunct="0">
              <a:spcBef>
                <a:spcPct val="50000"/>
              </a:spcBef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4676" y="458204"/>
            <a:ext cx="5673013" cy="457200"/>
          </a:xfrm>
        </p:spPr>
        <p:txBody>
          <a:bodyPr/>
          <a:lstStyle/>
          <a:p>
            <a:pPr lvl="0"/>
            <a:r>
              <a:rPr lang="en-GB" sz="2400" dirty="0" smtClean="0"/>
              <a:t>Current EUMETSAT Data Services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6157" y="1675303"/>
            <a:ext cx="7420539" cy="4017879"/>
          </a:xfrm>
        </p:spPr>
        <p:txBody>
          <a:bodyPr/>
          <a:lstStyle/>
          <a:p>
            <a:pPr marL="0" lvl="0" indent="0">
              <a:buNone/>
            </a:pPr>
            <a:endParaRPr lang="en-GB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7" name="Picture 6" descr="Multi_Mission_Dissemination_Diagram_YvesCopy.jpg"/>
          <p:cNvPicPr>
            <a:picLocks noChangeAspect="1"/>
          </p:cNvPicPr>
          <p:nvPr/>
        </p:nvPicPr>
        <p:blipFill>
          <a:blip r:embed="rId3" cstate="print"/>
          <a:srcRect l="13134" t="2943" r="15304" b="70473"/>
          <a:stretch>
            <a:fillRect/>
          </a:stretch>
        </p:blipFill>
        <p:spPr>
          <a:xfrm>
            <a:off x="527560" y="1502390"/>
            <a:ext cx="8028478" cy="456681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915626" y="1595965"/>
            <a:ext cx="3115556" cy="261594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r>
              <a:rPr lang="en-GB" sz="1100" b="1" dirty="0" smtClean="0">
                <a:solidFill>
                  <a:srgbClr val="002060"/>
                </a:solidFill>
              </a:rPr>
              <a:t>EUMETSAT GROUND INFRASTRUCTURE</a:t>
            </a:r>
            <a:endParaRPr lang="en-GB" sz="1100" b="1" dirty="0">
              <a:solidFill>
                <a:srgbClr val="002060"/>
              </a:solidFill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2307993" y="1547355"/>
            <a:ext cx="4213387" cy="4642992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35994" tIns="35994" rIns="35994" bIns="35994" numCol="1" rtlCol="0" anchor="t" anchorCtr="0" compatLnSpc="1">
            <a:prstTxWarp prst="textNoShape">
              <a:avLst/>
            </a:prstTxWarp>
          </a:bodyPr>
          <a:lstStyle/>
          <a:p>
            <a:pPr defTabSz="914235" eaLnBrk="0" hangingPunct="0">
              <a:spcBef>
                <a:spcPct val="50000"/>
              </a:spcBef>
            </a:pPr>
            <a:endParaRPr lang="en-GB" dirty="0" smtClean="0"/>
          </a:p>
        </p:txBody>
      </p:sp>
      <p:sp>
        <p:nvSpPr>
          <p:cNvPr id="10" name="Oval 9"/>
          <p:cNvSpPr/>
          <p:nvPr/>
        </p:nvSpPr>
        <p:spPr bwMode="auto">
          <a:xfrm rot="21299318">
            <a:off x="2357855" y="1925209"/>
            <a:ext cx="6154055" cy="1232126"/>
          </a:xfrm>
          <a:prstGeom prst="ellipse">
            <a:avLst/>
          </a:prstGeom>
          <a:solidFill>
            <a:srgbClr val="DAA600">
              <a:alpha val="2902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5994" tIns="35994" rIns="35994" bIns="35994" numCol="1" rtlCol="0" anchor="t" anchorCtr="0" compatLnSpc="1">
            <a:prstTxWarp prst="textNoShape">
              <a:avLst/>
            </a:prstTxWarp>
          </a:bodyPr>
          <a:lstStyle/>
          <a:p>
            <a:pPr defTabSz="914235" eaLnBrk="0" hangingPunct="0">
              <a:spcBef>
                <a:spcPct val="50000"/>
              </a:spcBef>
            </a:pPr>
            <a:endParaRPr lang="en-GB" dirty="0" smtClean="0"/>
          </a:p>
        </p:txBody>
      </p:sp>
      <p:sp>
        <p:nvSpPr>
          <p:cNvPr id="11" name="Oval 10"/>
          <p:cNvSpPr/>
          <p:nvPr/>
        </p:nvSpPr>
        <p:spPr bwMode="auto">
          <a:xfrm>
            <a:off x="3421763" y="4657378"/>
            <a:ext cx="5431838" cy="1568210"/>
          </a:xfrm>
          <a:prstGeom prst="ellipse">
            <a:avLst/>
          </a:prstGeom>
          <a:solidFill>
            <a:srgbClr val="C49500">
              <a:alpha val="2902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5994" tIns="35994" rIns="35994" bIns="35994" numCol="1" rtlCol="0" anchor="t" anchorCtr="0" compatLnSpc="1">
            <a:prstTxWarp prst="textNoShape">
              <a:avLst/>
            </a:prstTxWarp>
          </a:bodyPr>
          <a:lstStyle/>
          <a:p>
            <a:pPr defTabSz="914235" eaLnBrk="0" hangingPunct="0">
              <a:spcBef>
                <a:spcPct val="50000"/>
              </a:spcBef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17960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3698" y="4314930"/>
            <a:ext cx="1789443" cy="17894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6868" y="458204"/>
            <a:ext cx="5673013" cy="457200"/>
          </a:xfrm>
        </p:spPr>
        <p:txBody>
          <a:bodyPr/>
          <a:lstStyle/>
          <a:p>
            <a:pPr lvl="0"/>
            <a:r>
              <a:rPr lang="en-GB" sz="2400" dirty="0"/>
              <a:t>What </a:t>
            </a:r>
            <a:r>
              <a:rPr lang="en-GB" sz="2400" dirty="0" smtClean="0"/>
              <a:t>are </a:t>
            </a:r>
            <a:r>
              <a:rPr lang="en-GB" sz="2400" dirty="0" err="1" smtClean="0"/>
              <a:t>PathFinders</a:t>
            </a:r>
            <a:r>
              <a:rPr lang="en-GB" sz="2400" dirty="0" smtClean="0"/>
              <a:t> (addressing)?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624" y="1088574"/>
            <a:ext cx="8651280" cy="4860052"/>
          </a:xfrm>
        </p:spPr>
        <p:txBody>
          <a:bodyPr/>
          <a:lstStyle/>
          <a:p>
            <a:r>
              <a:rPr lang="en-GB" sz="2000" dirty="0"/>
              <a:t>Data Access and User Services have not evolved for some </a:t>
            </a:r>
            <a:r>
              <a:rPr lang="en-GB" sz="2000" dirty="0" smtClean="0"/>
              <a:t>time.</a:t>
            </a:r>
          </a:p>
          <a:p>
            <a:endParaRPr lang="en-GB" sz="2000" dirty="0" smtClean="0"/>
          </a:p>
          <a:p>
            <a:r>
              <a:rPr lang="en-GB" sz="2000" dirty="0" smtClean="0"/>
              <a:t>There are more </a:t>
            </a:r>
            <a:r>
              <a:rPr lang="en-GB" sz="2000" dirty="0"/>
              <a:t>Satellites &amp; </a:t>
            </a:r>
            <a:r>
              <a:rPr lang="en-GB" sz="2000" dirty="0" smtClean="0"/>
              <a:t>Planned New </a:t>
            </a:r>
            <a:r>
              <a:rPr lang="en-GB" sz="2000" dirty="0"/>
              <a:t>Programmes; data volume explosion, new user </a:t>
            </a:r>
            <a:r>
              <a:rPr lang="en-GB" sz="2000" dirty="0" smtClean="0"/>
              <a:t>requirements, </a:t>
            </a:r>
            <a:r>
              <a:rPr lang="en-GB" sz="2000" dirty="0"/>
              <a:t>new formats, …</a:t>
            </a:r>
          </a:p>
          <a:p>
            <a:endParaRPr lang="en-GB" sz="2000" dirty="0"/>
          </a:p>
          <a:p>
            <a:r>
              <a:rPr lang="en-GB" sz="2000" dirty="0" smtClean="0"/>
              <a:t>EUMETSAT roadmap </a:t>
            </a:r>
            <a:r>
              <a:rPr lang="en-GB" sz="2000" dirty="0" smtClean="0"/>
              <a:t>specifies </a:t>
            </a:r>
            <a:r>
              <a:rPr lang="en-GB" sz="2000" dirty="0" smtClean="0"/>
              <a:t>a strategy to  evolve its Data Access and User Services for the foreseeable future through the </a:t>
            </a:r>
            <a:r>
              <a:rPr lang="en-GB" sz="2000" dirty="0" err="1" smtClean="0"/>
              <a:t>PathFinders</a:t>
            </a:r>
            <a:r>
              <a:rPr lang="en-GB" sz="2000" dirty="0" smtClean="0"/>
              <a:t> to exploit</a:t>
            </a:r>
            <a:r>
              <a:rPr lang="en-GB" sz="2000" dirty="0" smtClean="0"/>
              <a:t>:</a:t>
            </a:r>
            <a:endParaRPr lang="en-GB" sz="2000" dirty="0"/>
          </a:p>
          <a:p>
            <a:pPr lvl="1"/>
            <a:r>
              <a:rPr lang="en-GB" sz="2000" dirty="0"/>
              <a:t>High Capacity Online Storage; Big Data Storage, Cloud Storage</a:t>
            </a:r>
          </a:p>
          <a:p>
            <a:pPr lvl="1"/>
            <a:r>
              <a:rPr lang="en-GB" sz="2000" dirty="0"/>
              <a:t>High Speed Internet</a:t>
            </a:r>
          </a:p>
          <a:p>
            <a:pPr lvl="1"/>
            <a:r>
              <a:rPr lang="en-GB" sz="2000" dirty="0"/>
              <a:t>Online visualisation standards, conventions and tools</a:t>
            </a:r>
          </a:p>
          <a:p>
            <a:pPr lvl="1"/>
            <a:r>
              <a:rPr lang="en-GB" sz="2000" dirty="0"/>
              <a:t>Data transformation and customisation libraries</a:t>
            </a:r>
          </a:p>
          <a:p>
            <a:pPr lvl="1"/>
            <a:r>
              <a:rPr lang="en-GB" sz="2000" dirty="0" smtClean="0"/>
              <a:t>Virtual machines, Processing Node, …</a:t>
            </a:r>
          </a:p>
          <a:p>
            <a:pPr lvl="0"/>
            <a:endParaRPr lang="en-GB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5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6868" y="458204"/>
            <a:ext cx="5673013" cy="457200"/>
          </a:xfrm>
        </p:spPr>
        <p:txBody>
          <a:bodyPr/>
          <a:lstStyle/>
          <a:p>
            <a:pPr lvl="0"/>
            <a:r>
              <a:rPr lang="en-GB" sz="2400" dirty="0" smtClean="0"/>
              <a:t>Why do we need </a:t>
            </a:r>
            <a:r>
              <a:rPr lang="en-GB" sz="2400" dirty="0" err="1" smtClean="0"/>
              <a:t>PathFinders</a:t>
            </a:r>
            <a:r>
              <a:rPr lang="en-GB" sz="2400" dirty="0" smtClean="0"/>
              <a:t>?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1"/>
            <a:ext cx="8534399" cy="5031204"/>
          </a:xfrm>
        </p:spPr>
        <p:txBody>
          <a:bodyPr/>
          <a:lstStyle/>
          <a:p>
            <a:pPr lvl="0"/>
            <a:r>
              <a:rPr lang="en-GB" sz="2400" dirty="0" smtClean="0"/>
              <a:t>The </a:t>
            </a:r>
            <a:r>
              <a:rPr lang="en-GB" sz="2400" dirty="0" err="1" smtClean="0"/>
              <a:t>PathFinders</a:t>
            </a:r>
            <a:r>
              <a:rPr lang="en-GB" sz="2400" dirty="0" smtClean="0"/>
              <a:t> (Proof of Concept) for:</a:t>
            </a:r>
          </a:p>
          <a:p>
            <a:pPr lvl="0"/>
            <a:endParaRPr lang="en-GB" sz="2400" dirty="0"/>
          </a:p>
          <a:p>
            <a:pPr lvl="1"/>
            <a:r>
              <a:rPr lang="en-GB" sz="2000" dirty="0" smtClean="0"/>
              <a:t>Data Access</a:t>
            </a:r>
          </a:p>
          <a:p>
            <a:pPr lvl="1"/>
            <a:endParaRPr lang="en-GB" sz="2000" dirty="0" smtClean="0"/>
          </a:p>
          <a:p>
            <a:pPr lvl="1"/>
            <a:r>
              <a:rPr lang="en-GB" sz="2000" dirty="0" smtClean="0"/>
              <a:t>Data Delivery</a:t>
            </a:r>
          </a:p>
          <a:p>
            <a:pPr lvl="1"/>
            <a:endParaRPr lang="en-GB" sz="2000" dirty="0" smtClean="0"/>
          </a:p>
          <a:p>
            <a:pPr lvl="1"/>
            <a:r>
              <a:rPr lang="en-GB" sz="2000" dirty="0" smtClean="0"/>
              <a:t>Data Visualisation</a:t>
            </a:r>
          </a:p>
          <a:p>
            <a:pPr lvl="1"/>
            <a:endParaRPr lang="en-GB" sz="2000" dirty="0" smtClean="0"/>
          </a:p>
          <a:p>
            <a:pPr lvl="1"/>
            <a:r>
              <a:rPr lang="en-GB" sz="2000" dirty="0" smtClean="0"/>
              <a:t>Data Customisation</a:t>
            </a:r>
          </a:p>
          <a:p>
            <a:pPr lvl="1"/>
            <a:endParaRPr lang="en-GB" sz="2000" dirty="0" smtClean="0"/>
          </a:p>
          <a:p>
            <a:pPr lvl="1"/>
            <a:r>
              <a:rPr lang="en-GB" sz="2000" dirty="0" smtClean="0"/>
              <a:t>Data Processing</a:t>
            </a:r>
          </a:p>
          <a:p>
            <a:pPr marL="457200" lvl="1" indent="0">
              <a:buNone/>
            </a:pPr>
            <a:endParaRPr lang="en-GB" sz="2000" dirty="0" smtClean="0"/>
          </a:p>
          <a:p>
            <a:pPr lvl="1"/>
            <a:endParaRPr lang="en-GB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909" y="2479812"/>
            <a:ext cx="5084930" cy="2847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704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217" y="1231521"/>
            <a:ext cx="3483856" cy="15317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9060" y="351661"/>
            <a:ext cx="5673013" cy="457200"/>
          </a:xfrm>
        </p:spPr>
        <p:txBody>
          <a:bodyPr/>
          <a:lstStyle/>
          <a:p>
            <a:pPr lvl="0"/>
            <a:r>
              <a:rPr lang="en-GB" sz="2400" dirty="0" err="1" smtClean="0"/>
              <a:t>PathFinders</a:t>
            </a:r>
            <a:r>
              <a:rPr lang="en-GB" sz="2400" dirty="0" smtClean="0"/>
              <a:t> Overview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402" y="1097662"/>
            <a:ext cx="8527772" cy="5031204"/>
          </a:xfrm>
        </p:spPr>
        <p:txBody>
          <a:bodyPr/>
          <a:lstStyle/>
          <a:p>
            <a:pPr lvl="0"/>
            <a:r>
              <a:rPr lang="en-GB" sz="2400" dirty="0" smtClean="0"/>
              <a:t>Data Access; On Line Data Access (OLDA)</a:t>
            </a:r>
          </a:p>
          <a:p>
            <a:pPr lvl="0"/>
            <a:endParaRPr lang="en-GB" sz="2400" dirty="0"/>
          </a:p>
          <a:p>
            <a:pPr lvl="0"/>
            <a:r>
              <a:rPr lang="en-GB" sz="2400" dirty="0" smtClean="0"/>
              <a:t>Data Delivery; </a:t>
            </a:r>
            <a:r>
              <a:rPr lang="en-GB" sz="2400" dirty="0" err="1" smtClean="0"/>
              <a:t>EUMETCast</a:t>
            </a:r>
            <a:r>
              <a:rPr lang="en-GB" sz="2400" dirty="0" smtClean="0"/>
              <a:t> Terrestrial</a:t>
            </a:r>
          </a:p>
          <a:p>
            <a:pPr lvl="0"/>
            <a:endParaRPr lang="en-GB" sz="2400" dirty="0"/>
          </a:p>
          <a:p>
            <a:pPr lvl="0"/>
            <a:r>
              <a:rPr lang="en-GB" sz="2400" dirty="0" smtClean="0"/>
              <a:t>Data Visualisation; </a:t>
            </a:r>
            <a:r>
              <a:rPr lang="en-GB" sz="2400" dirty="0" err="1" smtClean="0">
                <a:hlinkClick r:id="rId4"/>
              </a:rPr>
              <a:t>EUMETView</a:t>
            </a:r>
            <a:r>
              <a:rPr lang="en-GB" sz="2400" dirty="0" smtClean="0">
                <a:hlinkClick r:id="rId4"/>
              </a:rPr>
              <a:t> </a:t>
            </a:r>
            <a:r>
              <a:rPr lang="en-GB" sz="2400" dirty="0" smtClean="0"/>
              <a:t>– licensed Web Map Service</a:t>
            </a:r>
          </a:p>
          <a:p>
            <a:pPr lvl="0"/>
            <a:endParaRPr lang="en-GB" sz="2400" dirty="0"/>
          </a:p>
          <a:p>
            <a:pPr lvl="0"/>
            <a:r>
              <a:rPr lang="en-GB" sz="2400" dirty="0" smtClean="0"/>
              <a:t>Data Customisation; EUMETSAT Product Customisation Toolbox (EPCT)</a:t>
            </a:r>
          </a:p>
          <a:p>
            <a:pPr lvl="0"/>
            <a:endParaRPr lang="en-GB" sz="2400" dirty="0"/>
          </a:p>
          <a:p>
            <a:pPr lvl="0"/>
            <a:r>
              <a:rPr lang="en-GB" sz="2400" dirty="0" smtClean="0"/>
              <a:t>Data Processing; Host processing nodes assignable for use by users</a:t>
            </a:r>
          </a:p>
          <a:p>
            <a:pPr lvl="0"/>
            <a:endParaRPr lang="en-GB" sz="2400" dirty="0"/>
          </a:p>
          <a:p>
            <a:pPr lvl="0"/>
            <a:endParaRPr lang="en-GB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25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6709" y="2945259"/>
            <a:ext cx="2987556" cy="12803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1252" y="458204"/>
            <a:ext cx="5673013" cy="457200"/>
          </a:xfrm>
        </p:spPr>
        <p:txBody>
          <a:bodyPr/>
          <a:lstStyle/>
          <a:p>
            <a:pPr lvl="0"/>
            <a:r>
              <a:rPr lang="en-GB" sz="2400" dirty="0" smtClean="0"/>
              <a:t>Applicability of </a:t>
            </a:r>
            <a:r>
              <a:rPr lang="en-GB" sz="2400" dirty="0" err="1" smtClean="0"/>
              <a:t>PathFinders</a:t>
            </a:r>
            <a:r>
              <a:rPr lang="en-GB" sz="2400" dirty="0" smtClean="0"/>
              <a:t> to GSICS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792" y="1227842"/>
            <a:ext cx="7940709" cy="4860517"/>
          </a:xfrm>
        </p:spPr>
        <p:txBody>
          <a:bodyPr/>
          <a:lstStyle/>
          <a:p>
            <a:pPr lvl="0"/>
            <a:r>
              <a:rPr lang="en-GB" sz="2400" dirty="0" smtClean="0"/>
              <a:t>If applicable, OLDA could be used as a GSICS products’ access service</a:t>
            </a:r>
            <a:endParaRPr lang="en-GB" sz="2400" dirty="0" smtClean="0"/>
          </a:p>
          <a:p>
            <a:pPr marL="0" lvl="0" indent="0">
              <a:buNone/>
            </a:pPr>
            <a:endParaRPr lang="en-GB" sz="2400" dirty="0"/>
          </a:p>
          <a:p>
            <a:pPr lvl="0"/>
            <a:r>
              <a:rPr lang="en-GB" sz="2400" dirty="0" smtClean="0"/>
              <a:t>GSICS products can be </a:t>
            </a:r>
            <a:r>
              <a:rPr lang="en-GB" sz="2400" dirty="0"/>
              <a:t>customised by the </a:t>
            </a:r>
            <a:r>
              <a:rPr lang="en-GB" sz="2400" dirty="0" smtClean="0"/>
              <a:t>users using the EPCT</a:t>
            </a:r>
          </a:p>
          <a:p>
            <a:pPr lvl="0"/>
            <a:endParaRPr lang="en-GB" sz="2400" dirty="0"/>
          </a:p>
          <a:p>
            <a:pPr lvl="0"/>
            <a:r>
              <a:rPr lang="en-GB" sz="2400" dirty="0" smtClean="0"/>
              <a:t>Data on OLDA </a:t>
            </a:r>
            <a:r>
              <a:rPr lang="en-GB" sz="2400" dirty="0" smtClean="0"/>
              <a:t>could </a:t>
            </a:r>
            <a:r>
              <a:rPr lang="en-GB" sz="2400" dirty="0" smtClean="0"/>
              <a:t>be processed on a Host processing node to generate GSICS products</a:t>
            </a:r>
          </a:p>
          <a:p>
            <a:pPr lvl="0"/>
            <a:endParaRPr lang="en-GB" sz="2400" dirty="0"/>
          </a:p>
          <a:p>
            <a:pPr lvl="0"/>
            <a:r>
              <a:rPr lang="en-GB" sz="2400" dirty="0" smtClean="0"/>
              <a:t>Data tech knowledge, conventions, standards, etc. can be shared to support Data Management </a:t>
            </a:r>
            <a:r>
              <a:rPr lang="en-GB" sz="2400" dirty="0" smtClean="0"/>
              <a:t>Collaboration </a:t>
            </a:r>
            <a:r>
              <a:rPr lang="en-GB" sz="2400" dirty="0" smtClean="0"/>
              <a:t>Activities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99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6868" y="458204"/>
            <a:ext cx="5673013" cy="457200"/>
          </a:xfrm>
        </p:spPr>
        <p:txBody>
          <a:bodyPr/>
          <a:lstStyle/>
          <a:p>
            <a:pPr lvl="0"/>
            <a:r>
              <a:rPr lang="en-GB" sz="2400" dirty="0" smtClean="0"/>
              <a:t>What Next?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1"/>
            <a:ext cx="8814916" cy="5031204"/>
          </a:xfrm>
        </p:spPr>
        <p:txBody>
          <a:bodyPr/>
          <a:lstStyle/>
          <a:p>
            <a:pPr lvl="0"/>
            <a:r>
              <a:rPr lang="en-GB" sz="2000" dirty="0" smtClean="0"/>
              <a:t>Introduce a pre-operational system to the Users – Pilot Phase</a:t>
            </a:r>
          </a:p>
          <a:p>
            <a:pPr lvl="0"/>
            <a:endParaRPr lang="en-GB" sz="2000" dirty="0"/>
          </a:p>
          <a:p>
            <a:pPr lvl="0"/>
            <a:r>
              <a:rPr lang="en-GB" sz="2000" dirty="0" smtClean="0"/>
              <a:t>Gain feedback to develop Operational Phase</a:t>
            </a:r>
          </a:p>
          <a:p>
            <a:pPr lvl="0"/>
            <a:endParaRPr lang="en-GB" sz="2000" dirty="0"/>
          </a:p>
          <a:p>
            <a:pPr lvl="0"/>
            <a:r>
              <a:rPr lang="en-GB" sz="2000" dirty="0" err="1" smtClean="0"/>
              <a:t>PathFinders</a:t>
            </a:r>
            <a:r>
              <a:rPr lang="en-GB" sz="2000" dirty="0" smtClean="0"/>
              <a:t> Integration Developments</a:t>
            </a:r>
          </a:p>
          <a:p>
            <a:pPr lvl="0"/>
            <a:endParaRPr lang="en-GB" sz="2000" dirty="0"/>
          </a:p>
          <a:p>
            <a:pPr lvl="0"/>
            <a:r>
              <a:rPr lang="en-GB" sz="2000" dirty="0" smtClean="0"/>
              <a:t>Operations expected in 2020+</a:t>
            </a:r>
          </a:p>
          <a:p>
            <a:pPr lvl="0"/>
            <a:endParaRPr lang="en-GB" sz="2000" dirty="0"/>
          </a:p>
          <a:p>
            <a:pPr lvl="0"/>
            <a:r>
              <a:rPr lang="en-GB" sz="2000" dirty="0" smtClean="0"/>
              <a:t>Enhancements for new </a:t>
            </a:r>
            <a:r>
              <a:rPr lang="en-GB" sz="2000" dirty="0" smtClean="0"/>
              <a:t>Programmes</a:t>
            </a:r>
          </a:p>
          <a:p>
            <a:pPr lvl="0"/>
            <a:endParaRPr lang="en-GB" sz="2000" dirty="0"/>
          </a:p>
          <a:p>
            <a:pPr lvl="0"/>
            <a:r>
              <a:rPr lang="en-GB" sz="2000" dirty="0" smtClean="0"/>
              <a:t>Future GSICS discussions if applicable</a:t>
            </a:r>
            <a:endParaRPr lang="en-GB" sz="2000" dirty="0" smtClean="0"/>
          </a:p>
          <a:p>
            <a:pPr lvl="0"/>
            <a:endParaRPr lang="en-GB" sz="2000" dirty="0"/>
          </a:p>
          <a:p>
            <a:pPr lvl="0"/>
            <a:endParaRPr lang="en-GB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4210" y="3734803"/>
            <a:ext cx="3769306" cy="2327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27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BB25FD9-27DC-4523-A484-31120BF8BAAC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181739" y="439510"/>
            <a:ext cx="5962261" cy="5492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3200" dirty="0" smtClean="0">
                <a:solidFill>
                  <a:schemeClr val="tx1"/>
                </a:solidFill>
              </a:rPr>
              <a:t>Thank you for your attention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350963"/>
            <a:ext cx="8229600" cy="47752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en-GB" sz="2400" b="1" dirty="0" smtClean="0">
              <a:solidFill>
                <a:schemeClr val="accent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GB" sz="5400" b="1" dirty="0" smtClean="0">
              <a:solidFill>
                <a:schemeClr val="accent2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379" y="1406020"/>
            <a:ext cx="7629241" cy="45775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31670</TotalTime>
  <Words>398</Words>
  <Application>Microsoft Office PowerPoint</Application>
  <PresentationFormat>On-screen Show (4:3)</PresentationFormat>
  <Paragraphs>93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宋体</vt:lpstr>
      <vt:lpstr>Arial</vt:lpstr>
      <vt:lpstr>Times New Roman</vt:lpstr>
      <vt:lpstr>Wingdings</vt:lpstr>
      <vt:lpstr>Default Design</vt:lpstr>
      <vt:lpstr> EUMETSAT PathFinders</vt:lpstr>
      <vt:lpstr>Presentation Overview</vt:lpstr>
      <vt:lpstr>Current EUMETSAT Data Services</vt:lpstr>
      <vt:lpstr>What are PathFinders (addressing)?</vt:lpstr>
      <vt:lpstr>Why do we need PathFinders?</vt:lpstr>
      <vt:lpstr>PathFinders Overview</vt:lpstr>
      <vt:lpstr>Applicability of PathFinders to GSICS</vt:lpstr>
      <vt:lpstr>What Next?</vt:lpstr>
      <vt:lpstr>Thank you for your attention</vt:lpstr>
    </vt:vector>
  </TitlesOfParts>
  <Company>NOAA / NESDIS / ORA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GSICS GEO-LEO ATBD</dc:title>
  <dc:subject>SPIE 2009 tALK</dc:subject>
  <dc:creator>Fred Wu</dc:creator>
  <cp:lastModifiedBy>Peter Miu</cp:lastModifiedBy>
  <cp:revision>875</cp:revision>
  <dcterms:created xsi:type="dcterms:W3CDTF">2004-06-10T15:46:18Z</dcterms:created>
  <dcterms:modified xsi:type="dcterms:W3CDTF">2019-02-18T10:20:33Z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12" name="DM_DOCNUM">
    <vt:lpwstr>1055795</vt:lpwstr>
  </property>
  <property fmtid="{D5CDD505-2E9C-101B-9397-08002B2CF9AE}" pid="13" name="DM_DOCNAME">
    <vt:lpwstr>6e_GDWG_PMiu_EUMETSAT_PathFinders</vt:lpwstr>
  </property>
  <property fmtid="{D5CDD505-2E9C-101B-9397-08002B2CF9AE}" pid="14" name="DM_AUTHOR">
    <vt:lpwstr>Peter Miu</vt:lpwstr>
  </property>
  <property fmtid="{D5CDD505-2E9C-101B-9397-08002B2CF9AE}" pid="15" name="DM_E_DOC_NO">
    <vt:lpwstr>EUM/OPS/PR/19/1055795</vt:lpwstr>
  </property>
  <property fmtid="{D5CDD505-2E9C-101B-9397-08002B2CF9AE}" pid="16" name="DM_E_VER_NO">
    <vt:lpwstr>1 Draft</vt:lpwstr>
  </property>
  <property fmtid="{D5CDD505-2E9C-101B-9397-08002B2CF9AE}" pid="17" name="DM_E_ISS_DATE">
    <vt:lpwstr>8 February 2019</vt:lpwstr>
  </property>
  <property fmtid="{D5CDD505-2E9C-101B-9397-08002B2CF9AE}" pid="18" name="DM_E_FROM_PERS2">
    <vt:lpwstr/>
  </property>
  <property fmtid="{D5CDD505-2E9C-101B-9397-08002B2CF9AE}" pid="19" name="DM_E_CONFID">
    <vt:lpwstr/>
  </property>
  <property fmtid="{D5CDD505-2E9C-101B-9397-08002B2CF9AE}" pid="20" name="DM_E_WBS_CODE">
    <vt:lpwstr/>
  </property>
  <property fmtid="{D5CDD505-2E9C-101B-9397-08002B2CF9AE}" pid="21" name="DM_E_DISTRIB">
    <vt:lpwstr/>
  </property>
</Properties>
</file>