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48"/>
  </p:notesMasterIdLst>
  <p:handoutMasterIdLst>
    <p:handoutMasterId r:id="rId49"/>
  </p:handoutMasterIdLst>
  <p:sldIdLst>
    <p:sldId id="331" r:id="rId5"/>
    <p:sldId id="340" r:id="rId6"/>
    <p:sldId id="367" r:id="rId7"/>
    <p:sldId id="341" r:id="rId8"/>
    <p:sldId id="368" r:id="rId9"/>
    <p:sldId id="342" r:id="rId10"/>
    <p:sldId id="343" r:id="rId11"/>
    <p:sldId id="344" r:id="rId12"/>
    <p:sldId id="345" r:id="rId13"/>
    <p:sldId id="346" r:id="rId14"/>
    <p:sldId id="347" r:id="rId15"/>
    <p:sldId id="369" r:id="rId16"/>
    <p:sldId id="348" r:id="rId17"/>
    <p:sldId id="380" r:id="rId18"/>
    <p:sldId id="381" r:id="rId19"/>
    <p:sldId id="382" r:id="rId20"/>
    <p:sldId id="383" r:id="rId21"/>
    <p:sldId id="384" r:id="rId22"/>
    <p:sldId id="372" r:id="rId23"/>
    <p:sldId id="362" r:id="rId24"/>
    <p:sldId id="363" r:id="rId25"/>
    <p:sldId id="379" r:id="rId26"/>
    <p:sldId id="373" r:id="rId27"/>
    <p:sldId id="374" r:id="rId28"/>
    <p:sldId id="375" r:id="rId29"/>
    <p:sldId id="353" r:id="rId30"/>
    <p:sldId id="354" r:id="rId31"/>
    <p:sldId id="371" r:id="rId32"/>
    <p:sldId id="365" r:id="rId33"/>
    <p:sldId id="366" r:id="rId34"/>
    <p:sldId id="377" r:id="rId35"/>
    <p:sldId id="387" r:id="rId36"/>
    <p:sldId id="386" r:id="rId37"/>
    <p:sldId id="389" r:id="rId38"/>
    <p:sldId id="394" r:id="rId39"/>
    <p:sldId id="395" r:id="rId40"/>
    <p:sldId id="399" r:id="rId41"/>
    <p:sldId id="392" r:id="rId42"/>
    <p:sldId id="393" r:id="rId43"/>
    <p:sldId id="396" r:id="rId44"/>
    <p:sldId id="398" r:id="rId45"/>
    <p:sldId id="400" r:id="rId46"/>
    <p:sldId id="376" r:id="rId4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3875" autoAdjust="0"/>
  </p:normalViewPr>
  <p:slideViewPr>
    <p:cSldViewPr snapToGrid="0">
      <p:cViewPr varScale="1">
        <p:scale>
          <a:sx n="151" d="100"/>
          <a:sy n="151" d="100"/>
        </p:scale>
        <p:origin x="162" y="10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20BD3-0891-4B7C-904F-E9A4E9C4C410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C38D9A9-E1D4-4B60-AA30-570436281877}">
      <dgm:prSet phldrT="[Text]"/>
      <dgm:spPr>
        <a:xfrm>
          <a:off x="2112267" y="2167849"/>
          <a:ext cx="1392089" cy="1392089"/>
        </a:xfrm>
        <a:gradFill rotWithShape="0">
          <a:gsLst>
            <a:gs pos="15000">
              <a:srgbClr val="C0504D"/>
            </a:gs>
            <a:gs pos="0">
              <a:srgbClr val="DCB3B2"/>
            </a:gs>
            <a:gs pos="85000">
              <a:srgbClr val="4F81BD"/>
            </a:gs>
            <a:gs pos="100000">
              <a:srgbClr val="B2C1DB"/>
            </a:gs>
          </a:gsLst>
          <a:lin ang="0" scaled="0"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NASA MEP</a:t>
          </a:r>
        </a:p>
      </dgm:t>
    </dgm:pt>
    <dgm:pt modelId="{17ACF295-4CFD-4DD7-9BD6-6863E42A7C2D}" type="parTrans" cxnId="{D1AEF25B-CAB4-4948-B92E-20F06BE2F8E2}">
      <dgm:prSet/>
      <dgm:spPr/>
      <dgm:t>
        <a:bodyPr/>
        <a:lstStyle/>
        <a:p>
          <a:endParaRPr lang="en-GB"/>
        </a:p>
      </dgm:t>
    </dgm:pt>
    <dgm:pt modelId="{DF38E19C-ED3F-4767-AD49-16D559B205E6}" type="sibTrans" cxnId="{D1AEF25B-CAB4-4948-B92E-20F06BE2F8E2}">
      <dgm:prSet/>
      <dgm:spPr/>
      <dgm:t>
        <a:bodyPr/>
        <a:lstStyle/>
        <a:p>
          <a:endParaRPr lang="en-GB"/>
        </a:p>
      </dgm:t>
    </dgm:pt>
    <dgm:pt modelId="{0C1EDDCA-0B11-4318-8E13-01F3D4938D02}">
      <dgm:prSet phldrT="[Text]"/>
      <dgm:spPr>
        <a:xfrm>
          <a:off x="1529" y="2474108"/>
          <a:ext cx="974462" cy="77956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Data</a:t>
          </a:r>
        </a:p>
      </dgm:t>
    </dgm:pt>
    <dgm:pt modelId="{59E4E5CD-F32B-4EC5-8FF8-C72BEA46CA00}" type="parTrans" cxnId="{763EF443-7B5D-4A70-AD3E-22F1DEE1901F}">
      <dgm:prSet/>
      <dgm:spPr>
        <a:xfrm rot="10800000">
          <a:off x="488761" y="2665520"/>
          <a:ext cx="1534213" cy="396745"/>
        </a:xfr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D463A172-8137-448F-B52F-5A8304F50B8C}" type="sibTrans" cxnId="{763EF443-7B5D-4A70-AD3E-22F1DEE1901F}">
      <dgm:prSet/>
      <dgm:spPr/>
      <dgm:t>
        <a:bodyPr/>
        <a:lstStyle/>
        <a:p>
          <a:endParaRPr lang="en-GB"/>
        </a:p>
      </dgm:t>
    </dgm:pt>
    <dgm:pt modelId="{86950D3D-7B0F-41EA-93AD-C48B048802AB}">
      <dgm:prSet phldrT="[Text]"/>
      <dgm:spPr>
        <a:xfrm>
          <a:off x="1161305" y="465318"/>
          <a:ext cx="974462" cy="77956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r>
            <a:rPr lang="en-GB" b="1" dirty="0" err="1">
              <a:solidFill>
                <a:srgbClr val="FFFFFF"/>
              </a:solidFill>
              <a:latin typeface="Avenir Roman"/>
              <a:ea typeface="+mn-ea"/>
              <a:cs typeface="+mn-cs"/>
            </a:rPr>
            <a:t>Tools&amp;Visu</a:t>
          </a:r>
          <a:endParaRPr lang="en-GB" b="1" dirty="0">
            <a:solidFill>
              <a:srgbClr val="FFFFFF"/>
            </a:solidFill>
            <a:latin typeface="Avenir Roman"/>
            <a:ea typeface="+mn-ea"/>
            <a:cs typeface="+mn-cs"/>
          </a:endParaRPr>
        </a:p>
      </dgm:t>
    </dgm:pt>
    <dgm:pt modelId="{EF6C6737-8E3B-486F-900B-C127466443C6}" type="parTrans" cxnId="{C462850F-0033-4F69-B11B-D071C9F791C8}">
      <dgm:prSet/>
      <dgm:spPr>
        <a:xfrm rot="14400000">
          <a:off x="1264983" y="1321064"/>
          <a:ext cx="1534213" cy="396745"/>
        </a:xfr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375E645A-3D83-4ED2-9498-09DA569213F5}" type="sibTrans" cxnId="{C462850F-0033-4F69-B11B-D071C9F791C8}">
      <dgm:prSet/>
      <dgm:spPr/>
      <dgm:t>
        <a:bodyPr/>
        <a:lstStyle/>
        <a:p>
          <a:endParaRPr lang="en-GB"/>
        </a:p>
      </dgm:t>
    </dgm:pt>
    <dgm:pt modelId="{7C4F4841-A2B5-4DBA-BDFF-4B1F7623C215}">
      <dgm:prSet phldrT="[Text]"/>
      <dgm:spPr>
        <a:xfrm>
          <a:off x="2321080" y="154557"/>
          <a:ext cx="974462" cy="779569"/>
        </a:xfrm>
        <a:gradFill rotWithShape="0">
          <a:gsLst>
            <a:gs pos="30000">
              <a:srgbClr val="C0504D"/>
            </a:gs>
            <a:gs pos="0">
              <a:srgbClr val="C0504D"/>
            </a:gs>
            <a:gs pos="70000">
              <a:srgbClr val="4F81BD"/>
            </a:gs>
            <a:gs pos="100000">
              <a:srgbClr val="4F81BD"/>
            </a:gs>
          </a:gsLst>
          <a:lin ang="0" scaled="0"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ESA-NASA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Missions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Community</a:t>
          </a:r>
        </a:p>
      </dgm:t>
    </dgm:pt>
    <dgm:pt modelId="{E220D97E-328C-49FF-96C9-B6C95733B32D}" type="parTrans" cxnId="{616C3FF9-A469-4FA7-825E-CDCBE0A027E8}">
      <dgm:prSet/>
      <dgm:spPr>
        <a:xfrm rot="16200000">
          <a:off x="2041205" y="1113076"/>
          <a:ext cx="1534213" cy="396745"/>
        </a:xfrm>
        <a:gradFill rotWithShape="0">
          <a:gsLst>
            <a:gs pos="33000">
              <a:srgbClr val="DCB3B2"/>
            </a:gs>
            <a:gs pos="0">
              <a:srgbClr val="DCB3B2"/>
            </a:gs>
            <a:gs pos="67000">
              <a:srgbClr val="B2C1DB"/>
            </a:gs>
            <a:gs pos="100000">
              <a:srgbClr val="B2C1DB"/>
            </a:gs>
          </a:gsLst>
          <a:lin ang="0" scaled="0"/>
        </a:gradFill>
        <a:ln>
          <a:noFill/>
        </a:ln>
        <a:effectLst/>
      </dgm:spPr>
      <dgm:t>
        <a:bodyPr/>
        <a:lstStyle/>
        <a:p>
          <a:endParaRPr lang="en-GB"/>
        </a:p>
      </dgm:t>
    </dgm:pt>
    <dgm:pt modelId="{080A2C04-03F6-43BB-90BB-391BCEE65197}" type="sibTrans" cxnId="{616C3FF9-A469-4FA7-825E-CDCBE0A027E8}">
      <dgm:prSet/>
      <dgm:spPr/>
      <dgm:t>
        <a:bodyPr/>
        <a:lstStyle/>
        <a:p>
          <a:endParaRPr lang="en-GB"/>
        </a:p>
      </dgm:t>
    </dgm:pt>
    <dgm:pt modelId="{28254EF6-0E7A-4C91-832A-98F3B6E6ABA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640631" y="2474108"/>
          <a:ext cx="974462" cy="779569"/>
        </a:xfr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Data</a:t>
          </a:r>
        </a:p>
      </dgm:t>
    </dgm:pt>
    <dgm:pt modelId="{727C45EE-51A0-450D-B743-7B6461E6F55E}" type="parTrans" cxnId="{6CD9B5A2-235E-47C9-857C-176B0F3199F9}">
      <dgm:prSet/>
      <dgm:spPr>
        <a:xfrm>
          <a:off x="3593649" y="2665520"/>
          <a:ext cx="1534213" cy="396745"/>
        </a:xfrm>
        <a:solidFill>
          <a:srgbClr val="B2C1DB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15362D32-1458-45F6-A80E-8B8F2891C8BF}" type="sibTrans" cxnId="{6CD9B5A2-235E-47C9-857C-176B0F3199F9}">
      <dgm:prSet/>
      <dgm:spPr/>
      <dgm:t>
        <a:bodyPr/>
        <a:lstStyle/>
        <a:p>
          <a:endParaRPr lang="en-GB"/>
        </a:p>
      </dgm:t>
    </dgm:pt>
    <dgm:pt modelId="{DE0440FC-DD70-46A5-AE88-0DB52162D23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480856" y="465318"/>
          <a:ext cx="974462" cy="779569"/>
        </a:xfr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r>
            <a:rPr lang="en-GB" b="1" dirty="0" err="1">
              <a:solidFill>
                <a:srgbClr val="FFFFFF"/>
              </a:solidFill>
              <a:latin typeface="Avenir Roman"/>
              <a:ea typeface="+mn-ea"/>
              <a:cs typeface="+mn-cs"/>
            </a:rPr>
            <a:t>Tools&amp;Visu</a:t>
          </a:r>
          <a:endParaRPr lang="en-GB" b="1" dirty="0">
            <a:solidFill>
              <a:srgbClr val="FFFFFF"/>
            </a:solidFill>
            <a:latin typeface="Avenir Roman"/>
            <a:ea typeface="+mn-ea"/>
            <a:cs typeface="+mn-cs"/>
          </a:endParaRPr>
        </a:p>
      </dgm:t>
    </dgm:pt>
    <dgm:pt modelId="{5482B6DD-5408-42ED-9440-0933239EFC44}" type="parTrans" cxnId="{26CD4C98-BCED-4882-89DA-C3E2934C8592}">
      <dgm:prSet/>
      <dgm:spPr>
        <a:xfrm rot="18000000">
          <a:off x="2817427" y="1321064"/>
          <a:ext cx="1534213" cy="396745"/>
        </a:xfrm>
        <a:solidFill>
          <a:srgbClr val="B2C1DB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D1C6FC60-2B5E-4413-BFE2-1B4FF5243291}" type="sibTrans" cxnId="{26CD4C98-BCED-4882-89DA-C3E2934C8592}">
      <dgm:prSet/>
      <dgm:spPr/>
      <dgm:t>
        <a:bodyPr/>
        <a:lstStyle/>
        <a:p>
          <a:endParaRPr lang="en-GB"/>
        </a:p>
      </dgm:t>
    </dgm:pt>
    <dgm:pt modelId="{67F5FC58-29F2-4BE8-9C01-C2EF5772F282}">
      <dgm:prSet phldrT="[Text]"/>
      <dgm:spPr>
        <a:xfrm>
          <a:off x="312290" y="1314333"/>
          <a:ext cx="974462" cy="77956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Processing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resources</a:t>
          </a:r>
        </a:p>
      </dgm:t>
    </dgm:pt>
    <dgm:pt modelId="{F026FDC4-E95C-4798-947F-97705BA7D96A}" type="parTrans" cxnId="{DB8F9A63-E14B-4E35-8F52-0702ED4B6BC1}">
      <dgm:prSet/>
      <dgm:spPr>
        <a:xfrm rot="12600000">
          <a:off x="696749" y="1889298"/>
          <a:ext cx="1534213" cy="396745"/>
        </a:xfr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C4AC581-CBEB-49CB-B00E-C0DABF66E03A}" type="sibTrans" cxnId="{DB8F9A63-E14B-4E35-8F52-0702ED4B6BC1}">
      <dgm:prSet/>
      <dgm:spPr/>
      <dgm:t>
        <a:bodyPr/>
        <a:lstStyle/>
        <a:p>
          <a:endParaRPr lang="en-GB"/>
        </a:p>
      </dgm:t>
    </dgm:pt>
    <dgm:pt modelId="{D93B4969-720F-4E3A-9037-B1040FD10715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329870" y="1314333"/>
          <a:ext cx="974462" cy="779569"/>
        </a:xfr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Processing</a:t>
          </a:r>
        </a:p>
        <a:p>
          <a:r>
            <a:rPr lang="en-GB" b="1" dirty="0">
              <a:solidFill>
                <a:srgbClr val="FFFFFF"/>
              </a:solidFill>
              <a:latin typeface="Avenir Roman"/>
              <a:ea typeface="+mn-ea"/>
              <a:cs typeface="+mn-cs"/>
            </a:rPr>
            <a:t>resources</a:t>
          </a:r>
        </a:p>
      </dgm:t>
    </dgm:pt>
    <dgm:pt modelId="{2E82FD47-4EBF-45B8-A2E4-99E7C43767A6}" type="parTrans" cxnId="{6BEC45B5-65E4-4B6B-B012-8949490DF82C}">
      <dgm:prSet/>
      <dgm:spPr>
        <a:xfrm rot="19800000">
          <a:off x="3385661" y="1889298"/>
          <a:ext cx="1534213" cy="396745"/>
        </a:xfrm>
        <a:solidFill>
          <a:srgbClr val="B2C1DB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B417B92-A1B5-40EC-83F2-D3439DCB3F8F}" type="sibTrans" cxnId="{6BEC45B5-65E4-4B6B-B012-8949490DF82C}">
      <dgm:prSet/>
      <dgm:spPr/>
      <dgm:t>
        <a:bodyPr/>
        <a:lstStyle/>
        <a:p>
          <a:endParaRPr lang="en-GB"/>
        </a:p>
      </dgm:t>
    </dgm:pt>
    <dgm:pt modelId="{A17DD1A1-587E-46FA-A496-E86CC15CEBE1}" type="pres">
      <dgm:prSet presAssocID="{41320BD3-0891-4B7C-904F-E9A4E9C4C4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B07ED-008B-4639-AC21-015C07CA3A61}" type="pres">
      <dgm:prSet presAssocID="{0C38D9A9-E1D4-4B60-AA30-57043628187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BC98A2-CC57-4855-AE2D-ED2C99D1D435}" type="pres">
      <dgm:prSet presAssocID="{59E4E5CD-F32B-4EC5-8FF8-C72BEA46CA00}" presName="parTrans" presStyleLbl="bgSibTrans2D1" presStyleIdx="0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E485330-2EE5-4EB0-AE74-47F52509BC55}" type="pres">
      <dgm:prSet presAssocID="{0C1EDDCA-0B11-4318-8E13-01F3D4938D02}" presName="node" presStyleLbl="node1" presStyleIdx="0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E4E8986-3742-4184-9E39-BC20098B307B}" type="pres">
      <dgm:prSet presAssocID="{F026FDC4-E95C-4798-947F-97705BA7D96A}" presName="parTrans" presStyleLbl="bgSibTrans2D1" presStyleIdx="1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2B61C03-AC35-4148-9510-F956D9B773A1}" type="pres">
      <dgm:prSet presAssocID="{67F5FC58-29F2-4BE8-9C01-C2EF5772F282}" presName="node" presStyleLbl="node1" presStyleIdx="1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BEC5D67-6707-404D-A80C-783C6F3D2F60}" type="pres">
      <dgm:prSet presAssocID="{EF6C6737-8E3B-486F-900B-C127466443C6}" presName="parTrans" presStyleLbl="bgSibTrans2D1" presStyleIdx="2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8876154-BB51-4675-A09C-40C53C59DFD4}" type="pres">
      <dgm:prSet presAssocID="{86950D3D-7B0F-41EA-93AD-C48B048802AB}" presName="node" presStyleLbl="node1" presStyleIdx="2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645E2F8-0A14-4E01-B36F-60C3B76B42A4}" type="pres">
      <dgm:prSet presAssocID="{E220D97E-328C-49FF-96C9-B6C95733B32D}" presName="parTrans" presStyleLbl="bgSibTrans2D1" presStyleIdx="3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D70B7626-D155-4B20-96AB-A3CCED07E369}" type="pres">
      <dgm:prSet presAssocID="{7C4F4841-A2B5-4DBA-BDFF-4B1F7623C215}" presName="node" presStyleLbl="node1" presStyleIdx="3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E730F2-4FDE-4D05-BBE6-C8E249E6BFBF}" type="pres">
      <dgm:prSet presAssocID="{5482B6DD-5408-42ED-9440-0933239EFC44}" presName="parTrans" presStyleLbl="bgSibTrans2D1" presStyleIdx="4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F7A9BD-C7BF-4EAD-9058-B729E2EFF770}" type="pres">
      <dgm:prSet presAssocID="{DE0440FC-DD70-46A5-AE88-0DB52162D236}" presName="node" presStyleLbl="node1" presStyleIdx="4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AE8687A-2CC6-4D87-8319-AD3F096BC66C}" type="pres">
      <dgm:prSet presAssocID="{2E82FD47-4EBF-45B8-A2E4-99E7C43767A6}" presName="parTrans" presStyleLbl="bgSibTrans2D1" presStyleIdx="5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6ADD2DB3-D8C1-41C8-B64F-15D4655D4F1E}" type="pres">
      <dgm:prSet presAssocID="{D93B4969-720F-4E3A-9037-B1040FD10715}" presName="node" presStyleLbl="node1" presStyleIdx="5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B696D19-9538-4F47-B3AF-86E809FFF3B2}" type="pres">
      <dgm:prSet presAssocID="{727C45EE-51A0-450D-B743-7B6461E6F55E}" presName="parTrans" presStyleLbl="bgSibTrans2D1" presStyleIdx="6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C71C29-6243-49B8-B6EB-9404A506B4FE}" type="pres">
      <dgm:prSet presAssocID="{28254EF6-0E7A-4C91-832A-98F3B6E6ABA1}" presName="node" presStyleLbl="node1" presStyleIdx="6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67D93A87-B864-B04C-833F-6C96F49D011F}" type="presOf" srcId="{727C45EE-51A0-450D-B743-7B6461E6F55E}" destId="{7B696D19-9538-4F47-B3AF-86E809FFF3B2}" srcOrd="0" destOrd="0" presId="urn:microsoft.com/office/officeart/2005/8/layout/radial4"/>
    <dgm:cxn modelId="{87F3CA4A-4CA5-9B42-9620-D86D7AA12787}" type="presOf" srcId="{DE0440FC-DD70-46A5-AE88-0DB52162D236}" destId="{E6F7A9BD-C7BF-4EAD-9058-B729E2EFF770}" srcOrd="0" destOrd="0" presId="urn:microsoft.com/office/officeart/2005/8/layout/radial4"/>
    <dgm:cxn modelId="{0A2D7A41-F0A1-634E-8665-5B7A08D95204}" type="presOf" srcId="{0C1EDDCA-0B11-4318-8E13-01F3D4938D02}" destId="{AE485330-2EE5-4EB0-AE74-47F52509BC55}" srcOrd="0" destOrd="0" presId="urn:microsoft.com/office/officeart/2005/8/layout/radial4"/>
    <dgm:cxn modelId="{86774F4E-27F2-C245-8A3E-FC3C5C1F17D9}" type="presOf" srcId="{E220D97E-328C-49FF-96C9-B6C95733B32D}" destId="{5645E2F8-0A14-4E01-B36F-60C3B76B42A4}" srcOrd="0" destOrd="0" presId="urn:microsoft.com/office/officeart/2005/8/layout/radial4"/>
    <dgm:cxn modelId="{6CD9B5A2-235E-47C9-857C-176B0F3199F9}" srcId="{0C38D9A9-E1D4-4B60-AA30-570436281877}" destId="{28254EF6-0E7A-4C91-832A-98F3B6E6ABA1}" srcOrd="6" destOrd="0" parTransId="{727C45EE-51A0-450D-B743-7B6461E6F55E}" sibTransId="{15362D32-1458-45F6-A80E-8B8F2891C8BF}"/>
    <dgm:cxn modelId="{7FA96239-D067-704C-8553-2C9062E80A77}" type="presOf" srcId="{7C4F4841-A2B5-4DBA-BDFF-4B1F7623C215}" destId="{D70B7626-D155-4B20-96AB-A3CCED07E369}" srcOrd="0" destOrd="0" presId="urn:microsoft.com/office/officeart/2005/8/layout/radial4"/>
    <dgm:cxn modelId="{A772BE06-57E3-EC47-A8C3-A3CA71CC67E2}" type="presOf" srcId="{5482B6DD-5408-42ED-9440-0933239EFC44}" destId="{D3E730F2-4FDE-4D05-BBE6-C8E249E6BFBF}" srcOrd="0" destOrd="0" presId="urn:microsoft.com/office/officeart/2005/8/layout/radial4"/>
    <dgm:cxn modelId="{03A67DA5-293E-9143-9720-0A55702607D6}" type="presOf" srcId="{0C38D9A9-E1D4-4B60-AA30-570436281877}" destId="{D98B07ED-008B-4639-AC21-015C07CA3A61}" srcOrd="0" destOrd="0" presId="urn:microsoft.com/office/officeart/2005/8/layout/radial4"/>
    <dgm:cxn modelId="{7167FEC1-89E0-EA44-9725-7F6513929A01}" type="presOf" srcId="{2E82FD47-4EBF-45B8-A2E4-99E7C43767A6}" destId="{FAE8687A-2CC6-4D87-8319-AD3F096BC66C}" srcOrd="0" destOrd="0" presId="urn:microsoft.com/office/officeart/2005/8/layout/radial4"/>
    <dgm:cxn modelId="{AF2FACF2-9C2E-2F40-A150-673CD5E61467}" type="presOf" srcId="{D93B4969-720F-4E3A-9037-B1040FD10715}" destId="{6ADD2DB3-D8C1-41C8-B64F-15D4655D4F1E}" srcOrd="0" destOrd="0" presId="urn:microsoft.com/office/officeart/2005/8/layout/radial4"/>
    <dgm:cxn modelId="{26CD4C98-BCED-4882-89DA-C3E2934C8592}" srcId="{0C38D9A9-E1D4-4B60-AA30-570436281877}" destId="{DE0440FC-DD70-46A5-AE88-0DB52162D236}" srcOrd="4" destOrd="0" parTransId="{5482B6DD-5408-42ED-9440-0933239EFC44}" sibTransId="{D1C6FC60-2B5E-4413-BFE2-1B4FF5243291}"/>
    <dgm:cxn modelId="{C462850F-0033-4F69-B11B-D071C9F791C8}" srcId="{0C38D9A9-E1D4-4B60-AA30-570436281877}" destId="{86950D3D-7B0F-41EA-93AD-C48B048802AB}" srcOrd="2" destOrd="0" parTransId="{EF6C6737-8E3B-486F-900B-C127466443C6}" sibTransId="{375E645A-3D83-4ED2-9498-09DA569213F5}"/>
    <dgm:cxn modelId="{4CCEE166-901D-3B4E-8E8D-7B4485A3D660}" type="presOf" srcId="{EF6C6737-8E3B-486F-900B-C127466443C6}" destId="{ABEC5D67-6707-404D-A80C-783C6F3D2F60}" srcOrd="0" destOrd="0" presId="urn:microsoft.com/office/officeart/2005/8/layout/radial4"/>
    <dgm:cxn modelId="{6BEC45B5-65E4-4B6B-B012-8949490DF82C}" srcId="{0C38D9A9-E1D4-4B60-AA30-570436281877}" destId="{D93B4969-720F-4E3A-9037-B1040FD10715}" srcOrd="5" destOrd="0" parTransId="{2E82FD47-4EBF-45B8-A2E4-99E7C43767A6}" sibTransId="{FB417B92-A1B5-40EC-83F2-D3439DCB3F8F}"/>
    <dgm:cxn modelId="{D1AEF25B-CAB4-4948-B92E-20F06BE2F8E2}" srcId="{41320BD3-0891-4B7C-904F-E9A4E9C4C410}" destId="{0C38D9A9-E1D4-4B60-AA30-570436281877}" srcOrd="0" destOrd="0" parTransId="{17ACF295-4CFD-4DD7-9BD6-6863E42A7C2D}" sibTransId="{DF38E19C-ED3F-4767-AD49-16D559B205E6}"/>
    <dgm:cxn modelId="{AB27CB38-B8E9-434F-9619-7685EF6092B4}" type="presOf" srcId="{28254EF6-0E7A-4C91-832A-98F3B6E6ABA1}" destId="{00C71C29-6243-49B8-B6EB-9404A506B4FE}" srcOrd="0" destOrd="0" presId="urn:microsoft.com/office/officeart/2005/8/layout/radial4"/>
    <dgm:cxn modelId="{7DB23211-4E15-F943-A94B-2043CD9903E0}" type="presOf" srcId="{86950D3D-7B0F-41EA-93AD-C48B048802AB}" destId="{98876154-BB51-4675-A09C-40C53C59DFD4}" srcOrd="0" destOrd="0" presId="urn:microsoft.com/office/officeart/2005/8/layout/radial4"/>
    <dgm:cxn modelId="{616C3FF9-A469-4FA7-825E-CDCBE0A027E8}" srcId="{0C38D9A9-E1D4-4B60-AA30-570436281877}" destId="{7C4F4841-A2B5-4DBA-BDFF-4B1F7623C215}" srcOrd="3" destOrd="0" parTransId="{E220D97E-328C-49FF-96C9-B6C95733B32D}" sibTransId="{080A2C04-03F6-43BB-90BB-391BCEE65197}"/>
    <dgm:cxn modelId="{1C432D35-9551-F344-9A7B-035DE85C363E}" type="presOf" srcId="{F026FDC4-E95C-4798-947F-97705BA7D96A}" destId="{9E4E8986-3742-4184-9E39-BC20098B307B}" srcOrd="0" destOrd="0" presId="urn:microsoft.com/office/officeart/2005/8/layout/radial4"/>
    <dgm:cxn modelId="{748ADDCA-F8EF-1643-97C9-68490F11B107}" type="presOf" srcId="{67F5FC58-29F2-4BE8-9C01-C2EF5772F282}" destId="{A2B61C03-AC35-4148-9510-F956D9B773A1}" srcOrd="0" destOrd="0" presId="urn:microsoft.com/office/officeart/2005/8/layout/radial4"/>
    <dgm:cxn modelId="{33A4107D-6202-2740-A22A-2383DE90CA7B}" type="presOf" srcId="{59E4E5CD-F32B-4EC5-8FF8-C72BEA46CA00}" destId="{6CBC98A2-CC57-4855-AE2D-ED2C99D1D435}" srcOrd="0" destOrd="0" presId="urn:microsoft.com/office/officeart/2005/8/layout/radial4"/>
    <dgm:cxn modelId="{D8028B7A-FB80-7347-9A7A-0A035CAFD4D4}" type="presOf" srcId="{41320BD3-0891-4B7C-904F-E9A4E9C4C410}" destId="{A17DD1A1-587E-46FA-A496-E86CC15CEBE1}" srcOrd="0" destOrd="0" presId="urn:microsoft.com/office/officeart/2005/8/layout/radial4"/>
    <dgm:cxn modelId="{763EF443-7B5D-4A70-AD3E-22F1DEE1901F}" srcId="{0C38D9A9-E1D4-4B60-AA30-570436281877}" destId="{0C1EDDCA-0B11-4318-8E13-01F3D4938D02}" srcOrd="0" destOrd="0" parTransId="{59E4E5CD-F32B-4EC5-8FF8-C72BEA46CA00}" sibTransId="{D463A172-8137-448F-B52F-5A8304F50B8C}"/>
    <dgm:cxn modelId="{DB8F9A63-E14B-4E35-8F52-0702ED4B6BC1}" srcId="{0C38D9A9-E1D4-4B60-AA30-570436281877}" destId="{67F5FC58-29F2-4BE8-9C01-C2EF5772F282}" srcOrd="1" destOrd="0" parTransId="{F026FDC4-E95C-4798-947F-97705BA7D96A}" sibTransId="{FC4AC581-CBEB-49CB-B00E-C0DABF66E03A}"/>
    <dgm:cxn modelId="{A9379E04-25F1-384D-98A1-2A3E6313D64B}" type="presParOf" srcId="{A17DD1A1-587E-46FA-A496-E86CC15CEBE1}" destId="{D98B07ED-008B-4639-AC21-015C07CA3A61}" srcOrd="0" destOrd="0" presId="urn:microsoft.com/office/officeart/2005/8/layout/radial4"/>
    <dgm:cxn modelId="{524CB583-4CDD-BE4F-BF42-1504A26A9A0B}" type="presParOf" srcId="{A17DD1A1-587E-46FA-A496-E86CC15CEBE1}" destId="{6CBC98A2-CC57-4855-AE2D-ED2C99D1D435}" srcOrd="1" destOrd="0" presId="urn:microsoft.com/office/officeart/2005/8/layout/radial4"/>
    <dgm:cxn modelId="{52CB81AF-2EF5-154D-B5FB-5756B3F9AA19}" type="presParOf" srcId="{A17DD1A1-587E-46FA-A496-E86CC15CEBE1}" destId="{AE485330-2EE5-4EB0-AE74-47F52509BC55}" srcOrd="2" destOrd="0" presId="urn:microsoft.com/office/officeart/2005/8/layout/radial4"/>
    <dgm:cxn modelId="{E16E490F-5595-1A4B-BEEA-3C6D77B0B552}" type="presParOf" srcId="{A17DD1A1-587E-46FA-A496-E86CC15CEBE1}" destId="{9E4E8986-3742-4184-9E39-BC20098B307B}" srcOrd="3" destOrd="0" presId="urn:microsoft.com/office/officeart/2005/8/layout/radial4"/>
    <dgm:cxn modelId="{8ED0600E-E72F-7F4A-86ED-9C0BA7E97CC9}" type="presParOf" srcId="{A17DD1A1-587E-46FA-A496-E86CC15CEBE1}" destId="{A2B61C03-AC35-4148-9510-F956D9B773A1}" srcOrd="4" destOrd="0" presId="urn:microsoft.com/office/officeart/2005/8/layout/radial4"/>
    <dgm:cxn modelId="{259B7BDB-714A-7B40-8788-37B5A5F6A436}" type="presParOf" srcId="{A17DD1A1-587E-46FA-A496-E86CC15CEBE1}" destId="{ABEC5D67-6707-404D-A80C-783C6F3D2F60}" srcOrd="5" destOrd="0" presId="urn:microsoft.com/office/officeart/2005/8/layout/radial4"/>
    <dgm:cxn modelId="{2D3C1328-59F1-8640-8FAD-1CDDCDB41139}" type="presParOf" srcId="{A17DD1A1-587E-46FA-A496-E86CC15CEBE1}" destId="{98876154-BB51-4675-A09C-40C53C59DFD4}" srcOrd="6" destOrd="0" presId="urn:microsoft.com/office/officeart/2005/8/layout/radial4"/>
    <dgm:cxn modelId="{060E37E5-1FC9-B746-97BE-D8FA2F09AAA2}" type="presParOf" srcId="{A17DD1A1-587E-46FA-A496-E86CC15CEBE1}" destId="{5645E2F8-0A14-4E01-B36F-60C3B76B42A4}" srcOrd="7" destOrd="0" presId="urn:microsoft.com/office/officeart/2005/8/layout/radial4"/>
    <dgm:cxn modelId="{4BFC22CC-F850-0C4E-B1D6-4CC9FEED0D10}" type="presParOf" srcId="{A17DD1A1-587E-46FA-A496-E86CC15CEBE1}" destId="{D70B7626-D155-4B20-96AB-A3CCED07E369}" srcOrd="8" destOrd="0" presId="urn:microsoft.com/office/officeart/2005/8/layout/radial4"/>
    <dgm:cxn modelId="{EE9F86BA-5246-724D-9768-1485E267ABA4}" type="presParOf" srcId="{A17DD1A1-587E-46FA-A496-E86CC15CEBE1}" destId="{D3E730F2-4FDE-4D05-BBE6-C8E249E6BFBF}" srcOrd="9" destOrd="0" presId="urn:microsoft.com/office/officeart/2005/8/layout/radial4"/>
    <dgm:cxn modelId="{D3F0B9AE-C1B6-A149-B70E-F51AF5226465}" type="presParOf" srcId="{A17DD1A1-587E-46FA-A496-E86CC15CEBE1}" destId="{E6F7A9BD-C7BF-4EAD-9058-B729E2EFF770}" srcOrd="10" destOrd="0" presId="urn:microsoft.com/office/officeart/2005/8/layout/radial4"/>
    <dgm:cxn modelId="{9D20DC8E-EBBD-1243-BCB7-DC284038BB06}" type="presParOf" srcId="{A17DD1A1-587E-46FA-A496-E86CC15CEBE1}" destId="{FAE8687A-2CC6-4D87-8319-AD3F096BC66C}" srcOrd="11" destOrd="0" presId="urn:microsoft.com/office/officeart/2005/8/layout/radial4"/>
    <dgm:cxn modelId="{8C4C3F2A-ABF5-1340-AA90-0D6C39DA2E13}" type="presParOf" srcId="{A17DD1A1-587E-46FA-A496-E86CC15CEBE1}" destId="{6ADD2DB3-D8C1-41C8-B64F-15D4655D4F1E}" srcOrd="12" destOrd="0" presId="urn:microsoft.com/office/officeart/2005/8/layout/radial4"/>
    <dgm:cxn modelId="{2F5E1FFC-F283-154D-8EF0-D53EA89409AA}" type="presParOf" srcId="{A17DD1A1-587E-46FA-A496-E86CC15CEBE1}" destId="{7B696D19-9538-4F47-B3AF-86E809FFF3B2}" srcOrd="13" destOrd="0" presId="urn:microsoft.com/office/officeart/2005/8/layout/radial4"/>
    <dgm:cxn modelId="{6CAC92EF-E5E5-FB42-9B44-7CA9C0CD0D42}" type="presParOf" srcId="{A17DD1A1-587E-46FA-A496-E86CC15CEBE1}" destId="{00C71C29-6243-49B8-B6EB-9404A506B4F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B07ED-008B-4639-AC21-015C07CA3A61}">
      <dsp:nvSpPr>
        <dsp:cNvPr id="0" name=""/>
        <dsp:cNvSpPr/>
      </dsp:nvSpPr>
      <dsp:spPr>
        <a:xfrm>
          <a:off x="2239628" y="1647779"/>
          <a:ext cx="1137366" cy="1137366"/>
        </a:xfrm>
        <a:prstGeom prst="ellipse">
          <a:avLst/>
        </a:prstGeom>
        <a:gradFill rotWithShape="0">
          <a:gsLst>
            <a:gs pos="15000">
              <a:srgbClr val="C0504D"/>
            </a:gs>
            <a:gs pos="0">
              <a:srgbClr val="DCB3B2"/>
            </a:gs>
            <a:gs pos="85000">
              <a:srgbClr val="4F81BD"/>
            </a:gs>
            <a:gs pos="100000">
              <a:srgbClr val="B2C1DB"/>
            </a:gs>
          </a:gsLst>
          <a:lin ang="0" scaled="0"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NASA MEP</a:t>
          </a:r>
        </a:p>
      </dsp:txBody>
      <dsp:txXfrm>
        <a:off x="2406191" y="1814342"/>
        <a:ext cx="804240" cy="804240"/>
      </dsp:txXfrm>
    </dsp:sp>
    <dsp:sp modelId="{6CBC98A2-CC57-4855-AE2D-ED2C99D1D435}">
      <dsp:nvSpPr>
        <dsp:cNvPr id="0" name=""/>
        <dsp:cNvSpPr/>
      </dsp:nvSpPr>
      <dsp:spPr>
        <a:xfrm rot="10800000">
          <a:off x="911038" y="2054387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85330-2EE5-4EB0-AE74-47F52509BC55}">
      <dsp:nvSpPr>
        <dsp:cNvPr id="0" name=""/>
        <dsp:cNvSpPr/>
      </dsp:nvSpPr>
      <dsp:spPr>
        <a:xfrm>
          <a:off x="512959" y="1898000"/>
          <a:ext cx="796156" cy="63692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Data</a:t>
          </a:r>
        </a:p>
      </dsp:txBody>
      <dsp:txXfrm>
        <a:off x="531614" y="1916655"/>
        <a:ext cx="758846" cy="599615"/>
      </dsp:txXfrm>
    </dsp:sp>
    <dsp:sp modelId="{9E4E8986-3742-4184-9E39-BC20098B307B}">
      <dsp:nvSpPr>
        <dsp:cNvPr id="0" name=""/>
        <dsp:cNvSpPr/>
      </dsp:nvSpPr>
      <dsp:spPr>
        <a:xfrm rot="12600000">
          <a:off x="1081120" y="1419630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1C03-AC35-4148-9510-F956D9B773A1}">
      <dsp:nvSpPr>
        <dsp:cNvPr id="0" name=""/>
        <dsp:cNvSpPr/>
      </dsp:nvSpPr>
      <dsp:spPr>
        <a:xfrm>
          <a:off x="767146" y="949363"/>
          <a:ext cx="796156" cy="63692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Processing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resources</a:t>
          </a:r>
        </a:p>
      </dsp:txBody>
      <dsp:txXfrm>
        <a:off x="785801" y="968018"/>
        <a:ext cx="758846" cy="599615"/>
      </dsp:txXfrm>
    </dsp:sp>
    <dsp:sp modelId="{ABEC5D67-6707-404D-A80C-783C6F3D2F60}">
      <dsp:nvSpPr>
        <dsp:cNvPr id="0" name=""/>
        <dsp:cNvSpPr/>
      </dsp:nvSpPr>
      <dsp:spPr>
        <a:xfrm rot="14400000">
          <a:off x="1545795" y="954955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76154-BB51-4675-A09C-40C53C59DFD4}">
      <dsp:nvSpPr>
        <dsp:cNvPr id="0" name=""/>
        <dsp:cNvSpPr/>
      </dsp:nvSpPr>
      <dsp:spPr>
        <a:xfrm>
          <a:off x="1461596" y="254912"/>
          <a:ext cx="796156" cy="63692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NASA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>
              <a:solidFill>
                <a:srgbClr val="FFFFFF"/>
              </a:solidFill>
              <a:latin typeface="Avenir Roman"/>
              <a:ea typeface="+mn-ea"/>
              <a:cs typeface="+mn-cs"/>
            </a:rPr>
            <a:t>Tools&amp;Visu</a:t>
          </a:r>
          <a:endParaRPr lang="en-GB" sz="900" b="1" kern="1200" dirty="0">
            <a:solidFill>
              <a:srgbClr val="FFFFFF"/>
            </a:solidFill>
            <a:latin typeface="Avenir Roman"/>
            <a:ea typeface="+mn-ea"/>
            <a:cs typeface="+mn-cs"/>
          </a:endParaRPr>
        </a:p>
      </dsp:txBody>
      <dsp:txXfrm>
        <a:off x="1480251" y="273567"/>
        <a:ext cx="758846" cy="599615"/>
      </dsp:txXfrm>
    </dsp:sp>
    <dsp:sp modelId="{5645E2F8-0A14-4E01-B36F-60C3B76B42A4}">
      <dsp:nvSpPr>
        <dsp:cNvPr id="0" name=""/>
        <dsp:cNvSpPr/>
      </dsp:nvSpPr>
      <dsp:spPr>
        <a:xfrm rot="16200000">
          <a:off x="2180552" y="784873"/>
          <a:ext cx="1255518" cy="3241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33000">
              <a:srgbClr val="DCB3B2"/>
            </a:gs>
            <a:gs pos="0">
              <a:srgbClr val="DCB3B2"/>
            </a:gs>
            <a:gs pos="67000">
              <a:srgbClr val="B2C1DB"/>
            </a:gs>
            <a:gs pos="100000">
              <a:srgbClr val="B2C1DB"/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B7626-D155-4B20-96AB-A3CCED07E369}">
      <dsp:nvSpPr>
        <dsp:cNvPr id="0" name=""/>
        <dsp:cNvSpPr/>
      </dsp:nvSpPr>
      <dsp:spPr>
        <a:xfrm>
          <a:off x="2410233" y="726"/>
          <a:ext cx="796156" cy="636925"/>
        </a:xfrm>
        <a:prstGeom prst="roundRect">
          <a:avLst>
            <a:gd name="adj" fmla="val 10000"/>
          </a:avLst>
        </a:prstGeom>
        <a:gradFill rotWithShape="0">
          <a:gsLst>
            <a:gs pos="30000">
              <a:srgbClr val="C0504D"/>
            </a:gs>
            <a:gs pos="0">
              <a:srgbClr val="C0504D"/>
            </a:gs>
            <a:gs pos="70000">
              <a:srgbClr val="4F81BD"/>
            </a:gs>
            <a:gs pos="100000">
              <a:srgbClr val="4F81BD"/>
            </a:gs>
          </a:gsLst>
          <a:lin ang="0" scaled="0"/>
        </a:gra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ESA-NASA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Missions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Community</a:t>
          </a:r>
        </a:p>
      </dsp:txBody>
      <dsp:txXfrm>
        <a:off x="2428888" y="19381"/>
        <a:ext cx="758846" cy="599615"/>
      </dsp:txXfrm>
    </dsp:sp>
    <dsp:sp modelId="{D3E730F2-4FDE-4D05-BBE6-C8E249E6BFBF}">
      <dsp:nvSpPr>
        <dsp:cNvPr id="0" name=""/>
        <dsp:cNvSpPr/>
      </dsp:nvSpPr>
      <dsp:spPr>
        <a:xfrm rot="18000000">
          <a:off x="2815310" y="954955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B2C1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7A9BD-C7BF-4EAD-9058-B729E2EFF770}">
      <dsp:nvSpPr>
        <dsp:cNvPr id="0" name=""/>
        <dsp:cNvSpPr/>
      </dsp:nvSpPr>
      <dsp:spPr>
        <a:xfrm>
          <a:off x="3358870" y="254912"/>
          <a:ext cx="796156" cy="636925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err="1">
              <a:solidFill>
                <a:srgbClr val="FFFFFF"/>
              </a:solidFill>
              <a:latin typeface="Avenir Roman"/>
              <a:ea typeface="+mn-ea"/>
              <a:cs typeface="+mn-cs"/>
            </a:rPr>
            <a:t>Tools&amp;Visu</a:t>
          </a:r>
          <a:endParaRPr lang="en-GB" sz="900" b="1" kern="1200" dirty="0">
            <a:solidFill>
              <a:srgbClr val="FFFFFF"/>
            </a:solidFill>
            <a:latin typeface="Avenir Roman"/>
            <a:ea typeface="+mn-ea"/>
            <a:cs typeface="+mn-cs"/>
          </a:endParaRPr>
        </a:p>
      </dsp:txBody>
      <dsp:txXfrm>
        <a:off x="3377525" y="273567"/>
        <a:ext cx="758846" cy="599615"/>
      </dsp:txXfrm>
    </dsp:sp>
    <dsp:sp modelId="{FAE8687A-2CC6-4D87-8319-AD3F096BC66C}">
      <dsp:nvSpPr>
        <dsp:cNvPr id="0" name=""/>
        <dsp:cNvSpPr/>
      </dsp:nvSpPr>
      <dsp:spPr>
        <a:xfrm rot="19800000">
          <a:off x="3279984" y="1419630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B2C1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D2DB3-D8C1-41C8-B64F-15D4655D4F1E}">
      <dsp:nvSpPr>
        <dsp:cNvPr id="0" name=""/>
        <dsp:cNvSpPr/>
      </dsp:nvSpPr>
      <dsp:spPr>
        <a:xfrm>
          <a:off x="4053321" y="949363"/>
          <a:ext cx="796156" cy="636925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Processing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resources</a:t>
          </a:r>
        </a:p>
      </dsp:txBody>
      <dsp:txXfrm>
        <a:off x="4071976" y="968018"/>
        <a:ext cx="758846" cy="599615"/>
      </dsp:txXfrm>
    </dsp:sp>
    <dsp:sp modelId="{7B696D19-9538-4F47-B3AF-86E809FFF3B2}">
      <dsp:nvSpPr>
        <dsp:cNvPr id="0" name=""/>
        <dsp:cNvSpPr/>
      </dsp:nvSpPr>
      <dsp:spPr>
        <a:xfrm>
          <a:off x="3450067" y="2054387"/>
          <a:ext cx="1255518" cy="324149"/>
        </a:xfrm>
        <a:prstGeom prst="leftArrow">
          <a:avLst>
            <a:gd name="adj1" fmla="val 60000"/>
            <a:gd name="adj2" fmla="val 50000"/>
          </a:avLst>
        </a:prstGeom>
        <a:solidFill>
          <a:srgbClr val="B2C1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71C29-6243-49B8-B6EB-9404A506B4FE}">
      <dsp:nvSpPr>
        <dsp:cNvPr id="0" name=""/>
        <dsp:cNvSpPr/>
      </dsp:nvSpPr>
      <dsp:spPr>
        <a:xfrm>
          <a:off x="4307507" y="1898000"/>
          <a:ext cx="796156" cy="636925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ESA Mission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FFFFFF"/>
              </a:solidFill>
              <a:latin typeface="Avenir Roman"/>
              <a:ea typeface="+mn-ea"/>
              <a:cs typeface="+mn-cs"/>
            </a:rPr>
            <a:t>Data</a:t>
          </a:r>
        </a:p>
      </dsp:txBody>
      <dsp:txXfrm>
        <a:off x="4326162" y="1916655"/>
        <a:ext cx="758846" cy="599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4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85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90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69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</a:t>
            </a:r>
            <a:r>
              <a:rPr lang="en-GB" baseline="0" dirty="0"/>
              <a:t> be replaced with time series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</a:t>
            </a:r>
            <a:r>
              <a:rPr lang="en-GB" baseline="0" dirty="0"/>
              <a:t> be replaced with time series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CE43-94BE-CB43-A00E-53E6DB4A8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5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6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7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6CE43-94BE-CB43-A00E-53E6DB4A8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2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</a:t>
            </a:r>
            <a:r>
              <a:rPr lang="en-GB" baseline="0" dirty="0"/>
              <a:t> update the screenshot with ESA correct one. Keeping the current animation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E7488-F4D4-4686-B3CE-DAAD24CE6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8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GSICS Annual Meeting 2019, 6 March 2019, ESRIN-ESA|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000" b="1" i="0" u="none" strike="noStrike" baseline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iff"/><Relationship Id="rId13" Type="http://schemas.openxmlformats.org/officeDocument/2006/relationships/image" Target="../media/image56.png"/><Relationship Id="rId3" Type="http://schemas.openxmlformats.org/officeDocument/2006/relationships/image" Target="../media/image49.tiff"/><Relationship Id="rId7" Type="http://schemas.openxmlformats.org/officeDocument/2006/relationships/image" Target="../media/image52.tiff"/><Relationship Id="rId12" Type="http://schemas.openxmlformats.org/officeDocument/2006/relationships/hyperlink" Target="https://jupyter.eodataservice.org/user/demo/tree?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hyperlink" Target="https://adam.eodataservice.org/" TargetMode="External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odatacube.eu/rest/collection/17301/" TargetMode="External"/><Relationship Id="rId13" Type="http://schemas.openxmlformats.org/officeDocument/2006/relationships/hyperlink" Target="https://earth.esa.int/web/guest/-/seasat" TargetMode="External"/><Relationship Id="rId3" Type="http://schemas.openxmlformats.org/officeDocument/2006/relationships/hyperlink" Target="https://earth.esa.int/web/guest/-/landsat-5-thematic-mapper-geolocated-terrain-corrected-systematic-processing" TargetMode="External"/><Relationship Id="rId7" Type="http://schemas.openxmlformats.org/officeDocument/2006/relationships/hyperlink" Target="http://131.176.196.55/wcs?service=WCS&amp;Request=GetCoverage&amp;version=2.0.0&amp;subset=t(946512000,946598399)&amp;path=197&amp;row=35&amp;format=image/png&amp;scale=0.1&amp;CoverageId=LE7_RGB" TargetMode="External"/><Relationship Id="rId12" Type="http://schemas.openxmlformats.org/officeDocument/2006/relationships/hyperlink" Target="https://earth.esa.int/web/guest/-/oceansat-2-nrt-data-over-europ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web/guest/-/landsat-7-etm-enhanced-thematic-mapper-plus-geolocated-terrain-corrected-systematic-processing" TargetMode="External"/><Relationship Id="rId11" Type="http://schemas.openxmlformats.org/officeDocument/2006/relationships/hyperlink" Target="https://earth.esa.int/web/guest/-/ikonos-2-geo-ortho-kit-5692" TargetMode="External"/><Relationship Id="rId5" Type="http://schemas.openxmlformats.org/officeDocument/2006/relationships/hyperlink" Target="https://eodatacube.eu/rest/collection/17249/" TargetMode="External"/><Relationship Id="rId10" Type="http://schemas.openxmlformats.org/officeDocument/2006/relationships/hyperlink" Target="https://earth.esa.int/web/guest/-/esa-spot-collection-dataset" TargetMode="External"/><Relationship Id="rId4" Type="http://schemas.openxmlformats.org/officeDocument/2006/relationships/hyperlink" Target="http://131.176.196.55/wcs?service=WCS&amp;Request=GetCoverage&amp;version=2.0.0&amp;subset=Long(14.129400,16.548964)&amp;subset=Lat(36.681839,38.378400)&amp;subset=t(453772800,453859199)&amp;path=188&amp;row=34&amp;format=image/png&amp;scale=0.1&amp;CoverageId=LT5_RGB" TargetMode="External"/><Relationship Id="rId9" Type="http://schemas.openxmlformats.org/officeDocument/2006/relationships/hyperlink" Target="https://earth.esa.int/web/guest/-/tropfores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.esa.int/web/guest/-/asar-alternating-polarisation-mode-precision-image-1529" TargetMode="External"/><Relationship Id="rId3" Type="http://schemas.openxmlformats.org/officeDocument/2006/relationships/hyperlink" Target="https://earth.esa.int/web/guest/-/asar-image-mode-medium-resolution-image-1525" TargetMode="External"/><Relationship Id="rId7" Type="http://schemas.openxmlformats.org/officeDocument/2006/relationships/hyperlink" Target="https://earth.esa.int/web/guest/-/asar-alternating-polarisation-mode-single-look-complex-1528" TargetMode="External"/><Relationship Id="rId2" Type="http://schemas.openxmlformats.org/officeDocument/2006/relationships/hyperlink" Target="https://earth.esa.int/web/guest/-/asar-global-monitoring-image-mode-product-15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web/guest/-/asar-image-mode-precision-image-1523" TargetMode="External"/><Relationship Id="rId11" Type="http://schemas.openxmlformats.org/officeDocument/2006/relationships/hyperlink" Target="https://earth.esa.int/web/guest/-/sar-precision-image-product-1477" TargetMode="External"/><Relationship Id="rId5" Type="http://schemas.openxmlformats.org/officeDocument/2006/relationships/hyperlink" Target="https://earth.esa.int/web/guest/-/asar-image-mode-single-look-complex-1616" TargetMode="External"/><Relationship Id="rId10" Type="http://schemas.openxmlformats.org/officeDocument/2006/relationships/hyperlink" Target="https://earth.esa.int/web/guest/-/sar-single-look-complex-image-product-1368" TargetMode="External"/><Relationship Id="rId4" Type="http://schemas.openxmlformats.org/officeDocument/2006/relationships/hyperlink" Target="https://earth.esa.int/web/guest/-/asar-wide-swath-medium-resolution-image-1533" TargetMode="External"/><Relationship Id="rId9" Type="http://schemas.openxmlformats.org/officeDocument/2006/relationships/hyperlink" Target="https://earth.esa.int/web/guest/-/asar-wide-swath-single-look-complex-421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.esa.int/web/guest/-/level-1b-full-polarization-6889" TargetMode="External"/><Relationship Id="rId3" Type="http://schemas.openxmlformats.org/officeDocument/2006/relationships/hyperlink" Target="https://earth.esa.int/web/guest/-/level-2-soil-moisture-6900" TargetMode="External"/><Relationship Id="rId7" Type="http://schemas.openxmlformats.org/officeDocument/2006/relationships/hyperlink" Target="https://earth.esa.int/web/guest/-/smos-level-1c-full-polarisation-land-se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web/guest/-/smos-level-1c-browse-full-polarisation-land-sea" TargetMode="External"/><Relationship Id="rId5" Type="http://schemas.openxmlformats.org/officeDocument/2006/relationships/hyperlink" Target="https://eodataservice.org/rest/collection/13193/12/" TargetMode="External"/><Relationship Id="rId4" Type="http://schemas.openxmlformats.org/officeDocument/2006/relationships/hyperlink" Target="https://eodatacube.eu/rest/collection/13193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tiff"/><Relationship Id="rId7" Type="http://schemas.openxmlformats.org/officeDocument/2006/relationships/image" Target="../media/image5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m.eodataservice.org/" TargetMode="External"/><Relationship Id="rId11" Type="http://schemas.openxmlformats.org/officeDocument/2006/relationships/image" Target="../media/image63.tiff"/><Relationship Id="rId5" Type="http://schemas.microsoft.com/office/2007/relationships/hdphoto" Target="../media/hdphoto2.wdp"/><Relationship Id="rId10" Type="http://schemas.openxmlformats.org/officeDocument/2006/relationships/image" Target="../media/image62.tiff"/><Relationship Id="rId4" Type="http://schemas.openxmlformats.org/officeDocument/2006/relationships/image" Target="../media/image51.png"/><Relationship Id="rId9" Type="http://schemas.openxmlformats.org/officeDocument/2006/relationships/image" Target="../media/image61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upyter.eodataservice.org/user/demo/tree" TargetMode="External"/><Relationship Id="rId3" Type="http://schemas.openxmlformats.org/officeDocument/2006/relationships/image" Target="../media/image59.tiff"/><Relationship Id="rId7" Type="http://schemas.openxmlformats.org/officeDocument/2006/relationships/image" Target="../media/image50.png"/><Relationship Id="rId12" Type="http://schemas.openxmlformats.org/officeDocument/2006/relationships/image" Target="../media/image6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m.eodataservice.org/" TargetMode="External"/><Relationship Id="rId11" Type="http://schemas.openxmlformats.org/officeDocument/2006/relationships/image" Target="../media/image65.tiff"/><Relationship Id="rId5" Type="http://schemas.microsoft.com/office/2007/relationships/hdphoto" Target="../media/hdphoto3.wdp"/><Relationship Id="rId10" Type="http://schemas.openxmlformats.org/officeDocument/2006/relationships/image" Target="../media/image61.tiff"/><Relationship Id="rId4" Type="http://schemas.openxmlformats.org/officeDocument/2006/relationships/image" Target="../media/image51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5.png"/><Relationship Id="rId3" Type="http://schemas.openxmlformats.org/officeDocument/2006/relationships/image" Target="../media/image67.emf"/><Relationship Id="rId21" Type="http://schemas.openxmlformats.org/officeDocument/2006/relationships/hyperlink" Target="https://jupyter.eodataservice.org/user/demo/tree?" TargetMode="External"/><Relationship Id="rId7" Type="http://schemas.microsoft.com/office/2007/relationships/hdphoto" Target="../media/hdphoto4.wdp"/><Relationship Id="rId12" Type="http://schemas.openxmlformats.org/officeDocument/2006/relationships/image" Target="../media/image72.tiff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20" Type="http://schemas.openxmlformats.org/officeDocument/2006/relationships/hyperlink" Target="https://adam.eodataservi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71.emf"/><Relationship Id="rId5" Type="http://schemas.openxmlformats.org/officeDocument/2006/relationships/image" Target="../media/image50.png"/><Relationship Id="rId15" Type="http://schemas.openxmlformats.org/officeDocument/2006/relationships/image" Target="../media/image53.tiff"/><Relationship Id="rId10" Type="http://schemas.openxmlformats.org/officeDocument/2006/relationships/image" Target="../media/image70.emf"/><Relationship Id="rId19" Type="http://schemas.openxmlformats.org/officeDocument/2006/relationships/image" Target="../media/image76.png"/><Relationship Id="rId4" Type="http://schemas.openxmlformats.org/officeDocument/2006/relationships/image" Target="../media/image49.tiff"/><Relationship Id="rId9" Type="http://schemas.openxmlformats.org/officeDocument/2006/relationships/image" Target="../media/image69.emf"/><Relationship Id="rId14" Type="http://schemas.openxmlformats.org/officeDocument/2006/relationships/image" Target="../media/image5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iff"/><Relationship Id="rId13" Type="http://schemas.openxmlformats.org/officeDocument/2006/relationships/image" Target="../media/image80.tiff"/><Relationship Id="rId3" Type="http://schemas.openxmlformats.org/officeDocument/2006/relationships/image" Target="../media/image59.tiff"/><Relationship Id="rId7" Type="http://schemas.openxmlformats.org/officeDocument/2006/relationships/image" Target="../media/image50.png"/><Relationship Id="rId12" Type="http://schemas.openxmlformats.org/officeDocument/2006/relationships/image" Target="../media/image61.tif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dataservice.org/" TargetMode="External"/><Relationship Id="rId11" Type="http://schemas.openxmlformats.org/officeDocument/2006/relationships/image" Target="../media/image79.emf"/><Relationship Id="rId5" Type="http://schemas.microsoft.com/office/2007/relationships/hdphoto" Target="../media/hdphoto2.wdp"/><Relationship Id="rId15" Type="http://schemas.openxmlformats.org/officeDocument/2006/relationships/image" Target="../media/image63.tiff"/><Relationship Id="rId10" Type="http://schemas.openxmlformats.org/officeDocument/2006/relationships/image" Target="../media/image78.tiff"/><Relationship Id="rId4" Type="http://schemas.openxmlformats.org/officeDocument/2006/relationships/image" Target="../media/image51.png"/><Relationship Id="rId9" Type="http://schemas.openxmlformats.org/officeDocument/2006/relationships/image" Target="../media/image60.png"/><Relationship Id="rId14" Type="http://schemas.openxmlformats.org/officeDocument/2006/relationships/image" Target="../media/image62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jupyter.eodataservice.org/user/demo/tree" TargetMode="External"/><Relationship Id="rId13" Type="http://schemas.openxmlformats.org/officeDocument/2006/relationships/image" Target="../media/image61.tiff"/><Relationship Id="rId3" Type="http://schemas.openxmlformats.org/officeDocument/2006/relationships/image" Target="../media/image59.tiff"/><Relationship Id="rId7" Type="http://schemas.openxmlformats.org/officeDocument/2006/relationships/image" Target="../media/image50.png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6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am.eodataservice.org/" TargetMode="External"/><Relationship Id="rId11" Type="http://schemas.openxmlformats.org/officeDocument/2006/relationships/image" Target="../media/image78.tiff"/><Relationship Id="rId5" Type="http://schemas.microsoft.com/office/2007/relationships/hdphoto" Target="../media/hdphoto5.wdp"/><Relationship Id="rId15" Type="http://schemas.openxmlformats.org/officeDocument/2006/relationships/image" Target="../media/image65.tiff"/><Relationship Id="rId10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77.tiff"/><Relationship Id="rId14" Type="http://schemas.openxmlformats.org/officeDocument/2006/relationships/image" Target="../media/image8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tiff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tiff"/><Relationship Id="rId4" Type="http://schemas.openxmlformats.org/officeDocument/2006/relationships/image" Target="../media/image87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calnet.org/#!/" TargetMode="External"/><Relationship Id="rId2" Type="http://schemas.openxmlformats.org/officeDocument/2006/relationships/hyperlink" Target="http://calvalportal.ceos.org/projects/aci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rban-tep.eo.esa.int/" TargetMode="External"/><Relationship Id="rId3" Type="http://schemas.openxmlformats.org/officeDocument/2006/relationships/hyperlink" Target="https://coastal-tep.eo.esa.int/" TargetMode="External"/><Relationship Id="rId7" Type="http://schemas.openxmlformats.org/officeDocument/2006/relationships/hyperlink" Target="https://polar-tep.eo.esa.int/" TargetMode="External"/><Relationship Id="rId2" Type="http://schemas.openxmlformats.org/officeDocument/2006/relationships/hyperlink" Target="https://tep.eo.esa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hazards-tep.eo.esa.int/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s://hydrology-tep.eo.esa.int/" TargetMode="External"/><Relationship Id="rId10" Type="http://schemas.openxmlformats.org/officeDocument/2006/relationships/hyperlink" Target="http://ceos.org/document_management/Working_Groups/WGISS/Meetings/WGISS-44/3.%20Wednesday/2017.09.27_15.15_Exploitation%20Platforms%20Architecture%20and%20Technology_Romeo.pdf" TargetMode="External"/><Relationship Id="rId4" Type="http://schemas.openxmlformats.org/officeDocument/2006/relationships/hyperlink" Target="https://forestry-tep.eo.esa.int/" TargetMode="External"/><Relationship Id="rId9" Type="http://schemas.openxmlformats.org/officeDocument/2006/relationships/hyperlink" Target="https://foodsecurity-tep.eo.esa.in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roba-v-mep.esa.int/proba-v-mep-toolset" TargetMode="External"/><Relationship Id="rId3" Type="http://schemas.openxmlformats.org/officeDocument/2006/relationships/hyperlink" Target="https://proba-v-mep.esa.int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ewer.globalland.vgt.vito.be/tsviewer/" TargetMode="External"/><Relationship Id="rId5" Type="http://schemas.openxmlformats.org/officeDocument/2006/relationships/hyperlink" Target="http://viewer.globalland.vgt.vito.be/viewer/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839792"/>
            <a:ext cx="7972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ESA Collaborative Environment for Cal/Val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65037" y="2793600"/>
            <a:ext cx="6708247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Andrea Della Vecchia, Damiano Guerrucci (ESA)</a:t>
            </a:r>
          </a:p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Simone Mantovani (MEEO)</a:t>
            </a:r>
          </a:p>
          <a:p>
            <a:pPr algn="ctr">
              <a:spcBef>
                <a:spcPts val="0"/>
              </a:spcBef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GSICS Annual Meeting 2019, 6 March 2019, ESRIN-ESA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255" y="596996"/>
            <a:ext cx="7137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u="sng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Transparent access to the content of both platforms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763688" y="1099175"/>
          <a:ext cx="5616624" cy="27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010378" y="3942344"/>
            <a:ext cx="3781595" cy="8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Up to date data and algorithms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Cohesive community</a:t>
            </a:r>
          </a:p>
        </p:txBody>
      </p:sp>
      <p:pic>
        <p:nvPicPr>
          <p:cNvPr id="10" name="Picture 3" descr="C:\Users\Clement Albinet\Desktop\NISAR_Mission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7" y="1350350"/>
            <a:ext cx="1549566" cy="7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lement Albinet\Desktop\logo_biomas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2135" y="2038205"/>
            <a:ext cx="2511865" cy="7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DF45787C-177D-410A-841A-554F572ACBC6" descr="DD786376-BD0C-4340-81C3-66C73CF67AA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76" y="2968375"/>
            <a:ext cx="1696617" cy="74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/>
          <p:nvPr/>
        </p:nvSpPr>
        <p:spPr>
          <a:xfrm>
            <a:off x="0" y="0"/>
            <a:ext cx="3210870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Joint Biomass-NISAR-GEDI MAP</a:t>
            </a:r>
          </a:p>
        </p:txBody>
      </p:sp>
    </p:spTree>
    <p:extLst>
      <p:ext uri="{BB962C8B-B14F-4D97-AF65-F5344CB8AC3E}">
        <p14:creationId xmlns:p14="http://schemas.microsoft.com/office/powerpoint/2010/main" val="5316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ESA-NASA MAP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 algn="just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GB" sz="1400" dirty="0">
                <a:latin typeface="+mj-lt"/>
                <a:cs typeface="Calibri" panose="020F0502020204030204" pitchFamily="34" charset="0"/>
              </a:rPr>
              <a:t>To provide to the users a </a:t>
            </a:r>
            <a:r>
              <a:rPr lang="en-GB" sz="1400" b="1" dirty="0">
                <a:latin typeface="+mj-lt"/>
                <a:cs typeface="Calibri" panose="020F0502020204030204" pitchFamily="34" charset="0"/>
              </a:rPr>
              <a:t>common virtual working 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environment</a:t>
            </a:r>
          </a:p>
          <a:p>
            <a:pPr marL="266700" indent="-266700" algn="just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GB" sz="1400" b="1" dirty="0">
                <a:latin typeface="+mj-lt"/>
                <a:cs typeface="Calibri" panose="020F0502020204030204" pitchFamily="34" charset="0"/>
              </a:rPr>
              <a:t>Federation of two (or more) platforms 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to allow to both US and European users a transparent access to the content of both platforms, </a:t>
            </a:r>
            <a:r>
              <a:rPr lang="en-GB" sz="1400" b="1" u="sng" dirty="0">
                <a:latin typeface="+mj-lt"/>
                <a:cs typeface="Calibri" panose="020F0502020204030204" pitchFamily="34" charset="0"/>
              </a:rPr>
              <a:t>CEOS WGISS guidelines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 shall be considered</a:t>
            </a:r>
          </a:p>
          <a:p>
            <a:pPr marL="266700" indent="-266700" algn="just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GB" sz="1400" dirty="0">
                <a:latin typeface="+mj-lt"/>
                <a:cs typeface="Calibri" panose="020F0502020204030204" pitchFamily="34" charset="0"/>
              </a:rPr>
              <a:t>To allow end-users to access up-to-date data and algorithms for biomass estimation and to </a:t>
            </a:r>
            <a:r>
              <a:rPr lang="en-GB" sz="1400" b="1" dirty="0">
                <a:latin typeface="+mj-lt"/>
                <a:cs typeface="Calibri" panose="020F0502020204030204" pitchFamily="34" charset="0"/>
              </a:rPr>
              <a:t>increase the cohesion of the P/L-band SAR and biosphere communities</a:t>
            </a:r>
          </a:p>
          <a:p>
            <a:pPr marL="266700" indent="-266700" algn="just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GB" sz="1400" dirty="0">
                <a:latin typeface="+mj-lt"/>
                <a:cs typeface="Calibri" panose="020F0502020204030204" pitchFamily="34" charset="0"/>
              </a:rPr>
              <a:t>The capabilities envisioned for the MAP will enable for the first time efficient and tailorable </a:t>
            </a:r>
            <a:r>
              <a:rPr lang="en-GB" sz="1400" b="1" dirty="0" err="1">
                <a:latin typeface="+mj-lt"/>
                <a:cs typeface="Calibri" panose="020F0502020204030204" pitchFamily="34" charset="0"/>
              </a:rPr>
              <a:t>intercomparison</a:t>
            </a:r>
            <a:r>
              <a:rPr lang="en-GB" sz="1400" b="1" dirty="0">
                <a:latin typeface="+mj-lt"/>
                <a:cs typeface="Calibri" panose="020F0502020204030204" pitchFamily="34" charset="0"/>
              </a:rPr>
              <a:t>, cross-calibration, and fusion of data 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from these missions for a broad class of scientists and other users (notably with respective ground segments and </a:t>
            </a:r>
            <a:r>
              <a:rPr lang="en-GB" sz="1400" dirty="0" err="1">
                <a:latin typeface="+mj-lt"/>
                <a:cs typeface="Calibri" panose="020F0502020204030204" pitchFamily="34" charset="0"/>
              </a:rPr>
              <a:t>cal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/</a:t>
            </a:r>
            <a:r>
              <a:rPr lang="en-GB" sz="1400" dirty="0" err="1">
                <a:latin typeface="+mj-lt"/>
                <a:cs typeface="Calibri" panose="020F0502020204030204" pitchFamily="34" charset="0"/>
              </a:rPr>
              <a:t>val</a:t>
            </a:r>
            <a:r>
              <a:rPr lang="en-GB" sz="1400" dirty="0">
                <a:latin typeface="+mj-lt"/>
                <a:cs typeface="Calibri" panose="020F0502020204030204" pitchFamily="34" charset="0"/>
              </a:rPr>
              <a:t> activities)</a:t>
            </a:r>
          </a:p>
        </p:txBody>
      </p:sp>
    </p:spTree>
    <p:extLst>
      <p:ext uri="{BB962C8B-B14F-4D97-AF65-F5344CB8AC3E}">
        <p14:creationId xmlns:p14="http://schemas.microsoft.com/office/powerpoint/2010/main" val="42485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Collaborative Environment </a:t>
            </a:r>
          </a:p>
          <a:p>
            <a:endParaRPr lang="en-GB" dirty="0"/>
          </a:p>
          <a:p>
            <a:r>
              <a:rPr lang="en-GB" dirty="0"/>
              <a:t>Example of current Collaborative Environments  </a:t>
            </a:r>
          </a:p>
          <a:p>
            <a:r>
              <a:rPr lang="en-GB" dirty="0"/>
              <a:t>	Thematic Exploitation Platform </a:t>
            </a:r>
          </a:p>
          <a:p>
            <a:r>
              <a:rPr lang="en-GB" dirty="0"/>
              <a:t>	Mission Exploitation Platform </a:t>
            </a:r>
          </a:p>
          <a:p>
            <a:r>
              <a:rPr lang="en-GB" dirty="0"/>
              <a:t>	Joint ESA-NASA Multi-Mission Analysis Platform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ESA PDGS Collaborative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3561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ESA PDGS Collaborative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200" dirty="0"/>
              <a:t>To provide the ESA PDGS with a set of interoperable and federated services permitting the users to: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200" dirty="0"/>
              <a:t>Access to missions/platforms information supported by a common ontology 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200" dirty="0"/>
              <a:t>Discovery and, if possible, direct download of EO and in-situ data: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Copernicus Missions (e.g., Sentinels)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Third Party Missions - TPMs (e.g. SPOT, Landsat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Heritage Missions - HMs (e.g., ERS-1/2, ENVISAT instruments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Earth Explorer – EEs (e.g., SMOS, </a:t>
            </a:r>
            <a:r>
              <a:rPr lang="en-GB" sz="1200" dirty="0" err="1"/>
              <a:t>Cryosat</a:t>
            </a:r>
            <a:r>
              <a:rPr lang="en-GB" sz="1200" dirty="0"/>
              <a:t>, SWARM, …)  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International repositories (e.g., NASA CMR, CEOS IDN)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200" dirty="0"/>
              <a:t>Discovery and access to basic services (e.g., </a:t>
            </a:r>
            <a:r>
              <a:rPr lang="en-GB" sz="1200" dirty="0" err="1"/>
              <a:t>datacube</a:t>
            </a:r>
            <a:r>
              <a:rPr lang="en-GB" sz="1200" dirty="0"/>
              <a:t>):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Browse/visualization tools and time series extraction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200" dirty="0"/>
              <a:t>EO data extraction, resampling and </a:t>
            </a:r>
            <a:r>
              <a:rPr lang="en-GB" sz="1200" dirty="0" err="1"/>
              <a:t>reprojection</a:t>
            </a:r>
            <a:endParaRPr lang="en-GB" sz="1200" dirty="0"/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200" dirty="0"/>
              <a:t>Hosted Processing for authorised users/communities (e.g., CAL/VAL)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1200" dirty="0"/>
          </a:p>
          <a:p>
            <a:pPr>
              <a:lnSpc>
                <a:spcPct val="150000"/>
              </a:lnSpc>
              <a:buFontTx/>
              <a:buChar char="-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7551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352" y="-6791"/>
            <a:ext cx="8971700" cy="4687154"/>
            <a:chOff x="143352" y="-6791"/>
            <a:chExt cx="8971700" cy="4687154"/>
          </a:xfrm>
        </p:grpSpPr>
        <p:sp>
          <p:nvSpPr>
            <p:cNvPr id="5" name="Rounded Rectangle 4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</a:rPr>
                <a:t>Data Repositories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ESA Missions Data Repositories</a:t>
              </a:r>
            </a:p>
          </p:txBody>
        </p:sp>
        <p:cxnSp>
          <p:nvCxnSpPr>
            <p:cNvPr id="8" name="Elbow Connector 7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Query and service requests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Data Access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14" name="Elbow Connector 13"/>
            <p:cNvCxnSpPr>
              <a:stCxn id="92" idx="2"/>
              <a:endCxn id="32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3" idx="2"/>
              <a:endCxn id="5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cxnSp>
          <p:nvCxnSpPr>
            <p:cNvPr id="20" name="Elbow Connector 19"/>
            <p:cNvCxnSpPr>
              <a:stCxn id="34" idx="1"/>
              <a:endCxn id="13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26" name="Elbow Connector 25"/>
            <p:cNvCxnSpPr>
              <a:stCxn id="34" idx="3"/>
              <a:endCxn id="21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1" idx="2"/>
              <a:endCxn id="8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pic>
          <p:nvPicPr>
            <p:cNvPr id="3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6" descr="Decision making Free Ico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Down Arrow 35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TPMs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9" name="Can 38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HMs</a:t>
              </a:r>
            </a:p>
          </p:txBody>
        </p:sp>
        <p:sp>
          <p:nvSpPr>
            <p:cNvPr id="40" name="Down Arrow 39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41" name="Can 40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EEs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Interfaces </a:t>
              </a:r>
            </a:p>
          </p:txBody>
        </p:sp>
        <p:cxnSp>
          <p:nvCxnSpPr>
            <p:cNvPr id="43" name="Straight Connector 42"/>
            <p:cNvCxnSpPr>
              <a:stCxn id="39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3"/>
              <a:endCxn id="41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Copernicus Data Repositories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</a:t>
              </a:r>
            </a:p>
          </p:txBody>
        </p:sp>
        <p:sp>
          <p:nvSpPr>
            <p:cNvPr id="47" name="Down Arrow 46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48" name="Can 47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S-5</a:t>
              </a:r>
            </a:p>
          </p:txBody>
        </p:sp>
        <p:sp>
          <p:nvSpPr>
            <p:cNvPr id="49" name="Down Arrow 4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0" name="Can 49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S-2</a:t>
              </a:r>
            </a:p>
          </p:txBody>
        </p:sp>
        <p:cxnSp>
          <p:nvCxnSpPr>
            <p:cNvPr id="51" name="Straight Connector 50"/>
            <p:cNvCxnSpPr>
              <a:stCxn id="50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n 51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S-3</a:t>
              </a:r>
            </a:p>
          </p:txBody>
        </p:sp>
        <p:cxnSp>
          <p:nvCxnSpPr>
            <p:cNvPr id="53" name="Straight Connector 52"/>
            <p:cNvCxnSpPr>
              <a:stCxn id="52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Down Arrow 53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5" name="Down Arrow 54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6" name="Can 55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S-1</a:t>
              </a:r>
            </a:p>
          </p:txBody>
        </p:sp>
        <p:cxnSp>
          <p:nvCxnSpPr>
            <p:cNvPr id="57" name="Straight Connector 56"/>
            <p:cNvCxnSpPr>
              <a:stCxn id="56" idx="3"/>
              <a:endCxn id="56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Connector 61"/>
            <p:cNvCxnSpPr>
              <a:stCxn id="41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ESA Operational Service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User Community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granules)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and granules)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cxnSp>
          <p:nvCxnSpPr>
            <p:cNvPr id="71" name="Elbow Connector 70"/>
            <p:cNvCxnSpPr>
              <a:stCxn id="33" idx="2"/>
              <a:endCxn id="7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interface</a:t>
              </a:r>
            </a:p>
          </p:txBody>
        </p:sp>
        <p:cxnSp>
          <p:nvCxnSpPr>
            <p:cNvPr id="74" name="Elbow Connector 73"/>
            <p:cNvCxnSpPr>
              <a:stCxn id="48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9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77" name="Can 76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cxnSp>
          <p:nvCxnSpPr>
            <p:cNvPr id="80" name="Elbow Connector 79"/>
            <p:cNvCxnSpPr>
              <a:stCxn id="88" idx="1"/>
              <a:endCxn id="90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Data access interface</a:t>
              </a:r>
            </a:p>
          </p:txBody>
        </p:sp>
        <p:cxnSp>
          <p:nvCxnSpPr>
            <p:cNvPr id="84" name="Elbow Connector 83"/>
            <p:cNvCxnSpPr>
              <a:endCxn id="42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Elbow Connector 94"/>
            <p:cNvCxnSpPr>
              <a:stCxn id="46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Data management</a:t>
              </a:r>
            </a:p>
          </p:txBody>
        </p:sp>
        <p:cxnSp>
          <p:nvCxnSpPr>
            <p:cNvPr id="99" name="Straight Connector 98"/>
            <p:cNvCxnSpPr>
              <a:endCxn id="19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2" name="Elbow Connector 101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5870253" y="137074"/>
              <a:ext cx="32447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accent5">
                      <a:lumMod val="50000"/>
                    </a:schemeClr>
                  </a:solidFill>
                </a:rPr>
                <a:t>Conceptual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8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</a:rPr>
                <a:t>Data Repositories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ESA Missions Data 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Query and service requests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Data Access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TPMs</a:t>
              </a: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HMs</a:t>
              </a: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EEs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Interfaces </a:t>
              </a: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Copernicus 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</a:t>
              </a: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S-5</a:t>
              </a: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S-2</a:t>
              </a: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S-3</a:t>
              </a: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S-1</a:t>
              </a: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ESA Operational Service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User Community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granules)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and granules)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interface</a:t>
              </a:r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Data access interface</a:t>
              </a:r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Data management</a:t>
              </a: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Up-Down Arrow 23"/>
          <p:cNvSpPr/>
          <p:nvPr/>
        </p:nvSpPr>
        <p:spPr>
          <a:xfrm>
            <a:off x="4834965" y="741082"/>
            <a:ext cx="200615" cy="18167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Up-Down Arrow 124"/>
          <p:cNvSpPr/>
          <p:nvPr/>
        </p:nvSpPr>
        <p:spPr>
          <a:xfrm>
            <a:off x="5398524" y="737613"/>
            <a:ext cx="200615" cy="27161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25" y="124801"/>
            <a:ext cx="1080000" cy="42117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1" y="544353"/>
            <a:ext cx="1080000" cy="5724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27" y="-71855"/>
            <a:ext cx="1080000" cy="633993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11" y="1143110"/>
            <a:ext cx="1260000" cy="4663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82392" y="16367"/>
            <a:ext cx="5469820" cy="826644"/>
            <a:chOff x="3561027" y="-56404"/>
            <a:chExt cx="5469820" cy="826644"/>
          </a:xfrm>
        </p:grpSpPr>
        <p:pic>
          <p:nvPicPr>
            <p:cNvPr id="1032" name="Picture 8" descr="Risultati immagini per user icons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027" y="-56404"/>
              <a:ext cx="826644" cy="82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51975" y="247660"/>
              <a:ext cx="47788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UC1: EO Data Discovery and 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0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</a:rPr>
                <a:t>Data Repositories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ESA Missions Data 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Query and service requests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Data Access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TPMs</a:t>
              </a: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HMs</a:t>
              </a: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EEs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Interfaces </a:t>
              </a: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Copernicus 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</a:t>
              </a: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S-5</a:t>
              </a: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S-2</a:t>
              </a: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S-3</a:t>
              </a: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S-1</a:t>
              </a: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ESA Operational Service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User Community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granules)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and granules)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interface</a:t>
              </a:r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Data access interface</a:t>
              </a:r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Data management</a:t>
              </a: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25" y="124801"/>
            <a:ext cx="1080000" cy="421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1" y="544353"/>
            <a:ext cx="1080000" cy="572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27" y="-71855"/>
            <a:ext cx="1080000" cy="6339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82392" y="16367"/>
            <a:ext cx="4445886" cy="827284"/>
            <a:chOff x="3561027" y="-56404"/>
            <a:chExt cx="4445886" cy="827284"/>
          </a:xfrm>
        </p:grpSpPr>
        <p:pic>
          <p:nvPicPr>
            <p:cNvPr id="1032" name="Picture 8" descr="Risultati immagini per user icon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027" y="-56404"/>
              <a:ext cx="826644" cy="82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51975" y="247660"/>
              <a:ext cx="375493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UC2: EO Data Discovery, Visualization and Pixel Access</a:t>
              </a:r>
            </a:p>
          </p:txBody>
        </p:sp>
      </p:grpSp>
      <p:sp>
        <p:nvSpPr>
          <p:cNvPr id="24" name="Up-Down Arrow 23"/>
          <p:cNvSpPr/>
          <p:nvPr/>
        </p:nvSpPr>
        <p:spPr>
          <a:xfrm>
            <a:off x="4834965" y="741082"/>
            <a:ext cx="200615" cy="18167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rved Right Arrow 2"/>
          <p:cNvSpPr/>
          <p:nvPr/>
        </p:nvSpPr>
        <p:spPr>
          <a:xfrm>
            <a:off x="1260330" y="514688"/>
            <a:ext cx="2363912" cy="4035704"/>
          </a:xfrm>
          <a:prstGeom prst="curvedRightArrow">
            <a:avLst>
              <a:gd name="adj1" fmla="val 9072"/>
              <a:gd name="adj2" fmla="val 49490"/>
              <a:gd name="adj3" fmla="val 28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11" y="1143110"/>
            <a:ext cx="1260000" cy="4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27" y="-71855"/>
            <a:ext cx="1080000" cy="6339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>
                  <a:solidFill>
                    <a:schemeClr val="tx1"/>
                  </a:solidFill>
                </a:rPr>
                <a:t>Interfaces 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>
                  <a:solidFill>
                    <a:schemeClr val="tx1"/>
                  </a:solidFill>
                </a:rPr>
                <a:t>Data Repositories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ESA Missions Data 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Query and service requests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Data Access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pixel-based access, analysis and processing</a:t>
              </a:r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IaaS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PaaS</a:t>
              </a:r>
              <a:r>
                <a:rPr lang="en-GB" sz="500" b="1" i="1" dirty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>
                  <a:solidFill>
                    <a:srgbClr val="FF0000"/>
                  </a:solidFill>
                </a:rPr>
                <a:t>SaaS</a:t>
              </a:r>
              <a:r>
                <a:rPr lang="en-GB" sz="500" b="1" i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Browse Images Generation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</a:t>
              </a:r>
              <a:r>
                <a:rPr lang="en-GB" sz="500" dirty="0" err="1"/>
                <a:t>DataCube</a:t>
              </a:r>
              <a:r>
                <a:rPr lang="en-GB" sz="500" dirty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VM – Processors </a:t>
              </a: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/>
                <a:t>Mission oriented GUI</a:t>
              </a:r>
            </a:p>
            <a:p>
              <a:pPr marL="90488" lvl="1"/>
              <a:r>
                <a:rPr lang="en-GB" sz="500" i="1" dirty="0"/>
                <a:t>- SWARM</a:t>
              </a:r>
            </a:p>
            <a:p>
              <a:pPr marL="90488" lvl="1"/>
              <a:r>
                <a:rPr lang="en-GB" sz="500" i="1" dirty="0"/>
                <a:t>- SMOS</a:t>
              </a:r>
            </a:p>
            <a:p>
              <a:pPr marL="90488" lvl="1"/>
              <a:endParaRPr lang="en-GB" sz="500" i="1" dirty="0"/>
            </a:p>
            <a:p>
              <a:pPr marL="90488" lvl="1"/>
              <a:r>
                <a:rPr lang="en-GB" sz="500" i="1" dirty="0"/>
                <a:t>- 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Multi Mission GUI:</a:t>
              </a:r>
            </a:p>
            <a:p>
              <a:pPr marL="88900"/>
              <a:r>
                <a:rPr lang="en-GB" sz="500" dirty="0"/>
                <a:t>– </a:t>
              </a:r>
              <a:r>
                <a:rPr lang="en-GB" sz="500" i="1" dirty="0"/>
                <a:t>ESA EOCAT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/>
                <a:t>ESA EO Information Page:</a:t>
              </a:r>
            </a:p>
            <a:p>
              <a:pPr marL="88900"/>
              <a:r>
                <a:rPr lang="en-GB" sz="500" dirty="0"/>
                <a:t>- </a:t>
              </a:r>
              <a:r>
                <a:rPr lang="en-GB" sz="500" i="1" dirty="0"/>
                <a:t>ESA EO Gateway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/>
                <a:t>International EO Information Page:</a:t>
              </a:r>
              <a:endParaRPr lang="en-GB" sz="500" i="1" dirty="0"/>
            </a:p>
            <a:p>
              <a:pPr marL="88900"/>
              <a:r>
                <a:rPr lang="en-GB" sz="500" i="1" dirty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/>
                <a:t>	      </a:t>
              </a:r>
            </a:p>
            <a:p>
              <a:pPr algn="r"/>
              <a:endParaRPr lang="en-GB" sz="700" b="1" dirty="0"/>
            </a:p>
            <a:p>
              <a:pPr algn="r"/>
              <a:r>
                <a:rPr lang="en-GB" sz="700" b="1" i="1" dirty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EO Data &amp; Service Metadata Repository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Thesauri Repository</a:t>
              </a: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Interfaces</a:t>
              </a: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TPMs</a:t>
              </a: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HMs</a:t>
              </a: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EEs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Interfaces </a:t>
              </a: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/>
                <a:t>Copernicus 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External Web Interface</a:t>
              </a: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S-5</a:t>
              </a: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S-2</a:t>
              </a: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S-3</a:t>
              </a: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S-1</a:t>
              </a: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 PDGS Data Cube GUI</a:t>
              </a:r>
              <a:r>
                <a:rPr lang="en-GB" sz="500" dirty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>
                  <a:solidFill>
                    <a:srgbClr val="FF0000"/>
                  </a:solidFill>
                </a:rPr>
                <a:t>etc</a:t>
              </a:r>
              <a:r>
                <a:rPr lang="mr-IN" sz="500" dirty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ESA Operational Service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rgbClr val="FF0000"/>
                  </a:solidFill>
                </a:rPr>
                <a:t>User Community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ESA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granules)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and granules)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Standard services request Interfaces (e.g., restful API)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User Applications</a:t>
              </a:r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Operational interface</a:t>
              </a:r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Storage</a:t>
              </a: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Temporary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Protocol for data 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rgbClr val="000000"/>
                  </a:solidFill>
                </a:rPr>
                <a:t>(e.g., OGC,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/>
                <a:t>ESA User Applications</a:t>
              </a:r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External catalogue application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/>
                <a:t>Data access interface</a:t>
              </a:r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8542"/>
                  </a:solidFill>
                </a:rPr>
                <a:t>Products Access Interface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Metadata management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>
                  <a:solidFill>
                    <a:srgbClr val="0000FF"/>
                  </a:solidFill>
                </a:rPr>
                <a:t>Data management</a:t>
              </a: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582392" y="16367"/>
            <a:ext cx="4378176" cy="950395"/>
            <a:chOff x="3561027" y="-56404"/>
            <a:chExt cx="4378176" cy="950395"/>
          </a:xfrm>
        </p:grpSpPr>
        <p:pic>
          <p:nvPicPr>
            <p:cNvPr id="1032" name="Picture 8" descr="Risultati immagini per user icon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027" y="-56404"/>
              <a:ext cx="826644" cy="82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51975" y="247660"/>
              <a:ext cx="36872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UC3: EO Service Discovery </a:t>
              </a:r>
            </a:p>
            <a:p>
              <a:r>
                <a: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and Processing</a:t>
              </a:r>
            </a:p>
          </p:txBody>
        </p:sp>
      </p:grpSp>
      <p:sp>
        <p:nvSpPr>
          <p:cNvPr id="24" name="Up-Down Arrow 23"/>
          <p:cNvSpPr/>
          <p:nvPr/>
        </p:nvSpPr>
        <p:spPr>
          <a:xfrm>
            <a:off x="4834965" y="943169"/>
            <a:ext cx="200615" cy="16146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ent Arrow 4"/>
          <p:cNvSpPr/>
          <p:nvPr/>
        </p:nvSpPr>
        <p:spPr>
          <a:xfrm rot="16200000" flipH="1">
            <a:off x="711831" y="748457"/>
            <a:ext cx="3296983" cy="2521303"/>
          </a:xfrm>
          <a:prstGeom prst="bentArrow">
            <a:avLst>
              <a:gd name="adj1" fmla="val 7792"/>
              <a:gd name="adj2" fmla="val 12707"/>
              <a:gd name="adj3" fmla="val 2336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25" y="124801"/>
            <a:ext cx="1080000" cy="42117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1" y="544353"/>
            <a:ext cx="1080000" cy="5724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11" y="1143110"/>
            <a:ext cx="1260000" cy="4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UC2: EO Data Discovery, Visualization and Pixel Access</a:t>
            </a:r>
          </a:p>
          <a:p>
            <a:endParaRPr lang="en-GB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UC3: EO Service Discovery and Processing</a:t>
            </a:r>
          </a:p>
          <a:p>
            <a:endParaRPr lang="en-GB" sz="2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65ED226-F47D-F744-98E3-2C3A33641C7D}"/>
              </a:ext>
            </a:extLst>
          </p:cNvPr>
          <p:cNvGrpSpPr/>
          <p:nvPr/>
        </p:nvGrpSpPr>
        <p:grpSpPr>
          <a:xfrm>
            <a:off x="71448" y="3194908"/>
            <a:ext cx="2530403" cy="650873"/>
            <a:chOff x="95263" y="4068835"/>
            <a:chExt cx="3373871" cy="867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991E0D-4A95-EB42-B9AD-79264BD6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16666"/>
              <a:ext cx="720000" cy="720000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C1976DB-0063-8848-A40D-6A8659BEFBC7}"/>
                </a:ext>
              </a:extLst>
            </p:cNvPr>
            <p:cNvSpPr txBox="1"/>
            <p:nvPr/>
          </p:nvSpPr>
          <p:spPr>
            <a:xfrm>
              <a:off x="870179" y="4068835"/>
              <a:ext cx="259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1050" b="1" dirty="0">
                  <a:latin typeface="+mj-lt"/>
                </a:rPr>
                <a:t>Data </a:t>
              </a:r>
              <a:r>
                <a:rPr lang="it-IT" sz="1050" b="1" dirty="0" err="1">
                  <a:latin typeface="+mj-lt"/>
                </a:rPr>
                <a:t>layer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>
                  <a:latin typeface="+mj-lt"/>
                </a:rPr>
                <a:t>Data </a:t>
              </a:r>
              <a:r>
                <a:rPr lang="it-IT" sz="800" dirty="0" err="1">
                  <a:latin typeface="+mj-lt"/>
                </a:rPr>
                <a:t>remain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at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their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own</a:t>
              </a:r>
              <a:r>
                <a:rPr lang="it-IT" sz="800" dirty="0">
                  <a:latin typeface="+mj-lt"/>
                </a:rPr>
                <a:t> location (multiple data centers) with the </a:t>
              </a:r>
              <a:r>
                <a:rPr lang="it-IT" sz="800" dirty="0" err="1">
                  <a:latin typeface="+mj-lt"/>
                </a:rPr>
                <a:t>original</a:t>
              </a:r>
              <a:r>
                <a:rPr lang="it-IT" sz="800" dirty="0">
                  <a:latin typeface="+mj-lt"/>
                </a:rPr>
                <a:t> data format</a:t>
              </a:r>
              <a:endParaRPr lang="it-IT" sz="1050" dirty="0"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4190BC-C395-E34D-8734-4712FC4C71DF}"/>
              </a:ext>
            </a:extLst>
          </p:cNvPr>
          <p:cNvGrpSpPr/>
          <p:nvPr/>
        </p:nvGrpSpPr>
        <p:grpSpPr>
          <a:xfrm>
            <a:off x="95470" y="1868675"/>
            <a:ext cx="2506381" cy="702017"/>
            <a:chOff x="127293" y="2481483"/>
            <a:chExt cx="3341841" cy="9360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222F07-AF30-4E49-A826-9ECDB1CCF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70"/>
              <a:ext cx="828951" cy="762635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A1C8AC0-BAEB-3048-A994-414831ABC0A2}"/>
                </a:ext>
              </a:extLst>
            </p:cNvPr>
            <p:cNvSpPr txBox="1"/>
            <p:nvPr/>
          </p:nvSpPr>
          <p:spPr>
            <a:xfrm>
              <a:off x="961886" y="2481483"/>
              <a:ext cx="2507248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 err="1">
                  <a:latin typeface="+mj-lt"/>
                </a:rPr>
                <a:t>Datacube</a:t>
              </a:r>
              <a:r>
                <a:rPr lang="it-IT" sz="900" b="1" dirty="0">
                  <a:latin typeface="+mj-lt"/>
                </a:rPr>
                <a:t> Engine/API </a:t>
              </a:r>
              <a:r>
                <a:rPr lang="it-IT" sz="900" b="1" dirty="0" err="1">
                  <a:latin typeface="+mj-lt"/>
                </a:rPr>
                <a:t>VMs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>
                  <a:latin typeface="+mj-lt"/>
                </a:rPr>
                <a:t>The </a:t>
              </a:r>
              <a:r>
                <a:rPr lang="it-IT" sz="800" dirty="0" err="1">
                  <a:latin typeface="+mj-lt"/>
                </a:rPr>
                <a:t>deployment</a:t>
              </a:r>
              <a:r>
                <a:rPr lang="it-IT" sz="800" dirty="0">
                  <a:latin typeface="+mj-lt"/>
                </a:rPr>
                <a:t> of DAS in front of </a:t>
              </a:r>
              <a:r>
                <a:rPr lang="it-IT" sz="800" dirty="0" err="1">
                  <a:latin typeface="+mj-lt"/>
                </a:rPr>
                <a:t>each</a:t>
              </a:r>
              <a:r>
                <a:rPr lang="it-IT" sz="800" dirty="0">
                  <a:latin typeface="+mj-lt"/>
                </a:rPr>
                <a:t> data source </a:t>
              </a:r>
              <a:r>
                <a:rPr lang="it-IT" sz="800" dirty="0" err="1">
                  <a:latin typeface="+mj-lt"/>
                </a:rPr>
                <a:t>enables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effective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access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services</a:t>
              </a:r>
              <a:endParaRPr lang="it-IT" sz="1050" dirty="0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71448" y="294483"/>
            <a:ext cx="2346371" cy="746358"/>
            <a:chOff x="95263" y="565443"/>
            <a:chExt cx="3128495" cy="995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820996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6" y="565443"/>
              <a:ext cx="2261872" cy="99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1050" b="1" dirty="0" err="1">
                  <a:latin typeface="+mj-lt"/>
                </a:rPr>
                <a:t>Visualization</a:t>
              </a:r>
              <a:r>
                <a:rPr lang="it-IT" sz="1050" b="1" dirty="0">
                  <a:latin typeface="+mj-lt"/>
                </a:rPr>
                <a:t> </a:t>
              </a:r>
              <a:r>
                <a:rPr lang="it-IT" sz="1050" b="1" dirty="0" err="1">
                  <a:latin typeface="+mj-lt"/>
                </a:rPr>
                <a:t>layer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 err="1">
                  <a:latin typeface="+mj-lt"/>
                </a:rPr>
                <a:t>Standardised</a:t>
              </a:r>
              <a:r>
                <a:rPr lang="it-IT" sz="800" dirty="0">
                  <a:latin typeface="+mj-lt"/>
                </a:rPr>
                <a:t> data </a:t>
              </a:r>
              <a:r>
                <a:rPr lang="it-IT" sz="800" dirty="0" err="1">
                  <a:latin typeface="+mj-lt"/>
                </a:rPr>
                <a:t>access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interfaces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allow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connecting</a:t>
              </a:r>
              <a:r>
                <a:rPr lang="it-IT" sz="800" dirty="0">
                  <a:latin typeface="+mj-lt"/>
                </a:rPr>
                <a:t>  a wide </a:t>
              </a:r>
              <a:r>
                <a:rPr lang="it-IT" sz="800" dirty="0" err="1">
                  <a:latin typeface="+mj-lt"/>
                </a:rPr>
                <a:t>range</a:t>
              </a:r>
              <a:r>
                <a:rPr lang="it-IT" sz="800" dirty="0">
                  <a:latin typeface="+mj-lt"/>
                </a:rPr>
                <a:t> of </a:t>
              </a:r>
              <a:r>
                <a:rPr lang="it-IT" sz="800" dirty="0" err="1">
                  <a:latin typeface="+mj-lt"/>
                </a:rPr>
                <a:t>user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interfaces</a:t>
              </a:r>
              <a:endParaRPr lang="it-IT" sz="1050" dirty="0">
                <a:latin typeface="+mj-lt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D8C2CC5D-CEFB-E64C-8114-EE85ED5928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74" y="337532"/>
            <a:ext cx="694152" cy="6941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6519F9-5D3A-C24E-B490-4AF419B88C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183" y="347486"/>
            <a:ext cx="762304" cy="762304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76311FFA-ADAF-954D-A5F7-E55E4ABF24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463" y="463618"/>
            <a:ext cx="1350000" cy="90844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7E0B35-30A9-454C-B999-09AFBF94EB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937" y="2095699"/>
            <a:ext cx="580797" cy="52459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476D585-1A77-D343-822C-731F45089ACB}"/>
              </a:ext>
            </a:extLst>
          </p:cNvPr>
          <p:cNvSpPr txBox="1"/>
          <p:nvPr/>
        </p:nvSpPr>
        <p:spPr>
          <a:xfrm>
            <a:off x="2417819" y="14004"/>
            <a:ext cx="2296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050" b="1" dirty="0">
                <a:latin typeface="+mj-lt"/>
                <a:hlinkClick r:id="rId11"/>
              </a:rPr>
              <a:t>Web </a:t>
            </a:r>
            <a:r>
              <a:rPr lang="it-IT" sz="1050" b="1" dirty="0" err="1">
                <a:latin typeface="+mj-lt"/>
                <a:hlinkClick r:id="rId11"/>
              </a:rPr>
              <a:t>based</a:t>
            </a:r>
            <a:r>
              <a:rPr lang="it-IT" sz="1050" b="1" dirty="0">
                <a:latin typeface="+mj-lt"/>
                <a:hlinkClick r:id="rId11"/>
              </a:rPr>
              <a:t> GUI</a:t>
            </a:r>
            <a:endParaRPr lang="it-IT" sz="1050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D569BF-C58D-C741-89DC-B1B877195991}"/>
              </a:ext>
            </a:extLst>
          </p:cNvPr>
          <p:cNvSpPr/>
          <p:nvPr/>
        </p:nvSpPr>
        <p:spPr>
          <a:xfrm>
            <a:off x="5049581" y="15594"/>
            <a:ext cx="1590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50" b="1" dirty="0" err="1">
                <a:latin typeface="+mj-lt"/>
                <a:hlinkClick r:id="rId12"/>
              </a:rPr>
              <a:t>Jupyter</a:t>
            </a:r>
            <a:r>
              <a:rPr lang="it-IT" sz="1050" b="1" dirty="0">
                <a:latin typeface="+mj-lt"/>
                <a:hlinkClick r:id="rId12"/>
              </a:rPr>
              <a:t> Notebook</a:t>
            </a:r>
            <a:endParaRPr lang="it-IT" sz="1050" b="1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7220890" y="-20406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50" b="1" dirty="0">
                <a:latin typeface="+mj-lt"/>
              </a:rPr>
              <a:t>CLI / REST API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437" idx="2"/>
            <a:endCxn id="67" idx="0"/>
          </p:cNvCxnSpPr>
          <p:nvPr/>
        </p:nvCxnSpPr>
        <p:spPr>
          <a:xfrm rot="16200000" flipH="1">
            <a:off x="4243579" y="428942"/>
            <a:ext cx="723640" cy="260987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5C697D0A-40BE-8E42-8E7B-C27D74DE4A98}"/>
              </a:ext>
            </a:extLst>
          </p:cNvPr>
          <p:cNvCxnSpPr>
            <a:cxnSpLocks/>
            <a:stCxn id="57" idx="2"/>
            <a:endCxn id="67" idx="0"/>
          </p:cNvCxnSpPr>
          <p:nvPr/>
        </p:nvCxnSpPr>
        <p:spPr>
          <a:xfrm rot="16200000" flipH="1">
            <a:off x="5417381" y="1602743"/>
            <a:ext cx="985909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13A90002-A071-9448-BE76-047F1DC97B35}"/>
              </a:ext>
            </a:extLst>
          </p:cNvPr>
          <p:cNvCxnSpPr>
            <a:cxnSpLocks/>
            <a:stCxn id="55" idx="2"/>
            <a:endCxn id="426" idx="0"/>
          </p:cNvCxnSpPr>
          <p:nvPr/>
        </p:nvCxnSpPr>
        <p:spPr>
          <a:xfrm rot="5400000">
            <a:off x="6385916" y="570330"/>
            <a:ext cx="1067881" cy="1990588"/>
          </a:xfrm>
          <a:prstGeom prst="bentConnector3">
            <a:avLst>
              <a:gd name="adj1" fmla="val 65407"/>
            </a:avLst>
          </a:prstGeom>
          <a:ln w="381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537" y="3415044"/>
            <a:ext cx="1372152" cy="1029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96906" y="2986842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/>
              <a:t>ESA </a:t>
            </a:r>
          </a:p>
          <a:p>
            <a:pPr algn="ctr"/>
            <a:r>
              <a:rPr lang="it-IT" sz="1000" b="1" dirty="0"/>
              <a:t>Earth Explorer</a:t>
            </a:r>
            <a:endParaRPr lang="en-GB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11" y="3399267"/>
            <a:ext cx="1378330" cy="106066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182649" y="2986842"/>
            <a:ext cx="1459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/>
              <a:t>ESA </a:t>
            </a:r>
          </a:p>
          <a:p>
            <a:pPr algn="ctr"/>
            <a:r>
              <a:rPr lang="it-IT" sz="1000" b="1" dirty="0"/>
              <a:t>Heritage </a:t>
            </a:r>
            <a:r>
              <a:rPr lang="it-IT" sz="1000" b="1" dirty="0" err="1"/>
              <a:t>Missions</a:t>
            </a:r>
            <a:endParaRPr lang="en-GB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96" y="3445511"/>
            <a:ext cx="1728893" cy="96818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006039" y="2986842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/>
              <a:t>ESA </a:t>
            </a:r>
          </a:p>
          <a:p>
            <a:pPr algn="ctr"/>
            <a:r>
              <a:rPr lang="it-IT" sz="1000" b="1" dirty="0"/>
              <a:t>Third Party </a:t>
            </a:r>
            <a:r>
              <a:rPr lang="it-IT" sz="1000" b="1" dirty="0" err="1"/>
              <a:t>Missions</a:t>
            </a:r>
            <a:endParaRPr lang="en-GB" sz="1000" dirty="0"/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67" idx="2"/>
            <a:endCxn id="68" idx="0"/>
          </p:cNvCxnSpPr>
          <p:nvPr/>
        </p:nvCxnSpPr>
        <p:spPr>
          <a:xfrm rot="5400000">
            <a:off x="4686564" y="1763069"/>
            <a:ext cx="366551" cy="208099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67" idx="2"/>
            <a:endCxn id="65" idx="0"/>
          </p:cNvCxnSpPr>
          <p:nvPr/>
        </p:nvCxnSpPr>
        <p:spPr>
          <a:xfrm rot="16200000" flipH="1">
            <a:off x="5727981" y="2802646"/>
            <a:ext cx="366551" cy="184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67" idx="2"/>
            <a:endCxn id="13" idx="0"/>
          </p:cNvCxnSpPr>
          <p:nvPr/>
        </p:nvCxnSpPr>
        <p:spPr>
          <a:xfrm rot="16200000" flipH="1">
            <a:off x="6776199" y="1754428"/>
            <a:ext cx="366551" cy="209827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5661709" y="2213928"/>
            <a:ext cx="4972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50" b="1" dirty="0" smtClean="0">
                <a:latin typeface="+mj-lt"/>
              </a:rPr>
              <a:t>DAS</a:t>
            </a:r>
            <a:endParaRPr lang="it-IT" sz="1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8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EO Collaborative </a:t>
            </a:r>
            <a:r>
              <a:rPr lang="en-GB" dirty="0"/>
              <a:t>Environment </a:t>
            </a:r>
          </a:p>
          <a:p>
            <a:endParaRPr lang="en-GB" dirty="0"/>
          </a:p>
          <a:p>
            <a:r>
              <a:rPr lang="en-GB" dirty="0"/>
              <a:t>Example of current Collaborative Environments  </a:t>
            </a:r>
          </a:p>
          <a:p>
            <a:r>
              <a:rPr lang="en-GB" dirty="0"/>
              <a:t>	Thematic Exploitation Platform </a:t>
            </a:r>
          </a:p>
          <a:p>
            <a:r>
              <a:rPr lang="en-GB" dirty="0"/>
              <a:t>	Mission Exploitation Platform </a:t>
            </a:r>
          </a:p>
          <a:p>
            <a:r>
              <a:rPr lang="en-GB" dirty="0"/>
              <a:t>	Joint ESA-NASA Multi-Mission Analysis Platform</a:t>
            </a:r>
          </a:p>
          <a:p>
            <a:endParaRPr lang="en-GB" dirty="0"/>
          </a:p>
          <a:p>
            <a:r>
              <a:rPr lang="en-GB" dirty="0"/>
              <a:t>ESA Collaborative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25576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5727-FE12-6843-8DE9-0595F0CC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it-IT" dirty="0" err="1"/>
              <a:t>TPMs</a:t>
            </a:r>
            <a:r>
              <a:rPr lang="it-IT" dirty="0"/>
              <a:t> online data </a:t>
            </a:r>
            <a:r>
              <a:rPr lang="it-IT" dirty="0" err="1"/>
              <a:t>storage</a:t>
            </a:r>
            <a:r>
              <a:rPr lang="it-IT" dirty="0"/>
              <a:t> @ESA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E6EFA0-7B16-4844-B57C-A20038BEF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379371"/>
              </p:ext>
            </p:extLst>
          </p:nvPr>
        </p:nvGraphicFramePr>
        <p:xfrm>
          <a:off x="143086" y="1052677"/>
          <a:ext cx="8740662" cy="37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627">
                  <a:extLst>
                    <a:ext uri="{9D8B030D-6E8A-4147-A177-3AD203B41FA5}">
                      <a16:colId xmlns:a16="http://schemas.microsoft.com/office/drawing/2014/main" val="3190428745"/>
                    </a:ext>
                  </a:extLst>
                </a:gridCol>
                <a:gridCol w="1313598">
                  <a:extLst>
                    <a:ext uri="{9D8B030D-6E8A-4147-A177-3AD203B41FA5}">
                      <a16:colId xmlns:a16="http://schemas.microsoft.com/office/drawing/2014/main" val="3218202482"/>
                    </a:ext>
                  </a:extLst>
                </a:gridCol>
                <a:gridCol w="1804308">
                  <a:extLst>
                    <a:ext uri="{9D8B030D-6E8A-4147-A177-3AD203B41FA5}">
                      <a16:colId xmlns:a16="http://schemas.microsoft.com/office/drawing/2014/main" val="3651033021"/>
                    </a:ext>
                  </a:extLst>
                </a:gridCol>
                <a:gridCol w="1366442">
                  <a:extLst>
                    <a:ext uri="{9D8B030D-6E8A-4147-A177-3AD203B41FA5}">
                      <a16:colId xmlns:a16="http://schemas.microsoft.com/office/drawing/2014/main" val="575472914"/>
                    </a:ext>
                  </a:extLst>
                </a:gridCol>
                <a:gridCol w="1588139">
                  <a:extLst>
                    <a:ext uri="{9D8B030D-6E8A-4147-A177-3AD203B41FA5}">
                      <a16:colId xmlns:a16="http://schemas.microsoft.com/office/drawing/2014/main" val="4023865112"/>
                    </a:ext>
                  </a:extLst>
                </a:gridCol>
                <a:gridCol w="1568548">
                  <a:extLst>
                    <a:ext uri="{9D8B030D-6E8A-4147-A177-3AD203B41FA5}">
                      <a16:colId xmlns:a16="http://schemas.microsoft.com/office/drawing/2014/main" val="1319791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Mission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Product</a:t>
                      </a:r>
                    </a:p>
                    <a:p>
                      <a:pPr algn="ctr"/>
                      <a:r>
                        <a:rPr lang="it-IT" sz="900" dirty="0"/>
                        <a:t>(~ 0.6 PB)</a:t>
                      </a:r>
                    </a:p>
                    <a:p>
                      <a:pPr algn="ctr"/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Collection </a:t>
                      </a:r>
                      <a:r>
                        <a:rPr lang="it-IT" sz="900" dirty="0" err="1"/>
                        <a:t>Description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Data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Online data </a:t>
                      </a:r>
                      <a:r>
                        <a:rPr lang="it-IT" sz="900" dirty="0" err="1"/>
                        <a:t>storage</a:t>
                      </a:r>
                      <a:endParaRPr lang="it-IT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https://tpm-ds.eo.esa.int/collections/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Hosted</a:t>
                      </a:r>
                      <a:r>
                        <a:rPr lang="it-IT" sz="900" dirty="0"/>
                        <a:t>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5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Landsat-5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1 (L1G, L1Gt, GEO_1P, GTC_1P)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355 TB)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 04/1984 – 11/2011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3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single band 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  <a:p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  <a:hlinkClick r:id="rId4"/>
                        </a:rPr>
                        <a:t>WCS link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; 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  <a:hlinkClick r:id="rId5"/>
                        </a:rPr>
                        <a:t>GUI link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) </a:t>
                      </a:r>
                      <a:endParaRPr lang="it-IT" sz="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 err="1">
                          <a:latin typeface="+mj-lt"/>
                        </a:rPr>
                        <a:t>Landsat</a:t>
                      </a:r>
                      <a:r>
                        <a:rPr lang="it-IT" sz="800" dirty="0">
                          <a:latin typeface="+mj-lt"/>
                        </a:rPr>
                        <a:t>- 7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1 (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TC_1P)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64 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TOI:07/1999 – 12/2003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6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single band 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  <a:p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  <a:hlinkClick r:id="rId7"/>
                        </a:rPr>
                        <a:t>WCS link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; 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  <a:hlinkClick r:id="rId8"/>
                        </a:rPr>
                        <a:t>GUI link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55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 err="1">
                          <a:latin typeface="+mj-lt"/>
                        </a:rPr>
                        <a:t>Tropforest</a:t>
                      </a:r>
                      <a:endParaRPr lang="it-IT" sz="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Multiple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8TB)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 07/2006 – 04/2011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9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ZIP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  - CEOS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@ESA 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under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registration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00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SPOT-1-5_ESA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1</a:t>
                      </a:r>
                    </a:p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2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6TB)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 04/1986 – 11/2015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10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ZIP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  - CEOS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@ESA 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50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IKONOS-2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1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1TB)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 12/2000 – 12/2008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11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ZIP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  - TIFF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@ESA 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t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36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strike="sngStrike" dirty="0">
                          <a:solidFill>
                            <a:schemeClr val="tx1"/>
                          </a:solidFill>
                          <a:latin typeface="+mj-lt"/>
                        </a:rPr>
                        <a:t>OceanSat2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strike="sngStrike" dirty="0">
                          <a:solidFill>
                            <a:schemeClr val="tx1"/>
                          </a:solidFill>
                          <a:latin typeface="+mj-lt"/>
                        </a:rPr>
                        <a:t>Level 0</a:t>
                      </a:r>
                    </a:p>
                    <a:p>
                      <a:r>
                        <a:rPr lang="it-IT" sz="800" strike="sngStrike" dirty="0">
                          <a:solidFill>
                            <a:schemeClr val="tx1"/>
                          </a:solidFill>
                          <a:latin typeface="+mj-lt"/>
                        </a:rPr>
                        <a:t>Level 1</a:t>
                      </a:r>
                    </a:p>
                    <a:p>
                      <a:r>
                        <a:rPr lang="it-IT" sz="800" strike="sngStrike" dirty="0">
                          <a:solidFill>
                            <a:schemeClr val="tx1"/>
                          </a:solidFill>
                          <a:latin typeface="+mj-lt"/>
                        </a:rPr>
                        <a:t>Level 2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126TB)</a:t>
                      </a:r>
                      <a:endParaRPr lang="it-IT" sz="800" strike="sng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strike="noStrike" dirty="0">
                          <a:latin typeface="+mj-lt"/>
                        </a:rPr>
                        <a:t>TOI: 10/2015 – 07/2018</a:t>
                      </a:r>
                    </a:p>
                    <a:p>
                      <a:r>
                        <a:rPr lang="it-IT" sz="800" strike="noStrike" dirty="0">
                          <a:latin typeface="+mj-lt"/>
                        </a:rPr>
                        <a:t>(</a:t>
                      </a:r>
                      <a:r>
                        <a:rPr lang="it-IT" sz="800" strike="noStrike" dirty="0">
                          <a:latin typeface="+mj-lt"/>
                          <a:hlinkClick r:id="rId12"/>
                        </a:rPr>
                        <a:t>link</a:t>
                      </a:r>
                      <a:r>
                        <a:rPr lang="it-IT" sz="800" strike="noStrike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ZIP</a:t>
                      </a:r>
                    </a:p>
                    <a:p>
                      <a:r>
                        <a:rPr lang="it-IT" sz="800" strike="sngStrike" dirty="0">
                          <a:latin typeface="+mj-lt"/>
                        </a:rPr>
                        <a:t>   - HDF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strike="sngStrike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HDF inside a ZIP </a:t>
                      </a:r>
                      <a:r>
                        <a:rPr lang="it-IT" sz="800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currently</a:t>
                      </a:r>
                      <a:r>
                        <a:rPr lang="it-IT" sz="8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it-IT" sz="800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not</a:t>
                      </a:r>
                      <a:r>
                        <a:rPr lang="it-IT" sz="8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it-IT" sz="800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supported</a:t>
                      </a:r>
                      <a:r>
                        <a:rPr lang="it-IT" sz="8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21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</a:rPr>
                        <a:t>Seasat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Level 1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(Storage: 1TB)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TOI: 07/1978 – 10/1978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(</a:t>
                      </a:r>
                      <a:r>
                        <a:rPr lang="it-IT" sz="800" dirty="0">
                          <a:latin typeface="+mj-lt"/>
                          <a:hlinkClick r:id="rId13"/>
                        </a:rPr>
                        <a:t>link</a:t>
                      </a:r>
                      <a:r>
                        <a:rPr lang="it-IT" sz="800" dirty="0"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EO-SIP (ZIP):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- TAR</a:t>
                      </a:r>
                    </a:p>
                    <a:p>
                      <a:r>
                        <a:rPr lang="it-IT" sz="800" dirty="0">
                          <a:latin typeface="+mj-lt"/>
                        </a:rPr>
                        <a:t>   - CEOS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latin typeface="+mj-lt"/>
                        </a:rPr>
                        <a:t>@ESA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@ESA 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66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5727-FE12-6843-8DE9-0595F0CC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79927"/>
            <a:ext cx="7823755" cy="369332"/>
          </a:xfrm>
        </p:spPr>
        <p:txBody>
          <a:bodyPr/>
          <a:lstStyle/>
          <a:p>
            <a:r>
              <a:rPr lang="it-IT" sz="1800" dirty="0" err="1"/>
              <a:t>HMs</a:t>
            </a:r>
            <a:r>
              <a:rPr lang="it-IT" sz="1800" dirty="0"/>
              <a:t> online data </a:t>
            </a:r>
            <a:r>
              <a:rPr lang="it-IT" sz="1800" dirty="0" err="1"/>
              <a:t>storage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(L0 @ESA  L1+ @</a:t>
            </a:r>
            <a:r>
              <a:rPr lang="it-IT" sz="1800" dirty="0" err="1">
                <a:sym typeface="Wingdings" pitchFamily="2" charset="2"/>
              </a:rPr>
              <a:t>LocalInventory</a:t>
            </a:r>
            <a:r>
              <a:rPr lang="it-IT" sz="1800" dirty="0">
                <a:sym typeface="Wingdings" pitchFamily="2" charset="2"/>
              </a:rPr>
              <a:t>)</a:t>
            </a:r>
            <a:endParaRPr lang="it-IT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2EEFF-E815-FE40-BC58-C4F6C959C751}"/>
              </a:ext>
            </a:extLst>
          </p:cNvPr>
          <p:cNvSpPr txBox="1"/>
          <p:nvPr/>
        </p:nvSpPr>
        <p:spPr>
          <a:xfrm>
            <a:off x="2576286" y="921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D8FD102-F91F-5B40-8D35-AB5413907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68987"/>
              </p:ext>
            </p:extLst>
          </p:nvPr>
        </p:nvGraphicFramePr>
        <p:xfrm>
          <a:off x="168138" y="1052677"/>
          <a:ext cx="874066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627">
                  <a:extLst>
                    <a:ext uri="{9D8B030D-6E8A-4147-A177-3AD203B41FA5}">
                      <a16:colId xmlns:a16="http://schemas.microsoft.com/office/drawing/2014/main" val="3190428745"/>
                    </a:ext>
                  </a:extLst>
                </a:gridCol>
                <a:gridCol w="1313598">
                  <a:extLst>
                    <a:ext uri="{9D8B030D-6E8A-4147-A177-3AD203B41FA5}">
                      <a16:colId xmlns:a16="http://schemas.microsoft.com/office/drawing/2014/main" val="3218202482"/>
                    </a:ext>
                  </a:extLst>
                </a:gridCol>
                <a:gridCol w="1804308">
                  <a:extLst>
                    <a:ext uri="{9D8B030D-6E8A-4147-A177-3AD203B41FA5}">
                      <a16:colId xmlns:a16="http://schemas.microsoft.com/office/drawing/2014/main" val="3651033021"/>
                    </a:ext>
                  </a:extLst>
                </a:gridCol>
                <a:gridCol w="1366442">
                  <a:extLst>
                    <a:ext uri="{9D8B030D-6E8A-4147-A177-3AD203B41FA5}">
                      <a16:colId xmlns:a16="http://schemas.microsoft.com/office/drawing/2014/main" val="575472914"/>
                    </a:ext>
                  </a:extLst>
                </a:gridCol>
                <a:gridCol w="1588139">
                  <a:extLst>
                    <a:ext uri="{9D8B030D-6E8A-4147-A177-3AD203B41FA5}">
                      <a16:colId xmlns:a16="http://schemas.microsoft.com/office/drawing/2014/main" val="4023865112"/>
                    </a:ext>
                  </a:extLst>
                </a:gridCol>
                <a:gridCol w="1568548">
                  <a:extLst>
                    <a:ext uri="{9D8B030D-6E8A-4147-A177-3AD203B41FA5}">
                      <a16:colId xmlns:a16="http://schemas.microsoft.com/office/drawing/2014/main" val="1319791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Mission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Product</a:t>
                      </a:r>
                    </a:p>
                    <a:p>
                      <a:pPr algn="ctr"/>
                      <a:r>
                        <a:rPr lang="it-IT" sz="900" dirty="0"/>
                        <a:t>(~ 1.6 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Collection </a:t>
                      </a:r>
                      <a:r>
                        <a:rPr lang="it-IT" sz="900" dirty="0" err="1"/>
                        <a:t>Description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Data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Online data </a:t>
                      </a:r>
                      <a:r>
                        <a:rPr lang="it-IT" sz="900" dirty="0" err="1"/>
                        <a:t>storage</a:t>
                      </a:r>
                      <a:endParaRPr lang="it-IT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https://</a:t>
                      </a:r>
                      <a:r>
                        <a:rPr lang="en-GB" sz="700" i="1" dirty="0" err="1">
                          <a:solidFill>
                            <a:schemeClr val="bg1"/>
                          </a:solidFill>
                        </a:rPr>
                        <a:t>esar-ds.eo.esa.int</a:t>
                      </a: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GB" sz="700" i="1" dirty="0" err="1">
                          <a:solidFill>
                            <a:schemeClr val="bg1"/>
                          </a:solidFill>
                        </a:rPr>
                        <a:t>oads</a:t>
                      </a: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/access/collection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Hosted</a:t>
                      </a:r>
                      <a:r>
                        <a:rPr lang="it-IT" sz="900" dirty="0"/>
                        <a:t>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5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ENVISAT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ASAR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collectiona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 L1 ~600TB)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800" dirty="0"/>
                    </a:p>
                    <a:p>
                      <a:r>
                        <a:rPr lang="it-IT" sz="800" dirty="0"/>
                        <a:t>ASA_GM1_1P, ASA_IMM_1P, ASA_WSM_1P, ASA_IMS_1P, </a:t>
                      </a:r>
                      <a:r>
                        <a:rPr lang="it-IT" sz="800" strike="noStrike" dirty="0"/>
                        <a:t>ASA_IMP_1P, </a:t>
                      </a:r>
                      <a:r>
                        <a:rPr lang="it-IT" sz="800" dirty="0"/>
                        <a:t>ASA_APS_1P</a:t>
                      </a:r>
                      <a:r>
                        <a:rPr lang="it-IT" sz="800" strike="noStrike" dirty="0"/>
                        <a:t>, </a:t>
                      </a:r>
                      <a:r>
                        <a:rPr lang="it-IT" sz="800" dirty="0"/>
                        <a:t>ASA_APP_1P, ASA_WSS_1P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TOI:2002 – 2012</a:t>
                      </a:r>
                    </a:p>
                    <a:p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2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3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4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5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6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7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8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9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Level 1: ENVISAT (N1)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Level 0 @ ESA</a:t>
                      </a:r>
                    </a:p>
                    <a:p>
                      <a:r>
                        <a:rPr lang="it-IT" sz="800" dirty="0">
                          <a:sym typeface="Wingdings" pitchFamily="2" charset="2"/>
                        </a:rPr>
                        <a:t>Level 1 @MEEO</a:t>
                      </a:r>
                      <a:endParaRPr lang="it-IT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@MEEO</a:t>
                      </a:r>
                    </a:p>
                    <a:p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(to be </a:t>
                      </a:r>
                      <a:r>
                        <a:rPr lang="it-IT" sz="800" dirty="0" err="1">
                          <a:latin typeface="+mj-lt"/>
                          <a:sym typeface="Wingdings" pitchFamily="2" charset="2"/>
                        </a:rPr>
                        <a:t>registered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under </a:t>
                      </a:r>
                      <a:r>
                        <a:rPr lang="it-IT" sz="800" dirty="0" err="1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registration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(to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SAR </a:t>
                      </a:r>
                      <a:r>
                        <a:rPr lang="it-IT" sz="800" dirty="0" err="1"/>
                        <a:t>collectiona</a:t>
                      </a:r>
                      <a:r>
                        <a:rPr lang="it-IT" sz="800" dirty="0"/>
                        <a:t> 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 L1 ~1PB)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SAR_IMS_1P, SAR_IMP_1P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TOI: 07/1991 – 07/2011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10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11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Level 1: ERS (E1)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Level 0 @ ESA</a:t>
                      </a:r>
                    </a:p>
                    <a:p>
                      <a:r>
                        <a:rPr lang="it-IT" sz="800" dirty="0">
                          <a:sym typeface="Wingdings" pitchFamily="2" charset="2"/>
                        </a:rPr>
                        <a:t>Level 1 @MEEO</a:t>
                      </a:r>
                      <a:endParaRPr lang="it-IT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@MEEO</a:t>
                      </a:r>
                    </a:p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)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5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5727-FE12-6843-8DE9-0595F0CC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" y="179927"/>
            <a:ext cx="7823755" cy="369332"/>
          </a:xfrm>
        </p:spPr>
        <p:txBody>
          <a:bodyPr/>
          <a:lstStyle/>
          <a:p>
            <a:r>
              <a:rPr lang="it-IT" sz="1800" dirty="0" err="1"/>
              <a:t>EEs</a:t>
            </a:r>
            <a:r>
              <a:rPr lang="it-IT" sz="1800" dirty="0"/>
              <a:t> online data </a:t>
            </a:r>
            <a:r>
              <a:rPr lang="it-IT" sz="1800" dirty="0" err="1"/>
              <a:t>storage</a:t>
            </a:r>
            <a:endParaRPr lang="it-IT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2EEFF-E815-FE40-BC58-C4F6C959C751}"/>
              </a:ext>
            </a:extLst>
          </p:cNvPr>
          <p:cNvSpPr txBox="1"/>
          <p:nvPr/>
        </p:nvSpPr>
        <p:spPr>
          <a:xfrm>
            <a:off x="2576286" y="921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D8FD102-F91F-5B40-8D35-AB5413907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38390"/>
              </p:ext>
            </p:extLst>
          </p:nvPr>
        </p:nvGraphicFramePr>
        <p:xfrm>
          <a:off x="156708" y="1052677"/>
          <a:ext cx="8740662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627">
                  <a:extLst>
                    <a:ext uri="{9D8B030D-6E8A-4147-A177-3AD203B41FA5}">
                      <a16:colId xmlns:a16="http://schemas.microsoft.com/office/drawing/2014/main" val="3190428745"/>
                    </a:ext>
                  </a:extLst>
                </a:gridCol>
                <a:gridCol w="1313598">
                  <a:extLst>
                    <a:ext uri="{9D8B030D-6E8A-4147-A177-3AD203B41FA5}">
                      <a16:colId xmlns:a16="http://schemas.microsoft.com/office/drawing/2014/main" val="3218202482"/>
                    </a:ext>
                  </a:extLst>
                </a:gridCol>
                <a:gridCol w="1804308">
                  <a:extLst>
                    <a:ext uri="{9D8B030D-6E8A-4147-A177-3AD203B41FA5}">
                      <a16:colId xmlns:a16="http://schemas.microsoft.com/office/drawing/2014/main" val="3651033021"/>
                    </a:ext>
                  </a:extLst>
                </a:gridCol>
                <a:gridCol w="1366442">
                  <a:extLst>
                    <a:ext uri="{9D8B030D-6E8A-4147-A177-3AD203B41FA5}">
                      <a16:colId xmlns:a16="http://schemas.microsoft.com/office/drawing/2014/main" val="575472914"/>
                    </a:ext>
                  </a:extLst>
                </a:gridCol>
                <a:gridCol w="1588139">
                  <a:extLst>
                    <a:ext uri="{9D8B030D-6E8A-4147-A177-3AD203B41FA5}">
                      <a16:colId xmlns:a16="http://schemas.microsoft.com/office/drawing/2014/main" val="4023865112"/>
                    </a:ext>
                  </a:extLst>
                </a:gridCol>
                <a:gridCol w="1568548">
                  <a:extLst>
                    <a:ext uri="{9D8B030D-6E8A-4147-A177-3AD203B41FA5}">
                      <a16:colId xmlns:a16="http://schemas.microsoft.com/office/drawing/2014/main" val="1319791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Mission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Product</a:t>
                      </a:r>
                    </a:p>
                    <a:p>
                      <a:pPr algn="ctr"/>
                      <a:r>
                        <a:rPr lang="it-IT" sz="900" dirty="0"/>
                        <a:t>(~ 1.5 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Collection </a:t>
                      </a:r>
                      <a:r>
                        <a:rPr lang="it-IT" sz="900" dirty="0" err="1"/>
                        <a:t>Description</a:t>
                      </a:r>
                      <a:endParaRPr lang="it-IT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Data 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Online data </a:t>
                      </a:r>
                      <a:r>
                        <a:rPr lang="it-IT" sz="900" dirty="0" err="1"/>
                        <a:t>storage</a:t>
                      </a:r>
                      <a:endParaRPr lang="it-IT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https://</a:t>
                      </a:r>
                      <a:r>
                        <a:rPr lang="en-GB" sz="700" i="1" dirty="0" err="1">
                          <a:solidFill>
                            <a:schemeClr val="bg1"/>
                          </a:solidFill>
                        </a:rPr>
                        <a:t>smos-diss.eo.esa.int</a:t>
                      </a: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GB" sz="700" i="1" dirty="0" err="1">
                          <a:solidFill>
                            <a:schemeClr val="bg1"/>
                          </a:solidFill>
                        </a:rPr>
                        <a:t>oads</a:t>
                      </a:r>
                      <a:r>
                        <a:rPr lang="en-GB" sz="700" i="1" dirty="0">
                          <a:solidFill>
                            <a:schemeClr val="bg1"/>
                          </a:solidFill>
                        </a:rPr>
                        <a:t>/access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err="1"/>
                        <a:t>Hosted</a:t>
                      </a:r>
                      <a:r>
                        <a:rPr lang="it-IT" sz="900" dirty="0"/>
                        <a:t>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5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Collection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(Storage L2 ~1.5TB)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800" dirty="0"/>
                    </a:p>
                    <a:p>
                      <a:r>
                        <a:rPr lang="it-IT" sz="800" dirty="0"/>
                        <a:t>MIR_SMUDP2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MIR_OSUDP2</a:t>
                      </a:r>
                      <a:endParaRPr lang="it-IT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TOI:2010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3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DBL /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  <a:latin typeface="+mj-lt"/>
                        </a:rPr>
                        <a:t>GeoTIFF</a:t>
                      </a:r>
                      <a:endParaRPr lang="it-IT" sz="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Level 2 @ ESA</a:t>
                      </a:r>
                    </a:p>
                    <a:p>
                      <a:r>
                        <a:rPr lang="it-IT" sz="800" dirty="0">
                          <a:sym typeface="Wingdings" pitchFamily="2" charset="2"/>
                        </a:rPr>
                        <a:t>Level 2 @MEEO</a:t>
                      </a:r>
                      <a:endParaRPr lang="it-IT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+mj-lt"/>
                        </a:rPr>
                        <a:t>@MEEO</a:t>
                      </a:r>
                    </a:p>
                    <a:p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  <a:hlinkClick r:id="rId4"/>
                        </a:rPr>
                        <a:t>GUI link</a:t>
                      </a:r>
                      <a:r>
                        <a:rPr lang="it-IT" sz="800" dirty="0">
                          <a:latin typeface="+mj-lt"/>
                          <a:sym typeface="Wingdings" pitchFamily="2" charset="2"/>
                        </a:rPr>
                        <a:t>) </a:t>
                      </a:r>
                      <a:endParaRPr lang="it-IT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  <a:hlinkClick r:id="rId5"/>
                        </a:rPr>
                        <a:t>GUI 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MIR_BWSF1C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MIR_BWSD1C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MIR_BWLF1C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MIR_BWLD1C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6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DBL / </a:t>
                      </a:r>
                      <a:r>
                        <a:rPr lang="it-IT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GeoTIFF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Level 1 @ 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@MEEO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55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MIR_SCSF1C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MIR_SCSD1C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MIR_SCLF1C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MIR_SCLD1C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7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DBL / </a:t>
                      </a:r>
                      <a:r>
                        <a:rPr lang="it-IT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GeoTIFF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Level 1 @ 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@MEEO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9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  <a:latin typeface="+mj-lt"/>
                        </a:rPr>
                        <a:t>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MIR_SC_F1B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MIR_SC_D1B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(</a:t>
                      </a:r>
                      <a:r>
                        <a:rPr lang="it-IT" sz="800" dirty="0">
                          <a:hlinkClick r:id="rId8"/>
                        </a:rPr>
                        <a:t>link</a:t>
                      </a:r>
                      <a:r>
                        <a:rPr lang="it-IT" sz="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DBL / </a:t>
                      </a:r>
                      <a:r>
                        <a:rPr lang="it-IT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GeoTIFF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Level 1 @ 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@MEEO</a:t>
                      </a:r>
                    </a:p>
                    <a:p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(</a:t>
                      </a:r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to be </a:t>
                      </a:r>
                      <a:r>
                        <a:rPr lang="it-IT" sz="800" dirty="0" err="1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it-IT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</a:t>
                      </a:r>
                      <a:endParaRPr lang="it-IT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87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0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2A3ED14D-49C4-E940-8F9D-44068F59F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912" y="54594"/>
            <a:ext cx="5491281" cy="46759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160262" y="37755"/>
            <a:ext cx="4641229" cy="1584594"/>
            <a:chOff x="95263" y="422422"/>
            <a:chExt cx="6188307" cy="21127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2422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5" y="565443"/>
              <a:ext cx="5321685" cy="19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>
                  <a:latin typeface="+mj-lt"/>
                </a:rPr>
                <a:t>The </a:t>
              </a:r>
              <a:r>
                <a:rPr lang="it-IT" sz="900" b="1" dirty="0" err="1">
                  <a:latin typeface="+mj-lt"/>
                </a:rPr>
                <a:t>users</a:t>
              </a:r>
              <a:r>
                <a:rPr lang="it-IT" sz="900" b="1" dirty="0">
                  <a:latin typeface="+mj-lt"/>
                </a:rPr>
                <a:t>: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latin typeface="+mj-lt"/>
                </a:rPr>
                <a:t>connect</a:t>
              </a:r>
              <a:r>
                <a:rPr lang="it-IT" sz="900" b="1" dirty="0">
                  <a:latin typeface="+mj-lt"/>
                </a:rPr>
                <a:t> to the GUI (</a:t>
              </a:r>
              <a:r>
                <a:rPr lang="it-IT" sz="900" b="1" dirty="0">
                  <a:latin typeface="+mj-lt"/>
                  <a:hlinkClick r:id="rId6"/>
                </a:rPr>
                <a:t>https://adam.eodataservice.org/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latin typeface="+mj-lt"/>
                </a:rPr>
                <a:t>select</a:t>
              </a:r>
              <a:r>
                <a:rPr lang="it-IT" sz="900" b="1" dirty="0">
                  <a:latin typeface="+mj-lt"/>
                </a:rPr>
                <a:t> the </a:t>
              </a:r>
              <a:r>
                <a:rPr lang="it-IT" sz="900" b="1" dirty="0" err="1">
                  <a:latin typeface="+mj-lt"/>
                </a:rPr>
                <a:t>collection</a:t>
              </a:r>
              <a:r>
                <a:rPr lang="it-IT" sz="900" b="1" dirty="0">
                  <a:latin typeface="+mj-lt"/>
                </a:rPr>
                <a:t>(</a:t>
              </a:r>
              <a:r>
                <a:rPr lang="it-IT" sz="900" b="1" dirty="0" err="1">
                  <a:latin typeface="+mj-lt"/>
                </a:rPr>
                <a:t>s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latin typeface="+mj-lt"/>
                </a:rPr>
                <a:t>define</a:t>
              </a:r>
              <a:r>
                <a:rPr lang="it-IT" sz="900" b="1" dirty="0">
                  <a:latin typeface="+mj-lt"/>
                </a:rPr>
                <a:t> AOI/TOI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connect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to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central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jupyter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hub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edit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/create notebooks to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manage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full data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cycle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(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discover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process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visualize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Open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his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own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terminal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 API / CLI to code and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send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/ processing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query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28A33FB-C7BC-F344-8EEE-71D53A266E74}"/>
              </a:ext>
            </a:extLst>
          </p:cNvPr>
          <p:cNvCxnSpPr>
            <a:cxnSpLocks/>
            <a:endCxn id="3078" idx="0"/>
          </p:cNvCxnSpPr>
          <p:nvPr/>
        </p:nvCxnSpPr>
        <p:spPr>
          <a:xfrm rot="16200000" flipH="1">
            <a:off x="3759031" y="1206694"/>
            <a:ext cx="2705189" cy="1382046"/>
          </a:xfrm>
          <a:prstGeom prst="bentConnector3">
            <a:avLst>
              <a:gd name="adj1" fmla="val 27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EEA4C9-7AFB-7840-A3A4-CDBF1B68FE3E}"/>
              </a:ext>
            </a:extLst>
          </p:cNvPr>
          <p:cNvGrpSpPr/>
          <p:nvPr/>
        </p:nvGrpSpPr>
        <p:grpSpPr>
          <a:xfrm>
            <a:off x="160262" y="1605946"/>
            <a:ext cx="4098231" cy="1200329"/>
            <a:chOff x="127293" y="2481483"/>
            <a:chExt cx="5464308" cy="160043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4250C1-021C-A44B-B415-6636251F3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69"/>
              <a:ext cx="828951" cy="76263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45320B-D212-AF49-9B1A-FC4BC873CDCA}"/>
                </a:ext>
              </a:extLst>
            </p:cNvPr>
            <p:cNvSpPr txBox="1"/>
            <p:nvPr/>
          </p:nvSpPr>
          <p:spPr>
            <a:xfrm>
              <a:off x="961885" y="2481483"/>
              <a:ext cx="4629716" cy="160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/>
                <a:t>The GUI: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connects</a:t>
              </a:r>
              <a:r>
                <a:rPr lang="it-IT" sz="900" b="1" dirty="0"/>
                <a:t> to </a:t>
              </a:r>
              <a:r>
                <a:rPr lang="it-IT" sz="900" b="1" dirty="0" err="1"/>
                <a:t>datacube</a:t>
              </a:r>
              <a:r>
                <a:rPr lang="it-IT" sz="900" b="1" dirty="0"/>
                <a:t> @ESA 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sends</a:t>
              </a:r>
              <a:r>
                <a:rPr lang="it-IT" sz="900" b="1" dirty="0"/>
                <a:t> the </a:t>
              </a:r>
              <a:r>
                <a:rPr lang="it-IT" sz="900" b="1" dirty="0" err="1"/>
                <a:t>access</a:t>
              </a:r>
              <a:r>
                <a:rPr lang="it-IT" sz="900" b="1" dirty="0"/>
                <a:t> / processing </a:t>
              </a:r>
              <a:r>
                <a:rPr lang="it-IT" sz="900" b="1" dirty="0" err="1"/>
                <a:t>query</a:t>
              </a:r>
              <a:r>
                <a:rPr lang="it-IT" sz="900" b="1" dirty="0"/>
                <a:t> to the DAS component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endParaRPr lang="it-IT" sz="900" b="1" dirty="0"/>
            </a:p>
            <a:p>
              <a:pPr>
                <a:defRPr/>
              </a:pPr>
              <a:r>
                <a:rPr lang="it-IT" sz="900" b="1" dirty="0"/>
                <a:t>The DAS: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retrieves</a:t>
              </a:r>
              <a:r>
                <a:rPr lang="it-IT" sz="900" b="1" dirty="0"/>
                <a:t> the data from the online </a:t>
              </a:r>
              <a:r>
                <a:rPr lang="it-IT" sz="900" b="1" dirty="0" err="1"/>
                <a:t>storage</a:t>
              </a:r>
              <a:endParaRPr lang="it-IT" sz="900" b="1" dirty="0"/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sends</a:t>
              </a:r>
              <a:r>
                <a:rPr lang="it-IT" sz="900" b="1" dirty="0"/>
                <a:t> back the GUI</a:t>
              </a:r>
              <a:endParaRPr lang="it-IT" sz="900" dirty="0"/>
            </a:p>
          </p:txBody>
        </p:sp>
      </p:grp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C5D6781A-7DEE-F04B-90E7-C5E13F8F58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52959" y="3575274"/>
            <a:ext cx="158757" cy="461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C20259-6AEB-AF47-BB81-0DDE3F0FB7D1}"/>
              </a:ext>
            </a:extLst>
          </p:cNvPr>
          <p:cNvGrpSpPr/>
          <p:nvPr/>
        </p:nvGrpSpPr>
        <p:grpSpPr>
          <a:xfrm>
            <a:off x="5708686" y="3677743"/>
            <a:ext cx="551222" cy="270000"/>
            <a:chOff x="537922" y="6260547"/>
            <a:chExt cx="551222" cy="27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6C6B159-7A5F-F348-BE41-9625C21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922" y="6260547"/>
              <a:ext cx="293477" cy="27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488A63-93B8-3445-AED5-E15F0E5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6273743"/>
              <a:ext cx="243609" cy="243609"/>
            </a:xfrm>
            <a:prstGeom prst="rect">
              <a:avLst/>
            </a:prstGeom>
          </p:spPr>
        </p:pic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136E8E7-0784-5B44-9DEB-391F5EEF929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8" y="2812916"/>
            <a:ext cx="3525408" cy="172965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A6A3FF3-D6A7-9948-905D-495C1A2D3C4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2" y="2806465"/>
            <a:ext cx="3524399" cy="1729158"/>
          </a:xfrm>
          <a:prstGeom prst="rect">
            <a:avLst/>
          </a:prstGeom>
        </p:spPr>
      </p:pic>
      <p:pic>
        <p:nvPicPr>
          <p:cNvPr id="3078" name="Picture 6" descr="https://devel.eodataservice.org/media/filer_public_thumbnails/filer_public/39/b5/39b5086f-4a0d-4687-8ef9-d2b5dfd1b54c/mea_logo_115x32px.png__115x32_q85_subsampling-2.png">
            <a:extLst>
              <a:ext uri="{FF2B5EF4-FFF2-40B4-BE49-F238E27FC236}">
                <a16:creationId xmlns:a16="http://schemas.microsoft.com/office/drawing/2014/main" id="{260FFD8D-34A1-3D4A-9CBD-1C03EEF87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71"/>
          <a:stretch/>
        </p:blipFill>
        <p:spPr bwMode="auto">
          <a:xfrm>
            <a:off x="5655764" y="3250312"/>
            <a:ext cx="293768" cy="2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AD93876-6A60-B84C-891B-F280003C10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713386" y="1110248"/>
            <a:ext cx="2711034" cy="1467490"/>
          </a:xfrm>
          <a:prstGeom prst="bentConnector3">
            <a:avLst>
              <a:gd name="adj1" fmla="val 10059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B7E46E33-E69A-294C-BC83-306E598514B6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V="1">
            <a:off x="5749657" y="3571974"/>
            <a:ext cx="158760" cy="527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90900" y="-3164"/>
            <a:ext cx="57422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UC2: EO Data Discovery, Visualization and Pixel Access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827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2A3ED14D-49C4-E940-8F9D-44068F59F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912" y="54594"/>
            <a:ext cx="5491281" cy="46759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160262" y="37755"/>
            <a:ext cx="4641229" cy="1584594"/>
            <a:chOff x="95263" y="422422"/>
            <a:chExt cx="6188307" cy="21127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2422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5" y="565443"/>
              <a:ext cx="5321685" cy="19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>
                  <a:latin typeface="+mj-lt"/>
                </a:rPr>
                <a:t>The </a:t>
              </a:r>
              <a:r>
                <a:rPr lang="it-IT" sz="900" b="1" dirty="0" err="1">
                  <a:latin typeface="+mj-lt"/>
                </a:rPr>
                <a:t>users</a:t>
              </a:r>
              <a:r>
                <a:rPr lang="it-IT" sz="900" b="1" dirty="0">
                  <a:latin typeface="+mj-lt"/>
                </a:rPr>
                <a:t>: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connect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to the GUI (</a:t>
              </a:r>
              <a:r>
                <a:rPr lang="it-IT" sz="900" b="1" dirty="0">
                  <a:hlinkClick r:id="rId6"/>
                </a:rPr>
                <a:t>https://adam.eodataservice.org/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select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collection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(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define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AOI/TOI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latin typeface="+mj-lt"/>
                </a:rPr>
                <a:t>connect</a:t>
              </a:r>
              <a:r>
                <a:rPr lang="it-IT" sz="900" b="1" dirty="0">
                  <a:latin typeface="+mj-lt"/>
                </a:rPr>
                <a:t> to the </a:t>
              </a:r>
              <a:r>
                <a:rPr lang="it-IT" sz="900" b="1" dirty="0" err="1">
                  <a:latin typeface="+mj-lt"/>
                </a:rPr>
                <a:t>central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900" b="1" dirty="0" err="1">
                  <a:latin typeface="+mj-lt"/>
                </a:rPr>
                <a:t>jupyter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900" b="1" dirty="0" err="1">
                  <a:latin typeface="+mj-lt"/>
                </a:rPr>
                <a:t>hub</a:t>
              </a:r>
              <a:endParaRPr lang="it-IT" sz="900" b="1" dirty="0">
                <a:latin typeface="+mj-lt"/>
              </a:endParaRP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latin typeface="+mj-lt"/>
                </a:rPr>
                <a:t>use/</a:t>
              </a:r>
              <a:r>
                <a:rPr lang="it-IT" sz="900" b="1" dirty="0" err="1">
                  <a:latin typeface="+mj-lt"/>
                </a:rPr>
                <a:t>edit</a:t>
              </a:r>
              <a:r>
                <a:rPr lang="it-IT" sz="900" b="1" dirty="0">
                  <a:latin typeface="+mj-lt"/>
                </a:rPr>
                <a:t>/create notebooks to </a:t>
              </a:r>
              <a:r>
                <a:rPr lang="it-IT" sz="900" b="1" dirty="0" err="1">
                  <a:latin typeface="+mj-lt"/>
                </a:rPr>
                <a:t>manage</a:t>
              </a:r>
              <a:r>
                <a:rPr lang="it-IT" sz="900" b="1" dirty="0">
                  <a:latin typeface="+mj-lt"/>
                </a:rPr>
                <a:t> the full data </a:t>
              </a:r>
              <a:r>
                <a:rPr lang="it-IT" sz="900" b="1" dirty="0" err="1">
                  <a:latin typeface="+mj-lt"/>
                </a:rPr>
                <a:t>cycle</a:t>
              </a:r>
              <a:r>
                <a:rPr lang="it-IT" sz="900" b="1" dirty="0">
                  <a:latin typeface="+mj-lt"/>
                </a:rPr>
                <a:t> (</a:t>
              </a:r>
              <a:r>
                <a:rPr lang="it-IT" sz="900" b="1" dirty="0" err="1">
                  <a:latin typeface="+mj-lt"/>
                </a:rPr>
                <a:t>discover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latin typeface="+mj-lt"/>
                </a:rPr>
                <a:t>access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solidFill>
                    <a:srgbClr val="FF0000"/>
                  </a:solidFill>
                  <a:latin typeface="+mj-lt"/>
                </a:rPr>
                <a:t>process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latin typeface="+mj-lt"/>
                </a:rPr>
                <a:t>visualize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Open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his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own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terminal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 API / CLI to code and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send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/ processing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query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28A33FB-C7BC-F344-8EEE-71D53A266E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61351" y="909013"/>
            <a:ext cx="2389946" cy="2292649"/>
          </a:xfrm>
          <a:prstGeom prst="bentConnector3">
            <a:avLst>
              <a:gd name="adj1" fmla="val -7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EEA4C9-7AFB-7840-A3A4-CDBF1B68FE3E}"/>
              </a:ext>
            </a:extLst>
          </p:cNvPr>
          <p:cNvGrpSpPr/>
          <p:nvPr/>
        </p:nvGrpSpPr>
        <p:grpSpPr>
          <a:xfrm>
            <a:off x="160262" y="1605945"/>
            <a:ext cx="4098231" cy="1061829"/>
            <a:chOff x="127293" y="2481483"/>
            <a:chExt cx="5464308" cy="14157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4250C1-021C-A44B-B415-6636251F3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69"/>
              <a:ext cx="828951" cy="76263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45320B-D212-AF49-9B1A-FC4BC873CDCA}"/>
                </a:ext>
              </a:extLst>
            </p:cNvPr>
            <p:cNvSpPr txBox="1"/>
            <p:nvPr/>
          </p:nvSpPr>
          <p:spPr>
            <a:xfrm>
              <a:off x="961885" y="2481483"/>
              <a:ext cx="462971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/>
                <a:t>The </a:t>
              </a:r>
              <a:r>
                <a:rPr lang="it-IT" sz="900" b="1" dirty="0" err="1"/>
                <a:t>jupyter</a:t>
              </a:r>
              <a:r>
                <a:rPr lang="it-IT" sz="900" b="1" dirty="0"/>
                <a:t> </a:t>
              </a:r>
              <a:r>
                <a:rPr lang="it-IT" sz="900" b="1" dirty="0" err="1"/>
                <a:t>hub</a:t>
              </a:r>
              <a:r>
                <a:rPr lang="it-IT" sz="900" b="1" dirty="0"/>
                <a:t> </a:t>
              </a:r>
              <a:r>
                <a:rPr lang="it-IT" sz="900" b="1" dirty="0" err="1"/>
                <a:t>provides</a:t>
              </a:r>
              <a:r>
                <a:rPr lang="it-IT" sz="900" b="1" dirty="0"/>
                <a:t> (</a:t>
              </a:r>
              <a:r>
                <a:rPr lang="it-IT" sz="900" b="1" dirty="0">
                  <a:hlinkClick r:id="rId8"/>
                </a:rPr>
                <a:t>https://jupyter.eodataservice.org/user/demo/tree</a:t>
              </a:r>
              <a:r>
                <a:rPr lang="it-IT" sz="900" b="1" dirty="0"/>
                <a:t>) 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/>
                <a:t>notebooks with </a:t>
              </a:r>
              <a:r>
                <a:rPr lang="it-IT" sz="900" b="1" dirty="0" err="1"/>
                <a:t>examples</a:t>
              </a:r>
              <a:r>
                <a:rPr lang="it-IT" sz="900" b="1" dirty="0"/>
                <a:t> of </a:t>
              </a:r>
              <a:r>
                <a:rPr lang="it-IT" sz="900" b="1" dirty="0" err="1"/>
                <a:t>access</a:t>
              </a:r>
              <a:r>
                <a:rPr lang="it-IT" sz="900" b="1" dirty="0"/>
                <a:t> / processing </a:t>
              </a:r>
              <a:r>
                <a:rPr lang="it-IT" sz="900" b="1" dirty="0" err="1"/>
                <a:t>query</a:t>
              </a:r>
              <a:r>
                <a:rPr lang="it-IT" sz="900" b="1" dirty="0"/>
                <a:t> to the DAS component @ESA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interactive</a:t>
              </a:r>
              <a:r>
                <a:rPr lang="it-IT" sz="900" b="1" dirty="0"/>
                <a:t> </a:t>
              </a:r>
              <a:r>
                <a:rPr lang="it-IT" sz="900" b="1" dirty="0" err="1"/>
                <a:t>interface</a:t>
              </a:r>
              <a:r>
                <a:rPr lang="it-IT" sz="900" b="1" dirty="0"/>
                <a:t> for live </a:t>
              </a:r>
              <a:r>
                <a:rPr lang="it-IT" sz="900" b="1" dirty="0" err="1"/>
                <a:t>coding</a:t>
              </a:r>
              <a:r>
                <a:rPr lang="it-IT" sz="900" b="1" dirty="0"/>
                <a:t> to </a:t>
              </a:r>
              <a:r>
                <a:rPr lang="it-IT" sz="900" b="1" dirty="0" err="1"/>
                <a:t>discover</a:t>
              </a:r>
              <a:r>
                <a:rPr lang="it-IT" sz="900" b="1" dirty="0"/>
                <a:t>, </a:t>
              </a:r>
              <a:r>
                <a:rPr lang="it-IT" sz="900" b="1" dirty="0" err="1"/>
                <a:t>access</a:t>
              </a:r>
              <a:r>
                <a:rPr lang="it-IT" sz="900" b="1" dirty="0"/>
                <a:t>, </a:t>
              </a:r>
              <a:r>
                <a:rPr lang="it-IT" sz="900" b="1" dirty="0" err="1"/>
                <a:t>process</a:t>
              </a:r>
              <a:r>
                <a:rPr lang="it-IT" sz="900" b="1" dirty="0"/>
                <a:t>, </a:t>
              </a:r>
              <a:r>
                <a:rPr lang="it-IT" sz="900" b="1" dirty="0" err="1"/>
                <a:t>visualize</a:t>
              </a:r>
              <a:r>
                <a:rPr lang="it-IT" sz="900" b="1" dirty="0"/>
                <a:t> the </a:t>
              </a:r>
              <a:r>
                <a:rPr lang="it-IT" sz="900" b="1" dirty="0" err="1"/>
                <a:t>datacube</a:t>
              </a:r>
              <a:r>
                <a:rPr lang="it-IT" sz="900" b="1" dirty="0"/>
                <a:t>(</a:t>
              </a:r>
              <a:r>
                <a:rPr lang="it-IT" sz="900" b="1" dirty="0" err="1"/>
                <a:t>s</a:t>
              </a:r>
              <a:r>
                <a:rPr lang="it-IT" sz="900" b="1" dirty="0"/>
                <a:t>)</a:t>
              </a:r>
              <a:endParaRPr lang="it-IT" sz="9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C20259-6AEB-AF47-BB81-0DDE3F0FB7D1}"/>
              </a:ext>
            </a:extLst>
          </p:cNvPr>
          <p:cNvGrpSpPr/>
          <p:nvPr/>
        </p:nvGrpSpPr>
        <p:grpSpPr>
          <a:xfrm>
            <a:off x="5708686" y="3677743"/>
            <a:ext cx="551222" cy="270000"/>
            <a:chOff x="537922" y="6260547"/>
            <a:chExt cx="551222" cy="27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6C6B159-7A5F-F348-BE41-9625C21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922" y="6260547"/>
              <a:ext cx="293477" cy="27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488A63-93B8-3445-AED5-E15F0E5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6273743"/>
              <a:ext cx="243609" cy="243609"/>
            </a:xfrm>
            <a:prstGeom prst="rect">
              <a:avLst/>
            </a:prstGeom>
          </p:spPr>
        </p:pic>
      </p:grp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17263B5E-4018-D243-81D3-500B234D3EFE}"/>
              </a:ext>
            </a:extLst>
          </p:cNvPr>
          <p:cNvCxnSpPr>
            <a:cxnSpLocks/>
            <a:endCxn id="87" idx="0"/>
          </p:cNvCxnSpPr>
          <p:nvPr/>
        </p:nvCxnSpPr>
        <p:spPr>
          <a:xfrm rot="16200000" flipH="1">
            <a:off x="5772911" y="3595229"/>
            <a:ext cx="118852" cy="461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AD93876-6A60-B84C-891B-F280003C10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04169" y="895845"/>
            <a:ext cx="2413464" cy="2307365"/>
          </a:xfrm>
          <a:prstGeom prst="bentConnector3">
            <a:avLst>
              <a:gd name="adj1" fmla="val 9990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B7E46E33-E69A-294C-BC83-306E598514B6}"/>
              </a:ext>
            </a:extLst>
          </p:cNvPr>
          <p:cNvCxnSpPr>
            <a:cxnSpLocks/>
            <a:stCxn id="87" idx="0"/>
            <a:endCxn id="38" idx="2"/>
          </p:cNvCxnSpPr>
          <p:nvPr/>
        </p:nvCxnSpPr>
        <p:spPr>
          <a:xfrm rot="16200000" flipV="1">
            <a:off x="5764807" y="3587124"/>
            <a:ext cx="128461" cy="527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687DF05-391D-A64E-99E9-5F889CDA22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96" y="3255379"/>
            <a:ext cx="293903" cy="293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7A283-C24F-104E-B644-277852DED1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06" y="2946128"/>
            <a:ext cx="3204916" cy="15590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-7620"/>
            <a:ext cx="534212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UC3: EO Service Discovery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35861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281940"/>
            <a:ext cx="8748000" cy="4268460"/>
          </a:xfrm>
        </p:spPr>
        <p:txBody>
          <a:bodyPr anchor="ctr"/>
          <a:lstStyle/>
          <a:p>
            <a:pPr algn="ctr"/>
            <a:r>
              <a:rPr lang="en-GB" sz="5000" b="1" i="1" dirty="0">
                <a:latin typeface="Calibri" panose="020F0502020204030204" pitchFamily="34" charset="0"/>
                <a:cs typeface="Calibri" panose="020F0502020204030204" pitchFamily="34" charset="0"/>
              </a:rPr>
              <a:t>F E D E R A T I O N  </a:t>
            </a:r>
          </a:p>
        </p:txBody>
      </p:sp>
    </p:spTree>
    <p:extLst>
      <p:ext uri="{BB962C8B-B14F-4D97-AF65-F5344CB8AC3E}">
        <p14:creationId xmlns:p14="http://schemas.microsoft.com/office/powerpoint/2010/main" val="25622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DB969259-B658-2748-83C8-904AD5C89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346" y="2745496"/>
            <a:ext cx="1479917" cy="8265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65ED226-F47D-F744-98E3-2C3A33641C7D}"/>
              </a:ext>
            </a:extLst>
          </p:cNvPr>
          <p:cNvGrpSpPr/>
          <p:nvPr/>
        </p:nvGrpSpPr>
        <p:grpSpPr>
          <a:xfrm>
            <a:off x="71448" y="3194908"/>
            <a:ext cx="2530403" cy="650873"/>
            <a:chOff x="95263" y="4068835"/>
            <a:chExt cx="3373871" cy="867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991E0D-4A95-EB42-B9AD-79264BD6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16666"/>
              <a:ext cx="720000" cy="720000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C1976DB-0063-8848-A40D-6A8659BEFBC7}"/>
                </a:ext>
              </a:extLst>
            </p:cNvPr>
            <p:cNvSpPr txBox="1"/>
            <p:nvPr/>
          </p:nvSpPr>
          <p:spPr>
            <a:xfrm>
              <a:off x="870179" y="4068835"/>
              <a:ext cx="259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1050" b="1" dirty="0">
                  <a:latin typeface="+mj-lt"/>
                </a:rPr>
                <a:t>Data </a:t>
              </a:r>
              <a:r>
                <a:rPr lang="it-IT" sz="1050" b="1" dirty="0" err="1">
                  <a:latin typeface="+mj-lt"/>
                </a:rPr>
                <a:t>layer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>
                  <a:latin typeface="+mj-lt"/>
                </a:rPr>
                <a:t>Data </a:t>
              </a:r>
              <a:r>
                <a:rPr lang="it-IT" sz="800" dirty="0" err="1">
                  <a:latin typeface="+mj-lt"/>
                </a:rPr>
                <a:t>remain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at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their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own</a:t>
              </a:r>
              <a:r>
                <a:rPr lang="it-IT" sz="800" dirty="0">
                  <a:latin typeface="+mj-lt"/>
                </a:rPr>
                <a:t> location (multiple data centers) with the </a:t>
              </a:r>
              <a:r>
                <a:rPr lang="it-IT" sz="800" dirty="0" err="1">
                  <a:latin typeface="+mj-lt"/>
                </a:rPr>
                <a:t>original</a:t>
              </a:r>
              <a:r>
                <a:rPr lang="it-IT" sz="800" dirty="0">
                  <a:latin typeface="+mj-lt"/>
                </a:rPr>
                <a:t> data format</a:t>
              </a:r>
              <a:endParaRPr lang="it-IT" sz="1050" dirty="0"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4190BC-C395-E34D-8734-4712FC4C71DF}"/>
              </a:ext>
            </a:extLst>
          </p:cNvPr>
          <p:cNvGrpSpPr/>
          <p:nvPr/>
        </p:nvGrpSpPr>
        <p:grpSpPr>
          <a:xfrm>
            <a:off x="95470" y="1868675"/>
            <a:ext cx="2506381" cy="702017"/>
            <a:chOff x="127293" y="2481483"/>
            <a:chExt cx="3341841" cy="9360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222F07-AF30-4E49-A826-9ECDB1CCF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70"/>
              <a:ext cx="828951" cy="762635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A1C8AC0-BAEB-3048-A994-414831ABC0A2}"/>
                </a:ext>
              </a:extLst>
            </p:cNvPr>
            <p:cNvSpPr txBox="1"/>
            <p:nvPr/>
          </p:nvSpPr>
          <p:spPr>
            <a:xfrm>
              <a:off x="961886" y="2481483"/>
              <a:ext cx="2507248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 err="1">
                  <a:latin typeface="+mj-lt"/>
                </a:rPr>
                <a:t>Datacube</a:t>
              </a:r>
              <a:r>
                <a:rPr lang="it-IT" sz="900" b="1" dirty="0">
                  <a:latin typeface="+mj-lt"/>
                </a:rPr>
                <a:t> Engine/API </a:t>
              </a:r>
              <a:r>
                <a:rPr lang="it-IT" sz="900" b="1" dirty="0" err="1">
                  <a:latin typeface="+mj-lt"/>
                </a:rPr>
                <a:t>VMs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>
                  <a:latin typeface="+mj-lt"/>
                </a:rPr>
                <a:t>The </a:t>
              </a:r>
              <a:r>
                <a:rPr lang="it-IT" sz="800" dirty="0" err="1">
                  <a:latin typeface="+mj-lt"/>
                </a:rPr>
                <a:t>deployment</a:t>
              </a:r>
              <a:r>
                <a:rPr lang="it-IT" sz="800" dirty="0">
                  <a:latin typeface="+mj-lt"/>
                </a:rPr>
                <a:t> of DAS in front of </a:t>
              </a:r>
              <a:r>
                <a:rPr lang="it-IT" sz="800" dirty="0" err="1">
                  <a:latin typeface="+mj-lt"/>
                </a:rPr>
                <a:t>each</a:t>
              </a:r>
              <a:r>
                <a:rPr lang="it-IT" sz="800" dirty="0">
                  <a:latin typeface="+mj-lt"/>
                </a:rPr>
                <a:t> data source </a:t>
              </a:r>
              <a:r>
                <a:rPr lang="it-IT" sz="800" dirty="0" err="1">
                  <a:latin typeface="+mj-lt"/>
                </a:rPr>
                <a:t>enables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effective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access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services</a:t>
              </a:r>
              <a:endParaRPr lang="it-IT" sz="1050" dirty="0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71448" y="294483"/>
            <a:ext cx="2346371" cy="746358"/>
            <a:chOff x="95263" y="565443"/>
            <a:chExt cx="3128495" cy="995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820996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6" y="565443"/>
              <a:ext cx="2261872" cy="99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1050" b="1" dirty="0" err="1">
                  <a:latin typeface="+mj-lt"/>
                </a:rPr>
                <a:t>Visualization</a:t>
              </a:r>
              <a:r>
                <a:rPr lang="it-IT" sz="1050" b="1" dirty="0">
                  <a:latin typeface="+mj-lt"/>
                </a:rPr>
                <a:t> </a:t>
              </a:r>
              <a:r>
                <a:rPr lang="it-IT" sz="1050" b="1" dirty="0" err="1">
                  <a:latin typeface="+mj-lt"/>
                </a:rPr>
                <a:t>layer</a:t>
              </a:r>
              <a:r>
                <a:rPr lang="it-IT" sz="1050" b="1" dirty="0">
                  <a:latin typeface="+mj-lt"/>
                </a:rPr>
                <a:t/>
              </a:r>
              <a:br>
                <a:rPr lang="it-IT" sz="1050" b="1" dirty="0">
                  <a:latin typeface="+mj-lt"/>
                </a:rPr>
              </a:br>
              <a:r>
                <a:rPr lang="it-IT" sz="800" dirty="0" err="1">
                  <a:latin typeface="+mj-lt"/>
                </a:rPr>
                <a:t>Standardised</a:t>
              </a:r>
              <a:r>
                <a:rPr lang="it-IT" sz="800" dirty="0">
                  <a:latin typeface="+mj-lt"/>
                </a:rPr>
                <a:t> data </a:t>
              </a:r>
              <a:r>
                <a:rPr lang="it-IT" sz="800" dirty="0" err="1">
                  <a:latin typeface="+mj-lt"/>
                </a:rPr>
                <a:t>access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interfaces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allow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connecting</a:t>
              </a:r>
              <a:r>
                <a:rPr lang="it-IT" sz="800" dirty="0">
                  <a:latin typeface="+mj-lt"/>
                </a:rPr>
                <a:t>  a wide </a:t>
              </a:r>
              <a:r>
                <a:rPr lang="it-IT" sz="800" dirty="0" err="1">
                  <a:latin typeface="+mj-lt"/>
                </a:rPr>
                <a:t>range</a:t>
              </a:r>
              <a:r>
                <a:rPr lang="it-IT" sz="800" dirty="0">
                  <a:latin typeface="+mj-lt"/>
                </a:rPr>
                <a:t> of </a:t>
              </a:r>
              <a:r>
                <a:rPr lang="it-IT" sz="800" dirty="0" err="1">
                  <a:latin typeface="+mj-lt"/>
                </a:rPr>
                <a:t>user</a:t>
              </a:r>
              <a:r>
                <a:rPr lang="it-IT" sz="800" dirty="0">
                  <a:latin typeface="+mj-lt"/>
                </a:rPr>
                <a:t> </a:t>
              </a:r>
              <a:r>
                <a:rPr lang="it-IT" sz="800" dirty="0" err="1">
                  <a:latin typeface="+mj-lt"/>
                </a:rPr>
                <a:t>interfaces</a:t>
              </a:r>
              <a:endParaRPr lang="it-IT" sz="1050" dirty="0">
                <a:latin typeface="+mj-lt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F7D58F8-175B-9440-8C62-2E0886A610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35" y="2876218"/>
            <a:ext cx="2132569" cy="11736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393724-1827-BD44-9111-9EF05E816F3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992" y="3032060"/>
            <a:ext cx="1377583" cy="5038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D7B99D0-F747-4D4B-ACF8-EF3EFD8BC1F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79" y="3487555"/>
            <a:ext cx="1283120" cy="6533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FD2DD18-9E7C-7844-AE3A-2D47A51456A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171" y="3304426"/>
            <a:ext cx="779319" cy="881653"/>
          </a:xfrm>
          <a:prstGeom prst="rect">
            <a:avLst/>
          </a:prstGeom>
        </p:spPr>
      </p:pic>
      <p:sp>
        <p:nvSpPr>
          <p:cNvPr id="412" name="TextBox 411">
            <a:extLst>
              <a:ext uri="{FF2B5EF4-FFF2-40B4-BE49-F238E27FC236}">
                <a16:creationId xmlns:a16="http://schemas.microsoft.com/office/drawing/2014/main" id="{A28A7ECC-E12B-CA4B-B4C1-F61BC79A9D2B}"/>
              </a:ext>
            </a:extLst>
          </p:cNvPr>
          <p:cNvSpPr txBox="1"/>
          <p:nvPr/>
        </p:nvSpPr>
        <p:spPr>
          <a:xfrm>
            <a:off x="2417819" y="4192281"/>
            <a:ext cx="243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dirty="0">
                <a:latin typeface="+mj-lt"/>
              </a:rPr>
              <a:t>Mission-specific data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2CC5FEE-C56E-F940-AF13-B5556A84E965}"/>
              </a:ext>
            </a:extLst>
          </p:cNvPr>
          <p:cNvSpPr txBox="1"/>
          <p:nvPr/>
        </p:nvSpPr>
        <p:spPr>
          <a:xfrm>
            <a:off x="5286652" y="4162891"/>
            <a:ext cx="1661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dirty="0">
                <a:latin typeface="+mj-lt"/>
              </a:rPr>
              <a:t>Thematic data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F0090BF8-35BC-DE4E-88E6-C9931F6A0D6F}"/>
              </a:ext>
            </a:extLst>
          </p:cNvPr>
          <p:cNvSpPr txBox="1"/>
          <p:nvPr/>
        </p:nvSpPr>
        <p:spPr>
          <a:xfrm>
            <a:off x="7294612" y="4166188"/>
            <a:ext cx="1781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dirty="0">
                <a:latin typeface="+mj-lt"/>
              </a:rPr>
              <a:t>Other geospatial  data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E297E63-DB2E-8B44-ADA4-2D407773BB0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36" y="2939054"/>
            <a:ext cx="1514290" cy="1159115"/>
          </a:xfrm>
          <a:prstGeom prst="rect">
            <a:avLst/>
          </a:prstGeom>
        </p:spPr>
      </p:pic>
      <p:pic>
        <p:nvPicPr>
          <p:cNvPr id="426" name="Picture 425">
            <a:extLst>
              <a:ext uri="{FF2B5EF4-FFF2-40B4-BE49-F238E27FC236}">
                <a16:creationId xmlns:a16="http://schemas.microsoft.com/office/drawing/2014/main" id="{546E84E0-A129-2844-AC80-804A48A387A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71" y="2099565"/>
            <a:ext cx="433181" cy="391261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DCE8A181-51DD-1544-90BE-77DCE765CBC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852" y="2107654"/>
            <a:ext cx="433181" cy="3912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8C2CC5D-CEFB-E64C-8114-EE85ED59285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74" y="337532"/>
            <a:ext cx="694152" cy="6941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6519F9-5D3A-C24E-B490-4AF419B88C9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183" y="347486"/>
            <a:ext cx="762304" cy="762304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76311FFA-ADAF-954D-A5F7-E55E4ABF240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463" y="463618"/>
            <a:ext cx="1350000" cy="908441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25ABDF68-C855-8F48-9EF0-A8C2217163E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139"/>
          <a:stretch/>
        </p:blipFill>
        <p:spPr>
          <a:xfrm>
            <a:off x="4271857" y="720162"/>
            <a:ext cx="631645" cy="3199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1AC10B-89A9-1545-8062-76E9B60E102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531" y="459278"/>
            <a:ext cx="739595" cy="3484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A7AA83-BFCC-C441-BB1A-6138597E5C8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219" y="958610"/>
            <a:ext cx="734670" cy="34061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6F74E0E-E452-A64B-8973-469201DE7AA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159" y="2099565"/>
            <a:ext cx="433181" cy="39126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F84674E-C086-6B48-BCAF-25B06F2EBA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178" y="2113913"/>
            <a:ext cx="433181" cy="39126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96A9CA-1DAC-4C4E-9AAD-28C02656D1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829" y="2119068"/>
            <a:ext cx="433181" cy="39126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7E0B35-30A9-454C-B999-09AFBF94EBD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017" y="2119068"/>
            <a:ext cx="433181" cy="39126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DE9B314-E6CD-DD40-8B29-0DAC31727B0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90" y="2113913"/>
            <a:ext cx="433181" cy="39126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476D585-1A77-D343-822C-731F45089ACB}"/>
              </a:ext>
            </a:extLst>
          </p:cNvPr>
          <p:cNvSpPr txBox="1"/>
          <p:nvPr/>
        </p:nvSpPr>
        <p:spPr>
          <a:xfrm>
            <a:off x="2417819" y="14004"/>
            <a:ext cx="2296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050" b="1" dirty="0">
                <a:latin typeface="+mj-lt"/>
                <a:hlinkClick r:id="rId20"/>
              </a:rPr>
              <a:t>Web </a:t>
            </a:r>
            <a:r>
              <a:rPr lang="it-IT" sz="1050" b="1" dirty="0" err="1">
                <a:latin typeface="+mj-lt"/>
                <a:hlinkClick r:id="rId20"/>
              </a:rPr>
              <a:t>based</a:t>
            </a:r>
            <a:r>
              <a:rPr lang="it-IT" sz="1050" b="1" dirty="0">
                <a:latin typeface="+mj-lt"/>
                <a:hlinkClick r:id="rId20"/>
              </a:rPr>
              <a:t> GUI</a:t>
            </a:r>
            <a:endParaRPr lang="it-IT" sz="1050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D569BF-C58D-C741-89DC-B1B877195991}"/>
              </a:ext>
            </a:extLst>
          </p:cNvPr>
          <p:cNvSpPr/>
          <p:nvPr/>
        </p:nvSpPr>
        <p:spPr>
          <a:xfrm>
            <a:off x="5049581" y="15594"/>
            <a:ext cx="1590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50" b="1" dirty="0" err="1">
                <a:latin typeface="+mj-lt"/>
                <a:hlinkClick r:id="rId21"/>
              </a:rPr>
              <a:t>Jupyter</a:t>
            </a:r>
            <a:r>
              <a:rPr lang="it-IT" sz="1050" b="1" dirty="0">
                <a:latin typeface="+mj-lt"/>
                <a:hlinkClick r:id="rId21"/>
              </a:rPr>
              <a:t> Notebook</a:t>
            </a:r>
            <a:endParaRPr lang="it-IT" sz="1050" b="1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7220890" y="-20406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050" b="1" dirty="0">
                <a:latin typeface="+mj-lt"/>
              </a:rPr>
              <a:t>CLI / REST API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5C630461-C880-014D-9E3A-1D0BE1F1028F}"/>
              </a:ext>
            </a:extLst>
          </p:cNvPr>
          <p:cNvCxnSpPr>
            <a:stCxn id="437" idx="2"/>
            <a:endCxn id="73" idx="0"/>
          </p:cNvCxnSpPr>
          <p:nvPr/>
        </p:nvCxnSpPr>
        <p:spPr>
          <a:xfrm rot="5400000">
            <a:off x="2698595" y="1512045"/>
            <a:ext cx="741854" cy="461882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0EE5700A-C8F4-874D-8DE7-81A0CE6D70A4}"/>
              </a:ext>
            </a:extLst>
          </p:cNvPr>
          <p:cNvCxnSpPr>
            <a:cxnSpLocks/>
            <a:stCxn id="73" idx="2"/>
          </p:cNvCxnSpPr>
          <p:nvPr/>
        </p:nvCxnSpPr>
        <p:spPr>
          <a:xfrm rot="16200000" flipH="1">
            <a:off x="2310054" y="2896540"/>
            <a:ext cx="1158085" cy="101031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46698184-5D92-EC4E-B11A-594CEA3962B6}"/>
              </a:ext>
            </a:extLst>
          </p:cNvPr>
          <p:cNvCxnSpPr>
            <a:cxnSpLocks/>
            <a:stCxn id="61" idx="2"/>
          </p:cNvCxnSpPr>
          <p:nvPr/>
        </p:nvCxnSpPr>
        <p:spPr>
          <a:xfrm rot="5400000">
            <a:off x="2892625" y="2753387"/>
            <a:ext cx="638359" cy="141930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F331D06B-E370-4C41-861A-742C47FFF13A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3858200" y="2694577"/>
            <a:ext cx="895413" cy="25259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7B0DC7AC-FB32-B943-8D76-A6A4CA797AF9}"/>
              </a:ext>
            </a:extLst>
          </p:cNvPr>
          <p:cNvCxnSpPr>
            <a:cxnSpLocks/>
            <a:stCxn id="64" idx="2"/>
          </p:cNvCxnSpPr>
          <p:nvPr/>
        </p:nvCxnSpPr>
        <p:spPr>
          <a:xfrm rot="16200000" flipH="1">
            <a:off x="3550335" y="2695413"/>
            <a:ext cx="506493" cy="136325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83CEFF71-7533-FA45-ADDF-5F0FF84FD0E2}"/>
              </a:ext>
            </a:extLst>
          </p:cNvPr>
          <p:cNvCxnSpPr>
            <a:cxnSpLocks/>
            <a:stCxn id="437" idx="2"/>
            <a:endCxn id="61" idx="0"/>
          </p:cNvCxnSpPr>
          <p:nvPr/>
        </p:nvCxnSpPr>
        <p:spPr>
          <a:xfrm rot="5400000">
            <a:off x="2920689" y="1734139"/>
            <a:ext cx="741854" cy="17694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>
            <a:extLst>
              <a:ext uri="{FF2B5EF4-FFF2-40B4-BE49-F238E27FC236}">
                <a16:creationId xmlns:a16="http://schemas.microsoft.com/office/drawing/2014/main" id="{C0FA1740-35C5-4B40-9DB8-B7DB2045DF3D}"/>
              </a:ext>
            </a:extLst>
          </p:cNvPr>
          <p:cNvCxnSpPr>
            <a:cxnSpLocks/>
            <a:stCxn id="437" idx="2"/>
            <a:endCxn id="64" idx="0"/>
          </p:cNvCxnSpPr>
          <p:nvPr/>
        </p:nvCxnSpPr>
        <p:spPr>
          <a:xfrm rot="16200000" flipH="1">
            <a:off x="3144437" y="1528084"/>
            <a:ext cx="747009" cy="434957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51217F99-FD43-DA4D-934A-C6810AA84E36}"/>
              </a:ext>
            </a:extLst>
          </p:cNvPr>
          <p:cNvCxnSpPr>
            <a:cxnSpLocks/>
            <a:stCxn id="437" idx="2"/>
            <a:endCxn id="67" idx="0"/>
          </p:cNvCxnSpPr>
          <p:nvPr/>
        </p:nvCxnSpPr>
        <p:spPr>
          <a:xfrm rot="16200000" flipH="1">
            <a:off x="3366531" y="1305990"/>
            <a:ext cx="747009" cy="8791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EF6BA048-797A-3941-87E3-BDBA1542E20A}"/>
              </a:ext>
            </a:extLst>
          </p:cNvPr>
          <p:cNvCxnSpPr>
            <a:cxnSpLocks/>
            <a:stCxn id="437" idx="2"/>
            <a:endCxn id="426" idx="0"/>
          </p:cNvCxnSpPr>
          <p:nvPr/>
        </p:nvCxnSpPr>
        <p:spPr>
          <a:xfrm rot="16200000" flipH="1">
            <a:off x="4317340" y="355182"/>
            <a:ext cx="590345" cy="2624099"/>
          </a:xfrm>
          <a:prstGeom prst="bentConnector3">
            <a:avLst>
              <a:gd name="adj1" fmla="val 3587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437" idx="2"/>
            <a:endCxn id="427" idx="0"/>
          </p:cNvCxnSpPr>
          <p:nvPr/>
        </p:nvCxnSpPr>
        <p:spPr>
          <a:xfrm rot="16200000" flipH="1">
            <a:off x="5408736" y="-736214"/>
            <a:ext cx="598435" cy="4814980"/>
          </a:xfrm>
          <a:prstGeom prst="bentConnector3">
            <a:avLst>
              <a:gd name="adj1" fmla="val 19027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>
            <a:extLst>
              <a:ext uri="{FF2B5EF4-FFF2-40B4-BE49-F238E27FC236}">
                <a16:creationId xmlns:a16="http://schemas.microsoft.com/office/drawing/2014/main" id="{2A544E0A-0F50-C046-A747-0FDCE825B6D1}"/>
              </a:ext>
            </a:extLst>
          </p:cNvPr>
          <p:cNvCxnSpPr>
            <a:cxnSpLocks/>
            <a:stCxn id="437" idx="2"/>
            <a:endCxn id="59" idx="0"/>
          </p:cNvCxnSpPr>
          <p:nvPr/>
        </p:nvCxnSpPr>
        <p:spPr>
          <a:xfrm rot="16200000" flipH="1">
            <a:off x="4470853" y="201668"/>
            <a:ext cx="727506" cy="3068287"/>
          </a:xfrm>
          <a:prstGeom prst="bentConnector3">
            <a:avLst>
              <a:gd name="adj1" fmla="val 2905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5C697D0A-40BE-8E42-8E7B-C27D74DE4A98}"/>
              </a:ext>
            </a:extLst>
          </p:cNvPr>
          <p:cNvCxnSpPr>
            <a:cxnSpLocks/>
            <a:stCxn id="57" idx="2"/>
            <a:endCxn id="427" idx="0"/>
          </p:cNvCxnSpPr>
          <p:nvPr/>
        </p:nvCxnSpPr>
        <p:spPr>
          <a:xfrm rot="16200000" flipH="1">
            <a:off x="6513957" y="506168"/>
            <a:ext cx="997864" cy="2205108"/>
          </a:xfrm>
          <a:prstGeom prst="bentConnector3">
            <a:avLst>
              <a:gd name="adj1" fmla="val 37018"/>
            </a:avLst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13A90002-A071-9448-BE76-047F1DC97B35}"/>
              </a:ext>
            </a:extLst>
          </p:cNvPr>
          <p:cNvCxnSpPr>
            <a:cxnSpLocks/>
            <a:stCxn id="55" idx="2"/>
            <a:endCxn id="426" idx="0"/>
          </p:cNvCxnSpPr>
          <p:nvPr/>
        </p:nvCxnSpPr>
        <p:spPr>
          <a:xfrm rot="5400000">
            <a:off x="6385916" y="570330"/>
            <a:ext cx="1067881" cy="1990588"/>
          </a:xfrm>
          <a:prstGeom prst="bentConnector3">
            <a:avLst>
              <a:gd name="adj1" fmla="val 52141"/>
            </a:avLst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2616366" y="2201820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3072961" y="2208406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3517892" y="2208406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3970800" y="2201820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5724746" y="2184539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6157663" y="2177670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64401D-1CF4-F648-BEEB-4F2355AA4BDF}"/>
              </a:ext>
            </a:extLst>
          </p:cNvPr>
          <p:cNvSpPr/>
          <p:nvPr/>
        </p:nvSpPr>
        <p:spPr>
          <a:xfrm>
            <a:off x="7910123" y="2191518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800" b="1" dirty="0" smtClean="0">
                <a:latin typeface="+mj-lt"/>
              </a:rPr>
              <a:t>DAS</a:t>
            </a:r>
            <a:endParaRPr lang="it-IT" sz="800" b="1" dirty="0">
              <a:latin typeface="+mj-lt"/>
            </a:endParaRP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2A544E0A-0F50-C046-A747-0FDCE825B6D1}"/>
              </a:ext>
            </a:extLst>
          </p:cNvPr>
          <p:cNvCxnSpPr>
            <a:cxnSpLocks/>
            <a:stCxn id="426" idx="2"/>
          </p:cNvCxnSpPr>
          <p:nvPr/>
        </p:nvCxnSpPr>
        <p:spPr>
          <a:xfrm rot="5400000">
            <a:off x="5425375" y="2532873"/>
            <a:ext cx="541234" cy="45714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2A544E0A-0F50-C046-A747-0FDCE825B6D1}"/>
              </a:ext>
            </a:extLst>
          </p:cNvPr>
          <p:cNvCxnSpPr>
            <a:cxnSpLocks/>
            <a:stCxn id="59" idx="2"/>
          </p:cNvCxnSpPr>
          <p:nvPr/>
        </p:nvCxnSpPr>
        <p:spPr>
          <a:xfrm rot="16200000" flipH="1">
            <a:off x="6187121" y="2672454"/>
            <a:ext cx="456229" cy="9297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558E8103-DDEF-8145-BDBD-5E88B8252517}"/>
              </a:ext>
            </a:extLst>
          </p:cNvPr>
          <p:cNvCxnSpPr>
            <a:cxnSpLocks/>
            <a:stCxn id="427" idx="2"/>
            <a:endCxn id="54" idx="0"/>
          </p:cNvCxnSpPr>
          <p:nvPr/>
        </p:nvCxnSpPr>
        <p:spPr>
          <a:xfrm rot="16200000" flipH="1">
            <a:off x="7929793" y="2684565"/>
            <a:ext cx="440139" cy="68838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Federated Infrastructure</a:t>
            </a:r>
            <a:endParaRPr lang="en-GB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131270"/>
            <a:ext cx="8748000" cy="3198675"/>
          </a:xfrm>
        </p:spPr>
        <p:txBody>
          <a:bodyPr numCol="2"/>
          <a:lstStyle/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b="1" dirty="0">
                <a:solidFill>
                  <a:schemeClr val="tx1"/>
                </a:solidFill>
              </a:rPr>
              <a:t>High Resolution optical satellite data (Level 1)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accent1"/>
                </a:solidFill>
              </a:rPr>
              <a:t>Sentinel 2 (10m, global, since 2015)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tx1"/>
                </a:solidFill>
              </a:rPr>
              <a:t>Landsat 8 (30m, Europe, since 2013)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endParaRPr lang="en-GB" sz="1050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b="1" dirty="0">
                <a:solidFill>
                  <a:schemeClr val="tx1"/>
                </a:solidFill>
              </a:rPr>
              <a:t>Land Products (Level 2+)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tx1"/>
                </a:solidFill>
              </a:rPr>
              <a:t>Vegetation Indexes (250m - 10m, 2000)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tx1"/>
                </a:solidFill>
              </a:rPr>
              <a:t>Land Surface Temperature (1Km, 2000)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tx1"/>
                </a:solidFill>
              </a:rPr>
              <a:t>Soil Moisture  (100Km - 10km, 1978)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r>
              <a:rPr lang="en-GB" sz="1050" dirty="0">
                <a:solidFill>
                  <a:schemeClr val="tx1"/>
                </a:solidFill>
              </a:rPr>
              <a:t>Land Cover type (1km, 2000)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tabLst/>
              <a:defRPr/>
            </a:pPr>
            <a:endParaRPr lang="en-GB" sz="1050" dirty="0">
              <a:solidFill>
                <a:schemeClr val="tx1"/>
              </a:solidFill>
            </a:endParaRP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b="1" dirty="0">
                <a:solidFill>
                  <a:schemeClr val="tx1"/>
                </a:solidFill>
              </a:rPr>
              <a:t>Atmospheric Products (Level 2+ Numerical Model)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accent1"/>
                </a:solidFill>
              </a:rPr>
              <a:t>Air Temperature (12.5 - 1km, 1979)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accent1"/>
                </a:solidFill>
              </a:rPr>
              <a:t>Precipitation (100km - 4.5km, 1979)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accent1"/>
                </a:solidFill>
              </a:rPr>
              <a:t>Aerosol Optical Thickness (1km, 2000)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endParaRPr lang="en-GB" sz="1050" dirty="0">
              <a:solidFill>
                <a:schemeClr val="tx1"/>
              </a:solidFill>
            </a:endParaRP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b="1" dirty="0">
                <a:solidFill>
                  <a:schemeClr val="tx1"/>
                </a:solidFill>
              </a:rPr>
              <a:t>Ocean products (Level 2+ Numerical Model)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accent1"/>
                </a:solidFill>
              </a:rPr>
              <a:t>Sea Surface TEMPERATURE (5km, Global, 2017)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OCEAN Salinity (10Km, Global, 2010)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tx1"/>
                </a:solidFill>
              </a:rPr>
              <a:t>Chlorophyll data (5km, Europe, 2010 – 2013)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tx1"/>
                </a:solidFill>
              </a:rPr>
              <a:t>Sea Surface Height (12km, Europe, 1993 – 2017)</a:t>
            </a:r>
          </a:p>
          <a:p>
            <a:pPr marR="0" lvl="0" indent="0">
              <a:lnSpc>
                <a:spcPct val="120000"/>
              </a:lnSpc>
              <a:spcBef>
                <a:spcPts val="200"/>
              </a:spcBef>
              <a:buSzTx/>
              <a:defRPr/>
            </a:pPr>
            <a:r>
              <a:rPr lang="en-GB" sz="1050" dirty="0">
                <a:solidFill>
                  <a:schemeClr val="tx1"/>
                </a:solidFill>
              </a:rPr>
              <a:t>Sea Surface Velocity (12km, Europe, 1993 – 2017)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endParaRPr lang="en-GB" sz="1050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b="1" dirty="0">
                <a:solidFill>
                  <a:schemeClr val="tx1"/>
                </a:solidFill>
              </a:rPr>
              <a:t>ESA TPMs/ HMs/ EEs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accent1"/>
                </a:solidFill>
              </a:rPr>
              <a:t>Landsat 4/7 (30m,  Europe, since 1984)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accent1"/>
                </a:solidFill>
              </a:rPr>
              <a:t>SPOT (1986 – 2015)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accent1"/>
                </a:solidFill>
              </a:rPr>
              <a:t>ERS-1/-2 (1991 – 2011, on demand)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accent1"/>
                </a:solidFill>
              </a:rPr>
              <a:t>ENVISAT (2002 – 2012, on demand)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sz="1050" dirty="0">
                <a:solidFill>
                  <a:schemeClr val="tx1"/>
                </a:solidFill>
              </a:rPr>
              <a:t>SMOS (10km, since 2010)</a:t>
            </a:r>
          </a:p>
          <a:p>
            <a:pPr indent="0">
              <a:lnSpc>
                <a:spcPct val="120000"/>
              </a:lnSpc>
              <a:spcBef>
                <a:spcPts val="200"/>
              </a:spcBef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2800" y="677774"/>
            <a:ext cx="8748000" cy="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 defTabSz="914400">
              <a:lnSpc>
                <a:spcPct val="100000"/>
              </a:lnSpc>
              <a:spcBef>
                <a:spcPts val="200"/>
              </a:spcBef>
            </a:pPr>
            <a:r>
              <a:rPr lang="en-GB" b="1" dirty="0">
                <a:solidFill>
                  <a:schemeClr val="tx1"/>
                </a:solidFill>
              </a:rPr>
              <a:t>Available Collections (~ overall storage +5PB)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2800" y="4329937"/>
            <a:ext cx="8748000" cy="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 defTabSz="914400">
              <a:lnSpc>
                <a:spcPct val="100000"/>
              </a:lnSpc>
              <a:spcBef>
                <a:spcPts val="200"/>
              </a:spcBef>
            </a:pPr>
            <a:r>
              <a:rPr lang="en-GB" sz="1400" b="1" dirty="0">
                <a:solidFill>
                  <a:schemeClr val="accent1"/>
                </a:solidFill>
              </a:rPr>
              <a:t>In BLUE external repositories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2A3ED14D-49C4-E940-8F9D-44068F59F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912" y="54594"/>
            <a:ext cx="5491281" cy="46759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160262" y="37755"/>
            <a:ext cx="4641229" cy="1584594"/>
            <a:chOff x="95263" y="422422"/>
            <a:chExt cx="6188307" cy="21127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2422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5" y="565443"/>
              <a:ext cx="5321685" cy="19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>
                  <a:latin typeface="+mj-lt"/>
                </a:rPr>
                <a:t>The </a:t>
              </a:r>
              <a:r>
                <a:rPr lang="it-IT" sz="900" b="1" dirty="0" err="1">
                  <a:latin typeface="+mj-lt"/>
                </a:rPr>
                <a:t>users</a:t>
              </a:r>
              <a:r>
                <a:rPr lang="it-IT" sz="900" b="1" dirty="0">
                  <a:latin typeface="+mj-lt"/>
                </a:rPr>
                <a:t>: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latin typeface="+mj-lt"/>
                </a:rPr>
                <a:t>connect</a:t>
              </a:r>
              <a:r>
                <a:rPr lang="it-IT" sz="900" b="1" dirty="0">
                  <a:latin typeface="+mj-lt"/>
                </a:rPr>
                <a:t> to the GUI (</a:t>
              </a:r>
              <a:r>
                <a:rPr lang="it-IT" sz="900" b="1" dirty="0">
                  <a:latin typeface="+mj-lt"/>
                  <a:hlinkClick r:id="rId6"/>
                </a:rPr>
                <a:t>https://eodataservice.org/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latin typeface="+mj-lt"/>
                </a:rPr>
                <a:t>select</a:t>
              </a:r>
              <a:r>
                <a:rPr lang="it-IT" sz="900" b="1" dirty="0">
                  <a:latin typeface="+mj-lt"/>
                </a:rPr>
                <a:t> the </a:t>
              </a:r>
              <a:r>
                <a:rPr lang="it-IT" sz="900" b="1" dirty="0" err="1">
                  <a:latin typeface="+mj-lt"/>
                </a:rPr>
                <a:t>collection</a:t>
              </a:r>
              <a:r>
                <a:rPr lang="it-IT" sz="900" b="1" dirty="0">
                  <a:latin typeface="+mj-lt"/>
                </a:rPr>
                <a:t>(</a:t>
              </a:r>
              <a:r>
                <a:rPr lang="it-IT" sz="900" b="1" dirty="0" err="1">
                  <a:latin typeface="+mj-lt"/>
                </a:rPr>
                <a:t>s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latin typeface="+mj-lt"/>
                </a:rPr>
                <a:t>define</a:t>
              </a:r>
              <a:r>
                <a:rPr lang="it-IT" sz="900" b="1" dirty="0">
                  <a:latin typeface="+mj-lt"/>
                </a:rPr>
                <a:t> AOI/TOI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connect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to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central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jupyter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hub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edit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/create notebooks to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manage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full data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cycle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(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discover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process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,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visualize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Open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his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own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terminal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 API / CLI to code and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send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/ processing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query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28A33FB-C7BC-F344-8EEE-71D53A266E74}"/>
              </a:ext>
            </a:extLst>
          </p:cNvPr>
          <p:cNvCxnSpPr>
            <a:cxnSpLocks/>
            <a:endCxn id="3078" idx="0"/>
          </p:cNvCxnSpPr>
          <p:nvPr/>
        </p:nvCxnSpPr>
        <p:spPr>
          <a:xfrm rot="16200000" flipH="1">
            <a:off x="3759031" y="1206694"/>
            <a:ext cx="2705189" cy="1382046"/>
          </a:xfrm>
          <a:prstGeom prst="bentConnector3">
            <a:avLst>
              <a:gd name="adj1" fmla="val 27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EEA4C9-7AFB-7840-A3A4-CDBF1B68FE3E}"/>
              </a:ext>
            </a:extLst>
          </p:cNvPr>
          <p:cNvGrpSpPr/>
          <p:nvPr/>
        </p:nvGrpSpPr>
        <p:grpSpPr>
          <a:xfrm>
            <a:off x="160262" y="1605946"/>
            <a:ext cx="4098231" cy="1200329"/>
            <a:chOff x="127293" y="2481483"/>
            <a:chExt cx="5464308" cy="160043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4250C1-021C-A44B-B415-6636251F3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69"/>
              <a:ext cx="828951" cy="76263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45320B-D212-AF49-9B1A-FC4BC873CDCA}"/>
                </a:ext>
              </a:extLst>
            </p:cNvPr>
            <p:cNvSpPr txBox="1"/>
            <p:nvPr/>
          </p:nvSpPr>
          <p:spPr>
            <a:xfrm>
              <a:off x="961885" y="2481483"/>
              <a:ext cx="4629716" cy="160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/>
                <a:t>The GUI: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connects</a:t>
              </a:r>
              <a:r>
                <a:rPr lang="it-IT" sz="900" b="1" dirty="0"/>
                <a:t> to the </a:t>
              </a:r>
              <a:r>
                <a:rPr lang="it-IT" sz="900" b="1" dirty="0" err="1"/>
                <a:t>selected</a:t>
              </a:r>
              <a:r>
                <a:rPr lang="it-IT" sz="900" b="1" dirty="0"/>
                <a:t> </a:t>
              </a:r>
              <a:r>
                <a:rPr lang="it-IT" sz="900" b="1" dirty="0" err="1"/>
                <a:t>datacube</a:t>
              </a:r>
              <a:r>
                <a:rPr lang="it-IT" sz="900" b="1" dirty="0"/>
                <a:t>(</a:t>
              </a:r>
              <a:r>
                <a:rPr lang="it-IT" sz="900" b="1" dirty="0" err="1"/>
                <a:t>s</a:t>
              </a:r>
              <a:r>
                <a:rPr lang="it-IT" sz="900" b="1" dirty="0"/>
                <a:t>)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sends</a:t>
              </a:r>
              <a:r>
                <a:rPr lang="it-IT" sz="900" b="1" dirty="0"/>
                <a:t> the </a:t>
              </a:r>
              <a:r>
                <a:rPr lang="it-IT" sz="900" b="1" dirty="0" err="1"/>
                <a:t>access</a:t>
              </a:r>
              <a:r>
                <a:rPr lang="it-IT" sz="900" b="1" dirty="0"/>
                <a:t> / processing </a:t>
              </a:r>
              <a:r>
                <a:rPr lang="it-IT" sz="900" b="1" dirty="0" err="1"/>
                <a:t>query</a:t>
              </a:r>
              <a:r>
                <a:rPr lang="it-IT" sz="900" b="1" dirty="0"/>
                <a:t> to the DAS component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endParaRPr lang="it-IT" sz="900" b="1" dirty="0"/>
            </a:p>
            <a:p>
              <a:pPr>
                <a:defRPr/>
              </a:pPr>
              <a:r>
                <a:rPr lang="it-IT" sz="900" b="1" dirty="0"/>
                <a:t>The DAS: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retrieves</a:t>
              </a:r>
              <a:r>
                <a:rPr lang="it-IT" sz="900" b="1" dirty="0"/>
                <a:t> the data from the online </a:t>
              </a:r>
              <a:r>
                <a:rPr lang="it-IT" sz="900" b="1" dirty="0" err="1"/>
                <a:t>storage</a:t>
              </a:r>
              <a:endParaRPr lang="it-IT" sz="900" b="1" dirty="0"/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sends</a:t>
              </a:r>
              <a:r>
                <a:rPr lang="it-IT" sz="900" b="1" dirty="0"/>
                <a:t> back the GUI</a:t>
              </a:r>
              <a:endParaRPr lang="it-IT" sz="900" dirty="0"/>
            </a:p>
          </p:txBody>
        </p:sp>
      </p:grp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C5D6781A-7DEE-F04B-90E7-C5E13F8F58A1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5984297" y="2668924"/>
            <a:ext cx="338530" cy="72838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506ED4-869E-2D42-B0E5-1C2622244746}"/>
              </a:ext>
            </a:extLst>
          </p:cNvPr>
          <p:cNvGrpSpPr/>
          <p:nvPr/>
        </p:nvGrpSpPr>
        <p:grpSpPr>
          <a:xfrm>
            <a:off x="6176088" y="2398924"/>
            <a:ext cx="1065886" cy="270000"/>
            <a:chOff x="539858" y="5253490"/>
            <a:chExt cx="1065886" cy="2700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E457C41-F43B-3F43-8CCD-362460EB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5326724"/>
              <a:ext cx="760209" cy="12353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8100D9A-E001-424B-9057-7DB61A61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8" y="5253490"/>
              <a:ext cx="293477" cy="270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A896E9-39EB-844B-9BD2-EDAF0BFD8C26}"/>
              </a:ext>
            </a:extLst>
          </p:cNvPr>
          <p:cNvGrpSpPr/>
          <p:nvPr/>
        </p:nvGrpSpPr>
        <p:grpSpPr>
          <a:xfrm>
            <a:off x="5373683" y="2498979"/>
            <a:ext cx="627358" cy="270000"/>
            <a:chOff x="539858" y="5565182"/>
            <a:chExt cx="627358" cy="270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013CE64-7F6E-BB45-B250-9EF3ED803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5603920"/>
              <a:ext cx="321681" cy="1925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0EBEE33-BB1E-B246-AA37-9FCA58CA8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8" y="5565182"/>
              <a:ext cx="293477" cy="270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E20667-BA39-4341-B4EA-44EB34CBD9A8}"/>
              </a:ext>
            </a:extLst>
          </p:cNvPr>
          <p:cNvGrpSpPr/>
          <p:nvPr/>
        </p:nvGrpSpPr>
        <p:grpSpPr>
          <a:xfrm>
            <a:off x="5932897" y="3006588"/>
            <a:ext cx="610623" cy="373063"/>
            <a:chOff x="539857" y="5876874"/>
            <a:chExt cx="610623" cy="37306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ED324F9-88E7-A740-95EB-8C7D89577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34" y="5887484"/>
              <a:ext cx="317146" cy="36245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B736020-C7B5-A643-B0D1-6E1E12781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7" y="5876874"/>
              <a:ext cx="293477" cy="27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C20259-6AEB-AF47-BB81-0DDE3F0FB7D1}"/>
              </a:ext>
            </a:extLst>
          </p:cNvPr>
          <p:cNvGrpSpPr/>
          <p:nvPr/>
        </p:nvGrpSpPr>
        <p:grpSpPr>
          <a:xfrm>
            <a:off x="5708686" y="3677743"/>
            <a:ext cx="551222" cy="270000"/>
            <a:chOff x="537922" y="6260547"/>
            <a:chExt cx="551222" cy="27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6C6B159-7A5F-F348-BE41-9625C21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922" y="6260547"/>
              <a:ext cx="293477" cy="27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488A63-93B8-3445-AED5-E15F0E5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6273743"/>
              <a:ext cx="243609" cy="243609"/>
            </a:xfrm>
            <a:prstGeom prst="rect">
              <a:avLst/>
            </a:prstGeom>
          </p:spPr>
        </p:pic>
      </p:grp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17263B5E-4018-D243-81D3-500B234D3EFE}"/>
              </a:ext>
            </a:extLst>
          </p:cNvPr>
          <p:cNvCxnSpPr>
            <a:cxnSpLocks/>
            <a:endCxn id="87" idx="0"/>
          </p:cNvCxnSpPr>
          <p:nvPr/>
        </p:nvCxnSpPr>
        <p:spPr>
          <a:xfrm rot="16200000" flipH="1">
            <a:off x="5772911" y="3595229"/>
            <a:ext cx="118852" cy="461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2605C448-EEC9-2F4E-9880-72D06C21E89E}"/>
              </a:ext>
            </a:extLst>
          </p:cNvPr>
          <p:cNvCxnSpPr>
            <a:cxnSpLocks/>
            <a:endCxn id="84" idx="2"/>
          </p:cNvCxnSpPr>
          <p:nvPr/>
        </p:nvCxnSpPr>
        <p:spPr>
          <a:xfrm rot="16200000" flipV="1">
            <a:off x="5431461" y="2857940"/>
            <a:ext cx="466750" cy="2888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9982B603-8C4B-B947-8B64-B7857429D90C}"/>
              </a:ext>
            </a:extLst>
          </p:cNvPr>
          <p:cNvCxnSpPr>
            <a:cxnSpLocks/>
            <a:endCxn id="86" idx="0"/>
          </p:cNvCxnSpPr>
          <p:nvPr/>
        </p:nvCxnSpPr>
        <p:spPr>
          <a:xfrm rot="5400000" flipH="1" flipV="1">
            <a:off x="5829873" y="2985966"/>
            <a:ext cx="229141" cy="270386"/>
          </a:xfrm>
          <a:prstGeom prst="bentConnector3">
            <a:avLst>
              <a:gd name="adj1" fmla="val 19976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08BF1B-0085-9745-94A1-105D08F2B623}"/>
              </a:ext>
            </a:extLst>
          </p:cNvPr>
          <p:cNvGrpSpPr/>
          <p:nvPr/>
        </p:nvGrpSpPr>
        <p:grpSpPr>
          <a:xfrm>
            <a:off x="4288545" y="2956756"/>
            <a:ext cx="972418" cy="328805"/>
            <a:chOff x="575392" y="5821552"/>
            <a:chExt cx="972418" cy="328805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69F13833-2171-5142-9367-142A5099F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92" y="5821552"/>
              <a:ext cx="657235" cy="32880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D0EFE12-6762-4D43-9BE2-45F5808E8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4333" y="5850954"/>
              <a:ext cx="293477" cy="270000"/>
            </a:xfrm>
            <a:prstGeom prst="rect">
              <a:avLst/>
            </a:prstGeom>
          </p:spPr>
        </p:pic>
      </p:grp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37017E47-822C-E14D-9498-B566A0B254A2}"/>
              </a:ext>
            </a:extLst>
          </p:cNvPr>
          <p:cNvCxnSpPr>
            <a:cxnSpLocks/>
            <a:endCxn id="117" idx="2"/>
          </p:cNvCxnSpPr>
          <p:nvPr/>
        </p:nvCxnSpPr>
        <p:spPr>
          <a:xfrm rot="10800000">
            <a:off x="5114225" y="3256158"/>
            <a:ext cx="519978" cy="14115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136E8E7-0784-5B44-9DEB-391F5EEF929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8" y="2812916"/>
            <a:ext cx="3525408" cy="172965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A6A3FF3-D6A7-9948-905D-495C1A2D3C4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2" y="2806465"/>
            <a:ext cx="3524399" cy="1729158"/>
          </a:xfrm>
          <a:prstGeom prst="rect">
            <a:avLst/>
          </a:prstGeom>
        </p:spPr>
      </p:pic>
      <p:pic>
        <p:nvPicPr>
          <p:cNvPr id="3078" name="Picture 6" descr="https://devel.eodataservice.org/media/filer_public_thumbnails/filer_public/39/b5/39b5086f-4a0d-4687-8ef9-d2b5dfd1b54c/mea_logo_115x32px.png__115x32_q85_subsampling-2.png">
            <a:extLst>
              <a:ext uri="{FF2B5EF4-FFF2-40B4-BE49-F238E27FC236}">
                <a16:creationId xmlns:a16="http://schemas.microsoft.com/office/drawing/2014/main" id="{260FFD8D-34A1-3D4A-9CBD-1C03EEF87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71"/>
          <a:stretch/>
        </p:blipFill>
        <p:spPr bwMode="auto">
          <a:xfrm>
            <a:off x="5655764" y="3250312"/>
            <a:ext cx="293768" cy="2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AD93876-6A60-B84C-891B-F280003C10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713386" y="1110248"/>
            <a:ext cx="2711034" cy="1467490"/>
          </a:xfrm>
          <a:prstGeom prst="bentConnector3">
            <a:avLst>
              <a:gd name="adj1" fmla="val 10059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B7E46E33-E69A-294C-BC83-306E598514B6}"/>
              </a:ext>
            </a:extLst>
          </p:cNvPr>
          <p:cNvCxnSpPr>
            <a:cxnSpLocks/>
            <a:stCxn id="83" idx="2"/>
            <a:endCxn id="3078" idx="3"/>
          </p:cNvCxnSpPr>
          <p:nvPr/>
        </p:nvCxnSpPr>
        <p:spPr>
          <a:xfrm rot="5400000">
            <a:off x="5778318" y="2840139"/>
            <a:ext cx="715724" cy="3732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390900" y="-3164"/>
            <a:ext cx="57422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UC2: EO Data Discovery, Visualization and Pixel Access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59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2A3ED14D-49C4-E940-8F9D-44068F59F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912" y="54594"/>
            <a:ext cx="5491281" cy="46759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E7D7528-BB45-1E45-975A-0CF5C714A8C9}"/>
              </a:ext>
            </a:extLst>
          </p:cNvPr>
          <p:cNvGrpSpPr/>
          <p:nvPr/>
        </p:nvGrpSpPr>
        <p:grpSpPr>
          <a:xfrm>
            <a:off x="160262" y="37755"/>
            <a:ext cx="4641229" cy="1584594"/>
            <a:chOff x="95263" y="422422"/>
            <a:chExt cx="6188307" cy="21127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F37E5-86CA-EE4B-B12C-DC64802D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3" y="422422"/>
              <a:ext cx="720000" cy="720000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DB1FF5D-9380-EF43-8A31-9DCCFC5B154E}"/>
                </a:ext>
              </a:extLst>
            </p:cNvPr>
            <p:cNvSpPr txBox="1"/>
            <p:nvPr/>
          </p:nvSpPr>
          <p:spPr>
            <a:xfrm>
              <a:off x="961885" y="565443"/>
              <a:ext cx="5321685" cy="196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>
                  <a:latin typeface="+mj-lt"/>
                </a:rPr>
                <a:t>The </a:t>
              </a:r>
              <a:r>
                <a:rPr lang="it-IT" sz="900" b="1" dirty="0" err="1">
                  <a:latin typeface="+mj-lt"/>
                </a:rPr>
                <a:t>users</a:t>
              </a:r>
              <a:r>
                <a:rPr lang="it-IT" sz="900" b="1" dirty="0">
                  <a:latin typeface="+mj-lt"/>
                </a:rPr>
                <a:t>: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connect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to the GUI (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  <a:hlinkClick r:id="rId6"/>
                </a:rPr>
                <a:t>https://adam.eodataservice.org/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select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collection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(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)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define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AOI/TOI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 err="1">
                  <a:latin typeface="+mj-lt"/>
                </a:rPr>
                <a:t>connect</a:t>
              </a:r>
              <a:r>
                <a:rPr lang="it-IT" sz="900" b="1" dirty="0">
                  <a:latin typeface="+mj-lt"/>
                </a:rPr>
                <a:t> to the </a:t>
              </a:r>
              <a:r>
                <a:rPr lang="it-IT" sz="900" b="1" dirty="0" err="1">
                  <a:latin typeface="+mj-lt"/>
                </a:rPr>
                <a:t>central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900" b="1" dirty="0" err="1">
                  <a:latin typeface="+mj-lt"/>
                </a:rPr>
                <a:t>jupyter</a:t>
              </a:r>
              <a:r>
                <a:rPr lang="it-IT" sz="900" b="1" dirty="0">
                  <a:latin typeface="+mj-lt"/>
                </a:rPr>
                <a:t> </a:t>
              </a:r>
              <a:r>
                <a:rPr lang="it-IT" sz="900" b="1" dirty="0" err="1">
                  <a:latin typeface="+mj-lt"/>
                </a:rPr>
                <a:t>hub</a:t>
              </a:r>
              <a:endParaRPr lang="it-IT" sz="900" b="1" dirty="0">
                <a:latin typeface="+mj-lt"/>
              </a:endParaRP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latin typeface="+mj-lt"/>
                </a:rPr>
                <a:t>use/</a:t>
              </a:r>
              <a:r>
                <a:rPr lang="it-IT" sz="900" b="1" dirty="0" err="1">
                  <a:latin typeface="+mj-lt"/>
                </a:rPr>
                <a:t>edit</a:t>
              </a:r>
              <a:r>
                <a:rPr lang="it-IT" sz="900" b="1" dirty="0">
                  <a:latin typeface="+mj-lt"/>
                </a:rPr>
                <a:t>/create notebooks to </a:t>
              </a:r>
              <a:r>
                <a:rPr lang="it-IT" sz="900" b="1" dirty="0" err="1">
                  <a:latin typeface="+mj-lt"/>
                </a:rPr>
                <a:t>manage</a:t>
              </a:r>
              <a:r>
                <a:rPr lang="it-IT" sz="900" b="1" dirty="0">
                  <a:latin typeface="+mj-lt"/>
                </a:rPr>
                <a:t> the full data </a:t>
              </a:r>
              <a:r>
                <a:rPr lang="it-IT" sz="900" b="1" dirty="0" err="1">
                  <a:latin typeface="+mj-lt"/>
                </a:rPr>
                <a:t>cycle</a:t>
              </a:r>
              <a:r>
                <a:rPr lang="it-IT" sz="900" b="1" dirty="0">
                  <a:latin typeface="+mj-lt"/>
                </a:rPr>
                <a:t> (</a:t>
              </a:r>
              <a:r>
                <a:rPr lang="it-IT" sz="900" b="1" dirty="0" err="1">
                  <a:latin typeface="+mj-lt"/>
                </a:rPr>
                <a:t>discover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latin typeface="+mj-lt"/>
                </a:rPr>
                <a:t>access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latin typeface="+mj-lt"/>
                </a:rPr>
                <a:t>process</a:t>
              </a:r>
              <a:r>
                <a:rPr lang="it-IT" sz="900" b="1" dirty="0">
                  <a:latin typeface="+mj-lt"/>
                </a:rPr>
                <a:t>, </a:t>
              </a:r>
              <a:r>
                <a:rPr lang="it-IT" sz="900" b="1" dirty="0" err="1">
                  <a:latin typeface="+mj-lt"/>
                </a:rPr>
                <a:t>visualize</a:t>
              </a:r>
              <a:r>
                <a:rPr lang="it-IT" sz="900" b="1" dirty="0">
                  <a:latin typeface="+mj-lt"/>
                </a:rPr>
                <a:t>)</a:t>
              </a:r>
            </a:p>
            <a:p>
              <a:pPr marL="228600" indent="-228600">
                <a:buFont typeface="+mj-lt"/>
                <a:buAutoNum type="alphaLcParenR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Open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his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/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her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own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terminal</a:t>
              </a:r>
            </a:p>
            <a:p>
              <a:pPr marL="685800" lvl="1" indent="-228600">
                <a:buFont typeface="+mj-lt"/>
                <a:buAutoNum type="arabicPeriod"/>
                <a:defRPr/>
              </a:pP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use API / CLI to code and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send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the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access</a:t>
              </a:r>
              <a:r>
                <a:rPr lang="it-IT" sz="900" b="1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/ processing </a:t>
              </a:r>
              <a:r>
                <a:rPr lang="it-IT" sz="900" b="1" dirty="0" err="1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query</a:t>
              </a:r>
              <a:endParaRPr lang="it-IT" sz="900" b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28A33FB-C7BC-F344-8EEE-71D53A266E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61351" y="909013"/>
            <a:ext cx="2389946" cy="2292649"/>
          </a:xfrm>
          <a:prstGeom prst="bentConnector3">
            <a:avLst>
              <a:gd name="adj1" fmla="val -7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EEA4C9-7AFB-7840-A3A4-CDBF1B68FE3E}"/>
              </a:ext>
            </a:extLst>
          </p:cNvPr>
          <p:cNvGrpSpPr/>
          <p:nvPr/>
        </p:nvGrpSpPr>
        <p:grpSpPr>
          <a:xfrm>
            <a:off x="160262" y="1605945"/>
            <a:ext cx="4098231" cy="1061829"/>
            <a:chOff x="127293" y="2481483"/>
            <a:chExt cx="5464308" cy="14157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B4250C1-021C-A44B-B415-6636251F3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293" y="2654869"/>
              <a:ext cx="828951" cy="76263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45320B-D212-AF49-9B1A-FC4BC873CDCA}"/>
                </a:ext>
              </a:extLst>
            </p:cNvPr>
            <p:cNvSpPr txBox="1"/>
            <p:nvPr/>
          </p:nvSpPr>
          <p:spPr>
            <a:xfrm>
              <a:off x="961885" y="2481483"/>
              <a:ext cx="462971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900" b="1" dirty="0"/>
                <a:t>The </a:t>
              </a:r>
              <a:r>
                <a:rPr lang="it-IT" sz="900" b="1" dirty="0" err="1"/>
                <a:t>jupyter</a:t>
              </a:r>
              <a:r>
                <a:rPr lang="it-IT" sz="900" b="1" dirty="0"/>
                <a:t> </a:t>
              </a:r>
              <a:r>
                <a:rPr lang="it-IT" sz="900" b="1" dirty="0" err="1"/>
                <a:t>hub</a:t>
              </a:r>
              <a:r>
                <a:rPr lang="it-IT" sz="900" b="1" dirty="0"/>
                <a:t> </a:t>
              </a:r>
              <a:r>
                <a:rPr lang="it-IT" sz="900" b="1" dirty="0" err="1"/>
                <a:t>provides</a:t>
              </a:r>
              <a:r>
                <a:rPr lang="it-IT" sz="900" b="1" dirty="0"/>
                <a:t> (</a:t>
              </a:r>
              <a:r>
                <a:rPr lang="it-IT" sz="900" b="1" dirty="0">
                  <a:hlinkClick r:id="rId8"/>
                </a:rPr>
                <a:t>https://jupyter.eodataservice.org/user/demo/tree</a:t>
              </a:r>
              <a:r>
                <a:rPr lang="it-IT" sz="900" b="1" dirty="0"/>
                <a:t>):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/>
                <a:t>notebooks with </a:t>
              </a:r>
              <a:r>
                <a:rPr lang="it-IT" sz="900" b="1" dirty="0" err="1"/>
                <a:t>examples</a:t>
              </a:r>
              <a:r>
                <a:rPr lang="it-IT" sz="900" b="1" dirty="0"/>
                <a:t> of </a:t>
              </a:r>
              <a:r>
                <a:rPr lang="it-IT" sz="900" b="1" dirty="0" err="1"/>
                <a:t>access</a:t>
              </a:r>
              <a:r>
                <a:rPr lang="it-IT" sz="900" b="1" dirty="0"/>
                <a:t> / processing </a:t>
              </a:r>
              <a:r>
                <a:rPr lang="it-IT" sz="900" b="1" dirty="0" err="1"/>
                <a:t>query</a:t>
              </a:r>
              <a:r>
                <a:rPr lang="it-IT" sz="900" b="1" dirty="0"/>
                <a:t> to the DAS component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it-IT" sz="900" b="1" dirty="0" err="1"/>
                <a:t>interactive</a:t>
              </a:r>
              <a:r>
                <a:rPr lang="it-IT" sz="900" b="1" dirty="0"/>
                <a:t> </a:t>
              </a:r>
              <a:r>
                <a:rPr lang="it-IT" sz="900" b="1" dirty="0" err="1"/>
                <a:t>interface</a:t>
              </a:r>
              <a:r>
                <a:rPr lang="it-IT" sz="900" b="1" dirty="0"/>
                <a:t> for live </a:t>
              </a:r>
              <a:r>
                <a:rPr lang="it-IT" sz="900" b="1" dirty="0" err="1"/>
                <a:t>coding</a:t>
              </a:r>
              <a:r>
                <a:rPr lang="it-IT" sz="900" b="1" dirty="0"/>
                <a:t> to </a:t>
              </a:r>
              <a:r>
                <a:rPr lang="it-IT" sz="900" b="1" dirty="0" err="1"/>
                <a:t>discover</a:t>
              </a:r>
              <a:r>
                <a:rPr lang="it-IT" sz="900" b="1" dirty="0"/>
                <a:t>, </a:t>
              </a:r>
              <a:r>
                <a:rPr lang="it-IT" sz="900" b="1" dirty="0" err="1"/>
                <a:t>access</a:t>
              </a:r>
              <a:r>
                <a:rPr lang="it-IT" sz="900" b="1" dirty="0"/>
                <a:t>, </a:t>
              </a:r>
              <a:r>
                <a:rPr lang="it-IT" sz="900" b="1" dirty="0" err="1"/>
                <a:t>process</a:t>
              </a:r>
              <a:r>
                <a:rPr lang="it-IT" sz="900" b="1" dirty="0"/>
                <a:t>, </a:t>
              </a:r>
              <a:r>
                <a:rPr lang="it-IT" sz="900" b="1" dirty="0" err="1"/>
                <a:t>visualize</a:t>
              </a:r>
              <a:r>
                <a:rPr lang="it-IT" sz="900" b="1" dirty="0"/>
                <a:t> the </a:t>
              </a:r>
              <a:r>
                <a:rPr lang="it-IT" sz="900" b="1" dirty="0" err="1"/>
                <a:t>datacube</a:t>
              </a:r>
              <a:r>
                <a:rPr lang="it-IT" sz="900" b="1" dirty="0"/>
                <a:t>(</a:t>
              </a:r>
              <a:r>
                <a:rPr lang="it-IT" sz="900" b="1" dirty="0" err="1"/>
                <a:t>s</a:t>
              </a:r>
              <a:r>
                <a:rPr lang="it-IT" sz="900" b="1" dirty="0"/>
                <a:t>)</a:t>
              </a:r>
              <a:endParaRPr lang="it-IT" sz="900" dirty="0"/>
            </a:p>
          </p:txBody>
        </p:sp>
      </p:grp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C5D6781A-7DEE-F04B-90E7-C5E13F8F58A1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5984297" y="2668924"/>
            <a:ext cx="338530" cy="72838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506ED4-869E-2D42-B0E5-1C2622244746}"/>
              </a:ext>
            </a:extLst>
          </p:cNvPr>
          <p:cNvGrpSpPr/>
          <p:nvPr/>
        </p:nvGrpSpPr>
        <p:grpSpPr>
          <a:xfrm>
            <a:off x="6176088" y="2398924"/>
            <a:ext cx="1065886" cy="270000"/>
            <a:chOff x="539858" y="5253490"/>
            <a:chExt cx="1065886" cy="2700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E457C41-F43B-3F43-8CCD-362460EB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5326724"/>
              <a:ext cx="760209" cy="12353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8100D9A-E001-424B-9057-7DB61A61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8" y="5253490"/>
              <a:ext cx="293477" cy="270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A896E9-39EB-844B-9BD2-EDAF0BFD8C26}"/>
              </a:ext>
            </a:extLst>
          </p:cNvPr>
          <p:cNvGrpSpPr/>
          <p:nvPr/>
        </p:nvGrpSpPr>
        <p:grpSpPr>
          <a:xfrm>
            <a:off x="5373683" y="2498979"/>
            <a:ext cx="627358" cy="270000"/>
            <a:chOff x="539858" y="5565182"/>
            <a:chExt cx="627358" cy="270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013CE64-7F6E-BB45-B250-9EF3ED803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5603920"/>
              <a:ext cx="321681" cy="1925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0EBEE33-BB1E-B246-AA37-9FCA58CA8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8" y="5565182"/>
              <a:ext cx="293477" cy="270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E20667-BA39-4341-B4EA-44EB34CBD9A8}"/>
              </a:ext>
            </a:extLst>
          </p:cNvPr>
          <p:cNvGrpSpPr/>
          <p:nvPr/>
        </p:nvGrpSpPr>
        <p:grpSpPr>
          <a:xfrm>
            <a:off x="5932897" y="3006588"/>
            <a:ext cx="610623" cy="373063"/>
            <a:chOff x="539857" y="5876874"/>
            <a:chExt cx="610623" cy="37306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ED324F9-88E7-A740-95EB-8C7D89577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34" y="5887484"/>
              <a:ext cx="317146" cy="36245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B736020-C7B5-A643-B0D1-6E1E12781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57" y="5876874"/>
              <a:ext cx="293477" cy="27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C20259-6AEB-AF47-BB81-0DDE3F0FB7D1}"/>
              </a:ext>
            </a:extLst>
          </p:cNvPr>
          <p:cNvGrpSpPr/>
          <p:nvPr/>
        </p:nvGrpSpPr>
        <p:grpSpPr>
          <a:xfrm>
            <a:off x="5708686" y="3677743"/>
            <a:ext cx="551222" cy="270000"/>
            <a:chOff x="537922" y="6260547"/>
            <a:chExt cx="551222" cy="27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6C6B159-7A5F-F348-BE41-9625C21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922" y="6260547"/>
              <a:ext cx="293477" cy="27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488A63-93B8-3445-AED5-E15F0E5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35" y="6273743"/>
              <a:ext cx="243609" cy="243609"/>
            </a:xfrm>
            <a:prstGeom prst="rect">
              <a:avLst/>
            </a:prstGeom>
          </p:spPr>
        </p:pic>
      </p:grp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17263B5E-4018-D243-81D3-500B234D3EFE}"/>
              </a:ext>
            </a:extLst>
          </p:cNvPr>
          <p:cNvCxnSpPr>
            <a:cxnSpLocks/>
            <a:endCxn id="87" idx="0"/>
          </p:cNvCxnSpPr>
          <p:nvPr/>
        </p:nvCxnSpPr>
        <p:spPr>
          <a:xfrm rot="16200000" flipH="1">
            <a:off x="5772911" y="3595229"/>
            <a:ext cx="118852" cy="461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2605C448-EEC9-2F4E-9880-72D06C21E89E}"/>
              </a:ext>
            </a:extLst>
          </p:cNvPr>
          <p:cNvCxnSpPr>
            <a:cxnSpLocks/>
            <a:endCxn id="84" idx="2"/>
          </p:cNvCxnSpPr>
          <p:nvPr/>
        </p:nvCxnSpPr>
        <p:spPr>
          <a:xfrm rot="16200000" flipV="1">
            <a:off x="5431461" y="2857940"/>
            <a:ext cx="466750" cy="28882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9982B603-8C4B-B947-8B64-B7857429D90C}"/>
              </a:ext>
            </a:extLst>
          </p:cNvPr>
          <p:cNvCxnSpPr>
            <a:cxnSpLocks/>
            <a:endCxn id="86" idx="0"/>
          </p:cNvCxnSpPr>
          <p:nvPr/>
        </p:nvCxnSpPr>
        <p:spPr>
          <a:xfrm rot="5400000" flipH="1" flipV="1">
            <a:off x="5829873" y="2985966"/>
            <a:ext cx="229141" cy="270386"/>
          </a:xfrm>
          <a:prstGeom prst="bentConnector3">
            <a:avLst>
              <a:gd name="adj1" fmla="val 19976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08BF1B-0085-9745-94A1-105D08F2B623}"/>
              </a:ext>
            </a:extLst>
          </p:cNvPr>
          <p:cNvGrpSpPr/>
          <p:nvPr/>
        </p:nvGrpSpPr>
        <p:grpSpPr>
          <a:xfrm>
            <a:off x="4288545" y="2956756"/>
            <a:ext cx="972418" cy="328805"/>
            <a:chOff x="575392" y="5821552"/>
            <a:chExt cx="972418" cy="328805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69F13833-2171-5142-9367-142A5099F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92" y="5821552"/>
              <a:ext cx="657235" cy="32880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D0EFE12-6762-4D43-9BE2-45F5808E8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4333" y="5850954"/>
              <a:ext cx="293477" cy="270000"/>
            </a:xfrm>
            <a:prstGeom prst="rect">
              <a:avLst/>
            </a:prstGeom>
          </p:spPr>
        </p:pic>
      </p:grp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37017E47-822C-E14D-9498-B566A0B254A2}"/>
              </a:ext>
            </a:extLst>
          </p:cNvPr>
          <p:cNvCxnSpPr>
            <a:cxnSpLocks/>
            <a:endCxn id="117" idx="2"/>
          </p:cNvCxnSpPr>
          <p:nvPr/>
        </p:nvCxnSpPr>
        <p:spPr>
          <a:xfrm rot="10800000">
            <a:off x="5114225" y="3256158"/>
            <a:ext cx="519978" cy="14115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AD93876-6A60-B84C-891B-F280003C10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04169" y="895845"/>
            <a:ext cx="2413464" cy="2307365"/>
          </a:xfrm>
          <a:prstGeom prst="bentConnector3">
            <a:avLst>
              <a:gd name="adj1" fmla="val 9990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B7E46E33-E69A-294C-BC83-306E598514B6}"/>
              </a:ext>
            </a:extLst>
          </p:cNvPr>
          <p:cNvCxnSpPr>
            <a:cxnSpLocks/>
            <a:stCxn id="83" idx="2"/>
          </p:cNvCxnSpPr>
          <p:nvPr/>
        </p:nvCxnSpPr>
        <p:spPr>
          <a:xfrm rot="5400000">
            <a:off x="5778318" y="2840139"/>
            <a:ext cx="715724" cy="37329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687DF05-391D-A64E-99E9-5F889CDA228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96" y="3255379"/>
            <a:ext cx="293903" cy="293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7A283-C24F-104E-B644-277852DED1E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06" y="2946128"/>
            <a:ext cx="3204916" cy="1559057"/>
          </a:xfrm>
          <a:prstGeom prst="rect">
            <a:avLst/>
          </a:prstGeom>
        </p:spPr>
      </p:pic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AAFFBED-213C-444E-A488-C889B3555B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63439" y="911101"/>
            <a:ext cx="2389946" cy="2292649"/>
          </a:xfrm>
          <a:prstGeom prst="bentConnector3">
            <a:avLst>
              <a:gd name="adj1" fmla="val -7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91940" y="-7620"/>
            <a:ext cx="534212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UC3: EO Service Discovery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38854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Collaborative Environment </a:t>
            </a:r>
          </a:p>
          <a:p>
            <a:endParaRPr lang="en-GB" dirty="0"/>
          </a:p>
          <a:p>
            <a:r>
              <a:rPr lang="en-GB" dirty="0"/>
              <a:t>Example of current Collaborative Environments  </a:t>
            </a:r>
          </a:p>
          <a:p>
            <a:r>
              <a:rPr lang="en-GB" dirty="0"/>
              <a:t>	Thematic Exploitation Platform </a:t>
            </a:r>
          </a:p>
          <a:p>
            <a:r>
              <a:rPr lang="en-GB" dirty="0"/>
              <a:t>	Mission Exploitation Platform </a:t>
            </a:r>
          </a:p>
          <a:p>
            <a:r>
              <a:rPr lang="en-GB" dirty="0"/>
              <a:t>	Joint ESA-NASA Multi-Mission Analysis Platform</a:t>
            </a:r>
          </a:p>
          <a:p>
            <a:endParaRPr lang="en-GB" dirty="0"/>
          </a:p>
          <a:p>
            <a:r>
              <a:rPr lang="en-GB" dirty="0"/>
              <a:t>ESA Collaborative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14621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56B4B8-575E-E446-BEA9-8859E11E9C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059" y="1895277"/>
            <a:ext cx="5161550" cy="26058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0800000">
            <a:off x="3992093" y="887995"/>
            <a:ext cx="373947" cy="853669"/>
            <a:chOff x="11058542" y="1120117"/>
            <a:chExt cx="842432" cy="1678675"/>
          </a:xfrm>
          <a:solidFill>
            <a:schemeClr val="accent5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11090797" y="1087862"/>
              <a:ext cx="777922" cy="8424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11090797" y="1268011"/>
              <a:ext cx="777922" cy="842432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11090797" y="1448162"/>
              <a:ext cx="777922" cy="8424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11090797" y="1628313"/>
              <a:ext cx="777922" cy="842432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1090797" y="1808464"/>
              <a:ext cx="777922" cy="8424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1090797" y="1988615"/>
              <a:ext cx="777922" cy="8424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" y="186880"/>
            <a:ext cx="3681002" cy="16563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48329" y="780143"/>
            <a:ext cx="1830932" cy="405380"/>
          </a:xfrm>
          <a:prstGeom prst="lin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99" y="1"/>
            <a:ext cx="5177834" cy="756501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 err="1">
                <a:latin typeface="+mj-lt"/>
              </a:rPr>
              <a:t>Effective</a:t>
            </a:r>
            <a:r>
              <a:rPr lang="it-IT" sz="1800" b="1" dirty="0">
                <a:latin typeface="+mj-lt"/>
              </a:rPr>
              <a:t> Data Access</a:t>
            </a:r>
            <a:endParaRPr lang="en-GB" sz="1800" b="1" dirty="0">
              <a:latin typeface="+mj-lt"/>
            </a:endParaRPr>
          </a:p>
        </p:txBody>
      </p:sp>
      <p:sp>
        <p:nvSpPr>
          <p:cNvPr id="17" name="Segnaposto contenuto 4"/>
          <p:cNvSpPr txBox="1">
            <a:spLocks/>
          </p:cNvSpPr>
          <p:nvPr/>
        </p:nvSpPr>
        <p:spPr bwMode="auto">
          <a:xfrm>
            <a:off x="3923" y="2015262"/>
            <a:ext cx="3681003" cy="8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600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8" name="Segnaposto contenuto 4"/>
          <p:cNvSpPr txBox="1">
            <a:spLocks/>
          </p:cNvSpPr>
          <p:nvPr/>
        </p:nvSpPr>
        <p:spPr bwMode="auto">
          <a:xfrm>
            <a:off x="2251708" y="3523431"/>
            <a:ext cx="2818283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Data transfer rate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accent1"/>
              </a:solidFill>
              <a:cs typeface="+mn-cs"/>
            </a:endParaRP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300x</a:t>
            </a:r>
            <a:endParaRPr lang="en-US" sz="1200" dirty="0">
              <a:solidFill>
                <a:srgbClr val="FF0000"/>
              </a:solidFill>
              <a:cs typeface="+mn-cs"/>
            </a:endParaRP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  <a:cs typeface="+mn-cs"/>
              </a:rPr>
              <a:t>10</a:t>
            </a:r>
            <a:r>
              <a:rPr lang="en-US" sz="1200" baseline="30000" dirty="0">
                <a:solidFill>
                  <a:srgbClr val="92D050"/>
                </a:solidFill>
                <a:cs typeface="+mn-cs"/>
              </a:rPr>
              <a:t>4</a:t>
            </a:r>
            <a:r>
              <a:rPr lang="en-US" sz="1200" dirty="0">
                <a:solidFill>
                  <a:srgbClr val="92D050"/>
                </a:solidFill>
                <a:cs typeface="+mn-cs"/>
              </a:rPr>
              <a:t>x</a:t>
            </a:r>
          </a:p>
        </p:txBody>
      </p:sp>
      <p:sp>
        <p:nvSpPr>
          <p:cNvPr id="44" name="Segnaposto contenuto 4">
            <a:extLst>
              <a:ext uri="{FF2B5EF4-FFF2-40B4-BE49-F238E27FC236}">
                <a16:creationId xmlns:a16="http://schemas.microsoft.com/office/drawing/2014/main" id="{84D45D7D-1039-0049-90DD-D8CB784CDBC7}"/>
              </a:ext>
            </a:extLst>
          </p:cNvPr>
          <p:cNvSpPr txBox="1">
            <a:spLocks/>
          </p:cNvSpPr>
          <p:nvPr/>
        </p:nvSpPr>
        <p:spPr bwMode="auto">
          <a:xfrm>
            <a:off x="4496777" y="736032"/>
            <a:ext cx="4492984" cy="11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2"/>
                </a:solidFill>
              </a:rPr>
              <a:t>Let’s assume we want to correlate pollution and temperature over Ferrara (Italy).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2"/>
                </a:solidFill>
              </a:rPr>
              <a:t>We want to use time series of Land Surface Temperature (LST) and Aerosol Optical Thickness (AOT) from MODIS.</a:t>
            </a:r>
          </a:p>
        </p:txBody>
      </p:sp>
      <p:sp>
        <p:nvSpPr>
          <p:cNvPr id="45" name="Segnaposto contenuto 4">
            <a:extLst>
              <a:ext uri="{FF2B5EF4-FFF2-40B4-BE49-F238E27FC236}">
                <a16:creationId xmlns:a16="http://schemas.microsoft.com/office/drawing/2014/main" id="{8D5C9BAA-0A46-EA4D-BB04-27DD26DC977C}"/>
              </a:ext>
            </a:extLst>
          </p:cNvPr>
          <p:cNvSpPr txBox="1">
            <a:spLocks/>
          </p:cNvSpPr>
          <p:nvPr/>
        </p:nvSpPr>
        <p:spPr bwMode="auto">
          <a:xfrm>
            <a:off x="2251709" y="2372606"/>
            <a:ext cx="2818283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Data transfer rate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cs typeface="+mn-cs"/>
            </a:endParaRP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500x</a:t>
            </a:r>
            <a:endParaRPr lang="en-US" sz="1200" dirty="0">
              <a:solidFill>
                <a:srgbClr val="FF0000"/>
              </a:solidFill>
              <a:cs typeface="+mn-cs"/>
            </a:endParaRP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</a:rPr>
              <a:t>10</a:t>
            </a:r>
            <a:r>
              <a:rPr lang="en-US" sz="1200" baseline="30000" dirty="0">
                <a:solidFill>
                  <a:srgbClr val="92D050"/>
                </a:solidFill>
              </a:rPr>
              <a:t>6</a:t>
            </a:r>
            <a:r>
              <a:rPr lang="en-US" sz="1200" dirty="0">
                <a:solidFill>
                  <a:srgbClr val="92D050"/>
                </a:solidFill>
              </a:rPr>
              <a:t>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863986-FBDE-0C49-833C-4DF6388E6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509" y="1911895"/>
            <a:ext cx="306027" cy="103367"/>
          </a:xfrm>
          <a:prstGeom prst="rect">
            <a:avLst/>
          </a:prstGeom>
        </p:spPr>
      </p:pic>
      <p:sp>
        <p:nvSpPr>
          <p:cNvPr id="27" name="Segnaposto contenuto 4">
            <a:extLst>
              <a:ext uri="{FF2B5EF4-FFF2-40B4-BE49-F238E27FC236}">
                <a16:creationId xmlns:a16="http://schemas.microsoft.com/office/drawing/2014/main" id="{59E081FE-2589-D346-B37F-3EC06DBAE917}"/>
              </a:ext>
            </a:extLst>
          </p:cNvPr>
          <p:cNvSpPr txBox="1">
            <a:spLocks/>
          </p:cNvSpPr>
          <p:nvPr/>
        </p:nvSpPr>
        <p:spPr bwMode="auto">
          <a:xfrm>
            <a:off x="11429" y="2372606"/>
            <a:ext cx="2818283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LST timeseries 3 years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  <a:cs typeface="+mn-cs"/>
              </a:rPr>
              <a:t>Global: ~120GB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Italy: </a:t>
            </a:r>
            <a:r>
              <a:rPr lang="en-US" sz="1200" dirty="0">
                <a:solidFill>
                  <a:srgbClr val="FF0000"/>
                </a:solidFill>
                <a:cs typeface="+mn-cs"/>
              </a:rPr>
              <a:t>~245MB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</a:rPr>
              <a:t>Ferrara: ~17KB</a:t>
            </a:r>
          </a:p>
        </p:txBody>
      </p:sp>
      <p:sp>
        <p:nvSpPr>
          <p:cNvPr id="28" name="Segnaposto contenuto 4">
            <a:extLst>
              <a:ext uri="{FF2B5EF4-FFF2-40B4-BE49-F238E27FC236}">
                <a16:creationId xmlns:a16="http://schemas.microsoft.com/office/drawing/2014/main" id="{8D0B0C6D-5C75-324B-9B2C-F1CC9975A8EC}"/>
              </a:ext>
            </a:extLst>
          </p:cNvPr>
          <p:cNvSpPr txBox="1">
            <a:spLocks/>
          </p:cNvSpPr>
          <p:nvPr/>
        </p:nvSpPr>
        <p:spPr bwMode="auto">
          <a:xfrm>
            <a:off x="11430" y="3523431"/>
            <a:ext cx="2818283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AOT timeseries 3 years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  <a:cs typeface="+mn-cs"/>
              </a:rPr>
              <a:t>Global: ~300MB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Italy: </a:t>
            </a:r>
            <a:r>
              <a:rPr lang="en-US" sz="1200" dirty="0">
                <a:solidFill>
                  <a:srgbClr val="FF0000"/>
                </a:solidFill>
                <a:cs typeface="+mn-cs"/>
              </a:rPr>
              <a:t>~1MB</a:t>
            </a:r>
          </a:p>
          <a:p>
            <a:pPr indent="-165100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  <a:cs typeface="+mn-cs"/>
              </a:rPr>
              <a:t>Ferrara: ~17KB</a:t>
            </a:r>
          </a:p>
        </p:txBody>
      </p:sp>
    </p:spTree>
    <p:extLst>
      <p:ext uri="{BB962C8B-B14F-4D97-AF65-F5344CB8AC3E}">
        <p14:creationId xmlns:p14="http://schemas.microsoft.com/office/powerpoint/2010/main" val="23178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3992093" y="887995"/>
            <a:ext cx="373947" cy="853669"/>
            <a:chOff x="11058542" y="1120117"/>
            <a:chExt cx="842432" cy="1678675"/>
          </a:xfrm>
          <a:solidFill>
            <a:schemeClr val="accent5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11090797" y="1087862"/>
              <a:ext cx="777922" cy="8424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11090797" y="1268011"/>
              <a:ext cx="777922" cy="842432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11090797" y="1448162"/>
              <a:ext cx="777922" cy="8424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11090797" y="1628313"/>
              <a:ext cx="777922" cy="842432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1090797" y="1808464"/>
              <a:ext cx="777922" cy="8424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1090797" y="1988615"/>
              <a:ext cx="777922" cy="8424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>
                <a:rot lat="120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2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" y="186880"/>
            <a:ext cx="3681002" cy="16563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48329" y="780143"/>
            <a:ext cx="1830932" cy="405380"/>
          </a:xfrm>
          <a:prstGeom prst="lin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71899" y="1"/>
            <a:ext cx="5177834" cy="756501"/>
          </a:xfrm>
        </p:spPr>
        <p:txBody>
          <a:bodyPr>
            <a:normAutofit/>
          </a:bodyPr>
          <a:lstStyle/>
          <a:p>
            <a:pPr algn="l"/>
            <a:r>
              <a:rPr lang="it-IT" sz="1800" b="1" dirty="0" err="1">
                <a:latin typeface="+mj-lt"/>
              </a:rPr>
              <a:t>Effective</a:t>
            </a:r>
            <a:r>
              <a:rPr lang="it-IT" sz="1800" b="1" dirty="0">
                <a:latin typeface="+mj-lt"/>
              </a:rPr>
              <a:t> Data Access</a:t>
            </a:r>
            <a:endParaRPr lang="en-GB" sz="1800" b="1" dirty="0">
              <a:latin typeface="+mj-lt"/>
            </a:endParaRPr>
          </a:p>
        </p:txBody>
      </p:sp>
      <p:sp>
        <p:nvSpPr>
          <p:cNvPr id="17" name="Segnaposto contenuto 4"/>
          <p:cNvSpPr txBox="1">
            <a:spLocks/>
          </p:cNvSpPr>
          <p:nvPr/>
        </p:nvSpPr>
        <p:spPr bwMode="auto">
          <a:xfrm>
            <a:off x="3923" y="2015262"/>
            <a:ext cx="3681003" cy="8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endParaRPr lang="en-US" sz="1600" dirty="0">
              <a:solidFill>
                <a:schemeClr val="tx2"/>
              </a:solidFill>
              <a:latin typeface="Calibri"/>
              <a:cs typeface="+mn-cs"/>
            </a:endParaRPr>
          </a:p>
        </p:txBody>
      </p:sp>
      <p:sp>
        <p:nvSpPr>
          <p:cNvPr id="18" name="Segnaposto contenuto 4"/>
          <p:cNvSpPr txBox="1">
            <a:spLocks/>
          </p:cNvSpPr>
          <p:nvPr/>
        </p:nvSpPr>
        <p:spPr bwMode="auto">
          <a:xfrm>
            <a:off x="0" y="3580581"/>
            <a:ext cx="4148977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0338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NDVI timeseries 26 years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  <a:cs typeface="+mn-cs"/>
              </a:rPr>
              <a:t>NDVI full tile (blue line): ~25GB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NDVI over Rome (red line): </a:t>
            </a:r>
            <a:r>
              <a:rPr lang="en-US" sz="1200" dirty="0">
                <a:solidFill>
                  <a:srgbClr val="FF0000"/>
                </a:solidFill>
                <a:cs typeface="+mn-cs"/>
              </a:rPr>
              <a:t>~5GB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  <a:cs typeface="+mn-cs"/>
              </a:rPr>
              <a:t>NDVI over Rome (green marker): ~2KB</a:t>
            </a:r>
          </a:p>
        </p:txBody>
      </p:sp>
      <p:sp>
        <p:nvSpPr>
          <p:cNvPr id="20" name="Segnaposto contenuto 4"/>
          <p:cNvSpPr txBox="1">
            <a:spLocks/>
          </p:cNvSpPr>
          <p:nvPr/>
        </p:nvSpPr>
        <p:spPr bwMode="auto">
          <a:xfrm>
            <a:off x="3923" y="1872793"/>
            <a:ext cx="4145054" cy="7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0338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/>
              <a:t>Landsat-5 (path/row = 191/31)</a:t>
            </a:r>
          </a:p>
          <a:p>
            <a:pPr indent="-160338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cs"/>
              </a:rPr>
              <a:t>26 years (1985 - 2011)</a:t>
            </a:r>
          </a:p>
          <a:p>
            <a:pPr indent="-160338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cs"/>
              </a:rPr>
              <a:t>~160GB (~400MB/product)</a:t>
            </a:r>
            <a:r>
              <a:rPr lang="en-US" sz="900" dirty="0">
                <a:cs typeface="+mn-cs"/>
              </a:rPr>
              <a:t> </a:t>
            </a:r>
            <a:endParaRPr lang="en-US" sz="1200" dirty="0"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50509E2-CD7C-564C-93E7-8881EF396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092" y="1882362"/>
            <a:ext cx="5165135" cy="2689024"/>
          </a:xfrm>
          <a:prstGeom prst="rect">
            <a:avLst/>
          </a:prstGeom>
        </p:spPr>
      </p:pic>
      <p:sp>
        <p:nvSpPr>
          <p:cNvPr id="44" name="Segnaposto contenuto 4">
            <a:extLst>
              <a:ext uri="{FF2B5EF4-FFF2-40B4-BE49-F238E27FC236}">
                <a16:creationId xmlns:a16="http://schemas.microsoft.com/office/drawing/2014/main" id="{84D45D7D-1039-0049-90DD-D8CB784CDBC7}"/>
              </a:ext>
            </a:extLst>
          </p:cNvPr>
          <p:cNvSpPr txBox="1">
            <a:spLocks/>
          </p:cNvSpPr>
          <p:nvPr/>
        </p:nvSpPr>
        <p:spPr bwMode="auto">
          <a:xfrm>
            <a:off x="4496777" y="667452"/>
            <a:ext cx="4492984" cy="11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Let’s assume we want to monitor the urban area of Rome in Italy.</a:t>
            </a:r>
          </a:p>
          <a:p>
            <a:pPr marL="0" indent="0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We want to use time series of Landsat True Color (RGB) and Vegetation Index (NDVI).</a:t>
            </a:r>
          </a:p>
        </p:txBody>
      </p:sp>
      <p:sp>
        <p:nvSpPr>
          <p:cNvPr id="45" name="Segnaposto contenuto 4">
            <a:extLst>
              <a:ext uri="{FF2B5EF4-FFF2-40B4-BE49-F238E27FC236}">
                <a16:creationId xmlns:a16="http://schemas.microsoft.com/office/drawing/2014/main" id="{8D5C9BAA-0A46-EA4D-BB04-27DD26DC977C}"/>
              </a:ext>
            </a:extLst>
          </p:cNvPr>
          <p:cNvSpPr txBox="1">
            <a:spLocks/>
          </p:cNvSpPr>
          <p:nvPr/>
        </p:nvSpPr>
        <p:spPr bwMode="auto">
          <a:xfrm>
            <a:off x="-1" y="2589776"/>
            <a:ext cx="4148977" cy="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0338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1200" dirty="0">
                <a:cs typeface="+mn-cs"/>
              </a:rPr>
              <a:t>RGB timeseries 26 years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/>
                </a:solidFill>
                <a:cs typeface="+mn-cs"/>
              </a:rPr>
              <a:t>RGB full tile (blue line): ~22GB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RGB over Rome (red line): </a:t>
            </a:r>
            <a:r>
              <a:rPr lang="en-US" sz="1200" dirty="0">
                <a:solidFill>
                  <a:srgbClr val="FF0000"/>
                </a:solidFill>
                <a:cs typeface="+mn-cs"/>
              </a:rPr>
              <a:t>~4GB</a:t>
            </a:r>
          </a:p>
          <a:p>
            <a:pPr indent="-160338" defTabSz="6858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92D050"/>
                </a:solidFill>
              </a:rPr>
              <a:t>RGB over Rome (green marker): ~1KB</a:t>
            </a:r>
          </a:p>
        </p:txBody>
      </p:sp>
      <p:sp>
        <p:nvSpPr>
          <p:cNvPr id="46" name="Segnaposto contenuto 4">
            <a:extLst>
              <a:ext uri="{FF2B5EF4-FFF2-40B4-BE49-F238E27FC236}">
                <a16:creationId xmlns:a16="http://schemas.microsoft.com/office/drawing/2014/main" id="{09B55BC5-555E-EF4D-AA29-85C50FBEBFA4}"/>
              </a:ext>
            </a:extLst>
          </p:cNvPr>
          <p:cNvSpPr txBox="1">
            <a:spLocks/>
          </p:cNvSpPr>
          <p:nvPr/>
        </p:nvSpPr>
        <p:spPr bwMode="auto">
          <a:xfrm rot="19479847">
            <a:off x="5296005" y="2802648"/>
            <a:ext cx="3967166" cy="6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solidFill>
                  <a:schemeClr val="bg1"/>
                </a:solidFill>
                <a:cs typeface="+mn-cs"/>
              </a:rPr>
              <a:t>Data transfer optimization </a:t>
            </a:r>
            <a:r>
              <a:rPr lang="en-US" sz="2400" b="1" u="sng" dirty="0">
                <a:solidFill>
                  <a:schemeClr val="accent1"/>
                </a:solidFill>
                <a:cs typeface="+mn-cs"/>
              </a:rPr>
              <a:t>7x</a:t>
            </a:r>
            <a:r>
              <a:rPr lang="en-US" sz="2400" b="1" u="sng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-</a:t>
            </a:r>
            <a:r>
              <a:rPr lang="en-US" sz="2400" b="1" u="sng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cs typeface="+mn-cs"/>
              </a:rPr>
              <a:t>40x</a:t>
            </a:r>
            <a:r>
              <a:rPr lang="en-US" sz="2400" b="1" u="sng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cs typeface="+mn-cs"/>
              </a:rPr>
              <a:t>-</a:t>
            </a:r>
            <a:r>
              <a:rPr lang="en-US" sz="2400" b="1" u="sng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b="1" u="sng" dirty="0">
                <a:solidFill>
                  <a:srgbClr val="92D050"/>
                </a:solidFill>
                <a:cs typeface="+mn-cs"/>
              </a:rPr>
              <a:t>10</a:t>
            </a:r>
            <a:r>
              <a:rPr lang="en-US" sz="2400" b="1" u="sng" baseline="30000" dirty="0">
                <a:solidFill>
                  <a:srgbClr val="92D050"/>
                </a:solidFill>
                <a:cs typeface="+mn-cs"/>
              </a:rPr>
              <a:t>8</a:t>
            </a:r>
            <a:r>
              <a:rPr lang="en-US" sz="2400" b="1" u="sng" dirty="0">
                <a:solidFill>
                  <a:srgbClr val="92D050"/>
                </a:solidFill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555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971200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  <a:latin typeface="+mj-lt"/>
                <a:ea typeface="+mj-ea"/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+mj-ea"/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  <a:latin typeface="+mj-lt"/>
                <a:ea typeface="+mj-ea"/>
              </a:rPr>
              <a:t>- Atmospheric Correction Inter-Comparison Exercise (ACIX)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  <a:latin typeface="+mj-lt"/>
                <a:ea typeface="+mj-ea"/>
              </a:rPr>
              <a:t>- Radiometric Calibration Network (</a:t>
            </a:r>
            <a:r>
              <a:rPr lang="en-GB" b="1" dirty="0" err="1">
                <a:solidFill>
                  <a:srgbClr val="0070C0"/>
                </a:solidFill>
                <a:latin typeface="+mj-lt"/>
                <a:ea typeface="+mj-ea"/>
              </a:rPr>
              <a:t>RadCalNet</a:t>
            </a:r>
            <a:r>
              <a:rPr lang="en-GB" b="1" dirty="0">
                <a:solidFill>
                  <a:srgbClr val="0070C0"/>
                </a:solidFill>
                <a:latin typeface="+mj-lt"/>
                <a:ea typeface="+mj-ea"/>
              </a:rPr>
              <a:t>)</a:t>
            </a:r>
          </a:p>
          <a:p>
            <a:endParaRPr lang="en-GB" sz="18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1800" b="1" dirty="0">
                <a:solidFill>
                  <a:srgbClr val="0070C0"/>
                </a:solidFill>
                <a:latin typeface="+mj-lt"/>
                <a:ea typeface="+mj-ea"/>
              </a:rPr>
              <a:t>UC3.1: </a:t>
            </a:r>
            <a:r>
              <a:rPr lang="en-GB" sz="1800" b="1" dirty="0">
                <a:solidFill>
                  <a:srgbClr val="FF0000"/>
                </a:solidFill>
                <a:latin typeface="+mj-lt"/>
                <a:ea typeface="+mj-ea"/>
              </a:rPr>
              <a:t>In-situ </a:t>
            </a:r>
            <a:r>
              <a:rPr lang="en-GB" sz="1800" b="1" dirty="0">
                <a:solidFill>
                  <a:srgbClr val="0070C0"/>
                </a:solidFill>
                <a:latin typeface="+mj-lt"/>
                <a:ea typeface="+mj-ea"/>
              </a:rPr>
              <a:t>/ EO Service Discovery and Processing (next step)</a:t>
            </a:r>
          </a:p>
          <a:p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endParaRPr lang="en-GB" sz="18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groundbased">
            <a:extLst>
              <a:ext uri="{FF2B5EF4-FFF2-40B4-BE49-F238E27FC236}">
                <a16:creationId xmlns:a16="http://schemas.microsoft.com/office/drawing/2014/main" id="{6C1CC2F5-2452-0247-ACCD-5CD18CF5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" t="20424" r="3175" b="23636"/>
          <a:stretch>
            <a:fillRect/>
          </a:stretch>
        </p:blipFill>
        <p:spPr bwMode="auto">
          <a:xfrm>
            <a:off x="5379058" y="1348377"/>
            <a:ext cx="3761786" cy="8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317AA2-F113-684E-8194-2C2F3AF2A7C4}"/>
              </a:ext>
            </a:extLst>
          </p:cNvPr>
          <p:cNvSpPr txBox="1"/>
          <p:nvPr/>
        </p:nvSpPr>
        <p:spPr>
          <a:xfrm>
            <a:off x="0" y="1562177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chemeClr val="bg2"/>
                </a:solidFill>
              </a:rPr>
              <a:t>In-situ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E7D02-5FAE-C74E-A7E8-0B42A11043FB}"/>
              </a:ext>
            </a:extLst>
          </p:cNvPr>
          <p:cNvSpPr txBox="1"/>
          <p:nvPr/>
        </p:nvSpPr>
        <p:spPr>
          <a:xfrm>
            <a:off x="143087" y="2944577"/>
            <a:ext cx="360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chemeClr val="bg2"/>
                </a:solidFill>
              </a:rPr>
              <a:t>EO</a:t>
            </a:r>
          </a:p>
        </p:txBody>
      </p:sp>
      <p:sp>
        <p:nvSpPr>
          <p:cNvPr id="12" name="Decision 11">
            <a:extLst>
              <a:ext uri="{FF2B5EF4-FFF2-40B4-BE49-F238E27FC236}">
                <a16:creationId xmlns:a16="http://schemas.microsoft.com/office/drawing/2014/main" id="{ADC8A101-BF41-BD4B-8329-7BDFCF9ED8B4}"/>
              </a:ext>
            </a:extLst>
          </p:cNvPr>
          <p:cNvSpPr/>
          <p:nvPr/>
        </p:nvSpPr>
        <p:spPr>
          <a:xfrm>
            <a:off x="2050520" y="2057400"/>
            <a:ext cx="405000" cy="4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2189E-BBCA-5F45-B8D6-1A4F3749431B}"/>
              </a:ext>
            </a:extLst>
          </p:cNvPr>
          <p:cNvSpPr txBox="1"/>
          <p:nvPr/>
        </p:nvSpPr>
        <p:spPr>
          <a:xfrm>
            <a:off x="1600499" y="264028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err="1">
                <a:solidFill>
                  <a:schemeClr val="bg2"/>
                </a:solidFill>
              </a:rPr>
              <a:t>rasterization</a:t>
            </a:r>
            <a:endParaRPr lang="it-IT" sz="900" b="1" dirty="0">
              <a:solidFill>
                <a:schemeClr val="bg2"/>
              </a:solidFill>
            </a:endParaRPr>
          </a:p>
        </p:txBody>
      </p:sp>
      <p:sp>
        <p:nvSpPr>
          <p:cNvPr id="14" name="Decision 13">
            <a:extLst>
              <a:ext uri="{FF2B5EF4-FFF2-40B4-BE49-F238E27FC236}">
                <a16:creationId xmlns:a16="http://schemas.microsoft.com/office/drawing/2014/main" id="{F8EB1893-8573-0044-9F39-F611780A1432}"/>
              </a:ext>
            </a:extLst>
          </p:cNvPr>
          <p:cNvSpPr/>
          <p:nvPr/>
        </p:nvSpPr>
        <p:spPr>
          <a:xfrm>
            <a:off x="3535745" y="1562177"/>
            <a:ext cx="405000" cy="4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CAEEE-D86F-8E49-B4C5-3955740C1B09}"/>
              </a:ext>
            </a:extLst>
          </p:cNvPr>
          <p:cNvSpPr txBox="1"/>
          <p:nvPr/>
        </p:nvSpPr>
        <p:spPr>
          <a:xfrm>
            <a:off x="3203264" y="201706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err="1">
                <a:solidFill>
                  <a:schemeClr val="bg2"/>
                </a:solidFill>
              </a:rPr>
              <a:t>ingestion</a:t>
            </a:r>
            <a:endParaRPr lang="it-IT" sz="900" b="1" dirty="0">
              <a:solidFill>
                <a:schemeClr val="bg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3A104E-9160-2D4A-B168-73F907968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928" y="1399300"/>
            <a:ext cx="728639" cy="728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E92F7-C2DD-6142-AB11-8F6973A1E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801" y="2628629"/>
            <a:ext cx="908894" cy="908894"/>
          </a:xfrm>
          <a:prstGeom prst="rect">
            <a:avLst/>
          </a:prstGeom>
        </p:spPr>
      </p:pic>
      <p:sp>
        <p:nvSpPr>
          <p:cNvPr id="22" name="Decision 21">
            <a:extLst>
              <a:ext uri="{FF2B5EF4-FFF2-40B4-BE49-F238E27FC236}">
                <a16:creationId xmlns:a16="http://schemas.microsoft.com/office/drawing/2014/main" id="{0A8A81C2-3A01-C746-877A-DF66303A7614}"/>
              </a:ext>
            </a:extLst>
          </p:cNvPr>
          <p:cNvSpPr/>
          <p:nvPr/>
        </p:nvSpPr>
        <p:spPr>
          <a:xfrm>
            <a:off x="1366227" y="4151321"/>
            <a:ext cx="405000" cy="4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C147EF-8309-E549-9DA3-91F7C03D2859}"/>
              </a:ext>
            </a:extLst>
          </p:cNvPr>
          <p:cNvSpPr txBox="1"/>
          <p:nvPr/>
        </p:nvSpPr>
        <p:spPr>
          <a:xfrm>
            <a:off x="972990" y="3208002"/>
            <a:ext cx="334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2"/>
                </a:solidFill>
              </a:rPr>
              <a:t>Pre</a:t>
            </a:r>
            <a:r>
              <a:rPr lang="it-IT" sz="900" b="1" dirty="0">
                <a:solidFill>
                  <a:schemeClr val="bg2"/>
                </a:solidFill>
              </a:rPr>
              <a:t>-processing: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2"/>
                </a:solidFill>
              </a:rPr>
              <a:t>Re-</a:t>
            </a:r>
            <a:r>
              <a:rPr lang="it-IT" sz="900" dirty="0" err="1">
                <a:solidFill>
                  <a:schemeClr val="bg2"/>
                </a:solidFill>
              </a:rPr>
              <a:t>projection</a:t>
            </a:r>
            <a:endParaRPr lang="it-IT" sz="900" dirty="0">
              <a:solidFill>
                <a:schemeClr val="bg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2"/>
                </a:solidFill>
              </a:rPr>
              <a:t>Re-</a:t>
            </a:r>
            <a:r>
              <a:rPr lang="it-IT" sz="900" dirty="0" err="1">
                <a:solidFill>
                  <a:schemeClr val="bg2"/>
                </a:solidFill>
              </a:rPr>
              <a:t>sampling</a:t>
            </a:r>
            <a:endParaRPr lang="it-IT" sz="900" dirty="0">
              <a:solidFill>
                <a:schemeClr val="bg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bg2"/>
                </a:solidFill>
              </a:rPr>
              <a:t>Format </a:t>
            </a:r>
            <a:r>
              <a:rPr lang="it-IT" sz="900" dirty="0" err="1">
                <a:solidFill>
                  <a:schemeClr val="bg2"/>
                </a:solidFill>
              </a:rPr>
              <a:t>conversion</a:t>
            </a:r>
            <a:endParaRPr lang="it-IT" sz="900" dirty="0">
              <a:solidFill>
                <a:schemeClr val="bg2"/>
              </a:solidFill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FEB07445-2C62-2A42-8696-F48D0F97F76D}"/>
              </a:ext>
            </a:extLst>
          </p:cNvPr>
          <p:cNvCxnSpPr>
            <a:cxnSpLocks/>
            <a:stCxn id="12" idx="0"/>
            <a:endCxn id="14" idx="1"/>
          </p:cNvCxnSpPr>
          <p:nvPr/>
        </p:nvCxnSpPr>
        <p:spPr>
          <a:xfrm rot="5400000" flipH="1" flipV="1">
            <a:off x="2748020" y="1269676"/>
            <a:ext cx="292724" cy="1282725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1FA6AFAF-B799-E84B-8A76-6088A7C2E4C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940745" y="1763620"/>
            <a:ext cx="584183" cy="105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ecision 34">
            <a:extLst>
              <a:ext uri="{FF2B5EF4-FFF2-40B4-BE49-F238E27FC236}">
                <a16:creationId xmlns:a16="http://schemas.microsoft.com/office/drawing/2014/main" id="{BB2457D8-0C7D-4548-B129-130A6E0658C9}"/>
              </a:ext>
            </a:extLst>
          </p:cNvPr>
          <p:cNvSpPr/>
          <p:nvPr/>
        </p:nvSpPr>
        <p:spPr>
          <a:xfrm>
            <a:off x="3535745" y="2880053"/>
            <a:ext cx="405000" cy="405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chemeClr val="bg2"/>
              </a:solidFill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B54AB23-8845-8541-A20E-E191E2CA9300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 rot="16200000" flipH="1">
            <a:off x="2786806" y="1928614"/>
            <a:ext cx="417653" cy="148522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1DA1DD9-145B-BF4A-AD28-DA6BFEDE5BBA}"/>
              </a:ext>
            </a:extLst>
          </p:cNvPr>
          <p:cNvCxnSpPr>
            <a:cxnSpLocks/>
            <a:stCxn id="35" idx="3"/>
            <a:endCxn id="21" idx="1"/>
          </p:cNvCxnSpPr>
          <p:nvPr/>
        </p:nvCxnSpPr>
        <p:spPr>
          <a:xfrm>
            <a:off x="3940745" y="3082554"/>
            <a:ext cx="494056" cy="52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D414FF88-DFAD-AD46-809F-887B582BC541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592951" y="1700676"/>
            <a:ext cx="1457569" cy="55922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5C2B516-27E5-EF44-A0B3-5D3490B56499}"/>
              </a:ext>
            </a:extLst>
          </p:cNvPr>
          <p:cNvCxnSpPr>
            <a:cxnSpLocks/>
            <a:stCxn id="22" idx="3"/>
            <a:endCxn id="35" idx="2"/>
          </p:cNvCxnSpPr>
          <p:nvPr/>
        </p:nvCxnSpPr>
        <p:spPr>
          <a:xfrm flipV="1">
            <a:off x="1771227" y="3285054"/>
            <a:ext cx="1967018" cy="106876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D5F57CA9-9EAC-5849-AD69-D946AAC58E6B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 flipV="1">
            <a:off x="479381" y="3082554"/>
            <a:ext cx="3056364" cy="523"/>
          </a:xfrm>
          <a:prstGeom prst="bentConnector3">
            <a:avLst>
              <a:gd name="adj1" fmla="val 50000"/>
            </a:avLst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CCAB0013-F303-0A48-9782-9A3FD7787592}"/>
              </a:ext>
            </a:extLst>
          </p:cNvPr>
          <p:cNvCxnSpPr>
            <a:cxnSpLocks/>
            <a:stCxn id="10" idx="2"/>
            <a:endCxn id="22" idx="1"/>
          </p:cNvCxnSpPr>
          <p:nvPr/>
        </p:nvCxnSpPr>
        <p:spPr>
          <a:xfrm rot="16200000" flipH="1">
            <a:off x="272608" y="3260201"/>
            <a:ext cx="1132245" cy="10549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54F0C9-8D7C-6F47-A753-8B4415A1CD5E}"/>
              </a:ext>
            </a:extLst>
          </p:cNvPr>
          <p:cNvSpPr txBox="1"/>
          <p:nvPr/>
        </p:nvSpPr>
        <p:spPr>
          <a:xfrm>
            <a:off x="5335618" y="3312167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chemeClr val="bg2"/>
                </a:solidFill>
              </a:rPr>
              <a:t>WCS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528013-AD8C-074E-B122-6C2A26F86E30}"/>
              </a:ext>
            </a:extLst>
          </p:cNvPr>
          <p:cNvSpPr txBox="1"/>
          <p:nvPr/>
        </p:nvSpPr>
        <p:spPr>
          <a:xfrm>
            <a:off x="4907959" y="3555376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err="1">
                <a:solidFill>
                  <a:schemeClr val="bg2"/>
                </a:solidFill>
              </a:rPr>
              <a:t>OpenSearch</a:t>
            </a:r>
            <a:endParaRPr lang="it-IT" sz="900" b="1" dirty="0">
              <a:solidFill>
                <a:schemeClr val="bg2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9042249-5BDF-BD44-807C-E6628D3C0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11" y="2501663"/>
            <a:ext cx="2365710" cy="133071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AF933F90-BE69-AB4D-AA81-735523748BE0}"/>
              </a:ext>
            </a:extLst>
          </p:cNvPr>
          <p:cNvSpPr txBox="1"/>
          <p:nvPr/>
        </p:nvSpPr>
        <p:spPr>
          <a:xfrm>
            <a:off x="4962881" y="1170775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>
                <a:solidFill>
                  <a:schemeClr val="bg2"/>
                </a:solidFill>
              </a:rPr>
              <a:t>SQL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A42AE-8FDD-C746-83B9-A099699E22E7}"/>
              </a:ext>
            </a:extLst>
          </p:cNvPr>
          <p:cNvSpPr txBox="1"/>
          <p:nvPr/>
        </p:nvSpPr>
        <p:spPr>
          <a:xfrm>
            <a:off x="786889" y="961957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American Captain" pitchFamily="2" charset="0"/>
              </a:rPr>
              <a:t>EO and In-situ data management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E8D7111-D955-7347-8503-6BB311A76FA9}"/>
              </a:ext>
            </a:extLst>
          </p:cNvPr>
          <p:cNvSpPr txBox="1">
            <a:spLocks/>
          </p:cNvSpPr>
          <p:nvPr/>
        </p:nvSpPr>
        <p:spPr bwMode="auto">
          <a:xfrm>
            <a:off x="143086" y="149149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it-IT" kern="0" dirty="0"/>
              <a:t>EO and In-situ Data Management</a:t>
            </a:r>
            <a:endParaRPr lang="it-IT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015023-8A5D-C94E-9FDE-F5FA630CC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38" y="1645712"/>
            <a:ext cx="6001862" cy="31040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Atmospheric Correction Inter-Comparison Exercise (ACIX)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53131-9112-974F-ACDF-5A2A2B09C67F}"/>
              </a:ext>
            </a:extLst>
          </p:cNvPr>
          <p:cNvGrpSpPr/>
          <p:nvPr/>
        </p:nvGrpSpPr>
        <p:grpSpPr>
          <a:xfrm>
            <a:off x="263840" y="1835150"/>
            <a:ext cx="5116128" cy="724672"/>
            <a:chOff x="124355" y="1672418"/>
            <a:chExt cx="5116128" cy="7246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ECB513-B50D-5540-9943-AEC868FC16C1}"/>
                </a:ext>
              </a:extLst>
            </p:cNvPr>
            <p:cNvCxnSpPr/>
            <p:nvPr/>
          </p:nvCxnSpPr>
          <p:spPr>
            <a:xfrm flipV="1">
              <a:off x="2682419" y="1672418"/>
              <a:ext cx="949996" cy="4895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FDC38D-DE4A-A343-9995-99238C41AEF5}"/>
                </a:ext>
              </a:extLst>
            </p:cNvPr>
            <p:cNvSpPr txBox="1"/>
            <p:nvPr/>
          </p:nvSpPr>
          <p:spPr>
            <a:xfrm>
              <a:off x="124355" y="2120091"/>
              <a:ext cx="5116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>
                  <a:solidFill>
                    <a:srgbClr val="FF0000"/>
                  </a:solidFill>
                </a:rPr>
                <a:t>Pre-configured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 list of 19 </a:t>
              </a:r>
              <a:r>
                <a:rPr lang="it-IT" sz="1200" b="1" dirty="0" err="1">
                  <a:solidFill>
                    <a:srgbClr val="FF0000"/>
                  </a:solidFill>
                </a:rPr>
                <a:t>sites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F17438-3B0D-2142-94B1-25B1C9235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3" y="1613962"/>
            <a:ext cx="5952750" cy="30786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Atmospheric Correction Inter-Comparison Exercise (ACIX)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1F4BD4-BAFB-1C43-AF42-441B11E8AE58}"/>
              </a:ext>
            </a:extLst>
          </p:cNvPr>
          <p:cNvGrpSpPr/>
          <p:nvPr/>
        </p:nvGrpSpPr>
        <p:grpSpPr>
          <a:xfrm>
            <a:off x="172799" y="2622550"/>
            <a:ext cx="4621451" cy="1001326"/>
            <a:chOff x="366530" y="1638602"/>
            <a:chExt cx="4778910" cy="98507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DAF4E7-2EA2-094A-9948-DB72F347D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638602"/>
              <a:ext cx="2463021" cy="5234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F91BFA-32A8-7D4B-8B75-E7F467538F78}"/>
                </a:ext>
              </a:extLst>
            </p:cNvPr>
            <p:cNvSpPr txBox="1"/>
            <p:nvPr/>
          </p:nvSpPr>
          <p:spPr>
            <a:xfrm>
              <a:off x="366530" y="2162013"/>
              <a:ext cx="2705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FF0000"/>
                  </a:solidFill>
                </a:rPr>
                <a:t>Direct </a:t>
              </a:r>
              <a:r>
                <a:rPr lang="it-IT" sz="1200" b="1" dirty="0" err="1" smtClean="0">
                  <a:solidFill>
                    <a:srgbClr val="FF0000"/>
                  </a:solidFill>
                </a:rPr>
                <a:t>access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 to the </a:t>
              </a:r>
              <a:r>
                <a:rPr lang="it-IT" sz="1200" b="1" dirty="0" err="1" smtClean="0">
                  <a:solidFill>
                    <a:srgbClr val="FF0000"/>
                  </a:solidFill>
                </a:rPr>
                <a:t>selected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 site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6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EC5B0-1B1A-E94C-9817-906698DB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52" y="1613962"/>
            <a:ext cx="5677705" cy="29364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Atmospheric Correction Inter-Comparison Exercise (ACIX)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407C27-602E-CD4D-992E-661A58493508}"/>
              </a:ext>
            </a:extLst>
          </p:cNvPr>
          <p:cNvGrpSpPr/>
          <p:nvPr/>
        </p:nvGrpSpPr>
        <p:grpSpPr>
          <a:xfrm>
            <a:off x="707309" y="1784350"/>
            <a:ext cx="3216991" cy="1103455"/>
            <a:chOff x="1644956" y="1427890"/>
            <a:chExt cx="3216991" cy="110345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427890"/>
              <a:ext cx="2179528" cy="7341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DE3F7-06C6-D34A-8FCE-85A5EE5AECF1}"/>
                </a:ext>
              </a:extLst>
            </p:cNvPr>
            <p:cNvSpPr txBox="1"/>
            <p:nvPr/>
          </p:nvSpPr>
          <p:spPr>
            <a:xfrm>
              <a:off x="1644956" y="2162013"/>
              <a:ext cx="211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Data </a:t>
              </a:r>
              <a:r>
                <a:rPr lang="it-IT" b="1" dirty="0" err="1">
                  <a:solidFill>
                    <a:srgbClr val="FF0000"/>
                  </a:solidFill>
                </a:rPr>
                <a:t>discovery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7CE4E8-0C03-2549-A14B-6B632BAB4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99584"/>
              </p:ext>
            </p:extLst>
          </p:nvPr>
        </p:nvGraphicFramePr>
        <p:xfrm>
          <a:off x="145066" y="3005948"/>
          <a:ext cx="3235960" cy="154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955">
                  <a:extLst>
                    <a:ext uri="{9D8B030D-6E8A-4147-A177-3AD203B41FA5}">
                      <a16:colId xmlns:a16="http://schemas.microsoft.com/office/drawing/2014/main" val="2541755076"/>
                    </a:ext>
                  </a:extLst>
                </a:gridCol>
                <a:gridCol w="1691005">
                  <a:extLst>
                    <a:ext uri="{9D8B030D-6E8A-4147-A177-3AD203B41FA5}">
                      <a16:colId xmlns:a16="http://schemas.microsoft.com/office/drawing/2014/main" val="48795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8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60305"/>
                  </a:ext>
                </a:extLst>
              </a:tr>
              <a:tr h="431932">
                <a:tc>
                  <a:txBody>
                    <a:bodyPr/>
                    <a:lstStyle/>
                    <a:p>
                      <a:r>
                        <a:rPr lang="it-IT" sz="800" dirty="0"/>
                        <a:t>In-situ</a:t>
                      </a:r>
                    </a:p>
                    <a:p>
                      <a:r>
                        <a:rPr lang="it-IT" sz="800" dirty="0"/>
                        <a:t>AERONET (AOT, WV, 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collection</a:t>
                      </a:r>
                      <a:r>
                        <a:rPr lang="it-IT" sz="800" dirty="0"/>
                        <a:t>: </a:t>
                      </a:r>
                      <a:r>
                        <a:rPr lang="it-IT" sz="800" dirty="0" err="1"/>
                        <a:t>completed</a:t>
                      </a:r>
                      <a:endParaRPr lang="it-IT" sz="800" dirty="0"/>
                    </a:p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ingestion</a:t>
                      </a:r>
                      <a:r>
                        <a:rPr lang="it-IT" sz="800" dirty="0"/>
                        <a:t>: 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1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/>
                        <a:t>EO Data</a:t>
                      </a:r>
                    </a:p>
                    <a:p>
                      <a:r>
                        <a:rPr lang="it-IT" sz="800" dirty="0"/>
                        <a:t>Landsat-8 (AOT, 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collection</a:t>
                      </a:r>
                      <a:r>
                        <a:rPr lang="it-IT" sz="800" dirty="0"/>
                        <a:t>: in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9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800" dirty="0"/>
                        <a:t>EO Data</a:t>
                      </a:r>
                    </a:p>
                    <a:p>
                      <a:r>
                        <a:rPr lang="it-IT" sz="800" dirty="0"/>
                        <a:t>Sentinel-2 (AOT, WV, 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On-line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46F38-54DF-BA47-AD4A-32F85AF34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60" y="1613962"/>
            <a:ext cx="5989584" cy="30977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Atmospheric Correction Inter-Comparison Exercise (ACIX)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26BD8-74AA-E041-926D-F35D6992538D}"/>
              </a:ext>
            </a:extLst>
          </p:cNvPr>
          <p:cNvGrpSpPr/>
          <p:nvPr/>
        </p:nvGrpSpPr>
        <p:grpSpPr>
          <a:xfrm>
            <a:off x="109035" y="1777230"/>
            <a:ext cx="3812036" cy="1336303"/>
            <a:chOff x="1457387" y="1521306"/>
            <a:chExt cx="3812036" cy="133630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D24A65-2DE4-2040-B52D-688A29B25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521306"/>
              <a:ext cx="2587004" cy="6407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9A0E76-A7F2-EA4C-8818-FC9A0AFD643B}"/>
                </a:ext>
              </a:extLst>
            </p:cNvPr>
            <p:cNvSpPr txBox="1"/>
            <p:nvPr/>
          </p:nvSpPr>
          <p:spPr>
            <a:xfrm>
              <a:off x="1457387" y="2395944"/>
              <a:ext cx="2791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FF0000"/>
                  </a:solidFill>
                </a:rPr>
                <a:t>In-situ/EO Data </a:t>
              </a:r>
              <a:r>
                <a:rPr lang="it-IT" sz="1200" b="1" dirty="0" err="1" smtClean="0">
                  <a:solidFill>
                    <a:srgbClr val="FF0000"/>
                  </a:solidFill>
                </a:rPr>
                <a:t>Visualization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sz="1200" b="1" dirty="0" smtClean="0">
                  <a:solidFill>
                    <a:srgbClr val="FF0000"/>
                  </a:solidFill>
                </a:rPr>
                <a:t>and </a:t>
              </a:r>
              <a:r>
                <a:rPr lang="it-IT" sz="1200" b="1" dirty="0">
                  <a:solidFill>
                    <a:srgbClr val="FF0000"/>
                  </a:solidFill>
                </a:rPr>
                <a:t>pixel </a:t>
              </a:r>
              <a:r>
                <a:rPr lang="it-IT" sz="1200" b="1" dirty="0" err="1">
                  <a:solidFill>
                    <a:srgbClr val="FF0000"/>
                  </a:solidFill>
                </a:rPr>
                <a:t>access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1E181C-4345-8446-B58C-CE496196B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1" y="1613962"/>
            <a:ext cx="5677705" cy="29364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</a:rPr>
              <a:t>Data </a:t>
            </a:r>
            <a:r>
              <a:rPr lang="en-GB" sz="1800" b="1" dirty="0">
                <a:solidFill>
                  <a:srgbClr val="0070C0"/>
                </a:solidFill>
              </a:rPr>
              <a:t>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Radiometric Calibration Network (RadCalNet)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7BC4F4-1B67-1348-BE34-73766EFB01B1}"/>
              </a:ext>
            </a:extLst>
          </p:cNvPr>
          <p:cNvGrpSpPr/>
          <p:nvPr/>
        </p:nvGrpSpPr>
        <p:grpSpPr>
          <a:xfrm>
            <a:off x="172799" y="1858763"/>
            <a:ext cx="3671992" cy="713835"/>
            <a:chOff x="25566" y="1751308"/>
            <a:chExt cx="3671992" cy="71383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6F3115-D27B-384E-9CBF-2B824033F795}"/>
                </a:ext>
              </a:extLst>
            </p:cNvPr>
            <p:cNvCxnSpPr/>
            <p:nvPr/>
          </p:nvCxnSpPr>
          <p:spPr>
            <a:xfrm flipV="1">
              <a:off x="2682419" y="1751308"/>
              <a:ext cx="1015139" cy="4107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51F3EA-E5E9-A34E-95A4-C6903E971D26}"/>
                </a:ext>
              </a:extLst>
            </p:cNvPr>
            <p:cNvSpPr txBox="1"/>
            <p:nvPr/>
          </p:nvSpPr>
          <p:spPr>
            <a:xfrm>
              <a:off x="25566" y="2188144"/>
              <a:ext cx="2698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rgbClr val="FF0000"/>
                  </a:solidFill>
                </a:rPr>
                <a:t>Pre-configured</a:t>
              </a:r>
              <a:r>
                <a:rPr lang="it-IT" sz="1200" b="1" dirty="0">
                  <a:solidFill>
                    <a:srgbClr val="FF0000"/>
                  </a:solidFill>
                </a:rPr>
                <a:t> list of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 4 </a:t>
              </a:r>
              <a:r>
                <a:rPr lang="it-IT" sz="1200" b="1" dirty="0" err="1">
                  <a:solidFill>
                    <a:srgbClr val="FF0000"/>
                  </a:solidFill>
                </a:rPr>
                <a:t>sites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0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9BAE2-82C9-2E4B-B2C9-00EBE0A18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38" y="1613962"/>
            <a:ext cx="5677705" cy="29364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</a:rPr>
              <a:t>Data </a:t>
            </a:r>
            <a:r>
              <a:rPr lang="en-GB" sz="1800" b="1" dirty="0">
                <a:solidFill>
                  <a:srgbClr val="0070C0"/>
                </a:solidFill>
              </a:rPr>
              <a:t>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Radiometric Calibration Network (</a:t>
            </a:r>
            <a:r>
              <a:rPr lang="en-GB" b="1" dirty="0" err="1">
                <a:solidFill>
                  <a:srgbClr val="0070C0"/>
                </a:solidFill>
              </a:rPr>
              <a:t>RadCalNet</a:t>
            </a:r>
            <a:r>
              <a:rPr lang="en-GB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51FE5B-1AC0-D34E-A43D-028E2435175E}"/>
              </a:ext>
            </a:extLst>
          </p:cNvPr>
          <p:cNvGrpSpPr/>
          <p:nvPr/>
        </p:nvGrpSpPr>
        <p:grpSpPr>
          <a:xfrm>
            <a:off x="273022" y="2565399"/>
            <a:ext cx="4819678" cy="785077"/>
            <a:chOff x="443506" y="1638602"/>
            <a:chExt cx="4701934" cy="87074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E964C9-41B0-814C-ADEC-0CDDBE6AC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638602"/>
              <a:ext cx="2463021" cy="5234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362A5B-72E3-7547-B620-3155D4CBC9E6}"/>
                </a:ext>
              </a:extLst>
            </p:cNvPr>
            <p:cNvSpPr txBox="1"/>
            <p:nvPr/>
          </p:nvSpPr>
          <p:spPr>
            <a:xfrm>
              <a:off x="443506" y="2232351"/>
              <a:ext cx="3033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rgbClr val="FF0000"/>
                  </a:solidFill>
                </a:rPr>
                <a:t>Direct </a:t>
              </a:r>
              <a:r>
                <a:rPr lang="it-IT" sz="1200" b="1" dirty="0" err="1">
                  <a:solidFill>
                    <a:srgbClr val="FF0000"/>
                  </a:solidFill>
                </a:rPr>
                <a:t>access</a:t>
              </a:r>
              <a:r>
                <a:rPr lang="it-IT" sz="1200" b="1" dirty="0">
                  <a:solidFill>
                    <a:srgbClr val="FF0000"/>
                  </a:solidFill>
                </a:rPr>
                <a:t> to the </a:t>
              </a:r>
              <a:r>
                <a:rPr lang="it-IT" sz="1200" b="1" dirty="0" err="1">
                  <a:solidFill>
                    <a:srgbClr val="FF0000"/>
                  </a:solidFill>
                </a:rPr>
                <a:t>selected</a:t>
              </a:r>
              <a:r>
                <a:rPr lang="it-IT" sz="1200" b="1" dirty="0">
                  <a:solidFill>
                    <a:srgbClr val="FF0000"/>
                  </a:solidFill>
                </a:rPr>
                <a:t>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2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dirty="0"/>
              <a:t>EO collaborative environment is a virtual working environment providing access to EO data and analysis tools, processors, information and Communication Technology resources required to work with them, through one coherent interface. </a:t>
            </a:r>
          </a:p>
          <a:p>
            <a:pPr algn="just"/>
            <a:endParaRPr lang="en-GB" sz="1800" dirty="0"/>
          </a:p>
          <a:p>
            <a:pPr algn="ctr"/>
            <a:r>
              <a:rPr lang="en-GB" sz="1800" i="1" dirty="0"/>
              <a:t>A collaborative environment aims to change the paradigm from </a:t>
            </a:r>
          </a:p>
          <a:p>
            <a:pPr algn="ctr"/>
            <a:r>
              <a:rPr lang="en-GB" sz="1800" i="1" dirty="0"/>
              <a:t>“data to user“ to “user to data”</a:t>
            </a:r>
          </a:p>
        </p:txBody>
      </p:sp>
    </p:spTree>
    <p:extLst>
      <p:ext uri="{BB962C8B-B14F-4D97-AF65-F5344CB8AC3E}">
        <p14:creationId xmlns:p14="http://schemas.microsoft.com/office/powerpoint/2010/main" val="27035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B140B6-DC04-6047-917E-8D6E609B6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69" y="1613962"/>
            <a:ext cx="5677705" cy="29364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</a:rPr>
              <a:t>Data </a:t>
            </a:r>
            <a:r>
              <a:rPr lang="en-GB" sz="1800" b="1" dirty="0">
                <a:solidFill>
                  <a:srgbClr val="0070C0"/>
                </a:solidFill>
              </a:rPr>
              <a:t>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Radiometric Calibration Network (</a:t>
            </a:r>
            <a:r>
              <a:rPr lang="en-GB" b="1" dirty="0" err="1">
                <a:solidFill>
                  <a:srgbClr val="0070C0"/>
                </a:solidFill>
              </a:rPr>
              <a:t>RadCalNet</a:t>
            </a:r>
            <a:r>
              <a:rPr lang="en-GB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407C27-602E-CD4D-992E-661A58493508}"/>
              </a:ext>
            </a:extLst>
          </p:cNvPr>
          <p:cNvGrpSpPr/>
          <p:nvPr/>
        </p:nvGrpSpPr>
        <p:grpSpPr>
          <a:xfrm>
            <a:off x="172799" y="1752600"/>
            <a:ext cx="3719751" cy="1009311"/>
            <a:chOff x="1521151" y="1496676"/>
            <a:chExt cx="3719751" cy="100931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496676"/>
              <a:ext cx="2558483" cy="665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DE3F7-06C6-D34A-8FCE-85A5EE5AECF1}"/>
                </a:ext>
              </a:extLst>
            </p:cNvPr>
            <p:cNvSpPr txBox="1"/>
            <p:nvPr/>
          </p:nvSpPr>
          <p:spPr>
            <a:xfrm>
              <a:off x="1521151" y="2198210"/>
              <a:ext cx="3079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FF0000"/>
                  </a:solidFill>
                </a:rPr>
                <a:t>Data </a:t>
              </a:r>
              <a:r>
                <a:rPr lang="it-IT" sz="1400" b="1" dirty="0" err="1">
                  <a:solidFill>
                    <a:srgbClr val="FF0000"/>
                  </a:solidFill>
                </a:rPr>
                <a:t>discovery</a:t>
              </a:r>
              <a:r>
                <a:rPr lang="it-IT" sz="1400" b="1" dirty="0">
                  <a:solidFill>
                    <a:srgbClr val="FF0000"/>
                  </a:solidFill>
                </a:rPr>
                <a:t> (</a:t>
              </a:r>
              <a:r>
                <a:rPr lang="it-IT" sz="1400" b="1" dirty="0" err="1">
                  <a:solidFill>
                    <a:srgbClr val="FF0000"/>
                  </a:solidFill>
                </a:rPr>
                <a:t>only</a:t>
              </a:r>
              <a:r>
                <a:rPr lang="it-IT" sz="1400" b="1" dirty="0">
                  <a:solidFill>
                    <a:srgbClr val="FF0000"/>
                  </a:solidFill>
                </a:rPr>
                <a:t> in-situ)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485FBA4-8972-AF4F-8771-9AAD383EC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46399"/>
              </p:ext>
            </p:extLst>
          </p:nvPr>
        </p:nvGraphicFramePr>
        <p:xfrm>
          <a:off x="145066" y="3005948"/>
          <a:ext cx="3210561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143">
                  <a:extLst>
                    <a:ext uri="{9D8B030D-6E8A-4147-A177-3AD203B41FA5}">
                      <a16:colId xmlns:a16="http://schemas.microsoft.com/office/drawing/2014/main" val="2541755076"/>
                    </a:ext>
                  </a:extLst>
                </a:gridCol>
                <a:gridCol w="1689418">
                  <a:extLst>
                    <a:ext uri="{9D8B030D-6E8A-4147-A177-3AD203B41FA5}">
                      <a16:colId xmlns:a16="http://schemas.microsoft.com/office/drawing/2014/main" val="487958730"/>
                    </a:ext>
                  </a:extLst>
                </a:gridCol>
              </a:tblGrid>
              <a:tr h="147957">
                <a:tc>
                  <a:txBody>
                    <a:bodyPr/>
                    <a:lstStyle/>
                    <a:p>
                      <a:r>
                        <a:rPr lang="it-IT" sz="8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6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On-line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12130"/>
                  </a:ext>
                </a:extLst>
              </a:tr>
              <a:tr h="162939">
                <a:tc>
                  <a:txBody>
                    <a:bodyPr/>
                    <a:lstStyle/>
                    <a:p>
                      <a:r>
                        <a:rPr lang="it-IT" sz="800" dirty="0"/>
                        <a:t>Water </a:t>
                      </a:r>
                      <a:r>
                        <a:rPr lang="it-IT" sz="800" dirty="0" err="1"/>
                        <a:t>Vapour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b="1" dirty="0"/>
                        <a:t>On-line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9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registration</a:t>
                      </a:r>
                      <a:r>
                        <a:rPr lang="it-IT" sz="800" dirty="0"/>
                        <a:t>: in </a:t>
                      </a:r>
                      <a:r>
                        <a:rPr lang="it-IT" sz="800" dirty="0" err="1"/>
                        <a:t>progess</a:t>
                      </a:r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err="1"/>
                        <a:t>Ozone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registration</a:t>
                      </a:r>
                      <a:r>
                        <a:rPr lang="it-IT" sz="800" dirty="0"/>
                        <a:t>: in </a:t>
                      </a:r>
                      <a:r>
                        <a:rPr lang="it-IT" sz="800" dirty="0" err="1"/>
                        <a:t>progess</a:t>
                      </a:r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5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/>
                        <a:t>Aerosol </a:t>
                      </a:r>
                      <a:r>
                        <a:rPr lang="it-IT" sz="800" dirty="0" err="1"/>
                        <a:t>optical</a:t>
                      </a:r>
                      <a:r>
                        <a:rPr lang="it-IT" sz="800" dirty="0"/>
                        <a:t> </a:t>
                      </a:r>
                      <a:r>
                        <a:rPr lang="it-IT" sz="800" dirty="0" err="1"/>
                        <a:t>properties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registration</a:t>
                      </a:r>
                      <a:r>
                        <a:rPr lang="it-IT" sz="800" dirty="0"/>
                        <a:t>: in </a:t>
                      </a:r>
                      <a:r>
                        <a:rPr lang="it-IT" sz="800" dirty="0" err="1"/>
                        <a:t>progess</a:t>
                      </a:r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591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/>
                        <a:t>Surface </a:t>
                      </a:r>
                      <a:r>
                        <a:rPr lang="it-IT" sz="800" dirty="0" err="1"/>
                        <a:t>reflectance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Data </a:t>
                      </a:r>
                      <a:r>
                        <a:rPr lang="it-IT" sz="800" dirty="0" err="1"/>
                        <a:t>registration</a:t>
                      </a:r>
                      <a:r>
                        <a:rPr lang="it-IT" sz="800" dirty="0"/>
                        <a:t>: in </a:t>
                      </a:r>
                      <a:r>
                        <a:rPr lang="it-IT" sz="800" dirty="0" err="1"/>
                        <a:t>progess</a:t>
                      </a:r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464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BF82DB-8A52-E141-BE02-DF60CE0DA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613961"/>
            <a:ext cx="5940343" cy="307227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971201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</a:rPr>
              <a:t>Data </a:t>
            </a:r>
            <a:r>
              <a:rPr lang="en-GB" sz="1800" b="1" dirty="0">
                <a:solidFill>
                  <a:srgbClr val="0070C0"/>
                </a:solidFill>
              </a:rPr>
              <a:t>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Radiometric Calibration Network (</a:t>
            </a:r>
            <a:r>
              <a:rPr lang="en-GB" b="1" dirty="0" err="1">
                <a:solidFill>
                  <a:srgbClr val="0070C0"/>
                </a:solidFill>
              </a:rPr>
              <a:t>RadCalNet</a:t>
            </a:r>
            <a:r>
              <a:rPr lang="en-GB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407C27-602E-CD4D-992E-661A58493508}"/>
              </a:ext>
            </a:extLst>
          </p:cNvPr>
          <p:cNvGrpSpPr/>
          <p:nvPr/>
        </p:nvGrpSpPr>
        <p:grpSpPr>
          <a:xfrm>
            <a:off x="296604" y="1777230"/>
            <a:ext cx="3624467" cy="1102372"/>
            <a:chOff x="1644956" y="1521306"/>
            <a:chExt cx="3624467" cy="11023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419" y="1521306"/>
              <a:ext cx="2587004" cy="6407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DE3F7-06C6-D34A-8FCE-85A5EE5AECF1}"/>
                </a:ext>
              </a:extLst>
            </p:cNvPr>
            <p:cNvSpPr txBox="1"/>
            <p:nvPr/>
          </p:nvSpPr>
          <p:spPr>
            <a:xfrm>
              <a:off x="1644956" y="2162013"/>
              <a:ext cx="2448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FF0000"/>
                  </a:solidFill>
                </a:rPr>
                <a:t>In-situ Data </a:t>
              </a:r>
              <a:r>
                <a:rPr lang="it-IT" sz="1200" b="1" dirty="0" err="1">
                  <a:solidFill>
                    <a:srgbClr val="FF0000"/>
                  </a:solidFill>
                </a:rPr>
                <a:t>Visualization</a:t>
              </a:r>
              <a:r>
                <a:rPr lang="it-IT" sz="12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sz="1200" b="1" dirty="0">
                  <a:solidFill>
                    <a:srgbClr val="FF0000"/>
                  </a:solidFill>
                </a:rPr>
                <a:t>and pixel </a:t>
              </a:r>
              <a:r>
                <a:rPr lang="it-IT" sz="1200" b="1" dirty="0" err="1">
                  <a:solidFill>
                    <a:srgbClr val="FF0000"/>
                  </a:solidFill>
                </a:rPr>
                <a:t>access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971200" cy="3823200"/>
          </a:xfrm>
        </p:spPr>
        <p:txBody>
          <a:bodyPr/>
          <a:lstStyle/>
          <a:p>
            <a:r>
              <a:rPr lang="en-GB" sz="1800" b="1" dirty="0">
                <a:solidFill>
                  <a:srgbClr val="0070C0"/>
                </a:solidFill>
              </a:rPr>
              <a:t>UC2.1: </a:t>
            </a:r>
            <a:r>
              <a:rPr lang="en-GB" sz="1850" b="1" dirty="0">
                <a:solidFill>
                  <a:srgbClr val="FF0000"/>
                </a:solidFill>
              </a:rPr>
              <a:t>In-situ</a:t>
            </a:r>
            <a:r>
              <a:rPr lang="en-GB" sz="18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Atmospheric Correction Inter-Comparison Exercise (ACIX)</a:t>
            </a:r>
          </a:p>
          <a:p>
            <a:pPr marL="717550" lvl="1"/>
            <a:r>
              <a:rPr lang="en-GB" b="1" dirty="0">
                <a:solidFill>
                  <a:srgbClr val="0070C0"/>
                </a:solidFill>
              </a:rPr>
              <a:t>- Radiometric Calibration Network (RadCalNet)</a:t>
            </a:r>
          </a:p>
          <a:p>
            <a:endParaRPr lang="en-GB" sz="18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1800" b="1" dirty="0">
                <a:solidFill>
                  <a:srgbClr val="0070C0"/>
                </a:solidFill>
              </a:rPr>
              <a:t>UC3.1: </a:t>
            </a:r>
            <a:r>
              <a:rPr lang="en-GB" sz="1800" b="1" dirty="0">
                <a:solidFill>
                  <a:srgbClr val="FF0000"/>
                </a:solidFill>
              </a:rPr>
              <a:t>In-situ </a:t>
            </a:r>
            <a:r>
              <a:rPr lang="en-GB" sz="1800" b="1" dirty="0">
                <a:solidFill>
                  <a:srgbClr val="0070C0"/>
                </a:solidFill>
              </a:rPr>
              <a:t>/ EO Service Discovery and Processing (next step)</a:t>
            </a:r>
          </a:p>
          <a:p>
            <a:pPr marL="717550" lvl="1"/>
            <a:r>
              <a:rPr lang="en-GB" b="1" dirty="0" smtClean="0">
                <a:solidFill>
                  <a:srgbClr val="0070C0"/>
                </a:solidFill>
              </a:rPr>
              <a:t>- Atmospheric </a:t>
            </a:r>
            <a:r>
              <a:rPr lang="en-GB" b="1" dirty="0">
                <a:solidFill>
                  <a:srgbClr val="0070C0"/>
                </a:solidFill>
              </a:rPr>
              <a:t>Correction Inter-Comparison Exercise (ACIX)</a:t>
            </a:r>
          </a:p>
          <a:p>
            <a:pPr marL="984250" lvl="1"/>
            <a:r>
              <a:rPr lang="en-GB" sz="1400" b="1" dirty="0" smtClean="0">
                <a:solidFill>
                  <a:srgbClr val="0070C0"/>
                </a:solidFill>
              </a:rPr>
              <a:t>- Customized </a:t>
            </a:r>
            <a:r>
              <a:rPr lang="en-GB" sz="1400" b="1" dirty="0">
                <a:solidFill>
                  <a:srgbClr val="0070C0"/>
                </a:solidFill>
              </a:rPr>
              <a:t>UI to support AOT/WV/SR inter-comparison </a:t>
            </a:r>
          </a:p>
          <a:p>
            <a:pPr marL="984250" lvl="1"/>
            <a:r>
              <a:rPr lang="en-GB" sz="1400" b="1" dirty="0" smtClean="0">
                <a:solidFill>
                  <a:srgbClr val="0070C0"/>
                </a:solidFill>
              </a:rPr>
              <a:t>- </a:t>
            </a:r>
            <a:r>
              <a:rPr lang="en-GB" sz="1400" b="1" dirty="0" err="1" smtClean="0">
                <a:solidFill>
                  <a:srgbClr val="0070C0"/>
                </a:solidFill>
              </a:rPr>
              <a:t>Jupyter</a:t>
            </a:r>
            <a:r>
              <a:rPr lang="en-GB" sz="1400" b="1" dirty="0" smtClean="0">
                <a:solidFill>
                  <a:srgbClr val="0070C0"/>
                </a:solidFill>
              </a:rPr>
              <a:t> </a:t>
            </a:r>
            <a:r>
              <a:rPr lang="en-GB" sz="1400" b="1" dirty="0">
                <a:solidFill>
                  <a:srgbClr val="0070C0"/>
                </a:solidFill>
              </a:rPr>
              <a:t>notebook to support live coding / sharing</a:t>
            </a:r>
          </a:p>
          <a:p>
            <a:endParaRPr lang="en-GB" sz="1800" b="1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 –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200" dirty="0"/>
              <a:t>TTO ESA Catalogue Q2 2019</a:t>
            </a:r>
          </a:p>
          <a:p>
            <a:pPr indent="0">
              <a:lnSpc>
                <a:spcPct val="150000"/>
              </a:lnSpc>
            </a:pPr>
            <a:endParaRPr lang="en-GB" sz="1200" dirty="0"/>
          </a:p>
          <a:p>
            <a:pPr marL="182562" indent="0">
              <a:lnSpc>
                <a:spcPct val="100000"/>
              </a:lnSpc>
            </a:pPr>
            <a:r>
              <a:rPr lang="en-GB" sz="1000" b="1" dirty="0"/>
              <a:t>Q1 ’19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Most of ESA TPM/HM/EE collections available </a:t>
            </a:r>
            <a:r>
              <a:rPr lang="en-GB" sz="1000" i="1" dirty="0"/>
              <a:t>(pre-operational phase)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Preliminary support of CEOS WGCV and ESA Cal/Val use cases:</a:t>
            </a:r>
          </a:p>
          <a:p>
            <a:pPr marL="1168775" lvl="1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ACIX		</a:t>
            </a:r>
            <a:r>
              <a:rPr lang="en-GB" sz="1000" dirty="0">
                <a:hlinkClick r:id="rId2"/>
              </a:rPr>
              <a:t>http://calvalportal.ceos.org/projects/acix</a:t>
            </a:r>
            <a:endParaRPr lang="en-GB" sz="1000" dirty="0"/>
          </a:p>
          <a:p>
            <a:pPr marL="1168775" lvl="1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 err="1"/>
              <a:t>RadcalNet</a:t>
            </a:r>
            <a:r>
              <a:rPr lang="en-GB" sz="1000" dirty="0"/>
              <a:t>		</a:t>
            </a:r>
            <a:r>
              <a:rPr lang="en-GB" sz="1000" dirty="0">
                <a:hlinkClick r:id="rId3"/>
              </a:rPr>
              <a:t>https://www.radcalnet.org/#!/</a:t>
            </a:r>
            <a:r>
              <a:rPr lang="en-GB" sz="1000" dirty="0"/>
              <a:t> </a:t>
            </a:r>
          </a:p>
          <a:p>
            <a:pPr marL="182562" indent="0">
              <a:lnSpc>
                <a:spcPct val="100000"/>
              </a:lnSpc>
            </a:pPr>
            <a:endParaRPr lang="en-GB" sz="1000" dirty="0"/>
          </a:p>
          <a:p>
            <a:pPr marL="182562" indent="0">
              <a:lnSpc>
                <a:spcPct val="150000"/>
              </a:lnSpc>
            </a:pPr>
            <a:r>
              <a:rPr lang="en-GB" sz="1000" b="1" dirty="0"/>
              <a:t>Q2 ’19</a:t>
            </a:r>
            <a:endParaRPr lang="en-GB" sz="1000" dirty="0"/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Software refactoring to boost performance and manage concurrent users 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Internal OpenSearch interface aligned with CEOS OS BP 1.2 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All ESA TPM/HM/EE collections available 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Full support to ESA Cal/Val initiatives</a:t>
            </a:r>
          </a:p>
          <a:p>
            <a:pPr marL="358775" indent="-176213">
              <a:lnSpc>
                <a:spcPct val="100000"/>
              </a:lnSpc>
            </a:pPr>
            <a:endParaRPr lang="en-GB" sz="1000" dirty="0"/>
          </a:p>
          <a:p>
            <a:pPr marL="182563" indent="0">
              <a:lnSpc>
                <a:spcPct val="100000"/>
              </a:lnSpc>
            </a:pPr>
            <a:r>
              <a:rPr lang="en-GB" sz="1000" b="1" dirty="0"/>
              <a:t>Q4 ‘19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CEOS WGISS(/WGCV) international cooperation</a:t>
            </a:r>
          </a:p>
          <a:p>
            <a:pPr marL="358775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000" dirty="0"/>
              <a:t>Evolution about interoperability (e.g., connection with several Open Data Cube instances)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74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Collaborative Environment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Example of current Collaborative Environments  </a:t>
            </a:r>
          </a:p>
          <a:p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Thematic Exploitation Platform </a:t>
            </a:r>
          </a:p>
          <a:p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Mission Exploitation Platform </a:t>
            </a:r>
          </a:p>
          <a:p>
            <a:r>
              <a:rPr lang="en-GB" dirty="0">
                <a:solidFill>
                  <a:srgbClr val="FF0000"/>
                </a:solidFill>
              </a:rPr>
              <a:t>	Joint ESA-NASA Multi-Mission Analysis Platform</a:t>
            </a:r>
          </a:p>
          <a:p>
            <a:endParaRPr lang="en-GB" dirty="0"/>
          </a:p>
          <a:p>
            <a:r>
              <a:rPr lang="en-GB" dirty="0"/>
              <a:t>ESA Collaborative Environment</a:t>
            </a:r>
          </a:p>
        </p:txBody>
      </p:sp>
    </p:spTree>
    <p:extLst>
      <p:ext uri="{BB962C8B-B14F-4D97-AF65-F5344CB8AC3E}">
        <p14:creationId xmlns:p14="http://schemas.microsoft.com/office/powerpoint/2010/main" val="36764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Thematic Exploitation Platform - 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1200" dirty="0">
                <a:hlinkClick r:id="rId2"/>
              </a:rPr>
              <a:t>https://tep.eo.esa.int/</a:t>
            </a:r>
            <a:endParaRPr lang="en-GB" sz="1200" dirty="0"/>
          </a:p>
          <a:p>
            <a:pPr algn="ctr"/>
            <a:endParaRPr lang="en-GB" sz="1200" dirty="0"/>
          </a:p>
          <a:p>
            <a:r>
              <a:rPr lang="en-GB" sz="1200" dirty="0"/>
              <a:t>In this context ESA has started in 2014 the EO Exploitation Platforms (EPs) initiative, a set of R&amp;D activities that in the first phase (up to 2017) aims to create an ecosystem of interconnected Thematic Exploitation Platforms (TEPs) on European footing, addressing: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3"/>
              </a:rPr>
              <a:t>Coastal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4"/>
              </a:rPr>
              <a:t>Forestry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5"/>
              </a:rPr>
              <a:t>Hydrology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6"/>
              </a:rPr>
              <a:t>Geohazards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7"/>
              </a:rPr>
              <a:t>Polar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8"/>
              </a:rPr>
              <a:t>Urban themes</a:t>
            </a:r>
            <a:endParaRPr lang="en-GB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1200" dirty="0">
                <a:hlinkClick r:id="rId9"/>
              </a:rPr>
              <a:t>Food Security</a:t>
            </a:r>
            <a:r>
              <a:rPr lang="en-GB" sz="1200" dirty="0"/>
              <a:t> (under definition)</a:t>
            </a:r>
            <a:endParaRPr lang="en-GB" sz="1200" dirty="0">
              <a:hlinkClick r:id="rId10"/>
            </a:endParaRPr>
          </a:p>
          <a:p>
            <a:endParaRPr lang="en-GB" sz="1200" dirty="0">
              <a:hlinkClick r:id="rId10"/>
            </a:endParaRPr>
          </a:p>
          <a:p>
            <a:r>
              <a:rPr lang="en-GB" sz="1200" dirty="0">
                <a:hlinkClick r:id="rId10"/>
              </a:rPr>
              <a:t>TEP presentation at CEOS WGISS#44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26" y="1972653"/>
            <a:ext cx="5527674" cy="27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Mission Exploitation Platform (</a:t>
            </a:r>
            <a:r>
              <a:rPr lang="en-GB" dirty="0" err="1"/>
              <a:t>Proba</a:t>
            </a:r>
            <a:r>
              <a:rPr lang="en-GB" dirty="0"/>
              <a:t>-V)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PROBA-V Mission Exploitation Platform (PV-MEP) is an ESA pathfinder project aiming to:</a:t>
            </a:r>
          </a:p>
          <a:p>
            <a:pPr marL="182563" indent="-182563">
              <a:lnSpc>
                <a:spcPct val="150000"/>
              </a:lnSpc>
              <a:buFontTx/>
              <a:buChar char="-"/>
            </a:pPr>
            <a:r>
              <a:rPr lang="en-US" dirty="0"/>
              <a:t>Build and operational Exploitation Platform</a:t>
            </a:r>
          </a:p>
          <a:p>
            <a:pPr marL="182563" indent="-182563">
              <a:lnSpc>
                <a:spcPct val="150000"/>
              </a:lnSpc>
              <a:buFontTx/>
              <a:buChar char="-"/>
            </a:pPr>
            <a:r>
              <a:rPr lang="en-US" dirty="0"/>
              <a:t>Give full access to PROBA-V data repository (@VITO PDF)</a:t>
            </a:r>
          </a:p>
          <a:p>
            <a:pPr marL="182563" indent="-182563">
              <a:lnSpc>
                <a:spcPct val="150000"/>
              </a:lnSpc>
              <a:buFontTx/>
              <a:buChar char="-"/>
            </a:pPr>
            <a:r>
              <a:rPr lang="en-US" dirty="0"/>
              <a:t>Integrate, correlative data and derived products addressing the wider vegetation user community with the final aim to ease and foster the use of PROBA-V data.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8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Proba-V MEP – Tools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71088" y="542033"/>
            <a:ext cx="8229600" cy="714728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defTabSz="914400"/>
            <a:r>
              <a:rPr lang="en-GB" u="sng" kern="0" dirty="0">
                <a:hlinkClick r:id="rId3"/>
              </a:rPr>
              <a:t>https://proba-v-mep.esa.int/</a:t>
            </a:r>
            <a:endParaRPr lang="en-GB" u="sng" kern="0" dirty="0"/>
          </a:p>
        </p:txBody>
      </p:sp>
      <p:pic>
        <p:nvPicPr>
          <p:cNvPr id="8" name="Picture 2" descr="https://proba-v-mep.esa.int/sites/proba-v-mep.esa.int/files/pictures/image_mep_circ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501" y="580037"/>
            <a:ext cx="2925108" cy="21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889978" y="4121448"/>
            <a:ext cx="1838297" cy="497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tx1"/>
                </a:solidFill>
              </a:rPr>
              <a:t>SPOT-VEGETATION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470" y="4121448"/>
            <a:ext cx="1838297" cy="497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>
                <a:solidFill>
                  <a:schemeClr val="tx1"/>
                </a:solidFill>
              </a:rPr>
              <a:t>Proba</a:t>
            </a:r>
            <a:r>
              <a:rPr lang="nl-BE" sz="1400" dirty="0">
                <a:solidFill>
                  <a:schemeClr val="tx1"/>
                </a:solidFill>
              </a:rPr>
              <a:t>-V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89978" y="3505833"/>
            <a:ext cx="3729789" cy="4979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tx1"/>
                </a:solidFill>
              </a:rPr>
              <a:t>Copernicus Global Land (*) (**)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6505" y="2767226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(*) </a:t>
            </a:r>
            <a:r>
              <a:rPr lang="nl-BE" sz="1200" dirty="0" err="1"/>
              <a:t>only</a:t>
            </a:r>
            <a:r>
              <a:rPr lang="nl-BE" sz="1200" dirty="0"/>
              <a:t> operations &amp; EC </a:t>
            </a:r>
            <a:r>
              <a:rPr lang="nl-BE" sz="1200" dirty="0" err="1"/>
              <a:t>funded</a:t>
            </a:r>
            <a:r>
              <a:rPr lang="nl-BE" sz="1200" dirty="0"/>
              <a:t> – </a:t>
            </a:r>
            <a:r>
              <a:rPr lang="nl-BE" sz="1200" dirty="0" err="1"/>
              <a:t>limited</a:t>
            </a:r>
            <a:r>
              <a:rPr lang="nl-BE" sz="1200" dirty="0"/>
              <a:t> </a:t>
            </a:r>
            <a:r>
              <a:rPr lang="nl-BE" sz="1200" dirty="0" err="1"/>
              <a:t>to</a:t>
            </a:r>
            <a:r>
              <a:rPr lang="nl-BE" sz="1200" dirty="0"/>
              <a:t> viewers</a:t>
            </a:r>
          </a:p>
          <a:p>
            <a:r>
              <a:rPr lang="nl-BE" sz="1200" dirty="0"/>
              <a:t>(**) </a:t>
            </a:r>
            <a:r>
              <a:rPr lang="nl-BE" sz="1200" dirty="0">
                <a:hlinkClick r:id="rId5"/>
              </a:rPr>
              <a:t>http://viewer.globalland.vgt.vito.be/viewer/</a:t>
            </a:r>
            <a:r>
              <a:rPr lang="nl-BE" sz="1200" dirty="0"/>
              <a:t> </a:t>
            </a:r>
          </a:p>
          <a:p>
            <a:r>
              <a:rPr lang="en-GB" sz="1200" dirty="0">
                <a:hlinkClick r:id="rId6"/>
              </a:rPr>
              <a:t>http://viewer.globalland.vgt.vito.be/tsviewer/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34" y="469147"/>
            <a:ext cx="1473046" cy="795920"/>
          </a:xfrm>
          <a:prstGeom prst="rect">
            <a:avLst/>
          </a:prstGeom>
        </p:spPr>
      </p:pic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88" y="986955"/>
            <a:ext cx="4096535" cy="33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78171" y="0"/>
            <a:ext cx="2263983" cy="119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Clement Albinet\Desktop\logo_biomas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7798" y="2444216"/>
            <a:ext cx="2454356" cy="6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Clement Albinet\AppData\Local\Microsoft\Windows\Temporary Internet Files\Content.IE5\MRG39IYM\bigstockphoto_hand_shake_black_white_12003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153" y="1317782"/>
            <a:ext cx="4433695" cy="294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ement Albinet\Desktop\NISAR_Mission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94" y="1643958"/>
            <a:ext cx="1845631" cy="9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A_logo_address_French_wor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20" y="306788"/>
            <a:ext cx="1868641" cy="7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SA Meatbal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32" y="58845"/>
            <a:ext cx="1478882" cy="125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F45787C-177D-410A-841A-554F572ACBC6" descr="DD786376-BD0C-4340-81C3-66C73CF67AA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15" y="3207364"/>
            <a:ext cx="1726988" cy="7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71718" y="471747"/>
            <a:ext cx="5000564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Joint ESA-NASA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Multi-Mission Analysis Platform (MAP)</a:t>
            </a:r>
          </a:p>
        </p:txBody>
      </p:sp>
    </p:spTree>
    <p:extLst>
      <p:ext uri="{BB962C8B-B14F-4D97-AF65-F5344CB8AC3E}">
        <p14:creationId xmlns:p14="http://schemas.microsoft.com/office/powerpoint/2010/main" val="13564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3411</Words>
  <Application>Microsoft Office PowerPoint</Application>
  <PresentationFormat>On-screen Show (16:9)</PresentationFormat>
  <Paragraphs>849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MS PGothic</vt:lpstr>
      <vt:lpstr>American Captain</vt:lpstr>
      <vt:lpstr>Arial</vt:lpstr>
      <vt:lpstr>Avenir Roman</vt:lpstr>
      <vt:lpstr>Calibri</vt:lpstr>
      <vt:lpstr>Calibri Light</vt:lpstr>
      <vt:lpstr>Verdana</vt:lpstr>
      <vt:lpstr>Wingdings</vt:lpstr>
      <vt:lpstr>NEW ESA Presentation 16-9</vt:lpstr>
      <vt:lpstr>PowerPoint Presentation</vt:lpstr>
      <vt:lpstr>Introduction</vt:lpstr>
      <vt:lpstr>Introduction</vt:lpstr>
      <vt:lpstr>Collaborative Environment</vt:lpstr>
      <vt:lpstr>Introduction</vt:lpstr>
      <vt:lpstr>Thematic Exploitation Platform - TEP</vt:lpstr>
      <vt:lpstr>Mission Exploitation Platform (Proba-V)</vt:lpstr>
      <vt:lpstr>Proba-V MEP – Tools</vt:lpstr>
      <vt:lpstr>PowerPoint Presentation</vt:lpstr>
      <vt:lpstr>PowerPoint Presentation</vt:lpstr>
      <vt:lpstr>Joint ESA-NASA MAP Objectives</vt:lpstr>
      <vt:lpstr>Introduction</vt:lpstr>
      <vt:lpstr>ESA PDGS Collaborative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TPMs online data storage @ESA</vt:lpstr>
      <vt:lpstr>HMs online data storage (L0 @ESA  L1+ @LocalInventory)</vt:lpstr>
      <vt:lpstr>EEs online data storage</vt:lpstr>
      <vt:lpstr>PowerPoint Presentation</vt:lpstr>
      <vt:lpstr>PowerPoint Presentation</vt:lpstr>
      <vt:lpstr>PowerPoint Presentation</vt:lpstr>
      <vt:lpstr>PowerPoint Presentation</vt:lpstr>
      <vt:lpstr>Federated Infrastructure</vt:lpstr>
      <vt:lpstr>PowerPoint Presentation</vt:lpstr>
      <vt:lpstr>PowerPoint Presentation</vt:lpstr>
      <vt:lpstr>Effective Data Access</vt:lpstr>
      <vt:lpstr>Effective Data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 – 2019 </vt:lpstr>
    </vt:vector>
  </TitlesOfParts>
  <Manager/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keywords/>
  <dc:description/>
  <cp:lastModifiedBy>Andrea Della Vecchia</cp:lastModifiedBy>
  <cp:revision>174</cp:revision>
  <cp:lastPrinted>2008-08-26T16:26:23Z</cp:lastPrinted>
  <dcterms:created xsi:type="dcterms:W3CDTF">2017-03-30T07:17:22Z</dcterms:created>
  <dcterms:modified xsi:type="dcterms:W3CDTF">2019-03-05T07:29:13Z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2017-03-30T10:00:00Z</vt:filetime>
  </property>
</Properties>
</file>