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5" r:id="rId2"/>
    <p:sldId id="580" r:id="rId3"/>
    <p:sldId id="576" r:id="rId4"/>
    <p:sldId id="578" r:id="rId5"/>
    <p:sldId id="579" r:id="rId6"/>
    <p:sldId id="5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58" autoAdjust="0"/>
    <p:restoredTop sz="93979" autoAdjust="0"/>
  </p:normalViewPr>
  <p:slideViewPr>
    <p:cSldViewPr>
      <p:cViewPr varScale="1">
        <p:scale>
          <a:sx n="57" d="100"/>
          <a:sy n="57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8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8E1E-1226-49A9-AA14-E2515D386EB8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7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B2F85-C26D-40D0-92D3-6614C1961CA3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E290-1744-4517-8622-DD5D114E3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8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EADE-E628-F349-889B-172AA457BE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9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EADE-E628-F349-889B-172AA457BE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4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EADE-E628-F349-889B-172AA457BE2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9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9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1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66700"/>
            <a:ext cx="8458200" cy="914857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9250" indent="-349250">
              <a:buFont typeface="Wingdings" panose="05000000000000000000" pitchFamily="2" charset="2"/>
              <a:buChar char="v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336550">
              <a:buFont typeface="Wingdings" panose="05000000000000000000" pitchFamily="2" charset="2"/>
              <a:buChar char="Ø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6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4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9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8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83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8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0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8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75831"/>
            <a:ext cx="10515600" cy="914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:\Users\miu\Dropbox\gsics_WG_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0" y="245838"/>
            <a:ext cx="2743200" cy="701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938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19400"/>
            <a:ext cx="7772400" cy="94139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GOES Calibration </a:t>
            </a:r>
            <a:r>
              <a:rPr lang="en-US" sz="4800" b="1" dirty="0"/>
              <a:t>Event </a:t>
            </a:r>
            <a:r>
              <a:rPr lang="en-US" sz="4800" b="1" dirty="0" smtClean="0"/>
              <a:t>Log</a:t>
            </a:r>
            <a:endParaRPr lang="en-US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3571349" y="4295127"/>
            <a:ext cx="50646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X. Wu</a:t>
            </a:r>
          </a:p>
          <a:p>
            <a:pPr algn="ctr"/>
            <a:r>
              <a:rPr lang="en-US" sz="2400" b="1" dirty="0" smtClean="0"/>
              <a:t>NOAA/NESDIS/STAR and GOES-R CWG</a:t>
            </a:r>
            <a:endParaRPr lang="en-US" sz="2400" b="1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2019-03-06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Calibration Event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Calibration:</a:t>
            </a:r>
          </a:p>
          <a:p>
            <a:pPr lvl="1"/>
            <a:r>
              <a:rPr lang="en-US" dirty="0"/>
              <a:t>Actual impact on calibration, e.g., </a:t>
            </a:r>
            <a:r>
              <a:rPr lang="en-US" dirty="0" smtClean="0"/>
              <a:t>“incorrect </a:t>
            </a:r>
            <a:r>
              <a:rPr lang="en-US" dirty="0"/>
              <a:t>gain for G16 VNIR bands from when to </a:t>
            </a:r>
            <a:r>
              <a:rPr lang="en-US" dirty="0" smtClean="0"/>
              <a:t>when”.</a:t>
            </a:r>
          </a:p>
          <a:p>
            <a:pPr lvl="1"/>
            <a:r>
              <a:rPr lang="en-US" dirty="0" smtClean="0"/>
              <a:t>Potential impact </a:t>
            </a:r>
            <a:r>
              <a:rPr lang="en-US" dirty="0"/>
              <a:t>on calibration, e.g., </a:t>
            </a:r>
            <a:r>
              <a:rPr lang="en-US" dirty="0" smtClean="0"/>
              <a:t>“Scan mode changed from which to which”. Frequency of star looks may change, which may impact on geometric calibration.</a:t>
            </a:r>
          </a:p>
          <a:p>
            <a:pPr lvl="1"/>
            <a:r>
              <a:rPr lang="en-US" dirty="0" smtClean="0"/>
              <a:t>Only calibration, e.g., data gap will not be logged.</a:t>
            </a:r>
          </a:p>
          <a:p>
            <a:pPr lvl="1"/>
            <a:r>
              <a:rPr lang="en-US" dirty="0" smtClean="0"/>
              <a:t>In a sense, concerned with data quality but not quantity.</a:t>
            </a:r>
            <a:endParaRPr lang="en-US" dirty="0"/>
          </a:p>
          <a:p>
            <a:r>
              <a:rPr lang="en-US" dirty="0" smtClean="0"/>
              <a:t>Event:</a:t>
            </a:r>
          </a:p>
          <a:p>
            <a:pPr lvl="1"/>
            <a:r>
              <a:rPr lang="en-US" dirty="0" smtClean="0"/>
              <a:t>Include anomalies, which often have no ending date and sometimes no clear onsite date.</a:t>
            </a:r>
          </a:p>
          <a:p>
            <a:pPr lvl="1"/>
            <a:r>
              <a:rPr lang="en-US" dirty="0" smtClean="0"/>
              <a:t>More than anomaly, i.e., those that may not have known impact on calibration.</a:t>
            </a:r>
          </a:p>
          <a:p>
            <a:r>
              <a:rPr lang="en-US" dirty="0" smtClean="0"/>
              <a:t>Log:</a:t>
            </a:r>
          </a:p>
          <a:p>
            <a:pPr lvl="1"/>
            <a:r>
              <a:rPr lang="en-US" dirty="0" smtClean="0"/>
              <a:t>Online for easy access, </a:t>
            </a:r>
            <a:r>
              <a:rPr lang="en-US" dirty="0"/>
              <a:t>throughout the mission </a:t>
            </a:r>
            <a:r>
              <a:rPr lang="en-US" dirty="0" smtClean="0"/>
              <a:t>life. </a:t>
            </a:r>
            <a:endParaRPr lang="en-US" dirty="0"/>
          </a:p>
          <a:p>
            <a:pPr lvl="1"/>
            <a:r>
              <a:rPr lang="en-US" dirty="0" smtClean="0"/>
              <a:t>Intended for </a:t>
            </a:r>
            <a:r>
              <a:rPr lang="en-US" dirty="0"/>
              <a:t>ABI L1b users, </a:t>
            </a:r>
            <a:r>
              <a:rPr lang="en-US" dirty="0" smtClean="0"/>
              <a:t>calibration specialists, operators, </a:t>
            </a:r>
            <a:r>
              <a:rPr lang="en-US" dirty="0"/>
              <a:t>managers, vendors, international partners, and other members of the public interested in ABI calibration. </a:t>
            </a:r>
          </a:p>
          <a:p>
            <a:pPr lvl="1"/>
            <a:r>
              <a:rPr lang="en-US" dirty="0" smtClean="0"/>
              <a:t>Maintained </a:t>
            </a:r>
            <a:r>
              <a:rPr lang="en-US" dirty="0"/>
              <a:t>by the GOES-R Calibration Working Group (</a:t>
            </a:r>
            <a:r>
              <a:rPr lang="en-US" dirty="0" smtClean="0"/>
              <a:t>CWG) who has </a:t>
            </a:r>
            <a:r>
              <a:rPr lang="en-US" dirty="0"/>
              <a:t>the discretion of </a:t>
            </a:r>
            <a:r>
              <a:rPr lang="en-US" dirty="0" smtClean="0"/>
              <a:t>what to log. Can be amended long after the fact.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2CFC-D429-494E-860C-EBB75C38C3B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33600" y="216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87670" rtl="0" eaLnBrk="1" latinLnBrk="0" hangingPunct="1">
              <a:spcBef>
                <a:spcPct val="0"/>
              </a:spcBef>
              <a:buNone/>
              <a:defRPr sz="469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G16/17 Calibration Event Log (CEL)</a:t>
            </a:r>
            <a:endParaRPr lang="en-US" sz="3200" b="1" dirty="0"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6760" t="13079" r="17566" b="1799"/>
          <a:stretch/>
        </p:blipFill>
        <p:spPr>
          <a:xfrm>
            <a:off x="2438400" y="1359972"/>
            <a:ext cx="7315199" cy="48736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1000" y="1866900"/>
            <a:ext cx="18669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https://www.star.nesdis.noaa.gov/GOESCal/goes_SatelliteAnomalies.php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 Working Group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</a:t>
            </a:r>
            <a:r>
              <a:rPr lang="en-US" sz="4000" dirty="0"/>
              <a:t>pdates of G16/G17 CEL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2CFC-D429-494E-860C-EBB75C38C3B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905000" y="1473199"/>
          <a:ext cx="8534400" cy="216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2196010037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24571697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826793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6123126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3470736891"/>
                    </a:ext>
                  </a:extLst>
                </a:gridCol>
              </a:tblGrid>
              <a:tr h="26035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End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14020"/>
                  </a:ext>
                </a:extLst>
              </a:tr>
              <a:tr h="430439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GOES-17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 6M 72-hour test run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2/19/2019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2/22/2019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 be run from 15 to 15 UTC on both satellites.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41362616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 6M 72-hour test run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2/25/2019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2/28/2019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 be run in the period of the highest thermal stress.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735021269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168113700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3346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905000" y="4178300"/>
          <a:ext cx="8534400" cy="2110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2196010037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24571697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826793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6123126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3470736891"/>
                    </a:ext>
                  </a:extLst>
                </a:gridCol>
              </a:tblGrid>
              <a:tr h="26035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End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14020"/>
                  </a:ext>
                </a:extLst>
              </a:tr>
              <a:tr h="430439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GOES-16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 6 72-hour test run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2/19/2019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2/22/2019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 be run from 15 to 15 UTC on both satellites.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41362616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021269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113700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3346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 Working Group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Highlights of G16/G17 </a:t>
            </a:r>
            <a:r>
              <a:rPr lang="en-US" sz="3600"/>
              <a:t>CEL Examples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2CFC-D429-494E-860C-EBB75C38C3B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59202"/>
              </p:ext>
            </p:extLst>
          </p:nvPr>
        </p:nvGraphicFramePr>
        <p:xfrm>
          <a:off x="1828800" y="1617804"/>
          <a:ext cx="8534400" cy="2133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2196010037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24571697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826793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6123126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3470736891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Event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Start 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End</a:t>
                      </a:r>
                      <a:r>
                        <a:rPr lang="en-US" sz="1400" baseline="0" dirty="0" smtClean="0"/>
                        <a:t> 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14020"/>
                  </a:ext>
                </a:extLst>
              </a:tr>
              <a:tr h="430439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GOES-17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GOES-17 operational declaration as GOES-West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02/12/2019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GOES-17 is officially declared as the GOES-West satellite at 137.2 degrees west.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41362616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VNIR bands incorrect gain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01/18/2019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01/19/2019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Incorrect VNIR bands gain began at 15:00UTC on 01/18/2019 and ended at 3:00UTC on 01/19/2019 after the solar calibration on 01/19/2019.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735021269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Gainset</a:t>
                      </a:r>
                      <a:r>
                        <a:rPr lang="en-US" sz="1200" dirty="0"/>
                        <a:t> 3 turned on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1/18/2019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Gainset</a:t>
                      </a:r>
                      <a:r>
                        <a:rPr lang="en-US" sz="1200" dirty="0"/>
                        <a:t> 1-&gt;3: 0830UTC and </a:t>
                      </a:r>
                      <a:r>
                        <a:rPr lang="en-US" sz="1200" dirty="0" err="1"/>
                        <a:t>gainset</a:t>
                      </a:r>
                      <a:r>
                        <a:rPr lang="en-US" sz="1200" dirty="0"/>
                        <a:t> 3-&gt;1: 1930UTC.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168113700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 6M 48-hour test run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1/28/2019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1/30/2019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Run from 13 to 13 UTC; CWG evaluation of radiometric and geometric calibration is positive.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53303346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815353" y="3887657"/>
          <a:ext cx="8534400" cy="246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2196010037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24571697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826793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6123126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3470736891"/>
                    </a:ext>
                  </a:extLst>
                </a:gridCol>
              </a:tblGrid>
              <a:tr h="26035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 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End</a:t>
                      </a:r>
                      <a:r>
                        <a:rPr lang="en-US" sz="1200" baseline="0" dirty="0" smtClean="0"/>
                        <a:t> 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14020"/>
                  </a:ext>
                </a:extLst>
              </a:tr>
              <a:tr h="430439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GOES-16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DO.07 has a code bug in </a:t>
                      </a:r>
                      <a:r>
                        <a:rPr lang="en-US" sz="1200" dirty="0" err="1"/>
                        <a:t>implemetation</a:t>
                      </a:r>
                      <a:r>
                        <a:rPr lang="en-US" sz="1200" dirty="0"/>
                        <a:t> of CDRL 80 Rev F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10/15/2018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 equation 6.5-1 the integration factor was erroneously divided twice during the Q-scaling in DO.07.( WR5407/WR6348).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41362616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Channel 9 striping and BDS update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10/27/2018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11/2/2018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Striping was discovered. Corrected with the BDS update.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735021269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Erroneous radiometric </a:t>
                      </a:r>
                      <a:r>
                        <a:rPr lang="en-US" sz="1200" dirty="0" err="1"/>
                        <a:t>cal</a:t>
                      </a:r>
                      <a:r>
                        <a:rPr lang="en-US" sz="1200" dirty="0"/>
                        <a:t> for VNIR bands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01/18/2019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01/22/2019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Incorrect VNIR bands gain began at 15:00UTC on 01/18/2019 and ended at 16:00UTC on 01/22/2019.Obvious striping was observed in bands 1 and 2 during the period. 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168113700"/>
                  </a:ext>
                </a:extLst>
              </a:tr>
              <a:tr h="4304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ABI Band02 is ~7% brighter than VIIRS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6/1/2017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G16 ABI Band2 (0.64um) is brighter than VIIR I1band by ~6-8%, depending on time.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53303346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41320" y="6550224"/>
            <a:ext cx="7967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https://www.star.nesdis.noaa.gov/GOESCal/goes_SatelliteAnomalies.php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 Working Group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Relatively new. Work in progress.</a:t>
            </a:r>
          </a:p>
          <a:p>
            <a:pPr lvl="0"/>
            <a:r>
              <a:rPr lang="en-US" dirty="0" smtClean="0"/>
              <a:t>Positive feedback from users.</a:t>
            </a:r>
          </a:p>
          <a:p>
            <a:pPr lvl="0"/>
            <a:r>
              <a:rPr lang="en-US" dirty="0" smtClean="0"/>
              <a:t>Comments on </a:t>
            </a:r>
            <a:r>
              <a:rPr lang="en-US" smtClean="0"/>
              <a:t>any aspect, </a:t>
            </a:r>
            <a:r>
              <a:rPr lang="en-US" dirty="0" smtClean="0"/>
              <a:t>especially those from GSICS, would be most valuable.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2019-03-06 Fracati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17979</TotalTime>
  <Words>581</Words>
  <Application>Microsoft Office PowerPoint</Application>
  <PresentationFormat>Widescreen</PresentationFormat>
  <Paragraphs>105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GOES Calibration Event Log</vt:lpstr>
      <vt:lpstr>Scope of the Calibration Event Log</vt:lpstr>
      <vt:lpstr>PowerPoint Presentation</vt:lpstr>
      <vt:lpstr>Updates of G16/G17 CEL </vt:lpstr>
      <vt:lpstr>Highlights of G16/G17 CEL Examples </vt:lpstr>
      <vt:lpstr>Summary</vt:lpstr>
    </vt:vector>
  </TitlesOfParts>
  <Company>DOC\NOAA\NESDIS\OACIO-S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MTF</dc:title>
  <dc:creator>Xiangqian Wu</dc:creator>
  <cp:lastModifiedBy>Xiangqian Wu</cp:lastModifiedBy>
  <cp:revision>147</cp:revision>
  <dcterms:created xsi:type="dcterms:W3CDTF">2018-03-07T21:34:25Z</dcterms:created>
  <dcterms:modified xsi:type="dcterms:W3CDTF">2019-03-06T09:38:41Z</dcterms:modified>
</cp:coreProperties>
</file>