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91" r:id="rId2"/>
    <p:sldId id="268" r:id="rId3"/>
    <p:sldId id="262" r:id="rId4"/>
    <p:sldId id="293" r:id="rId5"/>
    <p:sldId id="292" r:id="rId6"/>
    <p:sldId id="263" r:id="rId7"/>
    <p:sldId id="271" r:id="rId8"/>
    <p:sldId id="266" r:id="rId9"/>
    <p:sldId id="264" r:id="rId10"/>
    <p:sldId id="298" r:id="rId11"/>
    <p:sldId id="273" r:id="rId12"/>
    <p:sldId id="297" r:id="rId13"/>
    <p:sldId id="275" r:id="rId14"/>
    <p:sldId id="277" r:id="rId15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612" userDrawn="1">
          <p15:clr>
            <a:srgbClr val="A4A3A4"/>
          </p15:clr>
        </p15:guide>
        <p15:guide id="2" pos="2381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usukeYogo" initials="Yogo" lastIdx="14" clrIdx="0">
    <p:extLst>
      <p:ext uri="{19B8F6BF-5375-455C-9EA6-DF929625EA0E}">
        <p15:presenceInfo xmlns:p15="http://schemas.microsoft.com/office/powerpoint/2012/main" userId="YusukeYogo" providerId="None"/>
      </p:ext>
    </p:extLst>
  </p:cmAuthor>
  <p:cmAuthor id="2" name="Masaya Takahashi" initials="MT" lastIdx="10" clrIdx="1">
    <p:extLst>
      <p:ext uri="{19B8F6BF-5375-455C-9EA6-DF929625EA0E}">
        <p15:presenceInfo xmlns:p15="http://schemas.microsoft.com/office/powerpoint/2012/main" userId="Masaya Takahashi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中間スタイル 4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72" y="336"/>
      </p:cViewPr>
      <p:guideLst>
        <p:guide orient="horz" pos="3612"/>
        <p:guide pos="238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09B26C-75F7-4A2E-8541-7B33292F301D}" type="datetimeFigureOut">
              <a:rPr kumimoji="1" lang="ja-JP" altLang="en-US" smtClean="0"/>
              <a:t>2019/3/1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39AE1A-7DCB-4893-B88B-C2CB038A347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374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2019-02-19</a:t>
            </a:r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26930-2783-4FF6-B4FD-C2B30055E0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40756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2019-02-19</a:t>
            </a:r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26930-2783-4FF6-B4FD-C2B30055E0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36456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2019-02-19</a:t>
            </a:r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26930-2783-4FF6-B4FD-C2B30055E0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91478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2019-02-19</a:t>
            </a:r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26930-2783-4FF6-B4FD-C2B30055E0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8883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2019-02-19</a:t>
            </a:r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26930-2783-4FF6-B4FD-C2B30055E0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07649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2019-02-19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26930-2783-4FF6-B4FD-C2B30055E0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61159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2019-02-19</a:t>
            </a:r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26930-2783-4FF6-B4FD-C2B30055E0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67066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2019-02-19</a:t>
            </a:r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26930-2783-4FF6-B4FD-C2B30055E0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16800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2019-02-19</a:t>
            </a:r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26930-2783-4FF6-B4FD-C2B30055E0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96080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2019-02-19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26930-2783-4FF6-B4FD-C2B30055E0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59280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2019-02-19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26930-2783-4FF6-B4FD-C2B30055E0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19775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kumimoji="1" lang="en-US" altLang="ja-JP" smtClean="0"/>
              <a:t>2019-02-19</a:t>
            </a:r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C26930-2783-4FF6-B4FD-C2B30055E0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2435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hyperlink" Target="https://www.data.jma.go.jp/mscweb/data/monitoring/gsics/ir/ATBD_for_JMA_Demonstration_GSICS_Inter-Calibration_of_MTSAT_Himawari-AIRSIASI.pdf" TargetMode="External"/><Relationship Id="rId7" Type="http://schemas.openxmlformats.org/officeDocument/2006/relationships/image" Target="../media/image12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1.wmf"/><Relationship Id="rId10" Type="http://schemas.openxmlformats.org/officeDocument/2006/relationships/image" Target="../media/image20.png"/><Relationship Id="rId4" Type="http://schemas.openxmlformats.org/officeDocument/2006/relationships/oleObject" Target="../embeddings/oleObject1.bin"/><Relationship Id="rId9" Type="http://schemas.openxmlformats.org/officeDocument/2006/relationships/image" Target="../media/image13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9.png"/><Relationship Id="rId5" Type="http://schemas.openxmlformats.org/officeDocument/2006/relationships/image" Target="../media/image8.png"/><Relationship Id="rId4" Type="http://schemas.openxmlformats.org/officeDocument/2006/relationships/image" Target="../media/image18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data.jma.go.jp/mscweb/data/monitoring/gsics/ir/ATBD_for_JMA_Demonstration_GSICS_Inter-Calibration_of_MTSAT_Himawari-AIRSIASI.pdf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1"/>
          <p:cNvSpPr txBox="1">
            <a:spLocks/>
          </p:cNvSpPr>
          <p:nvPr/>
        </p:nvSpPr>
        <p:spPr>
          <a:xfrm>
            <a:off x="827584" y="908720"/>
            <a:ext cx="7560840" cy="216024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20000"/>
              </a:lnSpc>
            </a:pPr>
            <a:r>
              <a:rPr lang="en-US" altLang="ja-JP" sz="3600" dirty="0" smtClean="0"/>
              <a:t>Collaborative Research </a:t>
            </a:r>
            <a:r>
              <a:rPr lang="en-US" altLang="ja-JP" sz="3600" dirty="0"/>
              <a:t>of </a:t>
            </a:r>
            <a:r>
              <a:rPr lang="en-US" altLang="ja-JP" sz="3600" dirty="0" smtClean="0"/>
              <a:t>Applying </a:t>
            </a:r>
            <a:r>
              <a:rPr lang="en-US" altLang="ja-JP" sz="3600" dirty="0"/>
              <a:t>JMA's GSICS Approach to FY-2G IR </a:t>
            </a:r>
            <a:r>
              <a:rPr lang="en-US" altLang="ja-JP" sz="3600" dirty="0" smtClean="0"/>
              <a:t>Channels </a:t>
            </a:r>
            <a:r>
              <a:rPr lang="en-US" altLang="ja-JP" sz="3600" dirty="0"/>
              <a:t>w.r.t. </a:t>
            </a:r>
            <a:r>
              <a:rPr lang="en-US" altLang="ja-JP" sz="3600" dirty="0" err="1"/>
              <a:t>Metop</a:t>
            </a:r>
            <a:r>
              <a:rPr lang="en-US" altLang="ja-JP" sz="3600" dirty="0"/>
              <a:t>-A/IASI</a:t>
            </a:r>
            <a:endParaRPr lang="ja-JP" altLang="en-US" sz="3600" dirty="0"/>
          </a:p>
        </p:txBody>
      </p:sp>
      <p:sp>
        <p:nvSpPr>
          <p:cNvPr id="5" name="サブタイトル 2"/>
          <p:cNvSpPr txBox="1">
            <a:spLocks/>
          </p:cNvSpPr>
          <p:nvPr/>
        </p:nvSpPr>
        <p:spPr>
          <a:xfrm>
            <a:off x="251520" y="3789040"/>
            <a:ext cx="8640960" cy="2088232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1200"/>
              </a:spcBef>
              <a:buNone/>
            </a:pPr>
            <a:r>
              <a:rPr lang="en-US" altLang="ja-JP" sz="2800" dirty="0" smtClean="0"/>
              <a:t>Masaya Takahashi</a:t>
            </a:r>
            <a:r>
              <a:rPr lang="en-US" altLang="ja-JP" sz="2800" baseline="30000" dirty="0" smtClean="0"/>
              <a:t>1</a:t>
            </a:r>
            <a:r>
              <a:rPr lang="en-US" altLang="ja-JP" sz="2800" dirty="0" smtClean="0"/>
              <a:t>, </a:t>
            </a:r>
            <a:r>
              <a:rPr lang="en-US" altLang="ja-JP" sz="2800" u="sng" dirty="0" smtClean="0"/>
              <a:t>Yusuke Yogo</a:t>
            </a:r>
            <a:r>
              <a:rPr lang="en-US" altLang="ja-JP" sz="2800" u="sng" baseline="30000" dirty="0" smtClean="0"/>
              <a:t>1</a:t>
            </a:r>
            <a:r>
              <a:rPr lang="en-US" altLang="ja-JP" sz="2800" dirty="0" smtClean="0"/>
              <a:t>,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altLang="ja-JP" sz="2800" dirty="0" err="1" smtClean="0"/>
              <a:t>Qiang</a:t>
            </a:r>
            <a:r>
              <a:rPr lang="en-US" altLang="ja-JP" sz="2800" dirty="0" smtClean="0"/>
              <a:t> Guo</a:t>
            </a:r>
            <a:r>
              <a:rPr lang="en-US" altLang="ja-JP" sz="2800" baseline="30000" dirty="0" smtClean="0"/>
              <a:t>2</a:t>
            </a:r>
            <a:r>
              <a:rPr lang="en-US" altLang="ja-JP" sz="2800" dirty="0" smtClean="0"/>
              <a:t>, </a:t>
            </a:r>
            <a:r>
              <a:rPr lang="en-US" altLang="ja-JP" sz="2800" dirty="0" err="1" smtClean="0"/>
              <a:t>Xiuqing</a:t>
            </a:r>
            <a:r>
              <a:rPr lang="en-US" altLang="ja-JP" sz="2800" dirty="0" smtClean="0"/>
              <a:t> Hu</a:t>
            </a:r>
            <a:r>
              <a:rPr lang="en-US" altLang="ja-JP" sz="2800" baseline="30000" dirty="0"/>
              <a:t>2</a:t>
            </a:r>
            <a:r>
              <a:rPr lang="en-US" altLang="ja-JP" sz="2800" dirty="0" smtClean="0"/>
              <a:t>, and Na Xu</a:t>
            </a:r>
            <a:r>
              <a:rPr lang="en-US" altLang="ja-JP" sz="2800" baseline="30000" dirty="0"/>
              <a:t>2</a:t>
            </a:r>
            <a:endParaRPr lang="en-US" altLang="ja-JP" dirty="0" smtClean="0"/>
          </a:p>
          <a:p>
            <a:pPr marL="0" indent="0" algn="ctr">
              <a:spcBef>
                <a:spcPts val="1200"/>
              </a:spcBef>
              <a:buNone/>
            </a:pPr>
            <a:r>
              <a:rPr lang="en-US" altLang="ja-JP" sz="2000" baseline="30000" dirty="0" smtClean="0"/>
              <a:t>1</a:t>
            </a:r>
            <a:r>
              <a:rPr lang="en-US" altLang="ja-JP" sz="2000" dirty="0" smtClean="0"/>
              <a:t>Meteorological Satellite Center / Japan Meteorological Agency</a:t>
            </a:r>
          </a:p>
          <a:p>
            <a:pPr marL="0" indent="0" algn="ctr">
              <a:spcBef>
                <a:spcPts val="1200"/>
              </a:spcBef>
              <a:buNone/>
            </a:pPr>
            <a:r>
              <a:rPr lang="en-US" altLang="ja-JP" sz="2000" baseline="30000" dirty="0" smtClean="0"/>
              <a:t>2</a:t>
            </a:r>
            <a:r>
              <a:rPr lang="en-US" altLang="ja-JP" sz="2000" dirty="0" smtClean="0"/>
              <a:t>National Satellite Meteorological Center / China Meteorological Administration</a:t>
            </a:r>
            <a:endParaRPr lang="ja-JP" altLang="en-US" sz="2000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>
          <a:xfrm>
            <a:off x="2627784" y="6356350"/>
            <a:ext cx="4248472" cy="365125"/>
          </a:xfrm>
        </p:spPr>
        <p:txBody>
          <a:bodyPr/>
          <a:lstStyle/>
          <a:p>
            <a:r>
              <a:rPr kumimoji="1" lang="en-US" altLang="ja-JP" dirty="0" smtClean="0"/>
              <a:t>2019 GRWG/GDWG Annual Meeting, 4-8 March, </a:t>
            </a:r>
            <a:r>
              <a:rPr kumimoji="1" lang="en-US" altLang="ja-JP" dirty="0" err="1" smtClean="0"/>
              <a:t>Frascati</a:t>
            </a:r>
            <a:r>
              <a:rPr kumimoji="1" lang="en-US" altLang="ja-JP" dirty="0" smtClean="0"/>
              <a:t>, Italy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68850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323528" y="335558"/>
            <a:ext cx="85757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000" b="1" dirty="0" smtClean="0"/>
              <a:t>Discussion</a:t>
            </a:r>
            <a:endParaRPr kumimoji="1" lang="ja-JP" altLang="en-US" sz="4000" b="1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95536" y="1175607"/>
            <a:ext cx="8496944" cy="513371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n-US" altLang="ja-JP" sz="2400" dirty="0" smtClean="0"/>
              <a:t>GSICS standard algorithm</a:t>
            </a:r>
            <a:endParaRPr lang="en-US" altLang="ja-JP" sz="2400" dirty="0"/>
          </a:p>
          <a:p>
            <a:pPr marL="452438" indent="-271463">
              <a:lnSpc>
                <a:spcPct val="130000"/>
              </a:lnSpc>
              <a:buFont typeface="Calibri" panose="020F0502020204030204" pitchFamily="34" charset="0"/>
              <a:buChar char="–"/>
            </a:pPr>
            <a:r>
              <a:rPr lang="en-US" altLang="ja-JP" dirty="0" smtClean="0"/>
              <a:t>ATBDs are publicly available if the products are submitted to GPPA</a:t>
            </a:r>
          </a:p>
          <a:p>
            <a:pPr marL="452438" indent="-271463">
              <a:lnSpc>
                <a:spcPct val="130000"/>
              </a:lnSpc>
              <a:buFont typeface="Calibri" panose="020F0502020204030204" pitchFamily="34" charset="0"/>
              <a:buChar char="–"/>
            </a:pPr>
            <a:r>
              <a:rPr lang="en-US" altLang="ja-JP" dirty="0" smtClean="0"/>
              <a:t>Products review in GPPA: ATBD, relevant documents, product file (file naming, metadata convention, values of variables)</a:t>
            </a:r>
          </a:p>
          <a:p>
            <a:pPr marL="180975">
              <a:lnSpc>
                <a:spcPct val="130000"/>
              </a:lnSpc>
            </a:pPr>
            <a:r>
              <a:rPr lang="en-US" altLang="ja-JP" i="1" dirty="0" smtClean="0">
                <a:solidFill>
                  <a:srgbClr val="0070C0"/>
                </a:solidFill>
              </a:rPr>
              <a:t>	Any requirements for additional reviews (e.g. code)?</a:t>
            </a:r>
            <a:endParaRPr lang="en-US" altLang="ja-JP" i="1" dirty="0">
              <a:solidFill>
                <a:srgbClr val="0070C0"/>
              </a:solidFill>
            </a:endParaRPr>
          </a:p>
          <a:p>
            <a:pPr marL="342900" indent="-34290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n-US" altLang="ja-JP" sz="2400" dirty="0" smtClean="0"/>
              <a:t>Pros/cons of using </a:t>
            </a:r>
            <a:r>
              <a:rPr lang="en-US" altLang="ja-JP" sz="2400" dirty="0"/>
              <a:t>gross-error check in </a:t>
            </a:r>
            <a:r>
              <a:rPr lang="en-US" altLang="ja-JP" sz="2400" dirty="0" smtClean="0"/>
              <a:t>GEO-LEO-IR</a:t>
            </a:r>
            <a:endParaRPr lang="en-US" altLang="ja-JP" sz="2400" dirty="0"/>
          </a:p>
          <a:p>
            <a:pPr marL="452438" indent="-271463">
              <a:lnSpc>
                <a:spcPct val="130000"/>
              </a:lnSpc>
              <a:buFont typeface="Calibri" panose="020F0502020204030204" pitchFamily="34" charset="0"/>
              <a:buChar char="–"/>
            </a:pPr>
            <a:r>
              <a:rPr lang="en-US" altLang="ja-JP" dirty="0" smtClean="0"/>
              <a:t>Robust/stable </a:t>
            </a:r>
            <a:r>
              <a:rPr lang="en-US" altLang="ja-JP" dirty="0"/>
              <a:t>inter-calibration </a:t>
            </a:r>
            <a:r>
              <a:rPr lang="en-US" altLang="ja-JP" dirty="0" smtClean="0"/>
              <a:t>results: good for satellite data users</a:t>
            </a:r>
          </a:p>
          <a:p>
            <a:pPr marL="452438" indent="-271463">
              <a:lnSpc>
                <a:spcPct val="130000"/>
              </a:lnSpc>
              <a:buFont typeface="Calibri" panose="020F0502020204030204" pitchFamily="34" charset="0"/>
              <a:buChar char="–"/>
            </a:pPr>
            <a:r>
              <a:rPr lang="en-US" altLang="ja-JP" dirty="0" smtClean="0"/>
              <a:t>Losing chances </a:t>
            </a:r>
            <a:r>
              <a:rPr lang="en-US" altLang="ja-JP" dirty="0"/>
              <a:t>for detecting </a:t>
            </a:r>
            <a:r>
              <a:rPr lang="en-US" altLang="ja-JP" dirty="0" smtClean="0"/>
              <a:t>cal. anomalies: no-good for satellite operators</a:t>
            </a:r>
          </a:p>
          <a:p>
            <a:pPr marL="180975">
              <a:lnSpc>
                <a:spcPct val="130000"/>
              </a:lnSpc>
            </a:pPr>
            <a:r>
              <a:rPr lang="en-US" altLang="ja-JP" i="1" dirty="0">
                <a:solidFill>
                  <a:srgbClr val="0070C0"/>
                </a:solidFill>
              </a:rPr>
              <a:t>	</a:t>
            </a:r>
            <a:r>
              <a:rPr lang="en-US" altLang="ja-JP" i="1" dirty="0" smtClean="0">
                <a:solidFill>
                  <a:srgbClr val="0070C0"/>
                </a:solidFill>
              </a:rPr>
              <a:t>Any requirements to generate two inter-calibration products?</a:t>
            </a:r>
            <a:endParaRPr lang="en-US" altLang="ja-JP" i="1" dirty="0">
              <a:solidFill>
                <a:srgbClr val="0070C0"/>
              </a:solidFill>
            </a:endParaRPr>
          </a:p>
          <a:p>
            <a:pPr marL="342900" indent="-34290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n-US" altLang="ja-JP" sz="2400" dirty="0" smtClean="0"/>
              <a:t>Need for improving GEO-LEO-IR algorithm? by introducing:</a:t>
            </a:r>
            <a:endParaRPr lang="en-US" altLang="ja-JP" sz="2000" dirty="0" smtClean="0"/>
          </a:p>
          <a:p>
            <a:pPr marL="452438" indent="-271463">
              <a:lnSpc>
                <a:spcPct val="130000"/>
              </a:lnSpc>
              <a:buFont typeface="Calibri" panose="020F0502020204030204" pitchFamily="34" charset="0"/>
              <a:buChar char="–"/>
            </a:pPr>
            <a:r>
              <a:rPr lang="en-US" altLang="ja-JP" dirty="0" smtClean="0">
                <a:solidFill>
                  <a:srgbClr val="0070C0"/>
                </a:solidFill>
              </a:rPr>
              <a:t>Variable weighting</a:t>
            </a:r>
            <a:r>
              <a:rPr lang="en-US" altLang="ja-JP" dirty="0" smtClean="0"/>
              <a:t>, </a:t>
            </a:r>
            <a:r>
              <a:rPr lang="en-US" altLang="ja-JP" dirty="0" smtClean="0">
                <a:solidFill>
                  <a:srgbClr val="0070C0"/>
                </a:solidFill>
              </a:rPr>
              <a:t>parallax correction </a:t>
            </a:r>
            <a:r>
              <a:rPr lang="en-US" altLang="ja-JP" dirty="0" smtClean="0"/>
              <a:t>suggested by </a:t>
            </a:r>
            <a:r>
              <a:rPr lang="en-US" altLang="ja-JP" dirty="0" err="1" smtClean="0"/>
              <a:t>Guo</a:t>
            </a:r>
            <a:r>
              <a:rPr lang="en-US" altLang="ja-JP" dirty="0" smtClean="0"/>
              <a:t> et al. (2018)</a:t>
            </a:r>
          </a:p>
          <a:p>
            <a:pPr marL="452438" indent="-271463">
              <a:lnSpc>
                <a:spcPct val="130000"/>
              </a:lnSpc>
              <a:buFont typeface="Calibri" panose="020F0502020204030204" pitchFamily="34" charset="0"/>
              <a:buChar char="–"/>
            </a:pPr>
            <a:r>
              <a:rPr lang="en-US" altLang="ja-JP" dirty="0" smtClean="0"/>
              <a:t>New </a:t>
            </a:r>
            <a:r>
              <a:rPr lang="en-US" altLang="ja-JP" dirty="0" smtClean="0">
                <a:solidFill>
                  <a:srgbClr val="0070C0"/>
                </a:solidFill>
              </a:rPr>
              <a:t>spectral gap-filling</a:t>
            </a:r>
            <a:r>
              <a:rPr lang="en-US" altLang="ja-JP" dirty="0" smtClean="0"/>
              <a:t> method (discussed at June 2018 web meeting) </a:t>
            </a:r>
          </a:p>
          <a:p>
            <a:pPr marL="452438" indent="-271463">
              <a:lnSpc>
                <a:spcPct val="130000"/>
              </a:lnSpc>
              <a:buFont typeface="Calibri" panose="020F0502020204030204" pitchFamily="34" charset="0"/>
              <a:buChar char="–"/>
            </a:pPr>
            <a:r>
              <a:rPr lang="en-US" altLang="ja-JP" dirty="0" smtClean="0"/>
              <a:t>New </a:t>
            </a:r>
            <a:r>
              <a:rPr lang="en-US" altLang="ja-JP" dirty="0" smtClean="0">
                <a:solidFill>
                  <a:srgbClr val="0070C0"/>
                </a:solidFill>
              </a:rPr>
              <a:t>regression</a:t>
            </a:r>
            <a:r>
              <a:rPr lang="en-US" altLang="ja-JP" dirty="0" smtClean="0"/>
              <a:t> method (discussed past web/annual meetings)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>
          <a:xfrm>
            <a:off x="2627784" y="6356350"/>
            <a:ext cx="4248472" cy="365125"/>
          </a:xfrm>
        </p:spPr>
        <p:txBody>
          <a:bodyPr/>
          <a:lstStyle/>
          <a:p>
            <a:r>
              <a:rPr kumimoji="1" lang="en-US" altLang="ja-JP" dirty="0" smtClean="0"/>
              <a:t>2019 GRWG/GDWG Annual Meeting, 4-8 March, </a:t>
            </a:r>
            <a:r>
              <a:rPr kumimoji="1" lang="en-US" altLang="ja-JP" dirty="0" err="1" smtClean="0"/>
              <a:t>Frascati</a:t>
            </a:r>
            <a:r>
              <a:rPr kumimoji="1" lang="en-US" altLang="ja-JP" dirty="0" smtClean="0"/>
              <a:t>, Italy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63853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23528" y="335558"/>
            <a:ext cx="857574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400" dirty="0" smtClean="0"/>
              <a:t>Backup Slides</a:t>
            </a:r>
            <a:endParaRPr kumimoji="1" lang="ja-JP" altLang="en-US" sz="4400" dirty="0"/>
          </a:p>
        </p:txBody>
      </p:sp>
      <p:sp>
        <p:nvSpPr>
          <p:cNvPr id="5" name="フッター プレースホルダー 5"/>
          <p:cNvSpPr>
            <a:spLocks noGrp="1"/>
          </p:cNvSpPr>
          <p:nvPr>
            <p:ph type="ftr" sz="quarter" idx="11"/>
          </p:nvPr>
        </p:nvSpPr>
        <p:spPr>
          <a:xfrm>
            <a:off x="2627784" y="6356350"/>
            <a:ext cx="4248472" cy="365125"/>
          </a:xfrm>
        </p:spPr>
        <p:txBody>
          <a:bodyPr/>
          <a:lstStyle/>
          <a:p>
            <a:r>
              <a:rPr kumimoji="1" lang="en-US" altLang="ja-JP" dirty="0" smtClean="0"/>
              <a:t>2019 GRWG/GDWG Annual Meeting, 4-8 March, </a:t>
            </a:r>
            <a:r>
              <a:rPr kumimoji="1" lang="en-US" altLang="ja-JP" dirty="0" err="1" smtClean="0"/>
              <a:t>Frascati</a:t>
            </a:r>
            <a:r>
              <a:rPr kumimoji="1" lang="en-US" altLang="ja-JP" dirty="0" smtClean="0"/>
              <a:t>, Italy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27717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15223" y="332656"/>
            <a:ext cx="651152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200" dirty="0" smtClean="0"/>
              <a:t>JMA GSICS Algorithm for FY-2G/IASI-A</a:t>
            </a:r>
            <a:endParaRPr kumimoji="1" lang="ja-JP" altLang="en-US" sz="3200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323528" y="805652"/>
            <a:ext cx="68407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dirty="0" smtClean="0"/>
              <a:t>Based on </a:t>
            </a:r>
            <a:r>
              <a:rPr lang="en-US" altLang="ja-JP" sz="1600" dirty="0" smtClean="0">
                <a:hlinkClick r:id="rId3"/>
              </a:rPr>
              <a:t>JMA GEO-LEO-IR ATBD for MTSAT-1R/-2 and Himawari-8/-9</a:t>
            </a:r>
            <a:endParaRPr kumimoji="1" lang="ja-JP" altLang="en-US" sz="16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89786" y="1329666"/>
            <a:ext cx="8841075" cy="47243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kumimoji="1" lang="en-US" altLang="ja-JP" sz="2000" dirty="0" smtClean="0"/>
              <a:t>GEO-LEO collocation conditions</a:t>
            </a:r>
          </a:p>
          <a:p>
            <a:pPr marL="452438" indent="-277813">
              <a:spcAft>
                <a:spcPts val="600"/>
              </a:spcAft>
              <a:buFont typeface="Calibri" panose="020F0502020204030204" pitchFamily="34" charset="0"/>
              <a:buChar char="–"/>
            </a:pPr>
            <a:r>
              <a:rPr kumimoji="1" lang="en-US" altLang="ja-JP" dirty="0" smtClean="0"/>
              <a:t>Observation time diff.</a:t>
            </a:r>
            <a:endParaRPr kumimoji="1" lang="en-US" altLang="ja-JP" dirty="0" smtClean="0">
              <a:solidFill>
                <a:srgbClr val="FF0000"/>
              </a:solidFill>
            </a:endParaRPr>
          </a:p>
          <a:p>
            <a:pPr marL="452438" indent="-277813">
              <a:spcBef>
                <a:spcPts val="900"/>
              </a:spcBef>
              <a:spcAft>
                <a:spcPts val="1500"/>
              </a:spcAft>
              <a:buFont typeface="Calibri" panose="020F0502020204030204" pitchFamily="34" charset="0"/>
              <a:buChar char="–"/>
            </a:pPr>
            <a:r>
              <a:rPr lang="en-US" altLang="ja-JP" dirty="0" smtClean="0"/>
              <a:t>Satellite </a:t>
            </a:r>
            <a:r>
              <a:rPr lang="en-US" altLang="ja-JP" dirty="0"/>
              <a:t>zenith angle </a:t>
            </a:r>
            <a:r>
              <a:rPr lang="en-US" altLang="ja-JP" dirty="0" smtClean="0"/>
              <a:t>diff. check:</a:t>
            </a:r>
          </a:p>
          <a:p>
            <a:pPr marL="452438" indent="-277813">
              <a:spcAft>
                <a:spcPts val="600"/>
              </a:spcAft>
              <a:buFont typeface="Calibri" panose="020F0502020204030204" pitchFamily="34" charset="0"/>
              <a:buChar char="–"/>
            </a:pPr>
            <a:r>
              <a:rPr lang="en-US" altLang="ja-JP" dirty="0" smtClean="0"/>
              <a:t>Environment </a:t>
            </a:r>
            <a:r>
              <a:rPr lang="en-US" altLang="ja-JP" dirty="0"/>
              <a:t>uniformity </a:t>
            </a:r>
            <a:r>
              <a:rPr lang="en-US" altLang="ja-JP" dirty="0" smtClean="0"/>
              <a:t>check:</a:t>
            </a:r>
          </a:p>
          <a:p>
            <a:pPr marL="452438" indent="-277813">
              <a:spcAft>
                <a:spcPts val="600"/>
              </a:spcAft>
              <a:buFont typeface="Calibri" panose="020F0502020204030204" pitchFamily="34" charset="0"/>
              <a:buChar char="–"/>
            </a:pPr>
            <a:r>
              <a:rPr lang="en-US" altLang="ja-JP" dirty="0" smtClean="0"/>
              <a:t>Normality </a:t>
            </a:r>
            <a:r>
              <a:rPr lang="en-US" altLang="ja-JP" dirty="0"/>
              <a:t>check</a:t>
            </a:r>
            <a:endParaRPr kumimoji="1" lang="en-US" altLang="ja-JP" dirty="0"/>
          </a:p>
          <a:p>
            <a:pPr marL="452438" indent="-277813">
              <a:spcAft>
                <a:spcPts val="600"/>
              </a:spcAft>
              <a:buFont typeface="Calibri" panose="020F0502020204030204" pitchFamily="34" charset="0"/>
              <a:buChar char="–"/>
            </a:pPr>
            <a:endParaRPr lang="en-US" altLang="ja-JP" dirty="0" smtClean="0"/>
          </a:p>
          <a:p>
            <a:pPr marL="452438" indent="-277813"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–"/>
            </a:pPr>
            <a:r>
              <a:rPr lang="en-US" altLang="ja-JP" dirty="0" smtClean="0">
                <a:solidFill>
                  <a:srgbClr val="0070C0"/>
                </a:solidFill>
              </a:rPr>
              <a:t>Gross error check (added in this study)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ja-JP" sz="2000" dirty="0" smtClean="0"/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ja-JP" sz="2000" dirty="0" smtClean="0"/>
              <a:t>No need for Gap-Filling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ja-JP" sz="2000" dirty="0" smtClean="0">
                <a:solidFill>
                  <a:srgbClr val="0070C0"/>
                </a:solidFill>
              </a:rPr>
              <a:t>Updated IR2 SRF </a:t>
            </a:r>
            <a:r>
              <a:rPr lang="en-US" altLang="ja-JP" sz="2000" dirty="0" smtClean="0"/>
              <a:t>on 2016-03-22 (</a:t>
            </a:r>
            <a:r>
              <a:rPr lang="en-US" altLang="ja-JP" sz="2000" dirty="0" err="1" smtClean="0"/>
              <a:t>Guo</a:t>
            </a:r>
            <a:r>
              <a:rPr lang="en-US" altLang="ja-JP" sz="2000" dirty="0" smtClean="0"/>
              <a:t> and Feng 2017, RS) is used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ja-JP" sz="2000" dirty="0" smtClean="0"/>
              <a:t>Regression for inter-calibration coefficients (slope/offset): ordinary least squares</a:t>
            </a:r>
          </a:p>
          <a:p>
            <a:pPr marL="452438" indent="-277813">
              <a:spcAft>
                <a:spcPts val="600"/>
              </a:spcAft>
              <a:buFont typeface="Calibri" panose="020F0502020204030204" pitchFamily="34" charset="0"/>
              <a:buChar char="–"/>
            </a:pPr>
            <a:r>
              <a:rPr lang="en-US" altLang="ja-JP" dirty="0" smtClean="0">
                <a:solidFill>
                  <a:srgbClr val="0070C0"/>
                </a:solidFill>
              </a:rPr>
              <a:t> </a:t>
            </a:r>
            <a:r>
              <a:rPr lang="en-US" altLang="ja-JP" dirty="0" err="1" smtClean="0">
                <a:solidFill>
                  <a:srgbClr val="0070C0"/>
                </a:solidFill>
              </a:rPr>
              <a:t>GEO</a:t>
            </a:r>
            <a:r>
              <a:rPr lang="en-US" altLang="ja-JP" baseline="-25000" dirty="0" err="1" smtClean="0">
                <a:solidFill>
                  <a:srgbClr val="0070C0"/>
                </a:solidFill>
              </a:rPr>
              <a:t>radiance</a:t>
            </a:r>
            <a:r>
              <a:rPr lang="en-US" altLang="ja-JP" dirty="0" smtClean="0">
                <a:solidFill>
                  <a:srgbClr val="0070C0"/>
                </a:solidFill>
              </a:rPr>
              <a:t> = slope </a:t>
            </a:r>
            <a:r>
              <a:rPr lang="en-US" altLang="ja-JP" dirty="0" err="1" smtClean="0">
                <a:solidFill>
                  <a:srgbClr val="0070C0"/>
                </a:solidFill>
              </a:rPr>
              <a:t>LEO</a:t>
            </a:r>
            <a:r>
              <a:rPr lang="en-US" altLang="ja-JP" baseline="-25000" dirty="0" err="1" smtClean="0">
                <a:solidFill>
                  <a:srgbClr val="0070C0"/>
                </a:solidFill>
              </a:rPr>
              <a:t>radiance</a:t>
            </a:r>
            <a:r>
              <a:rPr lang="en-US" altLang="ja-JP" dirty="0" smtClean="0">
                <a:solidFill>
                  <a:srgbClr val="0070C0"/>
                </a:solidFill>
              </a:rPr>
              <a:t> + offset</a:t>
            </a: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graphicFrame>
        <p:nvGraphicFramePr>
          <p:cNvPr id="7" name="オブジェクト 6"/>
          <p:cNvGraphicFramePr>
            <a:graphicFrameLocks noChangeAspect="1"/>
          </p:cNvGraphicFramePr>
          <p:nvPr>
            <p:extLst/>
          </p:nvPr>
        </p:nvGraphicFramePr>
        <p:xfrm>
          <a:off x="742483" y="3303420"/>
          <a:ext cx="4981645" cy="4765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21" r:id="rId4" imgW="4381500" imgH="419100" progId="Equation.3">
                  <p:embed/>
                </p:oleObj>
              </mc:Choice>
              <mc:Fallback>
                <p:oleObj r:id="rId4" imgW="4381500" imgH="419100" progId="Equation.3">
                  <p:embed/>
                  <p:pic>
                    <p:nvPicPr>
                      <p:cNvPr id="7" name="オブジェクト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2483" y="3303420"/>
                        <a:ext cx="4981645" cy="47650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graphicFrame>
        <p:nvGraphicFramePr>
          <p:cNvPr id="9" name="オブジェクト 8"/>
          <p:cNvGraphicFramePr>
            <a:graphicFrameLocks noChangeAspect="1"/>
          </p:cNvGraphicFramePr>
          <p:nvPr>
            <p:extLst/>
          </p:nvPr>
        </p:nvGraphicFramePr>
        <p:xfrm>
          <a:off x="3673307" y="2703910"/>
          <a:ext cx="2338853" cy="2617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22" r:id="rId6" imgW="1777229" imgH="203112" progId="Equation.3">
                  <p:embed/>
                </p:oleObj>
              </mc:Choice>
              <mc:Fallback>
                <p:oleObj r:id="rId6" imgW="1777229" imgH="203112" progId="Equation.3">
                  <p:embed/>
                  <p:pic>
                    <p:nvPicPr>
                      <p:cNvPr id="9" name="オブジェクト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73307" y="2703910"/>
                        <a:ext cx="2338853" cy="26172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graphicFrame>
        <p:nvGraphicFramePr>
          <p:cNvPr id="11" name="オブジェクト 10"/>
          <p:cNvGraphicFramePr>
            <a:graphicFrameLocks noChangeAspect="1"/>
          </p:cNvGraphicFramePr>
          <p:nvPr>
            <p:extLst/>
          </p:nvPr>
        </p:nvGraphicFramePr>
        <p:xfrm>
          <a:off x="3779077" y="2078810"/>
          <a:ext cx="2233083" cy="5359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23" r:id="rId8" imgW="1905000" imgH="457200" progId="Equation.3">
                  <p:embed/>
                </p:oleObj>
              </mc:Choice>
              <mc:Fallback>
                <p:oleObj r:id="rId8" imgW="1905000" imgH="457200" progId="Equation.3">
                  <p:embed/>
                  <p:pic>
                    <p:nvPicPr>
                      <p:cNvPr id="11" name="オブジェクト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79077" y="2078810"/>
                        <a:ext cx="2233083" cy="53594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テキスト ボックス 11"/>
          <p:cNvSpPr txBox="1"/>
          <p:nvPr/>
        </p:nvSpPr>
        <p:spPr>
          <a:xfrm>
            <a:off x="6543153" y="245217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kumimoji="1" lang="ja-JP" altLang="en-US" dirty="0"/>
          </a:p>
        </p:txBody>
      </p:sp>
      <p:graphicFrame>
        <p:nvGraphicFramePr>
          <p:cNvPr id="13" name="表 12"/>
          <p:cNvGraphicFramePr>
            <a:graphicFrameLocks noGrp="1"/>
          </p:cNvGraphicFramePr>
          <p:nvPr>
            <p:extLst/>
          </p:nvPr>
        </p:nvGraphicFramePr>
        <p:xfrm>
          <a:off x="6387058" y="1288628"/>
          <a:ext cx="2592288" cy="320040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0801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98927"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b="0" dirty="0" smtClean="0"/>
                        <a:t>Scene</a:t>
                      </a:r>
                      <a:endParaRPr kumimoji="1" lang="ja-JP" altLang="en-US" sz="1400" b="0" dirty="0"/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b="0" dirty="0" smtClean="0"/>
                        <a:t>Thresholds</a:t>
                      </a:r>
                      <a:endParaRPr kumimoji="1" lang="ja-JP" altLang="en-US" sz="1400" b="0" dirty="0"/>
                    </a:p>
                  </a:txBody>
                  <a:tcPr marL="36000" marR="3600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8927">
                <a:tc>
                  <a:txBody>
                    <a:bodyPr/>
                    <a:lstStyle/>
                    <a:p>
                      <a:r>
                        <a:rPr kumimoji="1" lang="en-US" altLang="ja-JP" sz="1400" dirty="0" err="1" smtClean="0"/>
                        <a:t>Obstime</a:t>
                      </a:r>
                      <a:r>
                        <a:rPr kumimoji="1" lang="en-US" altLang="ja-JP" sz="1400" dirty="0" smtClean="0"/>
                        <a:t> diff.</a:t>
                      </a:r>
                      <a:endParaRPr kumimoji="1" lang="ja-JP" altLang="en-US" sz="1400" dirty="0"/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All</a:t>
                      </a:r>
                      <a:endParaRPr kumimoji="1" lang="ja-JP" altLang="en-US" sz="1400" dirty="0"/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5 minutes</a:t>
                      </a:r>
                      <a:endParaRPr kumimoji="1" lang="ja-JP" altLang="en-US" sz="1400" dirty="0"/>
                    </a:p>
                  </a:txBody>
                  <a:tcPr marL="36000" marR="3600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8927">
                <a:tc rowSpan="2"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Sat. zenith angle diff. </a:t>
                      </a:r>
                    </a:p>
                    <a:p>
                      <a:r>
                        <a:rPr kumimoji="1" lang="en-US" altLang="ja-JP" sz="1400" dirty="0" smtClean="0"/>
                        <a:t>(</a:t>
                      </a:r>
                      <a:r>
                        <a:rPr kumimoji="1" lang="en-US" altLang="ja-JP" sz="1400" dirty="0" err="1" smtClean="0"/>
                        <a:t>max_zen</a:t>
                      </a:r>
                      <a:r>
                        <a:rPr kumimoji="1" lang="en-US" altLang="ja-JP" sz="1400" dirty="0" smtClean="0"/>
                        <a:t>)</a:t>
                      </a:r>
                      <a:endParaRPr kumimoji="1" lang="ja-JP" altLang="en-US" sz="1400" dirty="0"/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Clear</a:t>
                      </a:r>
                      <a:endParaRPr kumimoji="1" lang="ja-JP" altLang="en-US" sz="1400" dirty="0"/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0.01</a:t>
                      </a:r>
                      <a:endParaRPr kumimoji="1" lang="ja-JP" altLang="en-US" sz="1400" dirty="0"/>
                    </a:p>
                  </a:txBody>
                  <a:tcPr marL="36000" marR="3600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1602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Cloudy</a:t>
                      </a:r>
                      <a:endParaRPr kumimoji="1" lang="ja-JP" altLang="en-US" sz="1400" dirty="0"/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baseline="0" dirty="0" smtClean="0"/>
                        <a:t>IR1/2: 0.03</a:t>
                      </a:r>
                    </a:p>
                    <a:p>
                      <a:r>
                        <a:rPr kumimoji="1" lang="en-US" altLang="ja-JP" sz="1400" baseline="0" dirty="0" smtClean="0"/>
                        <a:t>IR3: 0.01</a:t>
                      </a:r>
                      <a:endParaRPr kumimoji="1" lang="ja-JP" altLang="en-US" sz="1400" dirty="0"/>
                    </a:p>
                  </a:txBody>
                  <a:tcPr marL="36000" marR="3600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2403">
                <a:tc rowSpan="2"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Environment </a:t>
                      </a:r>
                      <a:r>
                        <a:rPr kumimoji="1" lang="en-US" altLang="ja-JP" sz="1400" baseline="0" dirty="0" smtClean="0"/>
                        <a:t>Uniformity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kumimoji="1" lang="en-US" altLang="ja-JP" sz="1100" baseline="0" dirty="0" smtClean="0"/>
                        <a:t>[</a:t>
                      </a:r>
                      <a:r>
                        <a:rPr kumimoji="1" lang="en-US" altLang="ja-JP" sz="1100" baseline="0" dirty="0" err="1" smtClean="0"/>
                        <a:t>mW</a:t>
                      </a:r>
                      <a:r>
                        <a:rPr kumimoji="1" lang="en-US" altLang="ja-JP" sz="1100" baseline="0" dirty="0" smtClean="0"/>
                        <a:t>/m</a:t>
                      </a:r>
                      <a:r>
                        <a:rPr kumimoji="1" lang="en-US" altLang="ja-JP" sz="1100" baseline="30000" dirty="0" smtClean="0"/>
                        <a:t>2</a:t>
                      </a:r>
                      <a:r>
                        <a:rPr kumimoji="1" lang="en-US" altLang="ja-JP" sz="1100" baseline="0" dirty="0" smtClean="0"/>
                        <a:t>/</a:t>
                      </a:r>
                      <a:r>
                        <a:rPr kumimoji="1" lang="en-US" altLang="ja-JP" sz="1100" baseline="0" dirty="0" err="1" smtClean="0"/>
                        <a:t>sr</a:t>
                      </a:r>
                      <a:r>
                        <a:rPr kumimoji="1" lang="en-US" altLang="ja-JP" sz="1100" baseline="0" dirty="0" smtClean="0"/>
                        <a:t>/cm</a:t>
                      </a:r>
                      <a:r>
                        <a:rPr kumimoji="1" lang="en-US" altLang="ja-JP" sz="1100" baseline="30000" dirty="0" smtClean="0"/>
                        <a:t>-1</a:t>
                      </a:r>
                      <a:r>
                        <a:rPr kumimoji="1" lang="en-US" altLang="ja-JP" sz="1100" baseline="0" dirty="0" smtClean="0"/>
                        <a:t>]</a:t>
                      </a:r>
                    </a:p>
                    <a:p>
                      <a:r>
                        <a:rPr kumimoji="1" lang="en-US" altLang="ja-JP" sz="1400" baseline="0" dirty="0" smtClean="0"/>
                        <a:t>(</a:t>
                      </a:r>
                      <a:r>
                        <a:rPr kumimoji="1" lang="en-US" altLang="ja-JP" sz="1400" baseline="0" dirty="0" err="1" smtClean="0"/>
                        <a:t>max_STDV</a:t>
                      </a:r>
                      <a:r>
                        <a:rPr kumimoji="1" lang="en-US" altLang="ja-JP" sz="1400" baseline="0" dirty="0" smtClean="0"/>
                        <a:t>)</a:t>
                      </a:r>
                      <a:r>
                        <a:rPr kumimoji="1" lang="en-US" altLang="ja-JP" sz="1100" baseline="0" dirty="0" smtClean="0"/>
                        <a:t> </a:t>
                      </a:r>
                      <a:endParaRPr kumimoji="1" lang="ja-JP" altLang="en-US" sz="1100" dirty="0"/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Clear</a:t>
                      </a:r>
                      <a:endParaRPr kumimoji="1" lang="ja-JP" altLang="en-US" sz="1400" dirty="0"/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IR1: 1.80</a:t>
                      </a:r>
                    </a:p>
                    <a:p>
                      <a:r>
                        <a:rPr kumimoji="1" lang="en-US" altLang="ja-JP" sz="1400" dirty="0" smtClean="0"/>
                        <a:t>IR2: 2.06</a:t>
                      </a:r>
                    </a:p>
                    <a:p>
                      <a:r>
                        <a:rPr kumimoji="1" lang="en-US" altLang="ja-JP" sz="1400" dirty="0" smtClean="0"/>
                        <a:t>IR3: 0.69</a:t>
                      </a:r>
                      <a:endParaRPr kumimoji="1" lang="ja-JP" altLang="en-US" sz="1400" dirty="0"/>
                    </a:p>
                  </a:txBody>
                  <a:tcPr marL="36000" marR="3600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2403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Cloudy</a:t>
                      </a:r>
                      <a:endParaRPr kumimoji="1" lang="ja-JP" altLang="en-US" sz="1400" dirty="0"/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IR1: 3.59</a:t>
                      </a:r>
                    </a:p>
                    <a:p>
                      <a:r>
                        <a:rPr kumimoji="1" lang="en-US" altLang="ja-JP" sz="1400" dirty="0" smtClean="0"/>
                        <a:t>IR2: 4.11</a:t>
                      </a:r>
                    </a:p>
                    <a:p>
                      <a:r>
                        <a:rPr kumimoji="1" lang="en-US" altLang="ja-JP" sz="1400" dirty="0" smtClean="0"/>
                        <a:t>IR3: 0.69</a:t>
                      </a:r>
                      <a:endParaRPr kumimoji="1" lang="ja-JP" altLang="en-US" sz="1400" dirty="0"/>
                    </a:p>
                  </a:txBody>
                  <a:tcPr marL="36000" marR="3600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1602"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Normality (Gaussian)</a:t>
                      </a:r>
                      <a:endParaRPr kumimoji="1" lang="ja-JP" altLang="en-US" sz="1400" dirty="0"/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All</a:t>
                      </a:r>
                      <a:endParaRPr kumimoji="1" lang="ja-JP" altLang="en-US" sz="1400" dirty="0"/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IR1/2: 2</a:t>
                      </a:r>
                    </a:p>
                    <a:p>
                      <a:r>
                        <a:rPr kumimoji="1" lang="en-US" altLang="ja-JP" sz="1400" dirty="0" smtClean="0"/>
                        <a:t>IR3: 1</a:t>
                      </a:r>
                      <a:endParaRPr kumimoji="1" lang="ja-JP" altLang="en-US" sz="1400" dirty="0"/>
                    </a:p>
                  </a:txBody>
                  <a:tcPr marL="36000" marR="3600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1602"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Gross</a:t>
                      </a:r>
                      <a:r>
                        <a:rPr kumimoji="1" lang="en-US" altLang="ja-JP" sz="1400" baseline="0" dirty="0" smtClean="0"/>
                        <a:t> error [%]</a:t>
                      </a:r>
                      <a:endParaRPr kumimoji="1" lang="ja-JP" altLang="en-US" sz="1400" dirty="0"/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All</a:t>
                      </a:r>
                      <a:endParaRPr kumimoji="1" lang="ja-JP" altLang="en-US" sz="1400" dirty="0"/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IR1/2: 20</a:t>
                      </a:r>
                    </a:p>
                    <a:p>
                      <a:r>
                        <a:rPr kumimoji="1" lang="en-US" altLang="ja-JP" sz="1400" dirty="0" smtClean="0"/>
                        <a:t>IR3: 30</a:t>
                      </a:r>
                      <a:endParaRPr kumimoji="1" lang="ja-JP" altLang="en-US" sz="1400" dirty="0"/>
                    </a:p>
                  </a:txBody>
                  <a:tcPr marL="36000" marR="3600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5" name="テキスト ボックス 14"/>
              <p:cNvSpPr txBox="1"/>
              <p:nvPr/>
            </p:nvSpPr>
            <p:spPr>
              <a:xfrm>
                <a:off x="683568" y="4107231"/>
                <a:ext cx="4272580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altLang="ja-JP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|</m:t>
                    </m:r>
                    <m:r>
                      <a:rPr kumimoji="1" lang="en-US" altLang="ja-JP" sz="1600" b="0" i="1" smtClean="0">
                        <a:latin typeface="Cambria Math"/>
                      </a:rPr>
                      <m:t>(</m:t>
                    </m:r>
                    <m:r>
                      <a:rPr kumimoji="1" lang="en-US" altLang="ja-JP" sz="1600" b="0" i="1" smtClean="0">
                        <a:latin typeface="Cambria Math"/>
                      </a:rPr>
                      <m:t>𝑀𝐸𝐴𝑁</m:t>
                    </m:r>
                    <m:d>
                      <m:dPr>
                        <m:ctrlPr>
                          <a:rPr kumimoji="1" lang="en-US" altLang="ja-JP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kumimoji="1" lang="en-US" altLang="ja-JP" sz="1600" b="0" i="1" smtClean="0">
                            <a:latin typeface="Cambria Math"/>
                          </a:rPr>
                          <m:t>𝐺𝐸</m:t>
                        </m:r>
                        <m:sSub>
                          <m:sSubPr>
                            <m:ctrlPr>
                              <a:rPr kumimoji="1" lang="en-US" altLang="ja-JP" sz="16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kumimoji="1" lang="en-US" altLang="ja-JP" sz="1600" b="0" i="1" smtClean="0">
                                <a:latin typeface="Cambria Math"/>
                              </a:rPr>
                              <m:t>𝑂</m:t>
                            </m:r>
                          </m:e>
                          <m:sub>
                            <m:r>
                              <a:rPr kumimoji="1" lang="en-US" altLang="ja-JP" sz="1600" b="0" i="1" smtClean="0">
                                <a:latin typeface="Cambria Math"/>
                              </a:rPr>
                              <m:t>𝑅𝑎𝑑</m:t>
                            </m:r>
                          </m:sub>
                        </m:sSub>
                      </m:e>
                    </m:d>
                    <m:r>
                      <a:rPr kumimoji="1" lang="en-US" altLang="ja-JP" sz="1600" b="0" i="1" smtClean="0">
                        <a:latin typeface="Cambria Math"/>
                      </a:rPr>
                      <m:t>−</m:t>
                    </m:r>
                    <m:r>
                      <a:rPr kumimoji="1" lang="en-US" altLang="ja-JP" sz="1600" b="0" i="1" smtClean="0">
                        <a:latin typeface="Cambria Math"/>
                      </a:rPr>
                      <m:t>𝐿𝐸</m:t>
                    </m:r>
                    <m:sSub>
                      <m:sSubPr>
                        <m:ctrlPr>
                          <a:rPr kumimoji="1" lang="en-US" altLang="ja-JP" sz="16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1" lang="en-US" altLang="ja-JP" sz="1600" b="0" i="1" smtClean="0">
                            <a:latin typeface="Cambria Math"/>
                          </a:rPr>
                          <m:t>𝑂</m:t>
                        </m:r>
                      </m:e>
                      <m:sub>
                        <m:r>
                          <a:rPr kumimoji="1" lang="en-US" altLang="ja-JP" sz="1600" b="0" i="1" smtClean="0">
                            <a:latin typeface="Cambria Math"/>
                          </a:rPr>
                          <m:t>𝑅𝑎𝑑</m:t>
                        </m:r>
                      </m:sub>
                    </m:sSub>
                    <m:r>
                      <a:rPr kumimoji="1" lang="en-US" altLang="ja-JP" sz="1600" b="0" i="1" smtClean="0">
                        <a:latin typeface="Cambria Math"/>
                      </a:rPr>
                      <m:t>)</m:t>
                    </m:r>
                  </m:oMath>
                </a14:m>
                <a:r>
                  <a:rPr kumimoji="1" lang="en-US" altLang="ja-JP" sz="1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/ </a:t>
                </a:r>
                <a14:m>
                  <m:oMath xmlns:m="http://schemas.openxmlformats.org/officeDocument/2006/math">
                    <m:r>
                      <a:rPr lang="en-US" altLang="ja-JP" sz="1600" i="1">
                        <a:latin typeface="Cambria Math"/>
                      </a:rPr>
                      <m:t>𝐿𝐸</m:t>
                    </m:r>
                    <m:sSub>
                      <m:sSubPr>
                        <m:ctrlPr>
                          <a:rPr lang="en-US" altLang="ja-JP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sz="1600" i="1">
                            <a:latin typeface="Cambria Math"/>
                          </a:rPr>
                          <m:t>𝑂</m:t>
                        </m:r>
                      </m:e>
                      <m:sub>
                        <m:r>
                          <a:rPr lang="en-US" altLang="ja-JP" sz="1600" i="1">
                            <a:latin typeface="Cambria Math"/>
                          </a:rPr>
                          <m:t>𝑅𝑎𝑑</m:t>
                        </m:r>
                      </m:sub>
                    </m:sSub>
                  </m:oMath>
                </a14:m>
                <a:r>
                  <a:rPr kumimoji="1" lang="en-US" altLang="ja-JP" sz="1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| </a:t>
                </a:r>
                <a:r>
                  <a:rPr kumimoji="1" lang="en-US" altLang="ja-JP" sz="1600" dirty="0" smtClean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/>
                  </a:rPr>
                  <a:t></a:t>
                </a:r>
                <a:r>
                  <a:rPr kumimoji="1" lang="en-US" altLang="ja-JP" sz="1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100</a:t>
                </a:r>
                <a:endParaRPr kumimoji="1" lang="ja-JP" altLang="en-US" sz="16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5" name="テキスト ボックス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568" y="4107231"/>
                <a:ext cx="4272580" cy="338554"/>
              </a:xfrm>
              <a:prstGeom prst="rect">
                <a:avLst/>
              </a:prstGeom>
              <a:blipFill>
                <a:blip r:embed="rId10"/>
                <a:stretch>
                  <a:fillRect t="-7273" b="-23636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テキスト ボックス 13"/>
          <p:cNvSpPr txBox="1"/>
          <p:nvPr/>
        </p:nvSpPr>
        <p:spPr>
          <a:xfrm>
            <a:off x="7020272" y="4491226"/>
            <a:ext cx="2016224" cy="461665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kumimoji="1" lang="en-US" altLang="ja-JP" sz="1200" dirty="0" smtClean="0"/>
              <a:t>Clear/Cloudy scenes: roughly </a:t>
            </a:r>
            <a:r>
              <a:rPr lang="en-US" altLang="ja-JP" sz="1200" dirty="0" smtClean="0"/>
              <a:t>classified </a:t>
            </a:r>
            <a:r>
              <a:rPr kumimoji="1" lang="en-US" altLang="ja-JP" sz="1200" dirty="0" smtClean="0"/>
              <a:t>using 275 K of IR1 TB</a:t>
            </a:r>
            <a:endParaRPr kumimoji="1" lang="ja-JP" altLang="en-US" sz="1200" dirty="0" smtClean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7868215" y="481534"/>
            <a:ext cx="1107996" cy="738664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/>
              <a:t>IR1: 10.8 </a:t>
            </a:r>
            <a:r>
              <a:rPr lang="el-GR" altLang="ja-JP" sz="1400" dirty="0">
                <a:latin typeface="Calibri" panose="020F0502020204030204" pitchFamily="34" charset="0"/>
                <a:cs typeface="Calibri" panose="020F0502020204030204" pitchFamily="34" charset="0"/>
              </a:rPr>
              <a:t>μ</a:t>
            </a:r>
            <a:r>
              <a:rPr lang="en-US" altLang="ja-JP" sz="1400" dirty="0">
                <a:latin typeface="Calibri" panose="020F0502020204030204" pitchFamily="34" charset="0"/>
                <a:cs typeface="Calibri" panose="020F0502020204030204" pitchFamily="34" charset="0"/>
              </a:rPr>
              <a:t>m</a:t>
            </a:r>
            <a:endParaRPr kumimoji="1" lang="en-US" altLang="ja-JP" sz="1400" dirty="0" smtClean="0"/>
          </a:p>
          <a:p>
            <a:r>
              <a:rPr lang="en-US" altLang="ja-JP" sz="1400" dirty="0" smtClean="0"/>
              <a:t>IR2: 12.0 </a:t>
            </a:r>
            <a:r>
              <a:rPr lang="el-GR" altLang="ja-JP" sz="1400" dirty="0">
                <a:latin typeface="Calibri" panose="020F0502020204030204" pitchFamily="34" charset="0"/>
                <a:cs typeface="Calibri" panose="020F0502020204030204" pitchFamily="34" charset="0"/>
              </a:rPr>
              <a:t>μ</a:t>
            </a:r>
            <a:r>
              <a:rPr lang="en-US" altLang="ja-JP" sz="1400" dirty="0">
                <a:latin typeface="Calibri" panose="020F0502020204030204" pitchFamily="34" charset="0"/>
                <a:cs typeface="Calibri" panose="020F0502020204030204" pitchFamily="34" charset="0"/>
              </a:rPr>
              <a:t>m</a:t>
            </a:r>
            <a:endParaRPr lang="en-US" altLang="ja-JP" sz="1400" dirty="0" smtClean="0"/>
          </a:p>
          <a:p>
            <a:r>
              <a:rPr kumimoji="1" lang="en-US" altLang="ja-JP" sz="1400" dirty="0" smtClean="0"/>
              <a:t>IR3: 6.95</a:t>
            </a:r>
            <a:r>
              <a:rPr lang="ja-JP" altLang="en-US" sz="1400" dirty="0"/>
              <a:t> </a:t>
            </a:r>
            <a:r>
              <a:rPr lang="el-GR" altLang="ja-JP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μ</a:t>
            </a:r>
            <a:r>
              <a:rPr lang="en-US" altLang="ja-JP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m</a:t>
            </a:r>
            <a:endParaRPr kumimoji="1" lang="ja-JP" altLang="en-US" sz="1400" dirty="0" smtClean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884236" y="5982779"/>
            <a:ext cx="22860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/>
              <a:t>(Y-axis)                          (X-axis)</a:t>
            </a:r>
            <a:endParaRPr kumimoji="1" lang="ja-JP" altLang="en-US" sz="1400" dirty="0" smtClean="0"/>
          </a:p>
        </p:txBody>
      </p:sp>
      <p:sp>
        <p:nvSpPr>
          <p:cNvPr id="19" name="フッター プレースホルダー 5"/>
          <p:cNvSpPr>
            <a:spLocks noGrp="1"/>
          </p:cNvSpPr>
          <p:nvPr>
            <p:ph type="ftr" sz="quarter" idx="11"/>
          </p:nvPr>
        </p:nvSpPr>
        <p:spPr>
          <a:xfrm>
            <a:off x="2627784" y="6356350"/>
            <a:ext cx="4248472" cy="365125"/>
          </a:xfrm>
        </p:spPr>
        <p:txBody>
          <a:bodyPr/>
          <a:lstStyle/>
          <a:p>
            <a:r>
              <a:rPr kumimoji="1" lang="en-US" altLang="ja-JP" dirty="0" smtClean="0"/>
              <a:t>2019 GRWG/GDWG Annual Meeting, 4-8 March, </a:t>
            </a:r>
            <a:r>
              <a:rPr kumimoji="1" lang="en-US" altLang="ja-JP" dirty="0" err="1" smtClean="0"/>
              <a:t>Frascati</a:t>
            </a:r>
            <a:r>
              <a:rPr kumimoji="1" lang="en-US" altLang="ja-JP" dirty="0" smtClean="0"/>
              <a:t>, Italy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86003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D:\2015-MSC\高橋行端\開発\GSICS\IR\201901_Fy2gIasia\JmaResults\oldIr2Srf\xLeo_yGeo\wGrossErrChk\Fig\biasrad_fy2gIR2_iasia_ra_20170731230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3986" y="891734"/>
            <a:ext cx="4080510" cy="57675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2019-02-19</a:t>
            </a:r>
            <a:endParaRPr kumimoji="1" lang="ja-JP" altLang="en-US"/>
          </a:p>
        </p:txBody>
      </p:sp>
      <p:pic>
        <p:nvPicPr>
          <p:cNvPr id="3075" name="Picture 3" descr="D:\2015-MSC\高橋行端\開発\GSICS\IR\201901_Fy2gIasia\JmaResults\newIr2Srf\xLeo_yGeo\wGrossErrChk\Fig\biasrad_fy2gIR2_iasia_ra_201707312300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710" y="867937"/>
            <a:ext cx="4104456" cy="58014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テキスト ボックス 2"/>
          <p:cNvSpPr txBox="1"/>
          <p:nvPr/>
        </p:nvSpPr>
        <p:spPr>
          <a:xfrm>
            <a:off x="1199851" y="611396"/>
            <a:ext cx="72731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TB Biases using </a:t>
            </a:r>
            <a:r>
              <a:rPr kumimoji="1" lang="en-US" altLang="ja-JP" dirty="0" smtClean="0">
                <a:solidFill>
                  <a:srgbClr val="FF0000"/>
                </a:solidFill>
              </a:rPr>
              <a:t>NEW</a:t>
            </a:r>
            <a:r>
              <a:rPr kumimoji="1" lang="en-US" altLang="ja-JP" dirty="0" smtClean="0"/>
              <a:t> IR2 SRF                      TB Biases using </a:t>
            </a:r>
            <a:r>
              <a:rPr kumimoji="1" lang="en-US" altLang="ja-JP" dirty="0" smtClean="0">
                <a:solidFill>
                  <a:srgbClr val="FF0000"/>
                </a:solidFill>
              </a:rPr>
              <a:t>ORIGINAL </a:t>
            </a:r>
            <a:r>
              <a:rPr kumimoji="1" lang="en-US" altLang="ja-JP" dirty="0" smtClean="0"/>
              <a:t>IR2 SRF</a:t>
            </a:r>
            <a:endParaRPr kumimoji="1" lang="ja-JP" altLang="en-US" dirty="0" smtClean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699792" y="6511951"/>
            <a:ext cx="422737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dirty="0" smtClean="0"/>
              <a:t>Time window for stats: 29 days (Re-Analysis Correction)</a:t>
            </a:r>
            <a:endParaRPr kumimoji="1" lang="ja-JP" altLang="en-US" sz="1400" dirty="0" smtClean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23528" y="116632"/>
            <a:ext cx="85757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 smtClean="0"/>
              <a:t>Impacts of New/Original IR2 SRFs on Inter-calibration</a:t>
            </a:r>
            <a:endParaRPr kumimoji="1" lang="ja-JP" altLang="en-US" sz="2800" dirty="0"/>
          </a:p>
        </p:txBody>
      </p:sp>
      <p:sp>
        <p:nvSpPr>
          <p:cNvPr id="5" name="テキスト ボックス 4"/>
          <p:cNvSpPr txBox="1"/>
          <p:nvPr/>
        </p:nvSpPr>
        <p:spPr>
          <a:xfrm rot="16200000">
            <a:off x="-2282079" y="3483316"/>
            <a:ext cx="50616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220 K                 250 K                 290 K               </a:t>
            </a:r>
            <a:r>
              <a:rPr kumimoji="1" lang="en-US" altLang="ja-JP" dirty="0" err="1" smtClean="0"/>
              <a:t>StdRad</a:t>
            </a:r>
            <a:endParaRPr kumimoji="1" lang="ja-JP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9372556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D:\2015-MSC\高橋行端\開発\GSICS\IR\201901_Fy2gIasia\JmaResults\xLeo_yGeo\wGrossErrChk\Fig\scatrad_fy2gIR2_iasia_ra_20170515230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2" y="1913579"/>
            <a:ext cx="3117056" cy="44057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3" name="Picture 3" descr="D:\2015-MSC\高橋行端\開発\GSICS\IR\201901_Fy2gIasia\JmaResults\oldIr2Srf\xLeo_yGeo\wGrossErrChk\Fig\scatrad_fy2gIR2_iasia_ra_201705152300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3890" y="1903531"/>
            <a:ext cx="3117056" cy="44057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正方形/長方形 4"/>
          <p:cNvSpPr/>
          <p:nvPr/>
        </p:nvSpPr>
        <p:spPr>
          <a:xfrm>
            <a:off x="755576" y="764704"/>
            <a:ext cx="7553108" cy="7940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altLang="ja-JP" dirty="0" smtClean="0"/>
              <a:t>TB Biases at Standard Scene (285 K)</a:t>
            </a:r>
          </a:p>
          <a:p>
            <a:pPr algn="ctr">
              <a:lnSpc>
                <a:spcPct val="120000"/>
              </a:lnSpc>
            </a:pPr>
            <a:r>
              <a:rPr lang="en-US" altLang="ja-JP" sz="2000" dirty="0" smtClean="0">
                <a:solidFill>
                  <a:srgbClr val="0070C0"/>
                </a:solidFill>
              </a:rPr>
              <a:t>0.45 K                                     -0.64</a:t>
            </a:r>
            <a:r>
              <a:rPr lang="ja-JP" altLang="en-US" sz="2000" dirty="0" smtClean="0">
                <a:solidFill>
                  <a:srgbClr val="0070C0"/>
                </a:solidFill>
              </a:rPr>
              <a:t> </a:t>
            </a:r>
            <a:r>
              <a:rPr lang="en-US" altLang="ja-JP" sz="2000" dirty="0" smtClean="0">
                <a:solidFill>
                  <a:srgbClr val="0070C0"/>
                </a:solidFill>
              </a:rPr>
              <a:t>K</a:t>
            </a:r>
            <a:r>
              <a:rPr lang="ja-JP" altLang="en-US" sz="2000" dirty="0" smtClean="0">
                <a:solidFill>
                  <a:srgbClr val="0070C0"/>
                </a:solidFill>
              </a:rPr>
              <a:t>                                        </a:t>
            </a:r>
            <a:r>
              <a:rPr lang="en-US" altLang="ja-JP" sz="2000" dirty="0" smtClean="0">
                <a:solidFill>
                  <a:srgbClr val="0070C0"/>
                </a:solidFill>
              </a:rPr>
              <a:t>-0.29 K</a:t>
            </a:r>
            <a:endParaRPr lang="ja-JP" altLang="en-US" sz="2000" dirty="0">
              <a:solidFill>
                <a:srgbClr val="0070C0"/>
              </a:solidFill>
            </a:endParaRPr>
          </a:p>
        </p:txBody>
      </p:sp>
      <p:pic>
        <p:nvPicPr>
          <p:cNvPr id="6" name="Picture 4" descr="D:\2015-MSC\高橋行端\開発\GSICS\IR\201901_Fy2gIasia\fy2g_iasia_cma\FY2G+VISSR_METOP-A+IASI_TBBiasMonthStats_CH_02_ALL_201705.png"/>
          <p:cNvPicPr>
            <a:picLocks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6022208" y="3995016"/>
            <a:ext cx="2985621" cy="19921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7" descr="D:\2015-MSC\高橋行端\開発\GSICS\IR\201901_Fy2gIasia\fy2g_iasia_cma\FY2G+VISSR_METOP-A+IASI_TBBiasMonthStats_CH_01_ALL_201705.png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6012160" y="6014249"/>
            <a:ext cx="3056400" cy="1309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テキスト ボックス 7"/>
          <p:cNvSpPr txBox="1"/>
          <p:nvPr/>
        </p:nvSpPr>
        <p:spPr>
          <a:xfrm>
            <a:off x="6133331" y="6104329"/>
            <a:ext cx="29751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 smtClean="0"/>
              <a:t>CMA results from CMA/NSMC GSICS website</a:t>
            </a:r>
            <a:endParaRPr kumimoji="1" lang="ja-JP" altLang="en-US" sz="1200" dirty="0"/>
          </a:p>
        </p:txBody>
      </p:sp>
      <p:pic>
        <p:nvPicPr>
          <p:cNvPr id="9" name="Picture 2" descr="D:\2015-MSC\高橋行端\開発\GSICS\IR\201901_Fy2gIasia\fy2g_iasia_cma\FY2G+VISSR_METOP-A+IASI_RadCalCoeff_CH_02_ALL_201705.png"/>
          <p:cNvPicPr>
            <a:picLocks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0555" y="2080944"/>
            <a:ext cx="1920244" cy="18288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テキスト ボックス 9"/>
          <p:cNvSpPr txBox="1"/>
          <p:nvPr/>
        </p:nvSpPr>
        <p:spPr>
          <a:xfrm>
            <a:off x="302540" y="1557608"/>
            <a:ext cx="876602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      JMA using </a:t>
            </a:r>
            <a:r>
              <a:rPr kumimoji="1" lang="en-US" altLang="ja-JP" dirty="0" smtClean="0">
                <a:solidFill>
                  <a:srgbClr val="FF0000"/>
                </a:solidFill>
              </a:rPr>
              <a:t>New </a:t>
            </a:r>
            <a:r>
              <a:rPr kumimoji="1" lang="en-US" altLang="ja-JP" dirty="0" smtClean="0"/>
              <a:t>SRF                  JMA using </a:t>
            </a:r>
            <a:r>
              <a:rPr kumimoji="1" lang="en-US" altLang="ja-JP" dirty="0" smtClean="0">
                <a:solidFill>
                  <a:srgbClr val="FF0000"/>
                </a:solidFill>
              </a:rPr>
              <a:t>Original</a:t>
            </a:r>
            <a:r>
              <a:rPr kumimoji="1" lang="en-US" altLang="ja-JP" dirty="0" smtClean="0"/>
              <a:t> SRF                          CMA-GSICS</a:t>
            </a:r>
            <a:endParaRPr kumimoji="1" lang="ja-JP" altLang="en-US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323528" y="116632"/>
            <a:ext cx="85757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 smtClean="0"/>
              <a:t>Impacts of New/Original IR2 SRF on Inter-calibration</a:t>
            </a:r>
            <a:endParaRPr kumimoji="1" lang="ja-JP" altLang="en-US" sz="2800" dirty="0"/>
          </a:p>
        </p:txBody>
      </p:sp>
      <p:sp>
        <p:nvSpPr>
          <p:cNvPr id="14" name="フッター プレースホルダー 5"/>
          <p:cNvSpPr>
            <a:spLocks noGrp="1"/>
          </p:cNvSpPr>
          <p:nvPr>
            <p:ph type="ftr" sz="quarter" idx="11"/>
          </p:nvPr>
        </p:nvSpPr>
        <p:spPr>
          <a:xfrm>
            <a:off x="2627784" y="6356350"/>
            <a:ext cx="4248472" cy="365125"/>
          </a:xfrm>
        </p:spPr>
        <p:txBody>
          <a:bodyPr/>
          <a:lstStyle/>
          <a:p>
            <a:r>
              <a:rPr kumimoji="1" lang="en-US" altLang="ja-JP" dirty="0" smtClean="0"/>
              <a:t>2019 GRWG/GDWG Annual Meeting, 4-8 March, </a:t>
            </a:r>
            <a:r>
              <a:rPr kumimoji="1" lang="en-US" altLang="ja-JP" dirty="0" err="1" smtClean="0"/>
              <a:t>Frascati</a:t>
            </a:r>
            <a:r>
              <a:rPr kumimoji="1" lang="en-US" altLang="ja-JP" dirty="0" smtClean="0"/>
              <a:t>, Italy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654117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251520" y="188640"/>
            <a:ext cx="8784976" cy="37733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ja-JP" sz="2400" b="1" dirty="0" smtClean="0"/>
              <a:t>Backgrounds</a:t>
            </a:r>
          </a:p>
          <a:p>
            <a:pPr marL="457200" indent="-282575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n-US" altLang="ja-JP" sz="2000" dirty="0" smtClean="0"/>
              <a:t>In 2018, </a:t>
            </a:r>
            <a:r>
              <a:rPr lang="en-US" altLang="ja-JP" sz="2000" dirty="0" smtClean="0">
                <a:solidFill>
                  <a:srgbClr val="0070C0"/>
                </a:solidFill>
              </a:rPr>
              <a:t>TB bias inconsistency in FY-2G IR channels vs. IASI-A</a:t>
            </a:r>
            <a:r>
              <a:rPr lang="en-US" altLang="ja-JP" sz="2000" dirty="0" smtClean="0"/>
              <a:t> between </a:t>
            </a:r>
            <a:r>
              <a:rPr lang="en-US" altLang="ja-JP" sz="2000" dirty="0" smtClean="0">
                <a:solidFill>
                  <a:srgbClr val="0070C0"/>
                </a:solidFill>
              </a:rPr>
              <a:t>CMA-GSICS</a:t>
            </a:r>
            <a:r>
              <a:rPr lang="en-US" altLang="ja-JP" sz="2000" dirty="0" smtClean="0"/>
              <a:t> </a:t>
            </a:r>
            <a:r>
              <a:rPr lang="en-US" altLang="ja-JP" sz="2000" dirty="0"/>
              <a:t>and </a:t>
            </a:r>
            <a:r>
              <a:rPr lang="en-US" altLang="ja-JP" sz="2000" dirty="0" err="1" smtClean="0">
                <a:solidFill>
                  <a:srgbClr val="0070C0"/>
                </a:solidFill>
              </a:rPr>
              <a:t>GeoCAVS</a:t>
            </a:r>
            <a:r>
              <a:rPr lang="en-US" altLang="ja-JP" sz="2000" dirty="0" smtClean="0"/>
              <a:t> were shared by </a:t>
            </a:r>
            <a:r>
              <a:rPr lang="en-US" altLang="ja-JP" sz="2000" dirty="0" err="1" smtClean="0"/>
              <a:t>Qiang</a:t>
            </a:r>
            <a:r>
              <a:rPr lang="en-US" altLang="ja-JP" sz="2000" dirty="0" smtClean="0"/>
              <a:t> </a:t>
            </a:r>
            <a:r>
              <a:rPr lang="en-US" altLang="ja-JP" sz="2000" dirty="0" err="1" smtClean="0"/>
              <a:t>Guo</a:t>
            </a:r>
            <a:r>
              <a:rPr lang="en-US" altLang="ja-JP" sz="2000" dirty="0" smtClean="0"/>
              <a:t> with some GRWG members.</a:t>
            </a:r>
          </a:p>
          <a:p>
            <a:pPr marL="714375" indent="-268288">
              <a:lnSpc>
                <a:spcPct val="130000"/>
              </a:lnSpc>
              <a:buFont typeface="Calibri" panose="020F0502020204030204" pitchFamily="34" charset="0"/>
              <a:buChar char="‒"/>
            </a:pPr>
            <a:r>
              <a:rPr lang="en-US" altLang="ja-JP" dirty="0" err="1" smtClean="0"/>
              <a:t>GeoCAVS</a:t>
            </a:r>
            <a:r>
              <a:rPr lang="en-US" altLang="ja-JP" dirty="0" smtClean="0"/>
              <a:t>: GSICS Algorithm + improved spatial collocation and parallax correction (</a:t>
            </a:r>
            <a:r>
              <a:rPr lang="en-US" altLang="ja-JP" dirty="0" err="1" smtClean="0"/>
              <a:t>Guo</a:t>
            </a:r>
            <a:r>
              <a:rPr lang="en-US" altLang="ja-JP" dirty="0" smtClean="0"/>
              <a:t> et al., 2018)</a:t>
            </a:r>
          </a:p>
          <a:p>
            <a:pPr marL="457200" indent="-282575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n-US" altLang="ja-JP" sz="2000" dirty="0" smtClean="0"/>
              <a:t>Tim </a:t>
            </a:r>
            <a:r>
              <a:rPr lang="en-US" altLang="ja-JP" sz="2000" dirty="0" err="1" smtClean="0"/>
              <a:t>Hewison</a:t>
            </a:r>
            <a:r>
              <a:rPr lang="en-US" altLang="ja-JP" sz="2000" dirty="0" smtClean="0"/>
              <a:t> suggested CMA/JMA collaborative research as we have a joint action on IR </a:t>
            </a:r>
            <a:r>
              <a:rPr lang="en-US" altLang="ja-JP" sz="2000" dirty="0"/>
              <a:t>inter-calibration/comparison (</a:t>
            </a:r>
            <a:r>
              <a:rPr lang="en-US" altLang="ja-JP" sz="2000" dirty="0" smtClean="0"/>
              <a:t>A.GIR.2018.4c1).</a:t>
            </a:r>
          </a:p>
          <a:p>
            <a:pPr marL="457200" indent="-282575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kumimoji="1" lang="en-US" altLang="ja-JP" sz="2000" dirty="0" smtClean="0"/>
              <a:t>JMA was pleased to </a:t>
            </a:r>
            <a:r>
              <a:rPr lang="en-US" altLang="ja-JP" sz="2000" dirty="0" smtClean="0">
                <a:solidFill>
                  <a:srgbClr val="0070C0"/>
                </a:solidFill>
              </a:rPr>
              <a:t>apply JMA GSICS GEO-LEO-IR algorithm to FY-2G</a:t>
            </a:r>
          </a:p>
          <a:p>
            <a:pPr marL="714375" lvl="1" indent="-268288">
              <a:lnSpc>
                <a:spcPct val="130000"/>
              </a:lnSpc>
              <a:buFont typeface="Calibri" panose="020F0502020204030204" pitchFamily="34" charset="0"/>
              <a:buChar char="‒"/>
            </a:pPr>
            <a:r>
              <a:rPr kumimoji="1" lang="en-US" altLang="ja-JP" dirty="0" smtClean="0"/>
              <a:t>3-month validation of </a:t>
            </a:r>
            <a:r>
              <a:rPr kumimoji="1" lang="en-US" altLang="ja-JP" dirty="0" smtClean="0">
                <a:solidFill>
                  <a:srgbClr val="0070C0"/>
                </a:solidFill>
              </a:rPr>
              <a:t>IR1-3 (10.8, 12.0, 6.95 </a:t>
            </a:r>
            <a:r>
              <a:rPr kumimoji="1" lang="el-GR" altLang="ja-JP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μ</a:t>
            </a:r>
            <a:r>
              <a:rPr kumimoji="1" lang="en-US" altLang="ja-JP" dirty="0" smtClean="0">
                <a:solidFill>
                  <a:srgbClr val="0070C0"/>
                </a:solidFill>
              </a:rPr>
              <a:t>m) </a:t>
            </a:r>
            <a:r>
              <a:rPr kumimoji="1" lang="en-US" altLang="ja-JP" dirty="0" smtClean="0"/>
              <a:t>for MJJ 2017</a:t>
            </a:r>
            <a:endParaRPr kumimoji="1" lang="ja-JP" altLang="en-US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288358" y="5556487"/>
            <a:ext cx="8748137" cy="8248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ja-JP" sz="2000" b="1" dirty="0" smtClean="0"/>
              <a:t>Acknowledgements</a:t>
            </a:r>
          </a:p>
          <a:p>
            <a:pPr marL="174625">
              <a:lnSpc>
                <a:spcPct val="120000"/>
              </a:lnSpc>
            </a:pPr>
            <a:r>
              <a:rPr lang="en-US" altLang="ja-JP" dirty="0" smtClean="0"/>
              <a:t>Great thanks to </a:t>
            </a:r>
            <a:r>
              <a:rPr lang="en-US" altLang="ja-JP" dirty="0" err="1" smtClean="0"/>
              <a:t>Zhe</a:t>
            </a:r>
            <a:r>
              <a:rPr lang="en-US" altLang="ja-JP" dirty="0" smtClean="0"/>
              <a:t> Xu for data sharing and Peng Zhang for encouraging the collaboration.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36736" y="3855557"/>
            <a:ext cx="8692583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kumimoji="1" lang="en-US" altLang="ja-JP" sz="2400" b="1" dirty="0" smtClean="0"/>
              <a:t>Purpose of thi</a:t>
            </a:r>
            <a:r>
              <a:rPr lang="en-US" altLang="ja-JP" sz="2400" b="1" dirty="0" smtClean="0"/>
              <a:t>s study</a:t>
            </a:r>
            <a:endParaRPr kumimoji="1" lang="en-US" altLang="ja-JP" sz="2400" b="1" dirty="0" smtClean="0"/>
          </a:p>
          <a:p>
            <a:pPr marL="452438" indent="-277813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n-US" altLang="ja-JP" sz="2000" dirty="0" smtClean="0"/>
              <a:t>To find root cause(s) of the inconsistency in CMA results</a:t>
            </a:r>
          </a:p>
          <a:p>
            <a:pPr marL="714375" lvl="1" indent="-268288">
              <a:lnSpc>
                <a:spcPct val="130000"/>
              </a:lnSpc>
              <a:buFont typeface="Calibri" panose="020F0502020204030204" pitchFamily="34" charset="0"/>
              <a:buChar char="‒"/>
            </a:pPr>
            <a:r>
              <a:rPr lang="en-US" altLang="ja-JP" dirty="0" smtClean="0"/>
              <a:t>Also </a:t>
            </a:r>
            <a:r>
              <a:rPr lang="en-US" altLang="ja-JP" dirty="0" smtClean="0">
                <a:solidFill>
                  <a:srgbClr val="0070C0"/>
                </a:solidFill>
              </a:rPr>
              <a:t>helpful for JMA to validate our GSICS algorithm</a:t>
            </a:r>
            <a:r>
              <a:rPr lang="en-US" altLang="ja-JP" dirty="0" smtClean="0"/>
              <a:t>, and to </a:t>
            </a:r>
            <a:r>
              <a:rPr lang="en-US" altLang="ja-JP" dirty="0" smtClean="0">
                <a:solidFill>
                  <a:srgbClr val="0070C0"/>
                </a:solidFill>
              </a:rPr>
              <a:t>find issues for future updates</a:t>
            </a:r>
            <a:r>
              <a:rPr lang="en-US" altLang="ja-JP" dirty="0" smtClean="0"/>
              <a:t> of the algorithm (e.g. regression method)</a:t>
            </a:r>
          </a:p>
        </p:txBody>
      </p:sp>
      <p:sp>
        <p:nvSpPr>
          <p:cNvPr id="7" name="フッター プレースホルダー 5"/>
          <p:cNvSpPr>
            <a:spLocks noGrp="1"/>
          </p:cNvSpPr>
          <p:nvPr>
            <p:ph type="ftr" sz="quarter" idx="11"/>
          </p:nvPr>
        </p:nvSpPr>
        <p:spPr>
          <a:xfrm>
            <a:off x="2627784" y="6356350"/>
            <a:ext cx="4248472" cy="365125"/>
          </a:xfrm>
        </p:spPr>
        <p:txBody>
          <a:bodyPr/>
          <a:lstStyle/>
          <a:p>
            <a:r>
              <a:rPr kumimoji="1" lang="en-US" altLang="ja-JP" dirty="0" smtClean="0"/>
              <a:t>2019 GRWG/GDWG Annual Meeting, 4-8 March, </a:t>
            </a:r>
            <a:r>
              <a:rPr kumimoji="1" lang="en-US" altLang="ja-JP" dirty="0" err="1" smtClean="0"/>
              <a:t>Frascati</a:t>
            </a:r>
            <a:r>
              <a:rPr kumimoji="1" lang="en-US" altLang="ja-JP" dirty="0" smtClean="0"/>
              <a:t>, Italy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50773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15223" y="332656"/>
            <a:ext cx="651152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200" dirty="0" smtClean="0"/>
              <a:t>JMA GSICS Algorithm for FY-2G/IASI-A</a:t>
            </a:r>
            <a:endParaRPr kumimoji="1" lang="ja-JP" altLang="en-US" sz="3200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323528" y="805652"/>
            <a:ext cx="68407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dirty="0" smtClean="0"/>
              <a:t>Based on </a:t>
            </a:r>
            <a:r>
              <a:rPr lang="en-US" altLang="ja-JP" sz="1600" dirty="0" smtClean="0">
                <a:hlinkClick r:id="rId2"/>
              </a:rPr>
              <a:t>JMA GEO-LEO-IR ATBD for MTSAT-1R/-2 and Himawari-8/-9</a:t>
            </a:r>
            <a:endParaRPr kumimoji="1" lang="ja-JP" altLang="en-US" sz="16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89786" y="1329666"/>
            <a:ext cx="8841075" cy="43396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kumimoji="1" lang="en-US" altLang="ja-JP" sz="2000" dirty="0" smtClean="0"/>
              <a:t>GEO-LEO collocation conditions</a:t>
            </a:r>
          </a:p>
          <a:p>
            <a:pPr marL="452438" indent="-277813">
              <a:spcAft>
                <a:spcPts val="600"/>
              </a:spcAft>
              <a:buFont typeface="Calibri" panose="020F0502020204030204" pitchFamily="34" charset="0"/>
              <a:buChar char="–"/>
            </a:pPr>
            <a:r>
              <a:rPr kumimoji="1" lang="en-US" altLang="ja-JP" dirty="0" smtClean="0"/>
              <a:t>Gross erro</a:t>
            </a:r>
            <a:r>
              <a:rPr lang="en-US" altLang="ja-JP" dirty="0" smtClean="0"/>
              <a:t>r check is added in this study to easily remove outliers in regression</a:t>
            </a:r>
            <a:endParaRPr kumimoji="1" lang="en-US" altLang="ja-JP" dirty="0" smtClean="0">
              <a:solidFill>
                <a:srgbClr val="FF0000"/>
              </a:solidFill>
            </a:endParaRP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ja-JP" sz="2000" dirty="0" smtClean="0"/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ja-JP" sz="2000" dirty="0"/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ja-JP" sz="2000" dirty="0" smtClean="0"/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ja-JP" sz="2000" dirty="0"/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ja-JP" sz="2000" dirty="0" smtClean="0"/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ja-JP" sz="2000" dirty="0" smtClean="0"/>
          </a:p>
          <a:p>
            <a:pPr marL="285750" indent="-28575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ja-JP" sz="2000" dirty="0" smtClean="0">
                <a:solidFill>
                  <a:srgbClr val="0070C0"/>
                </a:solidFill>
              </a:rPr>
              <a:t>Updated IR2 SRF </a:t>
            </a:r>
            <a:r>
              <a:rPr lang="en-US" altLang="ja-JP" sz="2000" dirty="0" smtClean="0"/>
              <a:t>on 2016-03-22 (</a:t>
            </a:r>
            <a:r>
              <a:rPr lang="en-US" altLang="ja-JP" sz="2000" dirty="0" err="1" smtClean="0"/>
              <a:t>Guo</a:t>
            </a:r>
            <a:r>
              <a:rPr lang="en-US" altLang="ja-JP" sz="2000" dirty="0" smtClean="0"/>
              <a:t> and Feng 2017, RS) is used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ja-JP" sz="2000" dirty="0" smtClean="0"/>
              <a:t>Regression for inter-calibration coefficients (slope/offset): ordinary least squares</a:t>
            </a:r>
          </a:p>
          <a:p>
            <a:pPr marL="452438" indent="-277813">
              <a:spcAft>
                <a:spcPts val="600"/>
              </a:spcAft>
              <a:buFont typeface="Calibri" panose="020F0502020204030204" pitchFamily="34" charset="0"/>
              <a:buChar char="–"/>
            </a:pPr>
            <a:r>
              <a:rPr lang="en-US" altLang="ja-JP" dirty="0" smtClean="0">
                <a:solidFill>
                  <a:srgbClr val="0070C0"/>
                </a:solidFill>
              </a:rPr>
              <a:t> </a:t>
            </a:r>
            <a:r>
              <a:rPr lang="en-US" altLang="ja-JP" dirty="0" err="1" smtClean="0">
                <a:solidFill>
                  <a:srgbClr val="0070C0"/>
                </a:solidFill>
              </a:rPr>
              <a:t>GEO</a:t>
            </a:r>
            <a:r>
              <a:rPr lang="en-US" altLang="ja-JP" baseline="-25000" dirty="0" err="1" smtClean="0">
                <a:solidFill>
                  <a:srgbClr val="0070C0"/>
                </a:solidFill>
              </a:rPr>
              <a:t>radiance</a:t>
            </a:r>
            <a:r>
              <a:rPr lang="en-US" altLang="ja-JP" dirty="0" smtClean="0">
                <a:solidFill>
                  <a:srgbClr val="0070C0"/>
                </a:solidFill>
              </a:rPr>
              <a:t> = slope </a:t>
            </a:r>
            <a:r>
              <a:rPr lang="en-US" altLang="ja-JP" dirty="0" err="1" smtClean="0">
                <a:solidFill>
                  <a:srgbClr val="0070C0"/>
                </a:solidFill>
              </a:rPr>
              <a:t>LEO</a:t>
            </a:r>
            <a:r>
              <a:rPr lang="en-US" altLang="ja-JP" baseline="-25000" dirty="0" err="1" smtClean="0">
                <a:solidFill>
                  <a:srgbClr val="0070C0"/>
                </a:solidFill>
              </a:rPr>
              <a:t>radiance</a:t>
            </a:r>
            <a:r>
              <a:rPr lang="en-US" altLang="ja-JP" dirty="0" smtClean="0">
                <a:solidFill>
                  <a:srgbClr val="0070C0"/>
                </a:solidFill>
              </a:rPr>
              <a:t> + offset</a:t>
            </a: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6543153" y="245217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kumimoji="1" lang="ja-JP" altLang="en-US" dirty="0"/>
          </a:p>
        </p:txBody>
      </p:sp>
      <p:graphicFrame>
        <p:nvGraphicFramePr>
          <p:cNvPr id="13" name="表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2169643"/>
              </p:ext>
            </p:extLst>
          </p:nvPr>
        </p:nvGraphicFramePr>
        <p:xfrm>
          <a:off x="1259632" y="2139610"/>
          <a:ext cx="6552728" cy="1986244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0962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41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2852860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3543139282"/>
                    </a:ext>
                  </a:extLst>
                </a:gridCol>
              </a:tblGrid>
              <a:tr h="198927">
                <a:tc>
                  <a:txBody>
                    <a:bodyPr/>
                    <a:lstStyle/>
                    <a:p>
                      <a:pPr algn="ctr"/>
                      <a:endParaRPr kumimoji="1" lang="ja-JP" altLang="en-US" sz="1600" dirty="0"/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0" dirty="0" smtClean="0"/>
                        <a:t>Scene</a:t>
                      </a:r>
                      <a:endParaRPr kumimoji="1" lang="ja-JP" altLang="en-US" sz="1600" b="0" dirty="0"/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0" dirty="0" smtClean="0"/>
                        <a:t>IR1 (10.8 </a:t>
                      </a:r>
                      <a:r>
                        <a:rPr kumimoji="1" lang="el-GR" altLang="ja-JP" sz="1600" b="0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μ</a:t>
                      </a:r>
                      <a:r>
                        <a:rPr kumimoji="1" lang="en-US" altLang="ja-JP" sz="1600" b="0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m)</a:t>
                      </a:r>
                      <a:endParaRPr kumimoji="1" lang="ja-JP" altLang="en-US" sz="1600" b="0" dirty="0"/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0" dirty="0" smtClean="0"/>
                        <a:t>IR2</a:t>
                      </a:r>
                      <a:r>
                        <a:rPr kumimoji="1" lang="en-US" altLang="ja-JP" sz="1600" b="0" baseline="0" dirty="0" smtClean="0"/>
                        <a:t> (12.0 </a:t>
                      </a:r>
                      <a:r>
                        <a:rPr kumimoji="1" lang="el-GR" altLang="ja-JP" sz="1600" b="0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μ</a:t>
                      </a:r>
                      <a:r>
                        <a:rPr kumimoji="1" lang="en-US" altLang="ja-JP" sz="1600" b="0" baseline="0" dirty="0" smtClean="0"/>
                        <a:t>m)</a:t>
                      </a:r>
                      <a:endParaRPr kumimoji="1" lang="ja-JP" altLang="en-US" sz="1600" b="0" dirty="0"/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0" dirty="0" smtClean="0"/>
                        <a:t>IR3</a:t>
                      </a:r>
                      <a:r>
                        <a:rPr kumimoji="1" lang="en-US" altLang="ja-JP" sz="1600" b="0" baseline="0" dirty="0" smtClean="0"/>
                        <a:t> (6.95 </a:t>
                      </a:r>
                      <a:r>
                        <a:rPr kumimoji="1" lang="el-GR" altLang="ja-JP" sz="1600" b="0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μ</a:t>
                      </a:r>
                      <a:r>
                        <a:rPr kumimoji="1" lang="en-US" altLang="ja-JP" sz="1600" b="0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m)</a:t>
                      </a:r>
                      <a:endParaRPr kumimoji="1" lang="ja-JP" altLang="en-US" sz="1600" b="0" dirty="0"/>
                    </a:p>
                  </a:txBody>
                  <a:tcPr marL="36000" marR="3600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8927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err="1" smtClean="0"/>
                        <a:t>Obstime</a:t>
                      </a:r>
                      <a:r>
                        <a:rPr kumimoji="1" lang="en-US" altLang="ja-JP" sz="1600" dirty="0" smtClean="0"/>
                        <a:t> diff.</a:t>
                      </a:r>
                      <a:endParaRPr kumimoji="1" lang="ja-JP" altLang="en-US" sz="1600" dirty="0"/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/>
                        <a:t>All</a:t>
                      </a:r>
                      <a:endParaRPr kumimoji="1" lang="ja-JP" altLang="en-US" sz="1600" dirty="0"/>
                    </a:p>
                  </a:txBody>
                  <a:tcPr marL="36000" marR="36000" marT="0" marB="0"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/>
                        <a:t>5 minutes</a:t>
                      </a:r>
                      <a:endParaRPr kumimoji="1" lang="ja-JP" altLang="en-US" sz="1600" dirty="0"/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8927">
                <a:tc rowSpan="2"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/>
                        <a:t>Sat. zenith angle diff. </a:t>
                      </a: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/>
                        <a:t>Clear</a:t>
                      </a:r>
                      <a:endParaRPr kumimoji="1" lang="ja-JP" altLang="en-US" sz="1600" dirty="0"/>
                    </a:p>
                  </a:txBody>
                  <a:tcPr marL="36000" marR="36000" marT="0" marB="0"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/>
                        <a:t>0.01</a:t>
                      </a:r>
                      <a:endParaRPr kumimoji="1" lang="ja-JP" altLang="en-US" sz="1600" dirty="0"/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1602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/>
                        <a:t>Cloudy</a:t>
                      </a:r>
                      <a:endParaRPr kumimoji="1" lang="ja-JP" altLang="en-US" sz="1600" dirty="0"/>
                    </a:p>
                  </a:txBody>
                  <a:tcPr marL="36000" marR="36000" marT="0" marB="0"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en-US" altLang="ja-JP" sz="1600" baseline="0" dirty="0" smtClean="0"/>
                        <a:t>0.03</a:t>
                      </a:r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/>
                        <a:t>0.01</a:t>
                      </a:r>
                      <a:endParaRPr kumimoji="1" lang="ja-JP" altLang="en-US" sz="1600" dirty="0"/>
                    </a:p>
                  </a:txBody>
                  <a:tcPr marL="36000" marR="3600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980">
                <a:tc rowSpan="2"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/>
                        <a:t>Environment </a:t>
                      </a:r>
                      <a:r>
                        <a:rPr kumimoji="1" lang="en-US" altLang="ja-JP" sz="1600" baseline="0" dirty="0" smtClean="0"/>
                        <a:t>Uniformity</a:t>
                      </a:r>
                    </a:p>
                    <a:p>
                      <a:pPr algn="ctr">
                        <a:spcAft>
                          <a:spcPts val="600"/>
                        </a:spcAft>
                      </a:pPr>
                      <a:r>
                        <a:rPr kumimoji="1" lang="en-US" altLang="ja-JP" sz="1200" baseline="0" dirty="0" smtClean="0"/>
                        <a:t>[</a:t>
                      </a:r>
                      <a:r>
                        <a:rPr kumimoji="1" lang="en-US" altLang="ja-JP" sz="1200" baseline="0" dirty="0" err="1" smtClean="0"/>
                        <a:t>mW</a:t>
                      </a:r>
                      <a:r>
                        <a:rPr kumimoji="1" lang="en-US" altLang="ja-JP" sz="1200" baseline="0" dirty="0" smtClean="0"/>
                        <a:t>/m</a:t>
                      </a:r>
                      <a:r>
                        <a:rPr kumimoji="1" lang="en-US" altLang="ja-JP" sz="1200" baseline="30000" dirty="0" smtClean="0"/>
                        <a:t>2</a:t>
                      </a:r>
                      <a:r>
                        <a:rPr kumimoji="1" lang="en-US" altLang="ja-JP" sz="1200" baseline="0" dirty="0" smtClean="0"/>
                        <a:t>/</a:t>
                      </a:r>
                      <a:r>
                        <a:rPr kumimoji="1" lang="en-US" altLang="ja-JP" sz="1200" baseline="0" dirty="0" err="1" smtClean="0"/>
                        <a:t>sr</a:t>
                      </a:r>
                      <a:r>
                        <a:rPr kumimoji="1" lang="en-US" altLang="ja-JP" sz="1200" baseline="0" dirty="0" smtClean="0"/>
                        <a:t>/cm</a:t>
                      </a:r>
                      <a:r>
                        <a:rPr kumimoji="1" lang="en-US" altLang="ja-JP" sz="1200" baseline="30000" dirty="0" smtClean="0"/>
                        <a:t>-1</a:t>
                      </a:r>
                      <a:r>
                        <a:rPr kumimoji="1" lang="en-US" altLang="ja-JP" sz="1200" baseline="0" dirty="0" smtClean="0"/>
                        <a:t>] </a:t>
                      </a:r>
                      <a:endParaRPr kumimoji="1" lang="ja-JP" altLang="en-US" sz="1200" dirty="0"/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/>
                        <a:t>Clear</a:t>
                      </a:r>
                      <a:endParaRPr kumimoji="1" lang="ja-JP" altLang="en-US" sz="1600" dirty="0"/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/>
                        <a:t>1.80</a:t>
                      </a: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/>
                        <a:t>2.06</a:t>
                      </a:r>
                      <a:endParaRPr kumimoji="1" lang="ja-JP" altLang="en-US" sz="1600" dirty="0"/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/>
                        <a:t>0.69</a:t>
                      </a:r>
                      <a:endParaRPr kumimoji="1" lang="ja-JP" altLang="en-US" sz="1600" dirty="0"/>
                    </a:p>
                  </a:txBody>
                  <a:tcPr marL="36000" marR="3600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/>
                        <a:t>Cloudy</a:t>
                      </a:r>
                      <a:endParaRPr kumimoji="1" lang="ja-JP" altLang="en-US" sz="1600" dirty="0"/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/>
                        <a:t>3.59</a:t>
                      </a: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/>
                        <a:t>4.11</a:t>
                      </a:r>
                      <a:endParaRPr kumimoji="1" lang="ja-JP" altLang="en-US" sz="1600" dirty="0"/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/>
                        <a:t>0.69</a:t>
                      </a:r>
                      <a:endParaRPr kumimoji="1" lang="ja-JP" altLang="en-US" sz="1600" dirty="0"/>
                    </a:p>
                  </a:txBody>
                  <a:tcPr marL="36000" marR="3600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/>
                        <a:t>Normality (Gaussian)</a:t>
                      </a:r>
                      <a:endParaRPr kumimoji="1" lang="ja-JP" altLang="en-US" sz="1600" dirty="0"/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/>
                        <a:t>All</a:t>
                      </a:r>
                      <a:endParaRPr kumimoji="1" lang="ja-JP" altLang="en-US" sz="1600" dirty="0"/>
                    </a:p>
                  </a:txBody>
                  <a:tcPr marL="36000" marR="36000" marT="0" marB="0"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/>
                        <a:t>2</a:t>
                      </a:r>
                      <a:endParaRPr kumimoji="1" lang="ja-JP" altLang="en-US" sz="1600" dirty="0"/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/>
                        <a:t>1</a:t>
                      </a:r>
                      <a:endParaRPr kumimoji="1" lang="ja-JP" altLang="en-US" sz="1600" dirty="0"/>
                    </a:p>
                  </a:txBody>
                  <a:tcPr marL="36000" marR="3600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1602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/>
                        <a:t>Gross</a:t>
                      </a:r>
                      <a:r>
                        <a:rPr kumimoji="1" lang="en-US" altLang="ja-JP" sz="1600" baseline="0" dirty="0" smtClean="0"/>
                        <a:t> error [%]</a:t>
                      </a:r>
                      <a:endParaRPr kumimoji="1" lang="ja-JP" altLang="en-US" sz="1600" dirty="0"/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/>
                        <a:t>All</a:t>
                      </a:r>
                      <a:endParaRPr kumimoji="1" lang="ja-JP" altLang="en-US" sz="1600" dirty="0"/>
                    </a:p>
                  </a:txBody>
                  <a:tcPr marL="36000" marR="36000" marT="0" marB="0"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/>
                        <a:t>20</a:t>
                      </a:r>
                      <a:endParaRPr kumimoji="1" lang="ja-JP" altLang="en-US" sz="1600" dirty="0"/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/>
                        <a:t>30</a:t>
                      </a:r>
                      <a:endParaRPr kumimoji="1" lang="ja-JP" altLang="en-US" sz="1600" dirty="0"/>
                    </a:p>
                  </a:txBody>
                  <a:tcPr marL="36000" marR="3600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4" name="テキスト ボックス 13"/>
          <p:cNvSpPr txBox="1"/>
          <p:nvPr/>
        </p:nvSpPr>
        <p:spPr>
          <a:xfrm>
            <a:off x="3491880" y="4100518"/>
            <a:ext cx="4524781" cy="30777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kumimoji="1" lang="en-US" altLang="ja-JP" sz="1400" dirty="0" smtClean="0"/>
              <a:t>Clear/Cloudy scenes: roughly </a:t>
            </a:r>
            <a:r>
              <a:rPr lang="en-US" altLang="ja-JP" sz="1400" dirty="0" smtClean="0"/>
              <a:t>classified </a:t>
            </a:r>
            <a:r>
              <a:rPr kumimoji="1" lang="en-US" altLang="ja-JP" sz="1400" dirty="0" smtClean="0"/>
              <a:t>using 275 K of IR1 TB</a:t>
            </a:r>
            <a:endParaRPr kumimoji="1" lang="ja-JP" altLang="en-US" sz="1400" dirty="0" smtClean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683568" y="5641503"/>
            <a:ext cx="24463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/>
              <a:t>(Y-axis)                              (X-axis)</a:t>
            </a:r>
            <a:endParaRPr kumimoji="1" lang="ja-JP" altLang="en-US" sz="1400" dirty="0" smtClean="0"/>
          </a:p>
        </p:txBody>
      </p:sp>
      <p:sp>
        <p:nvSpPr>
          <p:cNvPr id="15" name="フッター プレースホルダー 5"/>
          <p:cNvSpPr>
            <a:spLocks noGrp="1"/>
          </p:cNvSpPr>
          <p:nvPr>
            <p:ph type="ftr" sz="quarter" idx="11"/>
          </p:nvPr>
        </p:nvSpPr>
        <p:spPr>
          <a:xfrm>
            <a:off x="2627784" y="6356350"/>
            <a:ext cx="4248472" cy="365125"/>
          </a:xfrm>
        </p:spPr>
        <p:txBody>
          <a:bodyPr/>
          <a:lstStyle/>
          <a:p>
            <a:r>
              <a:rPr kumimoji="1" lang="en-US" altLang="ja-JP" dirty="0" smtClean="0"/>
              <a:t>2019 GRWG/GDWG Annual Meeting, 4-8 March, </a:t>
            </a:r>
            <a:r>
              <a:rPr kumimoji="1" lang="en-US" altLang="ja-JP" dirty="0" err="1" smtClean="0"/>
              <a:t>Frascati</a:t>
            </a:r>
            <a:r>
              <a:rPr kumimoji="1" lang="en-US" altLang="ja-JP" dirty="0" smtClean="0"/>
              <a:t>, Italy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26651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図 1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802" y="1625652"/>
            <a:ext cx="3044982" cy="2015305"/>
          </a:xfrm>
          <a:prstGeom prst="rect">
            <a:avLst/>
          </a:prstGeom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3299378" y="1145992"/>
            <a:ext cx="5522276" cy="5259740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  <a:effectLst/>
          <a:extLst/>
        </p:spPr>
      </p:pic>
      <p:sp>
        <p:nvSpPr>
          <p:cNvPr id="10" name="テキスト ボックス 10"/>
          <p:cNvSpPr txBox="1"/>
          <p:nvPr/>
        </p:nvSpPr>
        <p:spPr>
          <a:xfrm>
            <a:off x="326954" y="1005844"/>
            <a:ext cx="2882584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dirty="0"/>
              <a:t>JMA GSICS Results</a:t>
            </a:r>
          </a:p>
          <a:p>
            <a:pPr algn="ctr"/>
            <a:r>
              <a:rPr lang="en-US" altLang="ja-JP" sz="1600" dirty="0"/>
              <a:t>(Time window for stats: 15 days)</a:t>
            </a:r>
            <a:endParaRPr kumimoji="1" lang="ja-JP" altLang="en-US" sz="1600" dirty="0"/>
          </a:p>
        </p:txBody>
      </p:sp>
      <p:sp>
        <p:nvSpPr>
          <p:cNvPr id="12" name="テキスト ボックス 14"/>
          <p:cNvSpPr txBox="1"/>
          <p:nvPr/>
        </p:nvSpPr>
        <p:spPr>
          <a:xfrm>
            <a:off x="4264444" y="1756059"/>
            <a:ext cx="1387676" cy="369332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altLang="ja-JP" sz="1200" dirty="0">
                <a:solidFill>
                  <a:srgbClr val="7030A0"/>
                </a:solidFill>
              </a:rPr>
              <a:t>Same period of time as </a:t>
            </a:r>
            <a:r>
              <a:rPr lang="en-US" altLang="ja-JP" sz="1200" dirty="0" smtClean="0">
                <a:solidFill>
                  <a:srgbClr val="7030A0"/>
                </a:solidFill>
              </a:rPr>
              <a:t>JMA </a:t>
            </a:r>
            <a:r>
              <a:rPr lang="en-US" altLang="ja-JP" sz="1200" dirty="0">
                <a:solidFill>
                  <a:srgbClr val="7030A0"/>
                </a:solidFill>
              </a:rPr>
              <a:t>validation</a:t>
            </a:r>
            <a:endParaRPr kumimoji="1" lang="ja-JP" altLang="en-US" sz="1200" dirty="0">
              <a:solidFill>
                <a:srgbClr val="7030A0"/>
              </a:solidFill>
            </a:endParaRPr>
          </a:p>
        </p:txBody>
      </p:sp>
      <p:sp>
        <p:nvSpPr>
          <p:cNvPr id="13" name="テキスト ボックス 2"/>
          <p:cNvSpPr txBox="1"/>
          <p:nvPr/>
        </p:nvSpPr>
        <p:spPr>
          <a:xfrm>
            <a:off x="7884368" y="6383347"/>
            <a:ext cx="102101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err="1" smtClean="0"/>
              <a:t>Guo</a:t>
            </a:r>
            <a:r>
              <a:rPr kumimoji="1" lang="en-US" altLang="ja-JP" sz="1400" dirty="0" smtClean="0"/>
              <a:t> (2018)</a:t>
            </a:r>
            <a:endParaRPr kumimoji="1" lang="ja-JP" altLang="en-US" sz="1400" dirty="0"/>
          </a:p>
        </p:txBody>
      </p:sp>
      <p:sp>
        <p:nvSpPr>
          <p:cNvPr id="14" name="テキスト ボックス 17"/>
          <p:cNvSpPr txBox="1"/>
          <p:nvPr/>
        </p:nvSpPr>
        <p:spPr>
          <a:xfrm>
            <a:off x="487448" y="1674012"/>
            <a:ext cx="1276240" cy="369332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en-US" altLang="ja-JP" sz="1200" dirty="0">
                <a:solidFill>
                  <a:srgbClr val="7030A0"/>
                </a:solidFill>
              </a:rPr>
              <a:t>Same Y-axis range with </a:t>
            </a:r>
            <a:r>
              <a:rPr lang="en-US" altLang="ja-JP" sz="1200" dirty="0" smtClean="0">
                <a:solidFill>
                  <a:srgbClr val="7030A0"/>
                </a:solidFill>
              </a:rPr>
              <a:t>CMA </a:t>
            </a:r>
            <a:r>
              <a:rPr lang="en-US" altLang="ja-JP" sz="1200" dirty="0">
                <a:solidFill>
                  <a:srgbClr val="7030A0"/>
                </a:solidFill>
              </a:rPr>
              <a:t>results</a:t>
            </a:r>
            <a:endParaRPr kumimoji="1" lang="ja-JP" altLang="en-US" sz="1200" dirty="0">
              <a:solidFill>
                <a:srgbClr val="7030A0"/>
              </a:solidFill>
            </a:endParaRPr>
          </a:p>
        </p:txBody>
      </p:sp>
      <p:sp>
        <p:nvSpPr>
          <p:cNvPr id="7" name="正方形/長方形 8"/>
          <p:cNvSpPr/>
          <p:nvPr/>
        </p:nvSpPr>
        <p:spPr>
          <a:xfrm>
            <a:off x="3933407" y="4365984"/>
            <a:ext cx="2056416" cy="1630556"/>
          </a:xfrm>
          <a:prstGeom prst="rect">
            <a:avLst/>
          </a:prstGeom>
          <a:noFill/>
          <a:ln w="2857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12"/>
          <p:cNvSpPr/>
          <p:nvPr/>
        </p:nvSpPr>
        <p:spPr>
          <a:xfrm>
            <a:off x="3931735" y="1690426"/>
            <a:ext cx="2056416" cy="1641818"/>
          </a:xfrm>
          <a:prstGeom prst="rect">
            <a:avLst/>
          </a:prstGeom>
          <a:noFill/>
          <a:ln w="2857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315223" y="332656"/>
            <a:ext cx="71674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 smtClean="0"/>
              <a:t>Results: FY-2G TB </a:t>
            </a:r>
            <a:r>
              <a:rPr lang="en-US" altLang="ja-JP" sz="2800" dirty="0" err="1" smtClean="0"/>
              <a:t>Bias@stdrad</a:t>
            </a:r>
            <a:r>
              <a:rPr lang="en-US" altLang="ja-JP" sz="2800" dirty="0" smtClean="0"/>
              <a:t> vs. </a:t>
            </a:r>
            <a:r>
              <a:rPr lang="en-US" altLang="ja-JP" sz="2800" dirty="0" err="1" smtClean="0"/>
              <a:t>Metop</a:t>
            </a:r>
            <a:r>
              <a:rPr lang="en-US" altLang="ja-JP" sz="2800" dirty="0" smtClean="0"/>
              <a:t>-A/IASI</a:t>
            </a:r>
            <a:endParaRPr kumimoji="1" lang="ja-JP" altLang="en-US" sz="2800" dirty="0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6105647" y="1064459"/>
            <a:ext cx="6383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CMA</a:t>
            </a:r>
            <a:endParaRPr kumimoji="1" lang="ja-JP" altLang="en-US" dirty="0" smtClean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5961928" y="3756302"/>
            <a:ext cx="6383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CMA</a:t>
            </a:r>
            <a:endParaRPr kumimoji="1" lang="ja-JP" altLang="en-US" dirty="0" smtClean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2508820" y="1639047"/>
            <a:ext cx="675432" cy="461374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none" lIns="36000" tIns="18000" rIns="36000" bIns="0" rtlCol="0">
            <a:spAutoFit/>
          </a:bodyPr>
          <a:lstStyle/>
          <a:p>
            <a:pPr>
              <a:lnSpc>
                <a:spcPct val="80000"/>
              </a:lnSpc>
            </a:pPr>
            <a:r>
              <a:rPr kumimoji="1" lang="en-US" altLang="ja-JP" sz="1200" dirty="0" smtClean="0">
                <a:solidFill>
                  <a:srgbClr val="0000FF"/>
                </a:solidFill>
              </a:rPr>
              <a:t>IR1 (10.8)</a:t>
            </a:r>
          </a:p>
          <a:p>
            <a:pPr>
              <a:lnSpc>
                <a:spcPct val="80000"/>
              </a:lnSpc>
            </a:pPr>
            <a:r>
              <a:rPr lang="en-US" altLang="ja-JP" sz="1200" dirty="0" smtClean="0">
                <a:solidFill>
                  <a:srgbClr val="006600"/>
                </a:solidFill>
              </a:rPr>
              <a:t>IR2 (12.0)</a:t>
            </a:r>
          </a:p>
          <a:p>
            <a:pPr>
              <a:lnSpc>
                <a:spcPct val="80000"/>
              </a:lnSpc>
            </a:pPr>
            <a:r>
              <a:rPr kumimoji="1" lang="en-US" altLang="ja-JP" sz="1200" dirty="0" smtClean="0">
                <a:solidFill>
                  <a:srgbClr val="FF0000"/>
                </a:solidFill>
              </a:rPr>
              <a:t>IR3 (6.95)</a:t>
            </a:r>
            <a:endParaRPr kumimoji="1" lang="ja-JP" altLang="en-US" sz="1200" dirty="0" smtClean="0">
              <a:solidFill>
                <a:srgbClr val="FF0000"/>
              </a:solidFill>
            </a:endParaRPr>
          </a:p>
        </p:txBody>
      </p:sp>
      <p:sp>
        <p:nvSpPr>
          <p:cNvPr id="8" name="正方形/長方形 1"/>
          <p:cNvSpPr/>
          <p:nvPr/>
        </p:nvSpPr>
        <p:spPr>
          <a:xfrm>
            <a:off x="435536" y="1646169"/>
            <a:ext cx="2748716" cy="1816687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テキスト ボックス 13"/>
          <p:cNvSpPr txBox="1"/>
          <p:nvPr/>
        </p:nvSpPr>
        <p:spPr>
          <a:xfrm>
            <a:off x="197062" y="3775862"/>
            <a:ext cx="2837508" cy="241912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>
              <a:lnSpc>
                <a:spcPct val="120000"/>
              </a:lnSpc>
            </a:pPr>
            <a:r>
              <a:rPr kumimoji="1" lang="en-US" altLang="ja-JP" dirty="0"/>
              <a:t>TB </a:t>
            </a:r>
            <a:r>
              <a:rPr lang="en-US" altLang="ja-JP" dirty="0"/>
              <a:t>b</a:t>
            </a:r>
            <a:r>
              <a:rPr kumimoji="1" lang="en-US" altLang="ja-JP" dirty="0"/>
              <a:t>iases among 3 methods</a:t>
            </a:r>
          </a:p>
          <a:p>
            <a:pPr marL="180975" indent="-180975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kumimoji="1" lang="en-US" altLang="ja-JP" dirty="0"/>
              <a:t>IR1 (10.8 </a:t>
            </a:r>
            <a:r>
              <a:rPr kumimoji="1" lang="el-GR" altLang="ja-JP" dirty="0"/>
              <a:t>μ</a:t>
            </a:r>
            <a:r>
              <a:rPr kumimoji="1" lang="en-US" altLang="ja-JP" dirty="0"/>
              <a:t>m)</a:t>
            </a:r>
          </a:p>
          <a:p>
            <a:pPr marL="180975">
              <a:lnSpc>
                <a:spcPct val="120000"/>
              </a:lnSpc>
            </a:pPr>
            <a:r>
              <a:rPr lang="en-US" altLang="ja-JP" dirty="0"/>
              <a:t>GeoCAVS </a:t>
            </a:r>
            <a:r>
              <a:rPr lang="en-US" altLang="ja-JP" b="1" dirty="0" smtClean="0"/>
              <a:t>≈</a:t>
            </a:r>
            <a:r>
              <a:rPr lang="en-US" altLang="ja-JP" dirty="0" smtClean="0"/>
              <a:t> </a:t>
            </a:r>
            <a:r>
              <a:rPr lang="en-US" altLang="ja-JP" dirty="0">
                <a:solidFill>
                  <a:srgbClr val="0070C0"/>
                </a:solidFill>
              </a:rPr>
              <a:t>JMA </a:t>
            </a:r>
            <a:r>
              <a:rPr lang="en-US" altLang="ja-JP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≈</a:t>
            </a:r>
            <a:r>
              <a:rPr lang="en-US" altLang="ja-JP" dirty="0" smtClean="0">
                <a:solidFill>
                  <a:srgbClr val="0070C0"/>
                </a:solidFill>
              </a:rPr>
              <a:t> </a:t>
            </a:r>
            <a:r>
              <a:rPr lang="en-US" altLang="ja-JP" dirty="0">
                <a:solidFill>
                  <a:srgbClr val="0070C0"/>
                </a:solidFill>
              </a:rPr>
              <a:t>CMA</a:t>
            </a:r>
            <a:endParaRPr kumimoji="1" lang="en-US" altLang="ja-JP" dirty="0">
              <a:solidFill>
                <a:srgbClr val="0070C0"/>
              </a:solidFill>
            </a:endParaRPr>
          </a:p>
          <a:p>
            <a:pPr marL="180975" indent="-180975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altLang="ja-JP" dirty="0"/>
              <a:t>IR2 (12.0 </a:t>
            </a:r>
            <a:r>
              <a:rPr lang="el-GR" altLang="ja-JP" dirty="0"/>
              <a:t>μ</a:t>
            </a:r>
            <a:r>
              <a:rPr lang="en-US" altLang="ja-JP" dirty="0"/>
              <a:t>m)</a:t>
            </a:r>
          </a:p>
          <a:p>
            <a:pPr marL="180975">
              <a:lnSpc>
                <a:spcPct val="120000"/>
              </a:lnSpc>
            </a:pPr>
            <a:r>
              <a:rPr lang="en-US" altLang="ja-JP" dirty="0">
                <a:solidFill>
                  <a:srgbClr val="FF0000"/>
                </a:solidFill>
              </a:rPr>
              <a:t>CMA </a:t>
            </a:r>
            <a:r>
              <a:rPr lang="en-US" altLang="ja-JP" b="1" dirty="0" smtClean="0">
                <a:solidFill>
                  <a:srgbClr val="FF0000"/>
                </a:solidFill>
              </a:rPr>
              <a:t>&lt;&lt;</a:t>
            </a:r>
            <a:r>
              <a:rPr lang="en-US" altLang="ja-JP" dirty="0" smtClean="0">
                <a:solidFill>
                  <a:srgbClr val="FF0000"/>
                </a:solidFill>
              </a:rPr>
              <a:t> </a:t>
            </a:r>
            <a:r>
              <a:rPr lang="en-US" altLang="ja-JP" dirty="0">
                <a:solidFill>
                  <a:srgbClr val="FF0000"/>
                </a:solidFill>
              </a:rPr>
              <a:t>JMA </a:t>
            </a:r>
            <a:r>
              <a:rPr lang="en-US" altLang="ja-JP" b="1" dirty="0">
                <a:latin typeface="Calibri" panose="020F0502020204030204" pitchFamily="34" charset="0"/>
                <a:cs typeface="Calibri" panose="020F0502020204030204" pitchFamily="34" charset="0"/>
              </a:rPr>
              <a:t>≈</a:t>
            </a:r>
            <a:r>
              <a:rPr lang="en-US" altLang="ja-JP" dirty="0" smtClean="0"/>
              <a:t> </a:t>
            </a:r>
            <a:r>
              <a:rPr lang="en-US" altLang="ja-JP" dirty="0" err="1"/>
              <a:t>GeoCAVS</a:t>
            </a:r>
            <a:endParaRPr kumimoji="1" lang="en-US" altLang="ja-JP" dirty="0"/>
          </a:p>
          <a:p>
            <a:pPr marL="180975" indent="-180975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kumimoji="1" lang="en-US" altLang="ja-JP" dirty="0"/>
              <a:t>IR3 (6.95 </a:t>
            </a:r>
            <a:r>
              <a:rPr lang="el-GR" altLang="ja-JP" dirty="0"/>
              <a:t>μ</a:t>
            </a:r>
            <a:r>
              <a:rPr kumimoji="1" lang="en-US" altLang="ja-JP" dirty="0"/>
              <a:t>m)</a:t>
            </a:r>
          </a:p>
          <a:p>
            <a:pPr marL="180975">
              <a:lnSpc>
                <a:spcPct val="120000"/>
              </a:lnSpc>
            </a:pPr>
            <a:r>
              <a:rPr lang="en-US" altLang="ja-JP" dirty="0">
                <a:solidFill>
                  <a:srgbClr val="0070C0"/>
                </a:solidFill>
              </a:rPr>
              <a:t>CMA </a:t>
            </a:r>
            <a:r>
              <a:rPr lang="en-US" altLang="ja-JP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≈</a:t>
            </a:r>
            <a:r>
              <a:rPr lang="en-US" altLang="ja-JP" dirty="0" smtClean="0">
                <a:solidFill>
                  <a:srgbClr val="0070C0"/>
                </a:solidFill>
              </a:rPr>
              <a:t> </a:t>
            </a:r>
            <a:r>
              <a:rPr lang="en-US" altLang="ja-JP" dirty="0">
                <a:solidFill>
                  <a:srgbClr val="0070C0"/>
                </a:solidFill>
              </a:rPr>
              <a:t>JMA </a:t>
            </a:r>
            <a:r>
              <a:rPr lang="en-US" altLang="ja-JP" b="1" dirty="0" smtClean="0"/>
              <a:t>&lt;&lt;</a:t>
            </a:r>
            <a:r>
              <a:rPr lang="en-US" altLang="ja-JP" dirty="0" smtClean="0"/>
              <a:t> </a:t>
            </a:r>
            <a:r>
              <a:rPr lang="en-US" altLang="ja-JP" dirty="0" err="1"/>
              <a:t>GeoCAVS</a:t>
            </a:r>
            <a:endParaRPr kumimoji="1" lang="ja-JP" altLang="en-US" dirty="0"/>
          </a:p>
        </p:txBody>
      </p:sp>
      <p:sp>
        <p:nvSpPr>
          <p:cNvPr id="20" name="矩形 19"/>
          <p:cNvSpPr/>
          <p:nvPr/>
        </p:nvSpPr>
        <p:spPr>
          <a:xfrm>
            <a:off x="-108520" y="6228585"/>
            <a:ext cx="3882794" cy="4233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80975">
              <a:lnSpc>
                <a:spcPct val="130000"/>
              </a:lnSpc>
            </a:pPr>
            <a:r>
              <a:rPr lang="en-US" altLang="ja-JP" dirty="0"/>
              <a:t>Original IR2 SRF is used in CMA-GSICS</a:t>
            </a:r>
          </a:p>
        </p:txBody>
      </p:sp>
    </p:spTree>
    <p:extLst>
      <p:ext uri="{BB962C8B-B14F-4D97-AF65-F5344CB8AC3E}">
        <p14:creationId xmlns:p14="http://schemas.microsoft.com/office/powerpoint/2010/main" val="1278263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1118"/>
          <a:stretch/>
        </p:blipFill>
        <p:spPr bwMode="auto">
          <a:xfrm>
            <a:off x="3299378" y="1145992"/>
            <a:ext cx="5522276" cy="2571040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  <a:effectLst/>
          <a:extLst/>
        </p:spPr>
      </p:pic>
      <p:sp>
        <p:nvSpPr>
          <p:cNvPr id="10" name="テキスト ボックス 10"/>
          <p:cNvSpPr txBox="1"/>
          <p:nvPr/>
        </p:nvSpPr>
        <p:spPr>
          <a:xfrm>
            <a:off x="326954" y="1005844"/>
            <a:ext cx="2882584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dirty="0"/>
              <a:t>JMA GSICS Results</a:t>
            </a:r>
          </a:p>
          <a:p>
            <a:pPr algn="ctr"/>
            <a:r>
              <a:rPr lang="en-US" altLang="ja-JP" sz="1600" smtClean="0"/>
              <a:t>(Time window for stats: 15 days)</a:t>
            </a:r>
            <a:endParaRPr kumimoji="1" lang="ja-JP" altLang="en-US" sz="1600" dirty="0"/>
          </a:p>
        </p:txBody>
      </p:sp>
      <p:sp>
        <p:nvSpPr>
          <p:cNvPr id="9" name="正方形/長方形 12"/>
          <p:cNvSpPr/>
          <p:nvPr/>
        </p:nvSpPr>
        <p:spPr>
          <a:xfrm>
            <a:off x="3931735" y="1690426"/>
            <a:ext cx="2056416" cy="1641818"/>
          </a:xfrm>
          <a:prstGeom prst="rect">
            <a:avLst/>
          </a:prstGeom>
          <a:noFill/>
          <a:ln w="28575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315223" y="332656"/>
            <a:ext cx="678423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>
                <a:solidFill>
                  <a:srgbClr val="006600"/>
                </a:solidFill>
              </a:rPr>
              <a:t>IR2</a:t>
            </a:r>
            <a:r>
              <a:rPr lang="en-US" altLang="ja-JP" sz="2800" dirty="0"/>
              <a:t> TB Biases using </a:t>
            </a:r>
            <a:r>
              <a:rPr lang="en-US" altLang="ja-JP" sz="2800" dirty="0">
                <a:solidFill>
                  <a:srgbClr val="006600"/>
                </a:solidFill>
              </a:rPr>
              <a:t>Original </a:t>
            </a:r>
            <a:r>
              <a:rPr lang="en-US" altLang="ja-JP" sz="2800" dirty="0" smtClean="0">
                <a:solidFill>
                  <a:srgbClr val="006600"/>
                </a:solidFill>
              </a:rPr>
              <a:t>SRF </a:t>
            </a:r>
            <a:r>
              <a:rPr lang="en-US" altLang="ja-JP" sz="2800" dirty="0"/>
              <a:t>in </a:t>
            </a:r>
            <a:r>
              <a:rPr lang="en-US" altLang="ja-JP" sz="2800" dirty="0" smtClean="0"/>
              <a:t>JMA-GSICS</a:t>
            </a:r>
            <a:endParaRPr lang="ja-JP" altLang="en-US" sz="2800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6105647" y="1064459"/>
            <a:ext cx="6383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CMA</a:t>
            </a:r>
            <a:endParaRPr kumimoji="1" lang="ja-JP" altLang="en-US" dirty="0" smtClean="0"/>
          </a:p>
        </p:txBody>
      </p:sp>
      <p:pic>
        <p:nvPicPr>
          <p:cNvPr id="18" name="図 1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4628" y="4149080"/>
            <a:ext cx="3039973" cy="2016366"/>
          </a:xfrm>
          <a:prstGeom prst="rect">
            <a:avLst/>
          </a:prstGeom>
        </p:spPr>
      </p:pic>
      <p:sp>
        <p:nvSpPr>
          <p:cNvPr id="23" name="テキスト ボックス 22"/>
          <p:cNvSpPr txBox="1"/>
          <p:nvPr/>
        </p:nvSpPr>
        <p:spPr>
          <a:xfrm>
            <a:off x="433077" y="4149079"/>
            <a:ext cx="1992652" cy="221018"/>
          </a:xfrm>
          <a:prstGeom prst="rect">
            <a:avLst/>
          </a:prstGeom>
          <a:solidFill>
            <a:srgbClr val="006600"/>
          </a:solidFill>
        </p:spPr>
        <p:txBody>
          <a:bodyPr wrap="none" lIns="36000" tIns="18000" rIns="36000" bIns="18000" rtlCol="0">
            <a:spAutoFit/>
          </a:bodyPr>
          <a:lstStyle/>
          <a:p>
            <a:r>
              <a:rPr lang="en-US" altLang="ja-JP" sz="1200" dirty="0" smtClean="0">
                <a:solidFill>
                  <a:schemeClr val="bg1"/>
                </a:solidFill>
              </a:rPr>
              <a:t>IR2 results: o</a:t>
            </a:r>
            <a:r>
              <a:rPr kumimoji="1" lang="en-US" altLang="ja-JP" sz="1200" dirty="0" smtClean="0">
                <a:solidFill>
                  <a:schemeClr val="bg1"/>
                </a:solidFill>
              </a:rPr>
              <a:t>riginal SRF is used</a:t>
            </a:r>
            <a:endParaRPr kumimoji="1" lang="ja-JP" altLang="en-US" sz="1200" dirty="0" smtClean="0">
              <a:solidFill>
                <a:schemeClr val="bg1"/>
              </a:solidFill>
            </a:endParaRPr>
          </a:p>
        </p:txBody>
      </p:sp>
      <p:cxnSp>
        <p:nvCxnSpPr>
          <p:cNvPr id="24" name="直線矢印コネクタ 23"/>
          <p:cNvCxnSpPr/>
          <p:nvPr/>
        </p:nvCxnSpPr>
        <p:spPr>
          <a:xfrm flipV="1">
            <a:off x="3131840" y="3124978"/>
            <a:ext cx="983653" cy="933727"/>
          </a:xfrm>
          <a:prstGeom prst="straightConnector1">
            <a:avLst/>
          </a:prstGeom>
          <a:ln w="47625">
            <a:solidFill>
              <a:srgbClr val="006600"/>
            </a:solidFill>
            <a:headEnd type="arrow" w="sm" len="sm"/>
            <a:tailEnd type="arrow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6" name="Picture 5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3385424" y="4288086"/>
            <a:ext cx="3584540" cy="22138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" name="テキスト ボックス 28"/>
          <p:cNvSpPr txBox="1"/>
          <p:nvPr/>
        </p:nvSpPr>
        <p:spPr>
          <a:xfrm>
            <a:off x="6983102" y="5457021"/>
            <a:ext cx="1864156" cy="565146"/>
          </a:xfrm>
          <a:prstGeom prst="rect">
            <a:avLst/>
          </a:prstGeom>
          <a:noFill/>
          <a:ln>
            <a:noFill/>
          </a:ln>
        </p:spPr>
        <p:txBody>
          <a:bodyPr wrap="none" lIns="36000" tIns="36000" rIns="36000" bIns="36000" rtlCol="0">
            <a:spAutoFit/>
          </a:bodyPr>
          <a:lstStyle/>
          <a:p>
            <a:r>
              <a:rPr kumimoji="1" lang="en-US" altLang="ja-JP" sz="1600" dirty="0" smtClean="0"/>
              <a:t>FY-2G IR2 SRF</a:t>
            </a:r>
            <a:endParaRPr lang="en-US" altLang="ja-JP" sz="1600" dirty="0" smtClean="0"/>
          </a:p>
          <a:p>
            <a:r>
              <a:rPr kumimoji="1" lang="en-US" altLang="ja-JP" sz="1600" dirty="0" smtClean="0"/>
              <a:t>(</a:t>
            </a:r>
            <a:r>
              <a:rPr kumimoji="1" lang="en-US" altLang="ja-JP" sz="1600" dirty="0" err="1" smtClean="0"/>
              <a:t>Guo</a:t>
            </a:r>
            <a:r>
              <a:rPr kumimoji="1" lang="en-US" altLang="ja-JP" sz="1600" dirty="0" smtClean="0"/>
              <a:t> and Feng, 2017)</a:t>
            </a: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3501124" y="3752201"/>
            <a:ext cx="48873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b="1" dirty="0" smtClean="0">
                <a:solidFill>
                  <a:srgbClr val="006600"/>
                </a:solidFill>
              </a:rPr>
              <a:t>Consistent results between JMA/CMA GSICS</a:t>
            </a:r>
            <a:endParaRPr kumimoji="1" lang="ja-JP" altLang="en-US" sz="2000" b="1" dirty="0" smtClean="0">
              <a:solidFill>
                <a:srgbClr val="006600"/>
              </a:solidFill>
            </a:endParaRPr>
          </a:p>
        </p:txBody>
      </p:sp>
      <p:pic>
        <p:nvPicPr>
          <p:cNvPr id="20" name="図 1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9802" y="1625652"/>
            <a:ext cx="3044982" cy="2015305"/>
          </a:xfrm>
          <a:prstGeom prst="rect">
            <a:avLst/>
          </a:prstGeom>
        </p:spPr>
      </p:pic>
      <p:sp>
        <p:nvSpPr>
          <p:cNvPr id="25" name="テキスト ボックス 24"/>
          <p:cNvSpPr txBox="1"/>
          <p:nvPr/>
        </p:nvSpPr>
        <p:spPr>
          <a:xfrm>
            <a:off x="2503075" y="1641914"/>
            <a:ext cx="675432" cy="461374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none" lIns="36000" tIns="18000" rIns="36000" bIns="0" rtlCol="0">
            <a:spAutoFit/>
          </a:bodyPr>
          <a:lstStyle/>
          <a:p>
            <a:pPr>
              <a:lnSpc>
                <a:spcPct val="80000"/>
              </a:lnSpc>
            </a:pPr>
            <a:r>
              <a:rPr kumimoji="1" lang="en-US" altLang="ja-JP" sz="1200" dirty="0" smtClean="0">
                <a:solidFill>
                  <a:srgbClr val="0000FF"/>
                </a:solidFill>
              </a:rPr>
              <a:t>IR1 (10.8)</a:t>
            </a:r>
          </a:p>
          <a:p>
            <a:pPr>
              <a:lnSpc>
                <a:spcPct val="80000"/>
              </a:lnSpc>
            </a:pPr>
            <a:r>
              <a:rPr lang="en-US" altLang="ja-JP" sz="1200" dirty="0" smtClean="0">
                <a:solidFill>
                  <a:srgbClr val="006600"/>
                </a:solidFill>
              </a:rPr>
              <a:t>IR2 (12.0)</a:t>
            </a:r>
          </a:p>
          <a:p>
            <a:pPr>
              <a:lnSpc>
                <a:spcPct val="80000"/>
              </a:lnSpc>
            </a:pPr>
            <a:r>
              <a:rPr kumimoji="1" lang="en-US" altLang="ja-JP" sz="1200" dirty="0" smtClean="0">
                <a:solidFill>
                  <a:srgbClr val="FF0000"/>
                </a:solidFill>
              </a:rPr>
              <a:t>IR3 (6.95)</a:t>
            </a:r>
            <a:endParaRPr kumimoji="1" lang="ja-JP" altLang="en-US" sz="1200" dirty="0" smtClean="0">
              <a:solidFill>
                <a:srgbClr val="FF0000"/>
              </a:solidFill>
            </a:endParaRPr>
          </a:p>
        </p:txBody>
      </p:sp>
      <p:sp>
        <p:nvSpPr>
          <p:cNvPr id="27" name="正方形/長方形 1"/>
          <p:cNvSpPr/>
          <p:nvPr/>
        </p:nvSpPr>
        <p:spPr>
          <a:xfrm>
            <a:off x="435536" y="1646169"/>
            <a:ext cx="2748716" cy="1816687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438439" y="1645746"/>
            <a:ext cx="2045679" cy="221018"/>
          </a:xfrm>
          <a:prstGeom prst="rect">
            <a:avLst/>
          </a:prstGeom>
          <a:solidFill>
            <a:srgbClr val="7030A0"/>
          </a:solidFill>
        </p:spPr>
        <p:txBody>
          <a:bodyPr wrap="none" lIns="36000" tIns="18000" rIns="36000" bIns="18000" rtlCol="0">
            <a:spAutoFit/>
          </a:bodyPr>
          <a:lstStyle/>
          <a:p>
            <a:r>
              <a:rPr lang="en-US" altLang="ja-JP" sz="1200" smtClean="0">
                <a:solidFill>
                  <a:schemeClr val="bg1"/>
                </a:solidFill>
              </a:rPr>
              <a:t>IR2 results: updated</a:t>
            </a:r>
            <a:r>
              <a:rPr kumimoji="1" lang="en-US" altLang="ja-JP" sz="1200" smtClean="0">
                <a:solidFill>
                  <a:schemeClr val="bg1"/>
                </a:solidFill>
              </a:rPr>
              <a:t> SRF is used</a:t>
            </a:r>
            <a:endParaRPr kumimoji="1" lang="ja-JP" altLang="en-US" sz="1200" dirty="0" smtClean="0">
              <a:solidFill>
                <a:schemeClr val="bg1"/>
              </a:solidFill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2559809" y="4149079"/>
            <a:ext cx="675432" cy="461374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none" lIns="36000" tIns="18000" rIns="36000" bIns="0" rtlCol="0">
            <a:spAutoFit/>
          </a:bodyPr>
          <a:lstStyle/>
          <a:p>
            <a:pPr>
              <a:lnSpc>
                <a:spcPct val="80000"/>
              </a:lnSpc>
            </a:pPr>
            <a:r>
              <a:rPr kumimoji="1" lang="en-US" altLang="ja-JP" sz="1200" dirty="0" smtClean="0">
                <a:solidFill>
                  <a:srgbClr val="0000FF"/>
                </a:solidFill>
              </a:rPr>
              <a:t>IR1 (10.8)</a:t>
            </a:r>
          </a:p>
          <a:p>
            <a:pPr>
              <a:lnSpc>
                <a:spcPct val="80000"/>
              </a:lnSpc>
            </a:pPr>
            <a:r>
              <a:rPr lang="en-US" altLang="ja-JP" sz="1200" dirty="0" smtClean="0">
                <a:solidFill>
                  <a:srgbClr val="006600"/>
                </a:solidFill>
              </a:rPr>
              <a:t>IR2 (12.0)</a:t>
            </a:r>
          </a:p>
          <a:p>
            <a:pPr>
              <a:lnSpc>
                <a:spcPct val="80000"/>
              </a:lnSpc>
            </a:pPr>
            <a:r>
              <a:rPr kumimoji="1" lang="en-US" altLang="ja-JP" sz="1200" dirty="0" smtClean="0">
                <a:solidFill>
                  <a:srgbClr val="FF0000"/>
                </a:solidFill>
              </a:rPr>
              <a:t>IR3 (6.95)</a:t>
            </a:r>
            <a:endParaRPr kumimoji="1" lang="ja-JP" altLang="en-US" sz="1200" dirty="0" smtClean="0">
              <a:solidFill>
                <a:srgbClr val="FF0000"/>
              </a:solidFill>
            </a:endParaRPr>
          </a:p>
        </p:txBody>
      </p:sp>
      <p:sp>
        <p:nvSpPr>
          <p:cNvPr id="19" name="正方形/長方形 1"/>
          <p:cNvSpPr/>
          <p:nvPr/>
        </p:nvSpPr>
        <p:spPr>
          <a:xfrm>
            <a:off x="437206" y="4149081"/>
            <a:ext cx="2803266" cy="1837918"/>
          </a:xfrm>
          <a:prstGeom prst="rect">
            <a:avLst/>
          </a:prstGeom>
          <a:noFill/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9147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107504" y="335558"/>
            <a:ext cx="90364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 smtClean="0"/>
              <a:t>Potential Reasons for </a:t>
            </a:r>
            <a:r>
              <a:rPr lang="en-US" altLang="ja-JP" sz="2800" dirty="0" smtClean="0">
                <a:solidFill>
                  <a:srgbClr val="FF0000"/>
                </a:solidFill>
              </a:rPr>
              <a:t>IR3</a:t>
            </a:r>
            <a:r>
              <a:rPr lang="en-US" altLang="ja-JP" sz="2800" dirty="0" smtClean="0"/>
              <a:t> Discrepancies btw GSICS/</a:t>
            </a:r>
            <a:r>
              <a:rPr lang="en-US" altLang="ja-JP" sz="2800" dirty="0" err="1" smtClean="0"/>
              <a:t>GeoCAVS</a:t>
            </a:r>
            <a:endParaRPr kumimoji="1" lang="ja-JP" altLang="en-US" sz="2800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467544" y="4088795"/>
            <a:ext cx="835292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ja-JP" dirty="0" smtClean="0">
                <a:solidFill>
                  <a:srgbClr val="0070C0"/>
                </a:solidFill>
              </a:rPr>
              <a:t>1) X/Y </a:t>
            </a:r>
            <a:r>
              <a:rPr kumimoji="1" lang="en-US" altLang="ja-JP" dirty="0" smtClean="0">
                <a:solidFill>
                  <a:srgbClr val="0070C0"/>
                </a:solidFill>
              </a:rPr>
              <a:t>values for Regression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US" altLang="ja-JP" dirty="0" smtClean="0">
                <a:solidFill>
                  <a:srgbClr val="0070C0"/>
                </a:solidFill>
              </a:rPr>
              <a:t>2) </a:t>
            </a:r>
            <a:r>
              <a:rPr lang="en-US" altLang="ja-JP" dirty="0">
                <a:solidFill>
                  <a:srgbClr val="0070C0"/>
                </a:solidFill>
              </a:rPr>
              <a:t>Impacts of </a:t>
            </a:r>
            <a:r>
              <a:rPr lang="en-US" altLang="ja-JP" dirty="0" smtClean="0">
                <a:solidFill>
                  <a:srgbClr val="0070C0"/>
                </a:solidFill>
              </a:rPr>
              <a:t>outliers (gross </a:t>
            </a:r>
            <a:r>
              <a:rPr lang="en-US" altLang="ja-JP" dirty="0">
                <a:solidFill>
                  <a:srgbClr val="0070C0"/>
                </a:solidFill>
              </a:rPr>
              <a:t>error </a:t>
            </a:r>
            <a:r>
              <a:rPr lang="en-US" altLang="ja-JP" dirty="0" smtClean="0">
                <a:solidFill>
                  <a:srgbClr val="0070C0"/>
                </a:solidFill>
              </a:rPr>
              <a:t>data)</a:t>
            </a:r>
            <a:endParaRPr lang="en-US" altLang="ja-JP" dirty="0">
              <a:solidFill>
                <a:srgbClr val="0070C0"/>
              </a:solidFill>
            </a:endParaRP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US" altLang="ja-JP" dirty="0" smtClean="0"/>
              <a:t>3) Collocation Conditions: same GEO-LEO time diffs (5 min) in JMA-GSICS/</a:t>
            </a:r>
            <a:r>
              <a:rPr lang="en-US" altLang="ja-JP" dirty="0" err="1" smtClean="0"/>
              <a:t>GeoCAVS</a:t>
            </a:r>
            <a:endParaRPr lang="en-US" altLang="ja-JP" dirty="0" smtClean="0"/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US" altLang="ja-JP" dirty="0"/>
              <a:t>4</a:t>
            </a:r>
            <a:r>
              <a:rPr lang="en-US" altLang="ja-JP" dirty="0" smtClean="0"/>
              <a:t>) Improved spatial collocation (variable weighting) and parallax correction in </a:t>
            </a:r>
            <a:r>
              <a:rPr lang="en-US" altLang="ja-JP" dirty="0" err="1" smtClean="0"/>
              <a:t>GeoCAVS</a:t>
            </a:r>
            <a:endParaRPr lang="en-US" altLang="ja-JP" dirty="0" smtClean="0"/>
          </a:p>
          <a:p>
            <a:pPr marL="446088" lvl="1" indent="-176213">
              <a:lnSpc>
                <a:spcPct val="12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ja-JP" dirty="0" smtClean="0"/>
              <a:t>Expected not to be the root cause of the IR3 discrepancy</a:t>
            </a:r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251"/>
          <a:stretch/>
        </p:blipFill>
        <p:spPr bwMode="auto">
          <a:xfrm>
            <a:off x="3311101" y="1373309"/>
            <a:ext cx="5522276" cy="2616692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  <a:effectLst/>
          <a:extLst/>
        </p:spPr>
      </p:pic>
      <p:sp>
        <p:nvSpPr>
          <p:cNvPr id="8" name="テキスト ボックス 10"/>
          <p:cNvSpPr txBox="1"/>
          <p:nvPr/>
        </p:nvSpPr>
        <p:spPr>
          <a:xfrm>
            <a:off x="338677" y="1134797"/>
            <a:ext cx="2882584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dirty="0"/>
              <a:t>JMA GSICS Results</a:t>
            </a:r>
          </a:p>
          <a:p>
            <a:pPr algn="ctr"/>
            <a:r>
              <a:rPr lang="en-US" altLang="ja-JP" sz="1600" dirty="0"/>
              <a:t>(Time window for stats: 15 days)</a:t>
            </a:r>
            <a:endParaRPr kumimoji="1" lang="ja-JP" altLang="en-US" sz="1600" dirty="0"/>
          </a:p>
        </p:txBody>
      </p:sp>
      <p:sp>
        <p:nvSpPr>
          <p:cNvPr id="11" name="正方形/長方形 8"/>
          <p:cNvSpPr/>
          <p:nvPr/>
        </p:nvSpPr>
        <p:spPr>
          <a:xfrm>
            <a:off x="3945130" y="1950253"/>
            <a:ext cx="2056416" cy="1630556"/>
          </a:xfrm>
          <a:prstGeom prst="rect">
            <a:avLst/>
          </a:prstGeom>
          <a:noFill/>
          <a:ln w="2857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5973651" y="1340571"/>
            <a:ext cx="6383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CMA</a:t>
            </a:r>
            <a:endParaRPr kumimoji="1" lang="ja-JP" altLang="en-US" dirty="0" smtClean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4595446" y="4351711"/>
            <a:ext cx="20869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rgbClr val="0070C0"/>
                </a:solidFill>
              </a:rPr>
              <a:t>Shown in next slides</a:t>
            </a:r>
            <a:endParaRPr kumimoji="1" lang="ja-JP" altLang="en-US" dirty="0" smtClean="0">
              <a:solidFill>
                <a:srgbClr val="0070C0"/>
              </a:solidFill>
            </a:endParaRPr>
          </a:p>
        </p:txBody>
      </p:sp>
      <p:sp>
        <p:nvSpPr>
          <p:cNvPr id="18" name="右中かっこ 17"/>
          <p:cNvSpPr/>
          <p:nvPr/>
        </p:nvSpPr>
        <p:spPr>
          <a:xfrm>
            <a:off x="4366029" y="4219418"/>
            <a:ext cx="144016" cy="648072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9" name="図 1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9802" y="1761209"/>
            <a:ext cx="3044982" cy="2015305"/>
          </a:xfrm>
          <a:prstGeom prst="rect">
            <a:avLst/>
          </a:prstGeom>
        </p:spPr>
      </p:pic>
      <p:sp>
        <p:nvSpPr>
          <p:cNvPr id="20" name="テキスト ボックス 17"/>
          <p:cNvSpPr txBox="1"/>
          <p:nvPr/>
        </p:nvSpPr>
        <p:spPr>
          <a:xfrm>
            <a:off x="487448" y="1809569"/>
            <a:ext cx="1276240" cy="369332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en-US" altLang="ja-JP" sz="1200" dirty="0">
                <a:solidFill>
                  <a:srgbClr val="7030A0"/>
                </a:solidFill>
              </a:rPr>
              <a:t>Same Y-axis range with </a:t>
            </a:r>
            <a:r>
              <a:rPr lang="en-US" altLang="ja-JP" sz="1200" dirty="0" smtClean="0">
                <a:solidFill>
                  <a:srgbClr val="7030A0"/>
                </a:solidFill>
              </a:rPr>
              <a:t>CMA </a:t>
            </a:r>
            <a:r>
              <a:rPr lang="en-US" altLang="ja-JP" sz="1200" dirty="0">
                <a:solidFill>
                  <a:srgbClr val="7030A0"/>
                </a:solidFill>
              </a:rPr>
              <a:t>results</a:t>
            </a:r>
            <a:endParaRPr kumimoji="1" lang="ja-JP" altLang="en-US" sz="1200" dirty="0">
              <a:solidFill>
                <a:srgbClr val="7030A0"/>
              </a:solidFill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2508820" y="1774604"/>
            <a:ext cx="675432" cy="461374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none" lIns="36000" tIns="18000" rIns="36000" bIns="0" rtlCol="0">
            <a:spAutoFit/>
          </a:bodyPr>
          <a:lstStyle/>
          <a:p>
            <a:pPr>
              <a:lnSpc>
                <a:spcPct val="80000"/>
              </a:lnSpc>
            </a:pPr>
            <a:r>
              <a:rPr kumimoji="1" lang="en-US" altLang="ja-JP" sz="1200" dirty="0" smtClean="0">
                <a:solidFill>
                  <a:srgbClr val="0000FF"/>
                </a:solidFill>
              </a:rPr>
              <a:t>IR1 (10.8)</a:t>
            </a:r>
          </a:p>
          <a:p>
            <a:pPr>
              <a:lnSpc>
                <a:spcPct val="80000"/>
              </a:lnSpc>
            </a:pPr>
            <a:r>
              <a:rPr lang="en-US" altLang="ja-JP" sz="1200" dirty="0" smtClean="0">
                <a:solidFill>
                  <a:srgbClr val="006600"/>
                </a:solidFill>
              </a:rPr>
              <a:t>IR2 (12.0)</a:t>
            </a:r>
          </a:p>
          <a:p>
            <a:pPr>
              <a:lnSpc>
                <a:spcPct val="80000"/>
              </a:lnSpc>
            </a:pPr>
            <a:r>
              <a:rPr kumimoji="1" lang="en-US" altLang="ja-JP" sz="1200" dirty="0" smtClean="0">
                <a:solidFill>
                  <a:srgbClr val="FF0000"/>
                </a:solidFill>
              </a:rPr>
              <a:t>IR3 (6.95)</a:t>
            </a:r>
            <a:endParaRPr kumimoji="1" lang="ja-JP" altLang="en-US" sz="1200" dirty="0" smtClean="0">
              <a:solidFill>
                <a:srgbClr val="FF0000"/>
              </a:solidFill>
            </a:endParaRPr>
          </a:p>
        </p:txBody>
      </p:sp>
      <p:sp>
        <p:nvSpPr>
          <p:cNvPr id="22" name="正方形/長方形 1"/>
          <p:cNvSpPr/>
          <p:nvPr/>
        </p:nvSpPr>
        <p:spPr>
          <a:xfrm>
            <a:off x="435536" y="1781726"/>
            <a:ext cx="2748716" cy="1816687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フッター プレースホルダー 5"/>
          <p:cNvSpPr>
            <a:spLocks noGrp="1"/>
          </p:cNvSpPr>
          <p:nvPr>
            <p:ph type="ftr" sz="quarter" idx="11"/>
          </p:nvPr>
        </p:nvSpPr>
        <p:spPr>
          <a:xfrm>
            <a:off x="2627784" y="6356350"/>
            <a:ext cx="4248472" cy="365125"/>
          </a:xfrm>
        </p:spPr>
        <p:txBody>
          <a:bodyPr/>
          <a:lstStyle/>
          <a:p>
            <a:r>
              <a:rPr kumimoji="1" lang="en-US" altLang="ja-JP" dirty="0" smtClean="0"/>
              <a:t>2019 GRWG/GDWG Annual Meeting, 4-8 March, </a:t>
            </a:r>
            <a:r>
              <a:rPr kumimoji="1" lang="en-US" altLang="ja-JP" dirty="0" err="1" smtClean="0"/>
              <a:t>Frascati</a:t>
            </a:r>
            <a:r>
              <a:rPr kumimoji="1" lang="en-US" altLang="ja-JP" dirty="0" smtClean="0"/>
              <a:t>, Italy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36087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2" name="Picture 4" descr="D:\2015-MSC\高橋行端\開発\GSICS\IR\201901_Fy2gIasia\JmaResults\xLeo_yGeo\wGrossErrChk\Fig\scatrad_fy2gIR3_iasia_ra_201705152300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65" t="49669"/>
          <a:stretch/>
        </p:blipFill>
        <p:spPr bwMode="auto">
          <a:xfrm>
            <a:off x="477596" y="3984958"/>
            <a:ext cx="2893713" cy="22174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1" name="Picture 3" descr="D:\2015-MSC\高橋行端\開発\GSICS\IR\201901_Fy2gIasia\JmaResults\xGeo_yLeo\wGrossErrChk\Fig\scatrad_fy2gIR3_iasia_ra_201705152300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95" t="49671"/>
          <a:stretch/>
        </p:blipFill>
        <p:spPr bwMode="auto">
          <a:xfrm>
            <a:off x="3275856" y="3984958"/>
            <a:ext cx="2880320" cy="22174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正方形/長方形 3"/>
          <p:cNvSpPr/>
          <p:nvPr/>
        </p:nvSpPr>
        <p:spPr>
          <a:xfrm>
            <a:off x="769634" y="999039"/>
            <a:ext cx="7330758" cy="2437590"/>
          </a:xfrm>
          <a:prstGeom prst="rect">
            <a:avLst/>
          </a:prstGeom>
          <a:ln>
            <a:noFill/>
          </a:ln>
        </p:spPr>
        <p:txBody>
          <a:bodyPr wrap="square" lIns="36000" tIns="0" rIns="36000" bIns="0">
            <a:spAutoFit/>
          </a:bodyPr>
          <a:lstStyle/>
          <a:p>
            <a:pPr marL="342900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altLang="ja-JP" sz="2400" dirty="0" smtClean="0"/>
              <a:t>TB Biases at Standard Scene (247 K)</a:t>
            </a:r>
          </a:p>
          <a:p>
            <a:pPr marL="446088" indent="-269875">
              <a:lnSpc>
                <a:spcPct val="120000"/>
              </a:lnSpc>
              <a:buFont typeface="Calibri" panose="020F0502020204030204" pitchFamily="34" charset="0"/>
              <a:buChar char="‒"/>
            </a:pPr>
            <a:r>
              <a:rPr lang="en-US" altLang="ja-JP" sz="2000" dirty="0" smtClean="0"/>
              <a:t>JMA </a:t>
            </a:r>
            <a:r>
              <a:rPr lang="en-US" altLang="ja-JP" sz="2000" smtClean="0"/>
              <a:t>(X: </a:t>
            </a:r>
            <a:r>
              <a:rPr lang="en-US" altLang="ja-JP" sz="2000" smtClean="0">
                <a:solidFill>
                  <a:srgbClr val="FF0000"/>
                </a:solidFill>
              </a:rPr>
              <a:t>IASI-A</a:t>
            </a:r>
            <a:r>
              <a:rPr lang="en-US" altLang="ja-JP" sz="2000" smtClean="0"/>
              <a:t>, Y: FY-2G) </a:t>
            </a:r>
            <a:r>
              <a:rPr lang="en-US" altLang="ja-JP" sz="2000" dirty="0" smtClean="0"/>
              <a:t>: </a:t>
            </a:r>
            <a:r>
              <a:rPr lang="en-US" altLang="ja-JP" sz="2000" dirty="0" smtClean="0">
                <a:solidFill>
                  <a:srgbClr val="FF0000"/>
                </a:solidFill>
              </a:rPr>
              <a:t>-1.70 K</a:t>
            </a:r>
          </a:p>
          <a:p>
            <a:pPr marL="446088" indent="-269875">
              <a:lnSpc>
                <a:spcPct val="120000"/>
              </a:lnSpc>
              <a:buFont typeface="Calibri" panose="020F0502020204030204" pitchFamily="34" charset="0"/>
              <a:buChar char="‒"/>
            </a:pPr>
            <a:r>
              <a:rPr lang="en-US" altLang="ja-JP" sz="2000" dirty="0" smtClean="0"/>
              <a:t>JMA </a:t>
            </a:r>
            <a:r>
              <a:rPr lang="en-US" altLang="ja-JP" sz="2000" smtClean="0"/>
              <a:t>(X:</a:t>
            </a:r>
            <a:r>
              <a:rPr lang="en-US" altLang="ja-JP" sz="2000" smtClean="0">
                <a:solidFill>
                  <a:srgbClr val="0000FF"/>
                </a:solidFill>
              </a:rPr>
              <a:t> </a:t>
            </a:r>
            <a:r>
              <a:rPr lang="en-US" altLang="ja-JP" sz="2000" smtClean="0">
                <a:solidFill>
                  <a:srgbClr val="0070C0"/>
                </a:solidFill>
              </a:rPr>
              <a:t>FY-2G</a:t>
            </a:r>
            <a:r>
              <a:rPr lang="en-US" altLang="ja-JP" sz="2000" smtClean="0"/>
              <a:t>, </a:t>
            </a:r>
            <a:r>
              <a:rPr lang="en-US" altLang="ja-JP" sz="2000"/>
              <a:t>Y: </a:t>
            </a:r>
            <a:r>
              <a:rPr lang="en-US" altLang="ja-JP" sz="2000" smtClean="0"/>
              <a:t>IASI-A) </a:t>
            </a:r>
            <a:r>
              <a:rPr lang="en-US" altLang="ja-JP" sz="2000" dirty="0" smtClean="0"/>
              <a:t>: </a:t>
            </a:r>
            <a:r>
              <a:rPr lang="en-US" altLang="ja-JP" sz="2000" dirty="0" smtClean="0">
                <a:solidFill>
                  <a:srgbClr val="0070C0"/>
                </a:solidFill>
              </a:rPr>
              <a:t>-1.69</a:t>
            </a:r>
            <a:r>
              <a:rPr lang="ja-JP" altLang="en-US" sz="2000" dirty="0" smtClean="0">
                <a:solidFill>
                  <a:srgbClr val="0070C0"/>
                </a:solidFill>
              </a:rPr>
              <a:t> </a:t>
            </a:r>
            <a:r>
              <a:rPr lang="en-US" altLang="ja-JP" sz="2000" dirty="0" smtClean="0">
                <a:solidFill>
                  <a:srgbClr val="0070C0"/>
                </a:solidFill>
              </a:rPr>
              <a:t>K</a:t>
            </a:r>
          </a:p>
          <a:p>
            <a:pPr marL="446088" indent="-269875">
              <a:lnSpc>
                <a:spcPct val="120000"/>
              </a:lnSpc>
              <a:buFont typeface="Calibri" panose="020F0502020204030204" pitchFamily="34" charset="0"/>
              <a:buChar char="‒"/>
            </a:pPr>
            <a:r>
              <a:rPr lang="en-US" altLang="ja-JP" sz="2000" smtClean="0"/>
              <a:t>CMA (X: </a:t>
            </a:r>
            <a:r>
              <a:rPr lang="en-US" altLang="ja-JP" sz="2000" smtClean="0">
                <a:solidFill>
                  <a:srgbClr val="0070C0"/>
                </a:solidFill>
              </a:rPr>
              <a:t>FY-2G</a:t>
            </a:r>
            <a:r>
              <a:rPr lang="en-US" altLang="ja-JP" sz="2000" smtClean="0"/>
              <a:t>, </a:t>
            </a:r>
            <a:r>
              <a:rPr lang="en-US" altLang="ja-JP" sz="2000"/>
              <a:t>Y: </a:t>
            </a:r>
            <a:r>
              <a:rPr lang="en-US" altLang="ja-JP" sz="2000" smtClean="0"/>
              <a:t>IASI-A) </a:t>
            </a:r>
            <a:r>
              <a:rPr lang="en-US" altLang="ja-JP" sz="2000" dirty="0" smtClean="0"/>
              <a:t>: </a:t>
            </a:r>
            <a:r>
              <a:rPr lang="en-US" altLang="ja-JP" sz="2000" dirty="0" smtClean="0">
                <a:solidFill>
                  <a:srgbClr val="0070C0"/>
                </a:solidFill>
              </a:rPr>
              <a:t>-1.69 K</a:t>
            </a:r>
          </a:p>
          <a:p>
            <a:pPr marL="342900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altLang="ja-JP" sz="2400" dirty="0" smtClean="0"/>
              <a:t>Negligible difference at standard scene, </a:t>
            </a:r>
            <a:r>
              <a:rPr lang="en-US" altLang="ja-JP" sz="2400" smtClean="0"/>
              <a:t>but </a:t>
            </a:r>
            <a:r>
              <a:rPr lang="en-US" altLang="ja-JP" sz="2400" smtClean="0"/>
              <a:t/>
            </a:r>
            <a:br>
              <a:rPr lang="en-US" altLang="ja-JP" sz="2400" smtClean="0"/>
            </a:br>
            <a:r>
              <a:rPr lang="en-US" altLang="ja-JP" sz="2400" smtClean="0">
                <a:solidFill>
                  <a:srgbClr val="00B050"/>
                </a:solidFill>
              </a:rPr>
              <a:t>larger </a:t>
            </a:r>
            <a:r>
              <a:rPr lang="en-US" altLang="ja-JP" sz="2400" smtClean="0">
                <a:solidFill>
                  <a:srgbClr val="00B050"/>
                </a:solidFill>
              </a:rPr>
              <a:t>uncertainty</a:t>
            </a:r>
            <a:r>
              <a:rPr lang="en-US" altLang="ja-JP" sz="2400" smtClean="0"/>
              <a:t> </a:t>
            </a:r>
            <a:r>
              <a:rPr lang="en-US" altLang="ja-JP" sz="2400" smtClean="0"/>
              <a:t>(particularly at </a:t>
            </a:r>
            <a:r>
              <a:rPr lang="en-US" altLang="ja-JP" sz="2400" smtClean="0"/>
              <a:t>cold </a:t>
            </a:r>
            <a:r>
              <a:rPr lang="en-US" altLang="ja-JP" sz="2400" smtClean="0"/>
              <a:t>scenes)</a:t>
            </a:r>
            <a:endParaRPr lang="ja-JP" altLang="en-US" sz="24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06558" y="335558"/>
            <a:ext cx="83258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/>
              <a:t>1</a:t>
            </a:r>
            <a:r>
              <a:rPr lang="en-US" altLang="ja-JP" sz="2800" smtClean="0"/>
              <a:t>) Impacts </a:t>
            </a:r>
            <a:r>
              <a:rPr lang="en-US" altLang="ja-JP" sz="2800" dirty="0" smtClean="0"/>
              <a:t>of X/Y </a:t>
            </a:r>
            <a:r>
              <a:rPr lang="en-US" altLang="ja-JP" sz="2800" dirty="0"/>
              <a:t>values for </a:t>
            </a:r>
            <a:r>
              <a:rPr lang="en-US" altLang="ja-JP" sz="2800" dirty="0" smtClean="0"/>
              <a:t>Regression – </a:t>
            </a:r>
            <a:r>
              <a:rPr lang="en-US" altLang="ja-JP" sz="2800" dirty="0" smtClean="0">
                <a:solidFill>
                  <a:srgbClr val="FF0000"/>
                </a:solidFill>
              </a:rPr>
              <a:t>IR3 (6.95 </a:t>
            </a:r>
            <a:r>
              <a:rPr lang="el-GR" altLang="ja-JP" sz="2800" dirty="0" smtClean="0">
                <a:solidFill>
                  <a:srgbClr val="FF0000"/>
                </a:solidFill>
              </a:rPr>
              <a:t>μ</a:t>
            </a:r>
            <a:r>
              <a:rPr lang="en-US" altLang="ja-JP" sz="2800" dirty="0" smtClean="0">
                <a:solidFill>
                  <a:srgbClr val="FF0000"/>
                </a:solidFill>
              </a:rPr>
              <a:t>m)</a:t>
            </a:r>
            <a:endParaRPr lang="en-US" altLang="ja-JP" sz="2800" dirty="0">
              <a:solidFill>
                <a:srgbClr val="FF0000"/>
              </a:solidFill>
            </a:endParaRPr>
          </a:p>
        </p:txBody>
      </p:sp>
      <p:pic>
        <p:nvPicPr>
          <p:cNvPr id="6" name="Picture 4" descr="D:\2015-MSC\高橋行端\開発\GSICS\IR\201901_Fy2gIasia\fy2g_iasia_cma\FY2G+VISSR_METOP-A+IASI_TBBiasMonthStats_CH_03_ALL_201705.png"/>
          <p:cNvPicPr>
            <a:picLocks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6020363" y="3935857"/>
            <a:ext cx="2974269" cy="1926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7" descr="D:\2015-MSC\高橋行端\開発\GSICS\IR\201901_Fy2gIasia\fy2g_iasia_cma\FY2G+VISSR_METOP-A+IASI_TBBiasMonthStats_CH_01_ALL_201705.png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6012160" y="5897019"/>
            <a:ext cx="3056400" cy="1309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テキスト ボックス 7"/>
          <p:cNvSpPr txBox="1"/>
          <p:nvPr/>
        </p:nvSpPr>
        <p:spPr>
          <a:xfrm>
            <a:off x="6133331" y="5987099"/>
            <a:ext cx="29751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 smtClean="0"/>
              <a:t>CMA results from CMA/NSMC GSICS website</a:t>
            </a:r>
            <a:endParaRPr kumimoji="1" lang="ja-JP" altLang="en-US" sz="1200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501354" y="3578007"/>
            <a:ext cx="8582152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JMA </a:t>
            </a:r>
            <a:r>
              <a:rPr kumimoji="1" lang="en-US" altLang="ja-JP" smtClean="0"/>
              <a:t>(X: </a:t>
            </a:r>
            <a:r>
              <a:rPr kumimoji="1" lang="en-US" altLang="ja-JP" smtClean="0">
                <a:solidFill>
                  <a:srgbClr val="FF0000"/>
                </a:solidFill>
              </a:rPr>
              <a:t>IASI-A</a:t>
            </a:r>
            <a:r>
              <a:rPr lang="en-US" altLang="ja-JP" smtClean="0"/>
              <a:t>, </a:t>
            </a:r>
            <a:r>
              <a:rPr lang="en-US" altLang="ja-JP"/>
              <a:t>Y: FY-2G</a:t>
            </a:r>
            <a:r>
              <a:rPr kumimoji="1" lang="en-US" altLang="ja-JP" smtClean="0"/>
              <a:t>)           </a:t>
            </a:r>
            <a:r>
              <a:rPr kumimoji="1" lang="en-US" altLang="ja-JP" dirty="0" smtClean="0"/>
              <a:t>JMA </a:t>
            </a:r>
            <a:r>
              <a:rPr kumimoji="1" lang="en-US" altLang="ja-JP" smtClean="0"/>
              <a:t>(X: </a:t>
            </a:r>
            <a:r>
              <a:rPr kumimoji="1" lang="en-US" altLang="ja-JP" smtClean="0">
                <a:solidFill>
                  <a:srgbClr val="0070C0"/>
                </a:solidFill>
              </a:rPr>
              <a:t>FY-2G</a:t>
            </a:r>
            <a:r>
              <a:rPr lang="en-US" altLang="ja-JP" smtClean="0"/>
              <a:t>, </a:t>
            </a:r>
            <a:r>
              <a:rPr lang="en-US" altLang="ja-JP"/>
              <a:t>Y: </a:t>
            </a:r>
            <a:r>
              <a:rPr lang="en-US" altLang="ja-JP" smtClean="0"/>
              <a:t>IASI-A</a:t>
            </a:r>
            <a:r>
              <a:rPr kumimoji="1" lang="en-US" altLang="ja-JP" smtClean="0"/>
              <a:t>)       </a:t>
            </a:r>
            <a:r>
              <a:rPr kumimoji="1" lang="en-US" altLang="ja-JP" dirty="0" smtClean="0"/>
              <a:t>CMA-GSICS </a:t>
            </a:r>
            <a:r>
              <a:rPr kumimoji="1" lang="en-US" altLang="ja-JP" smtClean="0"/>
              <a:t>(X: </a:t>
            </a:r>
            <a:r>
              <a:rPr kumimoji="1" lang="en-US" altLang="ja-JP" smtClean="0">
                <a:solidFill>
                  <a:srgbClr val="0070C0"/>
                </a:solidFill>
              </a:rPr>
              <a:t>FY-2G</a:t>
            </a:r>
            <a:r>
              <a:rPr lang="en-US" altLang="ja-JP" smtClean="0"/>
              <a:t>, </a:t>
            </a:r>
            <a:r>
              <a:rPr lang="en-US" altLang="ja-JP"/>
              <a:t>Y: </a:t>
            </a:r>
            <a:r>
              <a:rPr lang="en-US" altLang="ja-JP" smtClean="0"/>
              <a:t>IASI-A</a:t>
            </a:r>
            <a:r>
              <a:rPr kumimoji="1" lang="en-US" altLang="ja-JP" smtClean="0"/>
              <a:t>)</a:t>
            </a:r>
            <a:endParaRPr kumimoji="1" lang="ja-JP" altLang="en-US" dirty="0"/>
          </a:p>
        </p:txBody>
      </p:sp>
      <p:cxnSp>
        <p:nvCxnSpPr>
          <p:cNvPr id="12" name="直線矢印コネクタ 11"/>
          <p:cNvCxnSpPr/>
          <p:nvPr/>
        </p:nvCxnSpPr>
        <p:spPr>
          <a:xfrm>
            <a:off x="2843808" y="3436629"/>
            <a:ext cx="838980" cy="1759072"/>
          </a:xfrm>
          <a:prstGeom prst="straightConnector1">
            <a:avLst/>
          </a:prstGeom>
          <a:ln w="38100">
            <a:solidFill>
              <a:srgbClr val="00B050"/>
            </a:solidFill>
            <a:headEnd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テキスト ボックス 17"/>
          <p:cNvSpPr txBox="1"/>
          <p:nvPr/>
        </p:nvSpPr>
        <p:spPr>
          <a:xfrm>
            <a:off x="1277271" y="6030230"/>
            <a:ext cx="4001416" cy="33855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       TB [K]                                                  TB [K]  </a:t>
            </a:r>
            <a:endParaRPr kumimoji="1" lang="ja-JP" altLang="en-US" sz="1600" dirty="0" smtClean="0"/>
          </a:p>
        </p:txBody>
      </p:sp>
      <p:sp>
        <p:nvSpPr>
          <p:cNvPr id="19" name="テキスト ボックス 18"/>
          <p:cNvSpPr txBox="1"/>
          <p:nvPr/>
        </p:nvSpPr>
        <p:spPr>
          <a:xfrm rot="16200000">
            <a:off x="-598714" y="4859308"/>
            <a:ext cx="164660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600" dirty="0" smtClean="0"/>
              <a:t>FY-2G </a:t>
            </a:r>
            <a:r>
              <a:rPr lang="en-US" altLang="ja-JP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− IASI-A</a:t>
            </a:r>
            <a:r>
              <a:rPr kumimoji="1" lang="en-US" altLang="ja-JP" sz="1600" dirty="0" smtClean="0"/>
              <a:t> [K]</a:t>
            </a:r>
            <a:endParaRPr kumimoji="1" lang="ja-JP" altLang="en-US" sz="1600" dirty="0" smtClean="0"/>
          </a:p>
        </p:txBody>
      </p:sp>
      <p:sp>
        <p:nvSpPr>
          <p:cNvPr id="20" name="テキスト ボックス 19"/>
          <p:cNvSpPr txBox="1"/>
          <p:nvPr/>
        </p:nvSpPr>
        <p:spPr>
          <a:xfrm rot="16200000">
            <a:off x="-347838" y="4961278"/>
            <a:ext cx="1564531" cy="215444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rtlCol="0">
            <a:spAutoFit/>
          </a:bodyPr>
          <a:lstStyle/>
          <a:p>
            <a:r>
              <a:rPr kumimoji="1" lang="en-US" altLang="ja-JP" sz="1400" dirty="0" smtClean="0"/>
              <a:t>-6  -4   -2   0   2    </a:t>
            </a:r>
            <a:r>
              <a:rPr kumimoji="1" lang="en-US" altLang="ja-JP" sz="1400" smtClean="0"/>
              <a:t>4    6</a:t>
            </a:r>
            <a:endParaRPr kumimoji="1" lang="ja-JP" altLang="en-US" sz="1400" dirty="0" smtClean="0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791276" y="5874491"/>
            <a:ext cx="5185715" cy="21544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lIns="0" tIns="0" rIns="0" bIns="0" rtlCol="0">
            <a:spAutoFit/>
          </a:bodyPr>
          <a:lstStyle/>
          <a:p>
            <a:r>
              <a:rPr kumimoji="1" lang="en-US" altLang="ja-JP" sz="1400" dirty="0" smtClean="0"/>
              <a:t>200      220     240      260     280               200    220      240     260      280</a:t>
            </a:r>
            <a:endParaRPr kumimoji="1" lang="ja-JP" altLang="en-US" sz="1400" dirty="0" smtClean="0"/>
          </a:p>
        </p:txBody>
      </p:sp>
      <p:sp>
        <p:nvSpPr>
          <p:cNvPr id="17" name="フッター プレースホルダー 5"/>
          <p:cNvSpPr>
            <a:spLocks noGrp="1"/>
          </p:cNvSpPr>
          <p:nvPr>
            <p:ph type="ftr" sz="quarter" idx="11"/>
          </p:nvPr>
        </p:nvSpPr>
        <p:spPr>
          <a:xfrm>
            <a:off x="2627784" y="6356350"/>
            <a:ext cx="4248472" cy="365125"/>
          </a:xfrm>
        </p:spPr>
        <p:txBody>
          <a:bodyPr/>
          <a:lstStyle/>
          <a:p>
            <a:r>
              <a:rPr kumimoji="1" lang="en-US" altLang="ja-JP" dirty="0" smtClean="0"/>
              <a:t>2019 GRWG/GDWG Annual Meeting, 4-8 March, </a:t>
            </a:r>
            <a:r>
              <a:rPr kumimoji="1" lang="en-US" altLang="ja-JP" dirty="0" err="1" smtClean="0"/>
              <a:t>Frascati</a:t>
            </a:r>
            <a:r>
              <a:rPr kumimoji="1" lang="en-US" altLang="ja-JP" dirty="0" smtClean="0"/>
              <a:t>, Italy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2077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Picture 3" descr="D:\2015-MSC\高橋行端\開発\GSICS\IR\201901_Fy2gIasia\JmaResults\xLeo_yGeo\woGrossErrChk\Fig\scatrad_fy2gIR1_iasia_ra_201705152300.pn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974" b="52271"/>
          <a:stretch/>
        </p:blipFill>
        <p:spPr bwMode="auto">
          <a:xfrm>
            <a:off x="3506942" y="2176688"/>
            <a:ext cx="2469377" cy="2081717"/>
          </a:xfrm>
          <a:prstGeom prst="rect">
            <a:avLst/>
          </a:prstGeom>
          <a:solidFill>
            <a:schemeClr val="bg1"/>
          </a:solidFill>
          <a:extLst/>
        </p:spPr>
      </p:pic>
      <p:pic>
        <p:nvPicPr>
          <p:cNvPr id="28" name="Picture 2" descr="D:\2015-MSC\高橋行端\開発\GSICS\IR\201901_Fy2gIasia\JmaResults\xLeo_yGeo\wGrossErrChk\Fig\scatrad_fy2gIR1_iasia_ra_201705152300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784" b="50624"/>
          <a:stretch/>
        </p:blipFill>
        <p:spPr bwMode="auto">
          <a:xfrm>
            <a:off x="6459270" y="2162183"/>
            <a:ext cx="2383589" cy="21543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D:\2015-MSC\高橋行端\開発\GSICS\IR\201901_Fy2gIasia\JmaResults\xLeo_yGeo\wGrossErrChk\Fig\scatrad_fy2gIR1_iasia_ra_201705152300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6170" b="4780"/>
          <a:stretch/>
        </p:blipFill>
        <p:spPr bwMode="auto">
          <a:xfrm>
            <a:off x="5759297" y="4350950"/>
            <a:ext cx="3086924" cy="1703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3" descr="D:\2015-MSC\高橋行端\開発\GSICS\IR\201901_Fy2gIasia\JmaResults\xLeo_yGeo\woGrossErrChk\Fig\scatrad_fy2gIR1_iasia_ra_201705152300.pn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6177" b="4758"/>
          <a:stretch/>
        </p:blipFill>
        <p:spPr bwMode="auto">
          <a:xfrm>
            <a:off x="2925892" y="4350950"/>
            <a:ext cx="3085740" cy="1703837"/>
          </a:xfrm>
          <a:prstGeom prst="rect">
            <a:avLst/>
          </a:prstGeom>
          <a:solidFill>
            <a:schemeClr val="bg1"/>
          </a:solidFill>
          <a:extLst/>
        </p:spPr>
      </p:pic>
      <p:sp>
        <p:nvSpPr>
          <p:cNvPr id="21" name="テキスト ボックス 20"/>
          <p:cNvSpPr txBox="1"/>
          <p:nvPr/>
        </p:nvSpPr>
        <p:spPr>
          <a:xfrm>
            <a:off x="3386952" y="2219128"/>
            <a:ext cx="5144037" cy="246221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en-US" altLang="ja-JP" sz="1600" dirty="0" smtClean="0">
                <a:solidFill>
                  <a:schemeClr val="bg1"/>
                </a:solidFill>
              </a:rPr>
              <a:t>AAA                                                                                                        </a:t>
            </a:r>
            <a:endParaRPr kumimoji="1" lang="ja-JP" altLang="en-US" sz="1600" dirty="0" smtClean="0">
              <a:solidFill>
                <a:schemeClr val="bg1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62542" y="335558"/>
            <a:ext cx="90862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/>
              <a:t>2</a:t>
            </a:r>
            <a:r>
              <a:rPr lang="en-US" altLang="ja-JP" sz="2800" smtClean="0"/>
              <a:t>) Impacts </a:t>
            </a:r>
            <a:r>
              <a:rPr lang="en-US" altLang="ja-JP" sz="2800" dirty="0" smtClean="0"/>
              <a:t>of Outliers on Regression: case for IR1 (10.8 </a:t>
            </a:r>
            <a:r>
              <a:rPr lang="el-GR" altLang="ja-JP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μ</a:t>
            </a:r>
            <a:r>
              <a:rPr lang="en-US" altLang="ja-JP" sz="2800" dirty="0" smtClean="0"/>
              <a:t>m)</a:t>
            </a:r>
            <a:endParaRPr kumimoji="1" lang="ja-JP" altLang="en-US" sz="2800" dirty="0">
              <a:solidFill>
                <a:srgbClr val="FF0000"/>
              </a:solidFill>
            </a:endParaRPr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0717252"/>
              </p:ext>
            </p:extLst>
          </p:nvPr>
        </p:nvGraphicFramePr>
        <p:xfrm>
          <a:off x="251520" y="3391372"/>
          <a:ext cx="2351148" cy="2482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69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16024">
                <a:tc>
                  <a:txBody>
                    <a:bodyPr/>
                    <a:lstStyle/>
                    <a:p>
                      <a:pPr algn="ctr"/>
                      <a:endParaRPr kumimoji="1" lang="ja-JP" altLang="en-US" sz="1600" dirty="0"/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0" dirty="0" smtClean="0">
                          <a:solidFill>
                            <a:srgbClr val="FF0000"/>
                          </a:solidFill>
                        </a:rPr>
                        <a:t>w/o </a:t>
                      </a:r>
                      <a:r>
                        <a:rPr kumimoji="1" lang="en-US" altLang="ja-JP" sz="1600" b="0" dirty="0" err="1" smtClean="0">
                          <a:solidFill>
                            <a:srgbClr val="FF0000"/>
                          </a:solidFill>
                        </a:rPr>
                        <a:t>grserr</a:t>
                      </a:r>
                      <a:r>
                        <a:rPr kumimoji="1" lang="en-US" altLang="ja-JP" sz="1600" b="0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kumimoji="1" lang="en-US" altLang="ja-JP" sz="1600" b="0" dirty="0" smtClean="0">
                          <a:solidFill>
                            <a:srgbClr val="FF0000"/>
                          </a:solidFill>
                        </a:rPr>
                        <a:t>check</a:t>
                      </a:r>
                      <a:endParaRPr kumimoji="1" lang="ja-JP" altLang="en-US" sz="1600" b="0" dirty="0">
                        <a:solidFill>
                          <a:srgbClr val="FF0000"/>
                        </a:solidFill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0" dirty="0" smtClean="0">
                          <a:solidFill>
                            <a:srgbClr val="0070C0"/>
                          </a:solidFill>
                        </a:rPr>
                        <a:t>w/ </a:t>
                      </a:r>
                      <a:r>
                        <a:rPr kumimoji="1" lang="en-US" altLang="ja-JP" sz="1600" b="0" dirty="0" err="1" smtClean="0">
                          <a:solidFill>
                            <a:srgbClr val="0070C0"/>
                          </a:solidFill>
                        </a:rPr>
                        <a:t>grs</a:t>
                      </a:r>
                      <a:r>
                        <a:rPr kumimoji="1" lang="en-US" altLang="ja-JP" sz="1600" b="0" baseline="0" dirty="0" err="1" smtClean="0">
                          <a:solidFill>
                            <a:srgbClr val="0070C0"/>
                          </a:solidFill>
                        </a:rPr>
                        <a:t>err</a:t>
                      </a:r>
                      <a:r>
                        <a:rPr kumimoji="1" lang="en-US" altLang="ja-JP" sz="1600" b="0" baseline="0" dirty="0" smtClean="0">
                          <a:solidFill>
                            <a:srgbClr val="0070C0"/>
                          </a:solidFill>
                        </a:rPr>
                        <a:t> </a:t>
                      </a:r>
                      <a:r>
                        <a:rPr kumimoji="1" lang="en-US" altLang="ja-JP" sz="1600" b="0" dirty="0" smtClean="0">
                          <a:solidFill>
                            <a:srgbClr val="0070C0"/>
                          </a:solidFill>
                        </a:rPr>
                        <a:t>check</a:t>
                      </a:r>
                      <a:endParaRPr kumimoji="1" lang="ja-JP" altLang="en-US" sz="1600" b="0" dirty="0">
                        <a:solidFill>
                          <a:srgbClr val="0070C0"/>
                        </a:solidFill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6024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/>
                        <a:t>@290 K</a:t>
                      </a:r>
                      <a:endParaRPr kumimoji="1" lang="ja-JP" altLang="en-US" sz="1600" dirty="0"/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/>
                        <a:t>-0.156</a:t>
                      </a:r>
                    </a:p>
                    <a:p>
                      <a:pPr algn="ctr"/>
                      <a:r>
                        <a:rPr kumimoji="1" lang="en-US" altLang="ja-JP" sz="1600" dirty="0" smtClean="0"/>
                        <a:t>(0.003)</a:t>
                      </a:r>
                      <a:endParaRPr kumimoji="1" lang="ja-JP" altLang="en-US" sz="1600" dirty="0"/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/>
                        <a:t>-0.174</a:t>
                      </a:r>
                    </a:p>
                    <a:p>
                      <a:pPr algn="ctr"/>
                      <a:r>
                        <a:rPr kumimoji="1" lang="en-US" altLang="ja-JP" sz="1600" dirty="0" smtClean="0"/>
                        <a:t>(0.003)</a:t>
                      </a:r>
                      <a:endParaRPr kumimoji="1" lang="ja-JP" altLang="en-US" sz="1600" dirty="0"/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6024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/>
                        <a:t>@250 K</a:t>
                      </a:r>
                      <a:endParaRPr kumimoji="1" lang="ja-JP" altLang="en-US" sz="1600" dirty="0"/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/>
                        <a:t>-0.218</a:t>
                      </a:r>
                    </a:p>
                    <a:p>
                      <a:pPr algn="ctr"/>
                      <a:r>
                        <a:rPr kumimoji="1" lang="en-US" altLang="ja-JP" sz="1600" dirty="0" smtClean="0"/>
                        <a:t>(0.012)</a:t>
                      </a:r>
                      <a:endParaRPr kumimoji="1" lang="ja-JP" altLang="en-US" sz="1600" dirty="0"/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/>
                        <a:t>-0.482</a:t>
                      </a:r>
                    </a:p>
                    <a:p>
                      <a:pPr algn="ctr"/>
                      <a:r>
                        <a:rPr kumimoji="1" lang="en-US" altLang="ja-JP" sz="1600" dirty="0" smtClean="0"/>
                        <a:t>(0.012)</a:t>
                      </a:r>
                      <a:endParaRPr kumimoji="1" lang="ja-JP" altLang="en-US" sz="1600" dirty="0"/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6024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/>
                        <a:t>@220 K</a:t>
                      </a:r>
                      <a:endParaRPr kumimoji="1" lang="ja-JP" altLang="en-US" sz="1600" dirty="0"/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>
                          <a:solidFill>
                            <a:srgbClr val="FF0000"/>
                          </a:solidFill>
                        </a:rPr>
                        <a:t>-0.332</a:t>
                      </a:r>
                    </a:p>
                    <a:p>
                      <a:pPr algn="ctr"/>
                      <a:r>
                        <a:rPr kumimoji="1" lang="en-US" altLang="ja-JP" sz="1600" dirty="0" smtClean="0"/>
                        <a:t>(0.027)</a:t>
                      </a:r>
                      <a:endParaRPr kumimoji="1" lang="ja-JP" altLang="en-US" sz="1600" dirty="0"/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>
                          <a:solidFill>
                            <a:srgbClr val="0070C0"/>
                          </a:solidFill>
                        </a:rPr>
                        <a:t>-0.940</a:t>
                      </a:r>
                    </a:p>
                    <a:p>
                      <a:pPr algn="ctr"/>
                      <a:r>
                        <a:rPr kumimoji="1" lang="en-US" altLang="ja-JP" sz="1600" dirty="0" smtClean="0"/>
                        <a:t>(0.027)</a:t>
                      </a:r>
                      <a:endParaRPr kumimoji="1" lang="ja-JP" altLang="en-US" sz="1600" dirty="0"/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9" name="テキスト ボックス 8"/>
          <p:cNvSpPr txBox="1"/>
          <p:nvPr/>
        </p:nvSpPr>
        <p:spPr>
          <a:xfrm>
            <a:off x="821141" y="2739769"/>
            <a:ext cx="1399037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dirty="0" smtClean="0"/>
              <a:t>TB Biases [K]</a:t>
            </a:r>
          </a:p>
          <a:p>
            <a:pPr algn="ctr"/>
            <a:r>
              <a:rPr lang="en-US" altLang="ja-JP" sz="1600" dirty="0" smtClean="0"/>
              <a:t>(Std. err of TB)</a:t>
            </a:r>
            <a:endParaRPr kumimoji="1" lang="en-US" altLang="ja-JP" sz="1600" dirty="0" smtClean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4162442" y="6102588"/>
            <a:ext cx="675185" cy="33855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TB [K]</a:t>
            </a:r>
            <a:endParaRPr kumimoji="1" lang="ja-JP" altLang="en-US" sz="1600" dirty="0" smtClean="0"/>
          </a:p>
        </p:txBody>
      </p:sp>
      <p:sp>
        <p:nvSpPr>
          <p:cNvPr id="11" name="テキスト ボックス 10"/>
          <p:cNvSpPr txBox="1"/>
          <p:nvPr/>
        </p:nvSpPr>
        <p:spPr>
          <a:xfrm rot="16200000">
            <a:off x="2047763" y="4978558"/>
            <a:ext cx="1646605" cy="33855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altLang="ja-JP" sz="1600" dirty="0" smtClean="0"/>
              <a:t>FY-2G </a:t>
            </a:r>
            <a:r>
              <a:rPr lang="en-US" altLang="ja-JP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− IASI-A</a:t>
            </a:r>
            <a:r>
              <a:rPr kumimoji="1" lang="en-US" altLang="ja-JP" sz="1600" dirty="0" smtClean="0"/>
              <a:t> [K]</a:t>
            </a:r>
            <a:endParaRPr kumimoji="1" lang="ja-JP" altLang="en-US" sz="1600" dirty="0" smtClean="0"/>
          </a:p>
        </p:txBody>
      </p:sp>
      <p:sp>
        <p:nvSpPr>
          <p:cNvPr id="12" name="テキスト ボックス 11"/>
          <p:cNvSpPr txBox="1"/>
          <p:nvPr/>
        </p:nvSpPr>
        <p:spPr>
          <a:xfrm rot="16200000">
            <a:off x="2331575" y="5060748"/>
            <a:ext cx="1535677" cy="18466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lIns="0" tIns="0" rIns="0" bIns="0" rtlCol="0">
            <a:spAutoFit/>
          </a:bodyPr>
          <a:lstStyle/>
          <a:p>
            <a:r>
              <a:rPr kumimoji="1" lang="en-US" altLang="ja-JP" sz="1200" dirty="0" smtClean="0"/>
              <a:t>-6   -4   -2     0    2     4    6</a:t>
            </a:r>
            <a:endParaRPr kumimoji="1" lang="ja-JP" altLang="en-US" sz="1200" dirty="0" smtClean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3402967" y="5958572"/>
            <a:ext cx="2601674" cy="18466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lIns="0" tIns="0" rIns="0" bIns="0" rtlCol="0">
            <a:spAutoFit/>
          </a:bodyPr>
          <a:lstStyle/>
          <a:p>
            <a:r>
              <a:rPr kumimoji="1" lang="en-US" altLang="ja-JP" sz="1200" dirty="0" smtClean="0"/>
              <a:t>200     220    240    260     280     300    320</a:t>
            </a:r>
            <a:endParaRPr kumimoji="1" lang="ja-JP" altLang="en-US" sz="1200" dirty="0" smtClean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6996850" y="6100918"/>
            <a:ext cx="675185" cy="33855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TB [K]</a:t>
            </a:r>
            <a:endParaRPr kumimoji="1" lang="ja-JP" altLang="en-US" sz="1600" dirty="0" smtClean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6237375" y="5956902"/>
            <a:ext cx="2601674" cy="18466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lIns="0" tIns="0" rIns="0" bIns="0" rtlCol="0">
            <a:spAutoFit/>
          </a:bodyPr>
          <a:lstStyle/>
          <a:p>
            <a:r>
              <a:rPr kumimoji="1" lang="en-US" altLang="ja-JP" sz="1200" dirty="0" smtClean="0"/>
              <a:t>200     220    240    260     280     300    320</a:t>
            </a:r>
            <a:endParaRPr kumimoji="1" lang="ja-JP" altLang="en-US" sz="1200" dirty="0" smtClean="0"/>
          </a:p>
        </p:txBody>
      </p:sp>
      <p:sp>
        <p:nvSpPr>
          <p:cNvPr id="17" name="テキスト ボックス 16"/>
          <p:cNvSpPr txBox="1"/>
          <p:nvPr/>
        </p:nvSpPr>
        <p:spPr>
          <a:xfrm rot="16200000">
            <a:off x="2702835" y="3155171"/>
            <a:ext cx="1489895" cy="184666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en-US" altLang="ja-JP" sz="1200" dirty="0" smtClean="0"/>
              <a:t>FY-2G </a:t>
            </a:r>
            <a:r>
              <a:rPr kumimoji="1" lang="en-US" altLang="ja-JP" sz="1200" dirty="0" smtClean="0"/>
              <a:t>[</a:t>
            </a:r>
            <a:r>
              <a:rPr kumimoji="1" lang="en-US" altLang="ja-JP" sz="1200" dirty="0" err="1" smtClean="0"/>
              <a:t>mW</a:t>
            </a:r>
            <a:r>
              <a:rPr kumimoji="1" lang="en-US" altLang="ja-JP" sz="1200" dirty="0" smtClean="0"/>
              <a:t>/m</a:t>
            </a:r>
            <a:r>
              <a:rPr kumimoji="1" lang="en-US" altLang="ja-JP" sz="1200" baseline="30000" dirty="0" smtClean="0"/>
              <a:t>2</a:t>
            </a:r>
            <a:r>
              <a:rPr kumimoji="1" lang="en-US" altLang="ja-JP" sz="1200" dirty="0" smtClean="0"/>
              <a:t>/</a:t>
            </a:r>
            <a:r>
              <a:rPr kumimoji="1" lang="en-US" altLang="ja-JP" sz="1200" dirty="0" err="1" smtClean="0"/>
              <a:t>sr</a:t>
            </a:r>
            <a:r>
              <a:rPr kumimoji="1" lang="en-US" altLang="ja-JP" sz="1200" dirty="0" smtClean="0"/>
              <a:t>/cm</a:t>
            </a:r>
            <a:r>
              <a:rPr kumimoji="1" lang="en-US" altLang="ja-JP" sz="1200" baseline="30000" dirty="0" smtClean="0"/>
              <a:t>-1</a:t>
            </a:r>
            <a:r>
              <a:rPr kumimoji="1" lang="en-US" altLang="ja-JP" sz="1200" dirty="0" smtClean="0"/>
              <a:t>]</a:t>
            </a:r>
            <a:endParaRPr kumimoji="1" lang="ja-JP" altLang="en-US" sz="1200" dirty="0" smtClean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3768189" y="4145559"/>
            <a:ext cx="1494705" cy="184666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en-US" altLang="ja-JP" sz="1200" dirty="0" smtClean="0"/>
              <a:t>IASI-A </a:t>
            </a:r>
            <a:r>
              <a:rPr kumimoji="1" lang="en-US" altLang="ja-JP" sz="1200" dirty="0" smtClean="0"/>
              <a:t>[</a:t>
            </a:r>
            <a:r>
              <a:rPr kumimoji="1" lang="en-US" altLang="ja-JP" sz="1200" dirty="0" err="1" smtClean="0"/>
              <a:t>mW</a:t>
            </a:r>
            <a:r>
              <a:rPr kumimoji="1" lang="en-US" altLang="ja-JP" sz="1200" dirty="0" smtClean="0"/>
              <a:t>/m</a:t>
            </a:r>
            <a:r>
              <a:rPr kumimoji="1" lang="en-US" altLang="ja-JP" sz="1200" baseline="30000" dirty="0" smtClean="0"/>
              <a:t>2</a:t>
            </a:r>
            <a:r>
              <a:rPr kumimoji="1" lang="en-US" altLang="ja-JP" sz="1200" dirty="0" smtClean="0"/>
              <a:t>/</a:t>
            </a:r>
            <a:r>
              <a:rPr kumimoji="1" lang="en-US" altLang="ja-JP" sz="1200" dirty="0" err="1" smtClean="0"/>
              <a:t>sr</a:t>
            </a:r>
            <a:r>
              <a:rPr kumimoji="1" lang="en-US" altLang="ja-JP" sz="1200" dirty="0" smtClean="0"/>
              <a:t>/cm</a:t>
            </a:r>
            <a:r>
              <a:rPr kumimoji="1" lang="en-US" altLang="ja-JP" sz="1200" baseline="30000" dirty="0" smtClean="0"/>
              <a:t>-1</a:t>
            </a:r>
            <a:r>
              <a:rPr kumimoji="1" lang="en-US" altLang="ja-JP" sz="1200" dirty="0" smtClean="0"/>
              <a:t>]</a:t>
            </a:r>
            <a:endParaRPr kumimoji="1" lang="ja-JP" altLang="en-US" sz="1200" dirty="0" smtClean="0"/>
          </a:p>
        </p:txBody>
      </p:sp>
      <p:sp>
        <p:nvSpPr>
          <p:cNvPr id="22" name="テキスト ボックス 21"/>
          <p:cNvSpPr txBox="1"/>
          <p:nvPr/>
        </p:nvSpPr>
        <p:spPr>
          <a:xfrm rot="16200000">
            <a:off x="5562292" y="3119543"/>
            <a:ext cx="1489895" cy="184666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en-US" altLang="ja-JP" sz="1200" dirty="0" smtClean="0"/>
              <a:t>FY-2G </a:t>
            </a:r>
            <a:r>
              <a:rPr kumimoji="1" lang="en-US" altLang="ja-JP" sz="1200" dirty="0" smtClean="0"/>
              <a:t>[</a:t>
            </a:r>
            <a:r>
              <a:rPr kumimoji="1" lang="en-US" altLang="ja-JP" sz="1200" dirty="0" err="1" smtClean="0"/>
              <a:t>mW</a:t>
            </a:r>
            <a:r>
              <a:rPr kumimoji="1" lang="en-US" altLang="ja-JP" sz="1200" dirty="0" smtClean="0"/>
              <a:t>/m</a:t>
            </a:r>
            <a:r>
              <a:rPr kumimoji="1" lang="en-US" altLang="ja-JP" sz="1200" baseline="30000" dirty="0" smtClean="0"/>
              <a:t>2</a:t>
            </a:r>
            <a:r>
              <a:rPr kumimoji="1" lang="en-US" altLang="ja-JP" sz="1200" dirty="0" smtClean="0"/>
              <a:t>/</a:t>
            </a:r>
            <a:r>
              <a:rPr kumimoji="1" lang="en-US" altLang="ja-JP" sz="1200" dirty="0" err="1" smtClean="0"/>
              <a:t>sr</a:t>
            </a:r>
            <a:r>
              <a:rPr kumimoji="1" lang="en-US" altLang="ja-JP" sz="1200" dirty="0" smtClean="0"/>
              <a:t>/cm</a:t>
            </a:r>
            <a:r>
              <a:rPr kumimoji="1" lang="en-US" altLang="ja-JP" sz="1200" baseline="30000" dirty="0" smtClean="0"/>
              <a:t>-1</a:t>
            </a:r>
            <a:r>
              <a:rPr kumimoji="1" lang="en-US" altLang="ja-JP" sz="1200" dirty="0" smtClean="0"/>
              <a:t>]</a:t>
            </a:r>
            <a:endParaRPr kumimoji="1" lang="ja-JP" altLang="en-US" sz="1200" dirty="0" smtClean="0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6620750" y="4133377"/>
            <a:ext cx="1494705" cy="184666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en-US" altLang="ja-JP" sz="1200" dirty="0" smtClean="0"/>
              <a:t>IASI-A </a:t>
            </a:r>
            <a:r>
              <a:rPr kumimoji="1" lang="en-US" altLang="ja-JP" sz="1200" dirty="0" smtClean="0"/>
              <a:t>[</a:t>
            </a:r>
            <a:r>
              <a:rPr kumimoji="1" lang="en-US" altLang="ja-JP" sz="1200" dirty="0" err="1" smtClean="0"/>
              <a:t>mW</a:t>
            </a:r>
            <a:r>
              <a:rPr kumimoji="1" lang="en-US" altLang="ja-JP" sz="1200" dirty="0" smtClean="0"/>
              <a:t>/m</a:t>
            </a:r>
            <a:r>
              <a:rPr kumimoji="1" lang="en-US" altLang="ja-JP" sz="1200" baseline="30000" dirty="0" smtClean="0"/>
              <a:t>2</a:t>
            </a:r>
            <a:r>
              <a:rPr kumimoji="1" lang="en-US" altLang="ja-JP" sz="1200" dirty="0" smtClean="0"/>
              <a:t>/</a:t>
            </a:r>
            <a:r>
              <a:rPr kumimoji="1" lang="en-US" altLang="ja-JP" sz="1200" dirty="0" err="1" smtClean="0"/>
              <a:t>sr</a:t>
            </a:r>
            <a:r>
              <a:rPr kumimoji="1" lang="en-US" altLang="ja-JP" sz="1200" dirty="0" smtClean="0"/>
              <a:t>/cm</a:t>
            </a:r>
            <a:r>
              <a:rPr kumimoji="1" lang="en-US" altLang="ja-JP" sz="1200" baseline="30000" dirty="0" smtClean="0"/>
              <a:t>-1</a:t>
            </a:r>
            <a:r>
              <a:rPr kumimoji="1" lang="en-US" altLang="ja-JP" sz="1200" dirty="0" smtClean="0"/>
              <a:t>]</a:t>
            </a:r>
            <a:endParaRPr kumimoji="1" lang="ja-JP" altLang="en-US" sz="1200" dirty="0" smtClean="0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3290919" y="2044115"/>
            <a:ext cx="50452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>
                <a:solidFill>
                  <a:srgbClr val="FF0000"/>
                </a:solidFill>
              </a:rPr>
              <a:t>w/o gross err check                </a:t>
            </a:r>
            <a:r>
              <a:rPr kumimoji="1" lang="en-US" altLang="ja-JP" sz="2000" dirty="0" smtClean="0">
                <a:solidFill>
                  <a:srgbClr val="0070C0"/>
                </a:solidFill>
              </a:rPr>
              <a:t>w/ gross err check</a:t>
            </a:r>
            <a:endParaRPr kumimoji="1" lang="ja-JP" altLang="en-US" sz="2000" dirty="0" smtClean="0">
              <a:solidFill>
                <a:srgbClr val="0070C0"/>
              </a:solidFill>
            </a:endParaRPr>
          </a:p>
        </p:txBody>
      </p:sp>
      <p:sp>
        <p:nvSpPr>
          <p:cNvPr id="25" name="楕円 24"/>
          <p:cNvSpPr/>
          <p:nvPr/>
        </p:nvSpPr>
        <p:spPr>
          <a:xfrm>
            <a:off x="3843537" y="2753381"/>
            <a:ext cx="295459" cy="936104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4468163" y="6175357"/>
            <a:ext cx="29139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400" dirty="0" smtClean="0">
                <a:solidFill>
                  <a:srgbClr val="FF0000"/>
                </a:solidFill>
              </a:rPr>
              <a:t>Red curve: estimated TB bias</a:t>
            </a:r>
          </a:p>
          <a:p>
            <a:pPr algn="ctr"/>
            <a:r>
              <a:rPr kumimoji="1" lang="en-US" altLang="ja-JP" sz="1400" dirty="0" smtClean="0">
                <a:solidFill>
                  <a:srgbClr val="FF0000"/>
                </a:solidFill>
              </a:rPr>
              <a:t> from regression for 1-29 May 2017</a:t>
            </a:r>
            <a:endParaRPr kumimoji="1" lang="ja-JP" altLang="en-US" sz="1400" dirty="0" smtClean="0">
              <a:solidFill>
                <a:srgbClr val="FF0000"/>
              </a:solidFill>
            </a:endParaRPr>
          </a:p>
        </p:txBody>
      </p:sp>
      <p:sp>
        <p:nvSpPr>
          <p:cNvPr id="29" name="正方形/長方形 28"/>
          <p:cNvSpPr/>
          <p:nvPr/>
        </p:nvSpPr>
        <p:spPr>
          <a:xfrm>
            <a:off x="539552" y="1178168"/>
            <a:ext cx="7920880" cy="738664"/>
          </a:xfrm>
          <a:prstGeom prst="rect">
            <a:avLst/>
          </a:prstGeom>
          <a:ln>
            <a:noFill/>
          </a:ln>
        </p:spPr>
        <p:txBody>
          <a:bodyPr wrap="square" lIns="36000" tIns="0" rIns="36000" bIns="0">
            <a:spAutoFit/>
          </a:bodyPr>
          <a:lstStyle/>
          <a:p>
            <a:pPr marL="269875" indent="-269875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altLang="ja-JP" sz="2000" dirty="0" smtClean="0"/>
              <a:t>Outliers: expected to be removed by referring quality flags in L1 data</a:t>
            </a:r>
          </a:p>
          <a:p>
            <a:pPr marL="269875" indent="-269875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altLang="ja-JP" sz="2000" dirty="0" smtClean="0"/>
              <a:t>Introduction of gross error check to GEO-LEO-IR: to be discussed later</a:t>
            </a:r>
          </a:p>
        </p:txBody>
      </p:sp>
    </p:spTree>
    <p:extLst>
      <p:ext uri="{BB962C8B-B14F-4D97-AF65-F5344CB8AC3E}">
        <p14:creationId xmlns:p14="http://schemas.microsoft.com/office/powerpoint/2010/main" val="1150044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23528" y="335558"/>
            <a:ext cx="85757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000" b="1" dirty="0" smtClean="0"/>
              <a:t>Summary</a:t>
            </a:r>
            <a:endParaRPr kumimoji="1" lang="ja-JP" altLang="en-US" sz="4000" b="1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23528" y="1196752"/>
            <a:ext cx="8604448" cy="500136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n-US" altLang="ja-JP" sz="2000" dirty="0" smtClean="0"/>
              <a:t>JMA GSICS algorithm was applied to FY-2G IR1-3 (10.8, 12.0, 6.95 </a:t>
            </a:r>
            <a:r>
              <a:rPr lang="el-GR" altLang="ja-JP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μ</a:t>
            </a:r>
            <a:r>
              <a:rPr lang="en-US" altLang="ja-JP" sz="2000" dirty="0" smtClean="0"/>
              <a:t>m) w.r.t. </a:t>
            </a:r>
            <a:r>
              <a:rPr lang="en-US" altLang="ja-JP" sz="2000" dirty="0" err="1" smtClean="0"/>
              <a:t>Metop</a:t>
            </a:r>
            <a:r>
              <a:rPr lang="en-US" altLang="ja-JP" sz="2000" dirty="0" smtClean="0"/>
              <a:t>-A/IASI to find the root cause of discrepancies between CMA-GSICS and </a:t>
            </a:r>
            <a:r>
              <a:rPr lang="en-US" altLang="ja-JP" sz="2000" dirty="0" err="1" smtClean="0"/>
              <a:t>GeoCAVS</a:t>
            </a:r>
            <a:r>
              <a:rPr lang="en-US" altLang="ja-JP" sz="2000" dirty="0" smtClean="0"/>
              <a:t> results.</a:t>
            </a:r>
          </a:p>
          <a:p>
            <a:pPr marL="342900" indent="-342900">
              <a:lnSpc>
                <a:spcPct val="13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altLang="ja-JP" sz="2000" dirty="0" smtClean="0"/>
              <a:t>Results/findings in this study (3-month validation for MJJ 2017)</a:t>
            </a:r>
          </a:p>
          <a:p>
            <a:pPr marL="452438" indent="-271463">
              <a:lnSpc>
                <a:spcPct val="130000"/>
              </a:lnSpc>
              <a:buFont typeface="Calibri" panose="020F0502020204030204" pitchFamily="34" charset="0"/>
              <a:buChar char="–"/>
            </a:pPr>
            <a:r>
              <a:rPr lang="en-US" altLang="ja-JP" dirty="0" smtClean="0"/>
              <a:t>Original IR2 SRF is used in CMA-GSICS</a:t>
            </a:r>
          </a:p>
          <a:p>
            <a:pPr marL="452438" indent="-271463">
              <a:lnSpc>
                <a:spcPct val="130000"/>
              </a:lnSpc>
              <a:buFont typeface="Calibri" panose="020F0502020204030204" pitchFamily="34" charset="0"/>
              <a:buChar char="–"/>
            </a:pPr>
            <a:r>
              <a:rPr lang="en-US" altLang="ja-JP" dirty="0" smtClean="0"/>
              <a:t>JMA-GSICS and CMA-GSICS: </a:t>
            </a:r>
            <a:r>
              <a:rPr lang="en-US" altLang="ja-JP" dirty="0" smtClean="0">
                <a:solidFill>
                  <a:srgbClr val="0000FF"/>
                </a:solidFill>
              </a:rPr>
              <a:t>good agreement (0.1K) </a:t>
            </a:r>
            <a:r>
              <a:rPr lang="en-US" altLang="ja-JP" smtClean="0">
                <a:solidFill>
                  <a:srgbClr val="0000FF"/>
                </a:solidFill>
              </a:rPr>
              <a:t>for </a:t>
            </a:r>
            <a:r>
              <a:rPr lang="en-US" altLang="ja-JP" smtClean="0">
                <a:solidFill>
                  <a:srgbClr val="0000FF"/>
                </a:solidFill>
              </a:rPr>
              <a:t>IR1-3 </a:t>
            </a:r>
            <a:r>
              <a:rPr lang="en-US" altLang="ja-JP" dirty="0"/>
              <a:t>under the condition of  averaging during the 3-month period</a:t>
            </a:r>
          </a:p>
          <a:p>
            <a:pPr marL="452438" indent="-271463">
              <a:lnSpc>
                <a:spcPct val="130000"/>
              </a:lnSpc>
              <a:buFont typeface="Calibri" panose="020F0502020204030204" pitchFamily="34" charset="0"/>
              <a:buChar char="–"/>
            </a:pPr>
            <a:r>
              <a:rPr lang="en-US" altLang="ja-JP" dirty="0"/>
              <a:t>GSICS and </a:t>
            </a:r>
            <a:r>
              <a:rPr lang="en-US" altLang="ja-JP" dirty="0" err="1"/>
              <a:t>GeoCAVS</a:t>
            </a:r>
            <a:r>
              <a:rPr lang="en-US" altLang="ja-JP" dirty="0"/>
              <a:t>: </a:t>
            </a:r>
            <a:r>
              <a:rPr lang="en-US" altLang="ja-JP" dirty="0">
                <a:solidFill>
                  <a:srgbClr val="0000FF"/>
                </a:solidFill>
              </a:rPr>
              <a:t>general </a:t>
            </a:r>
            <a:r>
              <a:rPr lang="en-US" altLang="ja-JP">
                <a:solidFill>
                  <a:srgbClr val="0000FF"/>
                </a:solidFill>
              </a:rPr>
              <a:t>agreement </a:t>
            </a:r>
            <a:r>
              <a:rPr lang="en-US" altLang="ja-JP" smtClean="0">
                <a:solidFill>
                  <a:srgbClr val="0000FF"/>
                </a:solidFill>
              </a:rPr>
              <a:t>(0.3 </a:t>
            </a:r>
            <a:r>
              <a:rPr lang="en-US" altLang="ja-JP" dirty="0" smtClean="0">
                <a:solidFill>
                  <a:srgbClr val="0000FF"/>
                </a:solidFill>
              </a:rPr>
              <a:t>K</a:t>
            </a:r>
            <a:r>
              <a:rPr lang="en-US" altLang="ja-JP" dirty="0">
                <a:solidFill>
                  <a:srgbClr val="0000FF"/>
                </a:solidFill>
              </a:rPr>
              <a:t>) for </a:t>
            </a:r>
            <a:r>
              <a:rPr lang="en-US" altLang="ja-JP" dirty="0" smtClean="0">
                <a:solidFill>
                  <a:srgbClr val="0000FF"/>
                </a:solidFill>
              </a:rPr>
              <a:t>IR1 &amp; IR2</a:t>
            </a:r>
            <a:r>
              <a:rPr lang="en-US" altLang="ja-JP" dirty="0" smtClean="0"/>
              <a:t> </a:t>
            </a:r>
            <a:r>
              <a:rPr lang="en-US" altLang="ja-JP" dirty="0"/>
              <a:t>under the condition of  averaging during the 3-month period</a:t>
            </a:r>
          </a:p>
          <a:p>
            <a:pPr marL="452438" indent="-271463">
              <a:lnSpc>
                <a:spcPct val="130000"/>
              </a:lnSpc>
              <a:buFont typeface="Calibri" panose="020F0502020204030204" pitchFamily="34" charset="0"/>
              <a:buChar char="–"/>
            </a:pPr>
            <a:r>
              <a:rPr lang="en-US" altLang="ja-JP" dirty="0" smtClean="0"/>
              <a:t>GSICS Algorithm: negative bias in IR3 (&gt; 1 K) compared with </a:t>
            </a:r>
            <a:r>
              <a:rPr lang="en-US" altLang="ja-JP" dirty="0" err="1" smtClean="0"/>
              <a:t>GeoCAVS</a:t>
            </a:r>
            <a:endParaRPr lang="en-US" altLang="ja-JP" dirty="0" smtClean="0"/>
          </a:p>
          <a:p>
            <a:pPr marL="981075" lvl="1" indent="-342900">
              <a:lnSpc>
                <a:spcPct val="130000"/>
              </a:lnSpc>
              <a:buFont typeface="Wingdings" panose="05000000000000000000" pitchFamily="2" charset="2"/>
              <a:buChar char="ü"/>
            </a:pPr>
            <a:r>
              <a:rPr lang="en-US" altLang="ja-JP" dirty="0" smtClean="0"/>
              <a:t>Need for further investigation to find the root cause(s)</a:t>
            </a:r>
          </a:p>
          <a:p>
            <a:pPr marL="363538" lvl="1" indent="-363538">
              <a:lnSpc>
                <a:spcPct val="13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altLang="ja-JP" sz="2000" dirty="0" smtClean="0"/>
              <a:t>Future tasks/collaborations: to be discussed in next slide</a:t>
            </a:r>
          </a:p>
        </p:txBody>
      </p:sp>
      <p:sp>
        <p:nvSpPr>
          <p:cNvPr id="7" name="フッター プレースホルダー 5"/>
          <p:cNvSpPr>
            <a:spLocks noGrp="1"/>
          </p:cNvSpPr>
          <p:nvPr>
            <p:ph type="ftr" sz="quarter" idx="11"/>
          </p:nvPr>
        </p:nvSpPr>
        <p:spPr>
          <a:xfrm>
            <a:off x="2627784" y="6356350"/>
            <a:ext cx="4248472" cy="365125"/>
          </a:xfrm>
        </p:spPr>
        <p:txBody>
          <a:bodyPr/>
          <a:lstStyle/>
          <a:p>
            <a:r>
              <a:rPr kumimoji="1" lang="en-US" altLang="ja-JP" dirty="0" smtClean="0"/>
              <a:t>2019 GRWG/GDWG Annual Meeting, 4-8 March, </a:t>
            </a:r>
            <a:r>
              <a:rPr kumimoji="1" lang="en-US" altLang="ja-JP" dirty="0" err="1" smtClean="0"/>
              <a:t>Frascati</a:t>
            </a:r>
            <a:r>
              <a:rPr kumimoji="1" lang="en-US" altLang="ja-JP" dirty="0" smtClean="0"/>
              <a:t>, Italy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25979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none" rtlCol="0">
        <a:spAutoFit/>
      </a:bodyPr>
      <a:lstStyle>
        <a:defPPr>
          <a:defRPr kumimoji="1"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2846</TotalTime>
  <Words>1475</Words>
  <Application>Microsoft Office PowerPoint</Application>
  <PresentationFormat>画面に合わせる (4:3)</PresentationFormat>
  <Paragraphs>252</Paragraphs>
  <Slides>14</Slides>
  <Notes>0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14</vt:i4>
      </vt:variant>
    </vt:vector>
  </HeadingPairs>
  <TitlesOfParts>
    <vt:vector size="23" baseType="lpstr">
      <vt:lpstr>ＭＳ Ｐゴシック</vt:lpstr>
      <vt:lpstr>Arial</vt:lpstr>
      <vt:lpstr>Calibri</vt:lpstr>
      <vt:lpstr>Cambria Math</vt:lpstr>
      <vt:lpstr>Symbol</vt:lpstr>
      <vt:lpstr>Times New Roman</vt:lpstr>
      <vt:lpstr>Wingdings</vt:lpstr>
      <vt:lpstr>Office ​​テーマ</vt:lpstr>
      <vt:lpstr>Equation.3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気象庁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Masaya Takahashi</dc:creator>
  <cp:lastModifiedBy>YusukeYogo</cp:lastModifiedBy>
  <cp:revision>200</cp:revision>
  <dcterms:created xsi:type="dcterms:W3CDTF">2019-01-11T09:11:02Z</dcterms:created>
  <dcterms:modified xsi:type="dcterms:W3CDTF">2019-03-01T01:00:48Z</dcterms:modified>
</cp:coreProperties>
</file>