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577" r:id="rId2"/>
    <p:sldId id="598" r:id="rId3"/>
    <p:sldId id="615" r:id="rId4"/>
    <p:sldId id="616" r:id="rId5"/>
    <p:sldId id="617" r:id="rId6"/>
    <p:sldId id="618" r:id="rId7"/>
    <p:sldId id="621" r:id="rId8"/>
    <p:sldId id="622" r:id="rId9"/>
    <p:sldId id="619" r:id="rId10"/>
    <p:sldId id="623" r:id="rId11"/>
    <p:sldId id="624" r:id="rId12"/>
    <p:sldId id="625" r:id="rId13"/>
    <p:sldId id="628" r:id="rId14"/>
    <p:sldId id="629" r:id="rId15"/>
    <p:sldId id="630" r:id="rId16"/>
    <p:sldId id="632" r:id="rId17"/>
    <p:sldId id="631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FFFF"/>
    <a:srgbClr val="008000"/>
    <a:srgbClr val="33CC33"/>
    <a:srgbClr val="0033CC"/>
    <a:srgbClr val="9900FF"/>
    <a:srgbClr val="003399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695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417" y="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73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26160"/>
            <a:ext cx="82296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6"/>
            <a:ext cx="21336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890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8906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1"/>
            <a:ext cx="5486400" cy="35083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7759"/>
            <a:ext cx="82296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25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7540" y="64782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0271"/>
            <a:ext cx="1578968" cy="6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475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ikun.Wang@noa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672" y="1025147"/>
            <a:ext cx="8434316" cy="1881802"/>
          </a:xfrm>
        </p:spPr>
        <p:txBody>
          <a:bodyPr>
            <a:normAutofit fontScale="90000"/>
          </a:bodyPr>
          <a:lstStyle/>
          <a:p>
            <a:br>
              <a:rPr lang="en-US" sz="3000" dirty="0"/>
            </a:br>
            <a:r>
              <a:rPr lang="en-US" sz="5300" dirty="0"/>
              <a:t>Near Space Platform </a:t>
            </a:r>
            <a:br>
              <a:rPr lang="en-US" sz="5300" dirty="0"/>
            </a:br>
            <a:r>
              <a:rPr lang="en-US" sz="5300" dirty="0"/>
              <a:t>for </a:t>
            </a:r>
            <a:br>
              <a:rPr lang="en-US" sz="5300" dirty="0"/>
            </a:br>
            <a:r>
              <a:rPr lang="en-US" sz="5300" dirty="0"/>
              <a:t>Satellite Sensor Validation </a:t>
            </a:r>
            <a:endParaRPr lang="en-US" sz="5300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09" y="3535060"/>
            <a:ext cx="6135784" cy="1537335"/>
          </a:xfrm>
        </p:spPr>
        <p:txBody>
          <a:bodyPr>
            <a:noAutofit/>
          </a:bodyPr>
          <a:lstStyle/>
          <a:p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</a:t>
            </a:r>
            <a:r>
              <a:rPr lang="en-US" sz="135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</a:t>
            </a:r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,  Ling Liu</a:t>
            </a:r>
            <a:r>
              <a:rPr lang="en-US" sz="135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, Kevin Garrett</a:t>
            </a:r>
            <a:r>
              <a:rPr lang="en-US" sz="135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3</a:t>
            </a:r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, Kayo Ide</a:t>
            </a:r>
            <a:r>
              <a:rPr lang="en-US" sz="135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4</a:t>
            </a:r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, Sid Boukabara</a:t>
            </a:r>
            <a:r>
              <a:rPr lang="en-US" sz="135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3</a:t>
            </a:r>
            <a:r>
              <a:rPr 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endParaRPr lang="en-US" sz="135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Riverside @ NOAA/NESDIS.STAR;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hlinkClick r:id="rId2"/>
              </a:rPr>
              <a:t>Likun.Wang@noaa.gov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ARE@ NOAA/MESDIS/STAR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NOAA/NESDIS/STAR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Univ. of Maryland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257175" indent="-257175">
              <a:buAutoNum type="arabicPeriod"/>
            </a:pP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385763" indent="-385763"/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Acknowledgements to Max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Kamenetsky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(Google Loon), Lawrence Coy (SSAI), Mark R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Schoeberl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(STC), Katherine Lukens (UMD)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</a:t>
            </a:r>
          </a:p>
          <a:p>
            <a:pPr marL="385763" indent="-385763"/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25" dirty="0"/>
              <a:t> 2019 GSICS Annual meeting, Frascati, Italy; March  7 2019 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Collocating Two Dataset Together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6477000" cy="445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650904"/>
            <a:ext cx="6245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Samples: 37322</a:t>
            </a:r>
          </a:p>
          <a:p>
            <a:r>
              <a:rPr lang="en-US" dirty="0"/>
              <a:t>Solar zenith angle: -88.85 - 84.53</a:t>
            </a:r>
          </a:p>
          <a:p>
            <a:r>
              <a:rPr lang="en-US" dirty="0"/>
              <a:t>Zenith Angle Range: 2.74 – 85.5 Degree (Loon are most at nadir) </a:t>
            </a:r>
          </a:p>
          <a:p>
            <a:r>
              <a:rPr lang="en-US" dirty="0"/>
              <a:t>Time Difference : within 10 minutes (ABI Scan) </a:t>
            </a:r>
          </a:p>
        </p:txBody>
      </p:sp>
    </p:spTree>
    <p:extLst>
      <p:ext uri="{BB962C8B-B14F-4D97-AF65-F5344CB8AC3E}">
        <p14:creationId xmlns:p14="http://schemas.microsoft.com/office/powerpoint/2010/main" val="147252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Histogram of Collocated BTs</a:t>
            </a:r>
            <a:br>
              <a:rPr lang="en-US" dirty="0"/>
            </a:br>
            <a:r>
              <a:rPr lang="en-US" dirty="0"/>
              <a:t>All Data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693890" cy="5289550"/>
          </a:xfrm>
        </p:spPr>
      </p:pic>
      <p:sp>
        <p:nvSpPr>
          <p:cNvPr id="5" name="TextBox 4"/>
          <p:cNvSpPr txBox="1"/>
          <p:nvPr/>
        </p:nvSpPr>
        <p:spPr>
          <a:xfrm>
            <a:off x="6324600" y="2209800"/>
            <a:ext cx="99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 BT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4278868"/>
            <a:ext cx="103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LOON BT</a:t>
            </a:r>
          </a:p>
        </p:txBody>
      </p:sp>
    </p:spTree>
    <p:extLst>
      <p:ext uri="{BB962C8B-B14F-4D97-AF65-F5344CB8AC3E}">
        <p14:creationId xmlns:p14="http://schemas.microsoft.com/office/powerpoint/2010/main" val="177796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2-D histogram and Linear Fitting</a:t>
            </a:r>
            <a:br>
              <a:rPr lang="en-US" dirty="0"/>
            </a:br>
            <a:r>
              <a:rPr lang="en-US" dirty="0"/>
              <a:t>(All data)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693890" cy="5289550"/>
          </a:xfrm>
        </p:spPr>
      </p:pic>
    </p:spTree>
    <p:extLst>
      <p:ext uri="{BB962C8B-B14F-4D97-AF65-F5344CB8AC3E}">
        <p14:creationId xmlns:p14="http://schemas.microsoft.com/office/powerpoint/2010/main" val="258213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Zenith Angle Play a Role </a:t>
            </a:r>
          </a:p>
        </p:txBody>
      </p:sp>
      <p:pic>
        <p:nvPicPr>
          <p:cNvPr id="205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593924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191000" y="2667000"/>
            <a:ext cx="0" cy="8382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0600" y="3276600"/>
            <a:ext cx="0" cy="3048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3429000"/>
            <a:ext cx="0" cy="3048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7200" y="1066800"/>
            <a:ext cx="3276600" cy="24384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76800" y="1066800"/>
            <a:ext cx="2667000" cy="25146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743200" y="1066800"/>
            <a:ext cx="4832168" cy="26670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2" name="Picture 4" descr="Image result for GOES 16 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18" y="762000"/>
            <a:ext cx="1455882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5800" y="5419507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Loon mostly down looking only; But geostationary satellite stays far way and mostly “watches” the Earth with large zenith angle </a:t>
            </a:r>
          </a:p>
        </p:txBody>
      </p:sp>
    </p:spTree>
    <p:extLst>
      <p:ext uri="{BB962C8B-B14F-4D97-AF65-F5344CB8AC3E}">
        <p14:creationId xmlns:p14="http://schemas.microsoft.com/office/powerpoint/2010/main" val="135559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/>
              <a:t>2-D histogram and Linear Fitting</a:t>
            </a:r>
            <a:br>
              <a:rPr lang="en-US" dirty="0"/>
            </a:br>
            <a:r>
              <a:rPr lang="en-US" dirty="0"/>
              <a:t>(Zenith angle &lt; 20.0)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95400"/>
            <a:ext cx="7693890" cy="5289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6414184"/>
            <a:ext cx="738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Correlation is in creasing after constraining zenith angle </a:t>
            </a:r>
          </a:p>
        </p:txBody>
      </p:sp>
    </p:spTree>
    <p:extLst>
      <p:ext uri="{BB962C8B-B14F-4D97-AF65-F5344CB8AC3E}">
        <p14:creationId xmlns:p14="http://schemas.microsoft.com/office/powerpoint/2010/main" val="349435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8113"/>
            <a:ext cx="8686800" cy="636449"/>
          </a:xfrm>
        </p:spPr>
        <p:txBody>
          <a:bodyPr>
            <a:noAutofit/>
          </a:bodyPr>
          <a:lstStyle/>
          <a:p>
            <a:r>
              <a:rPr lang="en-US" sz="2800" dirty="0"/>
              <a:t>Scatter plot</a:t>
            </a:r>
            <a:br>
              <a:rPr lang="en-US" sz="2800" dirty="0"/>
            </a:br>
            <a:r>
              <a:rPr lang="en-US" sz="2800" dirty="0"/>
              <a:t>(Zenith angle &lt; 20.0) 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0" t="7077" r="8447"/>
          <a:stretch/>
        </p:blipFill>
        <p:spPr>
          <a:xfrm>
            <a:off x="1822173" y="1152940"/>
            <a:ext cx="6758610" cy="4915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007571"/>
            <a:ext cx="166977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dynamic range probably </a:t>
            </a:r>
          </a:p>
          <a:p>
            <a:r>
              <a:rPr lang="en-US" dirty="0"/>
              <a:t>has issues. The sensor is not well calibrated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018" y="4022044"/>
            <a:ext cx="2256182" cy="6626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relationship is encouraging</a:t>
            </a:r>
          </a:p>
        </p:txBody>
      </p:sp>
    </p:spTree>
    <p:extLst>
      <p:ext uri="{BB962C8B-B14F-4D97-AF65-F5344CB8AC3E}">
        <p14:creationId xmlns:p14="http://schemas.microsoft.com/office/powerpoint/2010/main" val="2812804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Scatter Plot</a:t>
            </a:r>
            <a:br>
              <a:rPr lang="en-US" sz="2400" dirty="0"/>
            </a:br>
            <a:r>
              <a:rPr lang="en-US" sz="2400" dirty="0"/>
              <a:t>(Zenith angle &lt; 20.0 and Night Only)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6337" r="6271"/>
          <a:stretch/>
        </p:blipFill>
        <p:spPr>
          <a:xfrm>
            <a:off x="2296454" y="1152938"/>
            <a:ext cx="6469860" cy="46316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1262" y="5771330"/>
            <a:ext cx="60993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uncertainties is reduced. But need more data to fill the gap.   </a:t>
            </a:r>
          </a:p>
        </p:txBody>
      </p:sp>
    </p:spTree>
    <p:extLst>
      <p:ext uri="{BB962C8B-B14F-4D97-AF65-F5344CB8AC3E}">
        <p14:creationId xmlns:p14="http://schemas.microsoft.com/office/powerpoint/2010/main" val="137065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Preliminary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results are encouraging,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	without knowledge of spectral coverage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  without knowledge of view geometry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  without calibration source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  with large uncertainties: ± 6 K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r>
              <a:rPr lang="en-US" sz="2400" dirty="0"/>
              <a:t>Future Google Loon can potentially serve as a satellite sensor validation platform</a:t>
            </a:r>
          </a:p>
          <a:p>
            <a:pPr lvl="1"/>
            <a:r>
              <a:rPr lang="en-US" sz="2400" dirty="0"/>
              <a:t>Low cost </a:t>
            </a:r>
          </a:p>
          <a:p>
            <a:pPr lvl="1"/>
            <a:r>
              <a:rPr lang="en-US" sz="2400" dirty="0"/>
              <a:t>can fly anywhere and hover over specific regions </a:t>
            </a:r>
          </a:p>
          <a:p>
            <a:pPr lvl="1"/>
            <a:r>
              <a:rPr lang="en-US" sz="2400" dirty="0"/>
              <a:t>can maintain the instruments</a:t>
            </a:r>
          </a:p>
          <a:p>
            <a:pPr lvl="1"/>
            <a:r>
              <a:rPr lang="en-US" sz="2400" dirty="0"/>
              <a:t>Improved sensor   	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342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36" y="1171736"/>
            <a:ext cx="8295564" cy="5307169"/>
          </a:xfrm>
        </p:spPr>
        <p:txBody>
          <a:bodyPr>
            <a:normAutofit/>
          </a:bodyPr>
          <a:lstStyle/>
          <a:p>
            <a:r>
              <a:rPr lang="en-US" sz="2400" dirty="0"/>
              <a:t>One of NOAA Technology Maturity Evaluation (TME) project</a:t>
            </a:r>
          </a:p>
          <a:p>
            <a:endParaRPr lang="en-US" sz="2400" dirty="0"/>
          </a:p>
          <a:p>
            <a:r>
              <a:rPr lang="en-US" sz="2400" dirty="0"/>
              <a:t>Explore possibility of near-space measurements for NOAA observation system</a:t>
            </a:r>
          </a:p>
          <a:p>
            <a:pPr lvl="1"/>
            <a:r>
              <a:rPr lang="en-US" dirty="0"/>
              <a:t>Can these measurements potentially improve the NOAA NWP? </a:t>
            </a:r>
          </a:p>
          <a:p>
            <a:pPr lvl="1"/>
            <a:r>
              <a:rPr lang="en-US" dirty="0"/>
              <a:t>Can these serve as a high-altitude "</a:t>
            </a:r>
            <a:r>
              <a:rPr lang="en-US" dirty="0" err="1"/>
              <a:t>pesudo</a:t>
            </a:r>
            <a:r>
              <a:rPr lang="en-US" dirty="0"/>
              <a:t>-satellite" platform to host instruments and sensors? </a:t>
            </a:r>
          </a:p>
          <a:p>
            <a:pPr lvl="1"/>
            <a:endParaRPr lang="en-US" sz="2400" dirty="0"/>
          </a:p>
          <a:p>
            <a:r>
              <a:rPr lang="en-US" sz="2400" dirty="0"/>
              <a:t>Google Loon platform: Example </a:t>
            </a:r>
          </a:p>
          <a:p>
            <a:pPr lvl="1"/>
            <a:r>
              <a:rPr lang="en-US" sz="2400" dirty="0"/>
              <a:t> </a:t>
            </a:r>
            <a:r>
              <a:rPr lang="en-US" dirty="0"/>
              <a:t>Characteristics </a:t>
            </a:r>
          </a:p>
          <a:p>
            <a:pPr lvl="1"/>
            <a:r>
              <a:rPr lang="en-US" dirty="0"/>
              <a:t> Inter-comparison between GOES16 ABI and IR thermometer</a:t>
            </a:r>
          </a:p>
          <a:p>
            <a:pPr lvl="1"/>
            <a:r>
              <a:rPr lang="en-US" dirty="0"/>
              <a:t> Potentials as sensor validation platforms</a:t>
            </a:r>
            <a:r>
              <a:rPr lang="en-US" sz="2400" dirty="0"/>
              <a:t> 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7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Google Loon Review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895"/>
          <a:stretch/>
        </p:blipFill>
        <p:spPr>
          <a:xfrm>
            <a:off x="475617" y="3093981"/>
            <a:ext cx="2500842" cy="3263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2185" y="3135113"/>
            <a:ext cx="538124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from sheets of polyethylene, each tennis court-sized balloon is built to last for well over 100 days before landing back on Earth in a controlled descent.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15 m (49 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across and 12 m (39 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Left Arrow 2"/>
          <p:cNvSpPr/>
          <p:nvPr/>
        </p:nvSpPr>
        <p:spPr>
          <a:xfrm rot="20215314">
            <a:off x="2102480" y="3416268"/>
            <a:ext cx="950119" cy="24288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Left Arrow 5"/>
          <p:cNvSpPr/>
          <p:nvPr/>
        </p:nvSpPr>
        <p:spPr>
          <a:xfrm>
            <a:off x="1866736" y="5330794"/>
            <a:ext cx="2374167" cy="25717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367577" y="5133361"/>
            <a:ext cx="4052507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3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 equipment's: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panel system, antenna, flight</a:t>
            </a:r>
          </a:p>
          <a:p>
            <a:pPr algn="just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capsule, parachute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038" y="6466200"/>
            <a:ext cx="1693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from https://loon.co/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562" y="1019157"/>
            <a:ext cx="829087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Project Loon is a network of stratospheric balloons, designed to extend Internet connectivity to people in rural and remote areas worldwide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562" y="1734844"/>
            <a:ext cx="829087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Auto launchers: capable of safely and consistently launching a new balloon every 30 minutes.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562" y="2406527"/>
            <a:ext cx="829087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Status: over 25 million km of test flights since the project began. Duration: up to 190 days in the stratosphere.</a:t>
            </a:r>
          </a:p>
        </p:txBody>
      </p:sp>
    </p:spTree>
    <p:extLst>
      <p:ext uri="{BB962C8B-B14F-4D97-AF65-F5344CB8AC3E}">
        <p14:creationId xmlns:p14="http://schemas.microsoft.com/office/powerpoint/2010/main" val="76113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15" y="998657"/>
            <a:ext cx="7205571" cy="54122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Loon Design – Detailed 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-40943" y="6447200"/>
            <a:ext cx="449674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solidFill>
                  <a:srgbClr val="FF0000"/>
                </a:solidFill>
              </a:rPr>
              <a:t>https://www.icao.int/SAM/Documents/2016-CRPP4/Peru%20GREPECAS%20PPRC-4%20brief%20Jul%2016.pdf</a:t>
            </a:r>
          </a:p>
        </p:txBody>
      </p:sp>
    </p:spTree>
    <p:extLst>
      <p:ext uri="{BB962C8B-B14F-4D97-AF65-F5344CB8AC3E}">
        <p14:creationId xmlns:p14="http://schemas.microsoft.com/office/powerpoint/2010/main" val="44803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Payload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800" dirty="0"/>
              <a:t>Payload for In-situ measurements</a:t>
            </a:r>
          </a:p>
          <a:p>
            <a:pPr lvl="1"/>
            <a:r>
              <a:rPr lang="en-US" sz="2800" dirty="0"/>
              <a:t>Stratosphere winds from Loon position</a:t>
            </a:r>
          </a:p>
          <a:p>
            <a:pPr lvl="1"/>
            <a:r>
              <a:rPr lang="en-US" sz="2800" dirty="0"/>
              <a:t>Stratosphere temperature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Stratosphere Trace gas concentration (e.g., Ozone)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Payload for Remote Sensing</a:t>
            </a:r>
          </a:p>
          <a:p>
            <a:pPr lvl="1"/>
            <a:r>
              <a:rPr lang="en-US" sz="2800" dirty="0"/>
              <a:t>Loon-based IR thermometers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Loon-based GPS RO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Loon-based cube satellite instrument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69408" y="3831826"/>
            <a:ext cx="1691884" cy="2688336"/>
            <a:chOff x="6790944" y="3017520"/>
            <a:chExt cx="2255845" cy="3584448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/>
            <a:srcRect r="56895"/>
            <a:stretch/>
          </p:blipFill>
          <p:spPr>
            <a:xfrm>
              <a:off x="6790944" y="3017520"/>
              <a:ext cx="1618641" cy="2112264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>
              <a:off x="7435672" y="4791456"/>
              <a:ext cx="162992" cy="1810512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750739" y="4680155"/>
              <a:ext cx="1296050" cy="33832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551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Google Loon Trajectory </a:t>
            </a:r>
            <a:br>
              <a:rPr lang="en-US" dirty="0"/>
            </a:br>
            <a:r>
              <a:rPr lang="en-US" dirty="0"/>
              <a:t>(2016 -2017)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4" t="16717" r="6902" b="18458"/>
          <a:stretch/>
        </p:blipFill>
        <p:spPr>
          <a:xfrm>
            <a:off x="203200" y="1371600"/>
            <a:ext cx="863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944562"/>
          </a:xfrm>
        </p:spPr>
        <p:txBody>
          <a:bodyPr>
            <a:normAutofit/>
          </a:bodyPr>
          <a:lstStyle/>
          <a:p>
            <a:r>
              <a:rPr lang="en-US" dirty="0"/>
              <a:t>Example of the Data</a:t>
            </a:r>
            <a:br>
              <a:rPr lang="en-US" dirty="0"/>
            </a:br>
            <a:r>
              <a:rPr lang="en-US" dirty="0"/>
              <a:t>(longest flight)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90600"/>
            <a:ext cx="7052733" cy="528955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981200" y="5257800"/>
            <a:ext cx="228600" cy="6096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6043" y="5544106"/>
            <a:ext cx="238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Deep convective clouds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4876800"/>
            <a:ext cx="6096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95800" y="3104119"/>
            <a:ext cx="293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Ambient Temperature Sensor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7121" y="5574268"/>
            <a:ext cx="183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IR Thermometer </a:t>
            </a:r>
          </a:p>
        </p:txBody>
      </p:sp>
    </p:spTree>
    <p:extLst>
      <p:ext uri="{BB962C8B-B14F-4D97-AF65-F5344CB8AC3E}">
        <p14:creationId xmlns:p14="http://schemas.microsoft.com/office/powerpoint/2010/main" val="111156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GOES-R ABI vs Loon IR thermometer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" y="961657"/>
            <a:ext cx="7814733" cy="5861050"/>
          </a:xfrm>
        </p:spPr>
      </p:pic>
    </p:spTree>
    <p:extLst>
      <p:ext uri="{BB962C8B-B14F-4D97-AF65-F5344CB8AC3E}">
        <p14:creationId xmlns:p14="http://schemas.microsoft.com/office/powerpoint/2010/main" val="271827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  </a:t>
            </a:r>
            <a:r>
              <a:rPr lang="en-US" dirty="0">
                <a:solidFill>
                  <a:srgbClr val="FF0000"/>
                </a:solidFill>
              </a:rPr>
              <a:t>vs</a:t>
            </a:r>
            <a:r>
              <a:rPr lang="en-US" dirty="0"/>
              <a:t> Infrared Thermometer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39837"/>
            <a:ext cx="4040188" cy="639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Advanced Baseline Imager (ABI)</a:t>
            </a:r>
          </a:p>
          <a:p>
            <a:pPr algn="ctr"/>
            <a:r>
              <a:rPr lang="en-US" dirty="0"/>
              <a:t>On GOES16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56681"/>
            <a:ext cx="4040188" cy="378767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56572" y="1135618"/>
            <a:ext cx="4041775" cy="857982"/>
          </a:xfrm>
        </p:spPr>
        <p:txBody>
          <a:bodyPr>
            <a:normAutofit/>
          </a:bodyPr>
          <a:lstStyle/>
          <a:p>
            <a:pPr algn="ctr"/>
            <a:r>
              <a:rPr lang="en-US" sz="1900" dirty="0" err="1"/>
              <a:t>Melexis</a:t>
            </a:r>
            <a:r>
              <a:rPr lang="en-US" sz="1900" dirty="0"/>
              <a:t> MLX90614 IR Thermometer</a:t>
            </a:r>
          </a:p>
          <a:p>
            <a:pPr algn="ctr"/>
            <a:r>
              <a:rPr lang="en-US" sz="1900" dirty="0"/>
              <a:t>On Google Loon</a:t>
            </a:r>
          </a:p>
        </p:txBody>
      </p:sp>
      <p:pic>
        <p:nvPicPr>
          <p:cNvPr id="1028" name="Picture 4" descr="MLX90614 - Infrared Thermometer Sensor - Melex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76734"/>
            <a:ext cx="1905388" cy="1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24859" y="39624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 Features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Small size and low cost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Easy to integrate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Factory calibrated in wide temperature range: -40 to 125°C for sensor temperature and -70 to 380°C for object temperature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Thermopile detector chip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630754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https://www.melexis.com/en/product/MLX90614/Digital-Plug-Play-Infrared-Thermometer-TO-Can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7650" y="62707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https://www.harris.com/content/goes-r-advanced-baseline-imager</a:t>
            </a:r>
          </a:p>
        </p:txBody>
      </p:sp>
    </p:spTree>
    <p:extLst>
      <p:ext uri="{BB962C8B-B14F-4D97-AF65-F5344CB8AC3E}">
        <p14:creationId xmlns:p14="http://schemas.microsoft.com/office/powerpoint/2010/main" val="166638838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71390</TotalTime>
  <Words>573</Words>
  <Application>Microsoft Office PowerPoint</Application>
  <PresentationFormat>On-screen Show (4:3)</PresentationFormat>
  <Paragraphs>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Baskerville Old Face</vt:lpstr>
      <vt:lpstr>Calibri</vt:lpstr>
      <vt:lpstr>Century</vt:lpstr>
      <vt:lpstr>Courier New</vt:lpstr>
      <vt:lpstr>Times New Roman</vt:lpstr>
      <vt:lpstr>Wingdings</vt:lpstr>
      <vt:lpstr>NPP_FOR</vt:lpstr>
      <vt:lpstr> Near Space Platform  for  Satellite Sensor Validation </vt:lpstr>
      <vt:lpstr>Background</vt:lpstr>
      <vt:lpstr>Google Loon Review </vt:lpstr>
      <vt:lpstr>Loon Design – Detailed View</vt:lpstr>
      <vt:lpstr>Potential Payload </vt:lpstr>
      <vt:lpstr>Google Loon Trajectory  (2016 -2017)</vt:lpstr>
      <vt:lpstr>Example of the Data (longest flight)</vt:lpstr>
      <vt:lpstr>GOES-R ABI vs Loon IR thermometer</vt:lpstr>
      <vt:lpstr>ABI  vs Infrared Thermometer </vt:lpstr>
      <vt:lpstr>Collocating Two Dataset Together</vt:lpstr>
      <vt:lpstr>Histogram of Collocated BTs All Data</vt:lpstr>
      <vt:lpstr>2-D histogram and Linear Fitting (All data)</vt:lpstr>
      <vt:lpstr>Zenith Angle Play a Role </vt:lpstr>
      <vt:lpstr>2-D histogram and Linear Fitting (Zenith angle &lt; 20.0) </vt:lpstr>
      <vt:lpstr>Scatter plot (Zenith angle &lt; 20.0)   </vt:lpstr>
      <vt:lpstr>Scatter Plot (Zenith angle &lt; 20.0 and Night Only)</vt:lpstr>
      <vt:lpstr>Preliminary Remarks</vt:lpstr>
    </vt:vector>
  </TitlesOfParts>
  <Company>Lockheed Martin IS&amp;GS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Chris Barnet</dc:creator>
  <cp:lastModifiedBy>Likun Wang</cp:lastModifiedBy>
  <cp:revision>2954</cp:revision>
  <dcterms:created xsi:type="dcterms:W3CDTF">2011-10-05T18:31:57Z</dcterms:created>
  <dcterms:modified xsi:type="dcterms:W3CDTF">2019-03-04T23:58:54Z</dcterms:modified>
</cp:coreProperties>
</file>