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38" r:id="rId2"/>
    <p:sldId id="722" r:id="rId3"/>
    <p:sldId id="740" r:id="rId4"/>
    <p:sldId id="741" r:id="rId5"/>
    <p:sldId id="742" r:id="rId6"/>
    <p:sldId id="743" r:id="rId7"/>
    <p:sldId id="757" r:id="rId8"/>
    <p:sldId id="745" r:id="rId9"/>
    <p:sldId id="724" r:id="rId10"/>
    <p:sldId id="735" r:id="rId11"/>
    <p:sldId id="733" r:id="rId12"/>
    <p:sldId id="736" r:id="rId13"/>
    <p:sldId id="748" r:id="rId14"/>
    <p:sldId id="750" r:id="rId15"/>
    <p:sldId id="753" r:id="rId16"/>
    <p:sldId id="752" r:id="rId17"/>
    <p:sldId id="751" r:id="rId18"/>
    <p:sldId id="755" r:id="rId19"/>
    <p:sldId id="756" r:id="rId20"/>
    <p:sldId id="678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8000"/>
    <a:srgbClr val="5F5F5F"/>
    <a:srgbClr val="333333"/>
    <a:srgbClr val="CC3300"/>
    <a:srgbClr val="800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1694" autoAdjust="0"/>
  </p:normalViewPr>
  <p:slideViewPr>
    <p:cSldViewPr snapToGrid="0">
      <p:cViewPr varScale="1">
        <p:scale>
          <a:sx n="79" d="100"/>
          <a:sy n="79" d="100"/>
        </p:scale>
        <p:origin x="-2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42472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GSICS Processing and Research </a:t>
            </a:r>
            <a:r>
              <a:rPr lang="en-US" altLang="zh-CN" dirty="0" err="1" smtClean="0"/>
              <a:t>Centres</a:t>
            </a:r>
            <a:r>
              <a:rPr lang="en-US" altLang="zh-CN" dirty="0" smtClean="0"/>
              <a:t> (GPRC)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1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GSICS Processing and Research </a:t>
            </a:r>
            <a:r>
              <a:rPr lang="en-US" altLang="zh-CN" dirty="0" err="1" smtClean="0"/>
              <a:t>Centres</a:t>
            </a:r>
            <a:r>
              <a:rPr lang="en-US" altLang="zh-CN" dirty="0" smtClean="0"/>
              <a:t> (GPRC)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1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GSICS Processing and Research </a:t>
            </a:r>
            <a:r>
              <a:rPr lang="en-US" altLang="zh-CN" dirty="0" err="1" smtClean="0"/>
              <a:t>Centres</a:t>
            </a:r>
            <a:r>
              <a:rPr lang="en-US" altLang="zh-CN" dirty="0" smtClean="0"/>
              <a:t> (GPRC)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5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GSICS Processing and Research </a:t>
            </a:r>
            <a:r>
              <a:rPr lang="en-US" altLang="zh-CN" dirty="0" err="1" smtClean="0"/>
              <a:t>Centres</a:t>
            </a:r>
            <a:r>
              <a:rPr lang="en-US" altLang="zh-CN" dirty="0" smtClean="0"/>
              <a:t> (GPRC)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8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GSICS Processing and Research </a:t>
            </a:r>
            <a:r>
              <a:rPr lang="en-US" altLang="zh-CN" dirty="0" err="1" smtClean="0"/>
              <a:t>Centres</a:t>
            </a:r>
            <a:r>
              <a:rPr lang="en-US" altLang="zh-CN" dirty="0" smtClean="0"/>
              <a:t> (GPRC)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7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GSICS Processing and Research </a:t>
            </a:r>
            <a:r>
              <a:rPr lang="en-US" altLang="zh-CN" dirty="0" err="1" smtClean="0"/>
              <a:t>Centres</a:t>
            </a:r>
            <a:r>
              <a:rPr lang="en-US" altLang="zh-CN" dirty="0" smtClean="0"/>
              <a:t> (GPRC)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15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6E1F4-C91A-4F44-BD9C-370F412BC276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94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60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4938" y="6538913"/>
            <a:ext cx="2133600" cy="203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8191C-10FC-4D93-B29D-BCB87E3A2B4D}" type="datetime1">
              <a:rPr lang="zh-CN" altLang="en-US" smtClean="0"/>
              <a:pPr>
                <a:defRPr/>
              </a:pPr>
              <a:t>2019/3/7</a:t>
            </a:fld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3848" y="6237312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48E30-837C-4A3A-BB02-ED36D6FCD8F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852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2" name="Picture 18" descr="GLOGO_sma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971413" y="8540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9" descr="GLOGO_sma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123813" y="10064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0" descr="GLOGO_smal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866638" y="8159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fy4.nsmc.org.cn/portal/en/theme/FY4A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wmo.int/" TargetMode="External"/><Relationship Id="rId7" Type="http://schemas.openxmlformats.org/officeDocument/2006/relationships/hyperlink" Target="http://gsics.atmos.umd.edu/wiki/Hom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sics.eumetsat.int/" TargetMode="External"/><Relationship Id="rId5" Type="http://schemas.openxmlformats.org/officeDocument/2006/relationships/hyperlink" Target="https://www.star.nesdis.noaa.gov/smcd/GCC/ProductCatalog.php" TargetMode="External"/><Relationship Id="rId4" Type="http://schemas.openxmlformats.org/officeDocument/2006/relationships/hyperlink" Target="http://www.star.nesdis.noaa.gov/smcd/GCC/index.ph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6A421-960F-40DF-BDE6-CED4FB09D90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84117" y="1402348"/>
            <a:ext cx="7772400" cy="1659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sz="3200" dirty="0" smtClean="0">
                <a:solidFill>
                  <a:srgbClr val="FF0000"/>
                </a:solidFill>
              </a:rPr>
              <a:t/>
            </a:r>
            <a:br>
              <a:rPr lang="en-IE" sz="3200" dirty="0" smtClean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>Current </a:t>
            </a:r>
            <a:r>
              <a:rPr lang="en-US" sz="3200" dirty="0" smtClean="0">
                <a:solidFill>
                  <a:srgbClr val="0000FF"/>
                </a:solidFill>
              </a:rPr>
              <a:t>Status and Update </a:t>
            </a:r>
            <a:r>
              <a:rPr lang="en-US" sz="3200" dirty="0">
                <a:solidFill>
                  <a:srgbClr val="0000FF"/>
                </a:solidFill>
              </a:rPr>
              <a:t>of CMA GSICS Collaboration Server</a:t>
            </a:r>
            <a:endParaRPr lang="en-US" sz="3200" i="1" dirty="0" smtClean="0">
              <a:solidFill>
                <a:srgbClr val="0000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223085"/>
            <a:ext cx="7315200" cy="115503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  <a:spcAft>
                <a:spcPct val="100000"/>
              </a:spcAft>
            </a:pPr>
            <a:endParaRPr lang="en-US" sz="28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XU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Zhe</a:t>
            </a:r>
            <a:endParaRPr lang="en-US" altLang="zh-CN" sz="2000" i="1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CMA GDWG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2019.3.4-8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Frascati</a:t>
            </a:r>
            <a:r>
              <a:rPr lang="en-US" altLang="zh-CN" sz="20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, Italy</a:t>
            </a:r>
          </a:p>
          <a:p>
            <a:pPr eaLnBrk="1" hangingPunct="1">
              <a:lnSpc>
                <a:spcPct val="80000"/>
              </a:lnSpc>
            </a:pPr>
            <a:endParaRPr lang="en-US" altLang="zh-CN" sz="2000" i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b="1" dirty="0" smtClean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 smtClean="0"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54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264694"/>
            <a:ext cx="5673013" cy="757989"/>
          </a:xfrm>
        </p:spPr>
        <p:txBody>
          <a:bodyPr anchor="ctr"/>
          <a:lstStyle/>
          <a:p>
            <a:pPr lvl="0"/>
            <a:r>
              <a:rPr lang="en-GB" sz="3600" dirty="0" smtClean="0"/>
              <a:t>EUM Sync Code Test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37721"/>
            <a:ext cx="5590674" cy="1505213"/>
          </a:xfrm>
        </p:spPr>
        <p:txBody>
          <a:bodyPr/>
          <a:lstStyle/>
          <a:p>
            <a:r>
              <a:rPr lang="en-GB" altLang="zh-CN" sz="2000" dirty="0" smtClean="0"/>
              <a:t>Version 2: </a:t>
            </a:r>
          </a:p>
          <a:p>
            <a:pPr lvl="1"/>
            <a:r>
              <a:rPr lang="en-GB" altLang="zh-CN" sz="1800" dirty="0" smtClean="0"/>
              <a:t>2018-06-29, CMA received update Sync code and XML configuration file;</a:t>
            </a:r>
          </a:p>
          <a:p>
            <a:pPr lvl="1"/>
            <a:r>
              <a:rPr lang="en-GB" altLang="zh-CN" sz="1800" dirty="0" smtClean="0"/>
              <a:t>Include:</a:t>
            </a:r>
          </a:p>
          <a:p>
            <a:pPr lvl="2"/>
            <a:r>
              <a:rPr lang="en-US" altLang="zh-CN" sz="1400" dirty="0" smtClean="0"/>
              <a:t>Code:</a:t>
            </a:r>
            <a:r>
              <a:rPr lang="zh-CN" altLang="en-US" sz="1400" dirty="0" smtClean="0"/>
              <a:t>     </a:t>
            </a:r>
            <a:r>
              <a:rPr lang="en-GB" altLang="zh-CN" sz="1400" dirty="0"/>
              <a:t>gsicsSyncDaemon.pl </a:t>
            </a:r>
          </a:p>
          <a:p>
            <a:pPr lvl="2"/>
            <a:r>
              <a:rPr lang="en-US" altLang="zh-CN" sz="1400" dirty="0" smtClean="0"/>
              <a:t>Configuration file:</a:t>
            </a:r>
            <a:r>
              <a:rPr lang="zh-CN" altLang="en-US" sz="1400" dirty="0" smtClean="0"/>
              <a:t> </a:t>
            </a:r>
            <a:r>
              <a:rPr lang="en-GB" altLang="zh-CN" sz="1400" dirty="0" smtClean="0"/>
              <a:t>gsicsServers2Sync.xml</a:t>
            </a:r>
          </a:p>
          <a:p>
            <a:pPr lvl="2"/>
            <a:r>
              <a:rPr lang="en-US" altLang="zh-CN" sz="1400" dirty="0" smtClean="0"/>
              <a:t>Run:   </a:t>
            </a:r>
            <a:r>
              <a:rPr lang="en-GB" altLang="zh-CN" sz="1400" dirty="0" err="1" smtClean="0"/>
              <a:t>perl</a:t>
            </a:r>
            <a:r>
              <a:rPr lang="en-GB" altLang="zh-CN" sz="1400" dirty="0" smtClean="0"/>
              <a:t> </a:t>
            </a:r>
            <a:r>
              <a:rPr lang="en-GB" altLang="zh-CN" sz="1400" dirty="0"/>
              <a:t>gsicsSyncDaemon.pl  </a:t>
            </a:r>
            <a:r>
              <a:rPr lang="en-GB" altLang="zh-CN" sz="1400" dirty="0" smtClean="0"/>
              <a:t>gsicsServers2Sync.xml</a:t>
            </a:r>
            <a:endParaRPr lang="en-GB" altLang="zh-CN" sz="1100" dirty="0" smtClean="0"/>
          </a:p>
          <a:p>
            <a:pPr lvl="1"/>
            <a:r>
              <a:rPr lang="en-US" altLang="zh-CN" sz="1800" dirty="0" smtClean="0"/>
              <a:t>Test result:</a:t>
            </a:r>
          </a:p>
          <a:p>
            <a:pPr lvl="2"/>
            <a:r>
              <a:rPr lang="en-US" altLang="zh-CN" sz="1400" dirty="0" smtClean="0"/>
              <a:t>Run smoothly </a:t>
            </a:r>
            <a:r>
              <a:rPr lang="en-US" altLang="zh-CN" sz="1400" dirty="0"/>
              <a:t>on </a:t>
            </a:r>
            <a:r>
              <a:rPr lang="en-US" altLang="zh-CN" sz="1400" dirty="0" smtClean="0"/>
              <a:t>CMA server without error report</a:t>
            </a:r>
            <a:endParaRPr lang="en-US" altLang="zh-CN" sz="1400" dirty="0"/>
          </a:p>
          <a:p>
            <a:pPr lvl="2"/>
            <a:r>
              <a:rPr lang="en-US" altLang="zh-CN" sz="1400" dirty="0" smtClean="0"/>
              <a:t>Download file from GSICS Products</a:t>
            </a:r>
          </a:p>
          <a:p>
            <a:pPr lvl="2"/>
            <a:endParaRPr lang="en-US" altLang="zh-CN" sz="1400" dirty="0"/>
          </a:p>
          <a:p>
            <a:pPr lvl="2"/>
            <a:endParaRPr lang="en-US" altLang="zh-CN" sz="1100" dirty="0" smtClean="0">
              <a:solidFill>
                <a:schemeClr val="accent2"/>
              </a:solidFill>
            </a:endParaRPr>
          </a:p>
          <a:p>
            <a:pPr lvl="1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381489" y="4531895"/>
            <a:ext cx="5096890" cy="1660358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5670884" y="1764633"/>
            <a:ext cx="3328737" cy="451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3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19060" y="264694"/>
            <a:ext cx="5673013" cy="757989"/>
          </a:xfrm>
        </p:spPr>
        <p:txBody>
          <a:bodyPr anchor="ctr"/>
          <a:lstStyle/>
          <a:p>
            <a:pPr lvl="0"/>
            <a:r>
              <a:rPr lang="en-GB" sz="3600" dirty="0" smtClean="0"/>
              <a:t>CMA Status</a:t>
            </a:r>
            <a:endParaRPr lang="en-GB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422" y="1396402"/>
            <a:ext cx="8285746" cy="15052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zh-CN" sz="2000" dirty="0" smtClean="0"/>
              <a:t>CMA replicate EUMETSAT RAC product </a:t>
            </a:r>
          </a:p>
          <a:p>
            <a:pPr lvl="1">
              <a:lnSpc>
                <a:spcPct val="150000"/>
              </a:lnSpc>
            </a:pPr>
            <a:r>
              <a:rPr lang="en-GB" altLang="zh-CN" sz="1800" dirty="0" smtClean="0"/>
              <a:t>Continue using our Shell script</a:t>
            </a:r>
          </a:p>
          <a:p>
            <a:pPr lvl="1">
              <a:lnSpc>
                <a:spcPct val="150000"/>
              </a:lnSpc>
            </a:pPr>
            <a:r>
              <a:rPr lang="en-GB" altLang="zh-CN" sz="1800" dirty="0" smtClean="0"/>
              <a:t>Get and Put</a:t>
            </a:r>
          </a:p>
          <a:p>
            <a:pPr lvl="1">
              <a:lnSpc>
                <a:spcPct val="150000"/>
              </a:lnSpc>
            </a:pPr>
            <a:r>
              <a:rPr lang="en-GB" altLang="zh-CN" sz="1800" dirty="0" smtClean="0"/>
              <a:t>Why?</a:t>
            </a:r>
          </a:p>
          <a:p>
            <a:pPr lvl="2">
              <a:lnSpc>
                <a:spcPct val="150000"/>
              </a:lnSpc>
            </a:pPr>
            <a:r>
              <a:rPr lang="en-GB" altLang="zh-CN" sz="1400" dirty="0" smtClean="0"/>
              <a:t>Replicated remote file has already integrated in CMA GSICS data preparation software in operation mode</a:t>
            </a:r>
          </a:p>
          <a:p>
            <a:pPr lvl="2">
              <a:lnSpc>
                <a:spcPct val="150000"/>
              </a:lnSpc>
            </a:pPr>
            <a:r>
              <a:rPr lang="en-GB" altLang="zh-CN" sz="1400" dirty="0" smtClean="0"/>
              <a:t>Routine job, runs 1 daily</a:t>
            </a:r>
          </a:p>
          <a:p>
            <a:pPr lvl="2">
              <a:lnSpc>
                <a:spcPct val="150000"/>
              </a:lnSpc>
            </a:pPr>
            <a:r>
              <a:rPr lang="en-GB" altLang="zh-CN" sz="1400" dirty="0" smtClean="0"/>
              <a:t>Download catalogue can be configured on demand.</a:t>
            </a:r>
          </a:p>
          <a:p>
            <a:pPr>
              <a:lnSpc>
                <a:spcPct val="150000"/>
              </a:lnSpc>
            </a:pPr>
            <a:r>
              <a:rPr lang="en-GB" altLang="zh-CN" sz="2200" dirty="0" smtClean="0"/>
              <a:t>CMA will use EUM’s sync script after annual meeting</a:t>
            </a:r>
          </a:p>
          <a:p>
            <a:pPr lvl="3"/>
            <a:endParaRPr lang="en-US" altLang="zh-CN" sz="1000" dirty="0"/>
          </a:p>
          <a:p>
            <a:pPr lvl="2"/>
            <a:endParaRPr lang="en-US" altLang="zh-CN" sz="1100" dirty="0" smtClean="0">
              <a:solidFill>
                <a:schemeClr val="accent2"/>
              </a:solidFill>
            </a:endParaRPr>
          </a:p>
          <a:p>
            <a:pPr lvl="1"/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" y="5287946"/>
            <a:ext cx="8915401" cy="12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977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19060" y="264694"/>
            <a:ext cx="5673013" cy="757989"/>
          </a:xfrm>
        </p:spPr>
        <p:txBody>
          <a:bodyPr anchor="ctr"/>
          <a:lstStyle/>
          <a:p>
            <a:pPr lvl="0"/>
            <a:r>
              <a:rPr lang="en-GB" sz="3600" dirty="0" smtClean="0"/>
              <a:t>Suggestion</a:t>
            </a:r>
            <a:endParaRPr lang="en-GB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422" y="1396402"/>
            <a:ext cx="8285746" cy="210077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altLang="zh-CN" sz="2000" dirty="0" smtClean="0"/>
              <a:t>EUMETSAT </a:t>
            </a:r>
            <a:r>
              <a:rPr lang="en-GB" altLang="zh-CN" sz="2000" i="1" dirty="0" smtClean="0"/>
              <a:t>Sync code +XML configuration file </a:t>
            </a:r>
            <a:r>
              <a:rPr lang="en-GB" altLang="zh-CN" sz="2000" dirty="0" smtClean="0"/>
              <a:t>is convenient to users, easy to learn ,deploy, and integrated in local application;</a:t>
            </a:r>
          </a:p>
          <a:p>
            <a:pPr algn="just">
              <a:lnSpc>
                <a:spcPct val="150000"/>
              </a:lnSpc>
            </a:pPr>
            <a:r>
              <a:rPr lang="en-GB" altLang="zh-CN" sz="2000" dirty="0" smtClean="0"/>
              <a:t>CMA recommend for other GDWG members to use it in GPRC for sync RAC product;</a:t>
            </a:r>
          </a:p>
          <a:p>
            <a:pPr algn="just">
              <a:lnSpc>
                <a:spcPct val="150000"/>
              </a:lnSpc>
            </a:pPr>
            <a:r>
              <a:rPr lang="en-GB" altLang="zh-CN" sz="2000" dirty="0" smtClean="0"/>
              <a:t>Thanks </a:t>
            </a:r>
            <a:r>
              <a:rPr lang="en-GB" altLang="zh-CN" sz="2000" dirty="0" err="1" smtClean="0"/>
              <a:t>Peter.Miu</a:t>
            </a:r>
            <a:r>
              <a:rPr lang="en-GB" altLang="zh-CN" sz="2000" dirty="0" smtClean="0"/>
              <a:t> (EUMETSAT)’s contribution on Sync code development.</a:t>
            </a:r>
          </a:p>
          <a:p>
            <a:pPr>
              <a:lnSpc>
                <a:spcPct val="150000"/>
              </a:lnSpc>
            </a:pPr>
            <a:endParaRPr lang="en-GB" altLang="zh-CN" sz="1800" dirty="0" smtClean="0"/>
          </a:p>
          <a:p>
            <a:pPr lvl="2"/>
            <a:endParaRPr lang="en-US" altLang="zh-CN" sz="1100" dirty="0" smtClean="0">
              <a:solidFill>
                <a:schemeClr val="accent2"/>
              </a:solidFill>
            </a:endParaRPr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763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264694"/>
            <a:ext cx="5673013" cy="757989"/>
          </a:xfrm>
        </p:spPr>
        <p:txBody>
          <a:bodyPr anchor="ctr"/>
          <a:lstStyle/>
          <a:p>
            <a:pPr lvl="0"/>
            <a:r>
              <a:rPr lang="en-GB" sz="4000" dirty="0" smtClean="0"/>
              <a:t>Agenda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28" y="1663103"/>
            <a:ext cx="8237130" cy="27404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ja-JP" sz="1800" dirty="0" smtClean="0"/>
              <a:t>Current Status of CMA GSICS Collaboration Server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Progress in CMA </a:t>
            </a:r>
            <a:r>
              <a:rPr lang="en-GB" sz="1800" dirty="0" smtClean="0"/>
              <a:t>on GSICS </a:t>
            </a:r>
            <a:r>
              <a:rPr lang="en-GB" sz="1800" dirty="0"/>
              <a:t>Collaboration Servers </a:t>
            </a:r>
            <a:r>
              <a:rPr lang="en-GB" sz="1800" dirty="0" smtClean="0"/>
              <a:t>Synchronisation</a:t>
            </a:r>
          </a:p>
          <a:p>
            <a:pPr>
              <a:lnSpc>
                <a:spcPct val="150000"/>
              </a:lnSpc>
            </a:pPr>
            <a:r>
              <a:rPr lang="en-GB" sz="1800" dirty="0" smtClean="0">
                <a:solidFill>
                  <a:srgbClr val="0000FF"/>
                </a:solidFill>
              </a:rPr>
              <a:t>FY4A GIIRS Data Introduction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/>
              <a:t/>
            </a:r>
            <a:br>
              <a:rPr lang="en-GB" sz="1800" dirty="0"/>
            </a:br>
            <a:endParaRPr lang="en-GB" sz="2000" dirty="0" smtClean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F3F9-32BA-4C54-BC4C-8979C055498A}" type="datetime1">
              <a:rPr lang="zh-CN" altLang="en-US" smtClean="0"/>
              <a:t>2019/3/7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7E9-74F1-484C-ACF8-DC849997B5E8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14" name="内容占位符 24"/>
          <p:cNvSpPr txBox="1">
            <a:spLocks/>
          </p:cNvSpPr>
          <p:nvPr/>
        </p:nvSpPr>
        <p:spPr bwMode="auto">
          <a:xfrm>
            <a:off x="250832" y="1187197"/>
            <a:ext cx="7489520" cy="497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 marL="316436" indent="-31643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54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11" indent="-26369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85">
                <a:solidFill>
                  <a:schemeClr val="tx1"/>
                </a:solidFill>
                <a:latin typeface="+mn-lt"/>
                <a:ea typeface="+mn-ea"/>
              </a:defRPr>
            </a:lvl2pPr>
            <a:lvl3pPr marL="1054787" indent="-21095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  <a:ea typeface="+mn-ea"/>
              </a:defRPr>
            </a:lvl3pPr>
            <a:lvl4pPr marL="1476701" indent="-21095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46">
                <a:solidFill>
                  <a:schemeClr val="tx1"/>
                </a:solidFill>
                <a:latin typeface="+mn-lt"/>
                <a:ea typeface="+mn-ea"/>
              </a:defRPr>
            </a:lvl4pPr>
            <a:lvl5pPr marL="1898615" indent="-210957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  <a:ea typeface="+mn-ea"/>
              </a:defRPr>
            </a:lvl5pPr>
            <a:lvl6pPr marL="2320530" indent="-21095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  <a:ea typeface="+mn-ea"/>
              </a:defRPr>
            </a:lvl6pPr>
            <a:lvl7pPr marL="2742445" indent="-21095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  <a:ea typeface="+mn-ea"/>
              </a:defRPr>
            </a:lvl7pPr>
            <a:lvl8pPr marL="3164359" indent="-21095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  <a:ea typeface="+mn-ea"/>
              </a:defRPr>
            </a:lvl8pPr>
            <a:lvl9pPr marL="3586274" indent="-21095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defTabSz="914400">
              <a:lnSpc>
                <a:spcPct val="150000"/>
              </a:lnSpc>
            </a:pPr>
            <a:r>
              <a:rPr lang="en-US" altLang="zh-CN" sz="1800" kern="0" dirty="0"/>
              <a:t>Geostationary Interferometric Infrared Sounder (GIIRS</a:t>
            </a:r>
            <a:r>
              <a:rPr lang="en-US" altLang="zh-CN" sz="1800" kern="0" dirty="0" smtClean="0"/>
              <a:t>)</a:t>
            </a:r>
          </a:p>
          <a:p>
            <a:pPr lvl="1" algn="just">
              <a:lnSpc>
                <a:spcPct val="150000"/>
              </a:lnSpc>
            </a:pPr>
            <a:r>
              <a:rPr lang="en-US" altLang="zh-CN" sz="1431" kern="0" dirty="0"/>
              <a:t>An infrared </a:t>
            </a:r>
            <a:r>
              <a:rPr lang="en-US" altLang="zh-CN" sz="1431" kern="0" dirty="0">
                <a:solidFill>
                  <a:srgbClr val="0000FF"/>
                </a:solidFill>
              </a:rPr>
              <a:t>hyper-spectral vertical sounder</a:t>
            </a:r>
            <a:r>
              <a:rPr lang="en-US" altLang="zh-CN" sz="1431" kern="0" dirty="0"/>
              <a:t>, also the first space-borne interferometer that flies in </a:t>
            </a:r>
            <a:r>
              <a:rPr lang="en-US" altLang="zh-CN" sz="1431" kern="0" dirty="0">
                <a:solidFill>
                  <a:srgbClr val="0000FF"/>
                </a:solidFill>
              </a:rPr>
              <a:t>geostationary </a:t>
            </a:r>
            <a:endParaRPr lang="en-US" altLang="zh-CN" sz="1431" kern="0" dirty="0" smtClean="0">
              <a:solidFill>
                <a:srgbClr val="0000FF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en-US" altLang="zh-CN" sz="1431" kern="0" dirty="0" smtClean="0"/>
              <a:t>Take </a:t>
            </a:r>
            <a:r>
              <a:rPr lang="en-US" altLang="zh-CN" sz="1431" kern="0" dirty="0"/>
              <a:t>measurements of </a:t>
            </a:r>
            <a:r>
              <a:rPr lang="en-US" altLang="zh-CN" sz="1431" kern="0" dirty="0">
                <a:solidFill>
                  <a:srgbClr val="0000FF"/>
                </a:solidFill>
              </a:rPr>
              <a:t>three dimensional </a:t>
            </a:r>
            <a:r>
              <a:rPr lang="en-US" altLang="zh-CN" sz="1431" kern="0" dirty="0"/>
              <a:t>atmospheric structure</a:t>
            </a:r>
            <a:endParaRPr lang="en-US" altLang="zh-CN" sz="1431" kern="0" dirty="0" smtClean="0"/>
          </a:p>
          <a:p>
            <a:pPr lvl="1" algn="just" defTabSz="914400">
              <a:lnSpc>
                <a:spcPct val="150000"/>
              </a:lnSpc>
            </a:pPr>
            <a:endParaRPr lang="en-US" altLang="zh-CN" sz="1431" kern="0" dirty="0" smtClean="0"/>
          </a:p>
          <a:p>
            <a:pPr lvl="1" algn="just" defTabSz="914400">
              <a:lnSpc>
                <a:spcPct val="150000"/>
              </a:lnSpc>
            </a:pPr>
            <a:endParaRPr lang="en-US" altLang="zh-CN" sz="1431" kern="0" dirty="0" smtClean="0"/>
          </a:p>
          <a:p>
            <a:pPr lvl="1" algn="just" defTabSz="914400">
              <a:lnSpc>
                <a:spcPts val="2954"/>
              </a:lnSpc>
            </a:pPr>
            <a:endParaRPr lang="en-US" altLang="zh-CN" sz="1431" kern="0" dirty="0" smtClean="0"/>
          </a:p>
          <a:p>
            <a:pPr algn="just" defTabSz="914400">
              <a:lnSpc>
                <a:spcPts val="2954"/>
              </a:lnSpc>
            </a:pPr>
            <a:endParaRPr lang="en-US" altLang="zh-CN" sz="2000" kern="0" dirty="0" smtClean="0"/>
          </a:p>
          <a:p>
            <a:pPr algn="just" defTabSz="914400">
              <a:lnSpc>
                <a:spcPts val="2954"/>
              </a:lnSpc>
            </a:pPr>
            <a:endParaRPr lang="en-US" altLang="zh-CN" sz="2000" kern="0" dirty="0" smtClean="0"/>
          </a:p>
          <a:p>
            <a:pPr algn="just" defTabSz="914400">
              <a:lnSpc>
                <a:spcPts val="2954"/>
              </a:lnSpc>
            </a:pPr>
            <a:endParaRPr lang="en-US" altLang="zh-CN" sz="2000" kern="0" dirty="0" smtClean="0"/>
          </a:p>
          <a:p>
            <a:pPr algn="just" defTabSz="914400">
              <a:lnSpc>
                <a:spcPts val="2954"/>
              </a:lnSpc>
            </a:pPr>
            <a:endParaRPr lang="en-US" altLang="zh-CN" sz="2000" kern="0" dirty="0" smtClean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219060" y="264694"/>
            <a:ext cx="5673013" cy="75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3600" kern="0" dirty="0" smtClean="0"/>
              <a:t>FY4A GIIRS</a:t>
            </a:r>
            <a:endParaRPr lang="en-GB" sz="3600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3" y="3343649"/>
            <a:ext cx="2123343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756" y="2912874"/>
            <a:ext cx="5809013" cy="29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83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F3F9-32BA-4C54-BC4C-8979C055498A}" type="datetime1">
              <a:rPr lang="zh-CN" altLang="en-US" smtClean="0"/>
              <a:t>2019/3/7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07E9-74F1-484C-ACF8-DC849997B5E8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14" name="内容占位符 24"/>
          <p:cNvSpPr txBox="1">
            <a:spLocks/>
          </p:cNvSpPr>
          <p:nvPr/>
        </p:nvSpPr>
        <p:spPr bwMode="auto">
          <a:xfrm>
            <a:off x="250832" y="1187197"/>
            <a:ext cx="7489520" cy="497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 marL="316436" indent="-31643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54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11" indent="-26369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85">
                <a:solidFill>
                  <a:schemeClr val="tx1"/>
                </a:solidFill>
                <a:latin typeface="+mn-lt"/>
                <a:ea typeface="+mn-ea"/>
              </a:defRPr>
            </a:lvl2pPr>
            <a:lvl3pPr marL="1054787" indent="-21095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  <a:ea typeface="+mn-ea"/>
              </a:defRPr>
            </a:lvl3pPr>
            <a:lvl4pPr marL="1476701" indent="-21095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46">
                <a:solidFill>
                  <a:schemeClr val="tx1"/>
                </a:solidFill>
                <a:latin typeface="+mn-lt"/>
                <a:ea typeface="+mn-ea"/>
              </a:defRPr>
            </a:lvl4pPr>
            <a:lvl5pPr marL="1898615" indent="-210957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  <a:ea typeface="+mn-ea"/>
              </a:defRPr>
            </a:lvl5pPr>
            <a:lvl6pPr marL="2320530" indent="-21095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  <a:ea typeface="+mn-ea"/>
              </a:defRPr>
            </a:lvl6pPr>
            <a:lvl7pPr marL="2742445" indent="-21095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  <a:ea typeface="+mn-ea"/>
              </a:defRPr>
            </a:lvl7pPr>
            <a:lvl8pPr marL="3164359" indent="-21095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  <a:ea typeface="+mn-ea"/>
              </a:defRPr>
            </a:lvl8pPr>
            <a:lvl9pPr marL="3586274" indent="-21095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defTabSz="914400">
              <a:lnSpc>
                <a:spcPct val="150000"/>
              </a:lnSpc>
            </a:pPr>
            <a:r>
              <a:rPr lang="en-US" altLang="zh-CN" sz="1800" kern="0" dirty="0" smtClean="0"/>
              <a:t>Daily Schedule:</a:t>
            </a:r>
          </a:p>
          <a:p>
            <a:pPr lvl="1" algn="just" defTabSz="914400">
              <a:lnSpc>
                <a:spcPct val="150000"/>
              </a:lnSpc>
            </a:pPr>
            <a:r>
              <a:rPr lang="en-US" altLang="zh-CN" sz="1431" kern="0" dirty="0" smtClean="0"/>
              <a:t>Every </a:t>
            </a:r>
            <a:r>
              <a:rPr lang="en-US" altLang="zh-CN" sz="1431" kern="0" dirty="0"/>
              <a:t>2 hour: Full Observation </a:t>
            </a:r>
            <a:r>
              <a:rPr lang="en-US" altLang="zh-CN" sz="1431" kern="0" dirty="0" smtClean="0"/>
              <a:t>region, </a:t>
            </a:r>
            <a:r>
              <a:rPr lang="en-US" altLang="zh-CN" sz="1431" kern="0" dirty="0"/>
              <a:t>will be scheduled to 7 </a:t>
            </a:r>
            <a:r>
              <a:rPr lang="en-US" altLang="zh-CN" sz="1431" kern="0" dirty="0" smtClean="0"/>
              <a:t>tasks</a:t>
            </a:r>
          </a:p>
          <a:p>
            <a:pPr lvl="1" algn="just" defTabSz="914400">
              <a:lnSpc>
                <a:spcPct val="150000"/>
              </a:lnSpc>
            </a:pPr>
            <a:r>
              <a:rPr lang="en-US" altLang="zh-CN" sz="1431" kern="0" dirty="0" smtClean="0"/>
              <a:t> Every </a:t>
            </a:r>
            <a:r>
              <a:rPr lang="en-US" altLang="zh-CN" sz="1431" kern="0" dirty="0"/>
              <a:t>task costs 10 minutes. One task contains ca 60 </a:t>
            </a:r>
            <a:r>
              <a:rPr lang="en-US" altLang="zh-CN" sz="1431" kern="0" dirty="0">
                <a:solidFill>
                  <a:srgbClr val="0000FF"/>
                </a:solidFill>
              </a:rPr>
              <a:t>dwells</a:t>
            </a:r>
            <a:r>
              <a:rPr lang="en-US" altLang="zh-CN" sz="1431" kern="0" dirty="0"/>
              <a:t>.</a:t>
            </a:r>
          </a:p>
          <a:p>
            <a:pPr lvl="1" algn="just" defTabSz="914400">
              <a:lnSpc>
                <a:spcPct val="150000"/>
              </a:lnSpc>
            </a:pPr>
            <a:r>
              <a:rPr lang="en-US" altLang="zh-CN" sz="1431" kern="0" dirty="0" smtClean="0"/>
              <a:t>16—18UTC</a:t>
            </a:r>
            <a:r>
              <a:rPr lang="en-US" altLang="zh-CN" sz="1431" kern="0" dirty="0"/>
              <a:t>: Maintenance, data </a:t>
            </a:r>
            <a:r>
              <a:rPr lang="en-US" altLang="zh-CN" sz="1431" kern="0" dirty="0" smtClean="0"/>
              <a:t>unavailable</a:t>
            </a:r>
          </a:p>
          <a:p>
            <a:pPr algn="just">
              <a:lnSpc>
                <a:spcPct val="150000"/>
              </a:lnSpc>
            </a:pPr>
            <a:r>
              <a:rPr lang="en-US" altLang="zh-CN" sz="1800" dirty="0"/>
              <a:t>Observation region (REGX)</a:t>
            </a:r>
            <a:r>
              <a:rPr lang="en-US" altLang="zh-CN" sz="1800" u="sng" dirty="0"/>
              <a:t> </a:t>
            </a:r>
            <a:r>
              <a:rPr lang="en-US" altLang="zh-CN" sz="1800" dirty="0"/>
              <a:t>: </a:t>
            </a:r>
            <a:endParaRPr lang="en-US" altLang="zh-CN" sz="1800" dirty="0" smtClean="0"/>
          </a:p>
          <a:p>
            <a:pPr lvl="1" algn="just">
              <a:lnSpc>
                <a:spcPct val="150000"/>
              </a:lnSpc>
            </a:pPr>
            <a:r>
              <a:rPr lang="en-US" altLang="zh-CN" sz="1431" dirty="0" smtClean="0"/>
              <a:t>3N-55N</a:t>
            </a:r>
            <a:r>
              <a:rPr lang="en-US" altLang="zh-CN" sz="1431" dirty="0"/>
              <a:t>, 66E-144E</a:t>
            </a:r>
            <a:endParaRPr lang="en-US" altLang="zh-CN" sz="1431" kern="0" dirty="0"/>
          </a:p>
          <a:p>
            <a:pPr lvl="1" algn="just" defTabSz="914400">
              <a:lnSpc>
                <a:spcPct val="150000"/>
              </a:lnSpc>
            </a:pPr>
            <a:endParaRPr lang="en-US" altLang="zh-CN" sz="1431" kern="0" dirty="0" smtClean="0"/>
          </a:p>
          <a:p>
            <a:pPr lvl="1" algn="just" defTabSz="914400">
              <a:lnSpc>
                <a:spcPct val="150000"/>
              </a:lnSpc>
            </a:pPr>
            <a:endParaRPr lang="en-US" altLang="zh-CN" sz="1431" kern="0" dirty="0" smtClean="0"/>
          </a:p>
          <a:p>
            <a:pPr lvl="1" algn="just" defTabSz="914400">
              <a:lnSpc>
                <a:spcPts val="2954"/>
              </a:lnSpc>
            </a:pPr>
            <a:endParaRPr lang="en-US" altLang="zh-CN" sz="1431" kern="0" dirty="0" smtClean="0"/>
          </a:p>
          <a:p>
            <a:pPr algn="just" defTabSz="914400">
              <a:lnSpc>
                <a:spcPts val="2954"/>
              </a:lnSpc>
            </a:pPr>
            <a:endParaRPr lang="en-US" altLang="zh-CN" sz="2000" kern="0" dirty="0" smtClean="0"/>
          </a:p>
          <a:p>
            <a:pPr algn="just" defTabSz="914400">
              <a:lnSpc>
                <a:spcPts val="2954"/>
              </a:lnSpc>
            </a:pPr>
            <a:endParaRPr lang="en-US" altLang="zh-CN" sz="2000" kern="0" dirty="0" smtClean="0"/>
          </a:p>
          <a:p>
            <a:pPr algn="just" defTabSz="914400">
              <a:lnSpc>
                <a:spcPts val="2954"/>
              </a:lnSpc>
            </a:pPr>
            <a:endParaRPr lang="en-US" altLang="zh-CN" sz="2000" kern="0" dirty="0" smtClean="0"/>
          </a:p>
          <a:p>
            <a:pPr algn="just" defTabSz="914400">
              <a:lnSpc>
                <a:spcPts val="2954"/>
              </a:lnSpc>
            </a:pPr>
            <a:endParaRPr lang="en-US" altLang="zh-CN" sz="2000" kern="0" dirty="0" smtClean="0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219060" y="264694"/>
            <a:ext cx="5673013" cy="75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3600" kern="0" dirty="0" smtClean="0"/>
              <a:t>FY4A GIIRS</a:t>
            </a:r>
            <a:endParaRPr lang="en-GB" sz="3600" kern="0" dirty="0"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3576690" y="3362447"/>
            <a:ext cx="4163662" cy="28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05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48E30-837C-4A3A-BB02-ED36D6FCD8F2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0" y="947988"/>
            <a:ext cx="3209925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548" y="2314071"/>
            <a:ext cx="3209925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48" y="4447671"/>
            <a:ext cx="5353050" cy="2181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左箭头 4"/>
          <p:cNvSpPr/>
          <p:nvPr/>
        </p:nvSpPr>
        <p:spPr>
          <a:xfrm>
            <a:off x="3874168" y="1455821"/>
            <a:ext cx="1395663" cy="5775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Dwell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左箭头 8"/>
          <p:cNvSpPr/>
          <p:nvPr/>
        </p:nvSpPr>
        <p:spPr>
          <a:xfrm>
            <a:off x="5895472" y="2863516"/>
            <a:ext cx="2346159" cy="10347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10 Mins Task: 60Dwell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565484" y="5041232"/>
            <a:ext cx="2755231" cy="1191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2 Hours Regional Scan, 7 tasks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内容占位符 24"/>
          <p:cNvSpPr txBox="1">
            <a:spLocks/>
          </p:cNvSpPr>
          <p:nvPr/>
        </p:nvSpPr>
        <p:spPr bwMode="auto">
          <a:xfrm>
            <a:off x="4762673" y="252906"/>
            <a:ext cx="4381326" cy="148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 marL="316436" indent="-31643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954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11" indent="-26369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585">
                <a:solidFill>
                  <a:schemeClr val="tx1"/>
                </a:solidFill>
                <a:latin typeface="+mn-lt"/>
                <a:ea typeface="+mn-ea"/>
              </a:defRPr>
            </a:lvl2pPr>
            <a:lvl3pPr marL="1054787" indent="-21095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15">
                <a:solidFill>
                  <a:schemeClr val="tx1"/>
                </a:solidFill>
                <a:latin typeface="+mn-lt"/>
                <a:ea typeface="+mn-ea"/>
              </a:defRPr>
            </a:lvl3pPr>
            <a:lvl4pPr marL="1476701" indent="-21095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46">
                <a:solidFill>
                  <a:schemeClr val="tx1"/>
                </a:solidFill>
                <a:latin typeface="+mn-lt"/>
                <a:ea typeface="+mn-ea"/>
              </a:defRPr>
            </a:lvl4pPr>
            <a:lvl5pPr marL="1898615" indent="-210957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  <a:ea typeface="+mn-ea"/>
              </a:defRPr>
            </a:lvl5pPr>
            <a:lvl6pPr marL="2320530" indent="-21095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  <a:ea typeface="+mn-ea"/>
              </a:defRPr>
            </a:lvl6pPr>
            <a:lvl7pPr marL="2742445" indent="-21095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  <a:ea typeface="+mn-ea"/>
              </a:defRPr>
            </a:lvl7pPr>
            <a:lvl8pPr marL="3164359" indent="-21095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  <a:ea typeface="+mn-ea"/>
              </a:defRPr>
            </a:lvl8pPr>
            <a:lvl9pPr marL="3586274" indent="-210957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46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 defTabSz="914400">
              <a:lnSpc>
                <a:spcPct val="150000"/>
              </a:lnSpc>
            </a:pPr>
            <a:r>
              <a:rPr lang="en-US" altLang="zh-CN" sz="1800" kern="0" dirty="0" smtClean="0"/>
              <a:t>L1 Data Volume:</a:t>
            </a:r>
            <a:endParaRPr lang="en-US" altLang="zh-CN" sz="1431" kern="0" dirty="0"/>
          </a:p>
          <a:p>
            <a:pPr lvl="1" algn="just">
              <a:lnSpc>
                <a:spcPct val="150000"/>
              </a:lnSpc>
            </a:pPr>
            <a:r>
              <a:rPr lang="en-US" altLang="zh-CN" sz="1431" kern="0" dirty="0"/>
              <a:t>1 IR dwell file volume is ca 4MB.</a:t>
            </a:r>
          </a:p>
          <a:p>
            <a:pPr lvl="1" algn="just">
              <a:lnSpc>
                <a:spcPct val="150000"/>
              </a:lnSpc>
            </a:pPr>
            <a:r>
              <a:rPr lang="en-US" altLang="zh-CN" sz="1431" kern="0" dirty="0"/>
              <a:t>The daily L1 data volume is random, average is:</a:t>
            </a:r>
            <a:r>
              <a:rPr lang="zh-CN" altLang="en-US" sz="1431" kern="0" dirty="0"/>
              <a:t>：</a:t>
            </a:r>
            <a:r>
              <a:rPr lang="en-US" altLang="zh-CN" sz="1431" kern="0" dirty="0"/>
              <a:t>12GB/Day 4380 files/Day</a:t>
            </a:r>
          </a:p>
          <a:p>
            <a:pPr lvl="1" algn="just">
              <a:lnSpc>
                <a:spcPct val="150000"/>
              </a:lnSpc>
            </a:pPr>
            <a:endParaRPr lang="en-US" altLang="zh-CN" sz="1431" kern="0" dirty="0" smtClean="0"/>
          </a:p>
          <a:p>
            <a:pPr lvl="1" algn="just" defTabSz="914400">
              <a:lnSpc>
                <a:spcPct val="150000"/>
              </a:lnSpc>
            </a:pPr>
            <a:endParaRPr lang="en-US" altLang="zh-CN" sz="1431" kern="0" dirty="0" smtClean="0"/>
          </a:p>
          <a:p>
            <a:pPr lvl="1" algn="just" defTabSz="914400">
              <a:lnSpc>
                <a:spcPct val="150000"/>
              </a:lnSpc>
            </a:pPr>
            <a:endParaRPr lang="en-US" altLang="zh-CN" sz="1431" kern="0" dirty="0" smtClean="0"/>
          </a:p>
          <a:p>
            <a:pPr lvl="1" algn="just" defTabSz="914400">
              <a:lnSpc>
                <a:spcPts val="2954"/>
              </a:lnSpc>
            </a:pPr>
            <a:endParaRPr lang="en-US" altLang="zh-CN" sz="1431" kern="0" dirty="0" smtClean="0"/>
          </a:p>
          <a:p>
            <a:pPr algn="just" defTabSz="914400">
              <a:lnSpc>
                <a:spcPts val="2954"/>
              </a:lnSpc>
            </a:pPr>
            <a:endParaRPr lang="en-US" altLang="zh-CN" sz="2000" kern="0" dirty="0" smtClean="0"/>
          </a:p>
          <a:p>
            <a:pPr algn="just" defTabSz="914400">
              <a:lnSpc>
                <a:spcPts val="2954"/>
              </a:lnSpc>
            </a:pPr>
            <a:endParaRPr lang="en-US" altLang="zh-CN" sz="2000" kern="0" dirty="0" smtClean="0"/>
          </a:p>
          <a:p>
            <a:pPr algn="just" defTabSz="914400">
              <a:lnSpc>
                <a:spcPts val="2954"/>
              </a:lnSpc>
            </a:pPr>
            <a:endParaRPr lang="en-US" altLang="zh-CN" sz="2000" kern="0" dirty="0" smtClean="0"/>
          </a:p>
          <a:p>
            <a:pPr algn="just" defTabSz="914400">
              <a:lnSpc>
                <a:spcPts val="2954"/>
              </a:lnSpc>
            </a:pPr>
            <a:endParaRPr lang="en-US" altLang="zh-CN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430057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48E30-837C-4A3A-BB02-ED36D6FCD8F2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219060" y="264694"/>
            <a:ext cx="5673013" cy="75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3600" kern="0" dirty="0" smtClean="0"/>
              <a:t>FY4A GIIRS L1 File Name</a:t>
            </a:r>
            <a:endParaRPr lang="en-GB" sz="3600" kern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0" y="1605463"/>
            <a:ext cx="8286208" cy="402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727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2687053" y="502920"/>
            <a:ext cx="6248400" cy="487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kern="0" dirty="0" smtClean="0">
                <a:solidFill>
                  <a:schemeClr val="tx1"/>
                </a:solidFill>
              </a:rPr>
              <a:t>Data Service Web Portal</a:t>
            </a:r>
            <a:endParaRPr lang="zh-CN" altLang="en-US" kern="0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228600" y="1417320"/>
            <a:ext cx="8229600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altLang="zh-CN" sz="1600" kern="0" dirty="0">
                <a:hlinkClick r:id="rId2"/>
              </a:rPr>
              <a:t>http://</a:t>
            </a:r>
            <a:r>
              <a:rPr lang="en-US" altLang="zh-CN" sz="1600" kern="0" dirty="0" smtClean="0">
                <a:hlinkClick r:id="rId2"/>
              </a:rPr>
              <a:t>fy4.nsmc.org.cn/portal/en/theme/FY4A.html</a:t>
            </a:r>
            <a:endParaRPr lang="en-US" altLang="zh-CN" sz="1600" kern="0" dirty="0" smtClean="0"/>
          </a:p>
          <a:p>
            <a:pPr algn="just"/>
            <a:r>
              <a:rPr lang="en-US" altLang="zh-CN" sz="1600" kern="0" dirty="0" smtClean="0"/>
              <a:t>AGRI Animation</a:t>
            </a:r>
          </a:p>
          <a:p>
            <a:pPr algn="just"/>
            <a:r>
              <a:rPr lang="en-US" altLang="zh-CN" sz="1600" kern="0" dirty="0" smtClean="0"/>
              <a:t>Data Search: Archive FY-4A data order</a:t>
            </a:r>
          </a:p>
          <a:p>
            <a:pPr algn="just"/>
            <a:r>
              <a:rPr lang="en-US" altLang="zh-CN" sz="1600" kern="0" dirty="0" smtClean="0"/>
              <a:t>Data Download: NRT FY-4A data FTP service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5490"/>
            <a:ext cx="9144000" cy="250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69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779" y="20782"/>
            <a:ext cx="2647152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0782"/>
            <a:ext cx="2902968" cy="6858000"/>
          </a:xfrm>
          <a:prstGeom prst="rect">
            <a:avLst/>
          </a:prstGeom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304800" y="1325880"/>
            <a:ext cx="1752600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n-US" altLang="zh-CN" sz="2000" kern="0" dirty="0" smtClean="0"/>
              <a:t>NRT FY-4A data FTP service</a:t>
            </a:r>
          </a:p>
        </p:txBody>
      </p:sp>
    </p:spTree>
    <p:extLst>
      <p:ext uri="{BB962C8B-B14F-4D97-AF65-F5344CB8AC3E}">
        <p14:creationId xmlns:p14="http://schemas.microsoft.com/office/powerpoint/2010/main" val="424514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264694"/>
            <a:ext cx="5673013" cy="757989"/>
          </a:xfrm>
        </p:spPr>
        <p:txBody>
          <a:bodyPr anchor="ctr"/>
          <a:lstStyle/>
          <a:p>
            <a:pPr lvl="0"/>
            <a:r>
              <a:rPr lang="en-GB" sz="4000" dirty="0" smtClean="0"/>
              <a:t>Agenda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28" y="1663103"/>
            <a:ext cx="8237130" cy="27404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ja-JP" sz="1800" dirty="0" smtClean="0">
                <a:solidFill>
                  <a:srgbClr val="0000FF"/>
                </a:solidFill>
              </a:rPr>
              <a:t>Current Status of CMA GSICS Collaboration Server</a:t>
            </a:r>
          </a:p>
          <a:p>
            <a:pPr>
              <a:lnSpc>
                <a:spcPct val="150000"/>
              </a:lnSpc>
            </a:pPr>
            <a:r>
              <a:rPr lang="en-GB" sz="1800" dirty="0"/>
              <a:t>Progress in CMA </a:t>
            </a:r>
            <a:r>
              <a:rPr lang="en-GB" sz="1800" dirty="0" smtClean="0"/>
              <a:t>on GSICS </a:t>
            </a:r>
            <a:r>
              <a:rPr lang="en-GB" sz="1800" dirty="0"/>
              <a:t>Collaboration Servers </a:t>
            </a:r>
            <a:r>
              <a:rPr lang="en-GB" sz="1800" dirty="0" smtClean="0"/>
              <a:t>Synchronisation</a:t>
            </a:r>
          </a:p>
          <a:p>
            <a:pPr>
              <a:lnSpc>
                <a:spcPct val="150000"/>
              </a:lnSpc>
            </a:pPr>
            <a:r>
              <a:rPr lang="en-GB" sz="1800" dirty="0" smtClean="0"/>
              <a:t>FY4A GIIRS Data Introduction</a:t>
            </a:r>
          </a:p>
          <a:p>
            <a:pPr lvl="1">
              <a:lnSpc>
                <a:spcPct val="150000"/>
              </a:lnSpc>
            </a:pPr>
            <a:r>
              <a:rPr lang="en-GB" sz="1400" dirty="0" smtClean="0"/>
              <a:t>L1 IR Data Released since 2019-1-24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800" dirty="0"/>
              <a:t/>
            </a:r>
            <a:br>
              <a:rPr lang="en-GB" sz="1800" dirty="0"/>
            </a:br>
            <a:endParaRPr lang="en-GB" sz="2000" dirty="0" smtClean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B25FD9-27DC-4523-A484-31120BF8BAA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81739" y="439510"/>
            <a:ext cx="5962261" cy="549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dirty="0" smtClean="0">
                <a:solidFill>
                  <a:schemeClr val="tx1"/>
                </a:solidFill>
              </a:rPr>
              <a:t>Thank you for your attention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350963"/>
            <a:ext cx="8229600" cy="4775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WMO GSICS Portal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b="1" dirty="0" smtClean="0">
                <a:solidFill>
                  <a:schemeClr val="accent2"/>
                </a:solidFill>
                <a:hlinkClick r:id="rId3"/>
              </a:rPr>
              <a:t>http://gsics.wmo.int</a:t>
            </a:r>
            <a:endParaRPr lang="en-GB" sz="24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GSICS Coordination Centre </a:t>
            </a:r>
            <a:r>
              <a:rPr lang="en-GB" sz="2000" b="1" dirty="0" smtClean="0">
                <a:solidFill>
                  <a:schemeClr val="accent2"/>
                </a:solidFill>
                <a:hlinkClick r:id="rId4"/>
              </a:rPr>
              <a:t>http://www.star.nesdis.noaa.gov/smcd/GCC/index.php</a:t>
            </a:r>
            <a:endParaRPr lang="en-GB" sz="20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 algn="ctr" eaLnBrk="1" hangingPunct="1"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GSICS Product </a:t>
            </a:r>
            <a:r>
              <a:rPr lang="en-GB" sz="2400" b="1" dirty="0" err="1" smtClean="0">
                <a:solidFill>
                  <a:schemeClr val="accent2"/>
                </a:solidFill>
              </a:rPr>
              <a:t>Catalog</a:t>
            </a:r>
            <a:r>
              <a:rPr lang="en-GB" sz="2400" b="1" dirty="0" smtClean="0">
                <a:solidFill>
                  <a:schemeClr val="accent2"/>
                </a:solidFill>
              </a:rPr>
              <a:t> </a:t>
            </a:r>
            <a:r>
              <a:rPr lang="en-GB" sz="1800" b="1" dirty="0" smtClean="0">
                <a:solidFill>
                  <a:schemeClr val="accent2"/>
                </a:solidFill>
                <a:hlinkClick r:id="rId5"/>
              </a:rPr>
              <a:t>https://www.star.nesdis.noaa.gov/smcd/GCC/ProductCatalog.php</a:t>
            </a:r>
            <a:endParaRPr lang="en-GB" sz="18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 smtClean="0">
              <a:solidFill>
                <a:schemeClr val="accent2"/>
              </a:solidFill>
              <a:hlinkClick r:id="rId6"/>
            </a:endParaRPr>
          </a:p>
          <a:p>
            <a:pPr algn="ctr" eaLnBrk="1" hangingPunct="1"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GSICS Wiki</a:t>
            </a:r>
            <a:endParaRPr lang="en-GB" sz="2400" b="1" dirty="0" smtClean="0">
              <a:solidFill>
                <a:schemeClr val="accent2"/>
              </a:solidFill>
              <a:hlinkClick r:id="rId6"/>
            </a:endParaRPr>
          </a:p>
          <a:p>
            <a:pPr algn="ctr" eaLnBrk="1" hangingPunct="1">
              <a:buNone/>
            </a:pPr>
            <a:r>
              <a:rPr lang="en-GB" sz="2400" b="1" dirty="0" smtClean="0">
                <a:solidFill>
                  <a:schemeClr val="accent2"/>
                </a:solidFill>
                <a:hlinkClick r:id="rId7"/>
              </a:rPr>
              <a:t>http://gsics.atmos.umd.edu/wiki/Home</a:t>
            </a:r>
            <a:endParaRPr lang="en-GB" sz="24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54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264694"/>
            <a:ext cx="5673013" cy="757989"/>
          </a:xfrm>
        </p:spPr>
        <p:txBody>
          <a:bodyPr anchor="ctr"/>
          <a:lstStyle/>
          <a:p>
            <a:pPr lvl="0"/>
            <a:r>
              <a:rPr lang="en-GB" sz="2400" dirty="0" smtClean="0"/>
              <a:t>CMA GPRC Website </a:t>
            </a:r>
            <a:r>
              <a:rPr lang="en-US" altLang="zh-CN" sz="2400" dirty="0" smtClean="0"/>
              <a:t>Operation</a:t>
            </a:r>
            <a:endParaRPr lang="en-GB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133713"/>
            <a:ext cx="8602824" cy="1505213"/>
          </a:xfrm>
        </p:spPr>
        <p:txBody>
          <a:bodyPr/>
          <a:lstStyle/>
          <a:p>
            <a:pPr lvl="0"/>
            <a:r>
              <a:rPr lang="en-US" sz="2000" dirty="0" smtClean="0"/>
              <a:t>Content: GPRC Information, CMA GSICS product sharing, Instrument Operation Status</a:t>
            </a:r>
            <a:endParaRPr lang="en-GB" sz="2000" dirty="0" smtClean="0"/>
          </a:p>
          <a:p>
            <a:pPr lvl="0"/>
            <a:r>
              <a:rPr lang="en-GB" sz="2000" dirty="0" smtClean="0"/>
              <a:t>CMA GRWG: Content provider</a:t>
            </a:r>
          </a:p>
          <a:p>
            <a:pPr lvl="0"/>
            <a:r>
              <a:rPr lang="en-GB" sz="2000" dirty="0" smtClean="0"/>
              <a:t>CMA GDWG: Website construction and maintain</a:t>
            </a:r>
          </a:p>
          <a:p>
            <a:pPr lvl="0"/>
            <a:r>
              <a:rPr lang="en-GB" sz="2000" dirty="0" smtClean="0"/>
              <a:t>Integrated into NSMC Web Portal, Servers operated by NSMC IT Dep.</a:t>
            </a:r>
          </a:p>
          <a:p>
            <a:pPr lvl="0"/>
            <a:endParaRPr lang="en-GB" sz="2000" i="1" dirty="0"/>
          </a:p>
          <a:p>
            <a:pPr marL="0" lv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58" y="2951138"/>
            <a:ext cx="4101062" cy="34496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567" y="3177281"/>
            <a:ext cx="4406506" cy="3214552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124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19060" y="264694"/>
            <a:ext cx="5673013" cy="757989"/>
          </a:xfrm>
        </p:spPr>
        <p:txBody>
          <a:bodyPr anchor="ctr"/>
          <a:lstStyle/>
          <a:p>
            <a:pPr lvl="0"/>
            <a:r>
              <a:rPr lang="en-GB" sz="2400" dirty="0" smtClean="0"/>
              <a:t>CMA GPRC Website Update</a:t>
            </a:r>
            <a:endParaRPr lang="en-GB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9249" y="1133713"/>
            <a:ext cx="8602824" cy="1505213"/>
          </a:xfrm>
        </p:spPr>
        <p:txBody>
          <a:bodyPr/>
          <a:lstStyle/>
          <a:p>
            <a:pPr lvl="0"/>
            <a:r>
              <a:rPr lang="en-GB" sz="2000" dirty="0" smtClean="0"/>
              <a:t>Instrument Performance Monitoring</a:t>
            </a:r>
          </a:p>
          <a:p>
            <a:pPr lvl="0"/>
            <a:endParaRPr lang="en-GB" sz="2000" i="1" dirty="0"/>
          </a:p>
          <a:p>
            <a:pPr marL="0" lv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29" y="1573379"/>
            <a:ext cx="6804248" cy="4700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7183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19060" y="264694"/>
            <a:ext cx="5673013" cy="757989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kern="0" smtClean="0"/>
              <a:t>CMA GPRC Website Update</a:t>
            </a:r>
            <a:endParaRPr lang="en-GB" sz="2400" kern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9249" y="1133713"/>
            <a:ext cx="8602824" cy="1505213"/>
          </a:xfrm>
        </p:spPr>
        <p:txBody>
          <a:bodyPr/>
          <a:lstStyle/>
          <a:p>
            <a:pPr lvl="0"/>
            <a:r>
              <a:rPr lang="en-GB" sz="2000" dirty="0" smtClean="0"/>
              <a:t>Instrument Status 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FY4A/FY3D new</a:t>
            </a:r>
            <a:r>
              <a:rPr lang="zh-CN" altLang="en-US" sz="2000" dirty="0" smtClean="0"/>
              <a:t>）</a:t>
            </a:r>
            <a:endParaRPr lang="en-GB" sz="2000" dirty="0" smtClean="0"/>
          </a:p>
          <a:p>
            <a:pPr lvl="0"/>
            <a:endParaRPr lang="en-GB" sz="2000" i="1" dirty="0"/>
          </a:p>
          <a:p>
            <a:pPr marL="0" lv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1" y="1668098"/>
            <a:ext cx="9144000" cy="432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0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19060" y="264694"/>
            <a:ext cx="5673013" cy="757989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kern="0" dirty="0" smtClean="0"/>
              <a:t>CMA GPRC Website Update</a:t>
            </a:r>
            <a:endParaRPr lang="en-GB" sz="2400" kern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9249" y="1133713"/>
            <a:ext cx="8602824" cy="1505213"/>
          </a:xfrm>
        </p:spPr>
        <p:txBody>
          <a:bodyPr/>
          <a:lstStyle/>
          <a:p>
            <a:pPr lvl="0"/>
            <a:r>
              <a:rPr lang="en-GB" sz="2000" dirty="0" smtClean="0"/>
              <a:t>Landing Page (Li Yuan) </a:t>
            </a:r>
            <a:r>
              <a:rPr lang="zh-CN" altLang="en-US" sz="2000" dirty="0" smtClean="0"/>
              <a:t>（</a:t>
            </a:r>
            <a:r>
              <a:rPr lang="en-US" altLang="zh-CN" sz="2000" dirty="0"/>
              <a:t>FY4A/FY3D new</a:t>
            </a:r>
            <a:r>
              <a:rPr lang="zh-CN" altLang="en-US" sz="2000" dirty="0"/>
              <a:t>）</a:t>
            </a:r>
            <a:endParaRPr lang="en-GB" altLang="zh-CN" sz="2000" dirty="0"/>
          </a:p>
          <a:p>
            <a:pPr marL="0" lvl="0" indent="0">
              <a:buNone/>
            </a:pPr>
            <a:endParaRPr lang="en-GB" sz="2000" dirty="0" smtClean="0"/>
          </a:p>
          <a:p>
            <a:pPr lvl="0"/>
            <a:endParaRPr lang="en-GB" sz="2000" i="1" dirty="0"/>
          </a:p>
          <a:p>
            <a:pPr marL="0" lv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85" y="1629556"/>
            <a:ext cx="6946232" cy="465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8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6884" y="4884820"/>
            <a:ext cx="8229600" cy="1518069"/>
          </a:xfrm>
        </p:spPr>
        <p:txBody>
          <a:bodyPr/>
          <a:lstStyle/>
          <a:p>
            <a:r>
              <a:rPr lang="en-US" altLang="zh-CN" sz="1600" dirty="0" smtClean="0"/>
              <a:t>FY2 GEOLEO Products</a:t>
            </a:r>
          </a:p>
          <a:p>
            <a:r>
              <a:rPr lang="en-US" altLang="zh-CN" sz="1600" dirty="0" smtClean="0"/>
              <a:t>NRTC/RAC</a:t>
            </a:r>
          </a:p>
          <a:p>
            <a:r>
              <a:rPr lang="en-US" altLang="zh-CN" sz="1600" dirty="0" smtClean="0"/>
              <a:t>EUMETSAT RAC Products</a:t>
            </a:r>
            <a:endParaRPr lang="en-US" altLang="zh-CN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19060" y="264694"/>
            <a:ext cx="5673013" cy="757989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kern="0" dirty="0" smtClean="0"/>
              <a:t>CMA </a:t>
            </a:r>
            <a:r>
              <a:rPr lang="en-GB" sz="2400" kern="0" dirty="0" smtClean="0"/>
              <a:t>GSICS Collaboration Server</a:t>
            </a:r>
            <a:endParaRPr lang="en-GB" sz="24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4" y="1118936"/>
            <a:ext cx="5952731" cy="339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42694" y="4138863"/>
            <a:ext cx="792022" cy="1804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6"/>
          <a:stretch/>
        </p:blipFill>
        <p:spPr bwMode="auto">
          <a:xfrm>
            <a:off x="3353708" y="2699561"/>
            <a:ext cx="5683434" cy="381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96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264694"/>
            <a:ext cx="5673013" cy="757989"/>
          </a:xfrm>
        </p:spPr>
        <p:txBody>
          <a:bodyPr anchor="ctr"/>
          <a:lstStyle/>
          <a:p>
            <a:pPr lvl="0"/>
            <a:r>
              <a:rPr lang="en-GB" sz="4000" dirty="0" smtClean="0"/>
              <a:t>Agenda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28" y="1663103"/>
            <a:ext cx="8237130" cy="27404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altLang="ja-JP" sz="1800" dirty="0" smtClean="0"/>
              <a:t>Current Status of CMA GSICS Collaboration Server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rgbClr val="0000FF"/>
                </a:solidFill>
              </a:rPr>
              <a:t>Progress in CMA </a:t>
            </a:r>
            <a:r>
              <a:rPr lang="en-GB" sz="1800" dirty="0" smtClean="0">
                <a:solidFill>
                  <a:srgbClr val="0000FF"/>
                </a:solidFill>
              </a:rPr>
              <a:t>on GSICS </a:t>
            </a:r>
            <a:r>
              <a:rPr lang="en-GB" sz="1800" dirty="0">
                <a:solidFill>
                  <a:srgbClr val="0000FF"/>
                </a:solidFill>
              </a:rPr>
              <a:t>Collaboration Servers </a:t>
            </a:r>
            <a:r>
              <a:rPr lang="en-GB" sz="1800" dirty="0" smtClean="0">
                <a:solidFill>
                  <a:srgbClr val="0000FF"/>
                </a:solidFill>
              </a:rPr>
              <a:t>Synchronisation</a:t>
            </a:r>
          </a:p>
          <a:p>
            <a:pPr lvl="1">
              <a:lnSpc>
                <a:spcPct val="150000"/>
              </a:lnSpc>
            </a:pPr>
            <a:r>
              <a:rPr lang="en-GB" altLang="ja-JP" sz="1400" smtClean="0"/>
              <a:t>EUMETSAT Sync code test in CMA</a:t>
            </a:r>
          </a:p>
          <a:p>
            <a:pPr lvl="1">
              <a:lnSpc>
                <a:spcPct val="150000"/>
              </a:lnSpc>
            </a:pPr>
            <a:r>
              <a:rPr lang="en-GB" altLang="zh-CN" sz="1400" smtClean="0"/>
              <a:t>CMA Sync EUMETSAT RAC product  status</a:t>
            </a:r>
          </a:p>
          <a:p>
            <a:pPr lvl="1">
              <a:lnSpc>
                <a:spcPct val="150000"/>
              </a:lnSpc>
            </a:pPr>
            <a:r>
              <a:rPr lang="en-GB" altLang="zh-CN" sz="1400" smtClean="0"/>
              <a:t>Suggestions</a:t>
            </a:r>
          </a:p>
          <a:p>
            <a:pPr>
              <a:lnSpc>
                <a:spcPct val="150000"/>
              </a:lnSpc>
            </a:pPr>
            <a:r>
              <a:rPr lang="en-GB" altLang="zh-CN" sz="1800" smtClean="0"/>
              <a:t>FY4A </a:t>
            </a:r>
            <a:r>
              <a:rPr lang="en-GB" altLang="zh-CN" sz="1800" dirty="0"/>
              <a:t>GIIRS Data Introduction</a:t>
            </a:r>
          </a:p>
          <a:p>
            <a:pPr>
              <a:lnSpc>
                <a:spcPct val="150000"/>
              </a:lnSpc>
            </a:pPr>
            <a:endParaRPr lang="en-GB" altLang="zh-CN" sz="18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1400" dirty="0"/>
              <a:t/>
            </a:r>
            <a:br>
              <a:rPr lang="en-GB" sz="1400" dirty="0"/>
            </a:br>
            <a:endParaRPr lang="en-GB" sz="1600" dirty="0" smtClean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264694"/>
            <a:ext cx="5673013" cy="757989"/>
          </a:xfrm>
        </p:spPr>
        <p:txBody>
          <a:bodyPr anchor="ctr"/>
          <a:lstStyle/>
          <a:p>
            <a:pPr lvl="0"/>
            <a:r>
              <a:rPr lang="en-GB" sz="3600" dirty="0" smtClean="0"/>
              <a:t>EUM Sync Code Test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152" y="1137722"/>
            <a:ext cx="8413595" cy="1505213"/>
          </a:xfrm>
        </p:spPr>
        <p:txBody>
          <a:bodyPr/>
          <a:lstStyle/>
          <a:p>
            <a:r>
              <a:rPr lang="en-GB" altLang="zh-CN" sz="2400" dirty="0" smtClean="0"/>
              <a:t>Version 1: </a:t>
            </a:r>
          </a:p>
          <a:p>
            <a:pPr lvl="1"/>
            <a:r>
              <a:rPr lang="en-GB" altLang="zh-CN" sz="2000" dirty="0" smtClean="0"/>
              <a:t>2018-05-17, CMA received Sync code and document from Peter. </a:t>
            </a:r>
            <a:r>
              <a:rPr lang="en-GB" altLang="zh-CN" sz="2000" dirty="0" err="1" smtClean="0"/>
              <a:t>Miu</a:t>
            </a:r>
            <a:r>
              <a:rPr lang="en-GB" altLang="zh-CN" sz="2000" dirty="0" smtClean="0"/>
              <a:t>(EUM);</a:t>
            </a:r>
          </a:p>
          <a:p>
            <a:pPr lvl="1"/>
            <a:r>
              <a:rPr lang="en-GB" altLang="zh-CN" sz="2000" dirty="0" smtClean="0"/>
              <a:t>Re-engineered </a:t>
            </a:r>
            <a:r>
              <a:rPr lang="en-US" altLang="zh-CN" sz="2000" dirty="0"/>
              <a:t> the CMA script for downloading all RAC </a:t>
            </a:r>
            <a:r>
              <a:rPr lang="en-US" altLang="zh-CN" sz="2000" dirty="0" err="1" smtClean="0"/>
              <a:t>oper</a:t>
            </a:r>
            <a:r>
              <a:rPr lang="en-US" altLang="zh-CN" sz="2000" dirty="0" smtClean="0"/>
              <a:t> products.</a:t>
            </a:r>
          </a:p>
          <a:p>
            <a:pPr lvl="1"/>
            <a:r>
              <a:rPr lang="en-US" altLang="zh-CN" sz="2000" dirty="0" smtClean="0"/>
              <a:t>Test result:</a:t>
            </a:r>
          </a:p>
          <a:p>
            <a:pPr lvl="2"/>
            <a:r>
              <a:rPr lang="en-US" altLang="zh-CN" sz="1600" dirty="0" smtClean="0"/>
              <a:t>8 EUM RAC product </a:t>
            </a:r>
            <a:r>
              <a:rPr lang="en-US" altLang="zh-CN" sz="1600" dirty="0" smtClean="0">
                <a:solidFill>
                  <a:srgbClr val="FF3300"/>
                </a:solidFill>
              </a:rPr>
              <a:t>can be downloaded</a:t>
            </a:r>
            <a:r>
              <a:rPr lang="en-US" altLang="zh-CN" sz="1600" dirty="0" smtClean="0"/>
              <a:t>:  MSG1</a:t>
            </a:r>
            <a:r>
              <a:rPr lang="zh-CN" altLang="zh-CN" sz="1600" dirty="0" smtClean="0"/>
              <a:t>（</a:t>
            </a:r>
            <a:r>
              <a:rPr lang="en-US" altLang="zh-CN" sz="1600" dirty="0" smtClean="0"/>
              <a:t>2,3,4</a:t>
            </a:r>
            <a:r>
              <a:rPr lang="zh-CN" altLang="zh-CN" sz="1600" dirty="0"/>
              <a:t>）</a:t>
            </a:r>
            <a:r>
              <a:rPr lang="en-US" altLang="zh-CN" sz="1600" dirty="0"/>
              <a:t>+SEVIRI-</a:t>
            </a:r>
            <a:r>
              <a:rPr lang="en-US" altLang="zh-CN" sz="1600" dirty="0" err="1"/>
              <a:t>MetOpA</a:t>
            </a:r>
            <a:r>
              <a:rPr lang="en-US" altLang="zh-CN" sz="1600" dirty="0"/>
              <a:t>(B)+</a:t>
            </a:r>
            <a:r>
              <a:rPr lang="en-US" altLang="zh-CN" sz="1600" dirty="0" smtClean="0"/>
              <a:t>IASI_C_EUMG</a:t>
            </a:r>
          </a:p>
          <a:p>
            <a:pPr lvl="2"/>
            <a:r>
              <a:rPr lang="en-US" altLang="zh-CN" sz="1600" dirty="0" smtClean="0"/>
              <a:t>Error exist: </a:t>
            </a:r>
            <a:r>
              <a:rPr lang="en-US" altLang="zh-CN" sz="1600" dirty="0">
                <a:solidFill>
                  <a:srgbClr val="0000FF"/>
                </a:solidFill>
              </a:rPr>
              <a:t>http response</a:t>
            </a:r>
            <a:r>
              <a:rPr lang="zh-CN" altLang="zh-CN" sz="1600" dirty="0">
                <a:solidFill>
                  <a:srgbClr val="0000FF"/>
                </a:solidFill>
              </a:rPr>
              <a:t>：</a:t>
            </a:r>
            <a:r>
              <a:rPr lang="en-US" altLang="zh-CN" sz="1600" dirty="0">
                <a:solidFill>
                  <a:srgbClr val="0000FF"/>
                </a:solidFill>
              </a:rPr>
              <a:t>500</a:t>
            </a:r>
            <a:endParaRPr lang="en-US" altLang="zh-CN" sz="1600" dirty="0" smtClean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endParaRPr lang="en-US" altLang="zh-CN" sz="1600" dirty="0" smtClean="0"/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5" name="图片 14"/>
          <p:cNvPicPr/>
          <p:nvPr/>
        </p:nvPicPr>
        <p:blipFill>
          <a:blip r:embed="rId3"/>
          <a:stretch>
            <a:fillRect/>
          </a:stretch>
        </p:blipFill>
        <p:spPr>
          <a:xfrm>
            <a:off x="1028466" y="4275939"/>
            <a:ext cx="7016626" cy="18441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18674" y="4660232"/>
            <a:ext cx="5101389" cy="120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2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34509</TotalTime>
  <Words>643</Words>
  <Application>Microsoft Office PowerPoint</Application>
  <PresentationFormat>全屏显示(4:3)</PresentationFormat>
  <Paragraphs>163</Paragraphs>
  <Slides>20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Default Design</vt:lpstr>
      <vt:lpstr> Current Status and Update of CMA GSICS Collaboration Server</vt:lpstr>
      <vt:lpstr>Agenda</vt:lpstr>
      <vt:lpstr>CMA GPRC Website Operation</vt:lpstr>
      <vt:lpstr>CMA GPRC Website Update</vt:lpstr>
      <vt:lpstr>PowerPoint 演示文稿</vt:lpstr>
      <vt:lpstr>PowerPoint 演示文稿</vt:lpstr>
      <vt:lpstr>PowerPoint 演示文稿</vt:lpstr>
      <vt:lpstr>Agenda</vt:lpstr>
      <vt:lpstr>EUM Sync Code Test</vt:lpstr>
      <vt:lpstr>EUM Sync Code Test</vt:lpstr>
      <vt:lpstr>CMA Status</vt:lpstr>
      <vt:lpstr>Suggestion</vt:lpstr>
      <vt:lpstr>Agenda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for your attention</vt:lpstr>
    </vt:vector>
  </TitlesOfParts>
  <Company>NOAA / NESDIS / ORA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ThomasHsu</cp:lastModifiedBy>
  <cp:revision>916</cp:revision>
  <dcterms:created xsi:type="dcterms:W3CDTF">2004-06-10T15:46:18Z</dcterms:created>
  <dcterms:modified xsi:type="dcterms:W3CDTF">2019-03-07T07:46:48Z</dcterms:modified>
</cp:coreProperties>
</file>