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8" r:id="rId2"/>
    <p:sldId id="304" r:id="rId3"/>
    <p:sldId id="302" r:id="rId4"/>
    <p:sldId id="320" r:id="rId5"/>
    <p:sldId id="258" r:id="rId6"/>
    <p:sldId id="300" r:id="rId7"/>
    <p:sldId id="297" r:id="rId8"/>
    <p:sldId id="280" r:id="rId9"/>
    <p:sldId id="279" r:id="rId10"/>
    <p:sldId id="285" r:id="rId11"/>
    <p:sldId id="281" r:id="rId12"/>
    <p:sldId id="307" r:id="rId13"/>
    <p:sldId id="298" r:id="rId14"/>
    <p:sldId id="284" r:id="rId15"/>
    <p:sldId id="305" r:id="rId16"/>
    <p:sldId id="321" r:id="rId17"/>
    <p:sldId id="296" r:id="rId18"/>
    <p:sldId id="308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11"/>
    <p:restoredTop sz="94649"/>
  </p:normalViewPr>
  <p:slideViewPr>
    <p:cSldViewPr snapToGrid="0" snapToObjects="1">
      <p:cViewPr>
        <p:scale>
          <a:sx n="42" d="100"/>
          <a:sy n="42" d="100"/>
        </p:scale>
        <p:origin x="184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/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4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Text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l" defTabSz="1828800">
              <a:lnSpc>
                <a:spcPct val="90000"/>
              </a:lnSpc>
              <a:defRPr sz="8800" b="0" spc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49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7" tIns="91437" rIns="91437" bIns="91437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1pPr>
            <a:lvl2pPr marL="990600" indent="-5334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2pPr>
            <a:lvl3pPr marL="1554477" indent="-640077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9728" y="13001042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raphic 19" descr="Graphic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8280" y="762000"/>
            <a:ext cx="1693643" cy="84682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Body Level One…"/>
          <p:cNvSpPr txBox="1">
            <a:spLocks noGrp="1"/>
          </p:cNvSpPr>
          <p:nvPr>
            <p:ph type="body" idx="1"/>
          </p:nvPr>
        </p:nvSpPr>
        <p:spPr>
          <a:xfrm>
            <a:off x="3416525" y="2517256"/>
            <a:ext cx="17462275" cy="10363204"/>
          </a:xfrm>
          <a:prstGeom prst="rect">
            <a:avLst/>
          </a:prstGeom>
        </p:spPr>
        <p:txBody>
          <a:bodyPr lIns="182875" tIns="182875" rIns="182875" bIns="182875"/>
          <a:lstStyle>
            <a:lvl1pPr marL="685800" indent="-685800" defTabSz="1828800">
              <a:lnSpc>
                <a:spcPct val="100000"/>
              </a:lnSpc>
              <a:spcBef>
                <a:spcPts val="3600"/>
              </a:spcBef>
              <a:buClr>
                <a:srgbClr val="114F9E"/>
              </a:buClr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028700" indent="-800100" defTabSz="1828800">
              <a:lnSpc>
                <a:spcPct val="100000"/>
              </a:lnSpc>
              <a:spcBef>
                <a:spcPts val="3600"/>
              </a:spcBef>
              <a:buClr>
                <a:srgbClr val="114F9E"/>
              </a:buClr>
              <a:buSzPct val="120000"/>
              <a:buFont typeface="Arial"/>
              <a:buChar char="–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73477" indent="-640077" defTabSz="1828800">
              <a:lnSpc>
                <a:spcPct val="100000"/>
              </a:lnSpc>
              <a:spcBef>
                <a:spcPts val="3600"/>
              </a:spcBef>
              <a:buClr>
                <a:srgbClr val="114F9E"/>
              </a:buClr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473200" indent="-711200" defTabSz="1828800">
              <a:lnSpc>
                <a:spcPct val="100000"/>
              </a:lnSpc>
              <a:spcBef>
                <a:spcPts val="3600"/>
              </a:spcBef>
              <a:buClr>
                <a:srgbClr val="114F9E"/>
              </a:buClr>
              <a:buSzPct val="100000"/>
              <a:buFont typeface="Arial"/>
              <a:buChar char="–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67838" indent="-853438" defTabSz="1828800">
              <a:lnSpc>
                <a:spcPct val="100000"/>
              </a:lnSpc>
              <a:spcBef>
                <a:spcPts val="3600"/>
              </a:spcBef>
              <a:buClr>
                <a:srgbClr val="114F9E"/>
              </a:buClr>
              <a:buSzPct val="100000"/>
              <a:buFont typeface="Arial"/>
              <a:buChar char="»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311337" y="12983850"/>
            <a:ext cx="719865" cy="734053"/>
          </a:xfrm>
          <a:prstGeom prst="rect">
            <a:avLst/>
          </a:prstGeom>
        </p:spPr>
        <p:txBody>
          <a:bodyPr lIns="182875" tIns="182875" rIns="182875" bIns="182875" anchor="ctr"/>
          <a:lstStyle>
            <a:lvl1pPr algn="r" defTabSz="1828800">
              <a:defRPr sz="2400" b="1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>
            <a:spLocks noGrp="1"/>
          </p:cNvSpPr>
          <p:nvPr>
            <p:ph type="title"/>
          </p:nvPr>
        </p:nvSpPr>
        <p:spPr>
          <a:xfrm>
            <a:off x="3048000" y="2244724"/>
            <a:ext cx="18288000" cy="4775202"/>
          </a:xfrm>
          <a:prstGeom prst="rect">
            <a:avLst/>
          </a:prstGeom>
        </p:spPr>
        <p:txBody>
          <a:bodyPr lIns="91437" tIns="91437" rIns="91437" bIns="91437" anchor="b"/>
          <a:lstStyle>
            <a:lvl1pPr defTabSz="1828800">
              <a:lnSpc>
                <a:spcPct val="90000"/>
              </a:lnSpc>
              <a:defRPr sz="12000" b="0" spc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4"/>
            <a:ext cx="18288000" cy="3311527"/>
          </a:xfrm>
          <a:prstGeom prst="rect">
            <a:avLst/>
          </a:prstGeom>
        </p:spPr>
        <p:txBody>
          <a:bodyPr lIns="91437" tIns="91437" rIns="91437" bIns="91437"/>
          <a:lstStyle>
            <a:lvl1pPr marL="0" indent="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835872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>
            <a:lvl1pPr algn="l">
              <a:defRPr sz="8500" spc="-170"/>
            </a:lvl1pPr>
          </a:lstStyle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>
            <a:lvl1pPr algn="l">
              <a:defRPr sz="8500" spc="-170"/>
            </a:lvl1pPr>
          </a:lstStyle>
          <a:p>
            <a:r>
              <a:t>Slide Title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 algn="l"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>
            <a:lvl1pPr algn="l">
              <a:defRPr sz="8500" spc="-170"/>
            </a:lvl1pPr>
          </a:lstStyle>
          <a:p>
            <a:r>
              <a:t>Slide Title</a:t>
            </a:r>
          </a:p>
        </p:txBody>
      </p:sp>
      <p:sp>
        <p:nvSpPr>
          <p:cNvPr id="79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>
            <a:lvl1pPr algn="l">
              <a:defRPr sz="8500" spc="-170"/>
            </a:lvl1pPr>
          </a:lstStyle>
          <a:p>
            <a:r>
              <a:t>Agenda Title</a:t>
            </a:r>
          </a:p>
        </p:txBody>
      </p:sp>
      <p:sp>
        <p:nvSpPr>
          <p:cNvPr id="88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2929102"/>
            <a:ext cx="21971000" cy="9575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ransition spd="med"/>
  <p:txStyles>
    <p:titleStyle>
      <a:lvl1pPr marL="0" marR="0" indent="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515A72F-EBE5-A74E-B4D9-B2CD46A17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6622" y="10899244"/>
            <a:ext cx="4357826" cy="2816756"/>
          </a:xfrm>
          <a:prstGeom prst="rect">
            <a:avLst/>
          </a:prstGeom>
        </p:spPr>
      </p:pic>
      <p:pic>
        <p:nvPicPr>
          <p:cNvPr id="13" name="atmosphere.jpg" descr="atmosphere.jpg">
            <a:extLst>
              <a:ext uri="{FF2B5EF4-FFF2-40B4-BE49-F238E27FC236}">
                <a16:creationId xmlns:a16="http://schemas.microsoft.com/office/drawing/2014/main" id="{C28FCAE6-03A0-C247-B138-4A62C8E8C824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987"/>
                    </a14:imgEffect>
                    <a14:imgEffect>
                      <a14:saturation sat="60000"/>
                    </a14:imgEffect>
                  </a14:imgLayer>
                </a14:imgProps>
              </a:ext>
            </a:extLst>
          </a:blip>
          <a:srcRect l="47659" t="48924" r="35819"/>
          <a:stretch/>
        </p:blipFill>
        <p:spPr>
          <a:xfrm rot="27000000">
            <a:off x="8234863" y="-4460997"/>
            <a:ext cx="8037369" cy="235903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DA18CE-0C84-8045-84C0-3F990D1D0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1970404"/>
            <a:ext cx="18288000" cy="4775202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</a:rPr>
              <a:t>OMI collection 4 calibration and instrument performance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601DE-E859-6941-B614-C74B256A27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David Haffner</a:t>
            </a:r>
            <a:r>
              <a:rPr lang="en-US" sz="3600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1,2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,  Quintus Kleipool</a:t>
            </a:r>
            <a:r>
              <a:rPr lang="en-US" sz="3600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, Nico Rozemeijer</a:t>
            </a:r>
            <a:r>
              <a:rPr lang="en-US" sz="3600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Antje Ludewig</a:t>
            </a:r>
            <a:r>
              <a:rPr lang="en-US" sz="3600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, Glen Jaross</a:t>
            </a:r>
            <a:r>
              <a:rPr lang="en-US" sz="3600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,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Jonatan Leloux</a:t>
            </a:r>
            <a:r>
              <a:rPr lang="en-US" sz="3600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, Erwin Loots</a:t>
            </a:r>
            <a:r>
              <a:rPr lang="en-US" sz="3600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, Mirna van Hoek</a:t>
            </a:r>
            <a:r>
              <a:rPr lang="en-US" sz="3600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, Emiel van der Plas</a:t>
            </a:r>
            <a:r>
              <a:rPr lang="en-US" sz="3600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, Matthew Bandel</a:t>
            </a:r>
            <a:r>
              <a:rPr lang="en-US" sz="3600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1,2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, Zachary Fasnacht</a:t>
            </a:r>
            <a:r>
              <a:rPr lang="en-US" sz="3600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1,2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Lucida Sans" panose="020B0602030504020204" pitchFamily="34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Lucida Sans" panose="020B0602030504020204" pitchFamily="34" charset="77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600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1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SSAI, </a:t>
            </a:r>
            <a:r>
              <a:rPr lang="en-US" sz="3600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NASA GSFC, </a:t>
            </a:r>
            <a:r>
              <a:rPr lang="en-US" sz="3600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KNMI</a:t>
            </a:r>
          </a:p>
          <a:p>
            <a:pPr>
              <a:spcBef>
                <a:spcPts val="0"/>
              </a:spcBef>
            </a:pP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Lucida Sans" panose="020B0602030504020204" pitchFamily="34" charset="77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GSICS Annual Meeting UVNS Breakout Session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10 March 2022</a:t>
            </a:r>
          </a:p>
          <a:p>
            <a:pPr>
              <a:spcBef>
                <a:spcPts val="0"/>
              </a:spcBef>
            </a:pP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Lucida Sans" panose="020B0602030504020204" pitchFamily="34" charset="77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Lucida Sans" panose="020B0602030504020204" pitchFamily="34" charset="77"/>
              <a:cs typeface="Arial" panose="020B0604020202020204" pitchFamily="34" charset="0"/>
            </a:endParaRPr>
          </a:p>
        </p:txBody>
      </p:sp>
      <p:grpSp>
        <p:nvGrpSpPr>
          <p:cNvPr id="10" name="Group">
            <a:extLst>
              <a:ext uri="{FF2B5EF4-FFF2-40B4-BE49-F238E27FC236}">
                <a16:creationId xmlns:a16="http://schemas.microsoft.com/office/drawing/2014/main" id="{51254ED6-8405-D241-8EDA-A01F9135C89C}"/>
              </a:ext>
            </a:extLst>
          </p:cNvPr>
          <p:cNvGrpSpPr/>
          <p:nvPr/>
        </p:nvGrpSpPr>
        <p:grpSpPr>
          <a:xfrm>
            <a:off x="523132" y="868300"/>
            <a:ext cx="5341034" cy="2022952"/>
            <a:chOff x="0" y="0"/>
            <a:chExt cx="3402155" cy="1166048"/>
          </a:xfrm>
        </p:grpSpPr>
        <p:pic>
          <p:nvPicPr>
            <p:cNvPr id="11" name="Unknown.png" descr="Unknown.png">
              <a:extLst>
                <a:ext uri="{FF2B5EF4-FFF2-40B4-BE49-F238E27FC236}">
                  <a16:creationId xmlns:a16="http://schemas.microsoft.com/office/drawing/2014/main" id="{EB099496-FE6F-2648-87F6-68BF8EB18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5039" t="41102" r="18792" b="18234"/>
            <a:stretch>
              <a:fillRect/>
            </a:stretch>
          </p:blipFill>
          <p:spPr>
            <a:xfrm>
              <a:off x="0" y="0"/>
              <a:ext cx="3384052" cy="11606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" name="Rectangle">
              <a:extLst>
                <a:ext uri="{FF2B5EF4-FFF2-40B4-BE49-F238E27FC236}">
                  <a16:creationId xmlns:a16="http://schemas.microsoft.com/office/drawing/2014/main" id="{1F3791A0-F4DF-D64F-B7B2-0DFF7B6AE63E}"/>
                </a:ext>
              </a:extLst>
            </p:cNvPr>
            <p:cNvSpPr/>
            <p:nvPr/>
          </p:nvSpPr>
          <p:spPr>
            <a:xfrm>
              <a:off x="906978" y="861642"/>
              <a:ext cx="2495178" cy="30440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 algn="l" defTabSz="825500">
                <a:defRPr sz="16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</p:grpSp>
      <p:pic>
        <p:nvPicPr>
          <p:cNvPr id="21" name="Graphic 9" descr="Graphic 9">
            <a:extLst>
              <a:ext uri="{FF2B5EF4-FFF2-40B4-BE49-F238E27FC236}">
                <a16:creationId xmlns:a16="http://schemas.microsoft.com/office/drawing/2014/main" id="{01A055E7-ACF2-4E4B-9664-CEC5175610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5999" y="518591"/>
            <a:ext cx="2713090" cy="22829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 descr="Logos &lt; Development &lt; GSICS Wiki">
            <a:extLst>
              <a:ext uri="{FF2B5EF4-FFF2-40B4-BE49-F238E27FC236}">
                <a16:creationId xmlns:a16="http://schemas.microsoft.com/office/drawing/2014/main" id="{6ED57A53-568F-6742-AB2F-29AAACFF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5" y="11776507"/>
            <a:ext cx="3917810" cy="158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29026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4B44B-DC98-D24E-B9E6-BCD0E40FF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latin typeface="Lucida Sans" panose="020B0602030504020204" pitchFamily="34" charset="77"/>
              </a:rPr>
              <a:t>Radiance Degradation Correction</a:t>
            </a:r>
            <a:endParaRPr lang="en-US" sz="8000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555A628B-9CA5-AB46-AF31-63BB72F27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3381376"/>
            <a:ext cx="12404725" cy="9303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BD797B-DF64-844F-9647-37489618F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8320" y="4044950"/>
            <a:ext cx="9696450" cy="87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3186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12228-4F4D-9A47-8A4B-EB292EEB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701992"/>
            <a:ext cx="22951440" cy="2651126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Lucida Sans" panose="020B0602030504020204" pitchFamily="34" charset="77"/>
              </a:rPr>
              <a:t>Changes in Band 2 &amp; 3 Radiance Channels 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53594-2904-0C49-9FA7-5D5BA1829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8C96B4A-6D93-4842-9B09-B5F41808E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119"/>
          <a:stretch/>
        </p:blipFill>
        <p:spPr>
          <a:xfrm>
            <a:off x="1676400" y="3353118"/>
            <a:ext cx="8188058" cy="929894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CF35FE5-39A2-3144-9A2A-5F0D4FD96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3353118"/>
            <a:ext cx="11887200" cy="929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0194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321E3-FC14-9542-B3D9-95B918642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303530"/>
            <a:ext cx="22974300" cy="2651126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latin typeface="Lucida Sans" panose="020B0602030504020204" pitchFamily="34" charset="77"/>
              </a:rPr>
              <a:t>340/500 nm Spectral Dependence</a:t>
            </a:r>
            <a:endParaRPr lang="en-US" sz="7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3D0973-6EA0-BD4E-98D4-B4B503BBC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74" y="1857583"/>
            <a:ext cx="16608426" cy="11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882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09DC-F6C4-1748-A1C8-5C47AE5E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latin typeface="Lucida Sans" panose="020B0602030504020204" pitchFamily="34" charset="77"/>
              </a:rPr>
              <a:t>Recent thermal stabilization of OPB and detector</a:t>
            </a:r>
            <a:endParaRPr lang="en-US" sz="6600" dirty="0">
              <a:latin typeface="Helvetica" pitchFamily="2" charset="0"/>
            </a:endParaRP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08E6A49E-C904-9D4B-9D91-215219B4D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729159"/>
            <a:ext cx="11887200" cy="8395970"/>
          </a:xfrm>
          <a:prstGeom prst="rect">
            <a:avLst/>
          </a:prstGeom>
        </p:spPr>
      </p:pic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648F1EC9-7641-E14A-82AD-A9E81E433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3729159"/>
            <a:ext cx="11887200" cy="82588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CBEF69-735C-A648-B206-74CC64A624F1}"/>
              </a:ext>
            </a:extLst>
          </p:cNvPr>
          <p:cNvSpPr txBox="1"/>
          <p:nvPr/>
        </p:nvSpPr>
        <p:spPr>
          <a:xfrm>
            <a:off x="11121497" y="1278513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6746964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C1FF8-8CCD-DE43-83A3-673245B52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15" y="1665604"/>
            <a:ext cx="11640185" cy="2651126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Lucida Sans" panose="020B0602030504020204" pitchFamily="34" charset="77"/>
              </a:rPr>
              <a:t>RTS over-flagging issues now resolved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13C4DDE4-D768-7E4C-93A5-C94AC0CD7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4316730"/>
            <a:ext cx="11965305" cy="8375714"/>
          </a:xfrm>
          <a:prstGeom prst="rect">
            <a:avLst/>
          </a:prstGeom>
        </p:spPr>
      </p:pic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D5A45515-53FB-0D4B-BE0A-15283ABC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3815" y="3962305"/>
            <a:ext cx="11640185" cy="87301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C38F9EE-88EE-2C4D-B7C6-48476F3EC250}"/>
              </a:ext>
            </a:extLst>
          </p:cNvPr>
          <p:cNvSpPr txBox="1">
            <a:spLocks/>
          </p:cNvSpPr>
          <p:nvPr/>
        </p:nvSpPr>
        <p:spPr>
          <a:xfrm>
            <a:off x="12408535" y="1665604"/>
            <a:ext cx="11640185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 anchor="ctr">
            <a:normAutofit/>
          </a:bodyPr>
          <a:lstStyle>
            <a:lvl1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4572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en-US" sz="4800" dirty="0">
                <a:latin typeface="Lucida Sans" panose="020B0602030504020204" pitchFamily="34" charset="77"/>
              </a:rPr>
              <a:t>Gain ratio drift corrected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7B2C0-6DA6-FE45-B276-D70E6A03BEDE}"/>
              </a:ext>
            </a:extLst>
          </p:cNvPr>
          <p:cNvSpPr txBox="1"/>
          <p:nvPr/>
        </p:nvSpPr>
        <p:spPr>
          <a:xfrm>
            <a:off x="12408535" y="12919055"/>
            <a:ext cx="1219200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Collection 4 gain ratios address a 0.4% drift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90889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39"/>
          <p:cNvSpPr/>
          <p:nvPr/>
        </p:nvSpPr>
        <p:spPr>
          <a:xfrm>
            <a:off x="530765" y="1827747"/>
            <a:ext cx="7930914" cy="8978370"/>
          </a:xfrm>
          <a:prstGeom prst="rect">
            <a:avLst/>
          </a:prstGeom>
          <a:solidFill>
            <a:srgbClr val="C5EEF9">
              <a:alpha val="43137"/>
            </a:srgbClr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7200"/>
          </a:p>
        </p:txBody>
      </p:sp>
      <p:grpSp>
        <p:nvGrpSpPr>
          <p:cNvPr id="254" name="Group 41"/>
          <p:cNvGrpSpPr/>
          <p:nvPr/>
        </p:nvGrpSpPr>
        <p:grpSpPr>
          <a:xfrm>
            <a:off x="3823515" y="10956838"/>
            <a:ext cx="10069762" cy="2080362"/>
            <a:chOff x="-1" y="-3"/>
            <a:chExt cx="10069759" cy="2080361"/>
          </a:xfrm>
        </p:grpSpPr>
        <p:sp>
          <p:nvSpPr>
            <p:cNvPr id="252" name="Rectangle 40"/>
            <p:cNvSpPr/>
            <p:nvPr/>
          </p:nvSpPr>
          <p:spPr>
            <a:xfrm>
              <a:off x="-1" y="-3"/>
              <a:ext cx="10069759" cy="2080361"/>
            </a:xfrm>
            <a:prstGeom prst="rect">
              <a:avLst/>
            </a:prstGeom>
            <a:solidFill>
              <a:srgbClr val="F8CBAD">
                <a:alpha val="3686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7200"/>
            </a:p>
          </p:txBody>
        </p:sp>
        <p:sp>
          <p:nvSpPr>
            <p:cNvPr id="253" name="Rectangle 16"/>
            <p:cNvSpPr txBox="1"/>
            <p:nvPr/>
          </p:nvSpPr>
          <p:spPr>
            <a:xfrm>
              <a:off x="394627" y="137331"/>
              <a:ext cx="9583691" cy="16312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8" tIns="91438" rIns="91438" bIns="91438" numCol="1" anchor="t">
              <a:spAutoFit/>
            </a:bodyPr>
            <a:lstStyle/>
            <a:p>
              <a:pPr>
                <a:spcBef>
                  <a:spcPts val="1200"/>
                </a:spcBef>
                <a:defRPr sz="28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2800"/>
                <a:t>Glyoxal</a:t>
              </a:r>
            </a:p>
            <a:p>
              <a:pPr>
                <a:spcBef>
                  <a:spcPts val="1200"/>
                </a:spcBef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2800"/>
                <a:t>“</a:t>
              </a:r>
              <a:r>
                <a:rPr sz="2800">
                  <a:latin typeface="Helvetica"/>
                  <a:ea typeface="Helvetica"/>
                  <a:cs typeface="Helvetica"/>
                  <a:sym typeface="Helvetica"/>
                </a:rPr>
                <a:t>Retrievals using Collection 4 look more stable than those using Collection 3 and low and high biases disappear.”</a:t>
              </a:r>
            </a:p>
          </p:txBody>
        </p:sp>
      </p:grpSp>
      <p:grpSp>
        <p:nvGrpSpPr>
          <p:cNvPr id="260" name="Group 4"/>
          <p:cNvGrpSpPr/>
          <p:nvPr/>
        </p:nvGrpSpPr>
        <p:grpSpPr>
          <a:xfrm>
            <a:off x="10097070" y="3034802"/>
            <a:ext cx="13034372" cy="7078968"/>
            <a:chOff x="-2" y="-3"/>
            <a:chExt cx="13034370" cy="7078966"/>
          </a:xfrm>
        </p:grpSpPr>
        <p:grpSp>
          <p:nvGrpSpPr>
            <p:cNvPr id="257" name="Group 1"/>
            <p:cNvGrpSpPr/>
            <p:nvPr/>
          </p:nvGrpSpPr>
          <p:grpSpPr>
            <a:xfrm>
              <a:off x="26107" y="-4"/>
              <a:ext cx="13008262" cy="3323274"/>
              <a:chOff x="0" y="-1"/>
              <a:chExt cx="13008260" cy="3323273"/>
            </a:xfrm>
          </p:grpSpPr>
          <p:pic>
            <p:nvPicPr>
              <p:cNvPr id="255" name="그림 10" descr="그림 10"/>
              <p:cNvPicPr>
                <a:picLocks noChangeAspect="1"/>
              </p:cNvPicPr>
              <p:nvPr/>
            </p:nvPicPr>
            <p:blipFill>
              <a:blip r:embed="rId2"/>
              <a:srcRect l="5545" t="8292" r="56954" b="58573"/>
              <a:stretch>
                <a:fillRect/>
              </a:stretch>
            </p:blipFill>
            <p:spPr>
              <a:xfrm>
                <a:off x="6515461" y="0"/>
                <a:ext cx="6492800" cy="33232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6" name="그림 11" descr="그림 11"/>
              <p:cNvPicPr>
                <a:picLocks noChangeAspect="1"/>
              </p:cNvPicPr>
              <p:nvPr/>
            </p:nvPicPr>
            <p:blipFill>
              <a:blip r:embed="rId2"/>
              <a:srcRect l="5406" t="52098" r="57092" b="14768"/>
              <a:stretch>
                <a:fillRect/>
              </a:stretch>
            </p:blipFill>
            <p:spPr>
              <a:xfrm>
                <a:off x="0" y="-2"/>
                <a:ext cx="6440306" cy="3323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58" name="그림 17" descr="그림 17"/>
            <p:cNvPicPr>
              <a:picLocks noChangeAspect="1"/>
            </p:cNvPicPr>
            <p:nvPr/>
          </p:nvPicPr>
          <p:blipFill>
            <a:blip r:embed="rId3"/>
            <a:srcRect l="1421" r="1743" b="2697"/>
            <a:stretch>
              <a:fillRect/>
            </a:stretch>
          </p:blipFill>
          <p:spPr>
            <a:xfrm>
              <a:off x="6525103" y="3713126"/>
              <a:ext cx="6492797" cy="33658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9" name="그림 19" descr="그림 19"/>
            <p:cNvPicPr>
              <a:picLocks noChangeAspect="1"/>
            </p:cNvPicPr>
            <p:nvPr/>
          </p:nvPicPr>
          <p:blipFill>
            <a:blip r:embed="rId4"/>
            <a:srcRect l="2012" r="1148" b="2696"/>
            <a:stretch>
              <a:fillRect/>
            </a:stretch>
          </p:blipFill>
          <p:spPr>
            <a:xfrm>
              <a:off x="-3" y="3742021"/>
              <a:ext cx="6450260" cy="32672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1" name="TextBox 22"/>
          <p:cNvSpPr txBox="1"/>
          <p:nvPr/>
        </p:nvSpPr>
        <p:spPr>
          <a:xfrm>
            <a:off x="15084030" y="2048951"/>
            <a:ext cx="2757648" cy="1046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800"/>
              <a:t>June 21</a:t>
            </a:r>
            <a:br>
              <a:rPr sz="2800"/>
            </a:br>
            <a:r>
              <a:rPr sz="2800"/>
              <a:t>2020</a:t>
            </a:r>
          </a:p>
        </p:txBody>
      </p:sp>
      <p:sp>
        <p:nvSpPr>
          <p:cNvPr id="262" name="TextBox 18"/>
          <p:cNvSpPr txBox="1"/>
          <p:nvPr/>
        </p:nvSpPr>
        <p:spPr>
          <a:xfrm>
            <a:off x="10106941" y="1462757"/>
            <a:ext cx="12819214" cy="738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defTabSz="1828800"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Daily OMI Tropospheric Column ozone maps</a:t>
            </a:r>
          </a:p>
        </p:txBody>
      </p:sp>
      <p:sp>
        <p:nvSpPr>
          <p:cNvPr id="263" name="TextBox 3"/>
          <p:cNvSpPr txBox="1"/>
          <p:nvPr/>
        </p:nvSpPr>
        <p:spPr>
          <a:xfrm>
            <a:off x="11999760" y="2125731"/>
            <a:ext cx="2395203" cy="738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 algn="l" defTabSz="1828800">
              <a:defRPr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Collection 4</a:t>
            </a:r>
          </a:p>
        </p:txBody>
      </p:sp>
      <p:sp>
        <p:nvSpPr>
          <p:cNvPr id="264" name="TextBox 23"/>
          <p:cNvSpPr txBox="1"/>
          <p:nvPr/>
        </p:nvSpPr>
        <p:spPr>
          <a:xfrm>
            <a:off x="18425504" y="2191483"/>
            <a:ext cx="2395203" cy="738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 algn="l" defTabSz="1828800">
              <a:defRPr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Collection 3</a:t>
            </a:r>
          </a:p>
        </p:txBody>
      </p:sp>
      <p:sp>
        <p:nvSpPr>
          <p:cNvPr id="265" name="TextBox 6"/>
          <p:cNvSpPr txBox="1"/>
          <p:nvPr/>
        </p:nvSpPr>
        <p:spPr>
          <a:xfrm>
            <a:off x="19579061" y="10035152"/>
            <a:ext cx="3717680" cy="492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 algn="l" defTabSz="1828800">
              <a:defRPr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Juseon Bak (PNU), Xiong Liu (SAO)</a:t>
            </a:r>
          </a:p>
        </p:txBody>
      </p:sp>
      <p:sp>
        <p:nvSpPr>
          <p:cNvPr id="266" name="Title 1"/>
          <p:cNvSpPr txBox="1"/>
          <p:nvPr/>
        </p:nvSpPr>
        <p:spPr>
          <a:xfrm>
            <a:off x="1767839" y="-108377"/>
            <a:ext cx="20848326" cy="1546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b">
            <a:normAutofit/>
          </a:bodyPr>
          <a:lstStyle>
            <a:lvl1pPr defTabSz="1828800">
              <a:lnSpc>
                <a:spcPct val="90000"/>
              </a:lnSpc>
              <a:spcBef>
                <a:spcPts val="1200"/>
              </a:spcBef>
              <a:defRPr sz="5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Feedback from the Science Team on Collection 4 L1B Data</a:t>
            </a:r>
          </a:p>
        </p:txBody>
      </p:sp>
      <p:sp>
        <p:nvSpPr>
          <p:cNvPr id="267" name="TextBox 33"/>
          <p:cNvSpPr txBox="1"/>
          <p:nvPr/>
        </p:nvSpPr>
        <p:spPr>
          <a:xfrm>
            <a:off x="16045880" y="6278118"/>
            <a:ext cx="2757648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l" defTabSz="1828800"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2005</a:t>
            </a:r>
          </a:p>
        </p:txBody>
      </p:sp>
      <p:pic>
        <p:nvPicPr>
          <p:cNvPr id="268" name="Picture 36" descr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63" y="1998304"/>
            <a:ext cx="7621718" cy="5738088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Rectangle 15"/>
          <p:cNvSpPr txBox="1"/>
          <p:nvPr/>
        </p:nvSpPr>
        <p:spPr>
          <a:xfrm>
            <a:off x="1175202" y="7735105"/>
            <a:ext cx="6737296" cy="2923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>
              <a:spcBef>
                <a:spcPts val="1200"/>
              </a:spcBef>
              <a:defRPr sz="28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/>
              <a:t>Solar Activity</a:t>
            </a:r>
          </a:p>
          <a:p>
            <a:pPr>
              <a:spcBef>
                <a:spcPts val="1200"/>
              </a:spcBef>
              <a:defRPr sz="2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/>
              <a:t>“(the Collection 4) solar indices are less noisy than the Collection 3 … in 2019 the data come to better agreement with the benchmark Bremen composite index. Both things are quite important.”</a:t>
            </a:r>
          </a:p>
        </p:txBody>
      </p:sp>
      <p:sp>
        <p:nvSpPr>
          <p:cNvPr id="270" name="Rectangle 24"/>
          <p:cNvSpPr/>
          <p:nvPr/>
        </p:nvSpPr>
        <p:spPr>
          <a:xfrm>
            <a:off x="14454812" y="10644694"/>
            <a:ext cx="8681764" cy="1631212"/>
          </a:xfrm>
          <a:prstGeom prst="rect">
            <a:avLst/>
          </a:prstGeom>
          <a:solidFill>
            <a:srgbClr val="00B050">
              <a:alpha val="12941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>
              <a:spcBef>
                <a:spcPts val="1200"/>
              </a:spcBef>
              <a:defRPr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/>
              <a:t>Profile/Tropospheric Ozone</a:t>
            </a:r>
          </a:p>
          <a:p>
            <a:pPr>
              <a:spcBef>
                <a:spcPts val="1200"/>
              </a:spcBef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/>
              <a:t>“In both UV1 and UV2 bands, the fitting accuracies are improved with Collection 4, especially for UV2.”</a:t>
            </a:r>
          </a:p>
        </p:txBody>
      </p:sp>
      <p:sp>
        <p:nvSpPr>
          <p:cNvPr id="271" name="TextBox 37"/>
          <p:cNvSpPr txBox="1"/>
          <p:nvPr/>
        </p:nvSpPr>
        <p:spPr>
          <a:xfrm>
            <a:off x="4292408" y="6328396"/>
            <a:ext cx="3453185" cy="492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 algn="l" defTabSz="1828800">
              <a:defRPr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Sergey Marchenko (SSAI/NASA)</a:t>
            </a:r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2211955" y="12800829"/>
            <a:ext cx="495645" cy="55399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91438" tIns="91438" rIns="91438" bIns="91438" rtlCol="0" anchor="ctr">
            <a:spAutoFit/>
          </a:bodyPr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091DA-3293-DC48-8D35-DDC303F0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Backup Slides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6D1F0-14FF-EF42-AB79-ED4B646737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1952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E2788-80AD-5A4B-B1CE-558D4655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Improved Pixel Flagging</a:t>
            </a:r>
            <a:endParaRPr lang="en-US" dirty="0"/>
          </a:p>
        </p:txBody>
      </p:sp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CCE1899B-6579-A54E-9C94-2C6514362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120" y="4057650"/>
            <a:ext cx="11887200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7856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71D57-A3B4-EB49-B86B-933C3BF92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Recent Row Anomaly Shift</a:t>
            </a:r>
            <a:endParaRPr lang="en-US" dirty="0"/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2546B64-B070-6142-BE66-53304BC28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3381376"/>
            <a:ext cx="18081728" cy="933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0419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65D3-6994-1341-A215-C645B42DF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>
                <a:latin typeface="Helvetica" pitchFamily="2" charset="0"/>
                <a:cs typeface="Arial" panose="020B0604020202020204" pitchFamily="34" charset="0"/>
              </a:rPr>
              <a:t>Outline</a:t>
            </a:r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829E4-853B-DA46-B2C0-A0F29798E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OMI Instrument</a:t>
            </a:r>
          </a:p>
          <a:p>
            <a:r>
              <a:rPr lang="en-US" sz="7200" dirty="0"/>
              <a:t>OMI Collection 4</a:t>
            </a:r>
          </a:p>
          <a:p>
            <a:r>
              <a:rPr lang="en-US" sz="7200" dirty="0"/>
              <a:t>Radiance and Irradiance Calibration</a:t>
            </a:r>
          </a:p>
          <a:p>
            <a:r>
              <a:rPr lang="en-US" sz="7200" dirty="0"/>
              <a:t>Other important calibration/performance changes</a:t>
            </a:r>
          </a:p>
          <a:p>
            <a:r>
              <a:rPr lang="en-US" sz="7200" dirty="0"/>
              <a:t>Feedback from Science Team</a:t>
            </a:r>
          </a:p>
        </p:txBody>
      </p:sp>
    </p:spTree>
    <p:extLst>
      <p:ext uri="{BB962C8B-B14F-4D97-AF65-F5344CB8AC3E}">
        <p14:creationId xmlns:p14="http://schemas.microsoft.com/office/powerpoint/2010/main" val="187236660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F0634-30EC-B546-9F9A-C2B523DB3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Helvetica" pitchFamily="2" charset="0"/>
                <a:cs typeface="Arial" panose="020B0604020202020204" pitchFamily="34" charset="0"/>
              </a:rPr>
              <a:t>Ozone Monitoring Instrument (OMI)</a:t>
            </a:r>
            <a:endParaRPr lang="en-US" sz="7200" dirty="0">
              <a:latin typeface="Helvetica" pitchFamily="2" charset="0"/>
            </a:endParaRPr>
          </a:p>
        </p:txBody>
      </p:sp>
      <p:pic>
        <p:nvPicPr>
          <p:cNvPr id="4" name="Content Placeholder 3" descr="Table&#10;&#10;Description automatically generated">
            <a:extLst>
              <a:ext uri="{FF2B5EF4-FFF2-40B4-BE49-F238E27FC236}">
                <a16:creationId xmlns:a16="http://schemas.microsoft.com/office/drawing/2014/main" id="{46697F73-5FF1-DB4E-ACC6-953D5FA1E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8508"/>
          <a:stretch/>
        </p:blipFill>
        <p:spPr>
          <a:xfrm>
            <a:off x="3667891" y="8011552"/>
            <a:ext cx="17048218" cy="42983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515241-6C03-2F4F-8F00-5917B5AF78DB}"/>
              </a:ext>
            </a:extLst>
          </p:cNvPr>
          <p:cNvSpPr txBox="1"/>
          <p:nvPr/>
        </p:nvSpPr>
        <p:spPr>
          <a:xfrm>
            <a:off x="3946914" y="3995225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D21F8-790B-3F4C-A08D-940BBA81246D}"/>
              </a:ext>
            </a:extLst>
          </p:cNvPr>
          <p:cNvSpPr txBox="1"/>
          <p:nvPr/>
        </p:nvSpPr>
        <p:spPr>
          <a:xfrm>
            <a:off x="2512010" y="4023361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21D9B1-8F19-3E45-B9C7-EFA6F418E308}"/>
              </a:ext>
            </a:extLst>
          </p:cNvPr>
          <p:cNvSpPr txBox="1"/>
          <p:nvPr/>
        </p:nvSpPr>
        <p:spPr>
          <a:xfrm>
            <a:off x="1996739" y="4733888"/>
            <a:ext cx="203905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800" dirty="0">
                <a:latin typeface="Helvetica" pitchFamily="2" charset="0"/>
                <a:cs typeface="Times New Roman" panose="02020603050405020304" pitchFamily="18" charset="0"/>
              </a:rPr>
              <a:t>2D CCD spectrometer operating since 2004 on EOS Aura (LTAN 13:45)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800" dirty="0">
                <a:latin typeface="Helvetica" pitchFamily="2" charset="0"/>
                <a:cs typeface="Times New Roman" panose="02020603050405020304" pitchFamily="18" charset="0"/>
              </a:rPr>
              <a:t>2600 km swath; ground pixel size at nadir 13x24 km</a:t>
            </a:r>
            <a:r>
              <a:rPr lang="en-US" sz="4800" baseline="30000" dirty="0">
                <a:latin typeface="Helvetica" pitchFamily="2" charset="0"/>
                <a:cs typeface="Times New Roman" panose="02020603050405020304" pitchFamily="18" charset="0"/>
              </a:rPr>
              <a:t>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800" dirty="0">
                <a:latin typeface="Helvetica" pitchFamily="2" charset="0"/>
                <a:cs typeface="Times New Roman" panose="02020603050405020304" pitchFamily="18" charset="0"/>
              </a:rPr>
              <a:t>Three hyperspectral bands:</a:t>
            </a:r>
          </a:p>
        </p:txBody>
      </p:sp>
    </p:spTree>
    <p:extLst>
      <p:ext uri="{BB962C8B-B14F-4D97-AF65-F5344CB8AC3E}">
        <p14:creationId xmlns:p14="http://schemas.microsoft.com/office/powerpoint/2010/main" val="19212507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Motivation for a Major OMI Upgra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 b="0" spc="-159"/>
            </a:lvl1pPr>
          </a:lstStyle>
          <a:p>
            <a:r>
              <a:rPr dirty="0"/>
              <a:t>Motivation for </a:t>
            </a:r>
            <a:r>
              <a:rPr lang="en-US" dirty="0"/>
              <a:t>OMI Collection 4</a:t>
            </a:r>
            <a:endParaRPr dirty="0"/>
          </a:p>
        </p:txBody>
      </p:sp>
      <p:sp>
        <p:nvSpPr>
          <p:cNvPr id="188" name="Importance of OMI data in global AC/AQ observing syste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1016000" tIns="1016000" rIns="1016000" bIns="1016000"/>
          <a:lstStyle/>
          <a:p>
            <a:pPr indent="-560831" defTabSz="2340805">
              <a:lnSpc>
                <a:spcPct val="100000"/>
              </a:lnSpc>
              <a:spcBef>
                <a:spcPts val="2800"/>
              </a:spcBef>
              <a:buSzPct val="100000"/>
              <a:buFont typeface="Arial"/>
              <a:defRPr sz="5760"/>
            </a:pPr>
            <a:r>
              <a:rPr dirty="0"/>
              <a:t>Importance of OMI data in global AC/AQ observing system</a:t>
            </a:r>
          </a:p>
          <a:p>
            <a:pPr indent="-560831" defTabSz="2340805">
              <a:lnSpc>
                <a:spcPct val="100000"/>
              </a:lnSpc>
              <a:spcBef>
                <a:spcPts val="2800"/>
              </a:spcBef>
              <a:buSzPct val="100000"/>
              <a:buFont typeface="Arial"/>
              <a:defRPr sz="5760"/>
            </a:pPr>
            <a:r>
              <a:rPr dirty="0"/>
              <a:t>Calibration and data issues</a:t>
            </a:r>
            <a:r>
              <a:rPr lang="en-US" dirty="0"/>
              <a:t> to address</a:t>
            </a:r>
            <a:endParaRPr dirty="0"/>
          </a:p>
          <a:p>
            <a:pPr indent="-560831" defTabSz="2340805">
              <a:lnSpc>
                <a:spcPct val="100000"/>
              </a:lnSpc>
              <a:spcBef>
                <a:spcPts val="2800"/>
              </a:spcBef>
              <a:buSzPct val="100000"/>
              <a:buFont typeface="Arial"/>
              <a:defRPr sz="5760"/>
            </a:pPr>
            <a:r>
              <a:rPr lang="en-US" dirty="0"/>
              <a:t>Prepare for </a:t>
            </a:r>
            <a:r>
              <a:rPr dirty="0"/>
              <a:t>Exit from A-Train</a:t>
            </a:r>
          </a:p>
          <a:p>
            <a:pPr indent="-560831" defTabSz="2340805">
              <a:lnSpc>
                <a:spcPct val="100000"/>
              </a:lnSpc>
              <a:spcBef>
                <a:spcPts val="2800"/>
              </a:spcBef>
              <a:buSzPct val="100000"/>
              <a:buFont typeface="Arial"/>
              <a:defRPr sz="5760"/>
            </a:pPr>
            <a:r>
              <a:rPr lang="en-US" dirty="0"/>
              <a:t>Consolidate</a:t>
            </a:r>
            <a:r>
              <a:rPr dirty="0"/>
              <a:t> institutional knowledge</a:t>
            </a:r>
            <a:endParaRPr lang="en-US" dirty="0"/>
          </a:p>
          <a:p>
            <a:pPr indent="-560831" defTabSz="2340805">
              <a:lnSpc>
                <a:spcPct val="100000"/>
              </a:lnSpc>
              <a:spcBef>
                <a:spcPts val="2800"/>
              </a:spcBef>
              <a:buSzPct val="100000"/>
              <a:buFont typeface="Arial"/>
              <a:defRPr sz="5760"/>
            </a:pPr>
            <a:r>
              <a:rPr lang="en-US" dirty="0"/>
              <a:t>Much more data available since start of Collection 3 (2007)</a:t>
            </a:r>
            <a:endParaRPr dirty="0"/>
          </a:p>
        </p:txBody>
      </p:sp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6A68A7-0911-AC4B-B03E-B1730CBFA00B}"/>
              </a:ext>
            </a:extLst>
          </p:cNvPr>
          <p:cNvSpPr txBox="1"/>
          <p:nvPr/>
        </p:nvSpPr>
        <p:spPr>
          <a:xfrm>
            <a:off x="2014537" y="11471869"/>
            <a:ext cx="19502437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-560831" defTabSz="2340805">
              <a:lnSpc>
                <a:spcPct val="100000"/>
              </a:lnSpc>
              <a:spcBef>
                <a:spcPts val="2800"/>
              </a:spcBef>
              <a:buSzPct val="100000"/>
              <a:buFont typeface="Arial"/>
              <a:defRPr sz="5760"/>
            </a:pPr>
            <a:r>
              <a:rPr lang="en-US" sz="5400" i="1" dirty="0"/>
              <a:t>Responsibility for OMI has been transferred KNMI to NASA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Large Range of Transition Activit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8000" b="0" spc="-159"/>
            </a:lvl1pPr>
          </a:lstStyle>
          <a:p>
            <a:r>
              <a:rPr lang="en-US" dirty="0"/>
              <a:t>Collection 4 and NASA </a:t>
            </a:r>
            <a:r>
              <a:rPr dirty="0"/>
              <a:t>Transition Activities</a:t>
            </a:r>
          </a:p>
        </p:txBody>
      </p:sp>
      <p:sp>
        <p:nvSpPr>
          <p:cNvPr id="193" name="Instrument Calibration…"/>
          <p:cNvSpPr txBox="1"/>
          <p:nvPr/>
        </p:nvSpPr>
        <p:spPr>
          <a:xfrm>
            <a:off x="2048872" y="7295859"/>
            <a:ext cx="9466053" cy="3626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spcBef>
                <a:spcPts val="1800"/>
              </a:spcBef>
              <a:defRPr sz="4600" b="1" spc="-45">
                <a:solidFill>
                  <a:srgbClr val="000000"/>
                </a:solidFill>
              </a:defRPr>
            </a:pPr>
            <a:r>
              <a:rPr dirty="0"/>
              <a:t>Instrument Calibration</a:t>
            </a:r>
          </a:p>
          <a:p>
            <a:pPr marL="698499" indent="-698499" algn="l" defTabSz="825500">
              <a:spcBef>
                <a:spcPts val="1800"/>
              </a:spcBef>
              <a:buSzPct val="123000"/>
              <a:buChar char="•"/>
              <a:defRPr sz="4600" spc="-45">
                <a:solidFill>
                  <a:srgbClr val="0433FF"/>
                </a:solidFill>
              </a:defRPr>
            </a:pPr>
            <a:r>
              <a:rPr dirty="0">
                <a:solidFill>
                  <a:schemeClr val="tx1">
                    <a:lumMod val="50000"/>
                  </a:schemeClr>
                </a:solidFill>
              </a:rPr>
              <a:t>Degradation corrections</a:t>
            </a:r>
          </a:p>
          <a:p>
            <a:pPr marL="698499" indent="-698499" algn="l" defTabSz="825500">
              <a:spcBef>
                <a:spcPts val="1800"/>
              </a:spcBef>
              <a:buSzPct val="123000"/>
              <a:buChar char="•"/>
              <a:defRPr sz="4600" spc="-45">
                <a:solidFill>
                  <a:srgbClr val="000000"/>
                </a:solidFill>
              </a:defRPr>
            </a:pPr>
            <a:r>
              <a:rPr dirty="0"/>
              <a:t>Fundamentally revised calibration</a:t>
            </a:r>
          </a:p>
          <a:p>
            <a:pPr marL="698499" indent="-698499" algn="l" defTabSz="825500">
              <a:spcBef>
                <a:spcPts val="1800"/>
              </a:spcBef>
              <a:buSzPct val="123000"/>
              <a:buChar char="•"/>
              <a:defRPr sz="4600" spc="-45">
                <a:solidFill>
                  <a:srgbClr val="000000"/>
                </a:solidFill>
              </a:defRPr>
            </a:pPr>
            <a:r>
              <a:rPr dirty="0"/>
              <a:t>Full reconstruction of cal. chain</a:t>
            </a:r>
          </a:p>
        </p:txBody>
      </p:sp>
      <p:sp>
        <p:nvSpPr>
          <p:cNvPr id="194" name="Operations and Monitoring…"/>
          <p:cNvSpPr txBox="1"/>
          <p:nvPr/>
        </p:nvSpPr>
        <p:spPr>
          <a:xfrm>
            <a:off x="13840796" y="5067882"/>
            <a:ext cx="8023505" cy="4504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spcBef>
                <a:spcPts val="1800"/>
              </a:spcBef>
              <a:defRPr sz="4600" b="1" spc="-45">
                <a:solidFill>
                  <a:srgbClr val="000000"/>
                </a:solidFill>
              </a:defRPr>
            </a:pPr>
            <a:r>
              <a:rPr dirty="0"/>
              <a:t>Operations and Monitoring</a:t>
            </a:r>
          </a:p>
          <a:p>
            <a:pPr marL="558800" indent="-558800" algn="l" defTabSz="825500">
              <a:spcBef>
                <a:spcPts val="1800"/>
              </a:spcBef>
              <a:buSzPct val="123000"/>
              <a:buChar char="•"/>
              <a:defRPr sz="4600" spc="-45">
                <a:solidFill>
                  <a:srgbClr val="000000"/>
                </a:solidFill>
              </a:defRPr>
            </a:pPr>
            <a:r>
              <a:rPr dirty="0"/>
              <a:t>Thermal Stabilization</a:t>
            </a:r>
          </a:p>
          <a:p>
            <a:pPr marL="558800" indent="-558800" algn="l" defTabSz="825500">
              <a:spcBef>
                <a:spcPts val="1800"/>
              </a:spcBef>
              <a:buSzPct val="123000"/>
              <a:buChar char="•"/>
              <a:defRPr sz="4600" spc="-45">
                <a:solidFill>
                  <a:srgbClr val="000000"/>
                </a:solidFill>
              </a:defRPr>
            </a:pPr>
            <a:r>
              <a:rPr dirty="0"/>
              <a:t>Operations Baseline</a:t>
            </a:r>
          </a:p>
          <a:p>
            <a:pPr marL="558800" indent="-558800" algn="l" defTabSz="825500">
              <a:spcBef>
                <a:spcPts val="1800"/>
              </a:spcBef>
              <a:buSzPct val="123000"/>
              <a:buChar char="•"/>
              <a:defRPr sz="4600" spc="-45">
                <a:solidFill>
                  <a:srgbClr val="000000"/>
                </a:solidFill>
              </a:defRPr>
            </a:pPr>
            <a:r>
              <a:rPr dirty="0"/>
              <a:t>Preparations for A-Train Exit</a:t>
            </a:r>
          </a:p>
          <a:p>
            <a:pPr marL="558800" indent="-558800" algn="l" defTabSz="825500">
              <a:spcBef>
                <a:spcPts val="1800"/>
              </a:spcBef>
              <a:buSzPct val="123000"/>
              <a:buChar char="•"/>
              <a:defRPr sz="4600" spc="-45">
                <a:solidFill>
                  <a:srgbClr val="000000"/>
                </a:solidFill>
              </a:defRPr>
            </a:pPr>
            <a:r>
              <a:rPr dirty="0"/>
              <a:t>Calibration trending overhaul</a:t>
            </a:r>
          </a:p>
        </p:txBody>
      </p:sp>
      <p:sp>
        <p:nvSpPr>
          <p:cNvPr id="195" name="Processing Algorithms and Software…"/>
          <p:cNvSpPr txBox="1"/>
          <p:nvPr/>
        </p:nvSpPr>
        <p:spPr>
          <a:xfrm>
            <a:off x="2082276" y="3768357"/>
            <a:ext cx="10205679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spcBef>
                <a:spcPts val="1800"/>
              </a:spcBef>
              <a:defRPr sz="4600" b="1" spc="-45">
                <a:solidFill>
                  <a:srgbClr val="000000"/>
                </a:solidFill>
              </a:defRPr>
            </a:pPr>
            <a:r>
              <a:rPr dirty="0"/>
              <a:t>Processing Algorithms and Software</a:t>
            </a:r>
          </a:p>
          <a:p>
            <a:pPr marL="698499" indent="-698499" algn="l" defTabSz="825500">
              <a:spcBef>
                <a:spcPts val="1800"/>
              </a:spcBef>
              <a:buSzPct val="123000"/>
              <a:buChar char="•"/>
              <a:defRPr sz="4600" spc="-45">
                <a:solidFill>
                  <a:srgbClr val="000000"/>
                </a:solidFill>
              </a:defRPr>
            </a:pPr>
            <a:r>
              <a:rPr dirty="0"/>
              <a:t>Entirely new L0-1b processor</a:t>
            </a:r>
          </a:p>
          <a:p>
            <a:pPr marL="698499" indent="-698499" algn="l" defTabSz="825500">
              <a:spcBef>
                <a:spcPts val="1800"/>
              </a:spcBef>
              <a:buSzPct val="123000"/>
              <a:buChar char="•"/>
              <a:defRPr sz="4600" spc="-45">
                <a:solidFill>
                  <a:srgbClr val="0433FF"/>
                </a:solidFill>
              </a:defRPr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L2 </a:t>
            </a:r>
            <a:r>
              <a:rPr dirty="0">
                <a:solidFill>
                  <a:schemeClr val="tx1">
                    <a:lumMod val="50000"/>
                  </a:schemeClr>
                </a:solidFill>
              </a:rPr>
              <a:t>Science algorithm updates</a:t>
            </a:r>
          </a:p>
        </p:txBody>
      </p:sp>
      <p:sp>
        <p:nvSpPr>
          <p:cNvPr id="196" name="Major coordination effort between NASA &amp; KNMI,  L1B &amp; L2 teams, Science &amp; Support Teams"/>
          <p:cNvSpPr txBox="1"/>
          <p:nvPr/>
        </p:nvSpPr>
        <p:spPr>
          <a:xfrm>
            <a:off x="5974781" y="11994067"/>
            <a:ext cx="12973884" cy="1127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defRPr sz="3600">
                <a:solidFill>
                  <a:srgbClr val="000000"/>
                </a:solidFill>
              </a:defRPr>
            </a:pPr>
            <a:r>
              <a:t>Major coordination effort between NASA &amp; KNMI, </a:t>
            </a:r>
            <a:br/>
            <a:r>
              <a:t>L1B &amp; L2 teams, Science &amp; Support Teams</a:t>
            </a:r>
          </a:p>
        </p:txBody>
      </p:sp>
      <p:sp>
        <p:nvSpPr>
          <p:cNvPr id="197" name="Slide bullet text"/>
          <p:cNvSpPr txBox="1">
            <a:spLocks noGrp="1"/>
          </p:cNvSpPr>
          <p:nvPr>
            <p:ph type="body" idx="1"/>
          </p:nvPr>
        </p:nvSpPr>
        <p:spPr>
          <a:xfrm>
            <a:off x="1866900" y="-9669297"/>
            <a:ext cx="21971000" cy="95754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0A2E5-39DB-804E-8598-92EA363E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Helvetica" pitchFamily="2" charset="0"/>
              </a:rPr>
              <a:t>OMI Collection 3 vs. Collection 4</a:t>
            </a:r>
          </a:p>
        </p:txBody>
      </p:sp>
      <p:pic>
        <p:nvPicPr>
          <p:cNvPr id="4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2BAE5BB1-D49F-374D-8EF8-0548FDC30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92" y="3381376"/>
            <a:ext cx="22707600" cy="73435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0FBC6F-40A7-7648-BBA6-5EDBF71DB166}"/>
              </a:ext>
            </a:extLst>
          </p:cNvPr>
          <p:cNvSpPr/>
          <p:nvPr/>
        </p:nvSpPr>
        <p:spPr>
          <a:xfrm>
            <a:off x="753792" y="9200268"/>
            <a:ext cx="19194196" cy="5064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24224D-1665-7D48-A0EB-31DA64A4ECC8}"/>
              </a:ext>
            </a:extLst>
          </p:cNvPr>
          <p:cNvSpPr/>
          <p:nvPr/>
        </p:nvSpPr>
        <p:spPr>
          <a:xfrm>
            <a:off x="922608" y="4318786"/>
            <a:ext cx="19194196" cy="5064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46E3A1-D2B1-7C4F-8542-557ED3B0802E}"/>
              </a:ext>
            </a:extLst>
          </p:cNvPr>
          <p:cNvSpPr txBox="1"/>
          <p:nvPr/>
        </p:nvSpPr>
        <p:spPr>
          <a:xfrm>
            <a:off x="1564112" y="12352278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436D97-BE56-8347-92DD-36091FC211AC}"/>
              </a:ext>
            </a:extLst>
          </p:cNvPr>
          <p:cNvSpPr txBox="1"/>
          <p:nvPr/>
        </p:nvSpPr>
        <p:spPr>
          <a:xfrm>
            <a:off x="-2237350" y="9200268"/>
            <a:ext cx="1219200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Helvetica" pitchFamily="2" charset="0"/>
              </a:rPr>
              <a:t>Calibration registration basis</a:t>
            </a:r>
            <a:endParaRPr 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087A15-6540-4B46-8FB4-0DB6F82C0878}"/>
              </a:ext>
            </a:extLst>
          </p:cNvPr>
          <p:cNvSpPr txBox="1"/>
          <p:nvPr/>
        </p:nvSpPr>
        <p:spPr>
          <a:xfrm>
            <a:off x="4661684" y="9162359"/>
            <a:ext cx="1312164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Helvetica" pitchFamily="2" charset="0"/>
              </a:rPr>
              <a:t>wavelength</a:t>
            </a:r>
            <a:endParaRPr 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DA380F-19AC-6947-BD21-B9E018FEE832}"/>
              </a:ext>
            </a:extLst>
          </p:cNvPr>
          <p:cNvSpPr txBox="1"/>
          <p:nvPr/>
        </p:nvSpPr>
        <p:spPr>
          <a:xfrm>
            <a:off x="12850246" y="9130320"/>
            <a:ext cx="11533754" cy="6463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Helvetica" pitchFamily="2" charset="0"/>
              </a:rPr>
              <a:t>pixel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60231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9E581B4-CDF9-2941-95F2-C904A37A7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3542" y="1912024"/>
            <a:ext cx="9964220" cy="1110968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4491AB7-A83A-9240-8F08-AE68221C3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8" t="49311" r="70568" b="33344"/>
          <a:stretch/>
        </p:blipFill>
        <p:spPr>
          <a:xfrm>
            <a:off x="7874175" y="5637738"/>
            <a:ext cx="3739794" cy="3945276"/>
          </a:xfrm>
          <a:prstGeom prst="rect">
            <a:avLst/>
          </a:prstGeom>
          <a:effectLst>
            <a:softEdge rad="156165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2AB2F5-2094-9143-8575-344089D765C5}"/>
              </a:ext>
            </a:extLst>
          </p:cNvPr>
          <p:cNvSpPr txBox="1"/>
          <p:nvPr/>
        </p:nvSpPr>
        <p:spPr>
          <a:xfrm>
            <a:off x="1315135" y="6733213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Radiance:  M1*M2*S*E </a:t>
            </a:r>
          </a:p>
          <a:p>
            <a:pPr algn="l"/>
            <a:endParaRPr lang="en-US" sz="3600" dirty="0">
              <a:solidFill>
                <a:schemeClr val="tx1">
                  <a:lumMod val="50000"/>
                </a:schemeClr>
              </a:solidFill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Irradiance: D*FM*M2*S*E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8DA212-35FB-F942-AF62-6A6751D48758}"/>
              </a:ext>
            </a:extLst>
          </p:cNvPr>
          <p:cNvSpPr txBox="1"/>
          <p:nvPr/>
        </p:nvSpPr>
        <p:spPr>
          <a:xfrm>
            <a:off x="5535294" y="1825576"/>
            <a:ext cx="17735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M2</a:t>
            </a:r>
            <a:endParaRPr lang="en-US" sz="5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1BB667-3C17-544E-BCCF-066CA1C6E445}"/>
              </a:ext>
            </a:extLst>
          </p:cNvPr>
          <p:cNvSpPr txBox="1"/>
          <p:nvPr/>
        </p:nvSpPr>
        <p:spPr>
          <a:xfrm>
            <a:off x="12419102" y="12280026"/>
            <a:ext cx="15636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M1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AA11E3-F885-1544-8212-DEEC5B71AFAF}"/>
              </a:ext>
            </a:extLst>
          </p:cNvPr>
          <p:cNvSpPr txBox="1"/>
          <p:nvPr/>
        </p:nvSpPr>
        <p:spPr>
          <a:xfrm>
            <a:off x="6238916" y="7462786"/>
            <a:ext cx="180411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7C7403-8FF6-A74F-B3B0-F292C2D4AFDE}"/>
              </a:ext>
            </a:extLst>
          </p:cNvPr>
          <p:cNvSpPr txBox="1"/>
          <p:nvPr/>
        </p:nvSpPr>
        <p:spPr>
          <a:xfrm>
            <a:off x="9184532" y="8527220"/>
            <a:ext cx="155658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4A3228-5FA7-2048-8CF6-0971114C9693}"/>
              </a:ext>
            </a:extLst>
          </p:cNvPr>
          <p:cNvSpPr txBox="1"/>
          <p:nvPr/>
        </p:nvSpPr>
        <p:spPr>
          <a:xfrm>
            <a:off x="2059128" y="4817739"/>
            <a:ext cx="155658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FM</a:t>
            </a:r>
            <a:endParaRPr lang="en-US" sz="48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03C6D7-7AEE-074C-BEC5-3F8D82478C55}"/>
              </a:ext>
            </a:extLst>
          </p:cNvPr>
          <p:cNvSpPr/>
          <p:nvPr/>
        </p:nvSpPr>
        <p:spPr>
          <a:xfrm>
            <a:off x="8070107" y="5637738"/>
            <a:ext cx="3543862" cy="39452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641E7F-BE6E-6842-A482-C7DAE2FB3A57}"/>
              </a:ext>
            </a:extLst>
          </p:cNvPr>
          <p:cNvSpPr/>
          <p:nvPr/>
        </p:nvSpPr>
        <p:spPr>
          <a:xfrm>
            <a:off x="13000354" y="7126173"/>
            <a:ext cx="1402608" cy="15614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B8C40A-63D1-624B-A176-47BA60B96079}"/>
              </a:ext>
            </a:extLst>
          </p:cNvPr>
          <p:cNvSpPr txBox="1"/>
          <p:nvPr/>
        </p:nvSpPr>
        <p:spPr>
          <a:xfrm>
            <a:off x="1315135" y="9694703"/>
            <a:ext cx="5129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M1. Primary Mirror</a:t>
            </a:r>
          </a:p>
          <a:p>
            <a:pPr algn="l"/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M2. Secondary Mirror</a:t>
            </a:r>
          </a:p>
          <a:p>
            <a:pPr algn="l"/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D. Diffuser</a:t>
            </a:r>
          </a:p>
          <a:p>
            <a:pPr algn="l"/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S. Spectrometer</a:t>
            </a:r>
          </a:p>
          <a:p>
            <a:pPr algn="l"/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E. Electronics</a:t>
            </a:r>
          </a:p>
          <a:p>
            <a:pPr algn="l"/>
            <a:endParaRPr lang="en-US" sz="3600" dirty="0">
              <a:solidFill>
                <a:schemeClr val="tx1">
                  <a:lumMod val="50000"/>
                </a:schemeClr>
              </a:solidFill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A9E9DBAB-3331-094F-8AD7-2C1D93225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502" y="-121293"/>
            <a:ext cx="21031200" cy="265112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Arial" panose="020B0604020202020204" pitchFamily="34" charset="0"/>
              </a:rPr>
              <a:t>OMI Instrument Design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6E9F96-FE91-AF42-9D85-B5D86AD63CAA}"/>
              </a:ext>
            </a:extLst>
          </p:cNvPr>
          <p:cNvCxnSpPr>
            <a:cxnSpLocks/>
          </p:cNvCxnSpPr>
          <p:nvPr/>
        </p:nvCxnSpPr>
        <p:spPr>
          <a:xfrm flipV="1">
            <a:off x="11642103" y="8365567"/>
            <a:ext cx="1386338" cy="515846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4098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12228-4F4D-9A47-8A4B-EB292EEB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>
                <a:latin typeface="Lucida Sans" panose="020B0602030504020204" pitchFamily="34" charset="77"/>
              </a:rPr>
              <a:t>Changes in Irradiance Signal</a:t>
            </a:r>
            <a:endParaRPr lang="en-US" dirty="0"/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78208101-C618-954D-8CD4-93D6EFAC8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63" y="3799840"/>
            <a:ext cx="11887200" cy="9185910"/>
          </a:xfrm>
          <a:prstGeom prst="rect">
            <a:avLst/>
          </a:prstGeom>
        </p:spPr>
      </p:pic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77A03787-F213-6648-AB64-248B067EE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84354" y="3381376"/>
            <a:ext cx="12999646" cy="1004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790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12228-4F4D-9A47-8A4B-EB292EEB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340 nm Ice Radiance Trends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33C3C023-0644-8343-8B02-02F7E849A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4059416"/>
            <a:ext cx="10306441" cy="7919223"/>
          </a:xfrm>
          <a:prstGeom prst="rect">
            <a:avLst/>
          </a:prstGeom>
        </p:spPr>
      </p:pic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CE5C83FD-31E1-3E42-8A6B-CF1F7AF97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362" y="4001223"/>
            <a:ext cx="10457910" cy="80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4132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469</Words>
  <Application>Microsoft Macintosh PowerPoint</Application>
  <PresentationFormat>Custom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Century Gothic</vt:lpstr>
      <vt:lpstr>Helvetica</vt:lpstr>
      <vt:lpstr>Helvetica Neue</vt:lpstr>
      <vt:lpstr>Helvetica Neue Medium</vt:lpstr>
      <vt:lpstr>Lucida Sans</vt:lpstr>
      <vt:lpstr>21_BasicWhite</vt:lpstr>
      <vt:lpstr>OMI collection 4 calibration and instrument performance</vt:lpstr>
      <vt:lpstr>Outline</vt:lpstr>
      <vt:lpstr>Ozone Monitoring Instrument (OMI)</vt:lpstr>
      <vt:lpstr>Motivation for OMI Collection 4</vt:lpstr>
      <vt:lpstr>Collection 4 and NASA Transition Activities</vt:lpstr>
      <vt:lpstr>OMI Collection 3 vs. Collection 4</vt:lpstr>
      <vt:lpstr>OMI Instrument Design</vt:lpstr>
      <vt:lpstr>Changes in Irradiance Signal</vt:lpstr>
      <vt:lpstr>340 nm Ice Radiance Trends</vt:lpstr>
      <vt:lpstr>Radiance Degradation Correction</vt:lpstr>
      <vt:lpstr>Changes in Band 2 &amp; 3 Radiance Channels </vt:lpstr>
      <vt:lpstr>340/500 nm Spectral Dependence</vt:lpstr>
      <vt:lpstr>Recent thermal stabilization of OPB and detector</vt:lpstr>
      <vt:lpstr>RTS over-flagging issues now resolved</vt:lpstr>
      <vt:lpstr>PowerPoint Presentation</vt:lpstr>
      <vt:lpstr>Backup Slides</vt:lpstr>
      <vt:lpstr>Improved Pixel Flagging</vt:lpstr>
      <vt:lpstr>Recent Row Anomaly Shift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OMI Collection 3 to 4 Transition Activities</dc:title>
  <cp:lastModifiedBy>Haffner, David P (GSFC-614.0)[SCIENCE SYSTEMS AND APPLICATIONS INC]</cp:lastModifiedBy>
  <cp:revision>7</cp:revision>
  <dcterms:modified xsi:type="dcterms:W3CDTF">2022-03-10T11:44:41Z</dcterms:modified>
</cp:coreProperties>
</file>