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3"/>
  </p:notesMasterIdLst>
  <p:handoutMasterIdLst>
    <p:handoutMasterId r:id="rId4"/>
  </p:handoutMasterIdLst>
  <p:sldIdLst>
    <p:sldId id="714" r:id="rId5"/>
    <p:sldId id="729" r:id="rId6"/>
    <p:sldId id="732" r:id="rId7"/>
    <p:sldId id="730" r:id="rId8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C45E4"/>
    <a:srgbClr val="008000"/>
    <a:srgbClr val="5F5F5F"/>
    <a:srgbClr val="333333"/>
    <a:srgbClr val="FF3300"/>
    <a:srgbClr val="CC3300"/>
    <a:srgbClr val="80008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restored">
    <p:restoredLeft sz="13752"/>
    <p:restoredTop sz="59145"/>
  </p:normalViewPr>
  <p:slideViewPr>
    <p:cSldViewPr snapToGrid="0">
      <p:cViewPr varScale="1">
        <p:scale>
          <a:sx n="65" d="100"/>
          <a:sy n="65" d="100"/>
        </p:scale>
        <p:origin x="-213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14" d="100"/>
        <a:sy n="114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-2874" y="-108"/>
      </p:cViewPr>
      <p:guideLst>
        <p:guide orient="horz" pos="3126"/>
        <p:guide pos="2142"/>
      </p:guideLst>
    </p:cSldViewPr>
  </p:notesViewPr>
  <p:gridSpacing cx="45005" cy="45005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handoutMaster" Target="handoutMasters/handoutMaster1.xml" /><Relationship Id="rId5" Type="http://schemas.openxmlformats.org/officeDocument/2006/relationships/slide" Target="slides/slide1.xml" /><Relationship Id="rId6" Type="http://schemas.openxmlformats.org/officeDocument/2006/relationships/slide" Target="slides/slide2.xml" /><Relationship Id="rId7" Type="http://schemas.openxmlformats.org/officeDocument/2006/relationships/slide" Target="slides/slide3.xml" /><Relationship Id="rId8" Type="http://schemas.openxmlformats.org/officeDocument/2006/relationships/slide" Target="slides/slide4.xml" /><Relationship Id="rId9" Type="http://schemas.openxmlformats.org/officeDocument/2006/relationships/presProps" Target="presProps.xml" /><Relationship Id="rId10" Type="http://schemas.openxmlformats.org/officeDocument/2006/relationships/viewProps" Target="viewProps.xml" /><Relationship Id="rId11" Type="http://schemas.openxmlformats.org/officeDocument/2006/relationships/tableStyles" Target="tableStyles.xml" /></Relationships>
</file>

<file path=ppt/handoutMasters/_rels/handoutMaster1.xml.rels><?xml version="1.0" encoding="UTF-8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0" name="Rectangle 4"/>
          <p:cNvSpPr>
            <a:spLocks noGrp="1" noChangeArrowheads="1"/>
          </p:cNvSpPr>
          <p:nvPr>
            <p:ph type="ftr" sz="quarter" idx="2"/>
          </p:nvPr>
        </p:nvSpPr>
        <p:spPr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1" name="Rectangle 5"/>
          <p:cNvSpPr>
            <a:spLocks noGrp="1" noChangeArrowheads="1"/>
          </p:cNvSpPr>
          <p:nvPr>
            <p:ph type="sldNum" sz="quarter" idx="3"/>
          </p:nvPr>
        </p:nvSpPr>
        <p:spPr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5D828D66-AEB5-4DE2-AE3C-788B6F5E3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7271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2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3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>
          <a:xfrm>
            <a:off x="917575" y="746125"/>
            <a:ext cx="4962525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" name="Rectangle 5"/>
          <p:cNvSpPr>
            <a:spLocks noGrp="1" noChangeArrowheads="1"/>
          </p:cNvSpPr>
          <p:nvPr>
            <p:ph type="body" sz="quarter" idx="3"/>
          </p:nvPr>
        </p:nvSpPr>
        <p:spPr>
          <a:xfrm>
            <a:off x="679450" y="4716463"/>
            <a:ext cx="5438775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45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D2E840EC-3661-47EA-B292-7ED791E1B5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9140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<?xml version="1.0" encoding="UTF-8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<?xml version="1.0" encoding="UTF-8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<?xml version="1.0" encoding="UTF-8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AD4F94-4851-4065-BA9C-947A644B85B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690787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6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67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68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E840EC-3661-47EA-B292-7ED791E1B58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6198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8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79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80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E840EC-3661-47EA-B292-7ED791E1B58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902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6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87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88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E840EC-3661-47EA-B292-7ED791E1B58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964446"/>
      </p:ext>
    </p:extLst>
  </p:cSld>
  <p:clrMapOvr>
    <a:masterClrMapping/>
  </p:clrMapOvr>
</p:notes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34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103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0C06C-A120-4CEF-A9AD-F4118C12BC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39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8AC38-E0E8-49D7-B2FE-71FD7C42C0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image" Target="../media/image1.jpeg" /><Relationship Id="rId4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629400" y="6400800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fld id="{47E33C82-C2A6-478E-8FB2-E20C8DB414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7" name="Rectangle 7"/>
          <p:cNvSpPr>
            <a:spLocks noChangeArrowheads="1"/>
          </p:cNvSpPr>
          <p:nvPr/>
        </p:nvSpPr>
        <p:spPr>
          <a:xfrm>
            <a:off x="457200" y="16002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v"/>
              <a:defRPr/>
            </a:pPr>
            <a:endParaRPr lang="en-GB" sz="3200"/>
          </a:p>
        </p:txBody>
      </p:sp>
      <p:sp>
        <p:nvSpPr>
          <p:cNvPr id="1028" name="Rectangle 8"/>
          <p:cNvSpPr>
            <a:spLocks noChangeArrowheads="1"/>
          </p:cNvSpPr>
          <p:nvPr/>
        </p:nvSpPr>
        <p:spPr>
          <a:xfrm>
            <a:off x="457200" y="6400800"/>
            <a:ext cx="56467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it-IT" sz="1000" b="1" i="1" dirty="0"/>
              <a:t>GSICS GDWG Annual meeting on 16 March 2022</a:t>
            </a:r>
            <a:endParaRPr lang="en-US" sz="1000" b="1" i="1" dirty="0"/>
          </a:p>
        </p:txBody>
      </p:sp>
      <p:sp>
        <p:nvSpPr>
          <p:cNvPr id="1029" name="Line 11"/>
          <p:cNvSpPr>
            <a:spLocks noChangeShapeType="1"/>
          </p:cNvSpPr>
          <p:nvPr/>
        </p:nvSpPr>
        <p:spPr>
          <a:xfrm flipV="1">
            <a:off x="457200" y="6324600"/>
            <a:ext cx="82296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030" name="Rectangle 13"/>
          <p:cNvSpPr>
            <a:spLocks noChangeArrowheads="1"/>
          </p:cNvSpPr>
          <p:nvPr/>
        </p:nvSpPr>
        <p:spPr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GB" sz="1400"/>
          </a:p>
        </p:txBody>
      </p:sp>
      <p:pic>
        <p:nvPicPr>
          <p:cNvPr id="1031" name="Picture 2" descr="C:\Users\miu\Dropbox\gsics_WG_logo.jpg"/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66183" y="330201"/>
            <a:ext cx="2815396" cy="719666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image" Target="../media/image2.png" /><Relationship Id="rId2" Type="http://schemas.openxmlformats.org/officeDocument/2006/relationships/slideLayout" Target="../slideLayouts/slideLayout2.xml" /><Relationship Id="rId3" Type="http://schemas.openxmlformats.org/officeDocument/2006/relationships/notesSlide" Target="../notesSlides/notesSlide2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image" Target="../media/image3.png" /><Relationship Id="rId2" Type="http://schemas.openxmlformats.org/officeDocument/2006/relationships/hyperlink" Target="https://www.data.jma.go.jp/mscweb/en/oper/calibration/calibration_portal.html" TargetMode="External" /><Relationship Id="rId3" Type="http://schemas.openxmlformats.org/officeDocument/2006/relationships/hyperlink" Target="https://www.data.jma.go.jp/mscweb/en/oper/calibration/calibration_portal.html" TargetMode="External" /><Relationship Id="rId4" Type="http://schemas.openxmlformats.org/officeDocument/2006/relationships/hyperlink" Target="https://www.data.jma.go.jp/mscweb/en/oper/calibration/calibration_portal.html" TargetMode="External" /><Relationship Id="rId5" Type="http://schemas.openxmlformats.org/officeDocument/2006/relationships/hyperlink" Target="https://www.data.jma.go.jp/mscweb/en/oper/event_H8.html" TargetMode="External" /><Relationship Id="rId6" Type="http://schemas.openxmlformats.org/officeDocument/2006/relationships/hyperlink" Target="https://www.data.jma.go.jp/mscweb/en/oper/event_H8.html" TargetMode="External" /><Relationship Id="rId7" Type="http://schemas.openxmlformats.org/officeDocument/2006/relationships/image" Target="../media/image4.png" /><Relationship Id="rId8" Type="http://schemas.openxmlformats.org/officeDocument/2006/relationships/slideLayout" Target="../slideLayouts/slideLayout2.xml" /><Relationship Id="rId9" Type="http://schemas.openxmlformats.org/officeDocument/2006/relationships/notesSlide" Target="../notesSlides/notesSlide3.xml" 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4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C66A421-960F-40DF-BDE6-CED4FB09D906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0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1663" y="1475144"/>
            <a:ext cx="7772400" cy="165981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br>
              <a:rPr lang="en-IE" sz="3200" dirty="0">
                <a:solidFill>
                  <a:srgbClr val="0000FF"/>
                </a:solidFill>
              </a:rPr>
            </a:br>
            <a:r>
              <a:rPr lang="en-IE" sz="3200" dirty="0" smtClean="0">
                <a:solidFill>
                  <a:srgbClr val="0000FF"/>
                </a:solidFill>
              </a:rPr>
              <a:t>JMA </a:t>
            </a:r>
            <a:r>
              <a:rPr lang="en-IE" sz="3200" dirty="0">
                <a:solidFill>
                  <a:srgbClr val="0000FF"/>
                </a:solidFill>
              </a:rPr>
              <a:t>Agency Report for GDWG </a:t>
            </a:r>
            <a:br>
              <a:rPr lang="en-IE" sz="3200" dirty="0">
                <a:solidFill>
                  <a:srgbClr val="0000FF"/>
                </a:solidFill>
              </a:rPr>
            </a:br>
            <a:r>
              <a:rPr lang="en-IE" sz="3200" i="1" dirty="0" smtClean="0">
                <a:solidFill>
                  <a:srgbClr val="0000FF"/>
                </a:solidFill>
              </a:rPr>
              <a:t>2022</a:t>
            </a:r>
            <a:endParaRPr lang="en-US" sz="3200" i="1" dirty="0">
              <a:solidFill>
                <a:srgbClr val="0000FF"/>
              </a:solidFill>
            </a:endParaRPr>
          </a:p>
        </p:txBody>
      </p:sp>
      <p:sp>
        <p:nvSpPr>
          <p:cNvPr id="10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2914650"/>
            <a:ext cx="7315200" cy="28765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100000"/>
              </a:spcBef>
              <a:spcAft>
                <a:spcPct val="100000"/>
              </a:spcAft>
            </a:pPr>
            <a:endParaRPr lang="en-US" sz="2800" b="1" dirty="0">
              <a:solidFill>
                <a:schemeClr val="accent2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000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OKUYAMA </a:t>
            </a:r>
            <a:r>
              <a:rPr lang="en-US" altLang="zh-CN" sz="2000" i="1" dirty="0" err="1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Arata</a:t>
            </a:r>
            <a:endParaRPr lang="en-US" altLang="zh-CN" sz="2000" dirty="0" smtClean="0">
              <a:latin typeface="Times New Roman" pitchFamily="18" charset="0"/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000" b="1" i="1" dirty="0" smtClean="0">
                <a:latin typeface="Times New Roman" pitchFamily="18" charset="0"/>
                <a:ea typeface="宋体" pitchFamily="2" charset="-122"/>
              </a:rPr>
              <a:t>Meteorological Satellite Center of JMA</a:t>
            </a:r>
            <a:endParaRPr lang="en-US" altLang="zh-CN" sz="2000" b="1" i="1" dirty="0">
              <a:latin typeface="Times New Roman" pitchFamily="18" charset="0"/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" name="Title 1"/>
          <p:cNvSpPr>
            <a:spLocks noGrp="1"/>
          </p:cNvSpPr>
          <p:nvPr>
            <p:ph type="title"/>
          </p:nvPr>
        </p:nvSpPr>
        <p:spPr>
          <a:xfrm>
            <a:off x="3219060" y="433137"/>
            <a:ext cx="5673013" cy="589546"/>
          </a:xfrm>
        </p:spPr>
        <p:txBody>
          <a:bodyPr/>
          <a:lstStyle/>
          <a:p>
            <a:pPr lvl="0"/>
            <a:r>
              <a:rPr lang="en-GB" sz="3600" dirty="0" smtClean="0"/>
              <a:t>JMA GSICS Corrections</a:t>
            </a:r>
            <a:endParaRPr lang="en-GB" sz="2400" dirty="0"/>
          </a:p>
        </p:txBody>
      </p:sp>
      <p:sp>
        <p:nvSpPr>
          <p:cNvPr id="106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063" name="Content Placeholder 2"/>
          <p:cNvSpPr>
            <a:spLocks noGrp="1"/>
          </p:cNvSpPr>
          <p:nvPr>
            <p:ph idx="1"/>
          </p:nvPr>
        </p:nvSpPr>
        <p:spPr>
          <a:xfrm>
            <a:off x="440012" y="1299782"/>
            <a:ext cx="8120222" cy="2654386"/>
          </a:xfrm>
        </p:spPr>
        <p:txBody>
          <a:bodyPr/>
          <a:lstStyle/>
          <a:p>
            <a:pPr lvl="0"/>
            <a:r>
              <a:rPr lang="en-GB" altLang="ja-JP" sz="2000" i="1" dirty="0"/>
              <a:t>Status of GSICS Correction by JMA</a:t>
            </a:r>
          </a:p>
          <a:p>
            <a:pPr lvl="1"/>
            <a:r>
              <a:rPr lang="en-GB" altLang="ja-JP" sz="1600" i="1" dirty="0" smtClean="0"/>
              <a:t>The following Corrections are available from the GSICS server in EUMETSAT</a:t>
            </a:r>
          </a:p>
          <a:p>
            <a:pPr lvl="1"/>
            <a:r>
              <a:rPr lang="en-GB" altLang="ja-JP" sz="1600" i="1" dirty="0" smtClean="0"/>
              <a:t>Near</a:t>
            </a:r>
            <a:r>
              <a:rPr lang="en-GB" altLang="ja-JP" sz="1600" i="1" dirty="0"/>
              <a:t>-Real Time Correction</a:t>
            </a:r>
          </a:p>
          <a:p>
            <a:pPr lvl="2"/>
            <a:r>
              <a:rPr lang="en-GB" altLang="ja-JP" sz="1400" i="1" dirty="0"/>
              <a:t>Himawari-8 / AHI / IR </a:t>
            </a:r>
            <a:r>
              <a:rPr lang="en-GB" altLang="ja-JP" sz="1400" i="1" dirty="0" smtClean="0"/>
              <a:t>with reference to IASI</a:t>
            </a:r>
            <a:r>
              <a:rPr lang="en-GB" altLang="ja-JP" sz="1400" i="1" dirty="0"/>
              <a:t>-A/-B, </a:t>
            </a:r>
            <a:r>
              <a:rPr lang="en-GB" altLang="ja-JP" sz="1400" i="1" dirty="0" smtClean="0"/>
              <a:t>AIRS: Demo. </a:t>
            </a:r>
            <a:r>
              <a:rPr lang="en-GB" altLang="ja-JP" sz="1400" i="1" dirty="0"/>
              <a:t>phase</a:t>
            </a:r>
          </a:p>
          <a:p>
            <a:pPr lvl="2"/>
            <a:r>
              <a:rPr lang="en-GB" altLang="ja-JP" sz="1400" i="1" dirty="0"/>
              <a:t>MTSAT-2 / IMAGER / IR with reference to </a:t>
            </a:r>
            <a:r>
              <a:rPr lang="en-GB" altLang="ja-JP" sz="1400" i="1" dirty="0" smtClean="0"/>
              <a:t>AIRS</a:t>
            </a:r>
            <a:r>
              <a:rPr lang="en-GB" altLang="ja-JP" sz="1400" i="1" dirty="0"/>
              <a:t>, IASI-</a:t>
            </a:r>
            <a:r>
              <a:rPr lang="en-GB" altLang="ja-JP" sz="1400" i="1" dirty="0" smtClean="0"/>
              <a:t>A: Demo. </a:t>
            </a:r>
            <a:r>
              <a:rPr lang="en-GB" altLang="ja-JP" sz="1400" i="1" dirty="0"/>
              <a:t>phase</a:t>
            </a:r>
            <a:endParaRPr lang="en-GB" altLang="ja-JP" sz="1800" i="1" dirty="0"/>
          </a:p>
          <a:p>
            <a:pPr lvl="1"/>
            <a:r>
              <a:rPr lang="en-GB" altLang="ja-JP" sz="1600" i="1" dirty="0"/>
              <a:t>Re-analysis Correction</a:t>
            </a:r>
          </a:p>
          <a:p>
            <a:pPr lvl="2"/>
            <a:r>
              <a:rPr lang="en-GB" altLang="ja-JP" sz="1400" i="1" dirty="0"/>
              <a:t>Himawari-8 / AHI / IR with reference </a:t>
            </a:r>
            <a:r>
              <a:rPr lang="en-GB" altLang="ja-JP" sz="1400" i="1" dirty="0" smtClean="0"/>
              <a:t>to </a:t>
            </a:r>
            <a:r>
              <a:rPr lang="en-GB" altLang="ja-JP" sz="1400" i="1" dirty="0"/>
              <a:t>IASI-A/-B, </a:t>
            </a:r>
            <a:r>
              <a:rPr lang="en-GB" altLang="ja-JP" sz="1400" i="1" dirty="0" smtClean="0"/>
              <a:t>AIRS: Demo. </a:t>
            </a:r>
            <a:r>
              <a:rPr lang="en-GB" altLang="ja-JP" sz="1400" i="1" dirty="0"/>
              <a:t>phase</a:t>
            </a:r>
          </a:p>
          <a:p>
            <a:pPr lvl="2"/>
            <a:r>
              <a:rPr lang="en-GB" altLang="ja-JP" sz="1400" i="1" dirty="0"/>
              <a:t>MTSAT-2 / IMAGER / IR with reference to </a:t>
            </a:r>
            <a:r>
              <a:rPr lang="en-GB" altLang="ja-JP" sz="1400" i="1" dirty="0" smtClean="0"/>
              <a:t>AIRS</a:t>
            </a:r>
            <a:r>
              <a:rPr lang="en-GB" altLang="ja-JP" sz="1400" i="1" dirty="0"/>
              <a:t>, IASI-</a:t>
            </a:r>
            <a:r>
              <a:rPr lang="en-GB" altLang="ja-JP" sz="1400" i="1" dirty="0" smtClean="0"/>
              <a:t>A: Demo. </a:t>
            </a:r>
            <a:r>
              <a:rPr lang="en-GB" altLang="ja-JP" sz="1400" i="1" dirty="0"/>
              <a:t>phase</a:t>
            </a:r>
          </a:p>
          <a:p>
            <a:pPr marL="685800" lvl="1"/>
            <a:r>
              <a:rPr lang="en-GB" altLang="ja-JP" sz="1400" i="1" dirty="0"/>
              <a:t>I</a:t>
            </a:r>
            <a:r>
              <a:rPr lang="en-GB" altLang="ja-JP" sz="1400" i="1" dirty="0"/>
              <a:t>A</a:t>
            </a:r>
            <a:r>
              <a:rPr lang="en-GB" altLang="ja-JP" sz="1400" i="1" dirty="0"/>
              <a:t>S</a:t>
            </a:r>
            <a:r>
              <a:rPr lang="en-GB" altLang="ja-JP" sz="1400" i="1" dirty="0"/>
              <a:t>I</a:t>
            </a:r>
            <a:r>
              <a:rPr lang="en-GB" altLang="ja-JP" sz="1400" i="1" dirty="0"/>
              <a:t>-</a:t>
            </a:r>
            <a:r>
              <a:rPr lang="en-GB" altLang="ja-JP" sz="1400" i="1" dirty="0"/>
              <a:t>A</a:t>
            </a:r>
            <a:r>
              <a:rPr lang="en-GB" altLang="ja-JP" sz="1400" i="1" dirty="0"/>
              <a:t> had been supported until Oct. 2021. Implementation of </a:t>
            </a:r>
            <a:r>
              <a:rPr lang="en-GB" altLang="ja-JP" sz="1400" i="1" dirty="0"/>
              <a:t>IASI-C and CrIS is ongoing.</a:t>
            </a:r>
            <a:endParaRPr lang="en-GB" sz="1600" i="1" dirty="0"/>
          </a:p>
        </p:txBody>
      </p:sp>
      <p:pic>
        <p:nvPicPr>
          <p:cNvPr id="1064" name="図 3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97759" y="3881940"/>
            <a:ext cx="7078940" cy="2419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537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Title 1"/>
          <p:cNvSpPr>
            <a:spLocks noGrp="1"/>
          </p:cNvSpPr>
          <p:nvPr>
            <p:ph type="title"/>
          </p:nvPr>
        </p:nvSpPr>
        <p:spPr>
          <a:xfrm>
            <a:off x="3219060" y="433137"/>
            <a:ext cx="5673013" cy="589546"/>
          </a:xfrm>
        </p:spPr>
        <p:txBody>
          <a:bodyPr/>
          <a:lstStyle/>
          <a:p>
            <a:pPr lvl="0"/>
            <a:r>
              <a:rPr lang="en-GB" sz="3600" dirty="0" smtClean="0"/>
              <a:t>JMA GPRC web pages </a:t>
            </a:r>
            <a:endParaRPr lang="en-GB" sz="2400" dirty="0"/>
          </a:p>
        </p:txBody>
      </p:sp>
      <p:sp>
        <p:nvSpPr>
          <p:cNvPr id="1071" name="Content Placeholder 2"/>
          <p:cNvSpPr>
            <a:spLocks noGrp="1"/>
          </p:cNvSpPr>
          <p:nvPr>
            <p:ph idx="1"/>
          </p:nvPr>
        </p:nvSpPr>
        <p:spPr>
          <a:xfrm>
            <a:off x="299052" y="1322732"/>
            <a:ext cx="4750386" cy="3957653"/>
          </a:xfrm>
        </p:spPr>
        <p:txBody>
          <a:bodyPr/>
          <a:lstStyle/>
          <a:p>
            <a:pPr lvl="0"/>
            <a:r>
              <a:rPr lang="en-GB" sz="2000" i="1" dirty="0" smtClean="0"/>
              <a:t>Landing page (cal. portal)</a:t>
            </a:r>
          </a:p>
          <a:p>
            <a:pPr lvl="1"/>
            <a:r>
              <a:rPr lang="en-GB" sz="1800" i="1" dirty="0" smtClean="0"/>
              <a:t>Calibration monitoring </a:t>
            </a:r>
          </a:p>
          <a:p>
            <a:pPr lvl="2"/>
            <a:r>
              <a:rPr lang="en-GB" altLang="ja-JP" sz="1600" i="1" dirty="0"/>
              <a:t>A Monitoring web page based on the ray-</a:t>
            </a:r>
            <a:r>
              <a:rPr lang="en-GB" altLang="ja-JP" sz="1600" i="1" dirty="0" smtClean="0"/>
              <a:t>matching approach started in Jun. 2021. NOAA20/VIIRS </a:t>
            </a:r>
            <a:r>
              <a:rPr lang="en-GB" sz="1600" i="1" dirty="0" smtClean="0"/>
              <a:t>will be added in Q2 2022.</a:t>
            </a:r>
          </a:p>
          <a:p>
            <a:pPr lvl="1">
              <a:lnSpc>
                <a:spcPct val="80000"/>
              </a:lnSpc>
            </a:pPr>
            <a:r>
              <a:rPr lang="en-GB" sz="1800" i="1" dirty="0" smtClean="0"/>
              <a:t>Navigation monitoring</a:t>
            </a:r>
          </a:p>
          <a:p>
            <a:pPr lvl="1">
              <a:lnSpc>
                <a:spcPct val="80000"/>
              </a:lnSpc>
            </a:pPr>
            <a:r>
              <a:rPr lang="en-GB" sz="1800" i="1" dirty="0" smtClean="0"/>
              <a:t>Event logging</a:t>
            </a:r>
          </a:p>
          <a:p>
            <a:pPr lvl="1">
              <a:lnSpc>
                <a:spcPct val="80000"/>
              </a:lnSpc>
            </a:pPr>
            <a:r>
              <a:rPr lang="en-GB" sz="1800" i="1" dirty="0" smtClean="0"/>
              <a:t>Instrument information</a:t>
            </a:r>
          </a:p>
          <a:p>
            <a:pPr marL="971550" lvl="2" indent="0">
              <a:buNone/>
            </a:pPr>
            <a:r>
              <a:rPr lang="ja-JP" altLang="en-US" sz="1100" i="1" dirty="0" smtClean="0"/>
              <a:t> </a:t>
            </a:r>
            <a:endParaRPr lang="en-GB" sz="1800" i="1" dirty="0" smtClean="0"/>
          </a:p>
          <a:p>
            <a:pPr>
              <a:lnSpc>
                <a:spcPct val="80000"/>
              </a:lnSpc>
            </a:pPr>
            <a:r>
              <a:rPr lang="en-GB" sz="2000" i="1" dirty="0" smtClean="0"/>
              <a:t>Event logging</a:t>
            </a:r>
          </a:p>
          <a:p>
            <a:pPr lvl="1">
              <a:lnSpc>
                <a:spcPct val="80000"/>
              </a:lnSpc>
            </a:pPr>
            <a:r>
              <a:rPr lang="en-GB" sz="1800" i="1" dirty="0" smtClean="0"/>
              <a:t>Information </a:t>
            </a:r>
            <a:r>
              <a:rPr lang="en-GB" sz="1800" i="1" dirty="0"/>
              <a:t>of incomplete imagery</a:t>
            </a:r>
          </a:p>
          <a:p>
            <a:pPr lvl="1">
              <a:lnSpc>
                <a:spcPct val="80000"/>
              </a:lnSpc>
            </a:pPr>
            <a:r>
              <a:rPr lang="en-GB" sz="1800" i="1" dirty="0"/>
              <a:t>Processing Events</a:t>
            </a:r>
          </a:p>
          <a:p>
            <a:pPr lvl="1">
              <a:lnSpc>
                <a:spcPct val="80000"/>
              </a:lnSpc>
            </a:pPr>
            <a:r>
              <a:rPr lang="en-GB" sz="1800" i="1" dirty="0"/>
              <a:t>Data Outage</a:t>
            </a:r>
            <a:endParaRPr lang="en-GB" sz="1600" i="1" dirty="0"/>
          </a:p>
        </p:txBody>
      </p:sp>
      <p:sp>
        <p:nvSpPr>
          <p:cNvPr id="107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1073" name="図 3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052404" y="3163285"/>
            <a:ext cx="3975216" cy="300326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74" name="正方形/長方形 4"/>
          <p:cNvSpPr/>
          <p:nvPr/>
        </p:nvSpPr>
        <p:spPr>
          <a:xfrm>
            <a:off x="470012" y="5335998"/>
            <a:ext cx="5510151" cy="830104"/>
          </a:xfrm>
          <a:prstGeom prst="rect">
            <a:avLst/>
          </a:prstGeom>
          <a:solidFill>
            <a:schemeClr val="bg1">
              <a:alpha val="71000"/>
            </a:schemeClr>
          </a:solidFill>
        </p:spPr>
        <p:txBody>
          <a:bodyPr wrap="square">
            <a:spAutoFit/>
          </a:bodyPr>
          <a:lstStyle/>
          <a:p>
            <a:r>
              <a:rPr lang="en-US" sz="1200" dirty="0" smtClean="0"/>
              <a:t>Landing page:</a:t>
            </a:r>
          </a:p>
          <a:p>
            <a:r>
              <a:rPr lang="en-US" sz="1200" dirty="0" smtClean="0"/>
              <a:t>  </a:t>
            </a:r>
            <a:r>
              <a:rPr lang="en-US" sz="1200" dirty="0" smtClean="0">
                <a:hlinkClick r:id="rId2"/>
              </a:rPr>
              <a:t>https</a:t>
            </a:r>
            <a:r>
              <a:rPr lang="en-US" sz="1200" dirty="0">
                <a:hlinkClick r:id="rId3"/>
              </a:rPr>
              <a:t>://www.data.jma.go.jp/mscweb/en/oper/calibration/</a:t>
            </a:r>
            <a:r>
              <a:rPr lang="en-US" sz="1200" dirty="0" smtClean="0">
                <a:hlinkClick r:id="rId4"/>
              </a:rPr>
              <a:t>calibration_portal.html</a:t>
            </a:r>
            <a:endParaRPr lang="en-US" sz="1200" dirty="0" smtClean="0"/>
          </a:p>
          <a:p>
            <a:r>
              <a:rPr lang="en-US" sz="1200" dirty="0" smtClean="0"/>
              <a:t>Event logging:</a:t>
            </a:r>
          </a:p>
          <a:p>
            <a:r>
              <a:rPr lang="en-US" sz="1200" dirty="0" smtClean="0"/>
              <a:t> </a:t>
            </a:r>
            <a:r>
              <a:rPr lang="en-US" sz="1200" dirty="0"/>
              <a:t> </a:t>
            </a:r>
            <a:r>
              <a:rPr lang="en-US" sz="1200" dirty="0">
                <a:hlinkClick r:id="rId5"/>
              </a:rPr>
              <a:t>https://www.data.jma.go.jp/mscweb/en/oper/event_H8.</a:t>
            </a:r>
            <a:r>
              <a:rPr lang="en-US" sz="1200" dirty="0" smtClean="0">
                <a:hlinkClick r:id="rId6"/>
              </a:rPr>
              <a:t>html</a:t>
            </a:r>
            <a:endParaRPr lang="en-US" sz="1200" dirty="0"/>
          </a:p>
        </p:txBody>
      </p:sp>
      <p:pic>
        <p:nvPicPr>
          <p:cNvPr id="1075" name="図 3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50117" y="1322732"/>
            <a:ext cx="3985007" cy="158968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76" name="四角形 33"/>
          <p:cNvSpPr/>
          <p:nvPr/>
        </p:nvSpPr>
        <p:spPr>
          <a:xfrm>
            <a:off x="7959395" y="2605690"/>
            <a:ext cx="932677" cy="30673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ja-JP" altLang="en-US"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02038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2" name="Title 1"/>
          <p:cNvSpPr>
            <a:spLocks noGrp="1"/>
          </p:cNvSpPr>
          <p:nvPr>
            <p:ph type="title"/>
          </p:nvPr>
        </p:nvSpPr>
        <p:spPr>
          <a:xfrm>
            <a:off x="3219060" y="433137"/>
            <a:ext cx="5673013" cy="589546"/>
          </a:xfrm>
        </p:spPr>
        <p:txBody>
          <a:bodyPr anchor="ctr" anchorCtr="1"/>
          <a:lstStyle/>
          <a:p>
            <a:pPr lvl="0"/>
            <a:r>
              <a:rPr lang="en-GB" sz="3600" dirty="0"/>
              <a:t>Other topics</a:t>
            </a:r>
          </a:p>
        </p:txBody>
      </p:sp>
      <p:sp>
        <p:nvSpPr>
          <p:cNvPr id="1083" name="Content Placeholder 2"/>
          <p:cNvSpPr>
            <a:spLocks noGrp="1"/>
          </p:cNvSpPr>
          <p:nvPr>
            <p:ph idx="1"/>
          </p:nvPr>
        </p:nvSpPr>
        <p:spPr>
          <a:xfrm>
            <a:off x="289249" y="1920139"/>
            <a:ext cx="8602824" cy="3440251"/>
          </a:xfrm>
        </p:spPr>
        <p:txBody>
          <a:bodyPr/>
          <a:lstStyle/>
          <a:p>
            <a:pPr lvl="0"/>
            <a:r>
              <a:rPr lang="en-GB" sz="2000" i="1" dirty="0" smtClean="0"/>
              <a:t>Switchover of the operational satellite </a:t>
            </a:r>
            <a:endParaRPr lang="en-GB" sz="2000" i="1" dirty="0" smtClean="0"/>
          </a:p>
          <a:p>
            <a:pPr marL="800100" lvl="1"/>
            <a:r>
              <a:rPr lang="en-GB" sz="1800" i="1" dirty="0" smtClean="0"/>
              <a:t>Switchover of the operational satellite </a:t>
            </a:r>
            <a:r>
              <a:rPr lang="en-GB" sz="1800" i="1" dirty="0" smtClean="0"/>
              <a:t>from Himawari-8 to Himawari-9 is planned around December 2022. The switchover date will be announced as it is determined.</a:t>
            </a:r>
            <a:endParaRPr lang="en-GB" sz="1800" i="1" dirty="0" smtClean="0"/>
          </a:p>
          <a:p>
            <a:pPr marL="800100" lvl="1"/>
            <a:r>
              <a:rPr lang="en-GB" sz="1800" i="1" dirty="0" smtClean="0"/>
              <a:t>C</a:t>
            </a:r>
            <a:r>
              <a:rPr lang="en-GB" sz="1800" i="1" dirty="0" smtClean="0"/>
              <a:t>a</a:t>
            </a:r>
            <a:r>
              <a:rPr lang="en-GB" sz="1800" i="1" dirty="0" smtClean="0"/>
              <a:t>l</a:t>
            </a:r>
            <a:r>
              <a:rPr lang="en-GB" sz="1800" i="1" dirty="0" smtClean="0"/>
              <a:t>i</a:t>
            </a:r>
            <a:r>
              <a:rPr lang="en-GB" sz="1800" i="1" dirty="0" smtClean="0"/>
              <a:t>b</a:t>
            </a:r>
            <a:r>
              <a:rPr lang="en-GB" sz="1800" i="1" dirty="0" smtClean="0"/>
              <a:t>r</a:t>
            </a:r>
            <a:r>
              <a:rPr lang="en-GB" sz="1800" i="1" dirty="0" smtClean="0"/>
              <a:t>a</a:t>
            </a:r>
            <a:r>
              <a:rPr lang="en-GB" sz="1800" i="1" dirty="0" smtClean="0"/>
              <a:t>t</a:t>
            </a:r>
            <a:r>
              <a:rPr lang="en-GB" sz="1800" i="1" dirty="0" smtClean="0"/>
              <a:t>i</a:t>
            </a:r>
            <a:r>
              <a:rPr lang="en-GB" sz="1800" i="1" dirty="0" smtClean="0"/>
              <a:t>o</a:t>
            </a:r>
            <a:r>
              <a:rPr lang="en-GB" sz="1800" i="1" dirty="0" smtClean="0"/>
              <a:t>n</a:t>
            </a:r>
            <a:r>
              <a:rPr lang="en-GB" sz="1800" i="1" dirty="0" smtClean="0"/>
              <a:t> </a:t>
            </a:r>
            <a:r>
              <a:rPr lang="en-GB" sz="1800" i="1" dirty="0" smtClean="0"/>
              <a:t>m</a:t>
            </a:r>
            <a:r>
              <a:rPr lang="en-GB" sz="1800" i="1" dirty="0" smtClean="0"/>
              <a:t>o</a:t>
            </a:r>
            <a:r>
              <a:rPr lang="en-GB" sz="1800" i="1" dirty="0" smtClean="0"/>
              <a:t>n</a:t>
            </a:r>
            <a:r>
              <a:rPr lang="en-GB" sz="1800" i="1" dirty="0" smtClean="0"/>
              <a:t>i</a:t>
            </a:r>
            <a:r>
              <a:rPr lang="en-GB" sz="1800" i="1" dirty="0" smtClean="0"/>
              <a:t>t</a:t>
            </a:r>
            <a:r>
              <a:rPr lang="en-GB" sz="1800" i="1" dirty="0" smtClean="0"/>
              <a:t>o</a:t>
            </a:r>
            <a:r>
              <a:rPr lang="en-GB" sz="1800" i="1" dirty="0" smtClean="0"/>
              <a:t>r</a:t>
            </a:r>
            <a:r>
              <a:rPr lang="en-GB" sz="1800" i="1" dirty="0" smtClean="0"/>
              <a:t>i</a:t>
            </a:r>
            <a:r>
              <a:rPr lang="en-GB" sz="1800" i="1" dirty="0" smtClean="0"/>
              <a:t>n</a:t>
            </a:r>
            <a:r>
              <a:rPr lang="en-GB" sz="1800" i="1" dirty="0" smtClean="0"/>
              <a:t>g</a:t>
            </a:r>
            <a:r>
              <a:rPr lang="en-GB" sz="1800" i="1" dirty="0" smtClean="0"/>
              <a:t> </a:t>
            </a:r>
            <a:r>
              <a:rPr lang="en-GB" sz="1800" i="1" dirty="0" smtClean="0"/>
              <a:t>w</a:t>
            </a:r>
            <a:r>
              <a:rPr lang="en-GB" sz="1800" i="1" dirty="0" smtClean="0"/>
              <a:t>e</a:t>
            </a:r>
            <a:r>
              <a:rPr lang="en-GB" sz="1800" i="1" dirty="0" smtClean="0"/>
              <a:t>b</a:t>
            </a:r>
            <a:r>
              <a:rPr lang="en-GB" sz="1800" i="1" dirty="0" smtClean="0"/>
              <a:t> </a:t>
            </a:r>
            <a:r>
              <a:rPr lang="en-GB" sz="1800" i="1" dirty="0" smtClean="0"/>
              <a:t>on the Landing page already contains information about Himawari-9 past observation data. </a:t>
            </a:r>
            <a:endParaRPr lang="en-GB" sz="1800" i="1" dirty="0" smtClean="0"/>
          </a:p>
          <a:p>
            <a:pPr marL="800100" lvl="1"/>
            <a:r>
              <a:rPr lang="en-GB" sz="1800" i="1" dirty="0" smtClean="0"/>
              <a:t>Navigation monitoring page will support Himawari-9 when its observation start.</a:t>
            </a:r>
            <a:endParaRPr lang="en-GB" sz="1800" i="1" dirty="0" smtClean="0"/>
          </a:p>
          <a:p>
            <a:pPr marL="0" indent="0">
              <a:buNone/>
            </a:pPr>
            <a:endParaRPr lang="en-GB" sz="2800" dirty="0"/>
          </a:p>
        </p:txBody>
      </p:sp>
      <p:sp>
        <p:nvSpPr>
          <p:cNvPr id="108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10744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TotalTime>33082</TotalTime>
  <Words>671</Words>
  <Application>JUST Focus</Application>
  <Paragraphs>69</Paragraph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Default Design</vt:lpstr>
      <vt:lpstr xml:space="preserve"> JMA Agency Report  2021</vt:lpstr>
      <vt:lpstr>JMA GSICS Corrections</vt:lpstr>
      <vt:lpstr xml:space="preserve">JMA GPRC web pages </vt:lpstr>
      <vt:lpstr>Support to GDWG Activities</vt:lpstr>
    </vt:vector>
  </TitlesOfParts>
  <LinksUpToDate>false</LinksUpToDate>
  <SharedDoc>false</SharedDoc>
  <HyperlinksChanged>false</HyperlinksChanged>
  <AppVersion>4.1.5</AppVersion>
  <PresentationFormat>ユーザー設定</PresentationFormat>
  <Slides>4</Slides>
  <Notes>4</Notes>
  <HiddenSlides>0</HiddenSlides>
  <MMClips>0</MMClip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cp:lastModifiedBy>Arata O</cp:lastModifiedBy>
  <dcterms:created xsi:type="dcterms:W3CDTF">2004-06-10T15:46:18Z</dcterms:created>
  <dcterms:modified xsi:type="dcterms:W3CDTF">2022-03-16T09:41:17Z</dcterms:modified>
  <cp:revision>887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ContentTypeId">
    <vt:lpwstr>0x010100DAE874ABEA78964AA7D0811A66B4BECA</vt:lpwstr>
  </property>
</Properties>
</file>