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832" r:id="rId2"/>
    <p:sldId id="854" r:id="rId3"/>
    <p:sldId id="856" r:id="rId4"/>
    <p:sldId id="847" r:id="rId5"/>
    <p:sldId id="851" r:id="rId6"/>
    <p:sldId id="848" r:id="rId7"/>
    <p:sldId id="849" r:id="rId8"/>
    <p:sldId id="853" r:id="rId9"/>
    <p:sldId id="852" r:id="rId10"/>
    <p:sldId id="257" r:id="rId11"/>
    <p:sldId id="824" r:id="rId12"/>
    <p:sldId id="688" r:id="rId13"/>
    <p:sldId id="708" r:id="rId14"/>
    <p:sldId id="842" r:id="rId15"/>
    <p:sldId id="839" r:id="rId16"/>
    <p:sldId id="841" r:id="rId17"/>
    <p:sldId id="843" r:id="rId18"/>
    <p:sldId id="840" r:id="rId19"/>
    <p:sldId id="828" r:id="rId20"/>
    <p:sldId id="835" r:id="rId21"/>
    <p:sldId id="844" r:id="rId22"/>
    <p:sldId id="845" r:id="rId23"/>
    <p:sldId id="846" r:id="rId24"/>
    <p:sldId id="827" r:id="rId25"/>
    <p:sldId id="807" r:id="rId26"/>
    <p:sldId id="833" r:id="rId27"/>
    <p:sldId id="263" r:id="rId28"/>
    <p:sldId id="83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318DE-B18E-4C69-B301-366A00B46AB9}" v="39" dt="2022-03-04T16:22:46.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19" autoAdjust="0"/>
    <p:restoredTop sz="94660"/>
  </p:normalViewPr>
  <p:slideViewPr>
    <p:cSldViewPr snapToGrid="0">
      <p:cViewPr varScale="1">
        <p:scale>
          <a:sx n="60" d="100"/>
          <a:sy n="60" d="100"/>
        </p:scale>
        <p:origin x="1128"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kun Wang" userId="c3701072-f693-450b-9807-e8ffbae4ae23" providerId="ADAL" clId="{3A8318DE-B18E-4C69-B301-366A00B46AB9}"/>
    <pc:docChg chg="undo redo custSel addSld delSld modSld sldOrd">
      <pc:chgData name="Likun Wang" userId="c3701072-f693-450b-9807-e8ffbae4ae23" providerId="ADAL" clId="{3A8318DE-B18E-4C69-B301-366A00B46AB9}" dt="2022-03-04T16:22:46.276" v="2559"/>
      <pc:docMkLst>
        <pc:docMk/>
      </pc:docMkLst>
      <pc:sldChg chg="modSp add del mod">
        <pc:chgData name="Likun Wang" userId="c3701072-f693-450b-9807-e8ffbae4ae23" providerId="ADAL" clId="{3A8318DE-B18E-4C69-B301-366A00B46AB9}" dt="2022-03-04T16:22:01.213" v="2553" actId="2696"/>
        <pc:sldMkLst>
          <pc:docMk/>
          <pc:sldMk cId="808516937" sldId="256"/>
        </pc:sldMkLst>
        <pc:spChg chg="mod">
          <ac:chgData name="Likun Wang" userId="c3701072-f693-450b-9807-e8ffbae4ae23" providerId="ADAL" clId="{3A8318DE-B18E-4C69-B301-366A00B46AB9}" dt="2022-02-24T15:29:20.121" v="28" actId="20577"/>
          <ac:spMkLst>
            <pc:docMk/>
            <pc:sldMk cId="808516937" sldId="256"/>
            <ac:spMk id="2" creationId="{0E98B09E-2FD6-4177-AA9F-7DECE9E008AA}"/>
          </ac:spMkLst>
        </pc:spChg>
        <pc:spChg chg="mod">
          <ac:chgData name="Likun Wang" userId="c3701072-f693-450b-9807-e8ffbae4ae23" providerId="ADAL" clId="{3A8318DE-B18E-4C69-B301-366A00B46AB9}" dt="2022-02-24T15:29:15.129" v="26" actId="21"/>
          <ac:spMkLst>
            <pc:docMk/>
            <pc:sldMk cId="808516937" sldId="256"/>
            <ac:spMk id="3" creationId="{DB6F03EC-3A52-47AC-A9B9-67EDA7294318}"/>
          </ac:spMkLst>
        </pc:spChg>
      </pc:sldChg>
      <pc:sldChg chg="modSp add mod">
        <pc:chgData name="Likun Wang" userId="c3701072-f693-450b-9807-e8ffbae4ae23" providerId="ADAL" clId="{3A8318DE-B18E-4C69-B301-366A00B46AB9}" dt="2022-03-04T16:22:19.960" v="2555" actId="1076"/>
        <pc:sldMkLst>
          <pc:docMk/>
          <pc:sldMk cId="1300455061" sldId="256"/>
        </pc:sldMkLst>
        <pc:spChg chg="mod">
          <ac:chgData name="Likun Wang" userId="c3701072-f693-450b-9807-e8ffbae4ae23" providerId="ADAL" clId="{3A8318DE-B18E-4C69-B301-366A00B46AB9}" dt="2022-03-04T16:22:19.960" v="2555" actId="1076"/>
          <ac:spMkLst>
            <pc:docMk/>
            <pc:sldMk cId="1300455061" sldId="256"/>
            <ac:spMk id="3" creationId="{DB6F03EC-3A52-47AC-A9B9-67EDA7294318}"/>
          </ac:spMkLst>
        </pc:spChg>
      </pc:sldChg>
      <pc:sldChg chg="add">
        <pc:chgData name="Likun Wang" userId="c3701072-f693-450b-9807-e8ffbae4ae23" providerId="ADAL" clId="{3A8318DE-B18E-4C69-B301-366A00B46AB9}" dt="2022-02-24T15:22:21.197" v="23"/>
        <pc:sldMkLst>
          <pc:docMk/>
          <pc:sldMk cId="0" sldId="263"/>
        </pc:sldMkLst>
      </pc:sldChg>
      <pc:sldChg chg="add del">
        <pc:chgData name="Likun Wang" userId="c3701072-f693-450b-9807-e8ffbae4ae23" providerId="ADAL" clId="{3A8318DE-B18E-4C69-B301-366A00B46AB9}" dt="2022-02-24T15:17:46.294" v="22"/>
        <pc:sldMkLst>
          <pc:docMk/>
          <pc:sldMk cId="524873428" sldId="807"/>
        </pc:sldMkLst>
      </pc:sldChg>
      <pc:sldChg chg="new del">
        <pc:chgData name="Likun Wang" userId="c3701072-f693-450b-9807-e8ffbae4ae23" providerId="ADAL" clId="{3A8318DE-B18E-4C69-B301-366A00B46AB9}" dt="2022-02-24T15:11:00.461" v="1" actId="47"/>
        <pc:sldMkLst>
          <pc:docMk/>
          <pc:sldMk cId="4072614450" sldId="825"/>
        </pc:sldMkLst>
      </pc:sldChg>
      <pc:sldChg chg="add del">
        <pc:chgData name="Likun Wang" userId="c3701072-f693-450b-9807-e8ffbae4ae23" providerId="ADAL" clId="{3A8318DE-B18E-4C69-B301-366A00B46AB9}" dt="2022-02-24T15:17:46.294" v="22"/>
        <pc:sldMkLst>
          <pc:docMk/>
          <pc:sldMk cId="1238550381" sldId="827"/>
        </pc:sldMkLst>
      </pc:sldChg>
      <pc:sldChg chg="add">
        <pc:chgData name="Likun Wang" userId="c3701072-f693-450b-9807-e8ffbae4ae23" providerId="ADAL" clId="{3A8318DE-B18E-4C69-B301-366A00B46AB9}" dt="2022-02-24T15:13:37.331" v="14"/>
        <pc:sldMkLst>
          <pc:docMk/>
          <pc:sldMk cId="4081092601" sldId="828"/>
        </pc:sldMkLst>
      </pc:sldChg>
      <pc:sldChg chg="add">
        <pc:chgData name="Likun Wang" userId="c3701072-f693-450b-9807-e8ffbae4ae23" providerId="ADAL" clId="{3A8318DE-B18E-4C69-B301-366A00B46AB9}" dt="2022-02-24T15:22:21.197" v="23"/>
        <pc:sldMkLst>
          <pc:docMk/>
          <pc:sldMk cId="1100754751" sldId="833"/>
        </pc:sldMkLst>
      </pc:sldChg>
      <pc:sldChg chg="add">
        <pc:chgData name="Likun Wang" userId="c3701072-f693-450b-9807-e8ffbae4ae23" providerId="ADAL" clId="{3A8318DE-B18E-4C69-B301-366A00B46AB9}" dt="2022-02-24T15:13:37.331" v="14"/>
        <pc:sldMkLst>
          <pc:docMk/>
          <pc:sldMk cId="291840953" sldId="835"/>
        </pc:sldMkLst>
      </pc:sldChg>
      <pc:sldChg chg="add">
        <pc:chgData name="Likun Wang" userId="c3701072-f693-450b-9807-e8ffbae4ae23" providerId="ADAL" clId="{3A8318DE-B18E-4C69-B301-366A00B46AB9}" dt="2022-02-24T15:22:48.739" v="24"/>
        <pc:sldMkLst>
          <pc:docMk/>
          <pc:sldMk cId="566065576" sldId="838"/>
        </pc:sldMkLst>
      </pc:sldChg>
      <pc:sldChg chg="add">
        <pc:chgData name="Likun Wang" userId="c3701072-f693-450b-9807-e8ffbae4ae23" providerId="ADAL" clId="{3A8318DE-B18E-4C69-B301-366A00B46AB9}" dt="2022-02-24T15:12:52.370" v="10"/>
        <pc:sldMkLst>
          <pc:docMk/>
          <pc:sldMk cId="3645122201" sldId="839"/>
        </pc:sldMkLst>
      </pc:sldChg>
      <pc:sldChg chg="add">
        <pc:chgData name="Likun Wang" userId="c3701072-f693-450b-9807-e8ffbae4ae23" providerId="ADAL" clId="{3A8318DE-B18E-4C69-B301-366A00B46AB9}" dt="2022-02-24T15:12:52.370" v="10"/>
        <pc:sldMkLst>
          <pc:docMk/>
          <pc:sldMk cId="3622679018" sldId="840"/>
        </pc:sldMkLst>
      </pc:sldChg>
      <pc:sldChg chg="add">
        <pc:chgData name="Likun Wang" userId="c3701072-f693-450b-9807-e8ffbae4ae23" providerId="ADAL" clId="{3A8318DE-B18E-4C69-B301-366A00B46AB9}" dt="2022-02-24T15:12:52.370" v="10"/>
        <pc:sldMkLst>
          <pc:docMk/>
          <pc:sldMk cId="3210198949" sldId="841"/>
        </pc:sldMkLst>
      </pc:sldChg>
      <pc:sldChg chg="modSp add del">
        <pc:chgData name="Likun Wang" userId="c3701072-f693-450b-9807-e8ffbae4ae23" providerId="ADAL" clId="{3A8318DE-B18E-4C69-B301-366A00B46AB9}" dt="2022-02-24T15:12:06.982" v="6"/>
        <pc:sldMkLst>
          <pc:docMk/>
          <pc:sldMk cId="2754472350" sldId="842"/>
        </pc:sldMkLst>
        <pc:spChg chg="mod">
          <ac:chgData name="Likun Wang" userId="c3701072-f693-450b-9807-e8ffbae4ae23" providerId="ADAL" clId="{3A8318DE-B18E-4C69-B301-366A00B46AB9}" dt="2022-02-24T15:12:04.903" v="4"/>
          <ac:spMkLst>
            <pc:docMk/>
            <pc:sldMk cId="2754472350" sldId="842"/>
            <ac:spMk id="4" creationId="{00054046-C957-46EE-8FF4-CC84CC084935}"/>
          </ac:spMkLst>
        </pc:spChg>
      </pc:sldChg>
      <pc:sldChg chg="add del">
        <pc:chgData name="Likun Wang" userId="c3701072-f693-450b-9807-e8ffbae4ae23" providerId="ADAL" clId="{3A8318DE-B18E-4C69-B301-366A00B46AB9}" dt="2022-02-24T15:12:44.220" v="9"/>
        <pc:sldMkLst>
          <pc:docMk/>
          <pc:sldMk cId="981572485" sldId="843"/>
        </pc:sldMkLst>
      </pc:sldChg>
      <pc:sldChg chg="add">
        <pc:chgData name="Likun Wang" userId="c3701072-f693-450b-9807-e8ffbae4ae23" providerId="ADAL" clId="{3A8318DE-B18E-4C69-B301-366A00B46AB9}" dt="2022-02-24T15:12:52.370" v="10"/>
        <pc:sldMkLst>
          <pc:docMk/>
          <pc:sldMk cId="1806541007" sldId="843"/>
        </pc:sldMkLst>
      </pc:sldChg>
      <pc:sldChg chg="del">
        <pc:chgData name="Likun Wang" userId="c3701072-f693-450b-9807-e8ffbae4ae23" providerId="ADAL" clId="{3A8318DE-B18E-4C69-B301-366A00B46AB9}" dt="2022-02-24T15:12:34.505" v="7"/>
        <pc:sldMkLst>
          <pc:docMk/>
          <pc:sldMk cId="2636586264" sldId="843"/>
        </pc:sldMkLst>
      </pc:sldChg>
      <pc:sldChg chg="add del">
        <pc:chgData name="Likun Wang" userId="c3701072-f693-450b-9807-e8ffbae4ae23" providerId="ADAL" clId="{3A8318DE-B18E-4C69-B301-366A00B46AB9}" dt="2022-02-24T15:13:23.375" v="12"/>
        <pc:sldMkLst>
          <pc:docMk/>
          <pc:sldMk cId="1288810971" sldId="844"/>
        </pc:sldMkLst>
      </pc:sldChg>
      <pc:sldChg chg="add del">
        <pc:chgData name="Likun Wang" userId="c3701072-f693-450b-9807-e8ffbae4ae23" providerId="ADAL" clId="{3A8318DE-B18E-4C69-B301-366A00B46AB9}" dt="2022-02-24T15:14:39.016" v="17"/>
        <pc:sldMkLst>
          <pc:docMk/>
          <pc:sldMk cId="2863378805" sldId="844"/>
        </pc:sldMkLst>
      </pc:sldChg>
      <pc:sldChg chg="del">
        <pc:chgData name="Likun Wang" userId="c3701072-f693-450b-9807-e8ffbae4ae23" providerId="ADAL" clId="{3A8318DE-B18E-4C69-B301-366A00B46AB9}" dt="2022-02-24T15:13:30.831" v="13"/>
        <pc:sldMkLst>
          <pc:docMk/>
          <pc:sldMk cId="3196674176" sldId="844"/>
        </pc:sldMkLst>
      </pc:sldChg>
      <pc:sldChg chg="add del">
        <pc:chgData name="Likun Wang" userId="c3701072-f693-450b-9807-e8ffbae4ae23" providerId="ADAL" clId="{3A8318DE-B18E-4C69-B301-366A00B46AB9}" dt="2022-02-24T15:14:39.016" v="17"/>
        <pc:sldMkLst>
          <pc:docMk/>
          <pc:sldMk cId="465048938" sldId="845"/>
        </pc:sldMkLst>
      </pc:sldChg>
      <pc:sldChg chg="add del">
        <pc:chgData name="Likun Wang" userId="c3701072-f693-450b-9807-e8ffbae4ae23" providerId="ADAL" clId="{3A8318DE-B18E-4C69-B301-366A00B46AB9}" dt="2022-02-24T15:13:23.375" v="12"/>
        <pc:sldMkLst>
          <pc:docMk/>
          <pc:sldMk cId="539145592" sldId="845"/>
        </pc:sldMkLst>
      </pc:sldChg>
      <pc:sldChg chg="del">
        <pc:chgData name="Likun Wang" userId="c3701072-f693-450b-9807-e8ffbae4ae23" providerId="ADAL" clId="{3A8318DE-B18E-4C69-B301-366A00B46AB9}" dt="2022-02-24T15:13:30.831" v="13"/>
        <pc:sldMkLst>
          <pc:docMk/>
          <pc:sldMk cId="909082017" sldId="845"/>
        </pc:sldMkLst>
      </pc:sldChg>
      <pc:sldChg chg="add del">
        <pc:chgData name="Likun Wang" userId="c3701072-f693-450b-9807-e8ffbae4ae23" providerId="ADAL" clId="{3A8318DE-B18E-4C69-B301-366A00B46AB9}" dt="2022-02-24T15:14:39.016" v="17"/>
        <pc:sldMkLst>
          <pc:docMk/>
          <pc:sldMk cId="1931525983" sldId="846"/>
        </pc:sldMkLst>
      </pc:sldChg>
      <pc:sldChg chg="add del">
        <pc:chgData name="Likun Wang" userId="c3701072-f693-450b-9807-e8ffbae4ae23" providerId="ADAL" clId="{3A8318DE-B18E-4C69-B301-366A00B46AB9}" dt="2022-02-24T15:13:23.375" v="12"/>
        <pc:sldMkLst>
          <pc:docMk/>
          <pc:sldMk cId="2163072618" sldId="846"/>
        </pc:sldMkLst>
      </pc:sldChg>
      <pc:sldChg chg="del">
        <pc:chgData name="Likun Wang" userId="c3701072-f693-450b-9807-e8ffbae4ae23" providerId="ADAL" clId="{3A8318DE-B18E-4C69-B301-366A00B46AB9}" dt="2022-02-24T15:13:30.831" v="13"/>
        <pc:sldMkLst>
          <pc:docMk/>
          <pc:sldMk cId="4177640010" sldId="846"/>
        </pc:sldMkLst>
      </pc:sldChg>
      <pc:sldChg chg="modSp add del mod">
        <pc:chgData name="Likun Wang" userId="c3701072-f693-450b-9807-e8ffbae4ae23" providerId="ADAL" clId="{3A8318DE-B18E-4C69-B301-366A00B46AB9}" dt="2022-03-04T16:06:02.769" v="2116"/>
        <pc:sldMkLst>
          <pc:docMk/>
          <pc:sldMk cId="774369340" sldId="847"/>
        </pc:sldMkLst>
        <pc:spChg chg="mod">
          <ac:chgData name="Likun Wang" userId="c3701072-f693-450b-9807-e8ffbae4ae23" providerId="ADAL" clId="{3A8318DE-B18E-4C69-B301-366A00B46AB9}" dt="2022-03-04T16:06:02.769" v="2116"/>
          <ac:spMkLst>
            <pc:docMk/>
            <pc:sldMk cId="774369340" sldId="847"/>
            <ac:spMk id="3" creationId="{F2BF8FAB-C02C-4E8E-A39D-A8286D1A7E20}"/>
          </ac:spMkLst>
        </pc:spChg>
      </pc:sldChg>
      <pc:sldChg chg="add del">
        <pc:chgData name="Likun Wang" userId="c3701072-f693-450b-9807-e8ffbae4ae23" providerId="ADAL" clId="{3A8318DE-B18E-4C69-B301-366A00B46AB9}" dt="2022-02-24T15:13:23.375" v="12"/>
        <pc:sldMkLst>
          <pc:docMk/>
          <pc:sldMk cId="1397718037" sldId="847"/>
        </pc:sldMkLst>
      </pc:sldChg>
      <pc:sldChg chg="del">
        <pc:chgData name="Likun Wang" userId="c3701072-f693-450b-9807-e8ffbae4ae23" providerId="ADAL" clId="{3A8318DE-B18E-4C69-B301-366A00B46AB9}" dt="2022-02-24T15:13:30.831" v="13"/>
        <pc:sldMkLst>
          <pc:docMk/>
          <pc:sldMk cId="2315256713" sldId="847"/>
        </pc:sldMkLst>
      </pc:sldChg>
      <pc:sldChg chg="add del">
        <pc:chgData name="Likun Wang" userId="c3701072-f693-450b-9807-e8ffbae4ae23" providerId="ADAL" clId="{3A8318DE-B18E-4C69-B301-366A00B46AB9}" dt="2022-02-24T15:17:04.111" v="19"/>
        <pc:sldMkLst>
          <pc:docMk/>
          <pc:sldMk cId="3400839750" sldId="847"/>
        </pc:sldMkLst>
      </pc:sldChg>
      <pc:sldChg chg="modSp new add del mod">
        <pc:chgData name="Likun Wang" userId="c3701072-f693-450b-9807-e8ffbae4ae23" providerId="ADAL" clId="{3A8318DE-B18E-4C69-B301-366A00B46AB9}" dt="2022-03-04T16:06:03.357" v="2117" actId="2696"/>
        <pc:sldMkLst>
          <pc:docMk/>
          <pc:sldMk cId="4174900989" sldId="847"/>
        </pc:sldMkLst>
        <pc:spChg chg="mod">
          <ac:chgData name="Likun Wang" userId="c3701072-f693-450b-9807-e8ffbae4ae23" providerId="ADAL" clId="{3A8318DE-B18E-4C69-B301-366A00B46AB9}" dt="2022-03-04T13:49:30.296" v="1044"/>
          <ac:spMkLst>
            <pc:docMk/>
            <pc:sldMk cId="4174900989" sldId="847"/>
            <ac:spMk id="2" creationId="{C9310441-AFC2-455F-B762-0FE2E5865B9E}"/>
          </ac:spMkLst>
        </pc:spChg>
        <pc:spChg chg="mod">
          <ac:chgData name="Likun Wang" userId="c3701072-f693-450b-9807-e8ffbae4ae23" providerId="ADAL" clId="{3A8318DE-B18E-4C69-B301-366A00B46AB9}" dt="2022-03-04T14:03:31.708" v="1111" actId="14100"/>
          <ac:spMkLst>
            <pc:docMk/>
            <pc:sldMk cId="4174900989" sldId="847"/>
            <ac:spMk id="3" creationId="{F2BF8FAB-C02C-4E8E-A39D-A8286D1A7E20}"/>
          </ac:spMkLst>
        </pc:spChg>
      </pc:sldChg>
      <pc:sldChg chg="add del">
        <pc:chgData name="Likun Wang" userId="c3701072-f693-450b-9807-e8ffbae4ae23" providerId="ADAL" clId="{3A8318DE-B18E-4C69-B301-366A00B46AB9}" dt="2022-02-24T15:17:04.111" v="19"/>
        <pc:sldMkLst>
          <pc:docMk/>
          <pc:sldMk cId="253067092" sldId="848"/>
        </pc:sldMkLst>
      </pc:sldChg>
      <pc:sldChg chg="modSp add del mod">
        <pc:chgData name="Likun Wang" userId="c3701072-f693-450b-9807-e8ffbae4ae23" providerId="ADAL" clId="{3A8318DE-B18E-4C69-B301-366A00B46AB9}" dt="2022-03-04T16:06:02.769" v="2116"/>
        <pc:sldMkLst>
          <pc:docMk/>
          <pc:sldMk cId="1310148258" sldId="848"/>
        </pc:sldMkLst>
        <pc:spChg chg="mod">
          <ac:chgData name="Likun Wang" userId="c3701072-f693-450b-9807-e8ffbae4ae23" providerId="ADAL" clId="{3A8318DE-B18E-4C69-B301-366A00B46AB9}" dt="2022-03-04T16:06:02.769" v="2116"/>
          <ac:spMkLst>
            <pc:docMk/>
            <pc:sldMk cId="1310148258" sldId="848"/>
            <ac:spMk id="2" creationId="{A46480FA-8A5B-4F6E-A1DA-C424951362FA}"/>
          </ac:spMkLst>
        </pc:spChg>
      </pc:sldChg>
      <pc:sldChg chg="modSp new add del mod">
        <pc:chgData name="Likun Wang" userId="c3701072-f693-450b-9807-e8ffbae4ae23" providerId="ADAL" clId="{3A8318DE-B18E-4C69-B301-366A00B46AB9}" dt="2022-03-04T16:22:46.276" v="2559"/>
        <pc:sldMkLst>
          <pc:docMk/>
          <pc:sldMk cId="3494285935" sldId="848"/>
        </pc:sldMkLst>
        <pc:spChg chg="mod">
          <ac:chgData name="Likun Wang" userId="c3701072-f693-450b-9807-e8ffbae4ae23" providerId="ADAL" clId="{3A8318DE-B18E-4C69-B301-366A00B46AB9}" dt="2022-03-04T16:22:46.276" v="2559"/>
          <ac:spMkLst>
            <pc:docMk/>
            <pc:sldMk cId="3494285935" sldId="848"/>
            <ac:spMk id="2" creationId="{A46480FA-8A5B-4F6E-A1DA-C424951362FA}"/>
          </ac:spMkLst>
        </pc:spChg>
        <pc:spChg chg="mod">
          <ac:chgData name="Likun Wang" userId="c3701072-f693-450b-9807-e8ffbae4ae23" providerId="ADAL" clId="{3A8318DE-B18E-4C69-B301-366A00B46AB9}" dt="2022-03-04T16:07:37.060" v="2133" actId="20577"/>
          <ac:spMkLst>
            <pc:docMk/>
            <pc:sldMk cId="3494285935" sldId="848"/>
            <ac:spMk id="3" creationId="{B750A3A1-2E9A-42DB-AF90-FF92D78D09A9}"/>
          </ac:spMkLst>
        </pc:spChg>
      </pc:sldChg>
      <pc:sldChg chg="modSp new add del mod">
        <pc:chgData name="Likun Wang" userId="c3701072-f693-450b-9807-e8ffbae4ae23" providerId="ADAL" clId="{3A8318DE-B18E-4C69-B301-366A00B46AB9}" dt="2022-03-04T16:06:39.944" v="2122"/>
        <pc:sldMkLst>
          <pc:docMk/>
          <pc:sldMk cId="883800907" sldId="849"/>
        </pc:sldMkLst>
        <pc:spChg chg="mod">
          <ac:chgData name="Likun Wang" userId="c3701072-f693-450b-9807-e8ffbae4ae23" providerId="ADAL" clId="{3A8318DE-B18E-4C69-B301-366A00B46AB9}" dt="2022-03-04T16:06:39.944" v="2122"/>
          <ac:spMkLst>
            <pc:docMk/>
            <pc:sldMk cId="883800907" sldId="849"/>
            <ac:spMk id="2" creationId="{F39648FE-BE70-43F8-82DC-FB142759265D}"/>
          </ac:spMkLst>
        </pc:spChg>
        <pc:spChg chg="mod">
          <ac:chgData name="Likun Wang" userId="c3701072-f693-450b-9807-e8ffbae4ae23" providerId="ADAL" clId="{3A8318DE-B18E-4C69-B301-366A00B46AB9}" dt="2022-03-04T16:04:49.568" v="2051" actId="255"/>
          <ac:spMkLst>
            <pc:docMk/>
            <pc:sldMk cId="883800907" sldId="849"/>
            <ac:spMk id="3" creationId="{59EC41E6-48AC-4342-83F1-F5C7AE0B8CA9}"/>
          </ac:spMkLst>
        </pc:spChg>
      </pc:sldChg>
      <pc:sldChg chg="modSp add del mod">
        <pc:chgData name="Likun Wang" userId="c3701072-f693-450b-9807-e8ffbae4ae23" providerId="ADAL" clId="{3A8318DE-B18E-4C69-B301-366A00B46AB9}" dt="2022-03-04T16:06:02.769" v="2116"/>
        <pc:sldMkLst>
          <pc:docMk/>
          <pc:sldMk cId="2353931239" sldId="849"/>
        </pc:sldMkLst>
        <pc:spChg chg="mod">
          <ac:chgData name="Likun Wang" userId="c3701072-f693-450b-9807-e8ffbae4ae23" providerId="ADAL" clId="{3A8318DE-B18E-4C69-B301-366A00B46AB9}" dt="2022-03-04T16:06:02.769" v="2116"/>
          <ac:spMkLst>
            <pc:docMk/>
            <pc:sldMk cId="2353931239" sldId="849"/>
            <ac:spMk id="3" creationId="{59EC41E6-48AC-4342-83F1-F5C7AE0B8CA9}"/>
          </ac:spMkLst>
        </pc:spChg>
      </pc:sldChg>
      <pc:sldChg chg="add del">
        <pc:chgData name="Likun Wang" userId="c3701072-f693-450b-9807-e8ffbae4ae23" providerId="ADAL" clId="{3A8318DE-B18E-4C69-B301-366A00B46AB9}" dt="2022-02-24T15:17:04.111" v="19"/>
        <pc:sldMkLst>
          <pc:docMk/>
          <pc:sldMk cId="2690370149" sldId="849"/>
        </pc:sldMkLst>
      </pc:sldChg>
      <pc:sldChg chg="add del">
        <pc:chgData name="Likun Wang" userId="c3701072-f693-450b-9807-e8ffbae4ae23" providerId="ADAL" clId="{3A8318DE-B18E-4C69-B301-366A00B46AB9}" dt="2022-03-04T16:06:02.769" v="2116"/>
        <pc:sldMkLst>
          <pc:docMk/>
          <pc:sldMk cId="251095563" sldId="850"/>
        </pc:sldMkLst>
      </pc:sldChg>
      <pc:sldChg chg="new add del ord">
        <pc:chgData name="Likun Wang" userId="c3701072-f693-450b-9807-e8ffbae4ae23" providerId="ADAL" clId="{3A8318DE-B18E-4C69-B301-366A00B46AB9}" dt="2022-03-04T16:06:22.850" v="2120"/>
        <pc:sldMkLst>
          <pc:docMk/>
          <pc:sldMk cId="4169580823" sldId="850"/>
        </pc:sldMkLst>
      </pc:sldChg>
      <pc:sldChg chg="modSp add del mod">
        <pc:chgData name="Likun Wang" userId="c3701072-f693-450b-9807-e8ffbae4ae23" providerId="ADAL" clId="{3A8318DE-B18E-4C69-B301-366A00B46AB9}" dt="2022-03-04T16:22:35.299" v="2556" actId="255"/>
        <pc:sldMkLst>
          <pc:docMk/>
          <pc:sldMk cId="665210162" sldId="851"/>
        </pc:sldMkLst>
        <pc:spChg chg="mod">
          <ac:chgData name="Likun Wang" userId="c3701072-f693-450b-9807-e8ffbae4ae23" providerId="ADAL" clId="{3A8318DE-B18E-4C69-B301-366A00B46AB9}" dt="2022-03-04T16:22:35.299" v="2556" actId="255"/>
          <ac:spMkLst>
            <pc:docMk/>
            <pc:sldMk cId="665210162" sldId="851"/>
            <ac:spMk id="2" creationId="{C9310441-AFC2-455F-B762-0FE2E5865B9E}"/>
          </ac:spMkLst>
        </pc:spChg>
        <pc:spChg chg="mod">
          <ac:chgData name="Likun Wang" userId="c3701072-f693-450b-9807-e8ffbae4ae23" providerId="ADAL" clId="{3A8318DE-B18E-4C69-B301-366A00B46AB9}" dt="2022-03-04T16:04:02.658" v="2050" actId="255"/>
          <ac:spMkLst>
            <pc:docMk/>
            <pc:sldMk cId="665210162" sldId="851"/>
            <ac:spMk id="3" creationId="{F2BF8FAB-C02C-4E8E-A39D-A8286D1A7E20}"/>
          </ac:spMkLst>
        </pc:spChg>
      </pc:sldChg>
      <pc:sldChg chg="modSp add del mod">
        <pc:chgData name="Likun Wang" userId="c3701072-f693-450b-9807-e8ffbae4ae23" providerId="ADAL" clId="{3A8318DE-B18E-4C69-B301-366A00B46AB9}" dt="2022-03-04T16:06:02.769" v="2116"/>
        <pc:sldMkLst>
          <pc:docMk/>
          <pc:sldMk cId="838339863" sldId="851"/>
        </pc:sldMkLst>
        <pc:spChg chg="mod">
          <ac:chgData name="Likun Wang" userId="c3701072-f693-450b-9807-e8ffbae4ae23" providerId="ADAL" clId="{3A8318DE-B18E-4C69-B301-366A00B46AB9}" dt="2022-03-04T16:06:02.769" v="2116"/>
          <ac:spMkLst>
            <pc:docMk/>
            <pc:sldMk cId="838339863" sldId="851"/>
            <ac:spMk id="3" creationId="{F2BF8FAB-C02C-4E8E-A39D-A8286D1A7E20}"/>
          </ac:spMkLst>
        </pc:spChg>
      </pc:sldChg>
      <pc:sldChg chg="add del">
        <pc:chgData name="Likun Wang" userId="c3701072-f693-450b-9807-e8ffbae4ae23" providerId="ADAL" clId="{3A8318DE-B18E-4C69-B301-366A00B46AB9}" dt="2022-03-04T16:06:02.769" v="2116"/>
        <pc:sldMkLst>
          <pc:docMk/>
          <pc:sldMk cId="2515212558" sldId="852"/>
        </pc:sldMkLst>
      </pc:sldChg>
      <pc:sldChg chg="addSp modSp new add del mod ord modClrScheme chgLayout">
        <pc:chgData name="Likun Wang" userId="c3701072-f693-450b-9807-e8ffbae4ae23" providerId="ADAL" clId="{3A8318DE-B18E-4C69-B301-366A00B46AB9}" dt="2022-03-04T16:21:28.654" v="2552" actId="1076"/>
        <pc:sldMkLst>
          <pc:docMk/>
          <pc:sldMk cId="3341711124" sldId="852"/>
        </pc:sldMkLst>
        <pc:spChg chg="mod ord">
          <ac:chgData name="Likun Wang" userId="c3701072-f693-450b-9807-e8ffbae4ae23" providerId="ADAL" clId="{3A8318DE-B18E-4C69-B301-366A00B46AB9}" dt="2022-03-04T16:12:47.734" v="2272"/>
          <ac:spMkLst>
            <pc:docMk/>
            <pc:sldMk cId="3341711124" sldId="852"/>
            <ac:spMk id="2" creationId="{B7906A23-1A73-4825-B7FF-D8F13D936715}"/>
          </ac:spMkLst>
        </pc:spChg>
        <pc:spChg chg="mod ord">
          <ac:chgData name="Likun Wang" userId="c3701072-f693-450b-9807-e8ffbae4ae23" providerId="ADAL" clId="{3A8318DE-B18E-4C69-B301-366A00B46AB9}" dt="2022-03-04T16:21:28.654" v="2552" actId="1076"/>
          <ac:spMkLst>
            <pc:docMk/>
            <pc:sldMk cId="3341711124" sldId="852"/>
            <ac:spMk id="3" creationId="{1E3AC95D-0A28-4779-B82D-15D80AF226B0}"/>
          </ac:spMkLst>
        </pc:spChg>
        <pc:spChg chg="mod ord">
          <ac:chgData name="Likun Wang" userId="c3701072-f693-450b-9807-e8ffbae4ae23" providerId="ADAL" clId="{3A8318DE-B18E-4C69-B301-366A00B46AB9}" dt="2022-03-04T16:11:09.278" v="2156" actId="700"/>
          <ac:spMkLst>
            <pc:docMk/>
            <pc:sldMk cId="3341711124" sldId="852"/>
            <ac:spMk id="4" creationId="{BC366895-C4E4-4B1A-8247-921A2DDD498B}"/>
          </ac:spMkLst>
        </pc:spChg>
        <pc:spChg chg="add mod ord">
          <ac:chgData name="Likun Wang" userId="c3701072-f693-450b-9807-e8ffbae4ae23" providerId="ADAL" clId="{3A8318DE-B18E-4C69-B301-366A00B46AB9}" dt="2022-03-04T16:20:51.267" v="2539" actId="20577"/>
          <ac:spMkLst>
            <pc:docMk/>
            <pc:sldMk cId="3341711124" sldId="852"/>
            <ac:spMk id="5" creationId="{1388C8CE-9AE4-4990-A537-748CEE47F3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274A7-9380-465C-AC2B-07A8146067EC}" type="datetimeFigureOut">
              <a:rPr lang="en-US" smtClean="0"/>
              <a:t>3/14/2022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5C8BA-0514-4274-8879-4CB429F40791}" type="slidenum">
              <a:rPr lang="en-US" smtClean="0"/>
              <a:t>‹#›</a:t>
            </a:fld>
            <a:endParaRPr lang="en-US"/>
          </a:p>
        </p:txBody>
      </p:sp>
    </p:spTree>
    <p:extLst>
      <p:ext uri="{BB962C8B-B14F-4D97-AF65-F5344CB8AC3E}">
        <p14:creationId xmlns:p14="http://schemas.microsoft.com/office/powerpoint/2010/main" val="4068943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3390/%0Drs1302017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1872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27</a:t>
            </a:fld>
            <a:endParaRPr lang="en-US"/>
          </a:p>
        </p:txBody>
      </p:sp>
    </p:spTree>
    <p:extLst>
      <p:ext uri="{BB962C8B-B14F-4D97-AF65-F5344CB8AC3E}">
        <p14:creationId xmlns:p14="http://schemas.microsoft.com/office/powerpoint/2010/main" val="3098449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https://www.nesdis.noaa.gov/next-generation/geostationary-extended-observations-geoxo</a:t>
            </a:r>
          </a:p>
        </p:txBody>
      </p:sp>
      <p:sp>
        <p:nvSpPr>
          <p:cNvPr id="4" name="Slide Number Placeholder 3"/>
          <p:cNvSpPr>
            <a:spLocks noGrp="1"/>
          </p:cNvSpPr>
          <p:nvPr>
            <p:ph type="sldNum" sz="quarter" idx="5"/>
          </p:nvPr>
        </p:nvSpPr>
        <p:spPr/>
        <p:txBody>
          <a:bodyPr/>
          <a:lstStyle/>
          <a:p>
            <a:fld id="{F495C8BA-0514-4274-8879-4CB429F40791}" type="slidenum">
              <a:rPr lang="en-US" smtClean="0"/>
              <a:t>28</a:t>
            </a:fld>
            <a:endParaRPr lang="en-US"/>
          </a:p>
        </p:txBody>
      </p:sp>
    </p:spTree>
    <p:extLst>
      <p:ext uri="{BB962C8B-B14F-4D97-AF65-F5344CB8AC3E}">
        <p14:creationId xmlns:p14="http://schemas.microsoft.com/office/powerpoint/2010/main" val="183912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IR bands </a:t>
            </a:r>
            <a:r>
              <a:rPr lang="en-US" dirty="0" err="1"/>
              <a:t>cal</a:t>
            </a:r>
            <a:r>
              <a:rPr lang="en-US" dirty="0"/>
              <a:t> – not reference.</a:t>
            </a:r>
          </a:p>
        </p:txBody>
      </p:sp>
      <p:sp>
        <p:nvSpPr>
          <p:cNvPr id="4" name="Slide Number Placeholder 3"/>
          <p:cNvSpPr>
            <a:spLocks noGrp="1"/>
          </p:cNvSpPr>
          <p:nvPr>
            <p:ph type="sldNum" sz="quarter" idx="5"/>
          </p:nvPr>
        </p:nvSpPr>
        <p:spPr/>
        <p:txBody>
          <a:bodyPr/>
          <a:lstStyle/>
          <a:p>
            <a:fld id="{F495C8BA-0514-4274-8879-4CB429F40791}" type="slidenum">
              <a:rPr lang="en-US" smtClean="0"/>
              <a:t>4</a:t>
            </a:fld>
            <a:endParaRPr lang="en-US"/>
          </a:p>
        </p:txBody>
      </p:sp>
    </p:spTree>
    <p:extLst>
      <p:ext uri="{BB962C8B-B14F-4D97-AF65-F5344CB8AC3E}">
        <p14:creationId xmlns:p14="http://schemas.microsoft.com/office/powerpoint/2010/main" val="4026876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New 32-Day Averaged Difference (32D-AD) Method for Calculating Inter-Sensor Radiometric Biases between SNPP and NOAA-20 Instruments (ATMS, </a:t>
            </a:r>
            <a:r>
              <a:rPr lang="en-US" sz="1200" dirty="0" err="1"/>
              <a:t>CrIS</a:t>
            </a:r>
            <a:r>
              <a:rPr lang="en-US" sz="1200" dirty="0"/>
              <a:t>, OMPS NP, and VIIRS) within ICVS Framework (</a:t>
            </a:r>
            <a:r>
              <a:rPr lang="en-US" sz="1100" i="1" dirty="0"/>
              <a:t>B. Yan et. al., 2020 IGRASS Virtual Conference</a:t>
            </a:r>
            <a:r>
              <a:rPr lang="en-US" sz="1200" dirty="0"/>
              <a:t>)</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Assessed the difference between SNPP and NOAA-20 </a:t>
            </a:r>
            <a:r>
              <a:rPr lang="en-US" dirty="0" err="1"/>
              <a:t>CrIS</a:t>
            </a:r>
            <a:r>
              <a:rPr lang="en-US" dirty="0"/>
              <a:t> using ABI as transfer</a:t>
            </a:r>
            <a:r>
              <a:rPr lang="en-US" baseline="0" dirty="0"/>
              <a:t> (</a:t>
            </a:r>
            <a:r>
              <a:rPr lang="en-US" dirty="0"/>
              <a:t>X. </a:t>
            </a:r>
            <a:r>
              <a:rPr lang="en-US" dirty="0" err="1"/>
              <a:t>Jin</a:t>
            </a:r>
            <a:r>
              <a:rPr lang="en-US" dirty="0"/>
              <a:t> et al., 2021 101st AMS annual virtual meeting).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Developed a new NEDT algorithm development for onboard MW instrument (B. Yan and S. V. </a:t>
            </a:r>
            <a:r>
              <a:rPr lang="en-US" dirty="0" err="1"/>
              <a:t>Kireev</a:t>
            </a:r>
            <a:r>
              <a:rPr lang="en-US" dirty="0"/>
              <a:t>, ITGRS 2021)</a:t>
            </a:r>
          </a:p>
          <a:p>
            <a:endParaRPr lang="en-US" dirty="0"/>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19</a:t>
            </a:fld>
            <a:endParaRPr lang="en-US"/>
          </a:p>
        </p:txBody>
      </p:sp>
    </p:spTree>
    <p:extLst>
      <p:ext uri="{BB962C8B-B14F-4D97-AF65-F5344CB8AC3E}">
        <p14:creationId xmlns:p14="http://schemas.microsoft.com/office/powerpoint/2010/main" val="3781086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D2E840EC-3661-47EA-B292-7ED791E1B5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51621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D2E840EC-3661-47EA-B292-7ED791E1B5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1316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D2E840EC-3661-47EA-B292-7ED791E1B5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74713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D2E840EC-3661-47EA-B292-7ED791E1B5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16635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Sun, B.; </a:t>
            </a:r>
            <a:r>
              <a:rPr lang="en-US" sz="1200" b="0" i="0" kern="1200" dirty="0" err="1">
                <a:solidFill>
                  <a:schemeClr val="tx1"/>
                </a:solidFill>
                <a:effectLst/>
                <a:latin typeface="Arial" charset="0"/>
                <a:ea typeface="+mn-ea"/>
                <a:cs typeface="+mn-cs"/>
              </a:rPr>
              <a:t>Calbet</a:t>
            </a:r>
            <a:r>
              <a:rPr lang="en-US" sz="1200" b="0" i="0" kern="1200" dirty="0">
                <a:solidFill>
                  <a:schemeClr val="tx1"/>
                </a:solidFill>
                <a:effectLst/>
                <a:latin typeface="Arial" charset="0"/>
                <a:ea typeface="+mn-ea"/>
                <a:cs typeface="+mn-cs"/>
              </a:rPr>
              <a:t>, X.; </a:t>
            </a:r>
            <a:r>
              <a:rPr lang="en-US" sz="1200" b="0" i="0" kern="1200" dirty="0" err="1">
                <a:solidFill>
                  <a:schemeClr val="tx1"/>
                </a:solidFill>
                <a:effectLst/>
                <a:latin typeface="Arial" charset="0"/>
                <a:ea typeface="+mn-ea"/>
                <a:cs typeface="+mn-cs"/>
              </a:rPr>
              <a:t>Reale</a:t>
            </a:r>
            <a:r>
              <a:rPr lang="en-US" sz="1200" b="0" i="0" kern="1200" dirty="0">
                <a:solidFill>
                  <a:schemeClr val="tx1"/>
                </a:solidFill>
                <a:effectLst/>
                <a:latin typeface="Arial" charset="0"/>
                <a:ea typeface="+mn-ea"/>
                <a:cs typeface="+mn-cs"/>
              </a:rPr>
              <a:t>, A.; Schroeder, S.; Bali, M.; Smith, R.; </a:t>
            </a:r>
            <a:r>
              <a:rPr lang="en-US" sz="1200" b="0" i="0" kern="1200" dirty="0" err="1">
                <a:solidFill>
                  <a:schemeClr val="tx1"/>
                </a:solidFill>
                <a:effectLst/>
                <a:latin typeface="Arial" charset="0"/>
                <a:ea typeface="+mn-ea"/>
                <a:cs typeface="+mn-cs"/>
              </a:rPr>
              <a:t>Pettey</a:t>
            </a:r>
            <a:r>
              <a:rPr lang="en-US" sz="1200" b="0" i="0" kern="1200" dirty="0">
                <a:solidFill>
                  <a:schemeClr val="tx1"/>
                </a:solidFill>
                <a:effectLst/>
                <a:latin typeface="Arial" charset="0"/>
                <a:ea typeface="+mn-ea"/>
                <a:cs typeface="+mn-cs"/>
              </a:rPr>
              <a:t>, M. Accuracy of </a:t>
            </a:r>
            <a:r>
              <a:rPr lang="en-US" sz="1200" b="0" i="0" kern="1200" dirty="0" err="1">
                <a:solidFill>
                  <a:schemeClr val="tx1"/>
                </a:solidFill>
                <a:effectLst/>
                <a:latin typeface="Arial" charset="0"/>
                <a:ea typeface="+mn-ea"/>
                <a:cs typeface="+mn-cs"/>
              </a:rPr>
              <a:t>Vaisala</a:t>
            </a:r>
            <a:r>
              <a:rPr lang="en-US" sz="1200" b="0" i="0" kern="1200" dirty="0">
                <a:solidFill>
                  <a:schemeClr val="tx1"/>
                </a:solidFill>
                <a:effectLst/>
                <a:latin typeface="Arial" charset="0"/>
                <a:ea typeface="+mn-ea"/>
                <a:cs typeface="+mn-cs"/>
              </a:rPr>
              <a:t> RS41 and RS92 Upper Tropospheric Humidity Compared to Satellite Hyperspectral Infrared Measurements. Remote Sens. 2021, 13, 173. </a:t>
            </a:r>
            <a:r>
              <a:rPr lang="en-US" sz="1200" b="0" i="0" kern="1200" dirty="0">
                <a:solidFill>
                  <a:schemeClr val="tx1"/>
                </a:solidFill>
                <a:effectLst/>
                <a:latin typeface="Arial" charset="0"/>
                <a:ea typeface="+mn-ea"/>
                <a:cs typeface="+mn-cs"/>
                <a:hlinkClick r:id="rId3"/>
              </a:rPr>
              <a:t>https://doi.org/10.3390/ rs13020173</a:t>
            </a:r>
            <a:r>
              <a:rPr lang="en-US" sz="1200" b="0" i="0" kern="1200" dirty="0">
                <a:solidFill>
                  <a:schemeClr val="tx1"/>
                </a:solidFill>
                <a:effectLst/>
                <a:latin typeface="Arial"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D2E840EC-3661-47EA-B292-7ED791E1B5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63905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NPROVS: NOAA Product Validation System.</a:t>
            </a:r>
          </a:p>
          <a:p>
            <a:r>
              <a:rPr lang="en-US" dirty="0"/>
              <a:t>GCOS: Global Climate Observing System.</a:t>
            </a:r>
          </a:p>
          <a:p>
            <a:r>
              <a:rPr lang="en-US" dirty="0"/>
              <a:t>GRUAN: GCOS Reference Upper Air Network.</a:t>
            </a:r>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26</a:t>
            </a:fld>
            <a:endParaRPr lang="en-US"/>
          </a:p>
        </p:txBody>
      </p:sp>
    </p:spTree>
    <p:extLst>
      <p:ext uri="{BB962C8B-B14F-4D97-AF65-F5344CB8AC3E}">
        <p14:creationId xmlns:p14="http://schemas.microsoft.com/office/powerpoint/2010/main" val="39804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CAF0C06C-A120-4CEF-A9AD-F4118C12BC70}" type="slidenum">
              <a:rPr lang="en-US"/>
              <a:pPr>
                <a:defRPr/>
              </a:pPr>
              <a:t>‹#›</a:t>
            </a:fld>
            <a:endParaRPr lang="en-US"/>
          </a:p>
        </p:txBody>
      </p:sp>
    </p:spTree>
    <p:extLst>
      <p:ext uri="{BB962C8B-B14F-4D97-AF65-F5344CB8AC3E}">
        <p14:creationId xmlns:p14="http://schemas.microsoft.com/office/powerpoint/2010/main" val="707614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89234" y="132628"/>
            <a:ext cx="7545936" cy="667472"/>
          </a:xfrm>
          <a:prstGeom prst="rect">
            <a:avLst/>
          </a:prstGeom>
        </p:spPr>
        <p:txBody>
          <a:bodyPr/>
          <a:lstStyle>
            <a:lvl1pPr algn="l">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a:p>
        </p:txBody>
      </p:sp>
    </p:spTree>
    <p:extLst>
      <p:ext uri="{BB962C8B-B14F-4D97-AF65-F5344CB8AC3E}">
        <p14:creationId xmlns:p14="http://schemas.microsoft.com/office/powerpoint/2010/main" val="72672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a:p>
        </p:txBody>
      </p:sp>
    </p:spTree>
    <p:extLst>
      <p:ext uri="{BB962C8B-B14F-4D97-AF65-F5344CB8AC3E}">
        <p14:creationId xmlns:p14="http://schemas.microsoft.com/office/powerpoint/2010/main" val="414654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a:p>
        </p:txBody>
      </p:sp>
    </p:spTree>
    <p:extLst>
      <p:ext uri="{BB962C8B-B14F-4D97-AF65-F5344CB8AC3E}">
        <p14:creationId xmlns:p14="http://schemas.microsoft.com/office/powerpoint/2010/main" val="32302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a:p>
        </p:txBody>
      </p:sp>
    </p:spTree>
    <p:extLst>
      <p:ext uri="{BB962C8B-B14F-4D97-AF65-F5344CB8AC3E}">
        <p14:creationId xmlns:p14="http://schemas.microsoft.com/office/powerpoint/2010/main" val="391449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4" name="Title 1"/>
          <p:cNvSpPr txBox="1">
            <a:spLocks/>
          </p:cNvSpPr>
          <p:nvPr userDrawn="1"/>
        </p:nvSpPr>
        <p:spPr>
          <a:xfrm>
            <a:off x="3580688" y="132628"/>
            <a:ext cx="7544512"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kern="0" dirty="0"/>
              <a:t>Click to edit Master title style</a:t>
            </a:r>
            <a:endParaRPr lang="en-GB" kern="0" dirty="0"/>
          </a:p>
        </p:txBody>
      </p:sp>
    </p:spTree>
    <p:extLst>
      <p:ext uri="{BB962C8B-B14F-4D97-AF65-F5344CB8AC3E}">
        <p14:creationId xmlns:p14="http://schemas.microsoft.com/office/powerpoint/2010/main" val="1296878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780A5738-A615-4EFF-98C5-4EBA712860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954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1257300" y="932725"/>
            <a:ext cx="10325102"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71688"/>
            <a:ext cx="2844800" cy="365125"/>
          </a:xfrm>
          <a:prstGeom prst="rect">
            <a:avLst/>
          </a:prstGeom>
        </p:spPr>
        <p:txBody>
          <a:bodyPr/>
          <a:lstStyle/>
          <a:p>
            <a:fld id="{9C2ECB2A-CD8B-49FC-A16B-E3A0D22DE569}" type="datetime1">
              <a:rPr lang="en-US" smtClean="0"/>
              <a:t>3/14/2022</a:t>
            </a:fld>
            <a:endParaRPr lang="en-US"/>
          </a:p>
        </p:txBody>
      </p:sp>
      <p:sp>
        <p:nvSpPr>
          <p:cNvPr id="6" name="Slide Number Placeholder 5"/>
          <p:cNvSpPr>
            <a:spLocks noGrp="1"/>
          </p:cNvSpPr>
          <p:nvPr userDrawn="1">
            <p:ph type="sldNum" sz="quarter" idx="12"/>
          </p:nvPr>
        </p:nvSpPr>
        <p:spPr>
          <a:xfrm>
            <a:off x="8737600" y="6571688"/>
            <a:ext cx="2844800" cy="365125"/>
          </a:xfrm>
        </p:spPr>
        <p:txBody>
          <a:bodyPr/>
          <a:lstStyle/>
          <a:p>
            <a:fld id="{58768E1A-8455-4611-8763-3FA1B747F6B6}" type="slidenum">
              <a:rPr lang="en-US" smtClean="0"/>
              <a:t>‹#›</a:t>
            </a:fld>
            <a:endParaRPr lang="en-US"/>
          </a:p>
        </p:txBody>
      </p:sp>
      <p:sp>
        <p:nvSpPr>
          <p:cNvPr id="11" name="Title 1"/>
          <p:cNvSpPr>
            <a:spLocks noGrp="1"/>
          </p:cNvSpPr>
          <p:nvPr>
            <p:ph type="title" hasCustomPrompt="1"/>
          </p:nvPr>
        </p:nvSpPr>
        <p:spPr>
          <a:xfrm>
            <a:off x="1156941" y="313343"/>
            <a:ext cx="10425461" cy="370052"/>
          </a:xfrm>
          <a:prstGeom prst="rect">
            <a:avLst/>
          </a:prstGeom>
          <a:solidFill>
            <a:srgbClr val="941333"/>
          </a:solidFill>
        </p:spPr>
        <p:txBody>
          <a:bodyPr>
            <a:noAutofit/>
          </a:bodyPr>
          <a:lstStyle>
            <a:lvl1pPr algn="l">
              <a:defRPr sz="1950" b="0" spc="700" baseline="0">
                <a:solidFill>
                  <a:schemeClr val="bg1"/>
                </a:solidFill>
              </a:defRPr>
            </a:lvl1pPr>
          </a:lstStyle>
          <a:p>
            <a:r>
              <a:rPr lang="en-US" dirty="0"/>
              <a:t>CLICK TO EDIT MASTER TITLE STYLE</a:t>
            </a:r>
          </a:p>
        </p:txBody>
      </p:sp>
      <p:grpSp>
        <p:nvGrpSpPr>
          <p:cNvPr id="12" name="Group 11"/>
          <p:cNvGrpSpPr/>
          <p:nvPr userDrawn="1"/>
        </p:nvGrpSpPr>
        <p:grpSpPr>
          <a:xfrm>
            <a:off x="143340" y="27781"/>
            <a:ext cx="1171510" cy="6572823"/>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342424"/>
            </a:xfrm>
            <a:prstGeom prst="rect">
              <a:avLst/>
            </a:prstGeom>
            <a:noFill/>
          </p:spPr>
          <p:txBody>
            <a:bodyPr wrap="square" rtlCol="0">
              <a:spAutoFit/>
            </a:bodyPr>
            <a:lstStyle/>
            <a:p>
              <a:r>
                <a:rPr lang="es-ES" sz="1190" b="0" dirty="0" err="1">
                  <a:solidFill>
                    <a:srgbClr val="941333"/>
                  </a:solidFill>
                </a:rPr>
                <a:t>Climate</a:t>
              </a:r>
              <a:endParaRPr lang="es-ES" sz="1190" b="0" dirty="0">
                <a:solidFill>
                  <a:srgbClr val="941333"/>
                </a:solidFill>
              </a:endParaRPr>
            </a:p>
            <a:p>
              <a:r>
                <a:rPr lang="es-ES" sz="1190" b="0" dirty="0" err="1">
                  <a:solidFill>
                    <a:srgbClr val="941333"/>
                  </a:solidFill>
                </a:rPr>
                <a:t>Change</a:t>
              </a:r>
              <a:endParaRPr lang="en-US" sz="1190" b="0" dirty="0">
                <a:solidFill>
                  <a:srgbClr val="941333"/>
                </a:solidFill>
              </a:endParaRPr>
            </a:p>
          </p:txBody>
        </p:sp>
        <p:pic>
          <p:nvPicPr>
            <p:cNvPr id="17"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47769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914400"/>
            <a:ext cx="10972800"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9759142" y="6400800"/>
            <a:ext cx="1823258" cy="2327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pPr>
                <a:defRPr/>
              </a:pPr>
              <a:t>‹#›</a:t>
            </a:fld>
            <a:endParaRPr lang="en-US" dirty="0"/>
          </a:p>
        </p:txBody>
      </p:sp>
      <p:sp>
        <p:nvSpPr>
          <p:cNvPr id="1031" name="Rectangle 7"/>
          <p:cNvSpPr>
            <a:spLocks noChangeArrowheads="1"/>
          </p:cNvSpPr>
          <p:nvPr/>
        </p:nvSpPr>
        <p:spPr bwMode="auto">
          <a:xfrm>
            <a:off x="609600" y="1147156"/>
            <a:ext cx="10972800" cy="517744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v"/>
              <a:defRPr/>
            </a:pPr>
            <a:endParaRPr lang="en-GB" sz="3200"/>
          </a:p>
        </p:txBody>
      </p:sp>
      <p:sp>
        <p:nvSpPr>
          <p:cNvPr id="1032" name="Rectangle 8"/>
          <p:cNvSpPr>
            <a:spLocks noChangeArrowheads="1"/>
          </p:cNvSpPr>
          <p:nvPr/>
        </p:nvSpPr>
        <p:spPr bwMode="auto">
          <a:xfrm>
            <a:off x="3347049" y="6408718"/>
            <a:ext cx="5497902" cy="232756"/>
          </a:xfrm>
          <a:prstGeom prst="rect">
            <a:avLst/>
          </a:prstGeom>
          <a:noFill/>
          <a:ln w="9525">
            <a:noFill/>
            <a:miter lim="800000"/>
            <a:headEnd/>
            <a:tailEnd/>
          </a:ln>
          <a:effectLst/>
        </p:spPr>
        <p:txBody>
          <a:bodyPr/>
          <a:lstStyle/>
          <a:p>
            <a:pPr algn="ctr">
              <a:defRPr/>
            </a:pPr>
            <a:fld id="{BD2FF3AE-1D43-466F-95C7-BE5E25E1C934}" type="datetime3">
              <a:rPr lang="en-US" sz="1000" b="0" smtClean="0"/>
              <a:t>14 March 2022</a:t>
            </a:fld>
            <a:r>
              <a:rPr lang="it-IT" sz="1000" b="0" dirty="0"/>
              <a:t>, GSICS Annual Meeting, Virtual</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headEnd/>
            <a:tailEnd/>
          </a:ln>
          <a:effectLst/>
        </p:spPr>
        <p:txBody>
          <a:bodyPr/>
          <a:lstStyle/>
          <a:p>
            <a:pPr>
              <a:defRPr/>
            </a:pPr>
            <a:endParaRPr lang="en-GB"/>
          </a:p>
        </p:txBody>
      </p:sp>
      <p:sp>
        <p:nvSpPr>
          <p:cNvPr id="1037" name="Rectangle 13"/>
          <p:cNvSpPr>
            <a:spLocks noChangeArrowheads="1"/>
          </p:cNvSpPr>
          <p:nvPr/>
        </p:nvSpPr>
        <p:spPr bwMode="auto">
          <a:xfrm>
            <a:off x="8737600" y="6477001"/>
            <a:ext cx="2844800" cy="244475"/>
          </a:xfrm>
          <a:prstGeom prst="rect">
            <a:avLst/>
          </a:prstGeom>
          <a:noFill/>
          <a:ln w="9525">
            <a:noFill/>
            <a:miter lim="800000"/>
            <a:headEnd/>
            <a:tailEnd/>
          </a:ln>
          <a:effectLst/>
        </p:spPr>
        <p:txBody>
          <a:bodyPr/>
          <a:lstStyle/>
          <a:p>
            <a:pPr algn="r">
              <a:defRPr/>
            </a:pPr>
            <a:endParaRPr lang="en-GB" sz="1400"/>
          </a:p>
        </p:txBody>
      </p:sp>
      <p:pic>
        <p:nvPicPr>
          <p:cNvPr id="3" name="Picture 2" descr="C:\Users\miu\Dropbox\gsics_WG_logo.jpg"/>
          <p:cNvPicPr>
            <a:picLocks noChangeAspect="1" noChangeArrowheads="1"/>
          </p:cNvPicPr>
          <p:nvPr userDrawn="1"/>
        </p:nvPicPr>
        <p:blipFill>
          <a:blip r:embed="rId10" cstate="print"/>
          <a:srcRect/>
          <a:stretch>
            <a:fillRect/>
          </a:stretch>
        </p:blipFill>
        <p:spPr bwMode="auto">
          <a:xfrm>
            <a:off x="38100" y="58190"/>
            <a:ext cx="3320451" cy="619690"/>
          </a:xfrm>
          <a:prstGeom prst="rect">
            <a:avLst/>
          </a:prstGeom>
          <a:noFill/>
        </p:spPr>
      </p:pic>
      <p:sp>
        <p:nvSpPr>
          <p:cNvPr id="10" name="Rectangle 8"/>
          <p:cNvSpPr>
            <a:spLocks noChangeArrowheads="1"/>
          </p:cNvSpPr>
          <p:nvPr userDrawn="1"/>
        </p:nvSpPr>
        <p:spPr bwMode="auto">
          <a:xfrm>
            <a:off x="609600" y="6400801"/>
            <a:ext cx="3116366" cy="232756"/>
          </a:xfrm>
          <a:prstGeom prst="rect">
            <a:avLst/>
          </a:prstGeom>
          <a:noFill/>
          <a:ln w="9525">
            <a:noFill/>
            <a:miter lim="800000"/>
            <a:headEnd/>
            <a:tailEnd/>
          </a:ln>
          <a:effectLst/>
        </p:spPr>
        <p:txBody>
          <a:bodyPr/>
          <a:lstStyle/>
          <a:p>
            <a:pPr>
              <a:defRPr/>
            </a:pPr>
            <a:r>
              <a:rPr lang="en-US" sz="1000" b="1" dirty="0">
                <a:latin typeface="Times New Roman" panose="02020603050405020304" pitchFamily="18" charset="0"/>
                <a:cs typeface="Times New Roman" panose="02020603050405020304" pitchFamily="18" charset="0"/>
              </a:rPr>
              <a:t>GSICS State of Observing System Report – NOAA</a:t>
            </a:r>
          </a:p>
        </p:txBody>
      </p:sp>
      <p:pic>
        <p:nvPicPr>
          <p:cNvPr id="11" name="Picture 10" descr="NOAA">
            <a:extLst>
              <a:ext uri="{FF2B5EF4-FFF2-40B4-BE49-F238E27FC236}">
                <a16:creationId xmlns:a16="http://schemas.microsoft.com/office/drawing/2014/main" id="{D512E565-CD5B-417F-8501-DA74051720F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1125200" y="58191"/>
            <a:ext cx="914400" cy="62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841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2" r:id="rId7"/>
    <p:sldLayoutId id="2147483681" r:id="rId8"/>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Kun.Zhang@noaa.gov" TargetMode="External"/><Relationship Id="rId2" Type="http://schemas.openxmlformats.org/officeDocument/2006/relationships/hyperlink" Target="mailto:Flavio.Iturbide@noaa.g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tar.nesdis.noaa.gov/smcd/spb/OMPSDemo/proOMPSbeta.php" TargetMode="External"/><Relationship Id="rId2" Type="http://schemas.openxmlformats.org/officeDocument/2006/relationships/hyperlink" Target="https://www.star.nesdis.noaa.gov/icvs/status_NPP_OMPS_NP.ph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ftp://ftp-jpss.avl.class.noaa.gov/STAR/"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avl.class.noaa.gov/saa/products/search?datatype_family=RPOMPSSDR" TargetMode="External"/><Relationship Id="rId3" Type="http://schemas.openxmlformats.org/officeDocument/2006/relationships/image" Target="../media/image18.png"/><Relationship Id="rId7" Type="http://schemas.openxmlformats.org/officeDocument/2006/relationships/hyperlink" Target="https://www.avl.class.noaa.gov/saa/products/search?datatype_family=RPCRISSD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avl.class.noaa.gov/saa/products/search?datatype_family=RPATMSTDR" TargetMode="External"/><Relationship Id="rId11" Type="http://schemas.openxmlformats.org/officeDocument/2006/relationships/image" Target="../media/image19.png"/><Relationship Id="rId5" Type="http://schemas.openxmlformats.org/officeDocument/2006/relationships/hyperlink" Target="https://www.avl.class.noaa.gov/saa/products/search?datatype_family=RPATMSSDR" TargetMode="External"/><Relationship Id="rId10" Type="http://schemas.openxmlformats.org/officeDocument/2006/relationships/hyperlink" Target="https://www.avl.class.noaa.gov/saa/products/search?datatype_family=RPVIIRSSDR" TargetMode="External"/><Relationship Id="rId4" Type="http://schemas.openxmlformats.org/officeDocument/2006/relationships/hyperlink" Target="https://www.avl.class.noaa.gov/saa/products/catSearch" TargetMode="External"/><Relationship Id="rId9" Type="http://schemas.openxmlformats.org/officeDocument/2006/relationships/hyperlink" Target="https://www.avl.class.noaa.gov/saa/products/search?datatype_family=RPVIIRSN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tar.nesdis.noaa.gov/smcd/spb/OMPSDemo/proOMPSbeta.php" TargetMode="External"/><Relationship Id="rId2" Type="http://schemas.openxmlformats.org/officeDocument/2006/relationships/hyperlink" Target="https://www.star.nesdis.noaa.gov/icvs/status_NPP_OMPS_NP.ph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619432" y="1219200"/>
            <a:ext cx="10972799" cy="23286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IE" sz="4000" b="1" dirty="0">
                <a:solidFill>
                  <a:srgbClr val="0000FF"/>
                </a:solidFill>
              </a:rPr>
              <a:t>2022 </a:t>
            </a:r>
            <a:r>
              <a:rPr lang="en-IE" sz="4000" b="1" dirty="0"/>
              <a:t>GSICS State of Observing System Report</a:t>
            </a:r>
            <a:br>
              <a:rPr lang="en-IE" sz="3600" b="1" dirty="0"/>
            </a:br>
            <a:br>
              <a:rPr lang="en-IE" sz="3600" b="1" dirty="0">
                <a:solidFill>
                  <a:srgbClr val="0000FF"/>
                </a:solidFill>
              </a:rPr>
            </a:br>
            <a:r>
              <a:rPr lang="en-IE" sz="2400" dirty="0">
                <a:solidFill>
                  <a:schemeClr val="tx1"/>
                </a:solidFill>
              </a:rPr>
              <a:t>For </a:t>
            </a:r>
            <a:r>
              <a:rPr lang="en-IE" sz="2400" dirty="0">
                <a:solidFill>
                  <a:srgbClr val="0000FF"/>
                </a:solidFill>
              </a:rPr>
              <a:t>NOAA</a:t>
            </a:r>
            <a:r>
              <a:rPr lang="en-IE" sz="2400" dirty="0">
                <a:solidFill>
                  <a:schemeClr val="tx1"/>
                </a:solidFill>
              </a:rPr>
              <a:t>, by </a:t>
            </a:r>
            <a:r>
              <a:rPr lang="en-US" altLang="zh-CN" sz="2400" u="sng" dirty="0">
                <a:solidFill>
                  <a:schemeClr val="tx1"/>
                </a:solidFill>
              </a:rPr>
              <a:t>Xiangqian Wu</a:t>
            </a:r>
            <a:r>
              <a:rPr lang="en-US" altLang="zh-CN" sz="2400" dirty="0">
                <a:solidFill>
                  <a:schemeClr val="tx1"/>
                </a:solidFill>
              </a:rPr>
              <a:t> and Likun Wang</a:t>
            </a:r>
            <a:br>
              <a:rPr lang="en-US" altLang="zh-CN" sz="2400" dirty="0">
                <a:solidFill>
                  <a:schemeClr val="tx1"/>
                </a:solidFill>
              </a:rPr>
            </a:br>
            <a:br>
              <a:rPr lang="en-US" altLang="zh-CN" sz="2400" dirty="0">
                <a:solidFill>
                  <a:schemeClr val="tx1"/>
                </a:solidFill>
              </a:rPr>
            </a:br>
            <a:r>
              <a:rPr lang="en-US" altLang="zh-CN" sz="2400" dirty="0">
                <a:solidFill>
                  <a:schemeClr val="tx1"/>
                </a:solidFill>
              </a:rPr>
              <a:t>With contributions from NOAA STAR Colleagues</a:t>
            </a:r>
            <a:endParaRPr lang="en-US" sz="3600" i="1" dirty="0">
              <a:solidFill>
                <a:srgbClr val="0000FF"/>
              </a:solidFill>
            </a:endParaRPr>
          </a:p>
        </p:txBody>
      </p:sp>
      <p:sp>
        <p:nvSpPr>
          <p:cNvPr id="3" name="Subtitle 2">
            <a:extLst>
              <a:ext uri="{FF2B5EF4-FFF2-40B4-BE49-F238E27FC236}">
                <a16:creationId xmlns:a16="http://schemas.microsoft.com/office/drawing/2014/main" id="{C6433D5A-8B04-44F7-89DD-BCDAF83E3150}"/>
              </a:ext>
            </a:extLst>
          </p:cNvPr>
          <p:cNvSpPr>
            <a:spLocks noGrp="1"/>
          </p:cNvSpPr>
          <p:nvPr>
            <p:ph type="subTitle" idx="1"/>
          </p:nvPr>
        </p:nvSpPr>
        <p:spPr>
          <a:xfrm>
            <a:off x="619432" y="4453127"/>
            <a:ext cx="10972799" cy="1475723"/>
          </a:xfrm>
        </p:spPr>
        <p:txBody>
          <a:bodyPr>
            <a:normAutofit/>
          </a:bodyPr>
          <a:lstStyle/>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r>
              <a:rPr lang="en-US" altLang="en-US" sz="1800" dirty="0"/>
              <a:t>Disclaimer: The scientific results and conclusions, as well as any views or opinions expressed herein, are those of the author(s) and do not necessarily reflect those of NOAA or the Department of Commerce.</a:t>
            </a:r>
          </a:p>
        </p:txBody>
      </p:sp>
    </p:spTree>
    <p:extLst>
      <p:ext uri="{BB962C8B-B14F-4D97-AF65-F5344CB8AC3E}">
        <p14:creationId xmlns:p14="http://schemas.microsoft.com/office/powerpoint/2010/main" val="8004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20615"/>
          </a:xfrm>
        </p:spPr>
        <p:txBody>
          <a:bodyPr/>
          <a:lstStyle/>
          <a:p>
            <a:r>
              <a:rPr lang="en-US" dirty="0"/>
              <a:t>NOAA VIIRS Update</a:t>
            </a:r>
          </a:p>
        </p:txBody>
      </p:sp>
      <p:sp>
        <p:nvSpPr>
          <p:cNvPr id="3" name="Content Placeholder 2"/>
          <p:cNvSpPr>
            <a:spLocks noGrp="1"/>
          </p:cNvSpPr>
          <p:nvPr>
            <p:ph idx="1"/>
          </p:nvPr>
        </p:nvSpPr>
        <p:spPr>
          <a:xfrm>
            <a:off x="838200" y="1458096"/>
            <a:ext cx="10515600" cy="5209034"/>
          </a:xfrm>
        </p:spPr>
        <p:txBody>
          <a:bodyPr>
            <a:normAutofit fontScale="62500" lnSpcReduction="20000"/>
          </a:bodyPr>
          <a:lstStyle/>
          <a:p>
            <a:r>
              <a:rPr lang="en-US" dirty="0"/>
              <a:t>S-NPP and NOAA-20 VIIRS are in nominal status. </a:t>
            </a:r>
          </a:p>
          <a:p>
            <a:pPr lvl="1"/>
            <a:r>
              <a:rPr lang="en-US" dirty="0"/>
              <a:t>DCC, SNO, global 20+ calibration sites, and lunar time series indicate that there is no significant drift in VIS bands.</a:t>
            </a:r>
          </a:p>
          <a:p>
            <a:pPr lvl="1"/>
            <a:r>
              <a:rPr lang="en-US" dirty="0"/>
              <a:t>NOAA-20 VIIRS operational calibration updated (based on moon and DCC) for reflective solar bands; maximum correction for I1 will be about 0.24% per year for next two years.</a:t>
            </a:r>
          </a:p>
          <a:p>
            <a:pPr lvl="1"/>
            <a:r>
              <a:rPr lang="en-US" sz="2400" dirty="0"/>
              <a:t>Suomi NPP safe-mode/sun-pointing anomaly on 8/3/2021: VIIRS SDR data quality recovered back to normal after 2 days</a:t>
            </a:r>
          </a:p>
          <a:p>
            <a:r>
              <a:rPr lang="en-US" dirty="0"/>
              <a:t>NASA vs. NOAA NOAA-20 VIIRS RSB products are very stable and radiometrically consistent within 0.2% to 0.4% levels.</a:t>
            </a:r>
          </a:p>
          <a:p>
            <a:r>
              <a:rPr lang="en-US" dirty="0"/>
              <a:t>Archiving of Version 2 reprocessed SNPP VIIRS data is currently undergoing at NOAA CLASS.</a:t>
            </a:r>
          </a:p>
          <a:p>
            <a:r>
              <a:rPr lang="en-US" dirty="0"/>
              <a:t>NOAA-20 VIIRS reprocessing under NOAA COVID-19 project is complete.</a:t>
            </a:r>
          </a:p>
          <a:p>
            <a:r>
              <a:rPr lang="en-US" b="0" i="0" dirty="0">
                <a:solidFill>
                  <a:srgbClr val="202124"/>
                </a:solidFill>
                <a:effectLst/>
              </a:rPr>
              <a:t>To support AVHRR GAC based climate study and facilitate long term EDR (aerosol, cloud, polar wind) development, production of VIIRS Global Area Coverage (VGAC) Data is ongoing at NOAA/STAR in collaboration with NCEI.</a:t>
            </a:r>
          </a:p>
          <a:p>
            <a:r>
              <a:rPr lang="en-US" dirty="0"/>
              <a:t>JPSS-2 satellite integration completed: testing in progress for launch readiness in September 2022.</a:t>
            </a:r>
          </a:p>
          <a:p>
            <a:r>
              <a:rPr lang="en-US" dirty="0"/>
              <a:t>JPSS-3 VIIRS instrument testing to be completed in 2022, for launch readiness in 2027.</a:t>
            </a:r>
          </a:p>
        </p:txBody>
      </p:sp>
    </p:spTree>
    <p:extLst>
      <p:ext uri="{BB962C8B-B14F-4D97-AF65-F5344CB8AC3E}">
        <p14:creationId xmlns:p14="http://schemas.microsoft.com/office/powerpoint/2010/main" val="3821166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53C41-B804-4693-AE09-5ABC6E815F42}"/>
              </a:ext>
            </a:extLst>
          </p:cNvPr>
          <p:cNvSpPr>
            <a:spLocks noGrp="1"/>
          </p:cNvSpPr>
          <p:nvPr>
            <p:ph type="title"/>
          </p:nvPr>
        </p:nvSpPr>
        <p:spPr>
          <a:xfrm>
            <a:off x="3131821" y="132628"/>
            <a:ext cx="8312672" cy="667472"/>
          </a:xfrm>
        </p:spPr>
        <p:txBody>
          <a:bodyPr/>
          <a:lstStyle/>
          <a:p>
            <a:r>
              <a:rPr lang="en-US" sz="3000" b="1" dirty="0"/>
              <a:t>Successful Continuation of </a:t>
            </a:r>
            <a:r>
              <a:rPr lang="en-US" sz="3000" b="1" dirty="0" err="1"/>
              <a:t>CrIS</a:t>
            </a:r>
            <a:r>
              <a:rPr lang="en-US" sz="3000" b="1" dirty="0"/>
              <a:t> Observations and Recovery of SNPP </a:t>
            </a:r>
            <a:r>
              <a:rPr lang="en-US" sz="3000" b="1" dirty="0" err="1"/>
              <a:t>CrIS</a:t>
            </a:r>
            <a:r>
              <a:rPr lang="en-US" sz="3000" b="1" dirty="0"/>
              <a:t> Anomalies</a:t>
            </a:r>
          </a:p>
        </p:txBody>
      </p:sp>
      <p:sp>
        <p:nvSpPr>
          <p:cNvPr id="3" name="Content Placeholder 2">
            <a:extLst>
              <a:ext uri="{FF2B5EF4-FFF2-40B4-BE49-F238E27FC236}">
                <a16:creationId xmlns:a16="http://schemas.microsoft.com/office/drawing/2014/main" id="{381451B2-8A9B-4C46-B971-E1512FE5B11E}"/>
              </a:ext>
            </a:extLst>
          </p:cNvPr>
          <p:cNvSpPr>
            <a:spLocks noGrp="1"/>
          </p:cNvSpPr>
          <p:nvPr>
            <p:ph idx="1"/>
          </p:nvPr>
        </p:nvSpPr>
        <p:spPr>
          <a:xfrm>
            <a:off x="331470" y="1150274"/>
            <a:ext cx="11441430" cy="5410545"/>
          </a:xfrm>
        </p:spPr>
        <p:txBody>
          <a:bodyPr/>
          <a:lstStyle/>
          <a:p>
            <a:pPr algn="just"/>
            <a:r>
              <a:rPr lang="en-US" sz="2600" dirty="0"/>
              <a:t>The </a:t>
            </a:r>
            <a:r>
              <a:rPr lang="en-US" sz="2600" dirty="0" err="1"/>
              <a:t>CrIS</a:t>
            </a:r>
            <a:r>
              <a:rPr lang="en-US" sz="2600" dirty="0"/>
              <a:t> Program has provided high quality and stable calibrated observations for more than 10 years.</a:t>
            </a:r>
          </a:p>
          <a:p>
            <a:pPr algn="just"/>
            <a:r>
              <a:rPr lang="en-US" sz="2600" dirty="0"/>
              <a:t>The SNPP </a:t>
            </a:r>
            <a:r>
              <a:rPr lang="en-US" sz="2600" dirty="0" err="1"/>
              <a:t>CrIS</a:t>
            </a:r>
            <a:r>
              <a:rPr lang="en-US" sz="2600" dirty="0"/>
              <a:t> successfully recalibrated on July 13, 2021 after switching back to Side-1 electronics, with two functional bands (LWIR and SWIR).</a:t>
            </a:r>
          </a:p>
          <a:p>
            <a:pPr algn="just"/>
            <a:r>
              <a:rPr lang="en-US" sz="2600" dirty="0"/>
              <a:t>The SNPP </a:t>
            </a:r>
            <a:r>
              <a:rPr lang="en-US" sz="2600" dirty="0" err="1"/>
              <a:t>CrIS</a:t>
            </a:r>
            <a:r>
              <a:rPr lang="en-US" sz="2600" dirty="0"/>
              <a:t> recovered from the Sun-Point Safe-Mode anomaly (August 3, 2021) and reached the full sensor stability on August 6, 2021.</a:t>
            </a:r>
          </a:p>
          <a:p>
            <a:pPr algn="just"/>
            <a:r>
              <a:rPr lang="en-US" sz="2600" dirty="0"/>
              <a:t>Intensive calibration/validation activities showed that the quality of the SNPP </a:t>
            </a:r>
            <a:r>
              <a:rPr lang="en-US" sz="2600" dirty="0" err="1"/>
              <a:t>CrIS</a:t>
            </a:r>
            <a:r>
              <a:rPr lang="en-US" sz="2600" dirty="0"/>
              <a:t> observations was not impacted by the Sun-Point anomaly.</a:t>
            </a:r>
          </a:p>
          <a:p>
            <a:pPr algn="just"/>
            <a:r>
              <a:rPr lang="en-US" sz="2600" dirty="0"/>
              <a:t>The excellence performance of the </a:t>
            </a:r>
            <a:r>
              <a:rPr lang="en-US" sz="2600" dirty="0" err="1"/>
              <a:t>CrIS</a:t>
            </a:r>
            <a:r>
              <a:rPr lang="en-US" sz="2600" dirty="0"/>
              <a:t> instruments on SNPP and NOAA-20 will continue with the J2 </a:t>
            </a:r>
            <a:r>
              <a:rPr lang="en-US" sz="2600" dirty="0" err="1"/>
              <a:t>CrIS</a:t>
            </a:r>
            <a:r>
              <a:rPr lang="en-US" sz="2600" dirty="0"/>
              <a:t> instrument, planned to be deployed into space in September 2022. </a:t>
            </a:r>
          </a:p>
          <a:p>
            <a:pPr algn="just"/>
            <a:endParaRPr lang="en-US" sz="2600" dirty="0"/>
          </a:p>
          <a:p>
            <a:pPr algn="just"/>
            <a:endParaRPr lang="en-US" sz="2600" dirty="0"/>
          </a:p>
          <a:p>
            <a:pPr algn="just"/>
            <a:endParaRPr lang="en-US" sz="2600" dirty="0"/>
          </a:p>
          <a:p>
            <a:pPr algn="just"/>
            <a:endParaRPr lang="en-US" sz="2600" dirty="0"/>
          </a:p>
          <a:p>
            <a:pPr algn="just"/>
            <a:endParaRPr lang="en-US" sz="2600" dirty="0"/>
          </a:p>
        </p:txBody>
      </p:sp>
      <p:sp>
        <p:nvSpPr>
          <p:cNvPr id="4" name="Slide Number Placeholder 3">
            <a:extLst>
              <a:ext uri="{FF2B5EF4-FFF2-40B4-BE49-F238E27FC236}">
                <a16:creationId xmlns:a16="http://schemas.microsoft.com/office/drawing/2014/main" id="{71315666-D712-4EB5-AA03-0AD7A7A565C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28AC38-E0E8-49D7-B2FE-71FD7C42C09E}" type="slidenum">
              <a:rPr kumimoji="0" 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D3AB1E9-27BD-46C5-B273-4453B529F2D0}"/>
              </a:ext>
            </a:extLst>
          </p:cNvPr>
          <p:cNvSpPr txBox="1"/>
          <p:nvPr/>
        </p:nvSpPr>
        <p:spPr>
          <a:xfrm>
            <a:off x="331470" y="6043369"/>
            <a:ext cx="12054840" cy="28469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50" b="1" i="1" u="none" strike="noStrike" kern="1200" cap="none" spc="0" normalizeH="0" baseline="0" noProof="0" dirty="0">
                <a:ln>
                  <a:noFill/>
                </a:ln>
                <a:solidFill>
                  <a:srgbClr val="000000"/>
                </a:solidFill>
                <a:effectLst/>
                <a:uLnTx/>
                <a:uFillTx/>
                <a:latin typeface="Arial" charset="0"/>
                <a:ea typeface="+mn-ea"/>
                <a:cs typeface="+mn-cs"/>
              </a:rPr>
              <a:t>POC: Flavio Iturbide-Sanchez (NOAA/NESDIS/STAR; </a:t>
            </a:r>
            <a:r>
              <a:rPr kumimoji="0" lang="en-US" sz="1250" b="1" i="1" u="none" strike="noStrike" kern="1200" cap="none" spc="0" normalizeH="0" baseline="0" noProof="0" dirty="0">
                <a:ln>
                  <a:noFill/>
                </a:ln>
                <a:solidFill>
                  <a:srgbClr val="000000"/>
                </a:solidFill>
                <a:effectLst/>
                <a:uLnTx/>
                <a:uFillTx/>
                <a:latin typeface="Arial" charset="0"/>
                <a:ea typeface="+mn-ea"/>
                <a:cs typeface="+mn-cs"/>
                <a:hlinkClick r:id="rId2"/>
              </a:rPr>
              <a:t>Flavio.Iturbide@noaa.gov</a:t>
            </a:r>
            <a:r>
              <a:rPr kumimoji="0" lang="en-US" sz="1250" b="1" i="1" u="none" strike="noStrike" kern="1200" cap="none" spc="0" normalizeH="0" baseline="0" noProof="0" dirty="0">
                <a:ln>
                  <a:noFill/>
                </a:ln>
                <a:solidFill>
                  <a:srgbClr val="000000"/>
                </a:solidFill>
                <a:effectLst/>
                <a:uLnTx/>
                <a:uFillTx/>
                <a:latin typeface="Arial" charset="0"/>
                <a:ea typeface="+mn-ea"/>
                <a:cs typeface="+mn-cs"/>
              </a:rPr>
              <a:t> and </a:t>
            </a:r>
            <a:r>
              <a:rPr kumimoji="0" lang="en-US" sz="1250" b="1" i="1" u="none" strike="noStrike" kern="1200" cap="none" spc="0" normalizeH="0" baseline="0" noProof="0" dirty="0" err="1">
                <a:ln>
                  <a:noFill/>
                </a:ln>
                <a:solidFill>
                  <a:srgbClr val="000000"/>
                </a:solidFill>
                <a:effectLst/>
                <a:uLnTx/>
                <a:uFillTx/>
                <a:latin typeface="Arial" charset="0"/>
                <a:ea typeface="+mn-ea"/>
                <a:cs typeface="+mn-cs"/>
              </a:rPr>
              <a:t>Kun</a:t>
            </a:r>
            <a:r>
              <a:rPr kumimoji="0" lang="en-US" sz="1250" b="1" i="1" u="none" strike="noStrike" kern="1200" cap="none" spc="0" normalizeH="0" baseline="0" noProof="0" dirty="0">
                <a:ln>
                  <a:noFill/>
                </a:ln>
                <a:solidFill>
                  <a:srgbClr val="000000"/>
                </a:solidFill>
                <a:effectLst/>
                <a:uLnTx/>
                <a:uFillTx/>
                <a:latin typeface="Arial" charset="0"/>
                <a:ea typeface="+mn-ea"/>
                <a:cs typeface="+mn-cs"/>
              </a:rPr>
              <a:t> Zhang (GST Inc. at NOAA/NESDIS/STAR; </a:t>
            </a:r>
            <a:r>
              <a:rPr kumimoji="0" lang="en-US" sz="1250" b="1" i="1" u="none" strike="noStrike" kern="1200" cap="none" spc="0" normalizeH="0" baseline="0" noProof="0" dirty="0">
                <a:ln>
                  <a:noFill/>
                </a:ln>
                <a:solidFill>
                  <a:srgbClr val="000000"/>
                </a:solidFill>
                <a:effectLst/>
                <a:uLnTx/>
                <a:uFillTx/>
                <a:latin typeface="Arial" charset="0"/>
                <a:ea typeface="+mn-ea"/>
                <a:cs typeface="+mn-cs"/>
                <a:hlinkClick r:id="rId3"/>
              </a:rPr>
              <a:t>Kun.Zhang@noaa.gov</a:t>
            </a:r>
            <a:r>
              <a:rPr kumimoji="0" lang="en-US" sz="1250" b="1" i="1" u="none" strike="noStrike" kern="1200" cap="none" spc="0" normalizeH="0" baseline="0" noProof="0" dirty="0">
                <a:ln>
                  <a:noFill/>
                </a:ln>
                <a:solidFill>
                  <a:srgbClr val="000000"/>
                </a:solidFill>
                <a:effectLst/>
                <a:uLnTx/>
                <a:uFillTx/>
                <a:latin typeface="Arial" charset="0"/>
                <a:ea typeface="+mn-ea"/>
                <a:cs typeface="+mn-cs"/>
              </a:rPr>
              <a:t>)</a:t>
            </a:r>
          </a:p>
        </p:txBody>
      </p:sp>
    </p:spTree>
    <p:extLst>
      <p:ext uri="{BB962C8B-B14F-4D97-AF65-F5344CB8AC3E}">
        <p14:creationId xmlns:p14="http://schemas.microsoft.com/office/powerpoint/2010/main" val="37646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4648200" y="0"/>
            <a:ext cx="5905500" cy="1143000"/>
          </a:xfrm>
          <a:noFill/>
          <a:ln>
            <a:noFill/>
          </a:ln>
        </p:spPr>
        <p:txBody>
          <a:bodyPr/>
          <a:lstStyle/>
          <a:p>
            <a:pPr algn="r" eaLnBrk="1" hangingPunct="1"/>
            <a:r>
              <a:rPr lang="en-US" altLang="zh-CN" sz="3200" dirty="0">
                <a:ea typeface="宋体" panose="02010600030101010101" pitchFamily="2" charset="-122"/>
              </a:rPr>
              <a:t>  </a:t>
            </a:r>
            <a:r>
              <a:rPr lang="en-US" altLang="zh-CN" sz="2800" dirty="0">
                <a:solidFill>
                  <a:srgbClr val="0000FF"/>
                </a:solidFill>
                <a:ea typeface="宋体" panose="02010600030101010101" pitchFamily="2" charset="-122"/>
              </a:rPr>
              <a:t>General Achievements and Progress</a:t>
            </a:r>
            <a:endParaRPr lang="zh-CN" altLang="en-US" sz="2800" dirty="0">
              <a:solidFill>
                <a:srgbClr val="0000FF"/>
              </a:solidFill>
              <a:ea typeface="宋体" panose="02010600030101010101" pitchFamily="2" charset="-122"/>
            </a:endParaRPr>
          </a:p>
        </p:txBody>
      </p:sp>
      <p:sp>
        <p:nvSpPr>
          <p:cNvPr id="19460" name="灯片编号占位符 3"/>
          <p:cNvSpPr txBox="1">
            <a:spLocks noGrp="1"/>
          </p:cNvSpPr>
          <p:nvPr>
            <p:ph type="sldNum" sz="quarter" idx="10"/>
          </p:nvPr>
        </p:nvSpPr>
        <p:spPr/>
        <p:txBody>
          <a:bodyPr/>
          <a:lstStyle/>
          <a:p>
            <a:pPr fontAlgn="base">
              <a:spcBef>
                <a:spcPct val="0"/>
              </a:spcBef>
              <a:spcAft>
                <a:spcPct val="0"/>
              </a:spcAft>
            </a:pPr>
            <a:fld id="{9A0DB2DC-4C9A-4742-B13C-FB6460FD3503}" type="slidenum">
              <a:rPr lang="en-US" altLang="zh-CN" dirty="0">
                <a:solidFill>
                  <a:srgbClr val="FFFFFF"/>
                </a:solidFill>
              </a:rPr>
              <a:pPr fontAlgn="base">
                <a:spcBef>
                  <a:spcPct val="0"/>
                </a:spcBef>
                <a:spcAft>
                  <a:spcPct val="0"/>
                </a:spcAft>
              </a:pPr>
              <a:t>12</a:t>
            </a:fld>
            <a:endParaRPr lang="en-US" altLang="zh-CN" dirty="0">
              <a:solidFill>
                <a:srgbClr val="FFFFFF"/>
              </a:solidFill>
            </a:endParaRPr>
          </a:p>
        </p:txBody>
      </p:sp>
      <p:sp>
        <p:nvSpPr>
          <p:cNvPr id="7" name="内容占位符 2"/>
          <p:cNvSpPr txBox="1"/>
          <p:nvPr/>
        </p:nvSpPr>
        <p:spPr>
          <a:xfrm>
            <a:off x="1219201" y="1219200"/>
            <a:ext cx="9710817" cy="5029200"/>
          </a:xfrm>
          <a:prstGeom prst="rect">
            <a:avLst/>
          </a:prstGeom>
          <a:noFill/>
          <a:ln w="9525">
            <a:noFill/>
          </a:ln>
        </p:spPr>
        <p:txBody>
          <a:bodyPr/>
          <a:lst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00"/>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altLang="zh-CN" sz="2400" kern="0" dirty="0">
                <a:solidFill>
                  <a:srgbClr val="0000FF"/>
                </a:solidFill>
                <a:latin typeface="Arial"/>
              </a:rPr>
              <a:t>Investigated COSMIC-2 </a:t>
            </a:r>
            <a:r>
              <a:rPr lang="en-US" altLang="zh-CN" sz="2400" kern="0" dirty="0" err="1">
                <a:solidFill>
                  <a:srgbClr val="0000FF"/>
                </a:solidFill>
                <a:latin typeface="Arial"/>
              </a:rPr>
              <a:t>wetPrf</a:t>
            </a:r>
            <a:r>
              <a:rPr lang="en-US" altLang="zh-CN" sz="2400" kern="0" dirty="0">
                <a:solidFill>
                  <a:srgbClr val="0000FF"/>
                </a:solidFill>
                <a:latin typeface="Arial"/>
              </a:rPr>
              <a:t> Soundings Impacts on a RO-based NOAA Microwave Satellite Data Quality Monitoring System</a:t>
            </a:r>
          </a:p>
          <a:p>
            <a:pPr lvl="1"/>
            <a:r>
              <a:rPr lang="en-US" altLang="zh-CN" sz="2200" kern="0" dirty="0">
                <a:solidFill>
                  <a:srgbClr val="0000FF"/>
                </a:solidFill>
                <a:latin typeface="Arial"/>
                <a:ea typeface="MS PGothic" panose="020B0600070205080204" pitchFamily="34" charset="-128"/>
              </a:rPr>
              <a:t>Sample number increases by ~10X, and distribution shifts to the tropics and subtropics</a:t>
            </a:r>
          </a:p>
          <a:p>
            <a:pPr lvl="1"/>
            <a:r>
              <a:rPr lang="en-US" altLang="zh-CN" sz="2200" kern="0" dirty="0">
                <a:solidFill>
                  <a:srgbClr val="0000FF"/>
                </a:solidFill>
                <a:latin typeface="Arial"/>
                <a:ea typeface="MS PGothic" panose="020B0600070205080204" pitchFamily="34" charset="-128"/>
              </a:rPr>
              <a:t>Individual sensor changes in long-term mean observed minus CRTM-simulated (O-B) Ta bias </a:t>
            </a:r>
          </a:p>
          <a:p>
            <a:pPr lvl="2"/>
            <a:r>
              <a:rPr lang="en-US" altLang="zh-CN" sz="1800" kern="0" dirty="0">
                <a:solidFill>
                  <a:srgbClr val="0000FF"/>
                </a:solidFill>
                <a:latin typeface="Arial"/>
                <a:ea typeface="MS PGothic" panose="020B0600070205080204" pitchFamily="34" charset="-128"/>
              </a:rPr>
              <a:t>Most instruments and monitored channels  (&lt; 0.2K shift) </a:t>
            </a:r>
          </a:p>
          <a:p>
            <a:pPr lvl="2"/>
            <a:r>
              <a:rPr lang="en-US" altLang="zh-CN" sz="1800" kern="0" dirty="0">
                <a:solidFill>
                  <a:srgbClr val="0000FF"/>
                </a:solidFill>
                <a:latin typeface="Arial"/>
                <a:ea typeface="MS PGothic" panose="020B0600070205080204" pitchFamily="34" charset="-128"/>
              </a:rPr>
              <a:t>ATMS Ch 2-3 has 0.5 K shift due to antenna emissivity correction in October 2019 </a:t>
            </a:r>
          </a:p>
          <a:p>
            <a:pPr lvl="2"/>
            <a:r>
              <a:rPr lang="en-US" altLang="zh-CN" sz="1800" kern="0" dirty="0">
                <a:solidFill>
                  <a:srgbClr val="0000FF"/>
                </a:solidFill>
                <a:latin typeface="Arial"/>
                <a:ea typeface="MS PGothic" panose="020B0600070205080204" pitchFamily="34" charset="-128"/>
              </a:rPr>
              <a:t>ATMS(AMSU-A) Ch 15(14) has -0.5 K shift and 1.5 K semi-annual variability, due to COSMIC-2 replacement of ECMWF NWP gap-filler data between 40-60km.</a:t>
            </a:r>
          </a:p>
          <a:p>
            <a:pPr lvl="1"/>
            <a:r>
              <a:rPr lang="en-US" altLang="zh-CN" sz="2200" kern="0" dirty="0">
                <a:solidFill>
                  <a:srgbClr val="0000FF"/>
                </a:solidFill>
                <a:latin typeface="Arial"/>
                <a:ea typeface="MS PGothic" panose="020B0600070205080204" pitchFamily="34" charset="-128"/>
              </a:rPr>
              <a:t>Inter-sensor double differences show very robust extensions for all monitored sensor pair groups</a:t>
            </a:r>
          </a:p>
          <a:p>
            <a:pPr lvl="1"/>
            <a:r>
              <a:rPr lang="en-US" altLang="zh-CN" sz="2000" kern="0" dirty="0">
                <a:solidFill>
                  <a:srgbClr val="0000FF"/>
                </a:solidFill>
                <a:latin typeface="Arial"/>
                <a:ea typeface="MS PGothic" panose="020B0600070205080204" pitchFamily="34" charset="-128"/>
              </a:rPr>
              <a:t>S-NPP comparisons with UCAR-generated dry atmospheric temperature soundings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4648200" y="0"/>
            <a:ext cx="5905500" cy="1143000"/>
          </a:xfrm>
          <a:noFill/>
          <a:ln>
            <a:noFill/>
          </a:ln>
        </p:spPr>
        <p:txBody>
          <a:bodyPr/>
          <a:lstStyle/>
          <a:p>
            <a:pPr algn="r" eaLnBrk="1" hangingPunct="1"/>
            <a:r>
              <a:rPr lang="en-US" altLang="zh-CN" sz="3200" dirty="0">
                <a:ea typeface="宋体" panose="02010600030101010101" pitchFamily="2" charset="-122"/>
              </a:rPr>
              <a:t>  </a:t>
            </a:r>
            <a:r>
              <a:rPr lang="en-US" altLang="zh-CN" sz="2800" dirty="0">
                <a:solidFill>
                  <a:srgbClr val="0000FF"/>
                </a:solidFill>
                <a:ea typeface="宋体" panose="02010600030101010101" pitchFamily="2" charset="-122"/>
              </a:rPr>
              <a:t>General Achievements and Progress</a:t>
            </a:r>
            <a:endParaRPr lang="zh-CN" altLang="en-US" sz="2800" dirty="0">
              <a:solidFill>
                <a:srgbClr val="0000FF"/>
              </a:solidFill>
              <a:ea typeface="宋体" panose="02010600030101010101" pitchFamily="2" charset="-122"/>
            </a:endParaRPr>
          </a:p>
        </p:txBody>
      </p:sp>
      <p:sp>
        <p:nvSpPr>
          <p:cNvPr id="19460" name="灯片编号占位符 3"/>
          <p:cNvSpPr txBox="1">
            <a:spLocks noGrp="1"/>
          </p:cNvSpPr>
          <p:nvPr>
            <p:ph type="sldNum" sz="quarter" idx="10"/>
          </p:nvPr>
        </p:nvSpPr>
        <p:spPr/>
        <p:txBody>
          <a:bodyPr/>
          <a:lstStyle/>
          <a:p>
            <a:pPr fontAlgn="base">
              <a:spcBef>
                <a:spcPct val="0"/>
              </a:spcBef>
              <a:spcAft>
                <a:spcPct val="0"/>
              </a:spcAft>
            </a:pPr>
            <a:fld id="{9A0DB2DC-4C9A-4742-B13C-FB6460FD3503}" type="slidenum">
              <a:rPr lang="en-US" altLang="zh-CN" dirty="0">
                <a:solidFill>
                  <a:srgbClr val="FFFFFF"/>
                </a:solidFill>
              </a:rPr>
              <a:pPr fontAlgn="base">
                <a:spcBef>
                  <a:spcPct val="0"/>
                </a:spcBef>
                <a:spcAft>
                  <a:spcPct val="0"/>
                </a:spcAft>
              </a:pPr>
              <a:t>13</a:t>
            </a:fld>
            <a:endParaRPr lang="en-US" altLang="zh-CN" dirty="0">
              <a:solidFill>
                <a:srgbClr val="FFFFFF"/>
              </a:solidFill>
            </a:endParaRPr>
          </a:p>
        </p:txBody>
      </p:sp>
      <p:sp>
        <p:nvSpPr>
          <p:cNvPr id="7" name="内容占位符 2"/>
          <p:cNvSpPr txBox="1"/>
          <p:nvPr/>
        </p:nvSpPr>
        <p:spPr>
          <a:xfrm>
            <a:off x="1441927" y="1219200"/>
            <a:ext cx="9488091" cy="5029200"/>
          </a:xfrm>
          <a:prstGeom prst="rect">
            <a:avLst/>
          </a:prstGeom>
          <a:noFill/>
          <a:ln w="9525">
            <a:noFill/>
          </a:ln>
        </p:spPr>
        <p:txBody>
          <a:bodyPr/>
          <a:lst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00"/>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altLang="zh-CN" sz="2200" kern="0" dirty="0">
                <a:solidFill>
                  <a:srgbClr val="0000FF"/>
                </a:solidFill>
                <a:latin typeface="Arial"/>
              </a:rPr>
              <a:t>Microwave FCDR Development</a:t>
            </a:r>
          </a:p>
          <a:p>
            <a:pPr lvl="1"/>
            <a:r>
              <a:rPr lang="en-US" altLang="zh-CN" sz="1800" kern="0" dirty="0">
                <a:solidFill>
                  <a:srgbClr val="0000FF"/>
                </a:solidFill>
                <a:latin typeface="Arial"/>
                <a:ea typeface="MS PGothic" panose="020B0600070205080204" pitchFamily="34" charset="-128"/>
              </a:rPr>
              <a:t>Reference mean layer mid-tropospheric temperature time series (2002 to present) created using AMSU-A and ATMS observations onboard satellites only in stable orbits to minimize diurnal sampling drifting errors. </a:t>
            </a:r>
          </a:p>
          <a:p>
            <a:pPr lvl="1"/>
            <a:r>
              <a:rPr lang="en-US" altLang="zh-CN" sz="1800" kern="0" dirty="0">
                <a:solidFill>
                  <a:srgbClr val="0000FF"/>
                </a:solidFill>
                <a:latin typeface="Arial"/>
                <a:ea typeface="MS PGothic" panose="020B0600070205080204" pitchFamily="34" charset="-128"/>
              </a:rPr>
              <a:t>With high radiometric stability for individual satellite observations, the merged time series achieved an accuracy of 0.01K/Decade in trend detection, exceeding the GCOS requirement of 0.02K/Decade.</a:t>
            </a:r>
          </a:p>
          <a:p>
            <a:pPr lvl="1"/>
            <a:r>
              <a:rPr lang="en-US" altLang="zh-CN" sz="1800" kern="0" dirty="0">
                <a:solidFill>
                  <a:srgbClr val="0000FF"/>
                </a:solidFill>
                <a:latin typeface="Arial"/>
                <a:ea typeface="MS PGothic" panose="020B0600070205080204" pitchFamily="34" charset="-128"/>
              </a:rPr>
              <a:t>The time series can be used as reference for trend detection and verifying other observations and climate model simulations. </a:t>
            </a:r>
          </a:p>
          <a:p>
            <a:r>
              <a:rPr lang="en-US" altLang="zh-CN" sz="2200" kern="0" dirty="0">
                <a:solidFill>
                  <a:srgbClr val="0000FF"/>
                </a:solidFill>
                <a:latin typeface="Arial"/>
              </a:rPr>
              <a:t>MW Sounder Radiometric Noise Estimation</a:t>
            </a:r>
          </a:p>
          <a:p>
            <a:pPr lvl="1"/>
            <a:r>
              <a:rPr lang="en-US" altLang="zh-CN" sz="1800" kern="0" dirty="0">
                <a:solidFill>
                  <a:srgbClr val="0000FF"/>
                </a:solidFill>
                <a:latin typeface="Arial"/>
                <a:ea typeface="MS PGothic" panose="020B0600070205080204" pitchFamily="34" charset="-128"/>
              </a:rPr>
              <a:t>New method to quantify instrument thermal noise and 1/f noise separately</a:t>
            </a:r>
          </a:p>
          <a:p>
            <a:pPr lvl="1"/>
            <a:r>
              <a:rPr lang="en-US" altLang="zh-CN" sz="1800" kern="0" dirty="0">
                <a:solidFill>
                  <a:srgbClr val="0000FF"/>
                </a:solidFill>
                <a:latin typeface="Arial"/>
                <a:ea typeface="MS PGothic" panose="020B0600070205080204" pitchFamily="34" charset="-128"/>
              </a:rPr>
              <a:t>Separate PRT variation from calibrated warm load Tb to reduce the impact of orbit oscillation</a:t>
            </a:r>
          </a:p>
          <a:p>
            <a:pPr lvl="1"/>
            <a:r>
              <a:rPr lang="en-US" altLang="zh-CN" sz="1800" kern="0" dirty="0">
                <a:solidFill>
                  <a:srgbClr val="0000FF"/>
                </a:solidFill>
                <a:latin typeface="Arial"/>
                <a:ea typeface="MS PGothic" panose="020B0600070205080204" pitchFamily="34" charset="-128"/>
              </a:rPr>
              <a:t>Split warm counts for independent calibration gain calculation and variance calculation to avoid pseudo f/2 noise</a:t>
            </a:r>
          </a:p>
          <a:p>
            <a:pPr lvl="1"/>
            <a:r>
              <a:rPr lang="en-US" altLang="zh-CN" sz="1800" kern="0" dirty="0">
                <a:solidFill>
                  <a:srgbClr val="0000FF"/>
                </a:solidFill>
                <a:latin typeface="Arial"/>
                <a:ea typeface="MS PGothic" panose="020B0600070205080204" pitchFamily="34" charset="-128"/>
              </a:rPr>
              <a:t>Currently being tested before implementation into operations </a:t>
            </a:r>
          </a:p>
          <a:p>
            <a:endParaRPr lang="en-US" altLang="zh-CN" sz="2200" kern="0" dirty="0">
              <a:solidFill>
                <a:srgbClr val="0000FF"/>
              </a:solidFill>
              <a:latin typeface="Arial"/>
            </a:endParaRPr>
          </a:p>
        </p:txBody>
      </p:sp>
    </p:spTree>
    <p:extLst>
      <p:ext uri="{BB962C8B-B14F-4D97-AF65-F5344CB8AC3E}">
        <p14:creationId xmlns:p14="http://schemas.microsoft.com/office/powerpoint/2010/main" val="4145652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AC7A-CB46-4856-ACF2-5370E1D2D4EB}"/>
              </a:ext>
            </a:extLst>
          </p:cNvPr>
          <p:cNvSpPr>
            <a:spLocks noGrp="1"/>
          </p:cNvSpPr>
          <p:nvPr>
            <p:ph type="title"/>
          </p:nvPr>
        </p:nvSpPr>
        <p:spPr/>
        <p:txBody>
          <a:bodyPr/>
          <a:lstStyle/>
          <a:p>
            <a:r>
              <a:rPr lang="en-US" sz="2800" dirty="0"/>
              <a:t>NOAA UVN Spectrometer Subgroup Activities</a:t>
            </a:r>
          </a:p>
        </p:txBody>
      </p:sp>
      <p:sp>
        <p:nvSpPr>
          <p:cNvPr id="3" name="Content Placeholder 2">
            <a:extLst>
              <a:ext uri="{FF2B5EF4-FFF2-40B4-BE49-F238E27FC236}">
                <a16:creationId xmlns:a16="http://schemas.microsoft.com/office/drawing/2014/main" id="{FCB77142-D3F6-44FF-98DD-87BC37C33CD8}"/>
              </a:ext>
            </a:extLst>
          </p:cNvPr>
          <p:cNvSpPr>
            <a:spLocks noGrp="1"/>
          </p:cNvSpPr>
          <p:nvPr>
            <p:ph idx="1"/>
          </p:nvPr>
        </p:nvSpPr>
        <p:spPr>
          <a:xfrm>
            <a:off x="74427" y="800100"/>
            <a:ext cx="11982894" cy="5372099"/>
          </a:xfrm>
        </p:spPr>
        <p:txBody>
          <a:bodyPr/>
          <a:lstStyle/>
          <a:p>
            <a:r>
              <a:rPr lang="en-US" sz="2400" dirty="0"/>
              <a:t>OMPS NM and NP Monitoring and Stability</a:t>
            </a:r>
          </a:p>
          <a:p>
            <a:pPr lvl="1"/>
            <a:r>
              <a:rPr lang="en-US" sz="2000" dirty="0"/>
              <a:t>The OMPS SDR (Level 1) products are monitored at: </a:t>
            </a:r>
            <a:r>
              <a:rPr lang="en-US" sz="2000" dirty="0">
                <a:hlinkClick r:id="rId2"/>
              </a:rPr>
              <a:t>https://www.star.nesdis.noaa.gov/icvs/status_NPP_OMPS_NP.php</a:t>
            </a:r>
            <a:endParaRPr lang="en-US" sz="2000" dirty="0"/>
          </a:p>
          <a:p>
            <a:pPr lvl="1"/>
            <a:r>
              <a:rPr lang="en-US" sz="2000" dirty="0"/>
              <a:t>The OMPS Nadir Mapper and Nadir Profiler instrument degradations are well-characterized by the annual reference solar measurements. </a:t>
            </a:r>
          </a:p>
          <a:p>
            <a:pPr lvl="1"/>
            <a:r>
              <a:rPr lang="en-US" sz="2000" dirty="0"/>
              <a:t>The V8TOz and V8Pro ozone products for OMPS, SBUV/2 and GOME-2 are monitored at: </a:t>
            </a:r>
            <a:r>
              <a:rPr lang="en-US" sz="2000" dirty="0">
                <a:hlinkClick r:id="rId3"/>
              </a:rPr>
              <a:t>https://www.star.nesdis.noaa.gov/smcd/spb/OMPSDemo/proOMPSbeta.php</a:t>
            </a:r>
            <a:r>
              <a:rPr lang="en-US" sz="2000" dirty="0"/>
              <a:t> </a:t>
            </a:r>
          </a:p>
          <a:p>
            <a:pPr lvl="1"/>
            <a:r>
              <a:rPr lang="en-US" sz="2000" dirty="0"/>
              <a:t>The full S-NPP and NOAA-20 OMPS SDR (Level 1) records have been reprocessed. We are developing soft calibration adjustments to force agreement between SBUV/2 and OMPS ozone records.</a:t>
            </a:r>
            <a:endParaRPr lang="en-US" sz="1800" dirty="0"/>
          </a:p>
          <a:p>
            <a:pPr lvl="1"/>
            <a:r>
              <a:rPr lang="en-US" sz="2000" dirty="0"/>
              <a:t>The JPSS-02 (NOAA-21) launch with the third OMPS will take place later this year.</a:t>
            </a:r>
          </a:p>
          <a:p>
            <a:r>
              <a:rPr lang="en-US" sz="2400" dirty="0"/>
              <a:t>An Enterprise V8TOz algorithm has been applied to OMPS, GOME-2 and </a:t>
            </a:r>
            <a:r>
              <a:rPr lang="en-US" sz="2400" dirty="0" err="1"/>
              <a:t>Tropomi</a:t>
            </a:r>
            <a:r>
              <a:rPr lang="en-US" sz="2400" dirty="0"/>
              <a:t>, and it will be applied to GEMS, EPIC and TEMPO. Relative calibration offset are identified for the three main channels (318, 331 and 360 nm) and can be tracked over time.</a:t>
            </a:r>
          </a:p>
          <a:p>
            <a:r>
              <a:rPr lang="en-US" sz="2400" dirty="0"/>
              <a:t>NOAA is developing plans for the next GEO missions, GEO-XO. It will include Atmospheric Composition sensors. (Search on GEO XO NOAA for details.)</a:t>
            </a:r>
          </a:p>
        </p:txBody>
      </p:sp>
      <p:sp>
        <p:nvSpPr>
          <p:cNvPr id="4" name="Slide Number Placeholder 3">
            <a:extLst>
              <a:ext uri="{FF2B5EF4-FFF2-40B4-BE49-F238E27FC236}">
                <a16:creationId xmlns:a16="http://schemas.microsoft.com/office/drawing/2014/main" id="{00054046-C957-46EE-8FF4-CC84CC08493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28AC38-E0E8-49D7-B2FE-71FD7C42C09E}" type="slidenum">
              <a:rPr kumimoji="0" 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4472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BDD0-085B-4B2E-B07E-6FB2DC6CC341}"/>
              </a:ext>
            </a:extLst>
          </p:cNvPr>
          <p:cNvSpPr>
            <a:spLocks noGrp="1"/>
          </p:cNvSpPr>
          <p:nvPr>
            <p:ph type="title"/>
          </p:nvPr>
        </p:nvSpPr>
        <p:spPr>
          <a:xfrm>
            <a:off x="3352800" y="132628"/>
            <a:ext cx="8160774" cy="667472"/>
          </a:xfrm>
        </p:spPr>
        <p:txBody>
          <a:bodyPr/>
          <a:lstStyle/>
          <a:p>
            <a:r>
              <a:rPr lang="en-US" dirty="0"/>
              <a:t>GOES-16 ABI VNIR Channels</a:t>
            </a:r>
          </a:p>
        </p:txBody>
      </p:sp>
      <p:sp>
        <p:nvSpPr>
          <p:cNvPr id="3" name="Content Placeholder 2">
            <a:extLst>
              <a:ext uri="{FF2B5EF4-FFF2-40B4-BE49-F238E27FC236}">
                <a16:creationId xmlns:a16="http://schemas.microsoft.com/office/drawing/2014/main" id="{CD656D73-C903-4CA9-B006-901C1D7156B1}"/>
              </a:ext>
            </a:extLst>
          </p:cNvPr>
          <p:cNvSpPr>
            <a:spLocks noGrp="1"/>
          </p:cNvSpPr>
          <p:nvPr>
            <p:ph idx="1"/>
          </p:nvPr>
        </p:nvSpPr>
        <p:spPr/>
        <p:txBody>
          <a:bodyPr/>
          <a:lstStyle/>
          <a:p>
            <a:r>
              <a:rPr lang="en-US" sz="2800" dirty="0"/>
              <a:t>Major Calibration Event in 2021</a:t>
            </a:r>
          </a:p>
          <a:p>
            <a:pPr lvl="1"/>
            <a:r>
              <a:rPr lang="en-US" sz="2400" dirty="0"/>
              <a:t>Higher frequency of solar calibration cadence from quarterly to bi-weekly since late June 2021</a:t>
            </a:r>
          </a:p>
          <a:p>
            <a:r>
              <a:rPr lang="en-US" sz="2800" dirty="0"/>
              <a:t>Stable radiometric calibration for all six VNIR spectral channels in 2021</a:t>
            </a:r>
          </a:p>
        </p:txBody>
      </p:sp>
      <p:sp>
        <p:nvSpPr>
          <p:cNvPr id="4" name="Slide Number Placeholder 3">
            <a:extLst>
              <a:ext uri="{FF2B5EF4-FFF2-40B4-BE49-F238E27FC236}">
                <a16:creationId xmlns:a16="http://schemas.microsoft.com/office/drawing/2014/main" id="{5175FA3A-B62B-475A-8344-15BC2D25F378}"/>
              </a:ext>
            </a:extLst>
          </p:cNvPr>
          <p:cNvSpPr>
            <a:spLocks noGrp="1"/>
          </p:cNvSpPr>
          <p:nvPr>
            <p:ph type="sldNum" sz="quarter" idx="10"/>
          </p:nvPr>
        </p:nvSpPr>
        <p:spPr/>
        <p:txBody>
          <a:bodyPr/>
          <a:lstStyle/>
          <a:p>
            <a:pPr>
              <a:defRPr/>
            </a:pPr>
            <a:fld id="{DA28AC38-E0E8-49D7-B2FE-71FD7C42C09E}" type="slidenum">
              <a:rPr lang="en-US" smtClean="0"/>
              <a:pPr>
                <a:defRPr/>
              </a:pPr>
              <a:t>15</a:t>
            </a:fld>
            <a:endParaRPr lang="en-US"/>
          </a:p>
        </p:txBody>
      </p:sp>
      <p:pic>
        <p:nvPicPr>
          <p:cNvPr id="5" name="Picture 4">
            <a:extLst>
              <a:ext uri="{FF2B5EF4-FFF2-40B4-BE49-F238E27FC236}">
                <a16:creationId xmlns:a16="http://schemas.microsoft.com/office/drawing/2014/main" id="{ADE785B3-22AA-4AC8-915F-857738B6525D}"/>
              </a:ext>
            </a:extLst>
          </p:cNvPr>
          <p:cNvPicPr>
            <a:picLocks noChangeAspect="1"/>
          </p:cNvPicPr>
          <p:nvPr/>
        </p:nvPicPr>
        <p:blipFill>
          <a:blip r:embed="rId2"/>
          <a:stretch>
            <a:fillRect/>
          </a:stretch>
        </p:blipFill>
        <p:spPr>
          <a:xfrm>
            <a:off x="7010400" y="3056324"/>
            <a:ext cx="4121006" cy="2435464"/>
          </a:xfrm>
          <a:prstGeom prst="rect">
            <a:avLst/>
          </a:prstGeom>
        </p:spPr>
      </p:pic>
      <p:pic>
        <p:nvPicPr>
          <p:cNvPr id="6" name="Picture 5">
            <a:extLst>
              <a:ext uri="{FF2B5EF4-FFF2-40B4-BE49-F238E27FC236}">
                <a16:creationId xmlns:a16="http://schemas.microsoft.com/office/drawing/2014/main" id="{00FFAC41-A2AC-4A05-9575-4D272BD70303}"/>
              </a:ext>
            </a:extLst>
          </p:cNvPr>
          <p:cNvPicPr>
            <a:picLocks noChangeAspect="1"/>
          </p:cNvPicPr>
          <p:nvPr/>
        </p:nvPicPr>
        <p:blipFill>
          <a:blip r:embed="rId3"/>
          <a:stretch>
            <a:fillRect/>
          </a:stretch>
        </p:blipFill>
        <p:spPr>
          <a:xfrm>
            <a:off x="941158" y="3056324"/>
            <a:ext cx="4597142" cy="2647033"/>
          </a:xfrm>
          <a:prstGeom prst="rect">
            <a:avLst/>
          </a:prstGeom>
        </p:spPr>
      </p:pic>
      <p:sp>
        <p:nvSpPr>
          <p:cNvPr id="7" name="TextBox 6">
            <a:extLst>
              <a:ext uri="{FF2B5EF4-FFF2-40B4-BE49-F238E27FC236}">
                <a16:creationId xmlns:a16="http://schemas.microsoft.com/office/drawing/2014/main" id="{269319E9-2FCE-449E-9091-CDF167A8F176}"/>
              </a:ext>
            </a:extLst>
          </p:cNvPr>
          <p:cNvSpPr txBox="1"/>
          <p:nvPr/>
        </p:nvSpPr>
        <p:spPr>
          <a:xfrm>
            <a:off x="609600" y="5703356"/>
            <a:ext cx="5260258"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Figure 1: Time-series of daily mean reflectance ratio between G16 ABI and VIIRS onboard SNPP and NOAA-20 since the first light in Jan 2017.  G16 ABI VNIR calibration has been in general stable since April 2019. Vertical gray line stands for the G16 operational time.</a:t>
            </a:r>
          </a:p>
        </p:txBody>
      </p:sp>
      <p:sp>
        <p:nvSpPr>
          <p:cNvPr id="10" name="TextBox 9">
            <a:extLst>
              <a:ext uri="{FF2B5EF4-FFF2-40B4-BE49-F238E27FC236}">
                <a16:creationId xmlns:a16="http://schemas.microsoft.com/office/drawing/2014/main" id="{329E4AF7-7463-48DF-9339-6E27D0E0136D}"/>
              </a:ext>
            </a:extLst>
          </p:cNvPr>
          <p:cNvSpPr txBox="1"/>
          <p:nvPr/>
        </p:nvSpPr>
        <p:spPr>
          <a:xfrm>
            <a:off x="6985258" y="5698734"/>
            <a:ext cx="4597143"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Figure 2: The mean and standard deviation values of the reflectance difference between G16 ABI and NOAA20 (N20) and SNPP VIIRS in 2021</a:t>
            </a:r>
          </a:p>
        </p:txBody>
      </p:sp>
    </p:spTree>
    <p:extLst>
      <p:ext uri="{BB962C8B-B14F-4D97-AF65-F5344CB8AC3E}">
        <p14:creationId xmlns:p14="http://schemas.microsoft.com/office/powerpoint/2010/main" val="3645122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BDD0-085B-4B2E-B07E-6FB2DC6CC341}"/>
              </a:ext>
            </a:extLst>
          </p:cNvPr>
          <p:cNvSpPr>
            <a:spLocks noGrp="1"/>
          </p:cNvSpPr>
          <p:nvPr>
            <p:ph type="title"/>
          </p:nvPr>
        </p:nvSpPr>
        <p:spPr/>
        <p:txBody>
          <a:bodyPr/>
          <a:lstStyle/>
          <a:p>
            <a:r>
              <a:rPr lang="en-US" dirty="0"/>
              <a:t>GOES-16 ABI IR Channels</a:t>
            </a:r>
          </a:p>
        </p:txBody>
      </p:sp>
      <p:sp>
        <p:nvSpPr>
          <p:cNvPr id="3" name="Content Placeholder 2">
            <a:extLst>
              <a:ext uri="{FF2B5EF4-FFF2-40B4-BE49-F238E27FC236}">
                <a16:creationId xmlns:a16="http://schemas.microsoft.com/office/drawing/2014/main" id="{CD656D73-C903-4CA9-B006-901C1D7156B1}"/>
              </a:ext>
            </a:extLst>
          </p:cNvPr>
          <p:cNvSpPr>
            <a:spLocks noGrp="1"/>
          </p:cNvSpPr>
          <p:nvPr>
            <p:ph idx="1"/>
          </p:nvPr>
        </p:nvSpPr>
        <p:spPr/>
        <p:txBody>
          <a:bodyPr/>
          <a:lstStyle/>
          <a:p>
            <a:r>
              <a:rPr lang="en-US" dirty="0"/>
              <a:t>Stable radiometric calibration for all the ten IR channels in 2021</a:t>
            </a:r>
          </a:p>
        </p:txBody>
      </p:sp>
      <p:sp>
        <p:nvSpPr>
          <p:cNvPr id="4" name="Slide Number Placeholder 3">
            <a:extLst>
              <a:ext uri="{FF2B5EF4-FFF2-40B4-BE49-F238E27FC236}">
                <a16:creationId xmlns:a16="http://schemas.microsoft.com/office/drawing/2014/main" id="{5175FA3A-B62B-475A-8344-15BC2D25F378}"/>
              </a:ext>
            </a:extLst>
          </p:cNvPr>
          <p:cNvSpPr>
            <a:spLocks noGrp="1"/>
          </p:cNvSpPr>
          <p:nvPr>
            <p:ph type="sldNum" sz="quarter" idx="10"/>
          </p:nvPr>
        </p:nvSpPr>
        <p:spPr/>
        <p:txBody>
          <a:bodyPr/>
          <a:lstStyle/>
          <a:p>
            <a:pPr>
              <a:defRPr/>
            </a:pPr>
            <a:fld id="{DA28AC38-E0E8-49D7-B2FE-71FD7C42C09E}" type="slidenum">
              <a:rPr lang="en-US" smtClean="0"/>
              <a:pPr>
                <a:defRPr/>
              </a:pPr>
              <a:t>16</a:t>
            </a:fld>
            <a:endParaRPr lang="en-US"/>
          </a:p>
        </p:txBody>
      </p:sp>
      <p:pic>
        <p:nvPicPr>
          <p:cNvPr id="1026" name="Picture 2" descr="GOES-16 ABI GEO-LEO IR Inter-Calibration  - CrIS/IASI - Band 13 (10.3µm) - nighttime">
            <a:extLst>
              <a:ext uri="{FF2B5EF4-FFF2-40B4-BE49-F238E27FC236}">
                <a16:creationId xmlns:a16="http://schemas.microsoft.com/office/drawing/2014/main" id="{29B9D274-B2BB-48B3-870A-AABC3D9EE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57" y="1924891"/>
            <a:ext cx="4790394" cy="3289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1F2A33C-7CB7-4B07-A686-1C792795BDA9}"/>
              </a:ext>
            </a:extLst>
          </p:cNvPr>
          <p:cNvPicPr>
            <a:picLocks noChangeAspect="1"/>
          </p:cNvPicPr>
          <p:nvPr/>
        </p:nvPicPr>
        <p:blipFill>
          <a:blip r:embed="rId3"/>
          <a:stretch>
            <a:fillRect/>
          </a:stretch>
        </p:blipFill>
        <p:spPr>
          <a:xfrm>
            <a:off x="6351639" y="2186586"/>
            <a:ext cx="4692138" cy="2713425"/>
          </a:xfrm>
          <a:prstGeom prst="rect">
            <a:avLst/>
          </a:prstGeom>
        </p:spPr>
      </p:pic>
      <p:sp>
        <p:nvSpPr>
          <p:cNvPr id="8" name="TextBox 7">
            <a:extLst>
              <a:ext uri="{FF2B5EF4-FFF2-40B4-BE49-F238E27FC236}">
                <a16:creationId xmlns:a16="http://schemas.microsoft.com/office/drawing/2014/main" id="{56BFDC15-F00A-4E04-A10F-1C4ECE31FB5C}"/>
              </a:ext>
            </a:extLst>
          </p:cNvPr>
          <p:cNvSpPr txBox="1"/>
          <p:nvPr/>
        </p:nvSpPr>
        <p:spPr>
          <a:xfrm>
            <a:off x="609600" y="5214366"/>
            <a:ext cx="5260258" cy="707886"/>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Figure 1: Time-series of daily mean Tb difference between G16 ABI and a series of hyperspectral radiometers onboard LEO satellites since the first light in Jan 2017.  G16 ABI IR calibration has been stable since June 2018. Vertical lines stands for two G16 ABI IR Ground System (GS) updates in Oct. 2019 and June 2018, and one </a:t>
            </a:r>
            <a:r>
              <a:rPr lang="en-US" sz="1000" dirty="0" err="1">
                <a:latin typeface="Times New Roman" panose="02020603050405020304" pitchFamily="18" charset="0"/>
                <a:cs typeface="Times New Roman" panose="02020603050405020304" pitchFamily="18" charset="0"/>
              </a:rPr>
              <a:t>Metop</a:t>
            </a:r>
            <a:r>
              <a:rPr lang="en-US" sz="1000" dirty="0">
                <a:latin typeface="Times New Roman" panose="02020603050405020304" pitchFamily="18" charset="0"/>
                <a:cs typeface="Times New Roman" panose="02020603050405020304" pitchFamily="18" charset="0"/>
              </a:rPr>
              <a:t>-B GS update in August 2017.</a:t>
            </a:r>
          </a:p>
        </p:txBody>
      </p:sp>
      <p:sp>
        <p:nvSpPr>
          <p:cNvPr id="9" name="TextBox 8">
            <a:extLst>
              <a:ext uri="{FF2B5EF4-FFF2-40B4-BE49-F238E27FC236}">
                <a16:creationId xmlns:a16="http://schemas.microsoft.com/office/drawing/2014/main" id="{379BC449-E81F-4BE5-9053-612C6720504D}"/>
              </a:ext>
            </a:extLst>
          </p:cNvPr>
          <p:cNvSpPr txBox="1"/>
          <p:nvPr/>
        </p:nvSpPr>
        <p:spPr>
          <a:xfrm>
            <a:off x="6528057" y="5014311"/>
            <a:ext cx="4597143"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Figure 2: GEO-LEO bias and uncertainty at the standard scene temperature values in 2021 for the 10 G16 ABI IR channels.</a:t>
            </a:r>
          </a:p>
        </p:txBody>
      </p:sp>
    </p:spTree>
    <p:extLst>
      <p:ext uri="{BB962C8B-B14F-4D97-AF65-F5344CB8AC3E}">
        <p14:creationId xmlns:p14="http://schemas.microsoft.com/office/powerpoint/2010/main" val="3210198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BDD0-085B-4B2E-B07E-6FB2DC6CC341}"/>
              </a:ext>
            </a:extLst>
          </p:cNvPr>
          <p:cNvSpPr>
            <a:spLocks noGrp="1"/>
          </p:cNvSpPr>
          <p:nvPr>
            <p:ph type="title"/>
          </p:nvPr>
        </p:nvSpPr>
        <p:spPr/>
        <p:txBody>
          <a:bodyPr/>
          <a:lstStyle/>
          <a:p>
            <a:r>
              <a:rPr lang="en-US" dirty="0"/>
              <a:t>GOES-17 ABI VNIR Channels</a:t>
            </a:r>
          </a:p>
        </p:txBody>
      </p:sp>
      <p:sp>
        <p:nvSpPr>
          <p:cNvPr id="3" name="Content Placeholder 2">
            <a:extLst>
              <a:ext uri="{FF2B5EF4-FFF2-40B4-BE49-F238E27FC236}">
                <a16:creationId xmlns:a16="http://schemas.microsoft.com/office/drawing/2014/main" id="{CD656D73-C903-4CA9-B006-901C1D7156B1}"/>
              </a:ext>
            </a:extLst>
          </p:cNvPr>
          <p:cNvSpPr>
            <a:spLocks noGrp="1"/>
          </p:cNvSpPr>
          <p:nvPr>
            <p:ph idx="1"/>
          </p:nvPr>
        </p:nvSpPr>
        <p:spPr/>
        <p:txBody>
          <a:bodyPr/>
          <a:lstStyle/>
          <a:p>
            <a:r>
              <a:rPr lang="en-US" sz="2800" dirty="0"/>
              <a:t>Major Calibration Event in 2021</a:t>
            </a:r>
          </a:p>
          <a:p>
            <a:pPr lvl="1"/>
            <a:r>
              <a:rPr lang="en-US" sz="2400" dirty="0"/>
              <a:t>Solar Calibration Candance was changed from quarterly to bi-weekly since late June 2021</a:t>
            </a:r>
          </a:p>
          <a:p>
            <a:r>
              <a:rPr lang="en-US" sz="2800" dirty="0"/>
              <a:t> G17 VNIR Calibration was stable in 2021</a:t>
            </a:r>
          </a:p>
        </p:txBody>
      </p:sp>
      <p:sp>
        <p:nvSpPr>
          <p:cNvPr id="4" name="Slide Number Placeholder 3">
            <a:extLst>
              <a:ext uri="{FF2B5EF4-FFF2-40B4-BE49-F238E27FC236}">
                <a16:creationId xmlns:a16="http://schemas.microsoft.com/office/drawing/2014/main" id="{5175FA3A-B62B-475A-8344-15BC2D25F378}"/>
              </a:ext>
            </a:extLst>
          </p:cNvPr>
          <p:cNvSpPr>
            <a:spLocks noGrp="1"/>
          </p:cNvSpPr>
          <p:nvPr>
            <p:ph type="sldNum" sz="quarter" idx="10"/>
          </p:nvPr>
        </p:nvSpPr>
        <p:spPr/>
        <p:txBody>
          <a:bodyPr/>
          <a:lstStyle/>
          <a:p>
            <a:pPr>
              <a:defRPr/>
            </a:pPr>
            <a:fld id="{DA28AC38-E0E8-49D7-B2FE-71FD7C42C09E}" type="slidenum">
              <a:rPr lang="en-US" smtClean="0"/>
              <a:pPr>
                <a:defRPr/>
              </a:pPr>
              <a:t>17</a:t>
            </a:fld>
            <a:endParaRPr lang="en-US"/>
          </a:p>
        </p:txBody>
      </p:sp>
      <p:pic>
        <p:nvPicPr>
          <p:cNvPr id="5" name="Picture 4">
            <a:extLst>
              <a:ext uri="{FF2B5EF4-FFF2-40B4-BE49-F238E27FC236}">
                <a16:creationId xmlns:a16="http://schemas.microsoft.com/office/drawing/2014/main" id="{7CF121BD-CCE8-4A5E-9E1D-FA32A0AD566E}"/>
              </a:ext>
            </a:extLst>
          </p:cNvPr>
          <p:cNvPicPr>
            <a:picLocks noChangeAspect="1"/>
          </p:cNvPicPr>
          <p:nvPr/>
        </p:nvPicPr>
        <p:blipFill>
          <a:blip r:embed="rId2"/>
          <a:stretch>
            <a:fillRect/>
          </a:stretch>
        </p:blipFill>
        <p:spPr>
          <a:xfrm>
            <a:off x="6482231" y="3100765"/>
            <a:ext cx="4188540" cy="2449901"/>
          </a:xfrm>
          <a:prstGeom prst="rect">
            <a:avLst/>
          </a:prstGeom>
        </p:spPr>
      </p:pic>
      <p:pic>
        <p:nvPicPr>
          <p:cNvPr id="6" name="Picture 5">
            <a:extLst>
              <a:ext uri="{FF2B5EF4-FFF2-40B4-BE49-F238E27FC236}">
                <a16:creationId xmlns:a16="http://schemas.microsoft.com/office/drawing/2014/main" id="{3B490736-42D1-4EF8-ABA9-B465E1E4E522}"/>
              </a:ext>
            </a:extLst>
          </p:cNvPr>
          <p:cNvPicPr>
            <a:picLocks noChangeAspect="1"/>
          </p:cNvPicPr>
          <p:nvPr/>
        </p:nvPicPr>
        <p:blipFill>
          <a:blip r:embed="rId3"/>
          <a:stretch>
            <a:fillRect/>
          </a:stretch>
        </p:blipFill>
        <p:spPr>
          <a:xfrm>
            <a:off x="1118143" y="2969410"/>
            <a:ext cx="4014571" cy="2733946"/>
          </a:xfrm>
          <a:prstGeom prst="rect">
            <a:avLst/>
          </a:prstGeom>
        </p:spPr>
      </p:pic>
      <p:sp>
        <p:nvSpPr>
          <p:cNvPr id="11" name="TextBox 10">
            <a:extLst>
              <a:ext uri="{FF2B5EF4-FFF2-40B4-BE49-F238E27FC236}">
                <a16:creationId xmlns:a16="http://schemas.microsoft.com/office/drawing/2014/main" id="{5A3F0ECD-9893-48E9-BF14-F08E32DA5B11}"/>
              </a:ext>
            </a:extLst>
          </p:cNvPr>
          <p:cNvSpPr txBox="1"/>
          <p:nvPr/>
        </p:nvSpPr>
        <p:spPr>
          <a:xfrm>
            <a:off x="609600" y="5703356"/>
            <a:ext cx="5260258"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Figure 1: Time-series of daily mean reflectance ratio between G17 ABI and VIIRS onboard SNPP and NOAA-20 (N20) since August 2018.  G17 ABI VNIR calibration has been in general stable since April 2019.</a:t>
            </a:r>
          </a:p>
        </p:txBody>
      </p:sp>
      <p:sp>
        <p:nvSpPr>
          <p:cNvPr id="12" name="TextBox 11">
            <a:extLst>
              <a:ext uri="{FF2B5EF4-FFF2-40B4-BE49-F238E27FC236}">
                <a16:creationId xmlns:a16="http://schemas.microsoft.com/office/drawing/2014/main" id="{A15035A0-312E-4A03-AEFE-5DA479E52AD9}"/>
              </a:ext>
            </a:extLst>
          </p:cNvPr>
          <p:cNvSpPr txBox="1"/>
          <p:nvPr/>
        </p:nvSpPr>
        <p:spPr>
          <a:xfrm>
            <a:off x="6611632" y="5546690"/>
            <a:ext cx="4597143"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Figure 2: The mean and standard deviation values of the reflectance difference between G17 ABI and N20 and SNPP VIIRS in 2021..</a:t>
            </a:r>
          </a:p>
        </p:txBody>
      </p:sp>
    </p:spTree>
    <p:extLst>
      <p:ext uri="{BB962C8B-B14F-4D97-AF65-F5344CB8AC3E}">
        <p14:creationId xmlns:p14="http://schemas.microsoft.com/office/powerpoint/2010/main" val="1806541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BDD0-085B-4B2E-B07E-6FB2DC6CC341}"/>
              </a:ext>
            </a:extLst>
          </p:cNvPr>
          <p:cNvSpPr>
            <a:spLocks noGrp="1"/>
          </p:cNvSpPr>
          <p:nvPr>
            <p:ph type="title"/>
          </p:nvPr>
        </p:nvSpPr>
        <p:spPr/>
        <p:txBody>
          <a:bodyPr/>
          <a:lstStyle/>
          <a:p>
            <a:r>
              <a:rPr lang="en-US" dirty="0"/>
              <a:t>GOES-17 ABI IR Channels</a:t>
            </a:r>
          </a:p>
        </p:txBody>
      </p:sp>
      <p:sp>
        <p:nvSpPr>
          <p:cNvPr id="3" name="Content Placeholder 2">
            <a:extLst>
              <a:ext uri="{FF2B5EF4-FFF2-40B4-BE49-F238E27FC236}">
                <a16:creationId xmlns:a16="http://schemas.microsoft.com/office/drawing/2014/main" id="{CD656D73-C903-4CA9-B006-901C1D7156B1}"/>
              </a:ext>
            </a:extLst>
          </p:cNvPr>
          <p:cNvSpPr>
            <a:spLocks noGrp="1"/>
          </p:cNvSpPr>
          <p:nvPr>
            <p:ph idx="1"/>
          </p:nvPr>
        </p:nvSpPr>
        <p:spPr/>
        <p:txBody>
          <a:bodyPr/>
          <a:lstStyle/>
          <a:p>
            <a:r>
              <a:rPr lang="en-US" sz="2800" dirty="0"/>
              <a:t>Major Calibration Event in 2021</a:t>
            </a:r>
          </a:p>
          <a:p>
            <a:pPr lvl="1"/>
            <a:r>
              <a:rPr lang="en-US" sz="2400" dirty="0"/>
              <a:t>The nominal cryocooler setpoint temperature was raised from 81 K to 84 K on in early October 2021 after several earlier tests. </a:t>
            </a:r>
          </a:p>
          <a:p>
            <a:pPr lvl="1"/>
            <a:r>
              <a:rPr lang="en-US" sz="2400" dirty="0"/>
              <a:t>Impact on the IR nominal radiometric calibration accuracy was small (&lt;0.1K) as shown in Figures below</a:t>
            </a:r>
          </a:p>
        </p:txBody>
      </p:sp>
      <p:sp>
        <p:nvSpPr>
          <p:cNvPr id="4" name="Slide Number Placeholder 3">
            <a:extLst>
              <a:ext uri="{FF2B5EF4-FFF2-40B4-BE49-F238E27FC236}">
                <a16:creationId xmlns:a16="http://schemas.microsoft.com/office/drawing/2014/main" id="{5175FA3A-B62B-475A-8344-15BC2D25F378}"/>
              </a:ext>
            </a:extLst>
          </p:cNvPr>
          <p:cNvSpPr>
            <a:spLocks noGrp="1"/>
          </p:cNvSpPr>
          <p:nvPr>
            <p:ph type="sldNum" sz="quarter" idx="10"/>
          </p:nvPr>
        </p:nvSpPr>
        <p:spPr/>
        <p:txBody>
          <a:bodyPr/>
          <a:lstStyle/>
          <a:p>
            <a:pPr>
              <a:defRPr/>
            </a:pPr>
            <a:fld id="{DA28AC38-E0E8-49D7-B2FE-71FD7C42C09E}" type="slidenum">
              <a:rPr lang="en-US" smtClean="0"/>
              <a:pPr>
                <a:defRPr/>
              </a:pPr>
              <a:t>18</a:t>
            </a:fld>
            <a:endParaRPr lang="en-US"/>
          </a:p>
        </p:txBody>
      </p:sp>
      <p:pic>
        <p:nvPicPr>
          <p:cNvPr id="8" name="Picture 4" descr="GOES-17 ABI GEO-LEO IR Inter-Calibration  - Band 16 (13.3µm) - night_IASI">
            <a:extLst>
              <a:ext uri="{FF2B5EF4-FFF2-40B4-BE49-F238E27FC236}">
                <a16:creationId xmlns:a16="http://schemas.microsoft.com/office/drawing/2014/main" id="{09275095-B22F-45C8-A6DC-130BA6CBF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725" y="3324067"/>
            <a:ext cx="3890458" cy="2656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FDB1885-5BE2-4B96-B307-14DE7C66A117}"/>
              </a:ext>
            </a:extLst>
          </p:cNvPr>
          <p:cNvPicPr>
            <a:picLocks noChangeAspect="1"/>
          </p:cNvPicPr>
          <p:nvPr/>
        </p:nvPicPr>
        <p:blipFill>
          <a:blip r:embed="rId3"/>
          <a:stretch>
            <a:fillRect/>
          </a:stretch>
        </p:blipFill>
        <p:spPr>
          <a:xfrm>
            <a:off x="6341067" y="3239181"/>
            <a:ext cx="4281884" cy="2464175"/>
          </a:xfrm>
          <a:prstGeom prst="rect">
            <a:avLst/>
          </a:prstGeom>
        </p:spPr>
      </p:pic>
      <p:sp>
        <p:nvSpPr>
          <p:cNvPr id="11" name="TextBox 10">
            <a:extLst>
              <a:ext uri="{FF2B5EF4-FFF2-40B4-BE49-F238E27FC236}">
                <a16:creationId xmlns:a16="http://schemas.microsoft.com/office/drawing/2014/main" id="{4FFCDE8C-D560-40BC-82CE-23CAA455F1BE}"/>
              </a:ext>
            </a:extLst>
          </p:cNvPr>
          <p:cNvSpPr txBox="1"/>
          <p:nvPr/>
        </p:nvSpPr>
        <p:spPr>
          <a:xfrm>
            <a:off x="609599" y="5703356"/>
            <a:ext cx="4772019"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Figure 1: G17 IR radiometric calibration accuracy is relatively stable during in the nominal calibration period, as shown the daily mean GEO-LEO bias monitoring. Slight change of bias can be observed at B16 in early Oct after the setpoint change.</a:t>
            </a:r>
          </a:p>
        </p:txBody>
      </p:sp>
      <p:cxnSp>
        <p:nvCxnSpPr>
          <p:cNvPr id="10" name="Straight Connector 9">
            <a:extLst>
              <a:ext uri="{FF2B5EF4-FFF2-40B4-BE49-F238E27FC236}">
                <a16:creationId xmlns:a16="http://schemas.microsoft.com/office/drawing/2014/main" id="{ED34EAED-9C5D-46E9-850E-D51ABEA32531}"/>
              </a:ext>
            </a:extLst>
          </p:cNvPr>
          <p:cNvCxnSpPr/>
          <p:nvPr/>
        </p:nvCxnSpPr>
        <p:spPr>
          <a:xfrm flipV="1">
            <a:off x="4581525" y="3733800"/>
            <a:ext cx="0" cy="1714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055777-C252-42B3-96AF-A6A62C5B8473}"/>
              </a:ext>
            </a:extLst>
          </p:cNvPr>
          <p:cNvSpPr txBox="1"/>
          <p:nvPr/>
        </p:nvSpPr>
        <p:spPr>
          <a:xfrm>
            <a:off x="6505532" y="5686335"/>
            <a:ext cx="4597143"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Figure 2: Impact of the setpoint temperature change on the G17 IR nominal calibration accuracy as referred to </a:t>
            </a:r>
            <a:r>
              <a:rPr lang="en-US" sz="1000" dirty="0" err="1">
                <a:latin typeface="Times New Roman" panose="02020603050405020304" pitchFamily="18" charset="0"/>
                <a:cs typeface="Times New Roman" panose="02020603050405020304" pitchFamily="18" charset="0"/>
              </a:rPr>
              <a:t>Metop</a:t>
            </a:r>
            <a:r>
              <a:rPr lang="en-US" sz="1000" dirty="0">
                <a:latin typeface="Times New Roman" panose="02020603050405020304" pitchFamily="18" charset="0"/>
                <a:cs typeface="Times New Roman" panose="02020603050405020304" pitchFamily="18" charset="0"/>
              </a:rPr>
              <a:t>-C/IASI </a:t>
            </a:r>
          </a:p>
        </p:txBody>
      </p:sp>
    </p:spTree>
    <p:extLst>
      <p:ext uri="{BB962C8B-B14F-4D97-AF65-F5344CB8AC3E}">
        <p14:creationId xmlns:p14="http://schemas.microsoft.com/office/powerpoint/2010/main" val="3622679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ICVS – Yan</a:t>
            </a:r>
          </a:p>
        </p:txBody>
      </p:sp>
      <p:sp>
        <p:nvSpPr>
          <p:cNvPr id="3" name="Content Placeholder 2"/>
          <p:cNvSpPr>
            <a:spLocks noGrp="1"/>
          </p:cNvSpPr>
          <p:nvPr>
            <p:ph idx="1"/>
          </p:nvPr>
        </p:nvSpPr>
        <p:spPr>
          <a:xfrm>
            <a:off x="260593" y="942155"/>
            <a:ext cx="3732054" cy="5458645"/>
          </a:xfrm>
        </p:spPr>
        <p:txBody>
          <a:bodyPr>
            <a:normAutofit fontScale="92500" lnSpcReduction="10000"/>
          </a:bodyPr>
          <a:lstStyle/>
          <a:p>
            <a:r>
              <a:rPr lang="en-US" sz="1800" dirty="0"/>
              <a:t>In Remote Sensing, published a new 32-Day Averaged Difference (32D-AD) method for calculating inter-sensor radiometric biases between SNPP and NOAA-20 Instruments (ATMS, </a:t>
            </a:r>
            <a:r>
              <a:rPr lang="en-US" sz="1800" dirty="0" err="1"/>
              <a:t>CrIS</a:t>
            </a:r>
            <a:r>
              <a:rPr lang="en-US" sz="1800" dirty="0"/>
              <a:t>, OMPS NP, and VIIRS) within the ICVS framework (B. Yan et al., 2021). </a:t>
            </a:r>
          </a:p>
          <a:p>
            <a:r>
              <a:rPr lang="en-US" sz="1800" dirty="0"/>
              <a:t>Initialized an ICVS web-based monitoring tool to provide long-term performance of inter-sensor radiance differences for SNPP and NOAA-20 using multiple methods (e.g., https://www.star.nesdis.noaa.gov/icvs-beta/comparison_ATMS.php)</a:t>
            </a:r>
          </a:p>
          <a:p>
            <a:r>
              <a:rPr lang="en-US" sz="1800" dirty="0"/>
              <a:t>Improved the long-term monitoring stability within ICVS for SNPP and NOAA-20 </a:t>
            </a:r>
            <a:r>
              <a:rPr lang="en-US" sz="1800" dirty="0" err="1"/>
              <a:t>CrIS</a:t>
            </a:r>
            <a:r>
              <a:rPr lang="en-US" sz="1800" dirty="0"/>
              <a:t> radiance differences by using a temporal interpolation-based SNO method via an ABI sensor (X. </a:t>
            </a:r>
            <a:r>
              <a:rPr lang="en-US" sz="1800" dirty="0" err="1"/>
              <a:t>Jin</a:t>
            </a:r>
            <a:r>
              <a:rPr lang="en-US" sz="1800" dirty="0"/>
              <a:t> et al., 2022)</a:t>
            </a:r>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19</a:t>
            </a:fld>
            <a:endParaRPr lang="en-US"/>
          </a:p>
        </p:txBody>
      </p:sp>
      <p:pic>
        <p:nvPicPr>
          <p:cNvPr id="6" name="Picture 5">
            <a:extLst>
              <a:ext uri="{FF2B5EF4-FFF2-40B4-BE49-F238E27FC236}">
                <a16:creationId xmlns:a16="http://schemas.microsoft.com/office/drawing/2014/main" id="{CB8C7EF7-EA73-4777-8701-C9220CF10AE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5270" y="1380800"/>
            <a:ext cx="7865055" cy="3650224"/>
          </a:xfrm>
          <a:prstGeom prst="rect">
            <a:avLst/>
          </a:prstGeom>
          <a:noFill/>
          <a:ln>
            <a:noFill/>
          </a:ln>
        </p:spPr>
      </p:pic>
      <p:sp>
        <p:nvSpPr>
          <p:cNvPr id="7" name="Rectangle 6">
            <a:extLst>
              <a:ext uri="{FF2B5EF4-FFF2-40B4-BE49-F238E27FC236}">
                <a16:creationId xmlns:a16="http://schemas.microsoft.com/office/drawing/2014/main" id="{5995BD03-92EA-41A5-835D-A2815F533721}"/>
              </a:ext>
            </a:extLst>
          </p:cNvPr>
          <p:cNvSpPr/>
          <p:nvPr/>
        </p:nvSpPr>
        <p:spPr>
          <a:xfrm>
            <a:off x="4001065" y="5183662"/>
            <a:ext cx="8073305" cy="1144929"/>
          </a:xfrm>
          <a:prstGeom prst="rect">
            <a:avLst/>
          </a:prstGeom>
        </p:spPr>
        <p:txBody>
          <a:bodyPr wrap="square">
            <a:spAutoFit/>
          </a:bodyPr>
          <a:lstStyle/>
          <a:p>
            <a:pPr marL="269875" marR="269875" algn="just">
              <a:lnSpc>
                <a:spcPct val="95000"/>
              </a:lnSpc>
              <a:spcBef>
                <a:spcPts val="600"/>
              </a:spcBef>
              <a:spcAft>
                <a:spcPts val="1200"/>
              </a:spcAft>
            </a:pPr>
            <a:r>
              <a:rPr lang="en-US" sz="1200" b="1" dirty="0">
                <a:solidFill>
                  <a:srgbClr val="222222"/>
                </a:solidFill>
                <a:latin typeface="Palatino Linotype" panose="02040502050505030304" pitchFamily="18" charset="0"/>
                <a:ea typeface="Times New Roman" panose="02020603050405020304" pitchFamily="18" charset="0"/>
                <a:cs typeface="Times New Roman" panose="02020603050405020304" pitchFamily="18" charset="0"/>
              </a:rPr>
              <a:t>Figure </a:t>
            </a:r>
            <a:r>
              <a:rPr lang="en-US" sz="1200" dirty="0">
                <a:solidFill>
                  <a:srgbClr val="222222"/>
                </a:solidFill>
                <a:latin typeface="Palatino Linotype" panose="02040502050505030304" pitchFamily="18" charset="0"/>
                <a:ea typeface="Times New Roman" panose="02020603050405020304" pitchFamily="18" charset="0"/>
                <a:cs typeface="Times New Roman" panose="02020603050405020304" pitchFamily="18" charset="0"/>
              </a:rPr>
              <a:t>Comparisons of </a:t>
            </a:r>
            <a:r>
              <a:rPr lang="en-US" sz="1200" dirty="0">
                <a:solidFill>
                  <a:srgbClr val="000000"/>
                </a:solidFill>
                <a:latin typeface="Palatino Linotype" panose="02040502050505030304" pitchFamily="18" charset="0"/>
                <a:ea typeface="DengXian" panose="020B0503020204020204" pitchFamily="2" charset="-122"/>
                <a:cs typeface="Times New Roman" panose="02020603050405020304" pitchFamily="18" charset="0"/>
              </a:rPr>
              <a:t>SNPP and NOAA-20 ATMS inter-sensor calibration radiometric biases by using three different methods, with the data spanning on Nov. 1 2020 through Dec. 2, 2020. Here, the 32D-AD method is applied to 22 channels while other two methods (CRTM-DD and AMSU-A-DD) are applied to part of the 22 channels. </a:t>
            </a:r>
            <a:r>
              <a:rPr lang="en-US" sz="1200" dirty="0">
                <a:solidFill>
                  <a:srgbClr val="222222"/>
                </a:solidFill>
                <a:latin typeface="Palatino Linotype" panose="02040502050505030304" pitchFamily="18" charset="0"/>
                <a:cs typeface="Times New Roman" panose="02020603050405020304" pitchFamily="18" charset="0"/>
              </a:rPr>
              <a:t>The inter-sensor calibration biases are within 0.5 K demonstrating that the ATMS TDR data from SNPP and NOAA-20 agree well. The new method also exhibits the good agreement with other two existing DD methods for the available channels in the DD methods.</a:t>
            </a:r>
          </a:p>
        </p:txBody>
      </p:sp>
      <p:sp>
        <p:nvSpPr>
          <p:cNvPr id="8" name="TextBox 7">
            <a:extLst>
              <a:ext uri="{FF2B5EF4-FFF2-40B4-BE49-F238E27FC236}">
                <a16:creationId xmlns:a16="http://schemas.microsoft.com/office/drawing/2014/main" id="{69D7F5D6-A21B-4A0A-84B5-B52EB94B282B}"/>
              </a:ext>
            </a:extLst>
          </p:cNvPr>
          <p:cNvSpPr txBox="1"/>
          <p:nvPr/>
        </p:nvSpPr>
        <p:spPr>
          <a:xfrm>
            <a:off x="4408037" y="821476"/>
            <a:ext cx="7259359" cy="523220"/>
          </a:xfrm>
          <a:prstGeom prst="rect">
            <a:avLst/>
          </a:prstGeom>
          <a:noFill/>
        </p:spPr>
        <p:txBody>
          <a:bodyPr wrap="square" rtlCol="0">
            <a:spAutoFit/>
          </a:bodyPr>
          <a:lstStyle/>
          <a:p>
            <a:pPr algn="ctr"/>
            <a:r>
              <a:rPr lang="en-US" sz="1400" b="1" dirty="0">
                <a:solidFill>
                  <a:srgbClr val="0000FF"/>
                </a:solidFill>
              </a:rPr>
              <a:t>A new statistical method for SNPP and NOAA-20 SDR Inter-Sensor Radiance Difference Analysis: 32D-AD method: Comparison with other 2 DD methods</a:t>
            </a:r>
          </a:p>
        </p:txBody>
      </p:sp>
    </p:spTree>
    <p:extLst>
      <p:ext uri="{BB962C8B-B14F-4D97-AF65-F5344CB8AC3E}">
        <p14:creationId xmlns:p14="http://schemas.microsoft.com/office/powerpoint/2010/main" val="4081092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EBB5-C8E1-4F23-B35C-BD4646787E2E}"/>
              </a:ext>
            </a:extLst>
          </p:cNvPr>
          <p:cNvSpPr>
            <a:spLocks noGrp="1"/>
          </p:cNvSpPr>
          <p:nvPr>
            <p:ph type="title"/>
          </p:nvPr>
        </p:nvSpPr>
        <p:spPr/>
        <p:txBody>
          <a:bodyPr/>
          <a:lstStyle/>
          <a:p>
            <a:pPr algn="l"/>
            <a:r>
              <a:rPr lang="en-US" dirty="0"/>
              <a:t>Outline</a:t>
            </a:r>
          </a:p>
        </p:txBody>
      </p:sp>
      <p:sp>
        <p:nvSpPr>
          <p:cNvPr id="3" name="Content Placeholder 2">
            <a:extLst>
              <a:ext uri="{FF2B5EF4-FFF2-40B4-BE49-F238E27FC236}">
                <a16:creationId xmlns:a16="http://schemas.microsoft.com/office/drawing/2014/main" id="{BB26E2AE-8470-4A37-9F1C-D87B6628A0A4}"/>
              </a:ext>
            </a:extLst>
          </p:cNvPr>
          <p:cNvSpPr>
            <a:spLocks noGrp="1"/>
          </p:cNvSpPr>
          <p:nvPr>
            <p:ph idx="1"/>
          </p:nvPr>
        </p:nvSpPr>
        <p:spPr/>
        <p:txBody>
          <a:bodyPr numCol="2">
            <a:normAutofit fontScale="70000" lnSpcReduction="20000"/>
          </a:bodyPr>
          <a:lstStyle/>
          <a:p>
            <a:r>
              <a:rPr lang="en-US" dirty="0"/>
              <a:t>Seven Instruments</a:t>
            </a:r>
          </a:p>
          <a:p>
            <a:pPr lvl="1"/>
            <a:r>
              <a:rPr lang="en-US" dirty="0"/>
              <a:t>JPSS</a:t>
            </a:r>
          </a:p>
          <a:p>
            <a:pPr lvl="2"/>
            <a:r>
              <a:rPr lang="en-US" dirty="0"/>
              <a:t>ATMS – Liu</a:t>
            </a:r>
          </a:p>
          <a:p>
            <a:pPr lvl="2"/>
            <a:r>
              <a:rPr lang="en-US" dirty="0" err="1"/>
              <a:t>CrIS</a:t>
            </a:r>
            <a:r>
              <a:rPr lang="en-US" dirty="0"/>
              <a:t> – Iturbide</a:t>
            </a:r>
          </a:p>
          <a:p>
            <a:pPr lvl="2"/>
            <a:r>
              <a:rPr lang="en-US" dirty="0"/>
              <a:t>OMPS – Yan</a:t>
            </a:r>
          </a:p>
          <a:p>
            <a:pPr lvl="2"/>
            <a:r>
              <a:rPr lang="en-US" dirty="0"/>
              <a:t>VIIRS – Cao</a:t>
            </a:r>
          </a:p>
          <a:p>
            <a:pPr lvl="1"/>
            <a:r>
              <a:rPr lang="en-US" dirty="0"/>
              <a:t>GOES </a:t>
            </a:r>
          </a:p>
          <a:p>
            <a:pPr lvl="2"/>
            <a:r>
              <a:rPr lang="en-US" dirty="0"/>
              <a:t>ABI – Wu</a:t>
            </a:r>
          </a:p>
          <a:p>
            <a:pPr lvl="2"/>
            <a:r>
              <a:rPr lang="en-US" dirty="0"/>
              <a:t>GLM – </a:t>
            </a:r>
            <a:r>
              <a:rPr lang="en-US" dirty="0" err="1"/>
              <a:t>Rudlosky</a:t>
            </a:r>
            <a:endParaRPr lang="en-US" dirty="0"/>
          </a:p>
          <a:p>
            <a:pPr lvl="2"/>
            <a:r>
              <a:rPr lang="en-US" dirty="0"/>
              <a:t>Space Weather – </a:t>
            </a:r>
            <a:r>
              <a:rPr lang="en-US" dirty="0" err="1"/>
              <a:t>Talaat</a:t>
            </a:r>
            <a:endParaRPr lang="en-US" dirty="0"/>
          </a:p>
          <a:p>
            <a:r>
              <a:rPr lang="en-US" dirty="0"/>
              <a:t>Eight Activities</a:t>
            </a:r>
          </a:p>
          <a:p>
            <a:pPr lvl="1"/>
            <a:r>
              <a:rPr lang="en-US" dirty="0"/>
              <a:t>GSICS WG &amp; Subgroup</a:t>
            </a:r>
          </a:p>
          <a:p>
            <a:pPr lvl="2"/>
            <a:r>
              <a:rPr lang="en-US" dirty="0"/>
              <a:t>GDWG – Bali</a:t>
            </a:r>
          </a:p>
          <a:p>
            <a:pPr lvl="2"/>
            <a:r>
              <a:rPr lang="en-US" dirty="0"/>
              <a:t>IR – Wang</a:t>
            </a:r>
          </a:p>
          <a:p>
            <a:pPr lvl="2"/>
            <a:r>
              <a:rPr lang="en-US" dirty="0"/>
              <a:t>Microwave – Liu</a:t>
            </a:r>
          </a:p>
          <a:p>
            <a:pPr lvl="2"/>
            <a:r>
              <a:rPr lang="en-US" dirty="0"/>
              <a:t>VNIR – Wu</a:t>
            </a:r>
          </a:p>
          <a:p>
            <a:pPr lvl="2"/>
            <a:r>
              <a:rPr lang="en-US" dirty="0"/>
              <a:t>UNVS – Flynn</a:t>
            </a:r>
          </a:p>
          <a:p>
            <a:pPr lvl="1"/>
            <a:r>
              <a:rPr lang="en-US" dirty="0"/>
              <a:t>GSICS Related:</a:t>
            </a:r>
          </a:p>
          <a:p>
            <a:pPr lvl="2"/>
            <a:r>
              <a:rPr lang="en-US" dirty="0"/>
              <a:t>GRUAN – </a:t>
            </a:r>
            <a:r>
              <a:rPr lang="en-US" dirty="0" err="1"/>
              <a:t>Reale</a:t>
            </a:r>
            <a:endParaRPr lang="en-US" dirty="0"/>
          </a:p>
          <a:p>
            <a:pPr lvl="2"/>
            <a:r>
              <a:rPr lang="en-US" dirty="0"/>
              <a:t>ICVS – Yan</a:t>
            </a:r>
          </a:p>
          <a:p>
            <a:pPr lvl="2"/>
            <a:r>
              <a:rPr lang="en-US" dirty="0"/>
              <a:t>Reprocessing – Zou</a:t>
            </a:r>
          </a:p>
          <a:p>
            <a:r>
              <a:rPr lang="en-US" dirty="0"/>
              <a:t>Old Template</a:t>
            </a:r>
          </a:p>
          <a:p>
            <a:pPr lvl="1"/>
            <a:r>
              <a:rPr lang="en-US" dirty="0"/>
              <a:t>1-2 slides per instrument / activities</a:t>
            </a:r>
          </a:p>
          <a:p>
            <a:pPr lvl="2"/>
            <a:r>
              <a:rPr lang="en-US" dirty="0"/>
              <a:t>Accuracy, Uncertainty, Events, Trend, …</a:t>
            </a:r>
          </a:p>
          <a:p>
            <a:pPr lvl="1"/>
            <a:r>
              <a:rPr lang="en-US" dirty="0"/>
              <a:t>And Agency Report</a:t>
            </a:r>
          </a:p>
          <a:p>
            <a:pPr lvl="2"/>
            <a:r>
              <a:rPr lang="en-US" dirty="0"/>
              <a:t>Launch schedule; action items; personnel; etc.</a:t>
            </a:r>
          </a:p>
          <a:p>
            <a:pPr lvl="1"/>
            <a:r>
              <a:rPr lang="en-US" dirty="0"/>
              <a:t>And Special Issue:</a:t>
            </a:r>
          </a:p>
          <a:p>
            <a:pPr lvl="2"/>
            <a:r>
              <a:rPr lang="en-US" dirty="0"/>
              <a:t>Reprocessing/Climate in 2021 </a:t>
            </a:r>
          </a:p>
          <a:p>
            <a:pPr lvl="2"/>
            <a:r>
              <a:rPr lang="en-US" dirty="0"/>
              <a:t>Space Weather in 2022</a:t>
            </a:r>
          </a:p>
          <a:p>
            <a:r>
              <a:rPr lang="en-US" dirty="0"/>
              <a:t>New Constraints</a:t>
            </a:r>
          </a:p>
          <a:p>
            <a:pPr lvl="1"/>
            <a:r>
              <a:rPr lang="en-US" dirty="0"/>
              <a:t>Five slides maximum</a:t>
            </a:r>
          </a:p>
          <a:p>
            <a:r>
              <a:rPr lang="en-US" dirty="0"/>
              <a:t>New Format: One slide each for</a:t>
            </a:r>
          </a:p>
          <a:p>
            <a:pPr lvl="1"/>
            <a:r>
              <a:rPr lang="en-US" dirty="0"/>
              <a:t>Reference instruments</a:t>
            </a:r>
          </a:p>
          <a:p>
            <a:pPr lvl="1"/>
            <a:r>
              <a:rPr lang="en-US" dirty="0"/>
              <a:t>Monitored instruments</a:t>
            </a:r>
          </a:p>
          <a:p>
            <a:pPr lvl="1"/>
            <a:r>
              <a:rPr lang="en-US" dirty="0"/>
              <a:t>Research</a:t>
            </a:r>
          </a:p>
        </p:txBody>
      </p:sp>
      <p:sp>
        <p:nvSpPr>
          <p:cNvPr id="4" name="Slide Number Placeholder 3">
            <a:extLst>
              <a:ext uri="{FF2B5EF4-FFF2-40B4-BE49-F238E27FC236}">
                <a16:creationId xmlns:a16="http://schemas.microsoft.com/office/drawing/2014/main" id="{4E49E8DF-C130-467E-A22F-AC74D4709925}"/>
              </a:ext>
            </a:extLst>
          </p:cNvPr>
          <p:cNvSpPr>
            <a:spLocks noGrp="1"/>
          </p:cNvSpPr>
          <p:nvPr>
            <p:ph type="sldNum" sz="quarter" idx="10"/>
          </p:nvPr>
        </p:nvSpPr>
        <p:spPr/>
        <p:txBody>
          <a:bodyPr/>
          <a:lstStyle/>
          <a:p>
            <a:pPr>
              <a:defRPr/>
            </a:pPr>
            <a:fld id="{DA28AC38-E0E8-49D7-B2FE-71FD7C42C09E}" type="slidenum">
              <a:rPr lang="en-US" smtClean="0"/>
              <a:pPr>
                <a:defRPr/>
              </a:pPr>
              <a:t>2</a:t>
            </a:fld>
            <a:endParaRPr lang="en-US"/>
          </a:p>
        </p:txBody>
      </p:sp>
    </p:spTree>
    <p:extLst>
      <p:ext uri="{BB962C8B-B14F-4D97-AF65-F5344CB8AC3E}">
        <p14:creationId xmlns:p14="http://schemas.microsoft.com/office/powerpoint/2010/main" val="87466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26DF-6DCB-446A-A6D5-0F718B581131}"/>
              </a:ext>
            </a:extLst>
          </p:cNvPr>
          <p:cNvSpPr>
            <a:spLocks noGrp="1"/>
          </p:cNvSpPr>
          <p:nvPr>
            <p:ph type="title"/>
          </p:nvPr>
        </p:nvSpPr>
        <p:spPr/>
        <p:txBody>
          <a:bodyPr/>
          <a:lstStyle/>
          <a:p>
            <a:r>
              <a:rPr lang="en-US" dirty="0"/>
              <a:t>OMPS SDR (Yan)</a:t>
            </a:r>
          </a:p>
        </p:txBody>
      </p:sp>
      <p:sp>
        <p:nvSpPr>
          <p:cNvPr id="3" name="Content Placeholder 2">
            <a:extLst>
              <a:ext uri="{FF2B5EF4-FFF2-40B4-BE49-F238E27FC236}">
                <a16:creationId xmlns:a16="http://schemas.microsoft.com/office/drawing/2014/main" id="{5A97E1BA-172A-4C4D-BA99-0406413A4933}"/>
              </a:ext>
            </a:extLst>
          </p:cNvPr>
          <p:cNvSpPr>
            <a:spLocks noGrp="1"/>
          </p:cNvSpPr>
          <p:nvPr>
            <p:ph idx="1"/>
          </p:nvPr>
        </p:nvSpPr>
        <p:spPr>
          <a:xfrm>
            <a:off x="369948" y="914400"/>
            <a:ext cx="4646339" cy="5398166"/>
          </a:xfrm>
        </p:spPr>
        <p:txBody>
          <a:bodyPr/>
          <a:lstStyle/>
          <a:p>
            <a:pPr lvl="0"/>
            <a:r>
              <a:rPr lang="en-US" sz="1800" dirty="0">
                <a:latin typeface="Calibri" panose="020F0502020204030204" pitchFamily="34" charset="0"/>
                <a:cs typeface="Calibri" panose="020F0502020204030204" pitchFamily="34" charset="0"/>
                <a:sym typeface="Arial"/>
              </a:rPr>
              <a:t>A new reprocessing has been conducted </a:t>
            </a:r>
            <a:r>
              <a:rPr lang="en-US" sz="1800" dirty="0"/>
              <a:t>to generate science-quality consistent lifetime SNPP OMPS NM and NP SDR datasets until 06/30/2021, by using all validated calibration tables (including dynamic solar wavelength tables) and new improvements such as the updated stray light correction table, geolocation error correction table, and dark correction code error (referring to B. Yan et. al., 102</a:t>
            </a:r>
            <a:r>
              <a:rPr lang="en-US" sz="1800" baseline="30000" dirty="0"/>
              <a:t>nd</a:t>
            </a:r>
            <a:r>
              <a:rPr lang="en-US" sz="1800" dirty="0"/>
              <a:t> AMS Virtual Conference).</a:t>
            </a:r>
            <a:endParaRPr lang="en-US" sz="1800" dirty="0">
              <a:latin typeface="Calibri" panose="020F0502020204030204" pitchFamily="34" charset="0"/>
              <a:cs typeface="Calibri" panose="020F0502020204030204" pitchFamily="34" charset="0"/>
              <a:sym typeface="Arial"/>
            </a:endParaRPr>
          </a:p>
          <a:p>
            <a:r>
              <a:rPr lang="en-US" sz="1800" dirty="0"/>
              <a:t>The new reprocessing (v02) demonstrates life-time quality-consistent sensor data records (SDR), having a much better performance than both the operational and previously reprocessed SDR data sets.</a:t>
            </a:r>
          </a:p>
          <a:p>
            <a:r>
              <a:rPr lang="en-US" sz="1800" dirty="0"/>
              <a:t>The newly reprocessed SNPP OMPS NM/NP SDR datasets will be archived in the NOAA CLASS that is accessible to public users.</a:t>
            </a:r>
          </a:p>
          <a:p>
            <a:endParaRPr lang="en-US" sz="4000" dirty="0"/>
          </a:p>
        </p:txBody>
      </p:sp>
      <p:sp>
        <p:nvSpPr>
          <p:cNvPr id="4" name="Slide Number Placeholder 3">
            <a:extLst>
              <a:ext uri="{FF2B5EF4-FFF2-40B4-BE49-F238E27FC236}">
                <a16:creationId xmlns:a16="http://schemas.microsoft.com/office/drawing/2014/main" id="{C30DF572-DF4C-40C5-A17C-EC4BEC856E5F}"/>
              </a:ext>
            </a:extLst>
          </p:cNvPr>
          <p:cNvSpPr>
            <a:spLocks noGrp="1"/>
          </p:cNvSpPr>
          <p:nvPr>
            <p:ph type="sldNum" sz="quarter" idx="10"/>
          </p:nvPr>
        </p:nvSpPr>
        <p:spPr/>
        <p:txBody>
          <a:bodyPr/>
          <a:lstStyle/>
          <a:p>
            <a:pPr>
              <a:defRPr/>
            </a:pPr>
            <a:fld id="{DA28AC38-E0E8-49D7-B2FE-71FD7C42C09E}" type="slidenum">
              <a:rPr lang="en-US" smtClean="0"/>
              <a:pPr>
                <a:defRPr/>
              </a:pPr>
              <a:t>20</a:t>
            </a:fld>
            <a:endParaRPr lang="en-US"/>
          </a:p>
        </p:txBody>
      </p:sp>
      <p:pic>
        <p:nvPicPr>
          <p:cNvPr id="7" name="Picture 2" descr="C:\Users\jin\Documents\meeting\np_allch_nadir_EV_rad.gif">
            <a:extLst>
              <a:ext uri="{FF2B5EF4-FFF2-40B4-BE49-F238E27FC236}">
                <a16:creationId xmlns:a16="http://schemas.microsoft.com/office/drawing/2014/main" id="{D146AFF5-0E17-4018-8128-083AB5BCB7F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16287" y="1492540"/>
            <a:ext cx="7029042" cy="22123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37910BD-E663-4F04-B0D2-2641475BEDB1}"/>
              </a:ext>
            </a:extLst>
          </p:cNvPr>
          <p:cNvSpPr txBox="1"/>
          <p:nvPr/>
        </p:nvSpPr>
        <p:spPr>
          <a:xfrm>
            <a:off x="5632915" y="1226263"/>
            <a:ext cx="5795784" cy="430887"/>
          </a:xfrm>
          <a:prstGeom prst="rect">
            <a:avLst/>
          </a:prstGeom>
          <a:solidFill>
            <a:schemeClr val="bg1"/>
          </a:solidFill>
        </p:spPr>
        <p:txBody>
          <a:bodyPr wrap="square" rtlCol="0">
            <a:spAutoFit/>
          </a:bodyPr>
          <a:lstStyle/>
          <a:p>
            <a:pPr algn="ctr"/>
            <a:r>
              <a:rPr lang="en-US" sz="1100" dirty="0">
                <a:solidFill>
                  <a:srgbClr val="0000FF"/>
                </a:solidFill>
                <a:latin typeface="Times New Roman" panose="02020603050405020304" pitchFamily="18" charset="0"/>
                <a:cs typeface="Times New Roman" panose="02020603050405020304" pitchFamily="18" charset="0"/>
              </a:rPr>
              <a:t>(a) LT Performance of SNPP OMPS NP Nadir Radiance at 147 Channels</a:t>
            </a:r>
            <a:br>
              <a:rPr lang="en-US" sz="1100" dirty="0">
                <a:solidFill>
                  <a:srgbClr val="0000FF"/>
                </a:solidFill>
                <a:latin typeface="Times New Roman" panose="02020603050405020304" pitchFamily="18" charset="0"/>
                <a:cs typeface="Times New Roman" panose="02020603050405020304" pitchFamily="18" charset="0"/>
              </a:rPr>
            </a:br>
            <a:r>
              <a:rPr lang="en-US" sz="1100" dirty="0">
                <a:solidFill>
                  <a:srgbClr val="0000FF"/>
                </a:solidFill>
                <a:latin typeface="Times New Roman" panose="02020603050405020304" pitchFamily="18" charset="0"/>
                <a:cs typeface="Times New Roman" panose="02020603050405020304" pitchFamily="18" charset="0"/>
              </a:rPr>
              <a:t>(Tropical Region; </a:t>
            </a:r>
            <a:r>
              <a:rPr lang="en-US" sz="1100" dirty="0">
                <a:solidFill>
                  <a:srgbClr val="FF0000"/>
                </a:solidFill>
                <a:latin typeface="Times New Roman" panose="02020603050405020304" pitchFamily="18" charset="0"/>
                <a:cs typeface="Times New Roman" panose="02020603050405020304" pitchFamily="18" charset="0"/>
              </a:rPr>
              <a:t>Animated</a:t>
            </a:r>
            <a:r>
              <a:rPr lang="en-US" sz="1100" dirty="0">
                <a:solidFill>
                  <a:srgbClr val="0000FF"/>
                </a:solidFill>
                <a:latin typeface="Times New Roman" panose="02020603050405020304" pitchFamily="18" charset="0"/>
                <a:cs typeface="Times New Roman" panose="02020603050405020304" pitchFamily="18" charset="0"/>
              </a:rPr>
              <a:t> Time Series)</a:t>
            </a:r>
            <a:endParaRPr lang="en-US" sz="1100" b="1" dirty="0">
              <a:solidFill>
                <a:srgbClr val="0000FF"/>
              </a:solidFill>
            </a:endParaRPr>
          </a:p>
        </p:txBody>
      </p:sp>
      <p:pic>
        <p:nvPicPr>
          <p:cNvPr id="9" name="Picture 2" descr="C:\Users\jin\Documents\meeting\tc_allch_FOV18_EV_rad.gif">
            <a:extLst>
              <a:ext uri="{FF2B5EF4-FFF2-40B4-BE49-F238E27FC236}">
                <a16:creationId xmlns:a16="http://schemas.microsoft.com/office/drawing/2014/main" id="{4DAB9C5C-70ED-40C5-B6F4-BE09201D48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16285" y="4192796"/>
            <a:ext cx="7029043" cy="21367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617FCD-422B-4793-B53E-6CBECFA52C94}"/>
              </a:ext>
            </a:extLst>
          </p:cNvPr>
          <p:cNvSpPr txBox="1"/>
          <p:nvPr/>
        </p:nvSpPr>
        <p:spPr>
          <a:xfrm>
            <a:off x="9422974" y="3234847"/>
            <a:ext cx="1651910" cy="707886"/>
          </a:xfrm>
          <a:prstGeom prst="rect">
            <a:avLst/>
          </a:prstGeom>
          <a:solidFill>
            <a:srgbClr val="FFFF00">
              <a:alpha val="33000"/>
            </a:srgbClr>
          </a:solidFill>
        </p:spPr>
        <p:txBody>
          <a:bodyPr wrap="square" rtlCol="0">
            <a:spAutoFit/>
          </a:bodyPr>
          <a:lstStyle/>
          <a:p>
            <a:r>
              <a:rPr lang="en-US" sz="800" dirty="0">
                <a:solidFill>
                  <a:srgbClr val="00B050"/>
                </a:solidFill>
              </a:rPr>
              <a:t>The newly (v02) (green) reprocessed data demonstrate a quality-consistent LT performance for all OMPS NM and NP channels. </a:t>
            </a:r>
          </a:p>
        </p:txBody>
      </p:sp>
      <p:sp>
        <p:nvSpPr>
          <p:cNvPr id="11" name="Title 2">
            <a:extLst>
              <a:ext uri="{FF2B5EF4-FFF2-40B4-BE49-F238E27FC236}">
                <a16:creationId xmlns:a16="http://schemas.microsoft.com/office/drawing/2014/main" id="{71CBF0D6-73CE-4CFB-BDD6-EFB2262CF1D9}"/>
              </a:ext>
            </a:extLst>
          </p:cNvPr>
          <p:cNvSpPr txBox="1">
            <a:spLocks/>
          </p:cNvSpPr>
          <p:nvPr/>
        </p:nvSpPr>
        <p:spPr>
          <a:xfrm>
            <a:off x="5879567" y="3938230"/>
            <a:ext cx="5145924" cy="413502"/>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100" dirty="0">
                <a:solidFill>
                  <a:srgbClr val="0000FF"/>
                </a:solidFill>
                <a:latin typeface="Times New Roman" panose="02020603050405020304" pitchFamily="18" charset="0"/>
                <a:cs typeface="Times New Roman" panose="02020603050405020304" pitchFamily="18" charset="0"/>
                <a:sym typeface="Arial"/>
              </a:rPr>
              <a:t>(b) LT Performance of SNPP OMPS NM Nadir Radiance at 196 Channels</a:t>
            </a:r>
            <a:br>
              <a:rPr lang="en-US" sz="1100" dirty="0">
                <a:solidFill>
                  <a:srgbClr val="0000FF"/>
                </a:solidFill>
                <a:latin typeface="Times New Roman" panose="02020603050405020304" pitchFamily="18" charset="0"/>
                <a:cs typeface="Times New Roman" panose="02020603050405020304" pitchFamily="18" charset="0"/>
                <a:sym typeface="Arial"/>
              </a:rPr>
            </a:br>
            <a:r>
              <a:rPr lang="en-US" sz="1100" dirty="0">
                <a:solidFill>
                  <a:srgbClr val="0000FF"/>
                </a:solidFill>
                <a:latin typeface="Times New Roman" panose="02020603050405020304" pitchFamily="18" charset="0"/>
                <a:cs typeface="Times New Roman" panose="02020603050405020304" pitchFamily="18" charset="0"/>
                <a:sym typeface="Arial"/>
              </a:rPr>
              <a:t>(Tropical Region; </a:t>
            </a:r>
            <a:r>
              <a:rPr lang="en-US" sz="1100" dirty="0">
                <a:solidFill>
                  <a:srgbClr val="FF0000"/>
                </a:solidFill>
                <a:latin typeface="Times New Roman" panose="02020603050405020304" pitchFamily="18" charset="0"/>
                <a:cs typeface="Times New Roman" panose="02020603050405020304" pitchFamily="18" charset="0"/>
                <a:sym typeface="Arial"/>
              </a:rPr>
              <a:t>Animated</a:t>
            </a:r>
            <a:r>
              <a:rPr lang="en-US" sz="1100" dirty="0">
                <a:solidFill>
                  <a:srgbClr val="0000FF"/>
                </a:solidFill>
                <a:latin typeface="Times New Roman" panose="02020603050405020304" pitchFamily="18" charset="0"/>
                <a:cs typeface="Times New Roman" panose="02020603050405020304" pitchFamily="18" charset="0"/>
                <a:sym typeface="Arial"/>
              </a:rPr>
              <a:t> Time Series)</a:t>
            </a:r>
          </a:p>
        </p:txBody>
      </p:sp>
      <p:cxnSp>
        <p:nvCxnSpPr>
          <p:cNvPr id="13" name="Straight Arrow Connector 12">
            <a:extLst>
              <a:ext uri="{FF2B5EF4-FFF2-40B4-BE49-F238E27FC236}">
                <a16:creationId xmlns:a16="http://schemas.microsoft.com/office/drawing/2014/main" id="{0B060AD0-49C6-4BCE-B57A-ED475D81C366}"/>
              </a:ext>
            </a:extLst>
          </p:cNvPr>
          <p:cNvCxnSpPr>
            <a:cxnSpLocks/>
          </p:cNvCxnSpPr>
          <p:nvPr/>
        </p:nvCxnSpPr>
        <p:spPr>
          <a:xfrm flipV="1">
            <a:off x="6325173" y="2349591"/>
            <a:ext cx="316259" cy="107940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90BFF01-AE8C-4A12-8B96-09FE0C5A141E}"/>
              </a:ext>
            </a:extLst>
          </p:cNvPr>
          <p:cNvCxnSpPr>
            <a:cxnSpLocks/>
          </p:cNvCxnSpPr>
          <p:nvPr/>
        </p:nvCxnSpPr>
        <p:spPr>
          <a:xfrm flipH="1">
            <a:off x="6109854" y="3942477"/>
            <a:ext cx="127192" cy="57231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44C24E2-ADAA-4EF0-95EA-C031A4C10186}"/>
              </a:ext>
            </a:extLst>
          </p:cNvPr>
          <p:cNvCxnSpPr>
            <a:cxnSpLocks/>
          </p:cNvCxnSpPr>
          <p:nvPr/>
        </p:nvCxnSpPr>
        <p:spPr>
          <a:xfrm flipH="1">
            <a:off x="9687140" y="3859733"/>
            <a:ext cx="574941" cy="159739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FAF5B7-2A6E-474E-9387-AEFCD899721C}"/>
              </a:ext>
            </a:extLst>
          </p:cNvPr>
          <p:cNvCxnSpPr>
            <a:cxnSpLocks/>
          </p:cNvCxnSpPr>
          <p:nvPr/>
        </p:nvCxnSpPr>
        <p:spPr>
          <a:xfrm flipH="1" flipV="1">
            <a:off x="9880520" y="2584007"/>
            <a:ext cx="177880" cy="65084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E34EB2-30C5-4DF6-86D7-10639FDE5B70}"/>
              </a:ext>
            </a:extLst>
          </p:cNvPr>
          <p:cNvSpPr txBox="1"/>
          <p:nvPr/>
        </p:nvSpPr>
        <p:spPr>
          <a:xfrm>
            <a:off x="5280453" y="3503315"/>
            <a:ext cx="1828195" cy="461665"/>
          </a:xfrm>
          <a:prstGeom prst="rect">
            <a:avLst/>
          </a:prstGeom>
          <a:solidFill>
            <a:srgbClr val="FFFF00">
              <a:alpha val="36000"/>
            </a:srgbClr>
          </a:solidFill>
          <a:ln>
            <a:solidFill>
              <a:schemeClr val="accent1">
                <a:shade val="95000"/>
                <a:satMod val="105000"/>
              </a:schemeClr>
            </a:solidFill>
          </a:ln>
        </p:spPr>
        <p:txBody>
          <a:bodyPr wrap="square" rtlCol="0">
            <a:spAutoFit/>
          </a:bodyPr>
          <a:lstStyle/>
          <a:p>
            <a:r>
              <a:rPr lang="en-US" sz="800" dirty="0">
                <a:sym typeface="Symbol" panose="05050102010706020507" pitchFamily="18" charset="2"/>
              </a:rPr>
              <a:t>Ops data exhibit large fluctuations due to non-validated calibration LUTs prior to 09/09/2015</a:t>
            </a:r>
          </a:p>
        </p:txBody>
      </p:sp>
    </p:spTree>
    <p:extLst>
      <p:ext uri="{BB962C8B-B14F-4D97-AF65-F5344CB8AC3E}">
        <p14:creationId xmlns:p14="http://schemas.microsoft.com/office/powerpoint/2010/main" val="291840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Reprocessing – Zou</a:t>
            </a:r>
          </a:p>
        </p:txBody>
      </p:sp>
      <p:sp>
        <p:nvSpPr>
          <p:cNvPr id="3" name="Content Placeholder 2"/>
          <p:cNvSpPr>
            <a:spLocks noGrp="1"/>
          </p:cNvSpPr>
          <p:nvPr>
            <p:ph idx="1"/>
          </p:nvPr>
        </p:nvSpPr>
        <p:spPr/>
        <p:txBody>
          <a:bodyPr numCol="1">
            <a:normAutofit fontScale="92500" lnSpcReduction="10000"/>
          </a:bodyPr>
          <a:lstStyle/>
          <a:p>
            <a:r>
              <a:rPr lang="en-US" dirty="0"/>
              <a:t> </a:t>
            </a:r>
            <a:r>
              <a:rPr lang="en-US" sz="2800" dirty="0"/>
              <a:t>Transition of reprocessed S-NPP SDRs from NOAA/STAR to NOAA/CLASS for permanent archiving and operational distribution; Total data volume 1.7Pb</a:t>
            </a:r>
          </a:p>
          <a:p>
            <a:endParaRPr lang="en-US" sz="2800" dirty="0"/>
          </a:p>
          <a:p>
            <a:pPr>
              <a:buFont typeface="Wingdings" panose="05000000000000000000" pitchFamily="2" charset="2"/>
              <a:buChar char="Ø"/>
            </a:pPr>
            <a:r>
              <a:rPr lang="en-US" sz="2400" dirty="0"/>
              <a:t> Transition of reprocessed ATMS V1 and V2 SDRs completed</a:t>
            </a:r>
          </a:p>
          <a:p>
            <a:pPr>
              <a:buFont typeface="Wingdings" panose="05000000000000000000" pitchFamily="2" charset="2"/>
              <a:buChar char="Ø"/>
            </a:pPr>
            <a:r>
              <a:rPr lang="en-US" sz="2400" dirty="0"/>
              <a:t>Transition of reprocessed </a:t>
            </a:r>
            <a:r>
              <a:rPr lang="en-US" sz="2400" dirty="0" err="1"/>
              <a:t>CrIS</a:t>
            </a:r>
            <a:r>
              <a:rPr lang="en-US" sz="2400" dirty="0"/>
              <a:t> and OMPS V1 and V2 SDRs will be completed in March 2022</a:t>
            </a:r>
          </a:p>
          <a:p>
            <a:pPr>
              <a:buFont typeface="Wingdings" panose="05000000000000000000" pitchFamily="2" charset="2"/>
              <a:buChar char="Ø"/>
            </a:pPr>
            <a:r>
              <a:rPr lang="en-US" sz="2400" dirty="0"/>
              <a:t>Transition of reprocessed VIIRS SDRs will be completed in October 2023</a:t>
            </a:r>
          </a:p>
          <a:p>
            <a:pPr marL="0" indent="0">
              <a:buNone/>
            </a:pPr>
            <a:r>
              <a:rPr lang="en-US" sz="2400" dirty="0"/>
              <a:t> </a:t>
            </a:r>
          </a:p>
          <a:p>
            <a:r>
              <a:rPr lang="en-US" dirty="0"/>
              <a:t> </a:t>
            </a:r>
            <a:r>
              <a:rPr lang="en-US" sz="2800" dirty="0"/>
              <a:t>NOAA-20 reprocessing </a:t>
            </a:r>
          </a:p>
          <a:p>
            <a:endParaRPr lang="en-US" dirty="0"/>
          </a:p>
          <a:p>
            <a:pPr>
              <a:buFont typeface="Wingdings" panose="05000000000000000000" pitchFamily="2" charset="2"/>
              <a:buChar char="Ø"/>
            </a:pPr>
            <a:r>
              <a:rPr lang="en-US" sz="2400" dirty="0"/>
              <a:t>ATMS, </a:t>
            </a:r>
            <a:r>
              <a:rPr lang="en-US" sz="2400" dirty="0" err="1"/>
              <a:t>CrIS</a:t>
            </a:r>
            <a:r>
              <a:rPr lang="en-US" sz="2400" dirty="0"/>
              <a:t>, and OMPS completed </a:t>
            </a:r>
          </a:p>
          <a:p>
            <a:pPr>
              <a:buFont typeface="Wingdings" panose="05000000000000000000" pitchFamily="2" charset="2"/>
              <a:buChar char="Ø"/>
            </a:pPr>
            <a:r>
              <a:rPr lang="en-US" sz="2400" dirty="0"/>
              <a:t>VIIRS is being planned</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28AC38-E0E8-49D7-B2FE-71FD7C42C09E}" type="slidenum">
              <a:rPr kumimoji="0" 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63378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Reprocessing – Zou</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28AC38-E0E8-49D7-B2FE-71FD7C42C09E}" type="slidenum">
              <a:rPr kumimoji="0" 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1D93DA7-33D4-44BD-9F49-34A8C6824F16}"/>
              </a:ext>
            </a:extLst>
          </p:cNvPr>
          <p:cNvSpPr/>
          <p:nvPr/>
        </p:nvSpPr>
        <p:spPr>
          <a:xfrm>
            <a:off x="318977" y="767478"/>
            <a:ext cx="11355572"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Two options to get the reprocessed S-NPP SDR data from NCEI/CLASS</a:t>
            </a:r>
          </a:p>
        </p:txBody>
      </p:sp>
      <p:sp>
        <p:nvSpPr>
          <p:cNvPr id="10" name="Rectangle 9">
            <a:extLst>
              <a:ext uri="{FF2B5EF4-FFF2-40B4-BE49-F238E27FC236}">
                <a16:creationId xmlns:a16="http://schemas.microsoft.com/office/drawing/2014/main" id="{1329D54E-B354-4225-9BF6-3C8BCE647DE4}"/>
              </a:ext>
            </a:extLst>
          </p:cNvPr>
          <p:cNvSpPr/>
          <p:nvPr/>
        </p:nvSpPr>
        <p:spPr>
          <a:xfrm>
            <a:off x="1778527" y="2296356"/>
            <a:ext cx="2763101" cy="1815882"/>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4BBDDA17-A7A5-4936-820D-63C955425051}"/>
              </a:ext>
            </a:extLst>
          </p:cNvPr>
          <p:cNvSpPr/>
          <p:nvPr/>
        </p:nvSpPr>
        <p:spPr>
          <a:xfrm>
            <a:off x="958337" y="1909478"/>
            <a:ext cx="5327941" cy="2585323"/>
          </a:xfrm>
          <a:prstGeom prst="rect">
            <a:avLst/>
          </a:prstGeom>
        </p:spPr>
        <p:txBody>
          <a:bodyPr wrap="square">
            <a:spAutoFit/>
          </a:bodyPr>
          <a:lstStyle/>
          <a:p>
            <a:pPr marL="342900" marR="0" lvl="0" indent="-342900" algn="r" defTabSz="914400" rtl="0" eaLnBrk="1" fontAlgn="base" latinLnBrk="0" hangingPunct="1">
              <a:lnSpc>
                <a:spcPct val="100000"/>
              </a:lnSpc>
              <a:spcBef>
                <a:spcPct val="0"/>
              </a:spcBef>
              <a:spcAft>
                <a:spcPct val="0"/>
              </a:spcAft>
              <a:buClrTx/>
              <a:buSzTx/>
              <a:buFontTx/>
              <a:buAutoNum type="alphaUcPeriod"/>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Archive Tape Search and Order</a:t>
            </a: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39725" marR="0" lvl="0" indent="-339725"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Recent Tar File FTP Download </a:t>
            </a: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54E2F103-F88F-47B8-85C4-C54FB0BEB323}"/>
              </a:ext>
            </a:extLst>
          </p:cNvPr>
          <p:cNvGrpSpPr/>
          <p:nvPr/>
        </p:nvGrpSpPr>
        <p:grpSpPr>
          <a:xfrm>
            <a:off x="760461" y="4282268"/>
            <a:ext cx="5433193" cy="1978810"/>
            <a:chOff x="126417" y="4716534"/>
            <a:chExt cx="4672085" cy="1978810"/>
          </a:xfrm>
        </p:grpSpPr>
        <p:pic>
          <p:nvPicPr>
            <p:cNvPr id="13" name="Picture 12">
              <a:extLst>
                <a:ext uri="{FF2B5EF4-FFF2-40B4-BE49-F238E27FC236}">
                  <a16:creationId xmlns:a16="http://schemas.microsoft.com/office/drawing/2014/main" id="{AE262EB5-008A-49A8-811D-6E2E0FA54A88}"/>
                </a:ext>
              </a:extLst>
            </p:cNvPr>
            <p:cNvPicPr>
              <a:picLocks noChangeAspect="1"/>
            </p:cNvPicPr>
            <p:nvPr/>
          </p:nvPicPr>
          <p:blipFill rotWithShape="1">
            <a:blip r:embed="rId3"/>
            <a:srcRect l="12526" t="41814" r="45579" b="31333"/>
            <a:stretch/>
          </p:blipFill>
          <p:spPr>
            <a:xfrm>
              <a:off x="126417" y="4716534"/>
              <a:ext cx="4672085" cy="1978810"/>
            </a:xfrm>
            <a:prstGeom prst="rect">
              <a:avLst/>
            </a:prstGeom>
          </p:spPr>
        </p:pic>
        <p:sp>
          <p:nvSpPr>
            <p:cNvPr id="14" name="Rectangle 13">
              <a:extLst>
                <a:ext uri="{FF2B5EF4-FFF2-40B4-BE49-F238E27FC236}">
                  <a16:creationId xmlns:a16="http://schemas.microsoft.com/office/drawing/2014/main" id="{C05874AD-4E94-4601-BA65-57A5CEEB0236}"/>
                </a:ext>
              </a:extLst>
            </p:cNvPr>
            <p:cNvSpPr/>
            <p:nvPr/>
          </p:nvSpPr>
          <p:spPr>
            <a:xfrm>
              <a:off x="1837189" y="5092117"/>
              <a:ext cx="1535185" cy="100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8654029F-8DE6-48C1-BEA8-CFFEA5A7159F}"/>
                </a:ext>
              </a:extLst>
            </p:cNvPr>
            <p:cNvSpPr/>
            <p:nvPr/>
          </p:nvSpPr>
          <p:spPr>
            <a:xfrm>
              <a:off x="1731397" y="4983417"/>
              <a:ext cx="2807048"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4"/>
                </a:rPr>
                <a:t>ftp://ftp-jpss.avl.class.noaa.gov/STAR/</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pic>
        <p:nvPicPr>
          <p:cNvPr id="16" name="Picture 15">
            <a:extLst>
              <a:ext uri="{FF2B5EF4-FFF2-40B4-BE49-F238E27FC236}">
                <a16:creationId xmlns:a16="http://schemas.microsoft.com/office/drawing/2014/main" id="{CF945BD7-CDD3-4FEA-BB46-FF759E416946}"/>
              </a:ext>
            </a:extLst>
          </p:cNvPr>
          <p:cNvPicPr>
            <a:picLocks noChangeAspect="1"/>
          </p:cNvPicPr>
          <p:nvPr/>
        </p:nvPicPr>
        <p:blipFill rotWithShape="1">
          <a:blip r:embed="rId5"/>
          <a:srcRect l="3379" t="21884" r="54210" b="15426"/>
          <a:stretch/>
        </p:blipFill>
        <p:spPr>
          <a:xfrm>
            <a:off x="6378902" y="1305901"/>
            <a:ext cx="4947385" cy="4081431"/>
          </a:xfrm>
          <a:prstGeom prst="rect">
            <a:avLst/>
          </a:prstGeom>
        </p:spPr>
      </p:pic>
    </p:spTree>
    <p:extLst>
      <p:ext uri="{BB962C8B-B14F-4D97-AF65-F5344CB8AC3E}">
        <p14:creationId xmlns:p14="http://schemas.microsoft.com/office/powerpoint/2010/main" val="465048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Reprocessing – Zou</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28AC38-E0E8-49D7-B2FE-71FD7C42C09E}" type="slidenum">
              <a:rPr kumimoji="0" 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1329D54E-B354-4225-9BF6-3C8BCE647DE4}"/>
              </a:ext>
            </a:extLst>
          </p:cNvPr>
          <p:cNvSpPr/>
          <p:nvPr/>
        </p:nvSpPr>
        <p:spPr>
          <a:xfrm>
            <a:off x="1778527" y="2296356"/>
            <a:ext cx="2763101" cy="1815882"/>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7" name="Group 16">
            <a:extLst>
              <a:ext uri="{FF2B5EF4-FFF2-40B4-BE49-F238E27FC236}">
                <a16:creationId xmlns:a16="http://schemas.microsoft.com/office/drawing/2014/main" id="{B86C6CB4-9DB3-4F97-B18F-3908D0378F1B}"/>
              </a:ext>
            </a:extLst>
          </p:cNvPr>
          <p:cNvGrpSpPr/>
          <p:nvPr/>
        </p:nvGrpSpPr>
        <p:grpSpPr>
          <a:xfrm>
            <a:off x="2962110" y="912770"/>
            <a:ext cx="4920024" cy="5074720"/>
            <a:chOff x="106918" y="905523"/>
            <a:chExt cx="5170394" cy="5812603"/>
          </a:xfrm>
        </p:grpSpPr>
        <p:pic>
          <p:nvPicPr>
            <p:cNvPr id="18" name="Picture 17">
              <a:extLst>
                <a:ext uri="{FF2B5EF4-FFF2-40B4-BE49-F238E27FC236}">
                  <a16:creationId xmlns:a16="http://schemas.microsoft.com/office/drawing/2014/main" id="{AE176F28-B804-43EC-BB2D-1DC1543C9FD7}"/>
                </a:ext>
              </a:extLst>
            </p:cNvPr>
            <p:cNvPicPr>
              <a:picLocks noChangeAspect="1"/>
            </p:cNvPicPr>
            <p:nvPr/>
          </p:nvPicPr>
          <p:blipFill>
            <a:blip r:embed="rId3"/>
            <a:stretch>
              <a:fillRect/>
            </a:stretch>
          </p:blipFill>
          <p:spPr>
            <a:xfrm>
              <a:off x="106918" y="905523"/>
              <a:ext cx="4855650" cy="5812603"/>
            </a:xfrm>
            <a:prstGeom prst="rect">
              <a:avLst/>
            </a:prstGeom>
          </p:spPr>
        </p:pic>
        <p:sp>
          <p:nvSpPr>
            <p:cNvPr id="19" name="Rectangle 18">
              <a:extLst>
                <a:ext uri="{FF2B5EF4-FFF2-40B4-BE49-F238E27FC236}">
                  <a16:creationId xmlns:a16="http://schemas.microsoft.com/office/drawing/2014/main" id="{7BF89572-F85F-4E1D-8E19-982DF7F1EE9E}"/>
                </a:ext>
              </a:extLst>
            </p:cNvPr>
            <p:cNvSpPr/>
            <p:nvPr/>
          </p:nvSpPr>
          <p:spPr>
            <a:xfrm>
              <a:off x="421662" y="1320317"/>
              <a:ext cx="4855650" cy="27699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https://www.avl.class.noaa.gov/saa/products/catSearch</a:t>
              </a: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0" name="Rectangle 19">
              <a:extLst>
                <a:ext uri="{FF2B5EF4-FFF2-40B4-BE49-F238E27FC236}">
                  <a16:creationId xmlns:a16="http://schemas.microsoft.com/office/drawing/2014/main" id="{99190D3B-CADC-4BA0-B714-A0C0E5C361A1}"/>
                </a:ext>
              </a:extLst>
            </p:cNvPr>
            <p:cNvSpPr/>
            <p:nvPr/>
          </p:nvSpPr>
          <p:spPr>
            <a:xfrm>
              <a:off x="1211522" y="3984665"/>
              <a:ext cx="1566227" cy="66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69900B63-F3C0-44C4-AFF8-89D64EFA30C4}"/>
                </a:ext>
              </a:extLst>
            </p:cNvPr>
            <p:cNvSpPr txBox="1"/>
            <p:nvPr/>
          </p:nvSpPr>
          <p:spPr>
            <a:xfrm>
              <a:off x="1126301" y="3933423"/>
              <a:ext cx="3233993"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hlinkClick r:id="rId5">
                    <a:extLst>
                      <a:ext uri="{A12FA001-AC4F-418D-AE19-62706E023703}">
                        <ahyp:hlinkClr xmlns:ahyp="http://schemas.microsoft.com/office/drawing/2018/hyperlinkcolor" val="tx"/>
                      </a:ext>
                    </a:extLst>
                  </a:hlinkClick>
                </a:rPr>
                <a:t>JPSS ATMS Sensor Data Record Reprocessed (RPATMSSDR)</a:t>
              </a:r>
              <a:endPar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22" name="Rectangle 21">
              <a:extLst>
                <a:ext uri="{FF2B5EF4-FFF2-40B4-BE49-F238E27FC236}">
                  <a16:creationId xmlns:a16="http://schemas.microsoft.com/office/drawing/2014/main" id="{227AE290-58A6-4221-9143-22F32366218C}"/>
                </a:ext>
              </a:extLst>
            </p:cNvPr>
            <p:cNvSpPr/>
            <p:nvPr/>
          </p:nvSpPr>
          <p:spPr>
            <a:xfrm>
              <a:off x="1211522" y="4142422"/>
              <a:ext cx="168369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1A9AB34A-E362-49FB-80F3-1274308BCEF1}"/>
                </a:ext>
              </a:extLst>
            </p:cNvPr>
            <p:cNvSpPr txBox="1"/>
            <p:nvPr/>
          </p:nvSpPr>
          <p:spPr>
            <a:xfrm>
              <a:off x="1121695" y="4072208"/>
              <a:ext cx="337327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hlinkClick r:id="rId6">
                    <a:extLst>
                      <a:ext uri="{A12FA001-AC4F-418D-AE19-62706E023703}">
                        <ahyp:hlinkClr xmlns:ahyp="http://schemas.microsoft.com/office/drawing/2018/hyperlinkcolor" val="tx"/>
                      </a:ext>
                    </a:extLst>
                  </a:hlinkClick>
                </a:rPr>
                <a:t>JPSS ATMS Temperature Data Record Reprocessed (RPATMSTDR)</a:t>
              </a:r>
              <a:endPar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24" name="Rectangle 23">
              <a:extLst>
                <a:ext uri="{FF2B5EF4-FFF2-40B4-BE49-F238E27FC236}">
                  <a16:creationId xmlns:a16="http://schemas.microsoft.com/office/drawing/2014/main" id="{9BDCC083-1ACA-42A2-AC55-4791076DA90A}"/>
                </a:ext>
              </a:extLst>
            </p:cNvPr>
            <p:cNvSpPr/>
            <p:nvPr/>
          </p:nvSpPr>
          <p:spPr>
            <a:xfrm>
              <a:off x="1211522" y="4719815"/>
              <a:ext cx="1303654" cy="69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0A23B4-8EF0-4783-9BA7-E112F0140C5F}"/>
                </a:ext>
              </a:extLst>
            </p:cNvPr>
            <p:cNvSpPr txBox="1"/>
            <p:nvPr/>
          </p:nvSpPr>
          <p:spPr>
            <a:xfrm>
              <a:off x="1121695" y="4634285"/>
              <a:ext cx="3238599"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hlinkClick r:id="rId7">
                    <a:extLst>
                      <a:ext uri="{A12FA001-AC4F-418D-AE19-62706E023703}">
                        <ahyp:hlinkClr xmlns:ahyp="http://schemas.microsoft.com/office/drawing/2018/hyperlinkcolor" val="tx"/>
                      </a:ext>
                    </a:extLst>
                  </a:hlinkClick>
                </a:rPr>
                <a:t>JPSS CrIS Sensor Data Record Reprocessed (RPCRISSDR)</a:t>
              </a:r>
              <a:endPar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26" name="Rectangle 25">
              <a:extLst>
                <a:ext uri="{FF2B5EF4-FFF2-40B4-BE49-F238E27FC236}">
                  <a16:creationId xmlns:a16="http://schemas.microsoft.com/office/drawing/2014/main" id="{25CA0FB6-2063-4F4F-8627-1EB7768EC1E8}"/>
                </a:ext>
              </a:extLst>
            </p:cNvPr>
            <p:cNvSpPr/>
            <p:nvPr/>
          </p:nvSpPr>
          <p:spPr>
            <a:xfrm>
              <a:off x="1211521" y="5682977"/>
              <a:ext cx="1566227" cy="66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AF6C3AFA-FA65-4908-935D-3F4D9F8087BD}"/>
                </a:ext>
              </a:extLst>
            </p:cNvPr>
            <p:cNvSpPr txBox="1"/>
            <p:nvPr/>
          </p:nvSpPr>
          <p:spPr>
            <a:xfrm>
              <a:off x="1121695" y="5596295"/>
              <a:ext cx="3238599"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hlinkClick r:id="rId8">
                    <a:extLst>
                      <a:ext uri="{A12FA001-AC4F-418D-AE19-62706E023703}">
                        <ahyp:hlinkClr xmlns:ahyp="http://schemas.microsoft.com/office/drawing/2018/hyperlinkcolor" val="tx"/>
                      </a:ext>
                    </a:extLst>
                  </a:hlinkClick>
                </a:rPr>
                <a:t>JPSS OMPS Sensor Data Record Reprocessed (RPOMPSSDR)</a:t>
              </a:r>
              <a:endPar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28" name="Rectangle 27">
              <a:extLst>
                <a:ext uri="{FF2B5EF4-FFF2-40B4-BE49-F238E27FC236}">
                  <a16:creationId xmlns:a16="http://schemas.microsoft.com/office/drawing/2014/main" id="{C4460883-FC86-4797-A4A9-B34187746808}"/>
                </a:ext>
              </a:extLst>
            </p:cNvPr>
            <p:cNvSpPr/>
            <p:nvPr/>
          </p:nvSpPr>
          <p:spPr>
            <a:xfrm>
              <a:off x="1211521" y="6120925"/>
              <a:ext cx="1895596" cy="66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1D3C6107-CFA9-4479-8105-E6E57E6A4BCD}"/>
                </a:ext>
              </a:extLst>
            </p:cNvPr>
            <p:cNvSpPr txBox="1"/>
            <p:nvPr/>
          </p:nvSpPr>
          <p:spPr>
            <a:xfrm>
              <a:off x="1121694" y="6032699"/>
              <a:ext cx="3541023"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hlinkClick r:id="rId9">
                    <a:extLst>
                      <a:ext uri="{A12FA001-AC4F-418D-AE19-62706E023703}">
                        <ahyp:hlinkClr xmlns:ahyp="http://schemas.microsoft.com/office/drawing/2018/hyperlinkcolor" val="tx"/>
                      </a:ext>
                    </a:extLst>
                  </a:hlinkClick>
                </a:rPr>
                <a:t>JPSS VIIRS Intermediate Product Reprocessed (RPVIIRSNG) Non-Gridded</a:t>
              </a:r>
              <a:endPar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30" name="Rectangle 29">
              <a:extLst>
                <a:ext uri="{FF2B5EF4-FFF2-40B4-BE49-F238E27FC236}">
                  <a16:creationId xmlns:a16="http://schemas.microsoft.com/office/drawing/2014/main" id="{A92C3B9F-9955-4C39-84B9-899067D32C45}"/>
                </a:ext>
              </a:extLst>
            </p:cNvPr>
            <p:cNvSpPr/>
            <p:nvPr/>
          </p:nvSpPr>
          <p:spPr>
            <a:xfrm>
              <a:off x="1211521" y="6348254"/>
              <a:ext cx="1566227" cy="66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282F9B9E-5D1A-4F5E-8B12-94F572F75DD8}"/>
                </a:ext>
              </a:extLst>
            </p:cNvPr>
            <p:cNvSpPr txBox="1"/>
            <p:nvPr/>
          </p:nvSpPr>
          <p:spPr>
            <a:xfrm>
              <a:off x="1121694" y="6252279"/>
              <a:ext cx="3238599"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hlinkClick r:id="rId10">
                    <a:extLst>
                      <a:ext uri="{A12FA001-AC4F-418D-AE19-62706E023703}">
                        <ahyp:hlinkClr xmlns:ahyp="http://schemas.microsoft.com/office/drawing/2018/hyperlinkcolor" val="tx"/>
                      </a:ext>
                    </a:extLst>
                  </a:hlinkClick>
                </a:rPr>
                <a:t>JPSS VIIRS Sensor Data Record Reprocessed (RPVIIRSSDR)</a:t>
              </a:r>
              <a:endParaRPr kumimoji="0" lang="en-US" sz="9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p:txBody>
        </p:sp>
      </p:grpSp>
      <p:pic>
        <p:nvPicPr>
          <p:cNvPr id="32" name="Picture 31">
            <a:extLst>
              <a:ext uri="{FF2B5EF4-FFF2-40B4-BE49-F238E27FC236}">
                <a16:creationId xmlns:a16="http://schemas.microsoft.com/office/drawing/2014/main" id="{2564F915-8A55-4EA4-8616-87C24F470A8B}"/>
              </a:ext>
            </a:extLst>
          </p:cNvPr>
          <p:cNvPicPr>
            <a:picLocks noChangeAspect="1"/>
          </p:cNvPicPr>
          <p:nvPr/>
        </p:nvPicPr>
        <p:blipFill rotWithShape="1">
          <a:blip r:embed="rId11"/>
          <a:srcRect l="14192" r="10695" b="5526"/>
          <a:stretch/>
        </p:blipFill>
        <p:spPr>
          <a:xfrm>
            <a:off x="7975158" y="895500"/>
            <a:ext cx="3691023" cy="5196694"/>
          </a:xfrm>
          <a:prstGeom prst="rect">
            <a:avLst/>
          </a:prstGeom>
          <a:ln>
            <a:solidFill>
              <a:schemeClr val="tx1"/>
            </a:solidFill>
          </a:ln>
        </p:spPr>
      </p:pic>
      <p:sp>
        <p:nvSpPr>
          <p:cNvPr id="33" name="TextBox 32">
            <a:extLst>
              <a:ext uri="{FF2B5EF4-FFF2-40B4-BE49-F238E27FC236}">
                <a16:creationId xmlns:a16="http://schemas.microsoft.com/office/drawing/2014/main" id="{B1542EBC-99F6-42D8-BE14-A16D55AB1410}"/>
              </a:ext>
            </a:extLst>
          </p:cNvPr>
          <p:cNvSpPr txBox="1"/>
          <p:nvPr/>
        </p:nvSpPr>
        <p:spPr>
          <a:xfrm>
            <a:off x="8305259" y="1324226"/>
            <a:ext cx="3567891" cy="461665"/>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hlinkClick r:id="rId5">
                  <a:extLst>
                    <a:ext uri="{A12FA001-AC4F-418D-AE19-62706E023703}">
                      <ahyp:hlinkClr xmlns:ahyp="http://schemas.microsoft.com/office/drawing/2018/hyperlinkcolor" val="tx"/>
                    </a:ext>
                  </a:extLst>
                </a:hlinkClick>
              </a:rPr>
              <a:t>JPSS ATMS Sensor Data Record Reprocessed (RPATMSSDR)</a:t>
            </a:r>
            <a:endParaRPr kumimoji="0" lang="en-US" sz="1200" b="1" i="0" u="none" strike="noStrike" kern="1200" cap="none" spc="0" normalizeH="0" baseline="0" noProof="0" dirty="0">
              <a:ln>
                <a:noFill/>
              </a:ln>
              <a:solidFill>
                <a:srgbClr val="FF0000"/>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CB4E1504-090C-4F2B-B7EC-82E39910DD83}"/>
              </a:ext>
            </a:extLst>
          </p:cNvPr>
          <p:cNvSpPr/>
          <p:nvPr/>
        </p:nvSpPr>
        <p:spPr>
          <a:xfrm>
            <a:off x="7567390" y="6183629"/>
            <a:ext cx="4920024"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00FF00"/>
                </a:highlight>
                <a:uLnTx/>
                <a:uFillTx/>
                <a:latin typeface="Arial" charset="0"/>
                <a:ea typeface="+mn-ea"/>
                <a:cs typeface="+mn-cs"/>
              </a:rPr>
              <a:t>The reprocessed SNPP ATMS data is available now!</a:t>
            </a:r>
          </a:p>
        </p:txBody>
      </p:sp>
      <p:sp>
        <p:nvSpPr>
          <p:cNvPr id="35" name="Arrow: Right 34">
            <a:extLst>
              <a:ext uri="{FF2B5EF4-FFF2-40B4-BE49-F238E27FC236}">
                <a16:creationId xmlns:a16="http://schemas.microsoft.com/office/drawing/2014/main" id="{36008E65-7BDA-4FF7-84AA-C208A0BB305D}"/>
              </a:ext>
            </a:extLst>
          </p:cNvPr>
          <p:cNvSpPr/>
          <p:nvPr/>
        </p:nvSpPr>
        <p:spPr>
          <a:xfrm>
            <a:off x="6891640" y="4172315"/>
            <a:ext cx="1043654" cy="45719"/>
          </a:xfrm>
          <a:prstGeom prst="rightArrow">
            <a:avLst/>
          </a:prstGeom>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FAFEC1E2-9531-40E5-94B9-9C93572E7A25}"/>
              </a:ext>
            </a:extLst>
          </p:cNvPr>
          <p:cNvSpPr/>
          <p:nvPr/>
        </p:nvSpPr>
        <p:spPr>
          <a:xfrm>
            <a:off x="-104522" y="2228671"/>
            <a:ext cx="2763102"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CLASS Archive Search and Order Interface</a:t>
            </a:r>
          </a:p>
        </p:txBody>
      </p:sp>
    </p:spTree>
    <p:extLst>
      <p:ext uri="{BB962C8B-B14F-4D97-AF65-F5344CB8AC3E}">
        <p14:creationId xmlns:p14="http://schemas.microsoft.com/office/powerpoint/2010/main" val="1931525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Activities &amp; Achievements – GDWG</a:t>
            </a:r>
          </a:p>
        </p:txBody>
      </p:sp>
      <p:sp>
        <p:nvSpPr>
          <p:cNvPr id="3" name="Content Placeholder 2"/>
          <p:cNvSpPr>
            <a:spLocks noGrp="1"/>
          </p:cNvSpPr>
          <p:nvPr>
            <p:ph idx="1"/>
          </p:nvPr>
        </p:nvSpPr>
        <p:spPr/>
        <p:txBody>
          <a:bodyPr>
            <a:normAutofit/>
          </a:bodyPr>
          <a:lstStyle/>
          <a:p>
            <a:pPr>
              <a:lnSpc>
                <a:spcPct val="90000"/>
              </a:lnSpc>
            </a:pPr>
            <a:r>
              <a:rPr lang="en-US" sz="2400" dirty="0"/>
              <a:t>THREDDS server to integrate NOAA with the GSICS collaboration server.</a:t>
            </a:r>
          </a:p>
          <a:p>
            <a:pPr>
              <a:lnSpc>
                <a:spcPct val="90000"/>
              </a:lnSpc>
            </a:pPr>
            <a:r>
              <a:rPr lang="en-US" sz="2400" dirty="0"/>
              <a:t>Alert System to update on status of product creation.</a:t>
            </a:r>
          </a:p>
          <a:p>
            <a:pPr>
              <a:lnSpc>
                <a:spcPct val="90000"/>
              </a:lnSpc>
            </a:pPr>
            <a:r>
              <a:rPr lang="en-US" sz="2400" dirty="0"/>
              <a:t>Notebook that combines Processors, Code, and GSICS products.</a:t>
            </a:r>
          </a:p>
          <a:p>
            <a:pPr>
              <a:lnSpc>
                <a:spcPct val="90000"/>
              </a:lnSpc>
            </a:pPr>
            <a:r>
              <a:rPr lang="en-US" sz="2400" dirty="0"/>
              <a:t>Wiki as a platform to exchange ideas.</a:t>
            </a:r>
          </a:p>
          <a:p>
            <a:pPr>
              <a:lnSpc>
                <a:spcPct val="90000"/>
              </a:lnSpc>
            </a:pPr>
            <a:r>
              <a:rPr lang="en-US" sz="2400" dirty="0"/>
              <a:t>Inter-Calibration Platform, a python platform with readers of satellite data, collocation algorithm, and radiative transfer model that can compare wide range of observing systems.</a:t>
            </a:r>
          </a:p>
          <a:p>
            <a:pPr>
              <a:lnSpc>
                <a:spcPct val="90000"/>
              </a:lnSpc>
            </a:pPr>
            <a:r>
              <a:rPr lang="en-US" sz="2400" dirty="0"/>
              <a:t>Action Tracker on Google Cloud to extract and publish actions, recommendations, and decisions.</a:t>
            </a:r>
          </a:p>
          <a:p>
            <a:pPr>
              <a:lnSpc>
                <a:spcPct val="90000"/>
              </a:lnSpc>
            </a:pPr>
            <a:r>
              <a:rPr lang="en-US" sz="2400" dirty="0"/>
              <a:t>New </a:t>
            </a:r>
            <a:r>
              <a:rPr lang="en-US" sz="2400" dirty="0" err="1"/>
              <a:t>Colab</a:t>
            </a:r>
            <a:r>
              <a:rPr lang="en-US" sz="2400" dirty="0"/>
              <a:t> Platforms</a:t>
            </a:r>
          </a:p>
          <a:p>
            <a:pPr lvl="1">
              <a:lnSpc>
                <a:spcPct val="90000"/>
              </a:lnSpc>
            </a:pPr>
            <a:r>
              <a:rPr lang="en-US" sz="2000" dirty="0"/>
              <a:t>Produce State of Observing System Charts</a:t>
            </a:r>
          </a:p>
          <a:p>
            <a:pPr lvl="1">
              <a:lnSpc>
                <a:spcPct val="90000"/>
              </a:lnSpc>
            </a:pPr>
            <a:r>
              <a:rPr lang="en-US" sz="2000" dirty="0"/>
              <a:t>Visualize and Analyze GEMS data at all available resolutions</a:t>
            </a:r>
          </a:p>
          <a:p>
            <a:pPr>
              <a:lnSpc>
                <a:spcPct val="90000"/>
              </a:lnSpc>
            </a:pPr>
            <a:r>
              <a:rPr lang="en-US" sz="2400"/>
              <a:t>New features added </a:t>
            </a:r>
            <a:r>
              <a:rPr lang="en-US" sz="2400" dirty="0"/>
              <a:t>in the GSICS Product monitoring System</a:t>
            </a:r>
          </a:p>
          <a:p>
            <a:pPr>
              <a:lnSpc>
                <a:spcPct val="90000"/>
              </a:lnSpc>
            </a:pPr>
            <a:endParaRPr lang="en-US" sz="2400" dirty="0"/>
          </a:p>
          <a:p>
            <a:pPr>
              <a:lnSpc>
                <a:spcPct val="90000"/>
              </a:lnSpc>
            </a:pPr>
            <a:endParaRPr lang="en-US" sz="2400" dirty="0"/>
          </a:p>
          <a:p>
            <a:pPr>
              <a:lnSpc>
                <a:spcPct val="90000"/>
              </a:lnSpc>
            </a:pPr>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28AC38-E0E8-49D7-B2FE-71FD7C42C09E}" type="slidenum">
              <a:rPr kumimoji="0" 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38550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GRUAN for Inter-Calibration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28AC38-E0E8-49D7-B2FE-71FD7C42C09E}" type="slidenum">
              <a:rPr kumimoji="0" 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07208" y="1326120"/>
            <a:ext cx="177163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n-ea"/>
                <a:cs typeface="+mn-cs"/>
              </a:rPr>
              <a:t>In-situ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n-ea"/>
                <a:cs typeface="+mn-cs"/>
              </a:rPr>
              <a:t>Data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n-ea"/>
                <a:cs typeface="+mn-cs"/>
              </a:rPr>
              <a:t>Monitoring</a:t>
            </a:r>
          </a:p>
        </p:txBody>
      </p:sp>
      <p:pic>
        <p:nvPicPr>
          <p:cNvPr id="6" name="Content Placeholder 3"/>
          <p:cNvPicPr>
            <a:picLocks noChangeAspect="1"/>
          </p:cNvPicPr>
          <p:nvPr/>
        </p:nvPicPr>
        <p:blipFill>
          <a:blip r:embed="rId3"/>
          <a:stretch>
            <a:fillRect/>
          </a:stretch>
        </p:blipFill>
        <p:spPr>
          <a:xfrm>
            <a:off x="2078513" y="1113933"/>
            <a:ext cx="8305351" cy="4415152"/>
          </a:xfrm>
          <a:prstGeom prst="rect">
            <a:avLst/>
          </a:prstGeom>
        </p:spPr>
      </p:pic>
      <p:sp>
        <p:nvSpPr>
          <p:cNvPr id="7" name="Left-Right Arrow 6"/>
          <p:cNvSpPr/>
          <p:nvPr/>
        </p:nvSpPr>
        <p:spPr>
          <a:xfrm>
            <a:off x="5181600" y="1704815"/>
            <a:ext cx="1981200" cy="1007388"/>
          </a:xfrm>
          <a:prstGeom prst="leftRightArrow">
            <a:avLst/>
          </a:prstGeom>
          <a:solidFill>
            <a:srgbClr val="FFC000"/>
          </a:solidFill>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C0504D">
                    <a:lumMod val="75000"/>
                  </a:srgbClr>
                </a:solidFill>
                <a:effectLst/>
                <a:uLnTx/>
                <a:uFillTx/>
                <a:latin typeface="Arial"/>
                <a:ea typeface="+mn-ea"/>
                <a:cs typeface="+mn-cs"/>
              </a:rPr>
              <a:t>GRUAN-GSICS Interaction</a:t>
            </a:r>
          </a:p>
        </p:txBody>
      </p:sp>
      <p:sp>
        <p:nvSpPr>
          <p:cNvPr id="8" name="Left-Right Arrow 7"/>
          <p:cNvSpPr/>
          <p:nvPr/>
        </p:nvSpPr>
        <p:spPr>
          <a:xfrm rot="2769709">
            <a:off x="3098771" y="3234596"/>
            <a:ext cx="1495092" cy="937979"/>
          </a:xfrm>
          <a:prstGeom prst="leftRightArrow">
            <a:avLst/>
          </a:prstGeom>
          <a:solidFill>
            <a:srgbClr val="FFC000"/>
          </a:solidFill>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C0504D">
                    <a:lumMod val="75000"/>
                  </a:srgbClr>
                </a:solidFill>
                <a:effectLst/>
                <a:uLnTx/>
                <a:uFillTx/>
                <a:latin typeface="Arial"/>
                <a:ea typeface="+mn-ea"/>
                <a:cs typeface="+mn-cs"/>
              </a:rPr>
              <a:t>GRUAN-GNSS Interaction</a:t>
            </a:r>
          </a:p>
        </p:txBody>
      </p:sp>
      <p:sp>
        <p:nvSpPr>
          <p:cNvPr id="9" name="Left-Right Arrow 8"/>
          <p:cNvSpPr/>
          <p:nvPr/>
        </p:nvSpPr>
        <p:spPr>
          <a:xfrm rot="18908576">
            <a:off x="6552393" y="3478214"/>
            <a:ext cx="1542943" cy="860114"/>
          </a:xfrm>
          <a:prstGeom prst="leftRightArrow">
            <a:avLst/>
          </a:prstGeom>
          <a:solidFill>
            <a:srgbClr val="FFC000"/>
          </a:solidFill>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C0504D">
                    <a:lumMod val="75000"/>
                  </a:srgbClr>
                </a:solidFill>
                <a:effectLst/>
                <a:uLnTx/>
                <a:uFillTx/>
                <a:latin typeface="Arial"/>
                <a:ea typeface="+mn-ea"/>
                <a:cs typeface="+mn-cs"/>
              </a:rPr>
              <a:t>GNSS-GSICS Interaction</a:t>
            </a:r>
          </a:p>
        </p:txBody>
      </p:sp>
      <p:sp>
        <p:nvSpPr>
          <p:cNvPr id="10" name="TextBox 9"/>
          <p:cNvSpPr txBox="1"/>
          <p:nvPr/>
        </p:nvSpPr>
        <p:spPr>
          <a:xfrm>
            <a:off x="10383513" y="1326120"/>
            <a:ext cx="177163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n-ea"/>
                <a:cs typeface="+mn-cs"/>
              </a:rPr>
              <a:t>Satellite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n-ea"/>
                <a:cs typeface="+mn-cs"/>
              </a:rPr>
              <a:t>Sensor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mn-ea"/>
                <a:cs typeface="+mn-cs"/>
              </a:rPr>
              <a:t>Monitoring</a:t>
            </a:r>
          </a:p>
        </p:txBody>
      </p:sp>
      <p:sp>
        <p:nvSpPr>
          <p:cNvPr id="11" name="Title 2"/>
          <p:cNvSpPr txBox="1">
            <a:spLocks/>
          </p:cNvSpPr>
          <p:nvPr/>
        </p:nvSpPr>
        <p:spPr>
          <a:xfrm>
            <a:off x="2078513" y="5545956"/>
            <a:ext cx="8054784" cy="6900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j-ea"/>
                <a:cs typeface="+mj-cs"/>
              </a:rPr>
              <a:t>Global Space-based Inter-Calibration System (GSICS),</a:t>
            </a:r>
            <a:br>
              <a:rPr kumimoji="0" lang="en-US" sz="2400" b="1" i="0" u="none" strike="noStrike" kern="1200" cap="none" spc="0" normalizeH="0" baseline="0" noProof="0">
                <a:ln>
                  <a:noFill/>
                </a:ln>
                <a:solidFill>
                  <a:srgbClr val="000000"/>
                </a:solidFill>
                <a:effectLst/>
                <a:uLnTx/>
                <a:uFillTx/>
                <a:latin typeface="Arial"/>
                <a:ea typeface="+mj-ea"/>
                <a:cs typeface="+mj-cs"/>
              </a:rPr>
            </a:br>
            <a:r>
              <a:rPr kumimoji="0" lang="en-US" sz="2400" b="1" i="0" u="none" strike="noStrike" kern="1200" cap="none" spc="0" normalizeH="0" baseline="0" noProof="0">
                <a:ln>
                  <a:noFill/>
                </a:ln>
                <a:solidFill>
                  <a:srgbClr val="000000"/>
                </a:solidFill>
                <a:effectLst/>
                <a:uLnTx/>
                <a:uFillTx/>
                <a:latin typeface="Arial"/>
                <a:ea typeface="+mj-ea"/>
                <a:cs typeface="+mj-cs"/>
              </a:rPr>
              <a:t> GNSS and GRUAN Framework  (3G)</a:t>
            </a:r>
          </a:p>
        </p:txBody>
      </p:sp>
      <p:sp>
        <p:nvSpPr>
          <p:cNvPr id="12" name="TextBox 11"/>
          <p:cNvSpPr txBox="1"/>
          <p:nvPr/>
        </p:nvSpPr>
        <p:spPr>
          <a:xfrm>
            <a:off x="307208" y="3449710"/>
            <a:ext cx="2900939"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STAR/SMCD - NPROVS supports GSICS Research and Data Management Working Groups by providing access/analysis of collocated satellite and reference (GRUAN) in-situ observations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 0.1 FTE </a:t>
            </a:r>
          </a:p>
        </p:txBody>
      </p:sp>
      <p:sp>
        <p:nvSpPr>
          <p:cNvPr id="3" name="TextBox 2"/>
          <p:cNvSpPr txBox="1"/>
          <p:nvPr/>
        </p:nvSpPr>
        <p:spPr>
          <a:xfrm>
            <a:off x="307208" y="4855724"/>
            <a:ext cx="3045592"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Sun et al. 2021 (see note page).</a:t>
            </a:r>
          </a:p>
        </p:txBody>
      </p:sp>
    </p:spTree>
    <p:extLst>
      <p:ext uri="{BB962C8B-B14F-4D97-AF65-F5344CB8AC3E}">
        <p14:creationId xmlns:p14="http://schemas.microsoft.com/office/powerpoint/2010/main" val="524873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Activities &amp; Achievements – GRUAN </a:t>
            </a:r>
          </a:p>
        </p:txBody>
      </p:sp>
      <p:sp>
        <p:nvSpPr>
          <p:cNvPr id="3" name="Content Placeholder 2"/>
          <p:cNvSpPr>
            <a:spLocks noGrp="1"/>
          </p:cNvSpPr>
          <p:nvPr>
            <p:ph idx="1"/>
          </p:nvPr>
        </p:nvSpPr>
        <p:spPr>
          <a:xfrm>
            <a:off x="609599" y="914400"/>
            <a:ext cx="11088029" cy="5257799"/>
          </a:xfrm>
        </p:spPr>
        <p:txBody>
          <a:bodyPr>
            <a:normAutofit fontScale="92500" lnSpcReduction="10000"/>
          </a:bodyPr>
          <a:lstStyle/>
          <a:p>
            <a:r>
              <a:rPr lang="en-US" dirty="0"/>
              <a:t>NPROVS provides access and analysis of globally available collocated satellite and reference (GRUAN) </a:t>
            </a:r>
            <a:r>
              <a:rPr lang="en-US" i="1" dirty="0"/>
              <a:t>radiosonde </a:t>
            </a:r>
            <a:r>
              <a:rPr lang="en-US" dirty="0"/>
              <a:t>observations</a:t>
            </a:r>
          </a:p>
          <a:p>
            <a:endParaRPr lang="en-US" dirty="0"/>
          </a:p>
          <a:p>
            <a:r>
              <a:rPr lang="en-US" dirty="0"/>
              <a:t>Datasets include SDR for selected collocations within 2-hours of satellite overpass (NOAA or </a:t>
            </a:r>
            <a:r>
              <a:rPr lang="en-US" dirty="0" err="1"/>
              <a:t>MetOp</a:t>
            </a:r>
            <a:r>
              <a:rPr lang="en-US" dirty="0"/>
              <a:t>) since 2018; over 5000 stored, and counting</a:t>
            </a:r>
          </a:p>
          <a:p>
            <a:endParaRPr lang="en-US" dirty="0"/>
          </a:p>
          <a:p>
            <a:r>
              <a:rPr lang="en-US" dirty="0"/>
              <a:t> GRUAN Data Product (GDP) is now available (as of February 2022) for the technically advanced Vaisala RS41 radiosonde which replaced RS92 beginning 2016 </a:t>
            </a:r>
            <a:r>
              <a:rPr lang="en-US" i="1" dirty="0"/>
              <a:t>(see next slide)</a:t>
            </a:r>
            <a:r>
              <a:rPr lang="en-US" dirty="0"/>
              <a:t>;</a:t>
            </a:r>
            <a:r>
              <a:rPr lang="en-US" i="1" dirty="0"/>
              <a:t> </a:t>
            </a:r>
            <a:r>
              <a:rPr lang="en-US" dirty="0"/>
              <a:t>these are being integrated into NPROVS  </a:t>
            </a:r>
          </a:p>
          <a:p>
            <a:endParaRPr lang="en-US" dirty="0"/>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26</a:t>
            </a:fld>
            <a:endParaRPr lang="en-US"/>
          </a:p>
        </p:txBody>
      </p:sp>
    </p:spTree>
    <p:extLst>
      <p:ext uri="{BB962C8B-B14F-4D97-AF65-F5344CB8AC3E}">
        <p14:creationId xmlns:p14="http://schemas.microsoft.com/office/powerpoint/2010/main" val="1100754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Shape 1"/>
          <p:cNvSpPr txBox="1"/>
          <p:nvPr/>
        </p:nvSpPr>
        <p:spPr>
          <a:xfrm>
            <a:off x="1542855" y="818284"/>
            <a:ext cx="9143640" cy="533048"/>
          </a:xfrm>
          <a:prstGeom prst="rect">
            <a:avLst/>
          </a:prstGeom>
          <a:noFill/>
          <a:ln w="9360">
            <a:noFill/>
          </a:ln>
        </p:spPr>
        <p:txBody>
          <a:bodyPr anchor="ctr"/>
          <a:lstStyle/>
          <a:p>
            <a:pPr algn="ctr">
              <a:lnSpc>
                <a:spcPct val="100000"/>
              </a:lnSpc>
            </a:pPr>
            <a:r>
              <a:rPr lang="en-US" sz="2400" b="1" u="sng" spc="-1" dirty="0">
                <a:solidFill>
                  <a:srgbClr val="000000"/>
                </a:solidFill>
                <a:latin typeface="Arial"/>
              </a:rPr>
              <a:t>Duals</a:t>
            </a:r>
            <a:r>
              <a:rPr lang="en-US" sz="2400" spc="-1" dirty="0">
                <a:solidFill>
                  <a:srgbClr val="000000"/>
                </a:solidFill>
                <a:latin typeface="Arial"/>
              </a:rPr>
              <a:t> (RS92 GDP &amp; RS41 STD) vs Satellite Sensor</a:t>
            </a:r>
          </a:p>
        </p:txBody>
      </p:sp>
      <p:sp>
        <p:nvSpPr>
          <p:cNvPr id="78" name="TextShape 2"/>
          <p:cNvSpPr txBox="1"/>
          <p:nvPr/>
        </p:nvSpPr>
        <p:spPr>
          <a:xfrm>
            <a:off x="8077080" y="6245280"/>
            <a:ext cx="2133360" cy="475920"/>
          </a:xfrm>
          <a:prstGeom prst="rect">
            <a:avLst/>
          </a:prstGeom>
          <a:noFill/>
          <a:ln w="9360">
            <a:noFill/>
          </a:ln>
        </p:spPr>
        <p:txBody>
          <a:bodyPr/>
          <a:lstStyle/>
          <a:p>
            <a:pPr algn="r">
              <a:lnSpc>
                <a:spcPct val="100000"/>
              </a:lnSpc>
            </a:pPr>
            <a:fld id="{50498F3E-4541-4E46-B12D-1A79A052D49F}" type="slidenum">
              <a:rPr lang="es-ES" sz="1400" spc="-1">
                <a:solidFill>
                  <a:srgbClr val="000000"/>
                </a:solidFill>
                <a:latin typeface="Arial"/>
              </a:rPr>
              <a:t>27</a:t>
            </a:fld>
            <a:endParaRPr lang="es-ES" sz="1400" spc="-1">
              <a:latin typeface="Times New Roman"/>
            </a:endParaRPr>
          </a:p>
        </p:txBody>
      </p:sp>
      <p:pic>
        <p:nvPicPr>
          <p:cNvPr id="79" name="Content Placeholder 4"/>
          <p:cNvPicPr/>
          <p:nvPr/>
        </p:nvPicPr>
        <p:blipFill>
          <a:blip r:embed="rId3"/>
          <a:srcRect t="12269" r="16576" b="9215"/>
          <a:stretch/>
        </p:blipFill>
        <p:spPr>
          <a:xfrm>
            <a:off x="1828800" y="1531260"/>
            <a:ext cx="6933960" cy="3567314"/>
          </a:xfrm>
          <a:prstGeom prst="rect">
            <a:avLst/>
          </a:prstGeom>
          <a:ln w="9360">
            <a:noFill/>
          </a:ln>
        </p:spPr>
      </p:pic>
      <p:sp>
        <p:nvSpPr>
          <p:cNvPr id="80" name="CustomShape 3"/>
          <p:cNvSpPr/>
          <p:nvPr/>
        </p:nvSpPr>
        <p:spPr>
          <a:xfrm>
            <a:off x="236311" y="5111436"/>
            <a:ext cx="7532159" cy="82267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s-ES" sz="1400" b="1" spc="-1" dirty="0" err="1">
                <a:solidFill>
                  <a:srgbClr val="0000FF"/>
                </a:solidFill>
                <a:latin typeface="Arial"/>
              </a:rPr>
              <a:t>Preliminary</a:t>
            </a:r>
            <a:r>
              <a:rPr lang="es-ES" sz="1400" b="1" spc="-1" dirty="0">
                <a:solidFill>
                  <a:srgbClr val="0000FF"/>
                </a:solidFill>
                <a:latin typeface="Arial"/>
              </a:rPr>
              <a:t> </a:t>
            </a:r>
            <a:r>
              <a:rPr lang="es-ES" sz="1400" b="1" spc="-1" dirty="0" err="1">
                <a:solidFill>
                  <a:srgbClr val="0000FF"/>
                </a:solidFill>
                <a:latin typeface="Arial"/>
              </a:rPr>
              <a:t>comparisons</a:t>
            </a:r>
            <a:r>
              <a:rPr lang="es-ES" sz="1400" b="1" spc="-1" dirty="0">
                <a:solidFill>
                  <a:srgbClr val="0000FF"/>
                </a:solidFill>
                <a:latin typeface="Arial"/>
              </a:rPr>
              <a:t> </a:t>
            </a:r>
            <a:r>
              <a:rPr lang="es-ES" sz="1400" b="1" spc="-1" dirty="0" err="1">
                <a:solidFill>
                  <a:srgbClr val="0000FF"/>
                </a:solidFill>
                <a:latin typeface="Arial"/>
              </a:rPr>
              <a:t>between</a:t>
            </a:r>
            <a:r>
              <a:rPr lang="es-ES" sz="1400" b="1" spc="-1" dirty="0">
                <a:solidFill>
                  <a:srgbClr val="0000FF"/>
                </a:solidFill>
                <a:latin typeface="Arial"/>
              </a:rPr>
              <a:t> </a:t>
            </a:r>
            <a:r>
              <a:rPr lang="es-ES" sz="1400" b="1" spc="-1" dirty="0">
                <a:latin typeface="Arial"/>
              </a:rPr>
              <a:t>RS92 (GRUAN (GDP) </a:t>
            </a:r>
            <a:r>
              <a:rPr lang="es-ES" sz="1400" b="1" spc="-1" dirty="0" err="1">
                <a:latin typeface="Arial"/>
              </a:rPr>
              <a:t>processed</a:t>
            </a:r>
            <a:r>
              <a:rPr lang="es-ES" sz="1400" b="1" spc="-1" dirty="0">
                <a:latin typeface="Arial"/>
              </a:rPr>
              <a:t>, top) </a:t>
            </a:r>
            <a:r>
              <a:rPr lang="es-ES" sz="1400" b="1" spc="-1" dirty="0">
                <a:solidFill>
                  <a:srgbClr val="0000FF"/>
                </a:solidFill>
                <a:latin typeface="Arial"/>
              </a:rPr>
              <a:t>and </a:t>
            </a:r>
            <a:r>
              <a:rPr lang="es-ES" sz="1400" b="1" spc="-1" dirty="0" err="1">
                <a:solidFill>
                  <a:srgbClr val="C00000"/>
                </a:solidFill>
              </a:rPr>
              <a:t>Vaisala</a:t>
            </a:r>
            <a:r>
              <a:rPr lang="es-ES" sz="1400" b="1" spc="-1" dirty="0">
                <a:solidFill>
                  <a:srgbClr val="C00000"/>
                </a:solidFill>
              </a:rPr>
              <a:t> RS41 (standard (STD) </a:t>
            </a:r>
            <a:r>
              <a:rPr lang="es-ES" sz="1400" b="1" spc="-1" dirty="0" err="1">
                <a:solidFill>
                  <a:srgbClr val="C00000"/>
                </a:solidFill>
              </a:rPr>
              <a:t>vendor</a:t>
            </a:r>
            <a:r>
              <a:rPr lang="es-ES" sz="1400" b="1" spc="-1" dirty="0">
                <a:solidFill>
                  <a:srgbClr val="C00000"/>
                </a:solidFill>
              </a:rPr>
              <a:t> </a:t>
            </a:r>
            <a:r>
              <a:rPr lang="es-ES" sz="1400" b="1" spc="-1" dirty="0" err="1">
                <a:solidFill>
                  <a:srgbClr val="C00000"/>
                </a:solidFill>
              </a:rPr>
              <a:t>processed</a:t>
            </a:r>
            <a:r>
              <a:rPr lang="es-ES" sz="1400" b="1" spc="-1" dirty="0">
                <a:solidFill>
                  <a:srgbClr val="C00000"/>
                </a:solidFill>
              </a:rPr>
              <a:t>, </a:t>
            </a:r>
            <a:r>
              <a:rPr lang="es-ES" sz="1400" b="1" spc="-1" dirty="0" err="1">
                <a:solidFill>
                  <a:srgbClr val="C00000"/>
                </a:solidFill>
              </a:rPr>
              <a:t>bottom</a:t>
            </a:r>
            <a:r>
              <a:rPr lang="es-ES" sz="1400" b="1" spc="-1" dirty="0">
                <a:solidFill>
                  <a:srgbClr val="C00000"/>
                </a:solidFill>
              </a:rPr>
              <a:t>)</a:t>
            </a:r>
            <a:endParaRPr lang="es-ES" sz="1400" b="1" spc="-1" dirty="0">
              <a:solidFill>
                <a:srgbClr val="0000FF"/>
              </a:solidFill>
              <a:latin typeface="Arial"/>
            </a:endParaRPr>
          </a:p>
          <a:p>
            <a:pPr>
              <a:lnSpc>
                <a:spcPct val="100000"/>
              </a:lnSpc>
            </a:pPr>
            <a:r>
              <a:rPr lang="es-ES" sz="1400" b="1" spc="-1" dirty="0">
                <a:solidFill>
                  <a:srgbClr val="0000FF"/>
                </a:solidFill>
                <a:latin typeface="Arial"/>
              </a:rPr>
              <a:t>show </a:t>
            </a:r>
            <a:r>
              <a:rPr lang="es-ES" sz="1400" b="1" spc="-1" dirty="0" err="1">
                <a:solidFill>
                  <a:srgbClr val="0000FF"/>
                </a:solidFill>
                <a:latin typeface="Arial"/>
              </a:rPr>
              <a:t>reduced</a:t>
            </a:r>
            <a:r>
              <a:rPr lang="es-ES" sz="1400" b="1" spc="-1" dirty="0">
                <a:solidFill>
                  <a:srgbClr val="0000FF"/>
                </a:solidFill>
                <a:latin typeface="Arial"/>
              </a:rPr>
              <a:t> </a:t>
            </a:r>
            <a:r>
              <a:rPr lang="es-ES" sz="1400" b="1" spc="-1" dirty="0" err="1">
                <a:solidFill>
                  <a:srgbClr val="0000FF"/>
                </a:solidFill>
                <a:latin typeface="Arial"/>
              </a:rPr>
              <a:t>bias</a:t>
            </a:r>
            <a:r>
              <a:rPr lang="es-ES" sz="1400" b="1" spc="-1" dirty="0">
                <a:solidFill>
                  <a:srgbClr val="0000FF"/>
                </a:solidFill>
                <a:latin typeface="Arial"/>
              </a:rPr>
              <a:t> in UTLS RH </a:t>
            </a:r>
            <a:r>
              <a:rPr lang="es-ES" sz="1400" b="1" spc="-1" dirty="0" err="1">
                <a:solidFill>
                  <a:srgbClr val="0000FF"/>
                </a:solidFill>
                <a:latin typeface="Arial"/>
              </a:rPr>
              <a:t>for</a:t>
            </a:r>
            <a:r>
              <a:rPr lang="es-ES" sz="1400" b="1" spc="-1" dirty="0">
                <a:solidFill>
                  <a:srgbClr val="0000FF"/>
                </a:solidFill>
                <a:latin typeface="Arial"/>
              </a:rPr>
              <a:t> RS41 vs RS92 </a:t>
            </a:r>
            <a:r>
              <a:rPr lang="es-ES" sz="1400" b="1" spc="-1" dirty="0" err="1">
                <a:solidFill>
                  <a:srgbClr val="0000FF"/>
                </a:solidFill>
                <a:latin typeface="Arial"/>
              </a:rPr>
              <a:t>baselined</a:t>
            </a:r>
            <a:r>
              <a:rPr lang="es-ES" sz="1400" b="1" spc="-1" dirty="0">
                <a:solidFill>
                  <a:srgbClr val="0000FF"/>
                </a:solidFill>
                <a:latin typeface="Arial"/>
              </a:rPr>
              <a:t> </a:t>
            </a:r>
            <a:r>
              <a:rPr lang="es-ES" sz="1400" b="1" spc="-1" dirty="0" err="1">
                <a:solidFill>
                  <a:srgbClr val="0000FF"/>
                </a:solidFill>
                <a:latin typeface="Arial"/>
              </a:rPr>
              <a:t>to</a:t>
            </a:r>
            <a:r>
              <a:rPr lang="es-ES" sz="1400" b="1" spc="-1" dirty="0">
                <a:solidFill>
                  <a:srgbClr val="0000FF"/>
                </a:solidFill>
                <a:latin typeface="Arial"/>
              </a:rPr>
              <a:t> IASI </a:t>
            </a:r>
            <a:r>
              <a:rPr lang="es-ES" sz="1400" b="1" spc="-1" dirty="0" err="1">
                <a:solidFill>
                  <a:srgbClr val="0000FF"/>
                </a:solidFill>
                <a:latin typeface="Arial"/>
              </a:rPr>
              <a:t>spectral</a:t>
            </a:r>
            <a:r>
              <a:rPr lang="es-ES" sz="1400" b="1" spc="-1" dirty="0">
                <a:solidFill>
                  <a:srgbClr val="0000FF"/>
                </a:solidFill>
                <a:latin typeface="Arial"/>
              </a:rPr>
              <a:t> data </a:t>
            </a:r>
            <a:r>
              <a:rPr lang="es-ES" sz="1400" b="1" spc="-1" dirty="0" err="1">
                <a:solidFill>
                  <a:srgbClr val="0000FF"/>
                </a:solidFill>
                <a:latin typeface="Arial"/>
              </a:rPr>
              <a:t>sensitive</a:t>
            </a:r>
            <a:r>
              <a:rPr lang="es-ES" sz="1400" b="1" spc="-1" dirty="0">
                <a:solidFill>
                  <a:srgbClr val="0000FF"/>
                </a:solidFill>
                <a:latin typeface="Arial"/>
              </a:rPr>
              <a:t> </a:t>
            </a:r>
            <a:r>
              <a:rPr lang="es-ES" sz="1400" b="1" spc="-1" dirty="0" err="1">
                <a:solidFill>
                  <a:srgbClr val="0000FF"/>
                </a:solidFill>
                <a:latin typeface="Arial"/>
              </a:rPr>
              <a:t>to</a:t>
            </a:r>
            <a:r>
              <a:rPr lang="es-ES" sz="1400" b="1" spc="-1" dirty="0">
                <a:solidFill>
                  <a:srgbClr val="0000FF"/>
                </a:solidFill>
                <a:latin typeface="Arial"/>
              </a:rPr>
              <a:t> </a:t>
            </a:r>
            <a:r>
              <a:rPr lang="es-ES" sz="1400" b="1" spc="-1" dirty="0" err="1">
                <a:solidFill>
                  <a:srgbClr val="0000FF"/>
                </a:solidFill>
                <a:latin typeface="Arial"/>
              </a:rPr>
              <a:t>upper</a:t>
            </a:r>
            <a:r>
              <a:rPr lang="es-ES" sz="1400" b="1" spc="-1" dirty="0">
                <a:solidFill>
                  <a:srgbClr val="0000FF"/>
                </a:solidFill>
                <a:latin typeface="Arial"/>
              </a:rPr>
              <a:t> </a:t>
            </a:r>
            <a:r>
              <a:rPr lang="es-ES" sz="1400" b="1" spc="-1" dirty="0" err="1">
                <a:solidFill>
                  <a:srgbClr val="0000FF"/>
                </a:solidFill>
                <a:latin typeface="Arial"/>
              </a:rPr>
              <a:t>troposphetc</a:t>
            </a:r>
            <a:r>
              <a:rPr lang="es-ES" sz="1400" b="1" spc="-1" dirty="0">
                <a:solidFill>
                  <a:srgbClr val="0000FF"/>
                </a:solidFill>
                <a:latin typeface="Arial"/>
              </a:rPr>
              <a:t> </a:t>
            </a:r>
            <a:r>
              <a:rPr lang="es-ES" sz="1400" b="1" spc="-1" dirty="0" err="1">
                <a:solidFill>
                  <a:srgbClr val="0000FF"/>
                </a:solidFill>
                <a:latin typeface="Arial"/>
              </a:rPr>
              <a:t>moisture</a:t>
            </a:r>
            <a:r>
              <a:rPr lang="es-ES" sz="1400" b="1" spc="-1" dirty="0">
                <a:solidFill>
                  <a:srgbClr val="0000FF"/>
                </a:solidFill>
                <a:latin typeface="Arial"/>
              </a:rPr>
              <a:t> </a:t>
            </a:r>
          </a:p>
          <a:p>
            <a:pPr>
              <a:lnSpc>
                <a:spcPct val="100000"/>
              </a:lnSpc>
            </a:pPr>
            <a:r>
              <a:rPr lang="es-ES" sz="1400" b="1" spc="-1" dirty="0">
                <a:solidFill>
                  <a:srgbClr val="0000FF"/>
                </a:solidFill>
                <a:latin typeface="Arial"/>
              </a:rPr>
              <a:t>(blue </a:t>
            </a:r>
            <a:r>
              <a:rPr lang="es-ES" sz="1400" b="1" spc="-1" dirty="0" err="1">
                <a:solidFill>
                  <a:srgbClr val="0000FF"/>
                </a:solidFill>
                <a:latin typeface="Arial"/>
              </a:rPr>
              <a:t>dotted</a:t>
            </a:r>
            <a:r>
              <a:rPr lang="es-ES" sz="1400" b="1" spc="-1" dirty="0">
                <a:solidFill>
                  <a:srgbClr val="0000FF"/>
                </a:solidFill>
                <a:latin typeface="Arial"/>
              </a:rPr>
              <a:t> curves: 2 x (IASI, RAOB and </a:t>
            </a:r>
            <a:r>
              <a:rPr lang="es-ES" sz="1400" b="1" spc="-1" dirty="0" err="1">
                <a:solidFill>
                  <a:srgbClr val="0000FF"/>
                </a:solidFill>
                <a:latin typeface="Arial"/>
              </a:rPr>
              <a:t>collocation</a:t>
            </a:r>
            <a:r>
              <a:rPr lang="es-ES" sz="1400" b="1" spc="-1" dirty="0">
                <a:solidFill>
                  <a:srgbClr val="0000FF"/>
                </a:solidFill>
                <a:latin typeface="Arial"/>
              </a:rPr>
              <a:t> </a:t>
            </a:r>
            <a:r>
              <a:rPr lang="es-ES" sz="1400" b="1" spc="-1" dirty="0" err="1">
                <a:solidFill>
                  <a:srgbClr val="0000FF"/>
                </a:solidFill>
                <a:latin typeface="Arial"/>
              </a:rPr>
              <a:t>uncertainty</a:t>
            </a:r>
            <a:r>
              <a:rPr lang="es-ES" sz="1400" b="1" spc="-1" dirty="0">
                <a:solidFill>
                  <a:srgbClr val="0000FF"/>
                </a:solidFill>
                <a:latin typeface="Arial"/>
              </a:rPr>
              <a:t>); RS41 </a:t>
            </a:r>
            <a:r>
              <a:rPr lang="es-ES" sz="1400" b="1" spc="-1" dirty="0" err="1">
                <a:solidFill>
                  <a:srgbClr val="0000FF"/>
                </a:solidFill>
                <a:latin typeface="Arial"/>
              </a:rPr>
              <a:t>within</a:t>
            </a:r>
            <a:r>
              <a:rPr lang="es-ES" sz="1400" b="1" spc="-1" dirty="0">
                <a:solidFill>
                  <a:srgbClr val="0000FF"/>
                </a:solidFill>
                <a:latin typeface="Arial"/>
              </a:rPr>
              <a:t> blue curves.  Future </a:t>
            </a:r>
            <a:r>
              <a:rPr lang="es-ES" sz="1400" b="1" spc="-1" dirty="0" err="1">
                <a:solidFill>
                  <a:srgbClr val="0000FF"/>
                </a:solidFill>
                <a:latin typeface="Arial"/>
              </a:rPr>
              <a:t>results</a:t>
            </a:r>
            <a:r>
              <a:rPr lang="es-ES" sz="1400" b="1" spc="-1" dirty="0">
                <a:solidFill>
                  <a:srgbClr val="0000FF"/>
                </a:solidFill>
                <a:latin typeface="Arial"/>
              </a:rPr>
              <a:t> versus RS41 GDP </a:t>
            </a:r>
            <a:r>
              <a:rPr lang="es-ES" sz="1400" b="1" spc="-1" dirty="0" err="1">
                <a:solidFill>
                  <a:srgbClr val="0000FF"/>
                </a:solidFill>
                <a:latin typeface="Arial"/>
              </a:rPr>
              <a:t>planned</a:t>
            </a:r>
            <a:endParaRPr lang="es-ES" sz="1400" spc="-1" dirty="0">
              <a:latin typeface="Arial"/>
            </a:endParaRPr>
          </a:p>
        </p:txBody>
      </p:sp>
      <p:sp>
        <p:nvSpPr>
          <p:cNvPr id="81" name="CustomShape 4"/>
          <p:cNvSpPr/>
          <p:nvPr/>
        </p:nvSpPr>
        <p:spPr>
          <a:xfrm>
            <a:off x="8534160" y="1804158"/>
            <a:ext cx="1968480" cy="164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sz="1400" spc="-1" dirty="0">
                <a:solidFill>
                  <a:srgbClr val="000000"/>
                </a:solidFill>
                <a:latin typeface="Arial"/>
              </a:rPr>
              <a:t>RS92 GDP:</a:t>
            </a:r>
            <a:endParaRPr lang="es-ES" sz="1400" spc="-1" dirty="0">
              <a:latin typeface="Arial"/>
            </a:endParaRPr>
          </a:p>
          <a:p>
            <a:pPr>
              <a:lnSpc>
                <a:spcPct val="100000"/>
              </a:lnSpc>
            </a:pPr>
            <a:r>
              <a:rPr lang="es-ES" sz="1400" spc="-1" dirty="0">
                <a:solidFill>
                  <a:srgbClr val="000000"/>
                </a:solidFill>
                <a:latin typeface="Arial"/>
              </a:rPr>
              <a:t>-0.1291 (0.085) </a:t>
            </a:r>
            <a:r>
              <a:rPr lang="es-ES" sz="1400" spc="-1" dirty="0" err="1">
                <a:solidFill>
                  <a:srgbClr val="000000"/>
                </a:solidFill>
                <a:latin typeface="Arial"/>
              </a:rPr>
              <a:t>mW</a:t>
            </a:r>
            <a:r>
              <a:rPr lang="es-ES" sz="1400" spc="-1" dirty="0">
                <a:solidFill>
                  <a:srgbClr val="000000"/>
                </a:solidFill>
                <a:latin typeface="Arial"/>
              </a:rPr>
              <a:t> m</a:t>
            </a:r>
            <a:r>
              <a:rPr lang="es-ES" sz="1400" spc="-1" baseline="30000" dirty="0">
                <a:solidFill>
                  <a:srgbClr val="000000"/>
                </a:solidFill>
                <a:latin typeface="Arial"/>
              </a:rPr>
              <a:t>-2</a:t>
            </a:r>
            <a:r>
              <a:rPr lang="es-ES" sz="1400" spc="-1" dirty="0">
                <a:solidFill>
                  <a:srgbClr val="000000"/>
                </a:solidFill>
                <a:latin typeface="Arial"/>
              </a:rPr>
              <a:t> sr cm</a:t>
            </a:r>
            <a:r>
              <a:rPr lang="es-ES" sz="1400" spc="-1" baseline="30000" dirty="0">
                <a:solidFill>
                  <a:srgbClr val="000000"/>
                </a:solidFill>
                <a:latin typeface="Arial"/>
              </a:rPr>
              <a:t>-1</a:t>
            </a:r>
            <a:endParaRPr lang="es-ES" sz="1400" spc="-1" dirty="0">
              <a:latin typeface="Arial"/>
            </a:endParaRPr>
          </a:p>
          <a:p>
            <a:pPr>
              <a:lnSpc>
                <a:spcPct val="100000"/>
              </a:lnSpc>
            </a:pPr>
            <a:r>
              <a:rPr lang="es-ES" sz="1400" b="1" spc="-1" dirty="0">
                <a:solidFill>
                  <a:srgbClr val="000000"/>
                </a:solidFill>
                <a:latin typeface="Arial"/>
              </a:rPr>
              <a:t>2.8% </a:t>
            </a:r>
            <a:r>
              <a:rPr lang="es-ES" sz="1400" b="1" spc="-1" dirty="0" err="1">
                <a:solidFill>
                  <a:srgbClr val="000000"/>
                </a:solidFill>
                <a:latin typeface="Arial"/>
              </a:rPr>
              <a:t>dry</a:t>
            </a:r>
            <a:r>
              <a:rPr lang="es-ES" sz="1400" b="1" spc="-1" dirty="0">
                <a:solidFill>
                  <a:srgbClr val="000000"/>
                </a:solidFill>
                <a:latin typeface="Arial"/>
              </a:rPr>
              <a:t> </a:t>
            </a:r>
            <a:r>
              <a:rPr lang="es-ES" sz="1400" b="1" spc="-1" dirty="0" err="1">
                <a:solidFill>
                  <a:srgbClr val="000000"/>
                </a:solidFill>
                <a:latin typeface="Arial"/>
              </a:rPr>
              <a:t>bias</a:t>
            </a:r>
            <a:r>
              <a:rPr lang="es-ES" sz="1400" b="1" spc="-1" dirty="0">
                <a:solidFill>
                  <a:srgbClr val="000000"/>
                </a:solidFill>
                <a:latin typeface="Arial"/>
              </a:rPr>
              <a:t> in RH</a:t>
            </a:r>
            <a:r>
              <a:rPr lang="es-ES" spc="-1" dirty="0">
                <a:solidFill>
                  <a:srgbClr val="000000"/>
                </a:solidFill>
                <a:latin typeface="Arial"/>
              </a:rPr>
              <a:t> </a:t>
            </a:r>
            <a:endParaRPr lang="es-ES" spc="-1" dirty="0">
              <a:latin typeface="Arial"/>
            </a:endParaRPr>
          </a:p>
        </p:txBody>
      </p:sp>
      <p:sp>
        <p:nvSpPr>
          <p:cNvPr id="82" name="CustomShape 5"/>
          <p:cNvSpPr/>
          <p:nvPr/>
        </p:nvSpPr>
        <p:spPr>
          <a:xfrm>
            <a:off x="8598240" y="3608086"/>
            <a:ext cx="1904760" cy="11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sz="1400" spc="-1" dirty="0">
                <a:solidFill>
                  <a:srgbClr val="000000"/>
                </a:solidFill>
                <a:latin typeface="Arial"/>
              </a:rPr>
              <a:t>RS41 STD:</a:t>
            </a:r>
            <a:endParaRPr lang="es-ES" sz="1400" spc="-1" dirty="0">
              <a:latin typeface="Arial"/>
            </a:endParaRPr>
          </a:p>
          <a:p>
            <a:pPr>
              <a:lnSpc>
                <a:spcPct val="100000"/>
              </a:lnSpc>
            </a:pPr>
            <a:r>
              <a:rPr lang="es-ES" sz="1400" spc="-1" dirty="0">
                <a:solidFill>
                  <a:srgbClr val="000000"/>
                </a:solidFill>
                <a:latin typeface="Arial"/>
              </a:rPr>
              <a:t>-0.0705 (0.081) </a:t>
            </a:r>
            <a:r>
              <a:rPr lang="es-ES" sz="1400" spc="-1" dirty="0" err="1">
                <a:solidFill>
                  <a:srgbClr val="000000"/>
                </a:solidFill>
                <a:latin typeface="Arial"/>
              </a:rPr>
              <a:t>mW</a:t>
            </a:r>
            <a:r>
              <a:rPr lang="es-ES" sz="1400" spc="-1" dirty="0">
                <a:solidFill>
                  <a:srgbClr val="000000"/>
                </a:solidFill>
                <a:latin typeface="Arial"/>
              </a:rPr>
              <a:t> m</a:t>
            </a:r>
            <a:r>
              <a:rPr lang="es-ES" sz="1400" spc="-1" baseline="30000" dirty="0">
                <a:solidFill>
                  <a:srgbClr val="000000"/>
                </a:solidFill>
                <a:latin typeface="Arial"/>
              </a:rPr>
              <a:t>-2</a:t>
            </a:r>
            <a:r>
              <a:rPr lang="es-ES" sz="1400" spc="-1" dirty="0">
                <a:solidFill>
                  <a:srgbClr val="000000"/>
                </a:solidFill>
                <a:latin typeface="Arial"/>
              </a:rPr>
              <a:t> sr cm</a:t>
            </a:r>
            <a:r>
              <a:rPr lang="es-ES" sz="1400" spc="-1" baseline="30000" dirty="0">
                <a:solidFill>
                  <a:srgbClr val="000000"/>
                </a:solidFill>
                <a:latin typeface="Arial"/>
              </a:rPr>
              <a:t>-1</a:t>
            </a:r>
            <a:endParaRPr lang="es-ES" sz="1400" spc="-1" dirty="0">
              <a:latin typeface="Arial"/>
            </a:endParaRPr>
          </a:p>
          <a:p>
            <a:pPr>
              <a:lnSpc>
                <a:spcPct val="100000"/>
              </a:lnSpc>
            </a:pPr>
            <a:r>
              <a:rPr lang="es-ES" sz="1400" b="1" spc="-1" dirty="0">
                <a:solidFill>
                  <a:srgbClr val="000000"/>
                </a:solidFill>
                <a:latin typeface="Arial"/>
              </a:rPr>
              <a:t>1.4% </a:t>
            </a:r>
            <a:r>
              <a:rPr lang="es-ES" sz="1400" b="1" spc="-1" dirty="0" err="1">
                <a:solidFill>
                  <a:srgbClr val="000000"/>
                </a:solidFill>
                <a:latin typeface="Arial"/>
              </a:rPr>
              <a:t>dry</a:t>
            </a:r>
            <a:r>
              <a:rPr lang="es-ES" sz="1400" b="1" spc="-1" dirty="0">
                <a:solidFill>
                  <a:srgbClr val="000000"/>
                </a:solidFill>
                <a:latin typeface="Arial"/>
              </a:rPr>
              <a:t> </a:t>
            </a:r>
            <a:r>
              <a:rPr lang="es-ES" sz="1400" b="1" spc="-1" dirty="0" err="1">
                <a:solidFill>
                  <a:srgbClr val="000000"/>
                </a:solidFill>
                <a:latin typeface="Arial"/>
              </a:rPr>
              <a:t>bias</a:t>
            </a:r>
            <a:r>
              <a:rPr lang="es-ES" sz="1400" b="1" spc="-1" dirty="0">
                <a:solidFill>
                  <a:srgbClr val="000000"/>
                </a:solidFill>
                <a:latin typeface="Arial"/>
              </a:rPr>
              <a:t> in RH </a:t>
            </a:r>
            <a:endParaRPr lang="es-ES" sz="1400" spc="-1" dirty="0">
              <a:latin typeface="Arial"/>
            </a:endParaRPr>
          </a:p>
        </p:txBody>
      </p:sp>
      <p:pic>
        <p:nvPicPr>
          <p:cNvPr id="5" name="Picture 4">
            <a:extLst>
              <a:ext uri="{FF2B5EF4-FFF2-40B4-BE49-F238E27FC236}">
                <a16:creationId xmlns:a16="http://schemas.microsoft.com/office/drawing/2014/main" id="{268CB5B0-BB37-4C53-9B9C-6716C295E4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0" t="26553" r="19137" b="8886"/>
          <a:stretch/>
        </p:blipFill>
        <p:spPr>
          <a:xfrm>
            <a:off x="141403" y="1960003"/>
            <a:ext cx="1564849" cy="1131989"/>
          </a:xfrm>
          <a:prstGeom prst="rect">
            <a:avLst/>
          </a:prstGeom>
        </p:spPr>
      </p:pic>
      <p:sp>
        <p:nvSpPr>
          <p:cNvPr id="6" name="Rectangle 5">
            <a:extLst>
              <a:ext uri="{FF2B5EF4-FFF2-40B4-BE49-F238E27FC236}">
                <a16:creationId xmlns:a16="http://schemas.microsoft.com/office/drawing/2014/main" id="{3458B8C4-466F-4459-AA4C-336585372ADD}"/>
              </a:ext>
            </a:extLst>
          </p:cNvPr>
          <p:cNvSpPr/>
          <p:nvPr/>
        </p:nvSpPr>
        <p:spPr bwMode="auto">
          <a:xfrm>
            <a:off x="113122" y="1960003"/>
            <a:ext cx="1442712" cy="1131989"/>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959C3963-EFC8-4D21-BD53-E1DF6D6D76DE}"/>
              </a:ext>
            </a:extLst>
          </p:cNvPr>
          <p:cNvSpPr txBox="1"/>
          <p:nvPr/>
        </p:nvSpPr>
        <p:spPr>
          <a:xfrm>
            <a:off x="5251168" y="321940"/>
            <a:ext cx="1708160" cy="461665"/>
          </a:xfrm>
          <a:prstGeom prst="rect">
            <a:avLst/>
          </a:prstGeom>
          <a:noFill/>
        </p:spPr>
        <p:txBody>
          <a:bodyPr wrap="none" rtlCol="0">
            <a:spAutoFit/>
          </a:bodyPr>
          <a:lstStyle/>
          <a:p>
            <a:r>
              <a:rPr lang="en-US" sz="2400" dirty="0"/>
              <a:t>Lauder, NZ</a:t>
            </a:r>
          </a:p>
        </p:txBody>
      </p:sp>
      <p:sp>
        <p:nvSpPr>
          <p:cNvPr id="2" name="Rectangle 1">
            <a:extLst>
              <a:ext uri="{FF2B5EF4-FFF2-40B4-BE49-F238E27FC236}">
                <a16:creationId xmlns:a16="http://schemas.microsoft.com/office/drawing/2014/main" id="{3CBFCB48-A478-4A78-9A22-1DA15A5815D8}"/>
              </a:ext>
            </a:extLst>
          </p:cNvPr>
          <p:cNvSpPr/>
          <p:nvPr/>
        </p:nvSpPr>
        <p:spPr>
          <a:xfrm>
            <a:off x="1040220" y="5843517"/>
            <a:ext cx="9269639" cy="430887"/>
          </a:xfrm>
          <a:prstGeom prst="rect">
            <a:avLst/>
          </a:prstGeom>
        </p:spPr>
        <p:txBody>
          <a:bodyPr wrap="square">
            <a:spAutoFit/>
          </a:bodyPr>
          <a:lstStyle/>
          <a:p>
            <a:r>
              <a:rPr lang="en-US" sz="1100" dirty="0"/>
              <a:t>Sun, </a:t>
            </a:r>
            <a:r>
              <a:rPr lang="en-US" sz="1100" dirty="0" err="1"/>
              <a:t>Calbet</a:t>
            </a:r>
            <a:r>
              <a:rPr lang="en-US" sz="1100" dirty="0"/>
              <a:t>, </a:t>
            </a:r>
            <a:r>
              <a:rPr lang="en-US" sz="1100" dirty="0" err="1"/>
              <a:t>Reale</a:t>
            </a:r>
            <a:r>
              <a:rPr lang="en-US" sz="1100" dirty="0"/>
              <a:t>, Schroeder, Bali, Smith, and </a:t>
            </a:r>
            <a:r>
              <a:rPr lang="en-US" sz="1100" dirty="0" err="1"/>
              <a:t>Pettey</a:t>
            </a:r>
            <a:r>
              <a:rPr lang="en-US" sz="1100" dirty="0"/>
              <a:t>, 2021: “Accuracy of Vaisala RS41 and RS92 upper tropospheric humidity compared to satellite hyperspectral infrared measurements”. </a:t>
            </a:r>
            <a:r>
              <a:rPr lang="en-US" sz="1100" i="1" dirty="0"/>
              <a:t>Remote Sens</a:t>
            </a:r>
            <a:r>
              <a:rPr lang="en-US" sz="1100" dirty="0"/>
              <a:t>. 2021, 13, 173. https://doi.org/10.3390/rs13020173.</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D3BE-D726-46D4-9B28-08167C3438D9}"/>
              </a:ext>
            </a:extLst>
          </p:cNvPr>
          <p:cNvSpPr>
            <a:spLocks noGrp="1"/>
          </p:cNvSpPr>
          <p:nvPr>
            <p:ph type="title"/>
          </p:nvPr>
        </p:nvSpPr>
        <p:spPr/>
        <p:txBody>
          <a:bodyPr/>
          <a:lstStyle/>
          <a:p>
            <a:r>
              <a:rPr lang="en-US" dirty="0" err="1"/>
              <a:t>GeoXO</a:t>
            </a:r>
            <a:r>
              <a:rPr lang="en-US" dirty="0"/>
              <a:t> Update – Wu</a:t>
            </a:r>
          </a:p>
        </p:txBody>
      </p:sp>
      <p:sp>
        <p:nvSpPr>
          <p:cNvPr id="4" name="Slide Number Placeholder 3">
            <a:extLst>
              <a:ext uri="{FF2B5EF4-FFF2-40B4-BE49-F238E27FC236}">
                <a16:creationId xmlns:a16="http://schemas.microsoft.com/office/drawing/2014/main" id="{4A8E3B82-AD43-4771-A7D8-EB30FC694045}"/>
              </a:ext>
            </a:extLst>
          </p:cNvPr>
          <p:cNvSpPr>
            <a:spLocks noGrp="1"/>
          </p:cNvSpPr>
          <p:nvPr>
            <p:ph type="sldNum" sz="quarter" idx="10"/>
          </p:nvPr>
        </p:nvSpPr>
        <p:spPr/>
        <p:txBody>
          <a:bodyPr/>
          <a:lstStyle/>
          <a:p>
            <a:pPr>
              <a:defRPr/>
            </a:pPr>
            <a:fld id="{DA28AC38-E0E8-49D7-B2FE-71FD7C42C09E}" type="slidenum">
              <a:rPr lang="en-US" smtClean="0"/>
              <a:pPr>
                <a:defRPr/>
              </a:pPr>
              <a:t>28</a:t>
            </a:fld>
            <a:endParaRPr lang="en-US"/>
          </a:p>
        </p:txBody>
      </p:sp>
      <p:pic>
        <p:nvPicPr>
          <p:cNvPr id="16" name="Content Placeholder 15">
            <a:extLst>
              <a:ext uri="{FF2B5EF4-FFF2-40B4-BE49-F238E27FC236}">
                <a16:creationId xmlns:a16="http://schemas.microsoft.com/office/drawing/2014/main" id="{48EF2DD7-933A-4587-A0A2-D8190CDD4D86}"/>
              </a:ext>
            </a:extLst>
          </p:cNvPr>
          <p:cNvPicPr>
            <a:picLocks noGrp="1" noChangeAspect="1"/>
          </p:cNvPicPr>
          <p:nvPr>
            <p:ph idx="1"/>
          </p:nvPr>
        </p:nvPicPr>
        <p:blipFill>
          <a:blip r:embed="rId3"/>
          <a:stretch>
            <a:fillRect/>
          </a:stretch>
        </p:blipFill>
        <p:spPr>
          <a:xfrm>
            <a:off x="668020" y="983748"/>
            <a:ext cx="6830060" cy="3841909"/>
          </a:xfrm>
          <a:prstGeom prst="rect">
            <a:avLst/>
          </a:prstGeom>
        </p:spPr>
      </p:pic>
      <p:pic>
        <p:nvPicPr>
          <p:cNvPr id="17" name="Content Placeholder 4">
            <a:extLst>
              <a:ext uri="{FF2B5EF4-FFF2-40B4-BE49-F238E27FC236}">
                <a16:creationId xmlns:a16="http://schemas.microsoft.com/office/drawing/2014/main" id="{C04D76E6-587F-4BC3-A95B-E62178B7E90D}"/>
              </a:ext>
            </a:extLst>
          </p:cNvPr>
          <p:cNvPicPr>
            <a:picLocks noChangeAspect="1"/>
          </p:cNvPicPr>
          <p:nvPr/>
        </p:nvPicPr>
        <p:blipFill>
          <a:blip r:embed="rId4"/>
          <a:stretch>
            <a:fillRect/>
          </a:stretch>
        </p:blipFill>
        <p:spPr bwMode="auto">
          <a:xfrm>
            <a:off x="5132070" y="4894237"/>
            <a:ext cx="6450330" cy="1285561"/>
          </a:xfrm>
          <a:prstGeom prst="rect">
            <a:avLst/>
          </a:prstGeom>
          <a:noFill/>
          <a:ln w="9525">
            <a:noFill/>
            <a:miter lim="800000"/>
            <a:headEnd/>
            <a:tailEnd/>
          </a:ln>
        </p:spPr>
      </p:pic>
      <p:sp>
        <p:nvSpPr>
          <p:cNvPr id="18" name="TextBox 17">
            <a:extLst>
              <a:ext uri="{FF2B5EF4-FFF2-40B4-BE49-F238E27FC236}">
                <a16:creationId xmlns:a16="http://schemas.microsoft.com/office/drawing/2014/main" id="{E40755B9-34C1-47D7-BBE0-1913EAD88501}"/>
              </a:ext>
            </a:extLst>
          </p:cNvPr>
          <p:cNvSpPr txBox="1"/>
          <p:nvPr/>
        </p:nvSpPr>
        <p:spPr>
          <a:xfrm>
            <a:off x="7760970" y="983748"/>
            <a:ext cx="3821430" cy="3046988"/>
          </a:xfrm>
          <a:prstGeom prst="rect">
            <a:avLst/>
          </a:prstGeom>
          <a:noFill/>
        </p:spPr>
        <p:txBody>
          <a:bodyPr wrap="square" rtlCol="0">
            <a:spAutoFit/>
          </a:bodyPr>
          <a:lstStyle/>
          <a:p>
            <a:pPr marL="171450" indent="-171450">
              <a:buFont typeface="Arial" panose="020B0604020202020204" pitchFamily="34" charset="0"/>
              <a:buChar char="•"/>
            </a:pPr>
            <a:r>
              <a:rPr lang="en-US" sz="2400" dirty="0"/>
              <a:t>3-sat constellation</a:t>
            </a:r>
          </a:p>
          <a:p>
            <a:pPr marL="171450" indent="-171450">
              <a:buFont typeface="Arial" panose="020B0604020202020204" pitchFamily="34" charset="0"/>
              <a:buChar char="•"/>
            </a:pPr>
            <a:r>
              <a:rPr lang="en-US" sz="2400" dirty="0"/>
              <a:t>Partner payload</a:t>
            </a:r>
          </a:p>
          <a:p>
            <a:pPr marL="171450" indent="-171450">
              <a:buFont typeface="Arial" panose="020B0604020202020204" pitchFamily="34" charset="0"/>
              <a:buChar char="•"/>
            </a:pPr>
            <a:r>
              <a:rPr lang="en-US" sz="2400" dirty="0"/>
              <a:t>Cloud-based distribution</a:t>
            </a:r>
          </a:p>
          <a:p>
            <a:pPr marL="171450" indent="-171450">
              <a:buFont typeface="Arial" panose="020B0604020202020204" pitchFamily="34" charset="0"/>
              <a:buChar char="•"/>
            </a:pPr>
            <a:r>
              <a:rPr lang="en-US" sz="2400" dirty="0"/>
              <a:t>Imager &amp; Lightning</a:t>
            </a:r>
          </a:p>
          <a:p>
            <a:pPr marL="171450" indent="-171450">
              <a:buFont typeface="Arial" panose="020B0604020202020204" pitchFamily="34" charset="0"/>
              <a:buChar char="•"/>
            </a:pPr>
            <a:r>
              <a:rPr lang="en-US" sz="2400" dirty="0"/>
              <a:t>IR Sounder</a:t>
            </a:r>
          </a:p>
          <a:p>
            <a:pPr marL="171450" indent="-171450">
              <a:buFont typeface="Arial" panose="020B0604020202020204" pitchFamily="34" charset="0"/>
              <a:buChar char="•"/>
            </a:pPr>
            <a:r>
              <a:rPr lang="en-US" sz="2400" dirty="0"/>
              <a:t>Nighttime imagery</a:t>
            </a:r>
          </a:p>
          <a:p>
            <a:pPr marL="171450" indent="-171450">
              <a:buFont typeface="Arial" panose="020B0604020202020204" pitchFamily="34" charset="0"/>
              <a:buChar char="•"/>
            </a:pPr>
            <a:r>
              <a:rPr lang="en-US" sz="2400" dirty="0"/>
              <a:t>Ocean color</a:t>
            </a:r>
          </a:p>
          <a:p>
            <a:pPr marL="171450" indent="-171450">
              <a:buFont typeface="Arial" panose="020B0604020202020204" pitchFamily="34" charset="0"/>
              <a:buChar char="•"/>
            </a:pPr>
            <a:r>
              <a:rPr lang="en-US" sz="2400" dirty="0"/>
              <a:t>Atmospheric composition</a:t>
            </a:r>
            <a:endParaRPr lang="en-US" dirty="0"/>
          </a:p>
        </p:txBody>
      </p:sp>
      <p:cxnSp>
        <p:nvCxnSpPr>
          <p:cNvPr id="20" name="Straight Connector 19">
            <a:extLst>
              <a:ext uri="{FF2B5EF4-FFF2-40B4-BE49-F238E27FC236}">
                <a16:creationId xmlns:a16="http://schemas.microsoft.com/office/drawing/2014/main" id="{4C985AD4-FE9E-4B80-8583-3D85A7A83D86}"/>
              </a:ext>
            </a:extLst>
          </p:cNvPr>
          <p:cNvCxnSpPr>
            <a:cxnSpLocks/>
          </p:cNvCxnSpPr>
          <p:nvPr/>
        </p:nvCxnSpPr>
        <p:spPr>
          <a:xfrm>
            <a:off x="6339364" y="4898685"/>
            <a:ext cx="0" cy="12811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F1AAF73-7D54-4B48-B271-4F0FB37CA40A}"/>
              </a:ext>
            </a:extLst>
          </p:cNvPr>
          <p:cNvCxnSpPr>
            <a:cxnSpLocks/>
          </p:cNvCxnSpPr>
          <p:nvPr/>
        </p:nvCxnSpPr>
        <p:spPr>
          <a:xfrm>
            <a:off x="6096000" y="4898685"/>
            <a:ext cx="0" cy="12811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379E28-E757-44B7-BCBD-DEB8AC1D634E}"/>
              </a:ext>
            </a:extLst>
          </p:cNvPr>
          <p:cNvCxnSpPr>
            <a:cxnSpLocks/>
          </p:cNvCxnSpPr>
          <p:nvPr/>
        </p:nvCxnSpPr>
        <p:spPr>
          <a:xfrm>
            <a:off x="10006489" y="4894237"/>
            <a:ext cx="0" cy="1281113"/>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065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61EC-D5D5-4C4E-A7BC-78EA5F51AEF2}"/>
              </a:ext>
            </a:extLst>
          </p:cNvPr>
          <p:cNvSpPr>
            <a:spLocks noGrp="1"/>
          </p:cNvSpPr>
          <p:nvPr>
            <p:ph type="title"/>
          </p:nvPr>
        </p:nvSpPr>
        <p:spPr/>
        <p:txBody>
          <a:bodyPr/>
          <a:lstStyle/>
          <a:p>
            <a:r>
              <a:rPr lang="en-US" dirty="0"/>
              <a:t>GOES-T on March 1, 2022</a:t>
            </a:r>
          </a:p>
        </p:txBody>
      </p:sp>
      <p:sp>
        <p:nvSpPr>
          <p:cNvPr id="3" name="Content Placeholder 2">
            <a:extLst>
              <a:ext uri="{FF2B5EF4-FFF2-40B4-BE49-F238E27FC236}">
                <a16:creationId xmlns:a16="http://schemas.microsoft.com/office/drawing/2014/main" id="{0CBAE23E-31D7-4D15-A98C-43D3C7AB963F}"/>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2D1E5515-177A-40EA-B76C-8D8A86228322}"/>
              </a:ext>
            </a:extLst>
          </p:cNvPr>
          <p:cNvSpPr>
            <a:spLocks noGrp="1"/>
          </p:cNvSpPr>
          <p:nvPr>
            <p:ph type="sldNum" sz="quarter" idx="10"/>
          </p:nvPr>
        </p:nvSpPr>
        <p:spPr/>
        <p:txBody>
          <a:bodyPr/>
          <a:lstStyle/>
          <a:p>
            <a:pPr>
              <a:defRPr/>
            </a:pPr>
            <a:fld id="{DA28AC38-E0E8-49D7-B2FE-71FD7C42C09E}" type="slidenum">
              <a:rPr lang="en-US" smtClean="0"/>
              <a:pPr>
                <a:defRPr/>
              </a:pPr>
              <a:t>3</a:t>
            </a:fld>
            <a:endParaRPr lang="en-US"/>
          </a:p>
        </p:txBody>
      </p:sp>
      <p:pic>
        <p:nvPicPr>
          <p:cNvPr id="5" name="Picture 4">
            <a:extLst>
              <a:ext uri="{FF2B5EF4-FFF2-40B4-BE49-F238E27FC236}">
                <a16:creationId xmlns:a16="http://schemas.microsoft.com/office/drawing/2014/main" id="{EB10D91A-CD57-4049-94E1-BD7C0C9484A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381500" y="905255"/>
            <a:ext cx="3429000" cy="5266944"/>
          </a:xfrm>
          <a:prstGeom prst="rect">
            <a:avLst/>
          </a:prstGeom>
        </p:spPr>
      </p:pic>
    </p:spTree>
    <p:extLst>
      <p:ext uri="{BB962C8B-B14F-4D97-AF65-F5344CB8AC3E}">
        <p14:creationId xmlns:p14="http://schemas.microsoft.com/office/powerpoint/2010/main" val="237416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0441-AFC2-455F-B762-0FE2E5865B9E}"/>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Reference Instrument Status</a:t>
            </a:r>
            <a:endParaRPr lang="en-US" sz="5400" dirty="0"/>
          </a:p>
        </p:txBody>
      </p:sp>
      <p:sp>
        <p:nvSpPr>
          <p:cNvPr id="3" name="Content Placeholder 2">
            <a:extLst>
              <a:ext uri="{FF2B5EF4-FFF2-40B4-BE49-F238E27FC236}">
                <a16:creationId xmlns:a16="http://schemas.microsoft.com/office/drawing/2014/main" id="{F2BF8FAB-C02C-4E8E-A39D-A8286D1A7E20}"/>
              </a:ext>
            </a:extLst>
          </p:cNvPr>
          <p:cNvSpPr>
            <a:spLocks noGrp="1"/>
          </p:cNvSpPr>
          <p:nvPr>
            <p:ph idx="1"/>
          </p:nvPr>
        </p:nvSpPr>
        <p:spPr>
          <a:xfrm>
            <a:off x="609600" y="914400"/>
            <a:ext cx="10848975" cy="5591176"/>
          </a:xfrm>
        </p:spPr>
        <p:txBody>
          <a:bodyPr>
            <a:normAutofit fontScale="70000" lnSpcReduction="20000"/>
          </a:bodyPr>
          <a:lstStyle/>
          <a:p>
            <a:r>
              <a:rPr lang="en-US" dirty="0"/>
              <a:t>S-NPP and NOAA-20 VIIRS are in nominal status. </a:t>
            </a:r>
          </a:p>
          <a:p>
            <a:pPr lvl="1"/>
            <a:r>
              <a:rPr lang="en-US" dirty="0"/>
              <a:t>DCC, SNO, global 20+ calibration sites, and lunar time series indicate that there is no significant drift in VIS bands.</a:t>
            </a:r>
          </a:p>
          <a:p>
            <a:pPr lvl="1"/>
            <a:r>
              <a:rPr lang="en-US" dirty="0"/>
              <a:t>NOAA-20 VIIRS operational calibration updated (based on moon and DCC) for reflective solar bands; maximum correction for I1 will be about 0.24% per year for next two years.</a:t>
            </a:r>
          </a:p>
          <a:p>
            <a:pPr lvl="1"/>
            <a:r>
              <a:rPr lang="en-US" dirty="0"/>
              <a:t>S-NPP safe-mode sun-pointing anomaly on 8/3/2021: VIIRS SDR data quality recovered back to normal after two days.</a:t>
            </a:r>
          </a:p>
          <a:p>
            <a:pPr lvl="1"/>
            <a:r>
              <a:rPr lang="en-US" dirty="0"/>
              <a:t>NASA vs. NOAA NOAA-20 VIIRS RSB products are very stable and radiometrically consistent within 0.2% to 0.4% levels.</a:t>
            </a:r>
          </a:p>
          <a:p>
            <a:pPr algn="just"/>
            <a:r>
              <a:rPr lang="en-US" sz="3200" dirty="0" err="1"/>
              <a:t>CrIS</a:t>
            </a:r>
            <a:r>
              <a:rPr lang="en-US" sz="3200" dirty="0"/>
              <a:t> has provided high quality and stable calibrated observations for more than 10 years.</a:t>
            </a:r>
          </a:p>
          <a:p>
            <a:pPr lvl="1" algn="just"/>
            <a:r>
              <a:rPr lang="en-US" dirty="0"/>
              <a:t>The S-NPP </a:t>
            </a:r>
            <a:r>
              <a:rPr lang="en-US" dirty="0" err="1"/>
              <a:t>CrIS</a:t>
            </a:r>
            <a:r>
              <a:rPr lang="en-US" dirty="0"/>
              <a:t> successfully recalibrated on July 13 2021 after switching back to Side-1 electronics, with two functional bands (LWIR and SWIR).</a:t>
            </a:r>
          </a:p>
          <a:p>
            <a:pPr lvl="1" algn="just"/>
            <a:r>
              <a:rPr lang="en-US" dirty="0"/>
              <a:t>The S-NPP </a:t>
            </a:r>
            <a:r>
              <a:rPr lang="en-US" dirty="0" err="1"/>
              <a:t>CrIS</a:t>
            </a:r>
            <a:r>
              <a:rPr lang="en-US" dirty="0"/>
              <a:t> recovered from the Sun-Point Safe-Mode anomaly (August 3, 2021) and reached the full sensor stability on August 6, 2021.</a:t>
            </a:r>
          </a:p>
          <a:p>
            <a:pPr lvl="1" algn="just"/>
            <a:r>
              <a:rPr lang="en-US" dirty="0"/>
              <a:t>Intensive calibration/validation activities showed that the quality of the S-NPP </a:t>
            </a:r>
            <a:r>
              <a:rPr lang="en-US" dirty="0" err="1"/>
              <a:t>CrIS</a:t>
            </a:r>
            <a:r>
              <a:rPr lang="en-US" dirty="0"/>
              <a:t> observations was not impacted by the Sun-Point anomaly.</a:t>
            </a:r>
          </a:p>
          <a:p>
            <a:pPr lvl="1" algn="just"/>
            <a:r>
              <a:rPr lang="en-US" dirty="0"/>
              <a:t>The excellence performance of the </a:t>
            </a:r>
            <a:r>
              <a:rPr lang="en-US" dirty="0" err="1"/>
              <a:t>CrIS</a:t>
            </a:r>
            <a:r>
              <a:rPr lang="en-US" dirty="0"/>
              <a:t> instruments on S-NPP and NOAA-20 will continue with the J2 </a:t>
            </a:r>
            <a:r>
              <a:rPr lang="en-US" dirty="0" err="1"/>
              <a:t>CrIS</a:t>
            </a:r>
            <a:r>
              <a:rPr lang="en-US" dirty="0"/>
              <a:t> instrument, planned to be deployed into space in September 2022. </a:t>
            </a:r>
          </a:p>
        </p:txBody>
      </p:sp>
      <p:sp>
        <p:nvSpPr>
          <p:cNvPr id="4" name="Slide Number Placeholder 3">
            <a:extLst>
              <a:ext uri="{FF2B5EF4-FFF2-40B4-BE49-F238E27FC236}">
                <a16:creationId xmlns:a16="http://schemas.microsoft.com/office/drawing/2014/main" id="{32CD177E-8F68-4308-9DC6-129992EA9F69}"/>
              </a:ext>
            </a:extLst>
          </p:cNvPr>
          <p:cNvSpPr>
            <a:spLocks noGrp="1"/>
          </p:cNvSpPr>
          <p:nvPr>
            <p:ph type="sldNum" sz="quarter" idx="10"/>
          </p:nvPr>
        </p:nvSpPr>
        <p:spPr/>
        <p:txBody>
          <a:bodyPr/>
          <a:lstStyle/>
          <a:p>
            <a:pPr>
              <a:defRPr/>
            </a:pPr>
            <a:fld id="{DA28AC38-E0E8-49D7-B2FE-71FD7C42C09E}" type="slidenum">
              <a:rPr lang="en-US" smtClean="0"/>
              <a:pPr>
                <a:defRPr/>
              </a:pPr>
              <a:t>4</a:t>
            </a:fld>
            <a:endParaRPr lang="en-US"/>
          </a:p>
        </p:txBody>
      </p:sp>
    </p:spTree>
    <p:extLst>
      <p:ext uri="{BB962C8B-B14F-4D97-AF65-F5344CB8AC3E}">
        <p14:creationId xmlns:p14="http://schemas.microsoft.com/office/powerpoint/2010/main" val="4174900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0441-AFC2-455F-B762-0FE2E5865B9E}"/>
              </a:ext>
            </a:extLst>
          </p:cNvPr>
          <p:cNvSpPr>
            <a:spLocks noGrp="1"/>
          </p:cNvSpPr>
          <p:nvPr>
            <p:ph type="title"/>
          </p:nvPr>
        </p:nvSpPr>
        <p:spPr>
          <a:xfrm>
            <a:off x="3589234" y="132628"/>
            <a:ext cx="7545936" cy="667472"/>
          </a:xfrm>
        </p:spPr>
        <p:txBody>
          <a:bodyPr/>
          <a:lstStyle/>
          <a:p>
            <a:r>
              <a:rPr lang="en-US" b="1" dirty="0">
                <a:effectLst>
                  <a:outerShdw blurRad="38100" dist="38100" dir="2700000" algn="tl">
                    <a:srgbClr val="000000">
                      <a:alpha val="43137"/>
                    </a:srgbClr>
                  </a:outerShdw>
                </a:effectLst>
              </a:rPr>
              <a:t>Monitored Instrument Status</a:t>
            </a:r>
            <a:endParaRPr lang="en-US" dirty="0"/>
          </a:p>
        </p:txBody>
      </p:sp>
      <p:sp>
        <p:nvSpPr>
          <p:cNvPr id="3" name="Content Placeholder 2">
            <a:extLst>
              <a:ext uri="{FF2B5EF4-FFF2-40B4-BE49-F238E27FC236}">
                <a16:creationId xmlns:a16="http://schemas.microsoft.com/office/drawing/2014/main" id="{F2BF8FAB-C02C-4E8E-A39D-A8286D1A7E20}"/>
              </a:ext>
            </a:extLst>
          </p:cNvPr>
          <p:cNvSpPr>
            <a:spLocks noGrp="1"/>
          </p:cNvSpPr>
          <p:nvPr>
            <p:ph idx="1"/>
          </p:nvPr>
        </p:nvSpPr>
        <p:spPr/>
        <p:txBody>
          <a:bodyPr>
            <a:normAutofit lnSpcReduction="10000"/>
          </a:bodyPr>
          <a:lstStyle/>
          <a:p>
            <a:r>
              <a:rPr lang="en-US" sz="2400" dirty="0"/>
              <a:t>ATMS SDRs are monitored by the NOAA Microwave Satellite Data Quality Monitoring System based on using GPS RO.</a:t>
            </a:r>
          </a:p>
          <a:p>
            <a:r>
              <a:rPr lang="en-US" sz="2400" dirty="0"/>
              <a:t>OMPS NM and NP</a:t>
            </a:r>
          </a:p>
          <a:p>
            <a:pPr lvl="1"/>
            <a:r>
              <a:rPr lang="en-US" sz="2000" dirty="0"/>
              <a:t>The OMPS SDR products are monitored at: </a:t>
            </a:r>
            <a:r>
              <a:rPr lang="en-US" sz="2000" dirty="0">
                <a:hlinkClick r:id="rId2"/>
              </a:rPr>
              <a:t>https://www.star.nesdis.noaa.gov/icvs/status_NPP_OMPS_NP.php</a:t>
            </a:r>
            <a:endParaRPr lang="en-US" sz="2000" dirty="0"/>
          </a:p>
          <a:p>
            <a:pPr lvl="1"/>
            <a:r>
              <a:rPr lang="en-US" sz="2000" dirty="0"/>
              <a:t>The OMPS Nadir Mapper and Nadir Profiler instrument degradations are well-characterized by the annual reference solar measurements. </a:t>
            </a:r>
          </a:p>
          <a:p>
            <a:pPr lvl="1"/>
            <a:r>
              <a:rPr lang="en-US" sz="2000" dirty="0"/>
              <a:t>The V8TOz and V8Pro ozone products for OMPS, SBUV/2 and GOME-2 are monitored at: </a:t>
            </a:r>
            <a:r>
              <a:rPr lang="en-US" sz="2000" dirty="0">
                <a:hlinkClick r:id="rId3"/>
              </a:rPr>
              <a:t>https://www.star.nesdis.noaa.gov/smcd/spb/OMPSDemo/proOMPSbeta.php</a:t>
            </a:r>
            <a:endParaRPr lang="en-US" dirty="0"/>
          </a:p>
          <a:p>
            <a:r>
              <a:rPr lang="en-US" altLang="zh-CN" sz="2400" dirty="0"/>
              <a:t>ABI</a:t>
            </a:r>
          </a:p>
          <a:p>
            <a:pPr lvl="1"/>
            <a:r>
              <a:rPr lang="en-US" altLang="zh-CN" sz="1800" dirty="0"/>
              <a:t>IR channels are monitored using two </a:t>
            </a:r>
            <a:r>
              <a:rPr lang="en-US" altLang="zh-CN" sz="1800" dirty="0" err="1"/>
              <a:t>CrIS</a:t>
            </a:r>
            <a:r>
              <a:rPr lang="en-US" altLang="zh-CN" sz="1800" dirty="0"/>
              <a:t> and three IASI (two after Sept 2021).</a:t>
            </a:r>
          </a:p>
          <a:p>
            <a:pPr lvl="1"/>
            <a:r>
              <a:rPr lang="en-US" altLang="zh-CN" sz="1800" dirty="0"/>
              <a:t>VNIR channels are monitored using two VIIRS, augmented by lunar, desert, and DCC calibration.</a:t>
            </a:r>
          </a:p>
          <a:p>
            <a:pPr lvl="1"/>
            <a:r>
              <a:rPr lang="en-US" sz="1800" dirty="0"/>
              <a:t>Setpoint for GOES-17 </a:t>
            </a:r>
            <a:r>
              <a:rPr lang="en-US" altLang="zh-CN" sz="1800" dirty="0"/>
              <a:t>ABI IR channels </a:t>
            </a:r>
            <a:r>
              <a:rPr lang="en-US" sz="1800" dirty="0"/>
              <a:t>was raised from 81 K to 84 K in October 2021 (and much higher briefly in February 2022). That altered the bias by up to 0.1 K for some channels, likely via SRF. </a:t>
            </a:r>
          </a:p>
          <a:p>
            <a:pPr lvl="1"/>
            <a:r>
              <a:rPr lang="en-US" sz="1800" dirty="0"/>
              <a:t>Solar calibration frequency for GOES-16/17 </a:t>
            </a:r>
            <a:r>
              <a:rPr lang="en-US" altLang="zh-CN" sz="1800" dirty="0"/>
              <a:t>ABI </a:t>
            </a:r>
            <a:r>
              <a:rPr lang="en-US" sz="1800" dirty="0"/>
              <a:t>was increased from quarterly to bi-weekly since June 2021.</a:t>
            </a:r>
          </a:p>
        </p:txBody>
      </p:sp>
      <p:sp>
        <p:nvSpPr>
          <p:cNvPr id="4" name="Slide Number Placeholder 3">
            <a:extLst>
              <a:ext uri="{FF2B5EF4-FFF2-40B4-BE49-F238E27FC236}">
                <a16:creationId xmlns:a16="http://schemas.microsoft.com/office/drawing/2014/main" id="{32CD177E-8F68-4308-9DC6-129992EA9F69}"/>
              </a:ext>
            </a:extLst>
          </p:cNvPr>
          <p:cNvSpPr>
            <a:spLocks noGrp="1"/>
          </p:cNvSpPr>
          <p:nvPr>
            <p:ph type="sldNum" sz="quarter" idx="10"/>
          </p:nvPr>
        </p:nvSpPr>
        <p:spPr/>
        <p:txBody>
          <a:bodyPr/>
          <a:lstStyle/>
          <a:p>
            <a:pPr>
              <a:defRPr/>
            </a:pPr>
            <a:fld id="{DA28AC38-E0E8-49D7-B2FE-71FD7C42C09E}" type="slidenum">
              <a:rPr lang="en-US" smtClean="0"/>
              <a:pPr>
                <a:defRPr/>
              </a:pPr>
              <a:t>5</a:t>
            </a:fld>
            <a:endParaRPr lang="en-US"/>
          </a:p>
        </p:txBody>
      </p:sp>
    </p:spTree>
    <p:extLst>
      <p:ext uri="{BB962C8B-B14F-4D97-AF65-F5344CB8AC3E}">
        <p14:creationId xmlns:p14="http://schemas.microsoft.com/office/powerpoint/2010/main" val="66521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80FA-8A5B-4F6E-A1DA-C424951362FA}"/>
              </a:ext>
            </a:extLst>
          </p:cNvPr>
          <p:cNvSpPr>
            <a:spLocks noGrp="1"/>
          </p:cNvSpPr>
          <p:nvPr>
            <p:ph type="title"/>
          </p:nvPr>
        </p:nvSpPr>
        <p:spPr>
          <a:xfrm>
            <a:off x="3575304" y="132628"/>
            <a:ext cx="7549895" cy="667472"/>
          </a:xfrm>
        </p:spPr>
        <p:txBody>
          <a:bodyPr/>
          <a:lstStyle/>
          <a:p>
            <a:r>
              <a:rPr lang="en-US" b="1" dirty="0">
                <a:effectLst>
                  <a:outerShdw blurRad="38100" dist="38100" dir="2700000" algn="tl">
                    <a:srgbClr val="000000">
                      <a:alpha val="43137"/>
                    </a:srgbClr>
                  </a:outerShdw>
                </a:effectLst>
              </a:rPr>
              <a:t>GSICS-Related  Research</a:t>
            </a:r>
            <a:r>
              <a:rPr lang="en-US" dirty="0">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id="{B750A3A1-2E9A-42DB-AF90-FF92D78D09A9}"/>
              </a:ext>
            </a:extLst>
          </p:cNvPr>
          <p:cNvSpPr>
            <a:spLocks noGrp="1"/>
          </p:cNvSpPr>
          <p:nvPr>
            <p:ph idx="1"/>
          </p:nvPr>
        </p:nvSpPr>
        <p:spPr/>
        <p:txBody>
          <a:bodyPr>
            <a:normAutofit fontScale="62500" lnSpcReduction="20000"/>
          </a:bodyPr>
          <a:lstStyle/>
          <a:p>
            <a:r>
              <a:rPr lang="en-US" dirty="0"/>
              <a:t>Investigated COSMIC-2 </a:t>
            </a:r>
            <a:r>
              <a:rPr lang="en-US" dirty="0" err="1"/>
              <a:t>wetPrf</a:t>
            </a:r>
            <a:r>
              <a:rPr lang="en-US" dirty="0"/>
              <a:t> Soundings Impacts on a RO-based NOAA Microwave Satellite Data Quality Monitoring System. </a:t>
            </a:r>
          </a:p>
          <a:p>
            <a:endParaRPr lang="en-US" dirty="0"/>
          </a:p>
          <a:p>
            <a:r>
              <a:rPr lang="en-US" dirty="0"/>
              <a:t>New method for MW Sounder Radiometric Noise Estimation to quantify instrument thermal noise and 1/f noise separately.</a:t>
            </a:r>
          </a:p>
          <a:p>
            <a:pPr marL="0" indent="0">
              <a:buNone/>
            </a:pPr>
            <a:r>
              <a:rPr lang="en-US" dirty="0"/>
              <a:t> </a:t>
            </a:r>
          </a:p>
          <a:p>
            <a:r>
              <a:rPr lang="en-US" altLang="zh-CN" dirty="0"/>
              <a:t>A</a:t>
            </a:r>
            <a:r>
              <a:rPr lang="en-US" sz="3200" dirty="0"/>
              <a:t> new 32-Day Averaged Difference (32D-AD) method for calculating inter-sensor radiometric biases between S-NPP and NOAA-20 Instruments (ATMS, </a:t>
            </a:r>
            <a:r>
              <a:rPr lang="en-US" sz="3200" dirty="0" err="1"/>
              <a:t>CrIS</a:t>
            </a:r>
            <a:r>
              <a:rPr lang="en-US" sz="3200" dirty="0"/>
              <a:t>, OMPS NP, and VIIRS) within the ICVS framework</a:t>
            </a:r>
          </a:p>
          <a:p>
            <a:endParaRPr lang="en-US" dirty="0"/>
          </a:p>
          <a:p>
            <a:r>
              <a:rPr lang="en-US" sz="3200" dirty="0"/>
              <a:t>Improved the long-term monitoring stability within ICVS for S-NPP and NOAA-20 </a:t>
            </a:r>
            <a:r>
              <a:rPr lang="en-US" sz="3200" dirty="0" err="1"/>
              <a:t>CrIS</a:t>
            </a:r>
            <a:r>
              <a:rPr lang="en-US" sz="3200" dirty="0"/>
              <a:t> radiance differences by using a temporal interpolation-based SNO method via an ABI sensor. </a:t>
            </a:r>
          </a:p>
          <a:p>
            <a:endParaRPr lang="en-US" sz="3200" dirty="0"/>
          </a:p>
          <a:p>
            <a:r>
              <a:rPr lang="en-US" dirty="0"/>
              <a:t>NPROVS provides access and analysis of globally available collocated satellite and reference (GRUAN) </a:t>
            </a:r>
            <a:r>
              <a:rPr lang="en-US" i="1" dirty="0"/>
              <a:t>radiosonde </a:t>
            </a:r>
            <a:r>
              <a:rPr lang="en-US" dirty="0"/>
              <a:t>observations. These data can be used to evaluate satellite data quality.   </a:t>
            </a:r>
          </a:p>
          <a:p>
            <a:pPr lvl="1"/>
            <a:r>
              <a:rPr lang="en-US" dirty="0"/>
              <a:t>Datasets include SDR for selected collocations within 2-hours of satellite overpass (NOAA or </a:t>
            </a:r>
            <a:r>
              <a:rPr lang="en-US" dirty="0" err="1"/>
              <a:t>MetOp</a:t>
            </a:r>
            <a:r>
              <a:rPr lang="en-US" dirty="0"/>
              <a:t>) since 2018; over 5000 stored, and counting</a:t>
            </a:r>
          </a:p>
        </p:txBody>
      </p:sp>
      <p:sp>
        <p:nvSpPr>
          <p:cNvPr id="4" name="Slide Number Placeholder 3">
            <a:extLst>
              <a:ext uri="{FF2B5EF4-FFF2-40B4-BE49-F238E27FC236}">
                <a16:creationId xmlns:a16="http://schemas.microsoft.com/office/drawing/2014/main" id="{AF4E7669-C34C-4FCE-83FD-BAF5F0DEC2C3}"/>
              </a:ext>
            </a:extLst>
          </p:cNvPr>
          <p:cNvSpPr>
            <a:spLocks noGrp="1"/>
          </p:cNvSpPr>
          <p:nvPr>
            <p:ph type="sldNum" sz="quarter" idx="10"/>
          </p:nvPr>
        </p:nvSpPr>
        <p:spPr/>
        <p:txBody>
          <a:bodyPr/>
          <a:lstStyle/>
          <a:p>
            <a:pPr>
              <a:defRPr/>
            </a:pPr>
            <a:fld id="{DA28AC38-E0E8-49D7-B2FE-71FD7C42C09E}" type="slidenum">
              <a:rPr lang="en-US" smtClean="0"/>
              <a:pPr>
                <a:defRPr/>
              </a:pPr>
              <a:t>6</a:t>
            </a:fld>
            <a:endParaRPr lang="en-US"/>
          </a:p>
        </p:txBody>
      </p:sp>
    </p:spTree>
    <p:extLst>
      <p:ext uri="{BB962C8B-B14F-4D97-AF65-F5344CB8AC3E}">
        <p14:creationId xmlns:p14="http://schemas.microsoft.com/office/powerpoint/2010/main" val="3494285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48FE-BE70-43F8-82DC-FB142759265D}"/>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Reprocessing (Climate)</a:t>
            </a:r>
          </a:p>
        </p:txBody>
      </p:sp>
      <p:sp>
        <p:nvSpPr>
          <p:cNvPr id="3" name="Content Placeholder 2">
            <a:extLst>
              <a:ext uri="{FF2B5EF4-FFF2-40B4-BE49-F238E27FC236}">
                <a16:creationId xmlns:a16="http://schemas.microsoft.com/office/drawing/2014/main" id="{59EC41E6-48AC-4342-83F1-F5C7AE0B8CA9}"/>
              </a:ext>
            </a:extLst>
          </p:cNvPr>
          <p:cNvSpPr>
            <a:spLocks noGrp="1"/>
          </p:cNvSpPr>
          <p:nvPr>
            <p:ph idx="1"/>
          </p:nvPr>
        </p:nvSpPr>
        <p:spPr/>
        <p:txBody>
          <a:bodyPr>
            <a:normAutofit fontScale="55000" lnSpcReduction="20000"/>
          </a:bodyPr>
          <a:lstStyle/>
          <a:p>
            <a:r>
              <a:rPr lang="en-US" sz="3600" dirty="0"/>
              <a:t>Transition of reprocessed S-NPP SDRs (1.7 Pb) from NOAA/STAR to NOAA/CLASS for permanent archiving and operational distribution; </a:t>
            </a:r>
          </a:p>
          <a:p>
            <a:pPr lvl="1"/>
            <a:r>
              <a:rPr lang="en-US" sz="3200" dirty="0"/>
              <a:t>ATMS V1 and V2 SDRs: Completed</a:t>
            </a:r>
          </a:p>
          <a:p>
            <a:pPr lvl="1"/>
            <a:r>
              <a:rPr lang="en-US" sz="3200" dirty="0" err="1"/>
              <a:t>CrIS</a:t>
            </a:r>
            <a:r>
              <a:rPr lang="en-US" sz="3200" dirty="0"/>
              <a:t> and OMPS V1 and V2 SDRs: Will complete in March 2022</a:t>
            </a:r>
          </a:p>
          <a:p>
            <a:pPr lvl="1"/>
            <a:r>
              <a:rPr lang="en-US" sz="3200" dirty="0"/>
              <a:t>VIIRS SDRs: Will complete in October 2023</a:t>
            </a:r>
          </a:p>
          <a:p>
            <a:pPr marL="0" indent="0">
              <a:buNone/>
            </a:pPr>
            <a:endParaRPr lang="en-US" sz="3200" dirty="0"/>
          </a:p>
          <a:p>
            <a:r>
              <a:rPr lang="en-US" sz="3600" dirty="0"/>
              <a:t>NOAA-20 reprocessing</a:t>
            </a:r>
          </a:p>
          <a:p>
            <a:pPr lvl="1"/>
            <a:r>
              <a:rPr lang="en-US" sz="3300" dirty="0"/>
              <a:t>ATMS, </a:t>
            </a:r>
            <a:r>
              <a:rPr lang="en-US" sz="3300" dirty="0" err="1"/>
              <a:t>CrIS</a:t>
            </a:r>
            <a:r>
              <a:rPr lang="en-US" sz="3300" dirty="0"/>
              <a:t>, and OMPS completed </a:t>
            </a:r>
          </a:p>
          <a:p>
            <a:pPr lvl="1"/>
            <a:r>
              <a:rPr lang="en-US" sz="3300" dirty="0"/>
              <a:t>VIIRS is being planned</a:t>
            </a:r>
          </a:p>
          <a:p>
            <a:pPr marL="457200" lvl="1" indent="0">
              <a:buNone/>
            </a:pPr>
            <a:r>
              <a:rPr lang="en-US" dirty="0"/>
              <a:t>  </a:t>
            </a:r>
          </a:p>
          <a:p>
            <a:r>
              <a:rPr lang="en-US" sz="3600" b="0" i="0" dirty="0">
                <a:solidFill>
                  <a:srgbClr val="202124"/>
                </a:solidFill>
                <a:effectLst/>
              </a:rPr>
              <a:t>To support AVHRR GAC based climate study and facilitate long term EDR (aerosol, cloud, polar wind) development, production of VIIRS Global Area Coverage (VGAC) Data is ongoing at NOAA/STAR in collaboration with NCEI.</a:t>
            </a:r>
          </a:p>
          <a:p>
            <a:endParaRPr lang="en-US" sz="3600" dirty="0">
              <a:solidFill>
                <a:srgbClr val="202124"/>
              </a:solidFill>
            </a:endParaRPr>
          </a:p>
          <a:p>
            <a:r>
              <a:rPr lang="en-US" sz="3600" dirty="0">
                <a:sym typeface="Arial"/>
              </a:rPr>
              <a:t>A new reprocessing has been conducted </a:t>
            </a:r>
            <a:r>
              <a:rPr lang="en-US" sz="3600" dirty="0"/>
              <a:t>to generate science-quality consistent lifetime S-NPP OMPS NM and NP SDR datasets until 06/30/2021, by using all validated calibration tables (including dynamic solar wavelength tables) and new improvements such as the updated stray light correction table, geolocation error correction table, and dark correction code error.</a:t>
            </a:r>
            <a:endParaRPr lang="en-US" sz="3600" b="0" i="0" dirty="0">
              <a:solidFill>
                <a:srgbClr val="202124"/>
              </a:solidFill>
              <a:effectLst/>
            </a:endParaRPr>
          </a:p>
        </p:txBody>
      </p:sp>
      <p:sp>
        <p:nvSpPr>
          <p:cNvPr id="4" name="Slide Number Placeholder 3">
            <a:extLst>
              <a:ext uri="{FF2B5EF4-FFF2-40B4-BE49-F238E27FC236}">
                <a16:creationId xmlns:a16="http://schemas.microsoft.com/office/drawing/2014/main" id="{FD986A51-B133-413A-BFD8-D231DB2306A9}"/>
              </a:ext>
            </a:extLst>
          </p:cNvPr>
          <p:cNvSpPr>
            <a:spLocks noGrp="1"/>
          </p:cNvSpPr>
          <p:nvPr>
            <p:ph type="sldNum" sz="quarter" idx="10"/>
          </p:nvPr>
        </p:nvSpPr>
        <p:spPr/>
        <p:txBody>
          <a:bodyPr/>
          <a:lstStyle/>
          <a:p>
            <a:pPr>
              <a:defRPr/>
            </a:pPr>
            <a:fld id="{DA28AC38-E0E8-49D7-B2FE-71FD7C42C09E}" type="slidenum">
              <a:rPr lang="en-US" smtClean="0"/>
              <a:pPr>
                <a:defRPr/>
              </a:pPr>
              <a:t>7</a:t>
            </a:fld>
            <a:endParaRPr lang="en-US"/>
          </a:p>
        </p:txBody>
      </p:sp>
    </p:spTree>
    <p:extLst>
      <p:ext uri="{BB962C8B-B14F-4D97-AF65-F5344CB8AC3E}">
        <p14:creationId xmlns:p14="http://schemas.microsoft.com/office/powerpoint/2010/main" val="883800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6672-3585-40BB-8C9D-EFBE6AD67E6D}"/>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933937E9-86D7-4305-998F-65026C1605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6E66BE-D7C3-45C2-93F7-1EBC04397D0E}"/>
              </a:ext>
            </a:extLst>
          </p:cNvPr>
          <p:cNvSpPr>
            <a:spLocks noGrp="1"/>
          </p:cNvSpPr>
          <p:nvPr>
            <p:ph type="sldNum" sz="quarter" idx="10"/>
          </p:nvPr>
        </p:nvSpPr>
        <p:spPr/>
        <p:txBody>
          <a:bodyPr/>
          <a:lstStyle/>
          <a:p>
            <a:pPr>
              <a:defRPr/>
            </a:pPr>
            <a:fld id="{62C94469-C24B-4485-9554-864CA5BFE27B}" type="slidenum">
              <a:rPr lang="en-US" smtClean="0"/>
              <a:pPr>
                <a:defRPr/>
              </a:pPr>
              <a:t>8</a:t>
            </a:fld>
            <a:endParaRPr lang="en-US"/>
          </a:p>
        </p:txBody>
      </p:sp>
    </p:spTree>
    <p:extLst>
      <p:ext uri="{BB962C8B-B14F-4D97-AF65-F5344CB8AC3E}">
        <p14:creationId xmlns:p14="http://schemas.microsoft.com/office/powerpoint/2010/main" val="2334669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6A23-1A73-4825-B7FF-D8F13D936715}"/>
              </a:ext>
            </a:extLst>
          </p:cNvPr>
          <p:cNvSpPr>
            <a:spLocks noGrp="1"/>
          </p:cNvSpPr>
          <p:nvPr>
            <p:ph type="title"/>
          </p:nvPr>
        </p:nvSpPr>
        <p:spPr>
          <a:xfrm>
            <a:off x="1400175" y="38101"/>
            <a:ext cx="10972800" cy="1143000"/>
          </a:xfrm>
        </p:spPr>
        <p:txBody>
          <a:body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Support GSICS activities </a:t>
            </a:r>
          </a:p>
        </p:txBody>
      </p:sp>
      <p:sp>
        <p:nvSpPr>
          <p:cNvPr id="3" name="Content Placeholder 2">
            <a:extLst>
              <a:ext uri="{FF2B5EF4-FFF2-40B4-BE49-F238E27FC236}">
                <a16:creationId xmlns:a16="http://schemas.microsoft.com/office/drawing/2014/main" id="{1E3AC95D-0A28-4779-B82D-15D80AF226B0}"/>
              </a:ext>
            </a:extLst>
          </p:cNvPr>
          <p:cNvSpPr>
            <a:spLocks noGrp="1"/>
          </p:cNvSpPr>
          <p:nvPr>
            <p:ph sz="half" idx="1"/>
          </p:nvPr>
        </p:nvSpPr>
        <p:spPr>
          <a:xfrm>
            <a:off x="285750" y="1181102"/>
            <a:ext cx="5384800" cy="4945064"/>
          </a:xfrm>
        </p:spPr>
        <p:txBody>
          <a:bodyPr>
            <a:normAutofit fontScale="62500" lnSpcReduction="20000"/>
          </a:bodyPr>
          <a:lstStyle/>
          <a:p>
            <a:r>
              <a:rPr lang="en-US" sz="4300" dirty="0"/>
              <a:t>EP: </a:t>
            </a:r>
            <a:r>
              <a:rPr lang="en-US" sz="4300" u="sng" dirty="0"/>
              <a:t>M. Goldberg.</a:t>
            </a:r>
            <a:endParaRPr lang="en-US" sz="4300" dirty="0"/>
          </a:p>
          <a:p>
            <a:r>
              <a:rPr lang="en-US" sz="4300" dirty="0"/>
              <a:t>GCC: </a:t>
            </a:r>
            <a:r>
              <a:rPr lang="en-US" sz="4300" u="sng" dirty="0"/>
              <a:t>L. Flynn</a:t>
            </a:r>
            <a:r>
              <a:rPr lang="en-US" sz="4300" dirty="0"/>
              <a:t>, M. Bali.</a:t>
            </a:r>
          </a:p>
          <a:p>
            <a:r>
              <a:rPr lang="en-US" sz="4300" dirty="0"/>
              <a:t>GPRC: </a:t>
            </a:r>
            <a:r>
              <a:rPr lang="en-US" sz="4300" u="sng" dirty="0"/>
              <a:t>X. Wu</a:t>
            </a:r>
            <a:r>
              <a:rPr lang="en-US" sz="4300" dirty="0"/>
              <a:t>, L. Wang.</a:t>
            </a:r>
          </a:p>
          <a:p>
            <a:pPr lvl="1"/>
            <a:r>
              <a:rPr lang="en-US" sz="3900" dirty="0"/>
              <a:t>GDWG: </a:t>
            </a:r>
            <a:r>
              <a:rPr lang="en-US" sz="3900" u="sng" dirty="0"/>
              <a:t>M. Bali.</a:t>
            </a:r>
          </a:p>
          <a:p>
            <a:pPr lvl="2"/>
            <a:r>
              <a:rPr lang="en-US" sz="3600" dirty="0"/>
              <a:t>ICVS: </a:t>
            </a:r>
            <a:r>
              <a:rPr lang="en-US" sz="3600" u="sng" dirty="0"/>
              <a:t>B. Yan</a:t>
            </a:r>
            <a:r>
              <a:rPr lang="en-US" sz="3600" dirty="0"/>
              <a:t>, N. Sun.</a:t>
            </a:r>
            <a:endParaRPr lang="en-US" sz="3600" u="sng" dirty="0"/>
          </a:p>
          <a:p>
            <a:pPr lvl="1"/>
            <a:r>
              <a:rPr lang="en-US" sz="3900" dirty="0"/>
              <a:t>GRWG:</a:t>
            </a:r>
          </a:p>
          <a:p>
            <a:pPr lvl="2"/>
            <a:r>
              <a:rPr lang="en-US" sz="3500" dirty="0"/>
              <a:t>UVNS: </a:t>
            </a:r>
            <a:r>
              <a:rPr lang="en-US" sz="3500" u="sng" dirty="0"/>
              <a:t>L. Flynn</a:t>
            </a:r>
            <a:r>
              <a:rPr lang="en-US" sz="3500" dirty="0"/>
              <a:t>,</a:t>
            </a:r>
            <a:r>
              <a:rPr lang="en-US" sz="3500" dirty="0">
                <a:solidFill>
                  <a:srgbClr val="FF3300"/>
                </a:solidFill>
              </a:rPr>
              <a:t> </a:t>
            </a:r>
            <a:r>
              <a:rPr lang="en-US" sz="3500" dirty="0"/>
              <a:t>B. Yan,</a:t>
            </a:r>
            <a:r>
              <a:rPr lang="en-US" sz="3500" dirty="0">
                <a:solidFill>
                  <a:srgbClr val="FF3300"/>
                </a:solidFill>
              </a:rPr>
              <a:t> </a:t>
            </a:r>
            <a:r>
              <a:rPr lang="en-US" sz="3500" dirty="0"/>
              <a:t>C. Pan.</a:t>
            </a:r>
            <a:endParaRPr lang="en-US" sz="3500" u="sng" dirty="0"/>
          </a:p>
          <a:p>
            <a:pPr lvl="2"/>
            <a:r>
              <a:rPr lang="en-US" sz="3500" dirty="0"/>
              <a:t>VNIR: </a:t>
            </a:r>
            <a:r>
              <a:rPr lang="en-US" sz="3500" i="1" u="sng" dirty="0"/>
              <a:t>X. Wu</a:t>
            </a:r>
            <a:r>
              <a:rPr lang="en-US" sz="3500" dirty="0"/>
              <a:t>, C. Cao, S. </a:t>
            </a:r>
            <a:r>
              <a:rPr lang="en-US" sz="3500" dirty="0" err="1"/>
              <a:t>Uprety</a:t>
            </a:r>
            <a:r>
              <a:rPr lang="en-US" sz="3500" dirty="0"/>
              <a:t>.</a:t>
            </a:r>
          </a:p>
          <a:p>
            <a:pPr lvl="2"/>
            <a:r>
              <a:rPr lang="en-US" sz="3500" dirty="0"/>
              <a:t>IR: </a:t>
            </a:r>
            <a:r>
              <a:rPr lang="en-US" sz="3500" u="sng" dirty="0"/>
              <a:t>L. Wang</a:t>
            </a:r>
            <a:r>
              <a:rPr lang="en-US" sz="3500" dirty="0"/>
              <a:t>, F. Yu.</a:t>
            </a:r>
          </a:p>
          <a:p>
            <a:pPr lvl="2"/>
            <a:r>
              <a:rPr lang="en-US" sz="3500" dirty="0"/>
              <a:t>MW: </a:t>
            </a:r>
            <a:r>
              <a:rPr lang="en-US" sz="3500" u="sng" dirty="0"/>
              <a:t>Q. Liu</a:t>
            </a:r>
            <a:r>
              <a:rPr lang="en-US" sz="3500" dirty="0"/>
              <a:t>, R. </a:t>
            </a:r>
            <a:r>
              <a:rPr lang="en-US" sz="3500" dirty="0" err="1"/>
              <a:t>Iacovazzi</a:t>
            </a:r>
            <a:r>
              <a:rPr lang="en-US" sz="3500" dirty="0"/>
              <a:t>.</a:t>
            </a:r>
            <a:endParaRPr lang="en-US" sz="3500" u="sng" dirty="0"/>
          </a:p>
          <a:p>
            <a:pPr lvl="2"/>
            <a:r>
              <a:rPr lang="en-US" sz="3500" dirty="0"/>
              <a:t>GRUAN: </a:t>
            </a:r>
            <a:r>
              <a:rPr lang="en-US" sz="3500" u="sng" dirty="0"/>
              <a:t>T. </a:t>
            </a:r>
            <a:r>
              <a:rPr lang="en-US" sz="3500" u="sng" dirty="0" err="1"/>
              <a:t>Reale</a:t>
            </a:r>
            <a:r>
              <a:rPr lang="en-US" sz="3500" u="sng" dirty="0"/>
              <a:t>.</a:t>
            </a:r>
          </a:p>
          <a:p>
            <a:pPr lvl="2"/>
            <a:r>
              <a:rPr lang="en-US" sz="3500" dirty="0"/>
              <a:t>Reprocessing: </a:t>
            </a:r>
            <a:r>
              <a:rPr lang="en-US" sz="3500" u="sng" dirty="0"/>
              <a:t>C.-Z. Zou</a:t>
            </a:r>
            <a:r>
              <a:rPr lang="en-US" sz="3500" dirty="0"/>
              <a:t>.</a:t>
            </a:r>
            <a:endParaRPr lang="en-US" dirty="0"/>
          </a:p>
        </p:txBody>
      </p:sp>
      <p:sp>
        <p:nvSpPr>
          <p:cNvPr id="5" name="Content Placeholder 4">
            <a:extLst>
              <a:ext uri="{FF2B5EF4-FFF2-40B4-BE49-F238E27FC236}">
                <a16:creationId xmlns:a16="http://schemas.microsoft.com/office/drawing/2014/main" id="{1388C8CE-9AE4-4990-A537-748CEE47F38B}"/>
              </a:ext>
            </a:extLst>
          </p:cNvPr>
          <p:cNvSpPr>
            <a:spLocks noGrp="1"/>
          </p:cNvSpPr>
          <p:nvPr>
            <p:ph sz="half" idx="2"/>
          </p:nvPr>
        </p:nvSpPr>
        <p:spPr>
          <a:xfrm>
            <a:off x="5800725" y="1104901"/>
            <a:ext cx="5972175" cy="5021264"/>
          </a:xfrm>
        </p:spPr>
        <p:txBody>
          <a:bodyPr/>
          <a:lstStyle/>
          <a:p>
            <a:r>
              <a:rPr lang="en-US" sz="2800" dirty="0"/>
              <a:t>Instrument Leads</a:t>
            </a:r>
          </a:p>
          <a:p>
            <a:pPr lvl="1"/>
            <a:r>
              <a:rPr lang="en-US" dirty="0"/>
              <a:t>JPSS</a:t>
            </a:r>
          </a:p>
          <a:p>
            <a:pPr lvl="2"/>
            <a:r>
              <a:rPr lang="en-US" dirty="0"/>
              <a:t>ATMS – Liu</a:t>
            </a:r>
          </a:p>
          <a:p>
            <a:pPr lvl="2"/>
            <a:r>
              <a:rPr lang="en-US" dirty="0" err="1"/>
              <a:t>CrIS</a:t>
            </a:r>
            <a:r>
              <a:rPr lang="en-US" dirty="0"/>
              <a:t> – Iturbide</a:t>
            </a:r>
          </a:p>
          <a:p>
            <a:pPr lvl="2"/>
            <a:r>
              <a:rPr lang="en-US" dirty="0"/>
              <a:t>OMPS – Yan</a:t>
            </a:r>
          </a:p>
          <a:p>
            <a:pPr lvl="2"/>
            <a:r>
              <a:rPr lang="en-US" dirty="0"/>
              <a:t>VIIRS – Cao</a:t>
            </a:r>
          </a:p>
          <a:p>
            <a:pPr lvl="1"/>
            <a:r>
              <a:rPr lang="en-US" dirty="0"/>
              <a:t>GOES </a:t>
            </a:r>
          </a:p>
          <a:p>
            <a:pPr lvl="2"/>
            <a:r>
              <a:rPr lang="en-US" dirty="0"/>
              <a:t>ABI – Wu</a:t>
            </a:r>
          </a:p>
          <a:p>
            <a:pPr lvl="2"/>
            <a:r>
              <a:rPr lang="en-US" dirty="0"/>
              <a:t>GLM – </a:t>
            </a:r>
            <a:r>
              <a:rPr lang="en-US" dirty="0" err="1"/>
              <a:t>Rudlosky</a:t>
            </a:r>
            <a:endParaRPr lang="en-US" dirty="0"/>
          </a:p>
          <a:p>
            <a:pPr lvl="2"/>
            <a:r>
              <a:rPr lang="en-US" dirty="0"/>
              <a:t>Space Weather – </a:t>
            </a:r>
            <a:r>
              <a:rPr lang="en-US" dirty="0" err="1"/>
              <a:t>Talaat</a:t>
            </a:r>
            <a:endParaRPr lang="en-US" dirty="0"/>
          </a:p>
          <a:p>
            <a:pPr lvl="1"/>
            <a:endParaRPr lang="en-US" dirty="0"/>
          </a:p>
        </p:txBody>
      </p:sp>
      <p:sp>
        <p:nvSpPr>
          <p:cNvPr id="4" name="Slide Number Placeholder 3">
            <a:extLst>
              <a:ext uri="{FF2B5EF4-FFF2-40B4-BE49-F238E27FC236}">
                <a16:creationId xmlns:a16="http://schemas.microsoft.com/office/drawing/2014/main" id="{BC366895-C4E4-4B1A-8247-921A2DDD498B}"/>
              </a:ext>
            </a:extLst>
          </p:cNvPr>
          <p:cNvSpPr>
            <a:spLocks noGrp="1"/>
          </p:cNvSpPr>
          <p:nvPr>
            <p:ph type="sldNum" sz="quarter" idx="10"/>
          </p:nvPr>
        </p:nvSpPr>
        <p:spPr/>
        <p:txBody>
          <a:bodyPr/>
          <a:lstStyle/>
          <a:p>
            <a:pPr>
              <a:defRPr/>
            </a:pPr>
            <a:fld id="{DA28AC38-E0E8-49D7-B2FE-71FD7C42C09E}" type="slidenum">
              <a:rPr lang="en-US" smtClean="0"/>
              <a:pPr>
                <a:defRPr/>
              </a:pPr>
              <a:t>9</a:t>
            </a:fld>
            <a:endParaRPr lang="en-US"/>
          </a:p>
        </p:txBody>
      </p:sp>
    </p:spTree>
    <p:extLst>
      <p:ext uri="{BB962C8B-B14F-4D97-AF65-F5344CB8AC3E}">
        <p14:creationId xmlns:p14="http://schemas.microsoft.com/office/powerpoint/2010/main" val="334171112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2498</TotalTime>
  <Words>3814</Words>
  <Application>Microsoft Office PowerPoint</Application>
  <PresentationFormat>Widescreen</PresentationFormat>
  <Paragraphs>343</Paragraphs>
  <Slides>28</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MS PGothic</vt:lpstr>
      <vt:lpstr>宋体</vt:lpstr>
      <vt:lpstr>Arial</vt:lpstr>
      <vt:lpstr>Arial Narrow</vt:lpstr>
      <vt:lpstr>Calibri</vt:lpstr>
      <vt:lpstr>DengXian</vt:lpstr>
      <vt:lpstr>Palatino Linotype</vt:lpstr>
      <vt:lpstr>Symbol</vt:lpstr>
      <vt:lpstr>Times New Roman</vt:lpstr>
      <vt:lpstr>Wingdings</vt:lpstr>
      <vt:lpstr>Default Design</vt:lpstr>
      <vt:lpstr>2022 GSICS State of Observing System Report  For NOAA, by Xiangqian Wu and Likun Wang  With contributions from NOAA STAR Colleagues</vt:lpstr>
      <vt:lpstr>Outline</vt:lpstr>
      <vt:lpstr>GOES-T on March 1, 2022</vt:lpstr>
      <vt:lpstr>Reference Instrument Status</vt:lpstr>
      <vt:lpstr>Monitored Instrument Status</vt:lpstr>
      <vt:lpstr>GSICS-Related  Research </vt:lpstr>
      <vt:lpstr>Reprocessing (Climate)</vt:lpstr>
      <vt:lpstr>Backup slides</vt:lpstr>
      <vt:lpstr>Support GSICS activities </vt:lpstr>
      <vt:lpstr>NOAA VIIRS Update</vt:lpstr>
      <vt:lpstr>Successful Continuation of CrIS Observations and Recovery of SNPP CrIS Anomalies</vt:lpstr>
      <vt:lpstr>  General Achievements and Progress</vt:lpstr>
      <vt:lpstr>  General Achievements and Progress</vt:lpstr>
      <vt:lpstr>NOAA UVN Spectrometer Subgroup Activities</vt:lpstr>
      <vt:lpstr>GOES-16 ABI VNIR Channels</vt:lpstr>
      <vt:lpstr>GOES-16 ABI IR Channels</vt:lpstr>
      <vt:lpstr>GOES-17 ABI VNIR Channels</vt:lpstr>
      <vt:lpstr>GOES-17 ABI IR Channels</vt:lpstr>
      <vt:lpstr>ICVS – Yan</vt:lpstr>
      <vt:lpstr>OMPS SDR (Yan)</vt:lpstr>
      <vt:lpstr>Reprocessing – Zou</vt:lpstr>
      <vt:lpstr>Reprocessing – Zou</vt:lpstr>
      <vt:lpstr>Reprocessing – Zou</vt:lpstr>
      <vt:lpstr>Activities &amp; Achievements – GDWG</vt:lpstr>
      <vt:lpstr>GRUAN for Inter-Calibration</vt:lpstr>
      <vt:lpstr>Activities &amp; Achievements – GRUAN </vt:lpstr>
      <vt:lpstr>PowerPoint Presentation</vt:lpstr>
      <vt:lpstr>GeoXO Update – Wu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VIIRS</dc:title>
  <dc:creator>Taeyoung Choi</dc:creator>
  <cp:lastModifiedBy>Xiangqian Wu</cp:lastModifiedBy>
  <cp:revision>28</cp:revision>
  <dcterms:created xsi:type="dcterms:W3CDTF">2021-03-16T20:30:50Z</dcterms:created>
  <dcterms:modified xsi:type="dcterms:W3CDTF">2022-03-15T12:20:09Z</dcterms:modified>
</cp:coreProperties>
</file>