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664" r:id="rId3"/>
    <p:sldId id="526" r:id="rId4"/>
    <p:sldId id="383" r:id="rId5"/>
    <p:sldId id="384" r:id="rId6"/>
    <p:sldId id="661" r:id="rId7"/>
    <p:sldId id="385" r:id="rId8"/>
    <p:sldId id="666" r:id="rId9"/>
    <p:sldId id="667" r:id="rId10"/>
    <p:sldId id="669" r:id="rId11"/>
    <p:sldId id="670" r:id="rId12"/>
    <p:sldId id="671" r:id="rId13"/>
    <p:sldId id="381" r:id="rId14"/>
    <p:sldId id="379" r:id="rId15"/>
    <p:sldId id="380" r:id="rId16"/>
    <p:sldId id="382" r:id="rId17"/>
    <p:sldId id="672" r:id="rId1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D24"/>
    <a:srgbClr val="EFC8DF"/>
    <a:srgbClr val="A2DADE"/>
    <a:srgbClr val="3333FF"/>
    <a:srgbClr val="4E0B55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959" autoAdjust="0"/>
  </p:normalViewPr>
  <p:slideViewPr>
    <p:cSldViewPr snapToGrid="0">
      <p:cViewPr varScale="1">
        <p:scale>
          <a:sx n="59" d="100"/>
          <a:sy n="59" d="100"/>
        </p:scale>
        <p:origin x="1464" y="5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7CE354-969C-498D-86A0-8683AADBA25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000" b="1" dirty="0"/>
            <a:t>GSICS Research Working Group</a:t>
          </a:r>
        </a:p>
        <a:p>
          <a:r>
            <a:rPr lang="en-US" sz="1600" b="1" dirty="0"/>
            <a:t>Chair: Fangfang Yu</a:t>
          </a:r>
        </a:p>
        <a:p>
          <a:r>
            <a:rPr lang="en-US" sz="1600" b="0" dirty="0"/>
            <a:t>Outgoing-Chair: </a:t>
          </a:r>
          <a:r>
            <a:rPr lang="en-US" sz="1600" b="0" dirty="0" err="1"/>
            <a:t>Xiuqing</a:t>
          </a:r>
          <a:r>
            <a:rPr lang="en-US" sz="1600" b="0" dirty="0"/>
            <a:t> “Scott” Hu</a:t>
          </a:r>
        </a:p>
        <a:p>
          <a:r>
            <a:rPr lang="en-US" sz="1600" b="0" dirty="0"/>
            <a:t>incoming-Chair:  </a:t>
          </a:r>
          <a:r>
            <a:rPr lang="en-US" sz="1600" b="1" dirty="0">
              <a:solidFill>
                <a:srgbClr val="FF0000"/>
              </a:solidFill>
            </a:rPr>
            <a:t>XXXX</a:t>
          </a:r>
          <a:endParaRPr lang="en-GB" sz="1600" b="1" dirty="0">
            <a:solidFill>
              <a:srgbClr val="FF0000"/>
            </a:solidFill>
          </a:endParaRPr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 sz="3600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 sz="3600"/>
        </a:p>
      </dgm:t>
    </dgm:pt>
    <dgm:pt modelId="{745F9827-BD5B-4BFD-B04A-2B09C1201DC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/>
            <a:t>UVN Spectrometer </a:t>
          </a:r>
          <a:br>
            <a:rPr lang="en-GB" sz="1600" b="1" dirty="0"/>
          </a:br>
          <a:r>
            <a:rPr lang="en-GB" sz="1600" b="1" dirty="0"/>
            <a:t>Sub-Group</a:t>
          </a:r>
        </a:p>
        <a:p>
          <a:r>
            <a:rPr lang="en-US" sz="1600" dirty="0"/>
            <a:t>Chair: Rose Munro</a:t>
          </a:r>
        </a:p>
        <a:p>
          <a:r>
            <a:rPr lang="en-US" sz="1600" dirty="0"/>
            <a:t>Acting: Larry Flynn</a:t>
          </a:r>
          <a:endParaRPr lang="en-GB" sz="1600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 sz="3600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 sz="3600"/>
        </a:p>
      </dgm:t>
    </dgm:pt>
    <dgm:pt modelId="{BAD0FAE7-F439-48FE-8D56-48A564937B1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/>
            <a:t>IR </a:t>
          </a:r>
          <a:br>
            <a:rPr lang="en-GB" sz="1600" b="1" dirty="0"/>
          </a:br>
          <a:r>
            <a:rPr lang="en-GB" sz="1600" b="1" dirty="0"/>
            <a:t>Sub-Group</a:t>
          </a:r>
        </a:p>
        <a:p>
          <a:r>
            <a:rPr lang="en-US" sz="1600" dirty="0"/>
            <a:t>Chair: </a:t>
          </a:r>
          <a:r>
            <a:rPr lang="en-US" sz="1600" dirty="0" err="1"/>
            <a:t>Likun</a:t>
          </a:r>
          <a:r>
            <a:rPr lang="en-US" sz="1600" dirty="0"/>
            <a:t> Wang</a:t>
          </a:r>
          <a:endParaRPr lang="en-GB" sz="1600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 sz="3600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 sz="3600"/>
        </a:p>
      </dgm:t>
    </dgm:pt>
    <dgm:pt modelId="{7B4A3783-ABA4-4BCE-B63B-53D8E43DF01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/>
            <a:t>VIS/NIR </a:t>
          </a:r>
          <a:br>
            <a:rPr lang="en-GB" sz="1600" b="1" dirty="0"/>
          </a:br>
          <a:r>
            <a:rPr lang="en-GB" sz="1600" b="1" dirty="0"/>
            <a:t>Sub-Group</a:t>
          </a:r>
        </a:p>
        <a:p>
          <a:r>
            <a:rPr lang="en-US" sz="1600" dirty="0"/>
            <a:t>Chair: Dave Doelling</a:t>
          </a:r>
          <a:endParaRPr lang="en-GB" sz="1600" dirty="0"/>
        </a:p>
      </dgm:t>
    </dgm:pt>
    <dgm:pt modelId="{CA8A42EA-C7A9-44D0-9E37-CA59CA8789A6}" type="parTrans" cxnId="{EB993BFB-D439-4234-ACD3-3039F81618AE}">
      <dgm:prSet/>
      <dgm:spPr/>
      <dgm:t>
        <a:bodyPr/>
        <a:lstStyle/>
        <a:p>
          <a:endParaRPr lang="en-GB" sz="3600"/>
        </a:p>
      </dgm:t>
    </dgm:pt>
    <dgm:pt modelId="{816A5819-A8C6-4C77-9DBC-55222BB4CD90}" type="sibTrans" cxnId="{EB993BFB-D439-4234-ACD3-3039F81618AE}">
      <dgm:prSet/>
      <dgm:spPr/>
      <dgm:t>
        <a:bodyPr/>
        <a:lstStyle/>
        <a:p>
          <a:endParaRPr lang="en-GB" sz="3600"/>
        </a:p>
      </dgm:t>
    </dgm:pt>
    <dgm:pt modelId="{348DE7FB-1C22-41AA-A12C-80BA3FCB5AB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/>
            <a:t>Microwave Sub-Group</a:t>
          </a:r>
        </a:p>
        <a:p>
          <a:r>
            <a:rPr lang="en-US" sz="1600" dirty="0"/>
            <a:t>Chair: </a:t>
          </a:r>
          <a:r>
            <a:rPr lang="en-US" sz="1600" dirty="0" err="1"/>
            <a:t>Qifeng</a:t>
          </a:r>
          <a:r>
            <a:rPr lang="en-US" sz="1600" dirty="0"/>
            <a:t> Lu</a:t>
          </a:r>
          <a:endParaRPr lang="en-GB" sz="1600" dirty="0"/>
        </a:p>
      </dgm:t>
    </dgm:pt>
    <dgm:pt modelId="{3CF917B7-4094-4917-A36C-1E60DC2D2B66}" type="parTrans" cxnId="{3529D9B8-928E-4D8C-AC9C-E8C86F1278FC}">
      <dgm:prSet/>
      <dgm:spPr/>
      <dgm:t>
        <a:bodyPr/>
        <a:lstStyle/>
        <a:p>
          <a:endParaRPr lang="en-GB" sz="3600"/>
        </a:p>
      </dgm:t>
    </dgm:pt>
    <dgm:pt modelId="{DC2F7B06-B713-491F-8F69-0410958B0C17}" type="sibTrans" cxnId="{3529D9B8-928E-4D8C-AC9C-E8C86F1278FC}">
      <dgm:prSet/>
      <dgm:spPr/>
      <dgm:t>
        <a:bodyPr/>
        <a:lstStyle/>
        <a:p>
          <a:endParaRPr lang="en-GB" sz="3600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18DBEF-DFE5-4354-A59F-840A91E50C15}" type="pres">
      <dgm:prSet presAssocID="{557CE354-969C-498D-86A0-8683AADBA258}" presName="Name14" presStyleCnt="0"/>
      <dgm:spPr/>
    </dgm:pt>
    <dgm:pt modelId="{A342DF3F-7B71-4AE8-A4F5-9B213881720F}" type="pres">
      <dgm:prSet presAssocID="{557CE354-969C-498D-86A0-8683AADBA258}" presName="level1Shape" presStyleLbl="node0" presStyleIdx="0" presStyleCnt="1" custScaleX="227394" custScaleY="176776">
        <dgm:presLayoutVars>
          <dgm:chPref val="3"/>
        </dgm:presLayoutVars>
      </dgm:prSet>
      <dgm:spPr/>
    </dgm:pt>
    <dgm:pt modelId="{053BAFBE-4DA7-4E23-AA83-E846BD925728}" type="pres">
      <dgm:prSet presAssocID="{557CE354-969C-498D-86A0-8683AADBA258}" presName="hierChild2" presStyleCnt="0"/>
      <dgm:spPr/>
    </dgm:pt>
    <dgm:pt modelId="{380322F4-57BE-4816-807F-E12D5241257A}" type="pres">
      <dgm:prSet presAssocID="{12AC806E-ED55-4D77-8EDB-566FC2DFCB98}" presName="Name19" presStyleLbl="parChTrans1D2" presStyleIdx="0" presStyleCnt="4"/>
      <dgm:spPr/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2" presStyleIdx="0" presStyleCnt="4"/>
      <dgm:spPr/>
    </dgm:pt>
    <dgm:pt modelId="{BC892C50-D5AC-408A-8B04-DB81A7716D81}" type="pres">
      <dgm:prSet presAssocID="{745F9827-BD5B-4BFD-B04A-2B09C1201DCF}" presName="hierChild3" presStyleCnt="0"/>
      <dgm:spPr/>
    </dgm:pt>
    <dgm:pt modelId="{96D513FE-8BF4-4854-BAE2-47D418A0EA24}" type="pres">
      <dgm:prSet presAssocID="{CA8A42EA-C7A9-44D0-9E37-CA59CA8789A6}" presName="Name19" presStyleLbl="parChTrans1D2" presStyleIdx="1" presStyleCnt="4"/>
      <dgm:spPr/>
    </dgm:pt>
    <dgm:pt modelId="{77DCEE91-BB91-4414-BE19-9AD9DB906ED0}" type="pres">
      <dgm:prSet presAssocID="{7B4A3783-ABA4-4BCE-B63B-53D8E43DF01C}" presName="Name21" presStyleCnt="0"/>
      <dgm:spPr/>
    </dgm:pt>
    <dgm:pt modelId="{5CEA02F6-6E4C-47D7-AE53-9D496D0D1A3D}" type="pres">
      <dgm:prSet presAssocID="{7B4A3783-ABA4-4BCE-B63B-53D8E43DF01C}" presName="level2Shape" presStyleLbl="node2" presStyleIdx="1" presStyleCnt="4"/>
      <dgm:spPr/>
    </dgm:pt>
    <dgm:pt modelId="{E06E38BF-7F26-47A8-9745-047EA6B171C7}" type="pres">
      <dgm:prSet presAssocID="{7B4A3783-ABA4-4BCE-B63B-53D8E43DF01C}" presName="hierChild3" presStyleCnt="0"/>
      <dgm:spPr/>
    </dgm:pt>
    <dgm:pt modelId="{E043E564-3957-43F0-B8C0-6B1B470DD2B9}" type="pres">
      <dgm:prSet presAssocID="{13880C4C-DC77-42DB-B27A-8CA0EBECDB36}" presName="Name19" presStyleLbl="parChTrans1D2" presStyleIdx="2" presStyleCnt="4"/>
      <dgm:spPr/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2" presStyleIdx="2" presStyleCnt="4" custLinFactNeighborX="9320" custLinFactNeighborY="-1"/>
      <dgm:spPr/>
    </dgm:pt>
    <dgm:pt modelId="{EF482B81-4862-415B-91AA-9DCF00C924D6}" type="pres">
      <dgm:prSet presAssocID="{BAD0FAE7-F439-48FE-8D56-48A564937B10}" presName="hierChild3" presStyleCnt="0"/>
      <dgm:spPr/>
    </dgm:pt>
    <dgm:pt modelId="{5CE182AC-0210-48C5-9C8E-6FE975553AD4}" type="pres">
      <dgm:prSet presAssocID="{3CF917B7-4094-4917-A36C-1E60DC2D2B66}" presName="Name19" presStyleLbl="parChTrans1D2" presStyleIdx="3" presStyleCnt="4"/>
      <dgm:spPr/>
    </dgm:pt>
    <dgm:pt modelId="{7AE6D8EC-A579-4941-BD7D-AC337B010EA4}" type="pres">
      <dgm:prSet presAssocID="{348DE7FB-1C22-41AA-A12C-80BA3FCB5ABA}" presName="Name21" presStyleCnt="0"/>
      <dgm:spPr/>
    </dgm:pt>
    <dgm:pt modelId="{4C1D1463-36DA-4760-8DEB-126908982614}" type="pres">
      <dgm:prSet presAssocID="{348DE7FB-1C22-41AA-A12C-80BA3FCB5ABA}" presName="level2Shape" presStyleLbl="node2" presStyleIdx="3" presStyleCnt="4"/>
      <dgm:spPr/>
    </dgm:pt>
    <dgm:pt modelId="{C1923115-B850-4CED-B419-A899406ACF97}" type="pres">
      <dgm:prSet presAssocID="{348DE7FB-1C22-41AA-A12C-80BA3FCB5ABA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5636E32F-7060-4765-B89A-9FADC45379BF}" type="presOf" srcId="{3CF917B7-4094-4917-A36C-1E60DC2D2B66}" destId="{5CE182AC-0210-48C5-9C8E-6FE975553AD4}" srcOrd="0" destOrd="0" presId="urn:microsoft.com/office/officeart/2005/8/layout/hierarchy6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0872E43E-D567-4A86-B3EE-A2370A6EAAC9}" type="presOf" srcId="{12AC806E-ED55-4D77-8EDB-566FC2DFCB98}" destId="{380322F4-57BE-4816-807F-E12D5241257A}" srcOrd="0" destOrd="0" presId="urn:microsoft.com/office/officeart/2005/8/layout/hierarchy6"/>
    <dgm:cxn modelId="{D4FBDA79-D877-4442-960F-C53488554553}" srcId="{557CE354-969C-498D-86A0-8683AADBA258}" destId="{BAD0FAE7-F439-48FE-8D56-48A564937B10}" srcOrd="2" destOrd="0" parTransId="{13880C4C-DC77-42DB-B27A-8CA0EBECDB36}" sibTransId="{BD5758B2-8261-490C-8137-109917B3C8FD}"/>
    <dgm:cxn modelId="{9C85958D-5703-4D8F-B24F-FEA3AF58878C}" type="presOf" srcId="{BAD0FAE7-F439-48FE-8D56-48A564937B10}" destId="{862827D9-C3DD-4DE0-A79A-E8B96C207F19}" srcOrd="0" destOrd="0" presId="urn:microsoft.com/office/officeart/2005/8/layout/hierarchy6"/>
    <dgm:cxn modelId="{47C4BCA4-98F6-4997-BB7E-D80D0ED1DCD4}" type="presOf" srcId="{CA8A42EA-C7A9-44D0-9E37-CA59CA8789A6}" destId="{96D513FE-8BF4-4854-BAE2-47D418A0EA24}" srcOrd="0" destOrd="0" presId="urn:microsoft.com/office/officeart/2005/8/layout/hierarchy6"/>
    <dgm:cxn modelId="{DEA1E4A9-08E9-420C-A465-02DDD1B26F96}" srcId="{27E2980F-552B-4A1A-B9B6-FA6C23A3AF4C}" destId="{557CE354-969C-498D-86A0-8683AADBA258}" srcOrd="0" destOrd="0" parTransId="{311A8585-A2AB-4AC2-8487-1A4864E3A5CA}" sibTransId="{643AD364-E195-49CC-BA95-15EB1B2F665A}"/>
    <dgm:cxn modelId="{3529D9B8-928E-4D8C-AC9C-E8C86F1278FC}" srcId="{557CE354-969C-498D-86A0-8683AADBA258}" destId="{348DE7FB-1C22-41AA-A12C-80BA3FCB5ABA}" srcOrd="3" destOrd="0" parTransId="{3CF917B7-4094-4917-A36C-1E60DC2D2B66}" sibTransId="{DC2F7B06-B713-491F-8F69-0410958B0C17}"/>
    <dgm:cxn modelId="{956A5BB9-F505-4BE8-812D-840B9802B6BB}" type="presOf" srcId="{557CE354-969C-498D-86A0-8683AADBA258}" destId="{A342DF3F-7B71-4AE8-A4F5-9B213881720F}" srcOrd="0" destOrd="0" presId="urn:microsoft.com/office/officeart/2005/8/layout/hierarchy6"/>
    <dgm:cxn modelId="{EC71E0D5-44D5-4CDE-A5E2-A3A60642F534}" type="presOf" srcId="{745F9827-BD5B-4BFD-B04A-2B09C1201DCF}" destId="{31BB0742-3710-46C3-9530-D11D16964A7B}" srcOrd="0" destOrd="0" presId="urn:microsoft.com/office/officeart/2005/8/layout/hierarchy6"/>
    <dgm:cxn modelId="{D72D0ADA-8DC1-498C-87E3-0E20343C1DFF}" type="presOf" srcId="{27E2980F-552B-4A1A-B9B6-FA6C23A3AF4C}" destId="{ED1A0A91-3915-412D-AA76-2610BDBCC4A9}" srcOrd="0" destOrd="0" presId="urn:microsoft.com/office/officeart/2005/8/layout/hierarchy6"/>
    <dgm:cxn modelId="{16CAD7E6-2126-4754-B161-D5A34C6D2121}" type="presOf" srcId="{7B4A3783-ABA4-4BCE-B63B-53D8E43DF01C}" destId="{5CEA02F6-6E4C-47D7-AE53-9D496D0D1A3D}" srcOrd="0" destOrd="0" presId="urn:microsoft.com/office/officeart/2005/8/layout/hierarchy6"/>
    <dgm:cxn modelId="{3E79E0EC-0D08-4E4C-A9DE-77EE90E8C8A8}" type="presOf" srcId="{348DE7FB-1C22-41AA-A12C-80BA3FCB5ABA}" destId="{4C1D1463-36DA-4760-8DEB-126908982614}" srcOrd="0" destOrd="0" presId="urn:microsoft.com/office/officeart/2005/8/layout/hierarchy6"/>
    <dgm:cxn modelId="{FA18F2F1-4DD8-4746-B954-82BFF496DF85}" type="presOf" srcId="{13880C4C-DC77-42DB-B27A-8CA0EBECDB36}" destId="{E043E564-3957-43F0-B8C0-6B1B470DD2B9}" srcOrd="0" destOrd="0" presId="urn:microsoft.com/office/officeart/2005/8/layout/hierarchy6"/>
    <dgm:cxn modelId="{EB993BFB-D439-4234-ACD3-3039F81618AE}" srcId="{557CE354-969C-498D-86A0-8683AADBA258}" destId="{7B4A3783-ABA4-4BCE-B63B-53D8E43DF01C}" srcOrd="1" destOrd="0" parTransId="{CA8A42EA-C7A9-44D0-9E37-CA59CA8789A6}" sibTransId="{816A5819-A8C6-4C77-9DBC-55222BB4CD90}"/>
    <dgm:cxn modelId="{5BB57B29-346C-4DAF-8C7A-4430FDB52D50}" type="presParOf" srcId="{ED1A0A91-3915-412D-AA76-2610BDBCC4A9}" destId="{9919A597-6EB8-443B-9666-B773DA58BD40}" srcOrd="0" destOrd="0" presId="urn:microsoft.com/office/officeart/2005/8/layout/hierarchy6"/>
    <dgm:cxn modelId="{99897F2F-EF3C-4034-9531-4E88AAA6C0CB}" type="presParOf" srcId="{9919A597-6EB8-443B-9666-B773DA58BD40}" destId="{87A97B68-CDA3-49B9-B5D1-BD3B9565FF9C}" srcOrd="0" destOrd="0" presId="urn:microsoft.com/office/officeart/2005/8/layout/hierarchy6"/>
    <dgm:cxn modelId="{8DD972B2-0D87-4618-97E4-BB611EC9F3CF}" type="presParOf" srcId="{87A97B68-CDA3-49B9-B5D1-BD3B9565FF9C}" destId="{8C18DBEF-DFE5-4354-A59F-840A91E50C15}" srcOrd="0" destOrd="0" presId="urn:microsoft.com/office/officeart/2005/8/layout/hierarchy6"/>
    <dgm:cxn modelId="{7FA56950-AC3F-4DC1-926C-D76B36939D12}" type="presParOf" srcId="{8C18DBEF-DFE5-4354-A59F-840A91E50C15}" destId="{A342DF3F-7B71-4AE8-A4F5-9B213881720F}" srcOrd="0" destOrd="0" presId="urn:microsoft.com/office/officeart/2005/8/layout/hierarchy6"/>
    <dgm:cxn modelId="{AEC58BCE-CB9A-4823-8E27-EDFF8F4ABC21}" type="presParOf" srcId="{8C18DBEF-DFE5-4354-A59F-840A91E50C15}" destId="{053BAFBE-4DA7-4E23-AA83-E846BD925728}" srcOrd="1" destOrd="0" presId="urn:microsoft.com/office/officeart/2005/8/layout/hierarchy6"/>
    <dgm:cxn modelId="{F38DAECD-C0C2-471E-BE9C-0077AE181E29}" type="presParOf" srcId="{053BAFBE-4DA7-4E23-AA83-E846BD925728}" destId="{380322F4-57BE-4816-807F-E12D5241257A}" srcOrd="0" destOrd="0" presId="urn:microsoft.com/office/officeart/2005/8/layout/hierarchy6"/>
    <dgm:cxn modelId="{8B548CBF-C238-4E20-8495-A45B14AC01A5}" type="presParOf" srcId="{053BAFBE-4DA7-4E23-AA83-E846BD925728}" destId="{5419D13B-D457-49C3-9097-4B5C614644EF}" srcOrd="1" destOrd="0" presId="urn:microsoft.com/office/officeart/2005/8/layout/hierarchy6"/>
    <dgm:cxn modelId="{087C50F5-B65C-43AD-9934-FCDDD87324AC}" type="presParOf" srcId="{5419D13B-D457-49C3-9097-4B5C614644EF}" destId="{31BB0742-3710-46C3-9530-D11D16964A7B}" srcOrd="0" destOrd="0" presId="urn:microsoft.com/office/officeart/2005/8/layout/hierarchy6"/>
    <dgm:cxn modelId="{CB6BAA50-1D8D-4508-8AC6-0243ABD0756D}" type="presParOf" srcId="{5419D13B-D457-49C3-9097-4B5C614644EF}" destId="{BC892C50-D5AC-408A-8B04-DB81A7716D81}" srcOrd="1" destOrd="0" presId="urn:microsoft.com/office/officeart/2005/8/layout/hierarchy6"/>
    <dgm:cxn modelId="{A2305293-199A-47C2-A702-C41C2E324CAE}" type="presParOf" srcId="{053BAFBE-4DA7-4E23-AA83-E846BD925728}" destId="{96D513FE-8BF4-4854-BAE2-47D418A0EA24}" srcOrd="2" destOrd="0" presId="urn:microsoft.com/office/officeart/2005/8/layout/hierarchy6"/>
    <dgm:cxn modelId="{1FB44710-E1EE-4407-A5FF-F7199DD89F8E}" type="presParOf" srcId="{053BAFBE-4DA7-4E23-AA83-E846BD925728}" destId="{77DCEE91-BB91-4414-BE19-9AD9DB906ED0}" srcOrd="3" destOrd="0" presId="urn:microsoft.com/office/officeart/2005/8/layout/hierarchy6"/>
    <dgm:cxn modelId="{57DBADCC-5DD2-4CBC-829A-486C7FF67615}" type="presParOf" srcId="{77DCEE91-BB91-4414-BE19-9AD9DB906ED0}" destId="{5CEA02F6-6E4C-47D7-AE53-9D496D0D1A3D}" srcOrd="0" destOrd="0" presId="urn:microsoft.com/office/officeart/2005/8/layout/hierarchy6"/>
    <dgm:cxn modelId="{053F40C6-B11F-4B8E-B411-6D65E68C80DE}" type="presParOf" srcId="{77DCEE91-BB91-4414-BE19-9AD9DB906ED0}" destId="{E06E38BF-7F26-47A8-9745-047EA6B171C7}" srcOrd="1" destOrd="0" presId="urn:microsoft.com/office/officeart/2005/8/layout/hierarchy6"/>
    <dgm:cxn modelId="{3B92C905-221B-40E5-BE0E-BE8359A3B865}" type="presParOf" srcId="{053BAFBE-4DA7-4E23-AA83-E846BD925728}" destId="{E043E564-3957-43F0-B8C0-6B1B470DD2B9}" srcOrd="4" destOrd="0" presId="urn:microsoft.com/office/officeart/2005/8/layout/hierarchy6"/>
    <dgm:cxn modelId="{9AE4A047-0B83-4F88-A018-27A59A5B7002}" type="presParOf" srcId="{053BAFBE-4DA7-4E23-AA83-E846BD925728}" destId="{9FD7B1B6-E391-4086-AC48-E9CECD1AEA1F}" srcOrd="5" destOrd="0" presId="urn:microsoft.com/office/officeart/2005/8/layout/hierarchy6"/>
    <dgm:cxn modelId="{D8CCD1BF-8179-4CE7-9D1F-1AB1CA046439}" type="presParOf" srcId="{9FD7B1B6-E391-4086-AC48-E9CECD1AEA1F}" destId="{862827D9-C3DD-4DE0-A79A-E8B96C207F19}" srcOrd="0" destOrd="0" presId="urn:microsoft.com/office/officeart/2005/8/layout/hierarchy6"/>
    <dgm:cxn modelId="{E09A2690-BCD1-406F-A2FB-D5AF05FB7AB8}" type="presParOf" srcId="{9FD7B1B6-E391-4086-AC48-E9CECD1AEA1F}" destId="{EF482B81-4862-415B-91AA-9DCF00C924D6}" srcOrd="1" destOrd="0" presId="urn:microsoft.com/office/officeart/2005/8/layout/hierarchy6"/>
    <dgm:cxn modelId="{C9428254-DEB0-46E5-AF68-C2B44DF1167C}" type="presParOf" srcId="{053BAFBE-4DA7-4E23-AA83-E846BD925728}" destId="{5CE182AC-0210-48C5-9C8E-6FE975553AD4}" srcOrd="6" destOrd="0" presId="urn:microsoft.com/office/officeart/2005/8/layout/hierarchy6"/>
    <dgm:cxn modelId="{DBB46705-F371-434A-A274-301865C775B2}" type="presParOf" srcId="{053BAFBE-4DA7-4E23-AA83-E846BD925728}" destId="{7AE6D8EC-A579-4941-BD7D-AC337B010EA4}" srcOrd="7" destOrd="0" presId="urn:microsoft.com/office/officeart/2005/8/layout/hierarchy6"/>
    <dgm:cxn modelId="{700780E6-2FF1-4A44-8468-B5A3E9E6257F}" type="presParOf" srcId="{7AE6D8EC-A579-4941-BD7D-AC337B010EA4}" destId="{4C1D1463-36DA-4760-8DEB-126908982614}" srcOrd="0" destOrd="0" presId="urn:microsoft.com/office/officeart/2005/8/layout/hierarchy6"/>
    <dgm:cxn modelId="{7E6F408E-F170-464C-A1A0-03BCDA654061}" type="presParOf" srcId="{7AE6D8EC-A579-4941-BD7D-AC337B010EA4}" destId="{C1923115-B850-4CED-B419-A899406ACF97}" srcOrd="1" destOrd="0" presId="urn:microsoft.com/office/officeart/2005/8/layout/hierarchy6"/>
    <dgm:cxn modelId="{9FE7C6DA-DC2C-4F3F-B233-51B56DEF1C80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2DF3F-7B71-4AE8-A4F5-9B213881720F}">
      <dsp:nvSpPr>
        <dsp:cNvPr id="0" name=""/>
        <dsp:cNvSpPr/>
      </dsp:nvSpPr>
      <dsp:spPr>
        <a:xfrm>
          <a:off x="2391290" y="644709"/>
          <a:ext cx="4132818" cy="2141901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GSICS Research Working Group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Chair: Fangfang Yu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Outgoing-Chair: </a:t>
          </a:r>
          <a:r>
            <a:rPr lang="en-US" sz="1600" b="0" kern="1200" dirty="0" err="1"/>
            <a:t>Xiuqing</a:t>
          </a:r>
          <a:r>
            <a:rPr lang="en-US" sz="1600" b="0" kern="1200" dirty="0"/>
            <a:t> “Scott” Hu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incoming-Chair:  </a:t>
          </a:r>
          <a:r>
            <a:rPr lang="en-US" sz="1600" b="1" kern="1200" dirty="0">
              <a:solidFill>
                <a:srgbClr val="FF0000"/>
              </a:solidFill>
            </a:rPr>
            <a:t>XXXX</a:t>
          </a:r>
          <a:endParaRPr lang="en-GB" sz="1600" b="1" kern="1200" dirty="0">
            <a:solidFill>
              <a:srgbClr val="FF0000"/>
            </a:solidFill>
          </a:endParaRPr>
        </a:p>
      </dsp:txBody>
      <dsp:txXfrm>
        <a:off x="2454024" y="707443"/>
        <a:ext cx="4007350" cy="2016433"/>
      </dsp:txXfrm>
    </dsp:sp>
    <dsp:sp modelId="{380322F4-57BE-4816-807F-E12D5241257A}">
      <dsp:nvSpPr>
        <dsp:cNvPr id="0" name=""/>
        <dsp:cNvSpPr/>
      </dsp:nvSpPr>
      <dsp:spPr>
        <a:xfrm>
          <a:off x="913632" y="2786610"/>
          <a:ext cx="3544067" cy="484658"/>
        </a:xfrm>
        <a:custGeom>
          <a:avLst/>
          <a:gdLst/>
          <a:ahLst/>
          <a:cxnLst/>
          <a:rect l="0" t="0" r="0" b="0"/>
          <a:pathLst>
            <a:path>
              <a:moveTo>
                <a:pt x="3544067" y="0"/>
              </a:moveTo>
              <a:lnTo>
                <a:pt x="3544067" y="242329"/>
              </a:lnTo>
              <a:lnTo>
                <a:pt x="0" y="242329"/>
              </a:lnTo>
              <a:lnTo>
                <a:pt x="0" y="484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4897" y="3271268"/>
          <a:ext cx="1817470" cy="121164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UVN Spectrometer </a:t>
          </a:r>
          <a:br>
            <a:rPr lang="en-GB" sz="1600" b="1" kern="1200" dirty="0"/>
          </a:br>
          <a:r>
            <a:rPr lang="en-GB" sz="1600" b="1" kern="1200" dirty="0"/>
            <a:t>Sub-Group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Chair: Rose Munro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Acting: Larry Flynn</a:t>
          </a:r>
          <a:endParaRPr lang="en-GB" sz="1600" kern="1200" dirty="0"/>
        </a:p>
      </dsp:txBody>
      <dsp:txXfrm>
        <a:off x="40385" y="3306756"/>
        <a:ext cx="1746494" cy="1140670"/>
      </dsp:txXfrm>
    </dsp:sp>
    <dsp:sp modelId="{96D513FE-8BF4-4854-BAE2-47D418A0EA24}">
      <dsp:nvSpPr>
        <dsp:cNvPr id="0" name=""/>
        <dsp:cNvSpPr/>
      </dsp:nvSpPr>
      <dsp:spPr>
        <a:xfrm>
          <a:off x="3276344" y="2786610"/>
          <a:ext cx="1181355" cy="484658"/>
        </a:xfrm>
        <a:custGeom>
          <a:avLst/>
          <a:gdLst/>
          <a:ahLst/>
          <a:cxnLst/>
          <a:rect l="0" t="0" r="0" b="0"/>
          <a:pathLst>
            <a:path>
              <a:moveTo>
                <a:pt x="1181355" y="0"/>
              </a:moveTo>
              <a:lnTo>
                <a:pt x="1181355" y="242329"/>
              </a:lnTo>
              <a:lnTo>
                <a:pt x="0" y="242329"/>
              </a:lnTo>
              <a:lnTo>
                <a:pt x="0" y="484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A02F6-6E4C-47D7-AE53-9D496D0D1A3D}">
      <dsp:nvSpPr>
        <dsp:cNvPr id="0" name=""/>
        <dsp:cNvSpPr/>
      </dsp:nvSpPr>
      <dsp:spPr>
        <a:xfrm>
          <a:off x="2367608" y="3271268"/>
          <a:ext cx="1817470" cy="121164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VIS/NIR </a:t>
          </a:r>
          <a:br>
            <a:rPr lang="en-GB" sz="1600" b="1" kern="1200" dirty="0"/>
          </a:br>
          <a:r>
            <a:rPr lang="en-GB" sz="1600" b="1" kern="1200" dirty="0"/>
            <a:t>Sub-Group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Chair: Dave Doelling</a:t>
          </a:r>
          <a:endParaRPr lang="en-GB" sz="1600" kern="1200" dirty="0"/>
        </a:p>
      </dsp:txBody>
      <dsp:txXfrm>
        <a:off x="2403096" y="3306756"/>
        <a:ext cx="1746494" cy="1140670"/>
      </dsp:txXfrm>
    </dsp:sp>
    <dsp:sp modelId="{E043E564-3957-43F0-B8C0-6B1B470DD2B9}">
      <dsp:nvSpPr>
        <dsp:cNvPr id="0" name=""/>
        <dsp:cNvSpPr/>
      </dsp:nvSpPr>
      <dsp:spPr>
        <a:xfrm>
          <a:off x="4457699" y="2786610"/>
          <a:ext cx="1350744" cy="484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23"/>
              </a:lnTo>
              <a:lnTo>
                <a:pt x="1350744" y="242323"/>
              </a:lnTo>
              <a:lnTo>
                <a:pt x="1350744" y="484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4899708" y="3271256"/>
          <a:ext cx="1817470" cy="121164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IR </a:t>
          </a:r>
          <a:br>
            <a:rPr lang="en-GB" sz="1600" b="1" kern="1200" dirty="0"/>
          </a:br>
          <a:r>
            <a:rPr lang="en-GB" sz="1600" b="1" kern="1200" dirty="0"/>
            <a:t>Sub-Group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Chair: </a:t>
          </a:r>
          <a:r>
            <a:rPr lang="en-US" sz="1600" kern="1200" dirty="0" err="1"/>
            <a:t>Likun</a:t>
          </a:r>
          <a:r>
            <a:rPr lang="en-US" sz="1600" kern="1200" dirty="0"/>
            <a:t> Wang</a:t>
          </a:r>
          <a:endParaRPr lang="en-GB" sz="1600" kern="1200" dirty="0"/>
        </a:p>
      </dsp:txBody>
      <dsp:txXfrm>
        <a:off x="4935196" y="3306744"/>
        <a:ext cx="1746494" cy="1140670"/>
      </dsp:txXfrm>
    </dsp:sp>
    <dsp:sp modelId="{5CE182AC-0210-48C5-9C8E-6FE975553AD4}">
      <dsp:nvSpPr>
        <dsp:cNvPr id="0" name=""/>
        <dsp:cNvSpPr/>
      </dsp:nvSpPr>
      <dsp:spPr>
        <a:xfrm>
          <a:off x="4457699" y="2786610"/>
          <a:ext cx="3544067" cy="48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29"/>
              </a:lnTo>
              <a:lnTo>
                <a:pt x="3544067" y="242329"/>
              </a:lnTo>
              <a:lnTo>
                <a:pt x="3544067" y="484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1463-36DA-4760-8DEB-126908982614}">
      <dsp:nvSpPr>
        <dsp:cNvPr id="0" name=""/>
        <dsp:cNvSpPr/>
      </dsp:nvSpPr>
      <dsp:spPr>
        <a:xfrm>
          <a:off x="7093032" y="3271268"/>
          <a:ext cx="1817470" cy="121164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Microwave Sub-Group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Chair: </a:t>
          </a:r>
          <a:r>
            <a:rPr lang="en-US" sz="1600" kern="1200" dirty="0" err="1"/>
            <a:t>Qifeng</a:t>
          </a:r>
          <a:r>
            <a:rPr lang="en-US" sz="1600" kern="1200" dirty="0"/>
            <a:t> Lu</a:t>
          </a:r>
          <a:endParaRPr lang="en-GB" sz="1600" kern="1200" dirty="0"/>
        </a:p>
      </dsp:txBody>
      <dsp:txXfrm>
        <a:off x="7128520" y="3306756"/>
        <a:ext cx="1746494" cy="114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C5C52390-B04D-4F62-BC60-62B513DFD57C}" type="datetime4">
              <a:rPr lang="en-GB" smtClean="0"/>
              <a:t>18 March 2022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FAF4AFC-EA37-4524-B5E4-EA2C43DC008F}" type="datetime4">
              <a:rPr lang="en-GB" smtClean="0"/>
              <a:t>18 March 2022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9309AA-1D59-4AC9-BFD1-6E5433CA4632}" type="datetime4">
              <a:rPr lang="en-GB" smtClean="0"/>
              <a:t>18 March 2022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0115" y="170309"/>
            <a:ext cx="8915400" cy="64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161359"/>
            <a:ext cx="8915400" cy="521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608215" y="989371"/>
            <a:ext cx="8839200" cy="0"/>
          </a:xfrm>
          <a:prstGeom prst="line">
            <a:avLst/>
          </a:prstGeom>
          <a:noFill/>
          <a:ln w="57150" cmpd="thinThick">
            <a:solidFill>
              <a:srgbClr val="EE2D24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51354" y="274639"/>
            <a:ext cx="1046579" cy="42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2950" y="3161653"/>
            <a:ext cx="8420100" cy="2935833"/>
          </a:xfrm>
        </p:spPr>
        <p:txBody>
          <a:bodyPr/>
          <a:lstStyle/>
          <a:p>
            <a:br>
              <a:rPr lang="en-GB" sz="4000" b="1" dirty="0"/>
            </a:br>
            <a:r>
              <a:rPr lang="en-GB" sz="4000" b="1" dirty="0"/>
              <a:t>GRWG Report</a:t>
            </a:r>
            <a:br>
              <a:rPr lang="en-GB" sz="4000" b="1" dirty="0"/>
            </a:br>
            <a:br>
              <a:rPr lang="en-GB" sz="4000" b="1" dirty="0"/>
            </a:br>
            <a:r>
              <a:rPr lang="en-GB" sz="2400" dirty="0">
                <a:solidFill>
                  <a:schemeClr val="tx1"/>
                </a:solidFill>
              </a:rPr>
              <a:t>Fangfang Yu and </a:t>
            </a:r>
            <a:r>
              <a:rPr lang="en-GB" sz="2400" dirty="0" err="1">
                <a:solidFill>
                  <a:schemeClr val="tx1"/>
                </a:solidFill>
              </a:rPr>
              <a:t>Xiuqing</a:t>
            </a:r>
            <a:r>
              <a:rPr lang="en-GB" sz="2400" dirty="0">
                <a:solidFill>
                  <a:schemeClr val="tx1"/>
                </a:solidFill>
              </a:rPr>
              <a:t> Hu</a:t>
            </a:r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3200" b="1" dirty="0">
                <a:solidFill>
                  <a:schemeClr val="tx1"/>
                </a:solidFill>
              </a:rPr>
            </a:br>
            <a:r>
              <a:rPr lang="en-GB" sz="1800" dirty="0">
                <a:solidFill>
                  <a:schemeClr val="tx1"/>
                </a:solidFill>
              </a:rPr>
              <a:t>03/18/2022</a:t>
            </a:r>
            <a:br>
              <a:rPr lang="en-GB" sz="3200" b="1" dirty="0">
                <a:solidFill>
                  <a:schemeClr val="tx1"/>
                </a:solidFill>
              </a:rPr>
            </a:br>
            <a:br>
              <a:rPr lang="en-GB" sz="4000" b="1" dirty="0">
                <a:solidFill>
                  <a:schemeClr val="tx1"/>
                </a:solidFill>
              </a:rPr>
            </a:br>
            <a:endParaRPr lang="en-GB" sz="4000" b="1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2EA6-6D63-4C44-A7A1-15FDE2EB3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Advances in GSICS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3B551-AF63-4910-A6A1-D4E22F96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early-morning orbit meteorological satellite (FY-3E)</a:t>
            </a:r>
          </a:p>
          <a:p>
            <a:pPr lvl="1"/>
            <a:r>
              <a:rPr lang="en-US" dirty="0"/>
              <a:t>To help improve NWP accuracy and time efficiency</a:t>
            </a:r>
          </a:p>
          <a:p>
            <a:pPr lvl="1"/>
            <a:endParaRPr lang="en-US" dirty="0"/>
          </a:p>
          <a:p>
            <a:r>
              <a:rPr lang="en-US" dirty="0"/>
              <a:t>Implementation of GSICS harmonization products</a:t>
            </a:r>
          </a:p>
          <a:p>
            <a:pPr lvl="1"/>
            <a:r>
              <a:rPr lang="en-US" dirty="0"/>
              <a:t>More discussions across the subgroups and GDWG will follow up</a:t>
            </a:r>
          </a:p>
          <a:p>
            <a:endParaRPr lang="en-US" dirty="0"/>
          </a:p>
          <a:p>
            <a:r>
              <a:rPr lang="en-US" dirty="0"/>
              <a:t>Others?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7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594-DF08-4362-A36D-CB028B03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Topics/Actions in Min-Conf Minutes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601A-B7C3-4E78-85EA-E02100F8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discussion on SRF retrievals for web meeting</a:t>
            </a:r>
          </a:p>
          <a:p>
            <a:pPr lvl="1"/>
            <a:r>
              <a:rPr lang="en-US" sz="2000" dirty="0"/>
              <a:t>CMA(Xu Na) recently published a nice paper on SRF retrievals</a:t>
            </a:r>
          </a:p>
          <a:p>
            <a:endParaRPr lang="en-US" sz="2000" dirty="0"/>
          </a:p>
          <a:p>
            <a:r>
              <a:rPr lang="en-US" sz="2000" dirty="0"/>
              <a:t>Recommendation: CMA to compare with FY-4A/AGRI and GIIRS and report the results in IR subgroup.</a:t>
            </a:r>
          </a:p>
          <a:p>
            <a:endParaRPr lang="en-US" sz="2000" dirty="0"/>
          </a:p>
          <a:p>
            <a:r>
              <a:rPr lang="en-US" sz="2000" dirty="0"/>
              <a:t>Lunar calibration of Planet labs satellites will be presented in monthly meeting</a:t>
            </a:r>
          </a:p>
          <a:p>
            <a:endParaRPr lang="en-US" sz="2000" dirty="0"/>
          </a:p>
          <a:p>
            <a:r>
              <a:rPr lang="en-US" sz="2000" dirty="0"/>
              <a:t>Action: Tim </a:t>
            </a:r>
            <a:r>
              <a:rPr lang="en-US" sz="2000" dirty="0" err="1"/>
              <a:t>Hewison</a:t>
            </a:r>
            <a:r>
              <a:rPr lang="en-US" sz="2000" dirty="0"/>
              <a:t> (EUMETSAT) to provide Tech Note providing guidance on how to apply GSICS correction (harmonization) for GEO imagers to Andy </a:t>
            </a:r>
            <a:r>
              <a:rPr lang="en-US" sz="2000" dirty="0" err="1"/>
              <a:t>Heidinger</a:t>
            </a:r>
            <a:r>
              <a:rPr lang="en-US" sz="2000" dirty="0"/>
              <a:t> to request feedback</a:t>
            </a:r>
          </a:p>
          <a:p>
            <a:endParaRPr lang="en-US" sz="2000" dirty="0"/>
          </a:p>
          <a:p>
            <a:r>
              <a:rPr lang="en-US" sz="2000" dirty="0"/>
              <a:t>Action: Andy </a:t>
            </a:r>
            <a:r>
              <a:rPr lang="en-US" sz="2000" dirty="0" err="1"/>
              <a:t>Heidinger</a:t>
            </a:r>
            <a:r>
              <a:rPr lang="en-US" sz="2000" dirty="0"/>
              <a:t> to put the link to the ISCCP-NG in the minutes.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0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594-DF08-4362-A36D-CB028B03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Webmeeting</a:t>
            </a:r>
            <a:r>
              <a:rPr lang="en-US" dirty="0"/>
              <a:t> Topics in Agency Report Minutes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601A-B7C3-4E78-85EA-E02100F8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Seasonal cycle in ABI/AHI/AMI VNIR calibration</a:t>
            </a:r>
          </a:p>
          <a:p>
            <a:endParaRPr lang="en-US" sz="2000" dirty="0"/>
          </a:p>
          <a:p>
            <a:r>
              <a:rPr lang="en-US" sz="2000" dirty="0"/>
              <a:t>IASI lunar calibration and SUMULU (CNES)</a:t>
            </a:r>
          </a:p>
          <a:p>
            <a:endParaRPr lang="en-US" sz="2000" dirty="0"/>
          </a:p>
          <a:p>
            <a:r>
              <a:rPr lang="en-US" sz="2000" dirty="0"/>
              <a:t>INSAT-3R bias during eclipse season.  </a:t>
            </a:r>
          </a:p>
          <a:p>
            <a:pPr lvl="1"/>
            <a:r>
              <a:rPr lang="en-US" sz="1600" dirty="0"/>
              <a:t>Recommendation to ISRO: to include </a:t>
            </a:r>
            <a:r>
              <a:rPr lang="en-US" sz="1600" dirty="0" err="1"/>
              <a:t>CrIS</a:t>
            </a:r>
            <a:r>
              <a:rPr lang="en-US" sz="1600" dirty="0"/>
              <a:t> and/or HIRAS in GEO-LEO IR to investigate diurnal variations</a:t>
            </a:r>
          </a:p>
          <a:p>
            <a:endParaRPr lang="en-US" sz="2000" dirty="0"/>
          </a:p>
          <a:p>
            <a:r>
              <a:rPr lang="en-US" sz="2000" dirty="0"/>
              <a:t>ESA proposed several web meeting topics – GEO microwave, SLSTR calibration, Sentinel 2A-2B inter-calibration, SMOS and SWARM contribution to space weather</a:t>
            </a:r>
          </a:p>
          <a:p>
            <a:endParaRPr lang="en-US" sz="2000" dirty="0"/>
          </a:p>
          <a:p>
            <a:r>
              <a:rPr lang="en-US" sz="2000" dirty="0"/>
              <a:t>Fangfang to give a talk on G16/17 ABI IR calibration at an IR web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5A6-8A42-41AD-B66C-1E5092BC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Actions Reviews (2021)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2B7B6B-DC22-4759-8686-EE77D9F25D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3214" y="1250950"/>
          <a:ext cx="9077486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424">
                  <a:extLst>
                    <a:ext uri="{9D8B030D-6E8A-4147-A177-3AD203B41FA5}">
                      <a16:colId xmlns:a16="http://schemas.microsoft.com/office/drawing/2014/main" val="2302655242"/>
                    </a:ext>
                  </a:extLst>
                </a:gridCol>
                <a:gridCol w="4491176">
                  <a:extLst>
                    <a:ext uri="{9D8B030D-6E8A-4147-A177-3AD203B41FA5}">
                      <a16:colId xmlns:a16="http://schemas.microsoft.com/office/drawing/2014/main" val="1066766460"/>
                    </a:ext>
                  </a:extLst>
                </a:gridCol>
                <a:gridCol w="1108128">
                  <a:extLst>
                    <a:ext uri="{9D8B030D-6E8A-4147-A177-3AD203B41FA5}">
                      <a16:colId xmlns:a16="http://schemas.microsoft.com/office/drawing/2014/main" val="4277138868"/>
                    </a:ext>
                  </a:extLst>
                </a:gridCol>
                <a:gridCol w="925756">
                  <a:extLst>
                    <a:ext uri="{9D8B030D-6E8A-4147-A177-3AD203B41FA5}">
                      <a16:colId xmlns:a16="http://schemas.microsoft.com/office/drawing/2014/main" val="1663745080"/>
                    </a:ext>
                  </a:extLst>
                </a:gridCol>
                <a:gridCol w="1100002">
                  <a:extLst>
                    <a:ext uri="{9D8B030D-6E8A-4147-A177-3AD203B41FA5}">
                      <a16:colId xmlns:a16="http://schemas.microsoft.com/office/drawing/2014/main" val="3524809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2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1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02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7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29342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11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6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01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650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ADF545-BC7B-4309-A715-1496F8217C32}"/>
              </a:ext>
            </a:extLst>
          </p:cNvPr>
          <p:cNvSpPr txBox="1"/>
          <p:nvPr/>
        </p:nvSpPr>
        <p:spPr>
          <a:xfrm rot="19896460">
            <a:off x="3546717" y="2562493"/>
            <a:ext cx="1324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 in 2021</a:t>
            </a:r>
          </a:p>
        </p:txBody>
      </p:sp>
    </p:spTree>
    <p:extLst>
      <p:ext uri="{BB962C8B-B14F-4D97-AF65-F5344CB8AC3E}">
        <p14:creationId xmlns:p14="http://schemas.microsoft.com/office/powerpoint/2010/main" val="257061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5A6-8A42-41AD-B66C-1E5092BC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Actions Reviews  (2020)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2B7B6B-DC22-4759-8686-EE77D9F25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50528"/>
              </p:ext>
            </p:extLst>
          </p:nvPr>
        </p:nvGraphicFramePr>
        <p:xfrm>
          <a:off x="333214" y="1250950"/>
          <a:ext cx="9077486" cy="518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084">
                  <a:extLst>
                    <a:ext uri="{9D8B030D-6E8A-4147-A177-3AD203B41FA5}">
                      <a16:colId xmlns:a16="http://schemas.microsoft.com/office/drawing/2014/main" val="2302655242"/>
                    </a:ext>
                  </a:extLst>
                </a:gridCol>
                <a:gridCol w="5137688">
                  <a:extLst>
                    <a:ext uri="{9D8B030D-6E8A-4147-A177-3AD203B41FA5}">
                      <a16:colId xmlns:a16="http://schemas.microsoft.com/office/drawing/2014/main" val="1066766460"/>
                    </a:ext>
                  </a:extLst>
                </a:gridCol>
                <a:gridCol w="681926">
                  <a:extLst>
                    <a:ext uri="{9D8B030D-6E8A-4147-A177-3AD203B41FA5}">
                      <a16:colId xmlns:a16="http://schemas.microsoft.com/office/drawing/2014/main" val="4277138868"/>
                    </a:ext>
                  </a:extLst>
                </a:gridCol>
                <a:gridCol w="844657">
                  <a:extLst>
                    <a:ext uri="{9D8B030D-6E8A-4147-A177-3AD203B41FA5}">
                      <a16:colId xmlns:a16="http://schemas.microsoft.com/office/drawing/2014/main" val="1663745080"/>
                    </a:ext>
                  </a:extLst>
                </a:gridCol>
                <a:gridCol w="902131">
                  <a:extLst>
                    <a:ext uri="{9D8B030D-6E8A-4147-A177-3AD203B41FA5}">
                      <a16:colId xmlns:a16="http://schemas.microsoft.com/office/drawing/2014/main" val="3524809797"/>
                    </a:ext>
                  </a:extLst>
                </a:gridCol>
              </a:tblGrid>
              <a:tr h="269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20181"/>
                  </a:ext>
                </a:extLst>
              </a:tr>
              <a:tr h="381022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D.GRWG.20200812.1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Dedicated meetings on specific topics. ISCCP and GSICS to participate in each other’s meetings.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14735"/>
                  </a:ext>
                </a:extLst>
              </a:tr>
              <a:tr h="3843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A.GWG.20200519.6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Heidinger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(NOAA) to coordinate with GRWG to take VIS and IR to discuss next steps for the GSICS – ISCCP/NG collaboration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02198"/>
                  </a:ext>
                </a:extLst>
              </a:tr>
              <a:tr h="38439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A.GWG.20200416.1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Dorothee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Coppens (EUMETSAT) to circulate plans for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Metop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-A End Of Life testing, which is expected for 2021Q3/Q4 for IASI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7661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A.GWG.2020.1f.1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GSICS will hold a web meeting in June to establish a Task Force from GSICS and ISCCP-NG to identify requirements and set up pilot programs before a meeting at EUMETSAT in September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29342"/>
                  </a:ext>
                </a:extLst>
              </a:tr>
              <a:tr h="837432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A.GWG.2020.1e.1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Create a GSICS Meeting to discuss GSICS input and what we would like to learn to guide participation in the ECMWF/EUMETSAT Workshop on characterizing random and systematic errors in satellite data assimilation for NWP. The meeting needs to occur before 30 September 2020. Assigned to Tim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Hewison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(Note relationship to Action: A.GCC.2020.1b.1 )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11784"/>
                  </a:ext>
                </a:extLst>
              </a:tr>
              <a:tr h="6864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A.GWG.2020.1a.2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 agencies to compile reports on calibration of instruments monitored by GSICS, following the template - to include IASI double-differences. Reports due by the end of April. A web meeting will be organized and held in early May to review the submitted reports. Assigned to all agencies.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68625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A.GRWG.20201020.4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to provide inputs to GDWG as to what convention changes needed for new/revised products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 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Hewison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019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A.GRWG.20200812.4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Ken Knapp (NOAA) to solicit ISSCP-NG comments on GEO imager calibration accuracy capabilities and requirements based on Table 1 of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Hewison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al. 2020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650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A.GRWG.20200812.3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to investigate 3.8 micron daytime calibration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271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3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5A6-8A42-41AD-B66C-1E5092BC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Actions Reviews (2019)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2B7B6B-DC22-4759-8686-EE77D9F25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154022"/>
              </p:ext>
            </p:extLst>
          </p:nvPr>
        </p:nvGraphicFramePr>
        <p:xfrm>
          <a:off x="333214" y="1250950"/>
          <a:ext cx="9077486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424">
                  <a:extLst>
                    <a:ext uri="{9D8B030D-6E8A-4147-A177-3AD203B41FA5}">
                      <a16:colId xmlns:a16="http://schemas.microsoft.com/office/drawing/2014/main" val="2302655242"/>
                    </a:ext>
                  </a:extLst>
                </a:gridCol>
                <a:gridCol w="4793393">
                  <a:extLst>
                    <a:ext uri="{9D8B030D-6E8A-4147-A177-3AD203B41FA5}">
                      <a16:colId xmlns:a16="http://schemas.microsoft.com/office/drawing/2014/main" val="1066766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val="4277138868"/>
                    </a:ext>
                  </a:extLst>
                </a:gridCol>
                <a:gridCol w="1224366">
                  <a:extLst>
                    <a:ext uri="{9D8B030D-6E8A-4147-A177-3AD203B41FA5}">
                      <a16:colId xmlns:a16="http://schemas.microsoft.com/office/drawing/2014/main" val="1663745080"/>
                    </a:ext>
                  </a:extLst>
                </a:gridCol>
                <a:gridCol w="801392">
                  <a:extLst>
                    <a:ext uri="{9D8B030D-6E8A-4147-A177-3AD203B41FA5}">
                      <a16:colId xmlns:a16="http://schemas.microsoft.com/office/drawing/2014/main" val="3524809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2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A.GRWG.2019.10b.1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Scott Hu (CMA) to add one more objective in the lunar workshop that new measure (e.g. air-LUSI) can constrain the uncertainty of the lunar irradiance models.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1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A.GRWG.2019.10b.3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Scott Hu (CMA) to incorporate the comments and suggestions from the annual meeting in the report of the potential re-calibration/re-processing workshop to the EP.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02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A.GRWG.2019.2e.1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CNES to report on progress with Lunar thermal infrared model study by 2020 meeting.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7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A.GRWG.2019.3b.1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Scott Hu (CMA) to ensure that POC for SPIT from each agency be nominated.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29342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A.GRWG.2019.4i.1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Present a request to LASP to provide a reference solar irradiance spectrum based on the TSIS project (a static and high resolution solar spectrum scaled to TSIS).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11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A.GRWG.2019.4i.2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Dave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Doelling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(NASA) to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organise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web meeting and invite LASP to discuss on the progress for establishing a high resolution solar spectrum based on TSIS, with an estimate of the associated uncertainties. This spectrum is to be used in the VNIR activities.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6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A.GRWG.2019.4v.1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Tom Stone (USGS) to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organise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web meeting in conjunction with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Wagner in preparation of the next Lunar Cal workshop by the end of 2019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01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A.GRWG.2019.4v.2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Doelling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(NASA) to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organise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web meeting on the DCC and the preparation of a paper.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6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78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5A6-8A42-41AD-B66C-1E5092BC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Actions Reviews (2019)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2B7B6B-DC22-4759-8686-EE77D9F25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53488"/>
              </p:ext>
            </p:extLst>
          </p:nvPr>
        </p:nvGraphicFramePr>
        <p:xfrm>
          <a:off x="333214" y="1250950"/>
          <a:ext cx="9077486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830">
                  <a:extLst>
                    <a:ext uri="{9D8B030D-6E8A-4147-A177-3AD203B41FA5}">
                      <a16:colId xmlns:a16="http://schemas.microsoft.com/office/drawing/2014/main" val="2302655242"/>
                    </a:ext>
                  </a:extLst>
                </a:gridCol>
                <a:gridCol w="5129939">
                  <a:extLst>
                    <a:ext uri="{9D8B030D-6E8A-4147-A177-3AD203B41FA5}">
                      <a16:colId xmlns:a16="http://schemas.microsoft.com/office/drawing/2014/main" val="1066766460"/>
                    </a:ext>
                  </a:extLst>
                </a:gridCol>
                <a:gridCol w="736170">
                  <a:extLst>
                    <a:ext uri="{9D8B030D-6E8A-4147-A177-3AD203B41FA5}">
                      <a16:colId xmlns:a16="http://schemas.microsoft.com/office/drawing/2014/main" val="4277138868"/>
                    </a:ext>
                  </a:extLst>
                </a:gridCol>
                <a:gridCol w="860155">
                  <a:extLst>
                    <a:ext uri="{9D8B030D-6E8A-4147-A177-3AD203B41FA5}">
                      <a16:colId xmlns:a16="http://schemas.microsoft.com/office/drawing/2014/main" val="1663745080"/>
                    </a:ext>
                  </a:extLst>
                </a:gridCol>
                <a:gridCol w="801392">
                  <a:extLst>
                    <a:ext uri="{9D8B030D-6E8A-4147-A177-3AD203B41FA5}">
                      <a16:colId xmlns:a16="http://schemas.microsoft.com/office/drawing/2014/main" val="3524809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2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A.GRWG.2019.8e.1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Rose Munro, EUMETSAT, to circulate additional ideas for new subgroup names.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1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A.GRWG.2019.8e.2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Chair to raise the proposal to rename the UVSG to the EP. 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</a:t>
                      </a:r>
                      <a:r>
                        <a:rPr lang="en-US" sz="1100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-&gt; 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02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A.GRWG.2019.9e.1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 Chen (CMA) and Sebastien Wagner (EUMETSAT) to specify user requirements and use cases on Level-1 data subsets over PICS and SNO prediction, and present it to GRWG in order to see if this is useful for the supporting GPRC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organisations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7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A.GRWG.2019.9p.3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Chair to consider improving the GSICS inter-calibration coefficients because they are difficult for the user to apply these corrections.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29342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A.GRWG.20190516.2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to prepare the State of Observing System report.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11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A.GRWG.20190516.3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GRWG to organize the mini-conference on MW inter- calibration in 2020 GSICS annual meeting.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6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A.GRWG.20190516.3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GRWG to develop Terms of References for GRWG sub- groups.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01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A.GRWG2019.3m.1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Sirish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Uprety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(NOAA) to report back on outcome of comparison of VIIRS v2 versus NASA SIPS dataset.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650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A.GRWG2019.3n.1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Bill Bell (ECMWF) to clarify time scale with the partner agencies for input data needed for ERA-6 activities.  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1414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A.GRWG2019.3p.1 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Fangfang Yu (NOAA) to set-up a web meeting to initiate a discussion on establishing a strawman algorithm for GEO-GEO inter-comparisons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8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043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72FA-80CD-4EB1-BC37-711CACE3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0CBA6-AD4A-450A-8F8C-ED92DDD5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20311"/>
            <a:ext cx="8915400" cy="4658577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000" b="1" dirty="0"/>
              <a:t>                    Thank you!</a:t>
            </a:r>
          </a:p>
        </p:txBody>
      </p:sp>
    </p:spTree>
    <p:extLst>
      <p:ext uri="{BB962C8B-B14F-4D97-AF65-F5344CB8AC3E}">
        <p14:creationId xmlns:p14="http://schemas.microsoft.com/office/powerpoint/2010/main" val="427011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2BE4-15C7-40ED-9FD5-684721BB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GSICS Annual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60C8-C3E7-4B2C-AC3A-2E43D4958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61359"/>
            <a:ext cx="4533900" cy="5526332"/>
          </a:xfrm>
        </p:spPr>
        <p:txBody>
          <a:bodyPr/>
          <a:lstStyle/>
          <a:p>
            <a:r>
              <a:rPr lang="en-US" sz="2200" dirty="0"/>
              <a:t>First mini-conference in the pandemic period, after two-year gap.</a:t>
            </a:r>
          </a:p>
          <a:p>
            <a:endParaRPr lang="en-US" sz="900" dirty="0"/>
          </a:p>
          <a:p>
            <a:pPr lvl="1"/>
            <a:r>
              <a:rPr lang="en-US" sz="1800" dirty="0"/>
              <a:t>More than 65 people from international space and operational agencies, research institutes, universities, and private sectors attended meeting this year.</a:t>
            </a:r>
          </a:p>
          <a:p>
            <a:pPr lvl="1"/>
            <a:endParaRPr lang="en-US" sz="1800" dirty="0"/>
          </a:p>
          <a:p>
            <a:r>
              <a:rPr lang="en-US" sz="2200" dirty="0"/>
              <a:t>Thirteen agencies made the annual agency reports</a:t>
            </a:r>
          </a:p>
          <a:p>
            <a:endParaRPr lang="en-US" sz="2200" dirty="0"/>
          </a:p>
          <a:p>
            <a:r>
              <a:rPr lang="en-US" sz="2200" dirty="0"/>
              <a:t>Thanks for the helps from EP, GCC, GDWG and GRWG members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D7562E4-941A-4A4F-803D-AB9DDFB66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44" y="1026663"/>
            <a:ext cx="4086938" cy="521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37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37DC-604F-41CA-BD88-45DE4E9A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Annual Meeting (Virtual)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8DFC3-4EC8-4967-9AF3-9A2EDED0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77" y="4117458"/>
            <a:ext cx="8915400" cy="720228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http://gsics.atmos.umd.edu/bin/view/Development/Annualmeeting2022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A67CA0-1148-4D94-A543-D7A00DB36651}"/>
              </a:ext>
            </a:extLst>
          </p:cNvPr>
          <p:cNvGraphicFramePr>
            <a:graphicFrameLocks noGrp="1"/>
          </p:cNvGraphicFramePr>
          <p:nvPr/>
        </p:nvGraphicFramePr>
        <p:xfrm>
          <a:off x="436776" y="1391164"/>
          <a:ext cx="8981544" cy="256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693">
                  <a:extLst>
                    <a:ext uri="{9D8B030D-6E8A-4147-A177-3AD203B41FA5}">
                      <a16:colId xmlns:a16="http://schemas.microsoft.com/office/drawing/2014/main" val="1924404204"/>
                    </a:ext>
                  </a:extLst>
                </a:gridCol>
                <a:gridCol w="271210">
                  <a:extLst>
                    <a:ext uri="{9D8B030D-6E8A-4147-A177-3AD203B41FA5}">
                      <a16:colId xmlns:a16="http://schemas.microsoft.com/office/drawing/2014/main" val="3322975299"/>
                    </a:ext>
                  </a:extLst>
                </a:gridCol>
                <a:gridCol w="1247859">
                  <a:extLst>
                    <a:ext uri="{9D8B030D-6E8A-4147-A177-3AD203B41FA5}">
                      <a16:colId xmlns:a16="http://schemas.microsoft.com/office/drawing/2014/main" val="3924331853"/>
                    </a:ext>
                  </a:extLst>
                </a:gridCol>
                <a:gridCol w="1180790">
                  <a:extLst>
                    <a:ext uri="{9D8B030D-6E8A-4147-A177-3AD203B41FA5}">
                      <a16:colId xmlns:a16="http://schemas.microsoft.com/office/drawing/2014/main" val="1992301057"/>
                    </a:ext>
                  </a:extLst>
                </a:gridCol>
                <a:gridCol w="1071923">
                  <a:extLst>
                    <a:ext uri="{9D8B030D-6E8A-4147-A177-3AD203B41FA5}">
                      <a16:colId xmlns:a16="http://schemas.microsoft.com/office/drawing/2014/main" val="4268378509"/>
                    </a:ext>
                  </a:extLst>
                </a:gridCol>
                <a:gridCol w="954682">
                  <a:extLst>
                    <a:ext uri="{9D8B030D-6E8A-4147-A177-3AD203B41FA5}">
                      <a16:colId xmlns:a16="http://schemas.microsoft.com/office/drawing/2014/main" val="352177996"/>
                    </a:ext>
                  </a:extLst>
                </a:gridCol>
                <a:gridCol w="1020954">
                  <a:extLst>
                    <a:ext uri="{9D8B030D-6E8A-4147-A177-3AD203B41FA5}">
                      <a16:colId xmlns:a16="http://schemas.microsoft.com/office/drawing/2014/main" val="2357496299"/>
                    </a:ext>
                  </a:extLst>
                </a:gridCol>
                <a:gridCol w="1064029">
                  <a:extLst>
                    <a:ext uri="{9D8B030D-6E8A-4147-A177-3AD203B41FA5}">
                      <a16:colId xmlns:a16="http://schemas.microsoft.com/office/drawing/2014/main" val="4078997948"/>
                    </a:ext>
                  </a:extLst>
                </a:gridCol>
                <a:gridCol w="1047404">
                  <a:extLst>
                    <a:ext uri="{9D8B030D-6E8A-4147-A177-3AD203B41FA5}">
                      <a16:colId xmlns:a16="http://schemas.microsoft.com/office/drawing/2014/main" val="2771547604"/>
                    </a:ext>
                  </a:extLst>
                </a:gridCol>
              </a:tblGrid>
              <a:tr h="55401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March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March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March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78931"/>
                  </a:ext>
                </a:extLst>
              </a:tr>
              <a:tr h="9801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break-out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57453"/>
                  </a:ext>
                </a:extLst>
              </a:tr>
              <a:tr h="9801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UVNS</a:t>
                      </a:r>
                    </a:p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Agent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 subgroup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VNIR subgroup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 subgroup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Cross-cutting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3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98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4BD4-A55A-46FF-82A5-D9BA6DCA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B036-CBE7-442D-B75C-3A3C037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52298"/>
            <a:ext cx="8915400" cy="5332452"/>
          </a:xfrm>
        </p:spPr>
        <p:txBody>
          <a:bodyPr/>
          <a:lstStyle/>
          <a:p>
            <a:r>
              <a:rPr lang="en-US" dirty="0"/>
              <a:t>GRWG Chairing</a:t>
            </a:r>
          </a:p>
          <a:p>
            <a:endParaRPr lang="en-US" dirty="0"/>
          </a:p>
          <a:p>
            <a:r>
              <a:rPr lang="en-US" dirty="0"/>
              <a:t>GSICS Calibration Activities</a:t>
            </a:r>
          </a:p>
          <a:p>
            <a:endParaRPr lang="en-US" dirty="0"/>
          </a:p>
          <a:p>
            <a:r>
              <a:rPr lang="en-US" dirty="0"/>
              <a:t>Collaboration and Outreach</a:t>
            </a:r>
          </a:p>
          <a:p>
            <a:endParaRPr lang="en-US" dirty="0"/>
          </a:p>
          <a:p>
            <a:r>
              <a:rPr lang="en-US" dirty="0"/>
              <a:t>Advances in GSICS</a:t>
            </a:r>
          </a:p>
          <a:p>
            <a:endParaRPr lang="en-US" dirty="0"/>
          </a:p>
          <a:p>
            <a:r>
              <a:rPr lang="en-US" dirty="0"/>
              <a:t>GRWG Actions Review</a:t>
            </a:r>
          </a:p>
        </p:txBody>
      </p:sp>
    </p:spTree>
    <p:extLst>
      <p:ext uri="{BB962C8B-B14F-4D97-AF65-F5344CB8AC3E}">
        <p14:creationId xmlns:p14="http://schemas.microsoft.com/office/powerpoint/2010/main" val="300584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8E59-38F1-4CA4-9C3A-2EFE563D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Chairing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46EE71-8324-4729-8F5B-B8B42E5DA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273568"/>
              </p:ext>
            </p:extLst>
          </p:nvPr>
        </p:nvGraphicFramePr>
        <p:xfrm>
          <a:off x="495300" y="865187"/>
          <a:ext cx="8915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5E998C-542F-4FCE-8411-853FAD5F7199}"/>
              </a:ext>
            </a:extLst>
          </p:cNvPr>
          <p:cNvSpPr txBox="1"/>
          <p:nvPr/>
        </p:nvSpPr>
        <p:spPr>
          <a:xfrm>
            <a:off x="7079671" y="1505098"/>
            <a:ext cx="2331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Fangfang Yu became the presiding Chair in November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Scott Hu acts as the vice (outgoing) Chair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a new GRWG vice (incoming) Chair.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BAF5C6-7BF7-4633-B255-E2702A05D5BC}"/>
              </a:ext>
            </a:extLst>
          </p:cNvPr>
          <p:cNvSpPr txBox="1"/>
          <p:nvPr/>
        </p:nvSpPr>
        <p:spPr>
          <a:xfrm>
            <a:off x="3544633" y="3244035"/>
            <a:ext cx="2816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WMO Secretariat: </a:t>
            </a:r>
            <a:r>
              <a:rPr lang="en-US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Heikki</a:t>
            </a: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Pohjola</a:t>
            </a:r>
          </a:p>
        </p:txBody>
      </p:sp>
    </p:spTree>
    <p:extLst>
      <p:ext uri="{BB962C8B-B14F-4D97-AF65-F5344CB8AC3E}">
        <p14:creationId xmlns:p14="http://schemas.microsoft.com/office/powerpoint/2010/main" val="392460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B5E0-BDBF-4D69-A89D-FAE63A4AE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Deliverable on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23DE3-6A82-44DA-A477-CA83ED5D0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NOAA’s Microwave Instrument Calibration Processing System (</a:t>
            </a:r>
            <a:r>
              <a:rPr lang="en-US" dirty="0" err="1"/>
              <a:t>MICalPS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Currently under NOAA software release process</a:t>
            </a:r>
          </a:p>
          <a:p>
            <a:pPr lvl="1"/>
            <a:r>
              <a:rPr lang="en-US" dirty="0"/>
              <a:t>To be available to GSICS members through </a:t>
            </a:r>
            <a:r>
              <a:rPr lang="en-US" dirty="0" err="1"/>
              <a:t>Github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Details in the MW Subgroup Report</a:t>
            </a:r>
          </a:p>
          <a:p>
            <a:pPr lvl="1"/>
            <a:r>
              <a:rPr lang="en-US" dirty="0"/>
              <a:t>http://gsics.atmos.umd.edu/bin/view/Development/2022_MWSG_TechnicalWorkshop</a:t>
            </a:r>
          </a:p>
        </p:txBody>
      </p:sp>
    </p:spTree>
    <p:extLst>
      <p:ext uri="{BB962C8B-B14F-4D97-AF65-F5344CB8AC3E}">
        <p14:creationId xmlns:p14="http://schemas.microsoft.com/office/powerpoint/2010/main" val="319561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8981-C9F4-4B26-A968-036F4D346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GRWG Subgroup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2647-7F3E-4229-A25E-FACA1F27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161359"/>
            <a:ext cx="5797012" cy="5217530"/>
          </a:xfrm>
        </p:spPr>
        <p:txBody>
          <a:bodyPr/>
          <a:lstStyle/>
          <a:p>
            <a:r>
              <a:rPr lang="en-US" dirty="0"/>
              <a:t>Very Active and Productive GRWG Subgroups</a:t>
            </a:r>
          </a:p>
          <a:p>
            <a:pPr lvl="1"/>
            <a:r>
              <a:rPr lang="en-US" dirty="0"/>
              <a:t>Monthly/bi-monthly web-meetings for IR/VNIR/MW subgroups through out the year</a:t>
            </a:r>
          </a:p>
          <a:p>
            <a:pPr lvl="1"/>
            <a:r>
              <a:rPr lang="en-US" dirty="0"/>
              <a:t>One technical workshop hosted by Microwave subgroup </a:t>
            </a:r>
          </a:p>
          <a:p>
            <a:pPr lvl="2"/>
            <a:r>
              <a:rPr lang="en-US" dirty="0"/>
              <a:t>Feb 28 – Mar 2, 2022</a:t>
            </a:r>
          </a:p>
          <a:p>
            <a:pPr lvl="1"/>
            <a:endParaRPr lang="en-US" dirty="0"/>
          </a:p>
          <a:p>
            <a:r>
              <a:rPr lang="en-US" dirty="0"/>
              <a:t>Details in the GRWG subgroup reports.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4021B2-95DE-4CCF-A7CD-EC7CCCE06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311" y="2648461"/>
            <a:ext cx="3297027" cy="314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0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04D6-9267-478E-9DE0-0BEDC718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42B1-1061-4F4D-83BA-6B50CCD1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to collect the state of observing system report from the state and operational agencies</a:t>
            </a:r>
          </a:p>
          <a:p>
            <a:endParaRPr lang="en-US" dirty="0"/>
          </a:p>
          <a:p>
            <a:r>
              <a:rPr lang="en-US" dirty="0"/>
              <a:t>Some agencies already submitted inside the agency </a:t>
            </a:r>
            <a:r>
              <a:rPr lang="en-US"/>
              <a:t>report package</a:t>
            </a:r>
            <a:endParaRPr lang="en-US" dirty="0"/>
          </a:p>
          <a:p>
            <a:pPr lvl="1"/>
            <a:r>
              <a:rPr lang="en-US" dirty="0"/>
              <a:t>Current due date: 03/25/2022</a:t>
            </a:r>
          </a:p>
          <a:p>
            <a:endParaRPr lang="en-US" dirty="0"/>
          </a:p>
          <a:p>
            <a:r>
              <a:rPr lang="en-US" dirty="0"/>
              <a:t>Discussion: </a:t>
            </a:r>
          </a:p>
          <a:p>
            <a:pPr lvl="1"/>
            <a:r>
              <a:rPr lang="en-US" dirty="0"/>
              <a:t>Acronym?</a:t>
            </a:r>
          </a:p>
          <a:p>
            <a:pPr lvl="1"/>
            <a:r>
              <a:rPr lang="en-US" dirty="0"/>
              <a:t>How to archive the report? Is it a GSICS product/deliverable?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4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4BD4-A55A-46FF-82A5-D9BA6DCA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and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B036-CBE7-442D-B75C-3A3C037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52298"/>
            <a:ext cx="8915400" cy="5332452"/>
          </a:xfrm>
        </p:spPr>
        <p:txBody>
          <a:bodyPr/>
          <a:lstStyle/>
          <a:p>
            <a:r>
              <a:rPr lang="en-US" sz="2400" dirty="0"/>
              <a:t>Enhance the collaboration with NWP/RTM community</a:t>
            </a:r>
          </a:p>
          <a:p>
            <a:pPr lvl="1"/>
            <a:r>
              <a:rPr lang="en-US" sz="2000" dirty="0"/>
              <a:t>Continuing the well known mutually beneficial collaboration in the WM and IR spectral ranges</a:t>
            </a:r>
          </a:p>
          <a:p>
            <a:pPr lvl="1"/>
            <a:r>
              <a:rPr lang="en-US" sz="2000" dirty="0"/>
              <a:t>New collaboration field in the VNIR wavelengths</a:t>
            </a:r>
          </a:p>
          <a:p>
            <a:endParaRPr lang="en-US" sz="2400" dirty="0"/>
          </a:p>
          <a:p>
            <a:r>
              <a:rPr lang="en-US" sz="2400" dirty="0"/>
              <a:t>Continue the active collaboration with ISCCP-NS</a:t>
            </a:r>
          </a:p>
          <a:p>
            <a:endParaRPr lang="en-US" sz="2400" dirty="0"/>
          </a:p>
          <a:p>
            <a:r>
              <a:rPr lang="en-US" sz="2400" dirty="0"/>
              <a:t>Extend the influence of calibration activities in commercial space missions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60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1661</Words>
  <Application>Microsoft Office PowerPoint</Application>
  <PresentationFormat>A4 Paper (210x297 mm)</PresentationFormat>
  <Paragraphs>264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Tahoma</vt:lpstr>
      <vt:lpstr>Times New Roman</vt:lpstr>
      <vt:lpstr>Office Theme</vt:lpstr>
      <vt:lpstr> GRWG Report  Fangfang Yu and Xiuqing Hu  03/18/2022  </vt:lpstr>
      <vt:lpstr>2022 GSICS Annual Meeting</vt:lpstr>
      <vt:lpstr>2022 Annual Meeting (Virtual)</vt:lpstr>
      <vt:lpstr>Overview</vt:lpstr>
      <vt:lpstr>GRWG Chairing</vt:lpstr>
      <vt:lpstr>A New Deliverable on Horizon</vt:lpstr>
      <vt:lpstr>GRWG Subgroup Activities</vt:lpstr>
      <vt:lpstr>State of Observing System Report</vt:lpstr>
      <vt:lpstr>Collaboration and Outreach</vt:lpstr>
      <vt:lpstr>Advances in GSICS</vt:lpstr>
      <vt:lpstr>Topics/Actions in Min-Conf Minutes </vt:lpstr>
      <vt:lpstr>Webmeeting Topics in Agency Report Minutes </vt:lpstr>
      <vt:lpstr>GRWG Actions Reviews (2021)</vt:lpstr>
      <vt:lpstr>GRWG Actions Reviews  (2020)</vt:lpstr>
      <vt:lpstr>GRWG Actions Reviews (2019)</vt:lpstr>
      <vt:lpstr>GRWG Actions Reviews (2019)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fangfang yu</cp:lastModifiedBy>
  <cp:revision>1294</cp:revision>
  <cp:lastPrinted>2006-03-06T14:11:17Z</cp:lastPrinted>
  <dcterms:created xsi:type="dcterms:W3CDTF">1997-07-23T08:21:02Z</dcterms:created>
  <dcterms:modified xsi:type="dcterms:W3CDTF">2022-03-18T11:53:39Z</dcterms:modified>
</cp:coreProperties>
</file>