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SpecialPlsOnTitleSld="0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733" r:id="rId4"/>
    <p:sldId id="840" r:id="rId5"/>
    <p:sldId id="833" r:id="rId6"/>
    <p:sldId id="839" r:id="rId7"/>
    <p:sldId id="838" r:id="rId8"/>
    <p:sldId id="843" r:id="rId9"/>
    <p:sldId id="844" r:id="rId10"/>
    <p:sldId id="832" r:id="rId11"/>
    <p:sldId id="834" r:id="rId12"/>
    <p:sldId id="835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4129" autoAdjust="0"/>
    <p:restoredTop sz="87867" autoAdjust="0"/>
  </p:normalViewPr>
  <p:slideViewPr>
    <p:cSldViewPr snapToGrid="0">
      <p:cViewPr varScale="1">
        <p:scale>
          <a:sx n="100" d="100"/>
          <a:sy n="100" d="100"/>
        </p:scale>
        <p:origin x="-1008" y="-102"/>
      </p:cViewPr>
      <p:guideLst>
        <p:guide orient="horz" pos="2159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5"/>
        <p:guide pos="2142"/>
      </p:guideLst>
    </p:cSldViewPr>
  </p:notesViewPr>
  <p:gridSpacing cx="114300" cy="1143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7.xml"  /><Relationship Id="rId11" Type="http://schemas.openxmlformats.org/officeDocument/2006/relationships/slide" Target="slides/slide8.xml"  /><Relationship Id="rId12" Type="http://schemas.openxmlformats.org/officeDocument/2006/relationships/slide" Target="slides/slide9.xml"  /><Relationship Id="rId13" Type="http://schemas.openxmlformats.org/officeDocument/2006/relationships/slide" Target="slides/slide10.xml"  /><Relationship Id="rId14" Type="http://schemas.openxmlformats.org/officeDocument/2006/relationships/presProps" Target="presProps.xml"  /><Relationship Id="rId15" Type="http://schemas.openxmlformats.org/officeDocument/2006/relationships/viewProps" Target="viewProps.xml"  /><Relationship Id="rId16" Type="http://schemas.openxmlformats.org/officeDocument/2006/relationships/theme" Target="theme/theme1.xml"  /><Relationship Id="rId17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slide" Target="slides/slide6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 idx="0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t" anchorCtr="0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t" anchorCtr="0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b" anchorCtr="0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b" anchorCtr="0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 idx="0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t" anchorCtr="0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t" anchorCtr="0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/>
            </a:pPr>
            <a:r>
              <a:rPr lang="en-US"/>
              <a:t>Second level</a:t>
            </a:r>
            <a:endParaRPr lang="en-US"/>
          </a:p>
          <a:p>
            <a:pPr lvl="2">
              <a:defRPr/>
            </a:pPr>
            <a:r>
              <a:rPr lang="en-US"/>
              <a:t>Third level</a:t>
            </a:r>
            <a:endParaRPr lang="en-US"/>
          </a:p>
          <a:p>
            <a:pPr lvl="3">
              <a:defRPr/>
            </a:pPr>
            <a:r>
              <a:rPr lang="en-US"/>
              <a:t>Fourth level</a:t>
            </a:r>
            <a:endParaRPr lang="en-US"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b" anchorCtr="0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2309" tIns="46154" rIns="92309" bIns="46154" anchor="b" anchorCtr="0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7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/>
        <p:txBody>
          <a:bodyPr/>
          <a:p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p>
            <a:pPr>
              <a:defRPr/>
            </a:pPr>
            <a:endParaRPr lang="en-US" altLang="ko-K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43280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theme" Target="../theme/theme1.xml"  /><Relationship Id="rId8" Type="http://schemas.openxmlformats.org/officeDocument/2006/relationships/image" Target="../media/image1.jpeg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14-18 March 2022</a:t>
            </a:r>
            <a:r>
              <a:rPr lang="it-IT" sz="1000" b="0" dirty="0"/>
              <a:t>, GSICS Annual Meeting, Virtual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" y="58190"/>
            <a:ext cx="3320451" cy="619690"/>
          </a:xfrm>
          <a:prstGeom prst="rect">
            <a:avLst/>
          </a:prstGeom>
          <a:noFill/>
        </p:spPr>
      </p:pic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Agency Report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Relationship Id="rId3" Type="http://schemas.openxmlformats.org/officeDocument/2006/relationships/image" Target="../media/image3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4.png"  /><Relationship Id="rId4" Type="http://schemas.openxmlformats.org/officeDocument/2006/relationships/image" Target="../media/image5.png"  /><Relationship Id="rId5" Type="http://schemas.openxmlformats.org/officeDocument/2006/relationships/image" Target="../media/image6.png"  /><Relationship Id="rId6" Type="http://schemas.openxmlformats.org/officeDocument/2006/relationships/image" Target="../media/image7.png"  /><Relationship Id="rId7" Type="http://schemas.openxmlformats.org/officeDocument/2006/relationships/image" Target="../media/image8.png"  /><Relationship Id="rId8" Type="http://schemas.openxmlformats.org/officeDocument/2006/relationships/image" Target="../media/image9.png"  /><Relationship Id="rId9" Type="http://schemas.openxmlformats.org/officeDocument/2006/relationships/image" Target="../media/image10.pn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 idx="0"/>
          </p:nvPr>
        </p:nvSpPr>
        <p:spPr>
          <a:xfrm>
            <a:off x="1716390" y="1335577"/>
            <a:ext cx="8759219" cy="1010231"/>
          </a:xfrm>
          <a:noFill/>
          <a:ln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ko-KR" sz="4000" b="1"/>
              <a:t>KMA GSICS</a:t>
            </a:r>
            <a:r>
              <a:rPr lang="ko-KR" altLang="en-US" sz="4000" b="1"/>
              <a:t> </a:t>
            </a:r>
            <a:r>
              <a:rPr lang="en-IE" sz="4000" b="1"/>
              <a:t>Agency Report</a:t>
            </a:r>
            <a:r>
              <a:rPr lang="en-US" altLang="ko-KR" sz="4000" b="1"/>
              <a:t> </a:t>
            </a:r>
            <a:r>
              <a:rPr lang="en-IE" sz="4000" b="1"/>
              <a:t>202</a:t>
            </a:r>
            <a:r>
              <a:rPr lang="en-US" altLang="ko-KR" sz="4000" b="1"/>
              <a:t>2</a:t>
            </a:r>
            <a:endParaRPr lang="en-US" altLang="ko-KR" sz="4000" b="1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299" y="2698868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zh-CN" sz="2000" b="1">
              <a:ea typeface="SimSu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>
                <a:ea typeface="SimSun"/>
              </a:rPr>
              <a:t>Jiyoung Kim,</a:t>
            </a:r>
            <a:endParaRPr lang="en-US" altLang="zh-CN" sz="2400">
              <a:ea typeface="SimSu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>
                <a:ea typeface="SimSun"/>
              </a:rPr>
              <a:t>Eunkyu Kim, </a:t>
            </a:r>
            <a:r>
              <a:rPr lang="en-US" altLang="ko-KR" sz="2400">
                <a:ea typeface="SimSun"/>
              </a:rPr>
              <a:t>and </a:t>
            </a:r>
            <a:r>
              <a:rPr lang="en-US" altLang="zh-CN" sz="2400">
                <a:ea typeface="SimSun"/>
              </a:rPr>
              <a:t>Minju Gu</a:t>
            </a:r>
            <a:endParaRPr lang="en-US" altLang="zh-CN" sz="2400">
              <a:ea typeface="SimSun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CN" sz="2400">
              <a:ea typeface="SimSun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CN" sz="2400">
              <a:ea typeface="SimSu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700" b="1">
                <a:ea typeface="SimSun"/>
              </a:rPr>
              <a:t>KMA/NMSC</a:t>
            </a:r>
            <a:endParaRPr lang="en-US" altLang="ko-KR" sz="2400">
              <a:ea typeface="SimSun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CN" sz="2000">
              <a:ea typeface="SimSun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20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3590789" y="149557"/>
            <a:ext cx="8225875" cy="527714"/>
          </a:xfrm>
        </p:spPr>
        <p:txBody>
          <a:bodyPr/>
          <a:lstStyle/>
          <a:p>
            <a:pPr lvl="0">
              <a:defRPr/>
            </a:pPr>
            <a:r>
              <a:rPr lang="en-GB" sz="2400"/>
              <a:t>KMA’s GSICS activities to be discussed in this joint meeting</a:t>
            </a:r>
            <a:endParaRPr lang="en-GB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259" y="1714501"/>
            <a:ext cx="1137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b="1" dirty="0" smtClean="0">
                <a:latin typeface="Calibri" pitchFamily="34" charset="0"/>
              </a:rPr>
              <a:t>GRWG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b="1" dirty="0" smtClean="0">
                <a:latin typeface="Calibri" pitchFamily="34" charset="0"/>
              </a:rPr>
              <a:t>VIS Sub-Group</a:t>
            </a:r>
            <a:endParaRPr lang="en-US" altLang="ko-KR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GK2A AMI visible calibration results (Eunkyu Kim)</a:t>
            </a: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49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8219"/>
            <a:ext cx="10972800" cy="368774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altLang="ko-KR" sz="2600"/>
              <a:t> </a:t>
            </a:r>
            <a:r>
              <a:rPr lang="en-GB" sz="2600"/>
              <a:t>Summary of Agency’s GSICS Activities, Actions, and </a:t>
            </a:r>
            <a:r>
              <a:rPr lang="en-US" altLang="ko-KR" sz="2600"/>
              <a:t>  </a:t>
            </a:r>
            <a:r>
              <a:rPr lang="en-GB" sz="2600"/>
              <a:t>Achievements</a:t>
            </a:r>
            <a:endParaRPr lang="en-GB" sz="2600"/>
          </a:p>
          <a:p>
            <a:pPr lvl="0">
              <a:defRPr/>
            </a:pPr>
            <a:endParaRPr lang="en-GB" sz="2600"/>
          </a:p>
          <a:p>
            <a:pPr lvl="0">
              <a:defRPr/>
            </a:pPr>
            <a:r>
              <a:rPr lang="en-US" altLang="ko-KR" sz="2600"/>
              <a:t> </a:t>
            </a:r>
            <a:r>
              <a:rPr lang="en-GB" sz="2600"/>
              <a:t>Agency’s Support to GDWG Activities</a:t>
            </a:r>
            <a:endParaRPr lang="en-GB" sz="2600"/>
          </a:p>
          <a:p>
            <a:pPr lvl="0">
              <a:defRPr/>
            </a:pPr>
            <a:endParaRPr lang="en-GB" sz="2600"/>
          </a:p>
          <a:p>
            <a:pPr lvl="0">
              <a:defRPr/>
            </a:pPr>
            <a:r>
              <a:rPr lang="en-US" altLang="ko-KR" sz="2600"/>
              <a:t> </a:t>
            </a:r>
            <a:r>
              <a:rPr lang="en-GB" sz="2600"/>
              <a:t>Agency’s Support to GRWG Activities</a:t>
            </a:r>
            <a:endParaRPr lang="en-GB" sz="2600"/>
          </a:p>
          <a:p>
            <a:pPr lvl="0">
              <a:defRPr/>
            </a:pPr>
            <a:endParaRPr lang="en-GB" sz="2600"/>
          </a:p>
          <a:p>
            <a:pPr lvl="0">
              <a:defRPr/>
            </a:pPr>
            <a:r>
              <a:rPr lang="en-US" altLang="ko-KR" sz="2600"/>
              <a:t> </a:t>
            </a:r>
            <a:r>
              <a:rPr lang="en-GB" altLang="ko-KR" sz="2600"/>
              <a:t>Agency’s Calibration Stand-up Items </a:t>
            </a:r>
            <a:endParaRPr lang="en-GB" altLang="ko-KR" sz="2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idx="0"/>
          </p:nvPr>
        </p:nvSpPr>
        <p:spPr>
          <a:xfrm>
            <a:off x="3988536" y="108659"/>
            <a:ext cx="6067231" cy="589546"/>
          </a:xfrm>
        </p:spPr>
        <p:txBody>
          <a:bodyPr/>
          <a:p>
            <a:pPr marL="0" lvl="0" indent="0" algn="l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000" b="1" i="0" u="none" strike="noStrike" kern="0" cap="none" spc="0" normalizeH="0" baseline="0" mc:Ignorable="hp" hp:hslEmbossed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Presentation Overview</a:t>
            </a:r>
            <a:endParaRPr xmlns:mc="http://schemas.openxmlformats.org/markup-compatibility/2006" xmlns:hp="http://schemas.haansoft.com/office/presentation/8.0" kumimoji="0" lang="en-GB" sz="3000" b="1" i="0" u="none" strike="noStrike" kern="0" cap="none" spc="0" normalizeH="0" baseline="0" mc:Ignorable="hp" hp:hslEmbossed="0">
              <a:solidFill>
                <a:srgbClr val="000000"/>
              </a:solidFill>
              <a:latin typeface="Times New Roman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433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3583076" y="0"/>
            <a:ext cx="7772400" cy="929147"/>
          </a:xfrm>
        </p:spPr>
        <p:txBody>
          <a:bodyPr/>
          <a:lstStyle/>
          <a:p>
            <a:pPr lvl="0">
              <a:defRPr/>
            </a:pPr>
            <a:r>
              <a:rPr lang="en-GB" altLang="ko-KR" sz="2600" b="1"/>
              <a:t>Summary of KMA’s GSICS Activities, Actions, and Achievements</a:t>
            </a:r>
            <a:endParaRPr lang="en-GB" altLang="ko-KR" sz="2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6350"/>
            <a:ext cx="10972800" cy="43052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1800">
                <a:latin typeface="Arial"/>
                <a:cs typeface="Arial"/>
              </a:rPr>
              <a:t> </a:t>
            </a:r>
            <a:r>
              <a:rPr lang="en-GB" altLang="ko-KR" sz="1800">
                <a:latin typeface="Arial"/>
                <a:cs typeface="Arial"/>
              </a:rPr>
              <a:t>Current Status of KMA activities</a:t>
            </a:r>
            <a:endParaRPr lang="en-GB" altLang="ko-KR" sz="2000">
              <a:latin typeface="Calibri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ko-KR" sz="1800">
                <a:latin typeface="Arial"/>
                <a:cs typeface="Arial"/>
              </a:rPr>
              <a:t>Generation of GSICS product for IR</a:t>
            </a:r>
            <a:endParaRPr lang="en-US" altLang="ko-KR" sz="1800">
              <a:latin typeface="Arial"/>
              <a:cs typeface="Arial"/>
            </a:endParaRPr>
          </a:p>
          <a:p>
            <a:pPr lvl="2">
              <a:lnSpc>
                <a:spcPct val="150000"/>
              </a:lnSpc>
              <a:buFont typeface="Wingdings"/>
              <a:buChar char="ü"/>
              <a:defRPr/>
            </a:pPr>
            <a:r>
              <a:rPr lang="en-US" altLang="ko-KR" sz="1800">
                <a:latin typeface="Arial"/>
                <a:cs typeface="Arial"/>
              </a:rPr>
              <a:t>Demonstration phase of GK2A/AMI IR channel with IASI/CrIS for NRTC and RAC</a:t>
            </a:r>
            <a:endParaRPr lang="en-US" altLang="ko-KR" sz="1800">
              <a:latin typeface="Arial"/>
              <a:cs typeface="Arial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ko-KR" sz="1800">
                <a:latin typeface="Arial"/>
                <a:cs typeface="Arial"/>
              </a:rPr>
              <a:t>GK2A AMI lunar calibration for </a:t>
            </a:r>
            <a:r>
              <a:rPr lang="en-US" altLang="ko-KR" sz="18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맑은 고딕"/>
                <a:cs typeface="Arial"/>
              </a:rPr>
              <a:t>6 VIS/NIR channel</a:t>
            </a:r>
            <a:endParaRPr lang="en-US" altLang="ko-KR" sz="180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맑은 고딕"/>
              <a:cs typeface="Arial"/>
            </a:endParaRPr>
          </a:p>
          <a:p>
            <a:pPr lvl="1">
              <a:lnSpc>
                <a:spcPct val="150000"/>
              </a:lnSpc>
              <a:defRPr/>
            </a:pPr>
            <a:endParaRPr lang="en-US" altLang="ko-KR" sz="180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altLang="ko-KR" sz="180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Achievements Summary</a:t>
            </a:r>
            <a:endParaRPr lang="en-US" altLang="ko-KR" sz="2000">
              <a:solidFill>
                <a:prstClr val="black"/>
              </a:solidFill>
              <a:latin typeface="Calibri"/>
              <a:ea typeface="맑은 고딕"/>
              <a:cs typeface="Arial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ko-KR" sz="1800">
                <a:latin typeface="Arial"/>
                <a:cs typeface="Arial"/>
              </a:rPr>
              <a:t>Develop the additional satellite (NOAA-20/VIIRS) for ray matching method and DCC based NASA algorithm in VNIR calibration</a:t>
            </a:r>
            <a:endParaRPr lang="en-US" altLang="ko-KR" sz="18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08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3988536" y="108659"/>
            <a:ext cx="6067231" cy="589546"/>
          </a:xfrm>
        </p:spPr>
        <p:txBody>
          <a:bodyPr/>
          <a:lstStyle/>
          <a:p>
            <a:pPr lvl="0" algn="l">
              <a:defRPr/>
            </a:pPr>
            <a:r>
              <a:rPr lang="en-GB" sz="2600" b="1"/>
              <a:t>Support to GDWG Activities</a:t>
            </a:r>
            <a:endParaRPr lang="en-GB" sz="26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1801" y="1190625"/>
            <a:ext cx="112649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dirty="0" smtClean="0"/>
              <a:t>Summary of the tasks of KMA’s supports in the GDWG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 smtClean="0"/>
              <a:t>Set </a:t>
            </a:r>
            <a:r>
              <a:rPr lang="en-US" altLang="ko-KR" dirty="0"/>
              <a:t>up </a:t>
            </a:r>
            <a:r>
              <a:rPr lang="en-US" altLang="ko-KR" dirty="0" smtClean="0"/>
              <a:t>and operate a </a:t>
            </a:r>
            <a:r>
              <a:rPr lang="en-US" altLang="ko-KR" dirty="0" err="1"/>
              <a:t>GitHub</a:t>
            </a:r>
            <a:r>
              <a:rPr lang="en-US" altLang="ko-KR" dirty="0"/>
              <a:t> project for GDWG </a:t>
            </a:r>
            <a:r>
              <a:rPr lang="en-US" altLang="ko-KR" dirty="0" smtClean="0"/>
              <a:t>activities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 smtClean="0"/>
              <a:t>Building </a:t>
            </a:r>
            <a:r>
              <a:rPr lang="en-US" altLang="ko-KR" dirty="0" smtClean="0"/>
              <a:t>a plotting tool development environments in </a:t>
            </a:r>
            <a:r>
              <a:rPr lang="en-US" altLang="ko-KR" dirty="0" smtClean="0"/>
              <a:t>KMA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/>
              <a:t>Review GPRC websites</a:t>
            </a:r>
            <a:endParaRPr lang="en-US" altLang="ko-KR" dirty="0" smtClean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dirty="0" smtClean="0"/>
              <a:t>Overview of the resources and time taken for this support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 smtClean="0"/>
              <a:t>Eunkyu </a:t>
            </a:r>
            <a:r>
              <a:rPr lang="en-US" altLang="ko-KR" dirty="0" smtClean="0"/>
              <a:t>Kim</a:t>
            </a:r>
          </a:p>
        </p:txBody>
      </p:sp>
    </p:spTree>
    <p:extLst>
      <p:ext uri="{BB962C8B-B14F-4D97-AF65-F5344CB8AC3E}">
        <p14:creationId xmlns:p14="http://schemas.microsoft.com/office/powerpoint/2010/main" val="279767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5747" y="1132530"/>
            <a:ext cx="11398332" cy="515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2500"/>
              </a:lnSpc>
              <a:buFont typeface="Wingdings"/>
              <a:buChar char="v"/>
              <a:defRPr/>
            </a:pPr>
            <a:r>
              <a:rPr lang="en-US" altLang="ko-KR">
                <a:latin typeface="Calibri"/>
              </a:rPr>
              <a:t>Summary of the tasks of KMA’s supports in the GRWG</a:t>
            </a:r>
            <a:endParaRPr lang="en-US" altLang="ko-KR">
              <a:latin typeface="Calibri"/>
            </a:endParaRPr>
          </a:p>
          <a:p>
            <a:pPr marL="742950" lvl="1" indent="-285750">
              <a:lnSpc>
                <a:spcPts val="2500"/>
              </a:lnSpc>
              <a:buFont typeface="Wingdings"/>
              <a:buChar char="§"/>
              <a:defRPr/>
            </a:pPr>
            <a:r>
              <a:rPr lang="en-US" altLang="ko-KR">
                <a:solidFill>
                  <a:prstClr val="black"/>
                </a:solidFill>
                <a:latin typeface="Calibri"/>
                <a:ea typeface="맑은 고딕"/>
                <a:cs typeface="Arial"/>
              </a:rPr>
              <a:t>Monitoring of GEO-LEO using MetOp-B, -C/IASI, SNPP and NOAA20/CrIS for IR</a:t>
            </a:r>
            <a:endParaRPr lang="en-US" altLang="ko-KR">
              <a:solidFill>
                <a:prstClr val="black"/>
              </a:solidFill>
              <a:latin typeface="Calibri"/>
              <a:ea typeface="맑은 고딕"/>
              <a:cs typeface="Arial"/>
            </a:endParaRPr>
          </a:p>
          <a:p>
            <a:pPr marL="1200150" lvl="2" indent="-285750">
              <a:lnSpc>
                <a:spcPts val="2500"/>
              </a:lnSpc>
              <a:buFont typeface="Wingdings"/>
              <a:buChar char="ü"/>
              <a:defRPr/>
            </a:pPr>
            <a:r>
              <a:rPr lang="en-US" altLang="ko-KR">
                <a:solidFill>
                  <a:prstClr val="black"/>
                </a:solidFill>
                <a:latin typeface="Calibri"/>
                <a:ea typeface="맑은 고딕"/>
                <a:cs typeface="Arial"/>
              </a:rPr>
              <a:t>Application of gap-filling method to inter-calibrate with CrIS</a:t>
            </a:r>
            <a:endParaRPr lang="en-US" altLang="ko-KR">
              <a:solidFill>
                <a:prstClr val="black"/>
              </a:solidFill>
              <a:latin typeface="Calibri"/>
              <a:ea typeface="맑은 고딕"/>
              <a:cs typeface="Arial"/>
            </a:endParaRPr>
          </a:p>
          <a:p>
            <a:pPr marL="1200150" lvl="2" indent="-285750">
              <a:lnSpc>
                <a:spcPts val="2500"/>
              </a:lnSpc>
              <a:buFont typeface="Wingdings"/>
              <a:buChar char="ü"/>
              <a:defRPr/>
            </a:pPr>
            <a:r>
              <a:rPr lang="en-US" altLang="ko-KR">
                <a:solidFill>
                  <a:prstClr val="black"/>
                </a:solidFill>
                <a:latin typeface="Calibri"/>
                <a:ea typeface="맑은 고딕"/>
                <a:cs typeface="Arial"/>
              </a:rPr>
              <a:t>Demonstration phase for NRTC and RAC data </a:t>
            </a:r>
            <a:br>
              <a:rPr lang="en-US" altLang="ko-KR">
                <a:solidFill>
                  <a:prstClr val="black"/>
                </a:solidFill>
                <a:latin typeface="Calibri"/>
                <a:ea typeface="맑은 고딕"/>
                <a:cs typeface="Arial"/>
              </a:rPr>
            </a:br>
            <a:r>
              <a:rPr lang="en-US" altLang="ko-KR">
                <a:solidFill>
                  <a:prstClr val="black"/>
                </a:solidFill>
                <a:latin typeface="Calibri"/>
                <a:ea typeface="맑은 고딕"/>
                <a:cs typeface="Arial"/>
              </a:rPr>
              <a:t>(MetOp-B, -C/IASI, SNPP and NOAA20/CrIS) </a:t>
            </a:r>
            <a:endParaRPr lang="en-US" altLang="ko-KR">
              <a:solidFill>
                <a:prstClr val="black"/>
              </a:solidFill>
              <a:latin typeface="Calibri"/>
              <a:ea typeface="맑은 고딕"/>
              <a:cs typeface="Arial"/>
            </a:endParaRPr>
          </a:p>
          <a:p>
            <a:pPr marL="742950" lvl="1" indent="-285750">
              <a:lnSpc>
                <a:spcPts val="2500"/>
              </a:lnSpc>
              <a:buFont typeface="Wingdings"/>
              <a:buChar char="§"/>
              <a:defRPr/>
            </a:pPr>
            <a:r>
              <a:rPr lang="en-US" altLang="ko-KR">
                <a:solidFill>
                  <a:prstClr val="black"/>
                </a:solidFill>
                <a:latin typeface="Calibri"/>
                <a:ea typeface="맑은 고딕"/>
                <a:cs typeface="Arial"/>
              </a:rPr>
              <a:t>Develop GEO-GEO direct comparison for both IR and visible channel </a:t>
            </a:r>
            <a:endParaRPr lang="en-US" altLang="ko-KR">
              <a:solidFill>
                <a:prstClr val="black"/>
              </a:solidFill>
              <a:latin typeface="Calibri"/>
              <a:ea typeface="맑은 고딕"/>
              <a:cs typeface="Arial"/>
            </a:endParaRPr>
          </a:p>
          <a:p>
            <a:pPr marL="1200150" lvl="2" indent="-285750">
              <a:lnSpc>
                <a:spcPts val="2500"/>
              </a:lnSpc>
              <a:buFont typeface="Wingdings"/>
              <a:buChar char="ü"/>
              <a:defRPr/>
            </a:pPr>
            <a:r>
              <a:rPr lang="en-US" altLang="ko-KR">
                <a:solidFill>
                  <a:prstClr val="black"/>
                </a:solidFill>
                <a:latin typeface="Calibri"/>
                <a:ea typeface="맑은 고딕"/>
                <a:cs typeface="Arial"/>
              </a:rPr>
              <a:t>Long-term analysis AMI vs AHI (application of SBAF)</a:t>
            </a:r>
            <a:endParaRPr lang="en-US" altLang="ko-KR">
              <a:solidFill>
                <a:prstClr val="black"/>
              </a:solidFill>
              <a:latin typeface="Calibri"/>
              <a:ea typeface="맑은 고딕"/>
              <a:cs typeface="Arial"/>
            </a:endParaRPr>
          </a:p>
          <a:p>
            <a:pPr marL="742950" lvl="1" indent="-285750">
              <a:lnSpc>
                <a:spcPts val="2500"/>
              </a:lnSpc>
              <a:buFont typeface="Wingdings"/>
              <a:buChar char="§"/>
              <a:defRPr/>
            </a:pPr>
            <a:r>
              <a:rPr lang="en-US" altLang="ko-KR">
                <a:latin typeface="Calibri"/>
                <a:ea typeface="맑은 고딕"/>
                <a:cs typeface="Arial"/>
              </a:rPr>
              <a:t>Develop and update calibration approaches</a:t>
            </a:r>
            <a:endParaRPr lang="en-US" altLang="ko-KR">
              <a:latin typeface="Calibri"/>
              <a:ea typeface="맑은 고딕"/>
              <a:cs typeface="Arial"/>
            </a:endParaRPr>
          </a:p>
          <a:p>
            <a:pPr marL="1200150" lvl="2" indent="-285750">
              <a:lnSpc>
                <a:spcPts val="2500"/>
              </a:lnSpc>
              <a:buFont typeface="Wingdings"/>
              <a:buChar char="ü"/>
              <a:defRPr/>
            </a:pPr>
            <a:r>
              <a:rPr lang="en-US" altLang="ko-KR">
                <a:latin typeface="Calibri"/>
                <a:ea typeface="맑은 고딕"/>
                <a:cs typeface="Arial"/>
              </a:rPr>
              <a:t>Lunar calibration</a:t>
            </a:r>
            <a:endParaRPr lang="en-US" altLang="ko-KR">
              <a:latin typeface="Calibri"/>
              <a:ea typeface="맑은 고딕"/>
              <a:cs typeface="Arial"/>
            </a:endParaRPr>
          </a:p>
          <a:p>
            <a:pPr marL="1200150" lvl="2" indent="-285750">
              <a:lnSpc>
                <a:spcPts val="2500"/>
              </a:lnSpc>
              <a:buFont typeface="Wingdings"/>
              <a:buChar char="ü"/>
              <a:defRPr/>
            </a:pPr>
            <a:r>
              <a:rPr lang="en-US" altLang="ko-KR">
                <a:latin typeface="Calibri"/>
                <a:ea typeface="맑은 고딕"/>
                <a:cs typeface="Arial"/>
              </a:rPr>
              <a:t>Ray matching method and GSICS DCC with NOAA-20/VIIRS</a:t>
            </a:r>
            <a:endParaRPr lang="en-US" altLang="ko-KR">
              <a:latin typeface="Calibri"/>
              <a:ea typeface="맑은 고딕"/>
              <a:cs typeface="Arial"/>
            </a:endParaRPr>
          </a:p>
          <a:p>
            <a:pPr marL="285750" indent="-285750">
              <a:lnSpc>
                <a:spcPts val="2500"/>
              </a:lnSpc>
              <a:spcBef>
                <a:spcPts val="1200"/>
              </a:spcBef>
              <a:buFont typeface="Wingdings"/>
              <a:buChar char="v"/>
              <a:defRPr/>
            </a:pPr>
            <a:r>
              <a:rPr lang="en-US" altLang="ko-KR">
                <a:latin typeface="Calibri"/>
              </a:rPr>
              <a:t>Overview of the resources and time taken for this support</a:t>
            </a:r>
            <a:endParaRPr lang="en-US" altLang="ko-KR">
              <a:latin typeface="Calibri"/>
            </a:endParaRPr>
          </a:p>
          <a:p>
            <a:pPr marL="742950" lvl="1" indent="-285750">
              <a:lnSpc>
                <a:spcPts val="2500"/>
              </a:lnSpc>
              <a:buFont typeface="Wingdings"/>
              <a:buChar char="§"/>
              <a:defRPr/>
            </a:pPr>
            <a:r>
              <a:rPr lang="en-US" altLang="ko-KR">
                <a:latin typeface="Calibri"/>
              </a:rPr>
              <a:t>Jiyoung Kim, Eunkyu Kim(VNIR), Minju Gu*(IR)</a:t>
            </a:r>
            <a:endParaRPr lang="en-US" altLang="ko-KR">
              <a:latin typeface="Calibri"/>
            </a:endParaRPr>
          </a:p>
          <a:p>
            <a:pPr marL="457200" lvl="1" indent="0">
              <a:lnSpc>
                <a:spcPts val="2500"/>
              </a:lnSpc>
              <a:buFont typeface="Wingdings"/>
              <a:buNone/>
              <a:defRPr/>
            </a:pPr>
            <a:r>
              <a:rPr lang="en-US" altLang="ko-KR">
                <a:solidFill>
                  <a:schemeClr val="tx1"/>
                </a:solidFill>
                <a:latin typeface="Calibri"/>
              </a:rPr>
              <a:t>     * leave of absence</a:t>
            </a:r>
            <a:endParaRPr lang="en-US" altLang="ko-KR">
              <a:latin typeface="Calibri"/>
            </a:endParaRPr>
          </a:p>
          <a:p>
            <a:pPr marL="285750" indent="-285750">
              <a:lnSpc>
                <a:spcPts val="2500"/>
              </a:lnSpc>
              <a:spcBef>
                <a:spcPts val="1200"/>
              </a:spcBef>
              <a:buFont typeface="Wingdings"/>
              <a:buChar char="v"/>
              <a:defRPr/>
            </a:pPr>
            <a:r>
              <a:rPr lang="en-US" altLang="ko-KR">
                <a:latin typeface="Calibri"/>
              </a:rPr>
              <a:t>Issues</a:t>
            </a:r>
            <a:endParaRPr lang="en-US" altLang="ko-KR">
              <a:latin typeface="Calibri"/>
            </a:endParaRPr>
          </a:p>
          <a:p>
            <a:pPr marL="742950" lvl="1" indent="-285750">
              <a:lnSpc>
                <a:spcPts val="2500"/>
              </a:lnSpc>
              <a:buFont typeface="Wingdings"/>
              <a:buChar char="§"/>
              <a:defRPr/>
            </a:pPr>
            <a:r>
              <a:rPr lang="en-US" altLang="ko-KR">
                <a:solidFill>
                  <a:prstClr val="black"/>
                </a:solidFill>
                <a:latin typeface="Calibri"/>
                <a:ea typeface="맑은 고딕"/>
                <a:cs typeface="Arial"/>
              </a:rPr>
              <a:t>GK2A AMI VNIR channels seasonal variation</a:t>
            </a:r>
            <a:endParaRPr lang="ko-KR" altLang="en-US">
              <a:latin typeface="Calibri"/>
            </a:endParaRPr>
          </a:p>
        </p:txBody>
      </p:sp>
      <p:sp>
        <p:nvSpPr>
          <p:cNvPr id="10" name="Title 1"/>
          <p:cNvSpPr>
            <a:spLocks noGrp="1"/>
          </p:cNvSpPr>
          <p:nvPr/>
        </p:nvSpPr>
        <p:spPr>
          <a:xfrm>
            <a:off x="3988536" y="108659"/>
            <a:ext cx="6067231" cy="589546"/>
          </a:xfrm>
          <a:prstGeom prst="rect">
            <a:avLst/>
          </a:prstGeom>
        </p:spPr>
        <p:txBody>
          <a:bodyPr/>
          <a:p>
            <a:pPr marL="0" lvl="0" indent="0" algn="l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GB" sz="2600" b="1" i="0" u="none" strike="noStrike" kern="0" cap="none" spc="0" normalizeH="0" baseline="0" mc:Ignorable="hp" hp:hslEmbossed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Support to G</a:t>
            </a:r>
            <a:r>
              <a:rPr xmlns:mc="http://schemas.openxmlformats.org/markup-compatibility/2006" xmlns:hp="http://schemas.haansoft.com/office/presentation/8.0" kumimoji="0" lang="en-US" altLang="ko-KR" sz="2600" b="1" i="0" u="none" strike="noStrike" kern="0" cap="none" spc="0" normalizeH="0" baseline="0" mc:Ignorable="hp" hp:hslEmbossed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R</a:t>
            </a:r>
            <a:r>
              <a:rPr xmlns:mc="http://schemas.openxmlformats.org/markup-compatibility/2006" xmlns:hp="http://schemas.haansoft.com/office/presentation/8.0" kumimoji="0" lang="en-GB" sz="2600" b="1" i="0" u="none" strike="noStrike" kern="0" cap="none" spc="0" normalizeH="0" baseline="0" mc:Ignorable="hp" hp:hslEmbossed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WG Activities</a:t>
            </a:r>
            <a:endParaRPr xmlns:mc="http://schemas.openxmlformats.org/markup-compatibility/2006" xmlns:hp="http://schemas.haansoft.com/office/presentation/8.0" kumimoji="0" lang="en-GB" sz="2600" b="1" i="0" u="none" strike="noStrike" kern="0" cap="none" spc="0" normalizeH="0" baseline="0" mc:Ignorable="hp" hp:hslEmbossed="0">
              <a:solidFill>
                <a:srgbClr val="000000"/>
              </a:solidFill>
              <a:latin typeface="Times New Roman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348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786" y="890213"/>
            <a:ext cx="3960000" cy="32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3601256" y="150527"/>
            <a:ext cx="6548714" cy="589546"/>
          </a:xfrm>
        </p:spPr>
        <p:txBody>
          <a:bodyPr/>
          <a:lstStyle/>
          <a:p>
            <a:pPr lvl="0">
              <a:defRPr/>
            </a:pPr>
            <a:r>
              <a:rPr lang="en-GB" altLang="ko-KR" sz="2600" b="1"/>
              <a:t>KMA’s Calibration Stand-up Items</a:t>
            </a:r>
            <a:r>
              <a:rPr lang="en-US" altLang="ko-KR" sz="2600" b="1"/>
              <a:t> </a:t>
            </a:r>
            <a:r>
              <a:rPr lang="en-GB" altLang="ko-KR" sz="2600" b="1"/>
              <a:t>(</a:t>
            </a:r>
            <a:r>
              <a:rPr lang="en-GB" altLang="ko-KR" sz="2600" b="1">
                <a:solidFill>
                  <a:srgbClr val="0000ff"/>
                </a:solidFill>
              </a:rPr>
              <a:t>IR</a:t>
            </a:r>
            <a:r>
              <a:rPr lang="en-GB" altLang="ko-KR" sz="2600" b="1"/>
              <a:t>)</a:t>
            </a:r>
            <a:endParaRPr lang="en-GB" altLang="ko-KR" sz="26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96799"/>
              </p:ext>
            </p:extLst>
          </p:nvPr>
        </p:nvGraphicFramePr>
        <p:xfrm>
          <a:off x="273376" y="4112590"/>
          <a:ext cx="11594970" cy="257185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012347"/>
                <a:gridCol w="1012347"/>
                <a:gridCol w="936081"/>
                <a:gridCol w="936853"/>
                <a:gridCol w="1006936"/>
                <a:gridCol w="1006936"/>
                <a:gridCol w="1006936"/>
                <a:gridCol w="936853"/>
                <a:gridCol w="936853"/>
                <a:gridCol w="936853"/>
                <a:gridCol w="936853"/>
                <a:gridCol w="929122"/>
              </a:tblGrid>
              <a:tr h="193525">
                <a:tc rowSpan="2" gridSpan="2"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effectLst/>
                        </a:rPr>
                        <a:t>Reference Satellite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effectLst/>
                        </a:rPr>
                        <a:t>Bias (Uncertainty)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452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SW038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(3.8㎛)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WV063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(6.3㎛)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WV069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(6.9㎛)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WV073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(7.3㎛)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effectLst/>
                        </a:rPr>
                        <a:t>IR087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effectLst/>
                        </a:rPr>
                        <a:t>(8.7㎛)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IR096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(9.6㎛)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effectLst/>
                        </a:rPr>
                        <a:t>IR105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effectLst/>
                        </a:rPr>
                        <a:t>(10.5㎛)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IR112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(11.2㎛)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IR123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(12.3㎛)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IR133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(13.3㎛)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081">
                <a:tc rowSpan="2">
                  <a:txBody>
                    <a:bodyPr/>
                    <a:lstStyle/>
                    <a:p>
                      <a:pPr marL="394970" marR="0" indent="-39497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-50" dirty="0" err="1" smtClean="0">
                          <a:effectLst/>
                        </a:rPr>
                        <a:t>CrIS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-50" dirty="0" smtClean="0">
                          <a:effectLst/>
                        </a:rPr>
                        <a:t>NOAA-20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0.01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0.06)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0.06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0.13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0.01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0.01)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0.06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0.06)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0.01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0.08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0.08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0.06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280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970" marR="0" indent="-39497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-50" dirty="0" smtClean="0">
                          <a:effectLst/>
                        </a:rPr>
                        <a:t>S-NPP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0.09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0.07)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0.05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0.15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0.01)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0.04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0.01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0.06)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0.01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0.01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0.00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0.06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081">
                <a:tc rowSpan="2">
                  <a:txBody>
                    <a:bodyPr/>
                    <a:lstStyle/>
                    <a:p>
                      <a:pPr marL="394970" marR="0" indent="-39497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-50" dirty="0" smtClean="0">
                          <a:effectLst/>
                        </a:rPr>
                        <a:t>IASI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-50" dirty="0" err="1">
                          <a:effectLst/>
                        </a:rPr>
                        <a:t>Metop</a:t>
                      </a:r>
                      <a:r>
                        <a:rPr lang="en-US" sz="1200" kern="0" spc="-50" dirty="0">
                          <a:effectLst/>
                        </a:rPr>
                        <a:t>-B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0.01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0.09)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0.05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0.13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0.00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0.00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0.12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0.04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0.04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0.03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0.08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280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-50" dirty="0" err="1">
                          <a:effectLst/>
                        </a:rPr>
                        <a:t>Metop</a:t>
                      </a:r>
                      <a:r>
                        <a:rPr lang="en-US" sz="1200" kern="0" spc="-50" dirty="0">
                          <a:effectLst/>
                        </a:rPr>
                        <a:t>-C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0.02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0.08)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0.05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0.12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0.00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0.01)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0.02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0.06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0.06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0.06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0.05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0.02)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r>
                        <a:rPr lang="en-US" sz="1200" kern="0" spc="0" dirty="0" smtClean="0">
                          <a:effectLst/>
                        </a:rPr>
                        <a:t>0.04</a:t>
                      </a:r>
                    </a:p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(±</a:t>
                      </a:r>
                      <a:r>
                        <a:rPr lang="en-US" sz="1200" kern="0" spc="0" dirty="0">
                          <a:effectLst/>
                        </a:rPr>
                        <a:t>0.03)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293">
                <a:tc gridSpan="2">
                  <a:txBody>
                    <a:bodyPr/>
                    <a:lstStyle/>
                    <a:p>
                      <a:pPr marL="394970" marR="0" indent="-3949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effectLst/>
                        </a:rPr>
                        <a:t>Standard Temp.(K</a:t>
                      </a:r>
                      <a:r>
                        <a:rPr lang="en-US" altLang="ko-KR" sz="1200" kern="0" spc="0" dirty="0">
                          <a:effectLst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285.9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234.9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244.1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254.5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effectLst/>
                        </a:rPr>
                        <a:t>283.7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259.1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effectLst/>
                        </a:rPr>
                        <a:t>286.1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286.0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283.8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269.4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5747" y="1132530"/>
            <a:ext cx="11398332" cy="39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2500"/>
              </a:lnSpc>
              <a:buFont typeface="Wingdings"/>
              <a:buChar char="v"/>
              <a:defRPr/>
            </a:pPr>
            <a:r>
              <a:rPr lang="en-US" altLang="ko-KR">
                <a:latin typeface="Calibri"/>
              </a:rPr>
              <a:t>January - December 2021</a:t>
            </a:r>
            <a:endParaRPr lang="en-US" altLang="ko-KR">
              <a:latin typeface="Calibri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" y="1526227"/>
            <a:ext cx="7600000" cy="23387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9240" y="1725105"/>
            <a:ext cx="8002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IR133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361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043" y="1536429"/>
            <a:ext cx="3865559" cy="3312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413021" y="5168398"/>
          <a:ext cx="7656323" cy="161153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132679"/>
                <a:gridCol w="1047347"/>
                <a:gridCol w="1048211"/>
                <a:gridCol w="1126625"/>
                <a:gridCol w="1126625"/>
                <a:gridCol w="1126625"/>
                <a:gridCol w="1048211"/>
              </a:tblGrid>
              <a:tr h="138899">
                <a:tc rowSpan="2"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200" kern="0" spc="0">
                          <a:effectLst/>
                        </a:rPr>
                        <a:t>Reference</a:t>
                      </a:r>
                      <a:endParaRPr lang="en-US" altLang="ko-KR" sz="1200" kern="0" spc="0">
                        <a:effectLst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200" kern="0" spc="0">
                          <a:effectLst/>
                        </a:rPr>
                        <a:t>Satellite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 Bias (Uncertainty)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</a:tr>
              <a:tr h="437692">
                <a:tc vMerge="1">
                  <a:txBody>
                    <a:bodyPr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VI004</a:t>
                      </a:r>
                      <a:endParaRPr lang="en-US" sz="1200" kern="0" spc="0">
                        <a:effectLst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(0.47 </a:t>
                      </a:r>
                      <a:r>
                        <a:rPr lang="el-GR" altLang="ko-KR" sz="1200" kern="0" spc="0">
                          <a:effectLst/>
                          <a:ea typeface="맑은 고딕"/>
                        </a:rPr>
                        <a:t>μ</a:t>
                      </a:r>
                      <a:r>
                        <a:rPr lang="en-US" altLang="ko-KR" sz="1200" kern="0" spc="0">
                          <a:effectLst/>
                          <a:ea typeface="맑은 고딕"/>
                        </a:rPr>
                        <a:t>m</a:t>
                      </a:r>
                      <a:r>
                        <a:rPr lang="en-US" sz="1200" kern="0" spc="0">
                          <a:effectLst/>
                        </a:rPr>
                        <a:t>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VI005</a:t>
                      </a:r>
                      <a:endParaRPr lang="en-US" sz="1200" kern="0" spc="0">
                        <a:effectLst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(0.51 </a:t>
                      </a:r>
                      <a:r>
                        <a:rPr lang="el-GR" altLang="ko-KR" sz="1200" kern="0" spc="0">
                          <a:effectLst/>
                          <a:ea typeface="맑은 고딕"/>
                        </a:rPr>
                        <a:t>μ</a:t>
                      </a:r>
                      <a:r>
                        <a:rPr lang="en-US" altLang="ko-KR" sz="1200" kern="0" spc="0">
                          <a:effectLst/>
                          <a:ea typeface="맑은 고딕"/>
                        </a:rPr>
                        <a:t>m</a:t>
                      </a:r>
                      <a:r>
                        <a:rPr lang="en-US" sz="1200" kern="0" spc="0">
                          <a:effectLst/>
                        </a:rPr>
                        <a:t>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VI006</a:t>
                      </a:r>
                      <a:endParaRPr lang="en-US" sz="1200" kern="0" spc="0">
                        <a:effectLst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(0.64 </a:t>
                      </a:r>
                      <a:r>
                        <a:rPr lang="el-GR" altLang="ko-KR" sz="1200" kern="0" spc="0">
                          <a:effectLst/>
                          <a:ea typeface="맑은 고딕"/>
                        </a:rPr>
                        <a:t>μ</a:t>
                      </a:r>
                      <a:r>
                        <a:rPr lang="en-US" altLang="ko-KR" sz="1200" kern="0" spc="0">
                          <a:effectLst/>
                          <a:ea typeface="맑은 고딕"/>
                        </a:rPr>
                        <a:t>m</a:t>
                      </a:r>
                      <a:r>
                        <a:rPr lang="en-US" sz="1200" kern="0" spc="0">
                          <a:effectLst/>
                        </a:rPr>
                        <a:t>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VI008</a:t>
                      </a:r>
                      <a:endParaRPr lang="en-US" sz="1200" kern="0" spc="0">
                        <a:effectLst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(0.86 </a:t>
                      </a:r>
                      <a:r>
                        <a:rPr lang="el-GR" altLang="ko-KR" sz="1200" kern="0" spc="0">
                          <a:effectLst/>
                          <a:ea typeface="맑은 고딕"/>
                        </a:rPr>
                        <a:t>μ</a:t>
                      </a:r>
                      <a:r>
                        <a:rPr lang="en-US" altLang="ko-KR" sz="1200" kern="0" spc="0">
                          <a:effectLst/>
                          <a:ea typeface="맑은 고딕"/>
                        </a:rPr>
                        <a:t>m</a:t>
                      </a:r>
                      <a:r>
                        <a:rPr lang="en-US" sz="1200" kern="0" spc="0">
                          <a:effectLst/>
                        </a:rPr>
                        <a:t>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NR013</a:t>
                      </a:r>
                      <a:endParaRPr lang="en-US" sz="1200" kern="0" spc="0">
                        <a:effectLst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(1.37 </a:t>
                      </a:r>
                      <a:r>
                        <a:rPr lang="el-GR" altLang="ko-KR" sz="1200" kern="0" spc="0">
                          <a:effectLst/>
                          <a:ea typeface="맑은 고딕"/>
                        </a:rPr>
                        <a:t>μ</a:t>
                      </a:r>
                      <a:r>
                        <a:rPr lang="en-US" altLang="ko-KR" sz="1200" kern="0" spc="0">
                          <a:effectLst/>
                          <a:ea typeface="맑은 고딕"/>
                        </a:rPr>
                        <a:t>m</a:t>
                      </a:r>
                      <a:r>
                        <a:rPr lang="en-US" sz="1200" kern="0" spc="0">
                          <a:effectLst/>
                        </a:rPr>
                        <a:t>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NR016</a:t>
                      </a:r>
                      <a:endParaRPr lang="en-US" sz="1200" kern="0" spc="0">
                        <a:effectLst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effectLst/>
                        </a:rPr>
                        <a:t>(1.61 </a:t>
                      </a:r>
                      <a:r>
                        <a:rPr lang="el-GR" sz="1200" kern="0" spc="0">
                          <a:effectLst/>
                          <a:ea typeface="맑은 고딕"/>
                        </a:rPr>
                        <a:t>μ</a:t>
                      </a:r>
                      <a:r>
                        <a:rPr lang="en-US" sz="1200" kern="0" spc="0">
                          <a:effectLst/>
                          <a:ea typeface="맑은 고딕"/>
                        </a:rPr>
                        <a:t>m</a:t>
                      </a:r>
                      <a:r>
                        <a:rPr lang="en-US" sz="1200" kern="0" spc="0">
                          <a:effectLst/>
                        </a:rPr>
                        <a:t>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</a:tr>
              <a:tr h="486912"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200" kern="0" spc="-50">
                          <a:effectLst/>
                        </a:rPr>
                        <a:t>NOAA-20/</a:t>
                      </a:r>
                      <a:endParaRPr lang="en-US" altLang="ko-KR" sz="1200" kern="0" spc="-50">
                        <a:effectLst/>
                      </a:endParaRPr>
                    </a:p>
                    <a:p>
                      <a:pPr marL="394970" marR="0" indent="-3949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200" kern="0" spc="-50">
                          <a:effectLst/>
                        </a:rPr>
                        <a:t>VIIRS</a:t>
                      </a:r>
                      <a:endParaRPr lang="en-US" altLang="ko-KR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-2.23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(±1.91)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2.17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(±1.21)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4.17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(±1.07)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2.53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(±1.16)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2.11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(±0.66)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9.15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(±0.98)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bg1"/>
                    </a:solidFill>
                  </a:tcPr>
                </a:tc>
              </a:tr>
              <a:tr h="486912"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200" kern="0" spc="-50">
                          <a:effectLst/>
                        </a:rPr>
                        <a:t>S-NPP/</a:t>
                      </a:r>
                      <a:endParaRPr lang="en-US" altLang="ko-KR" sz="1200" kern="0" spc="-50">
                        <a:effectLst/>
                      </a:endParaRPr>
                    </a:p>
                    <a:p>
                      <a:pPr marL="394970" marR="0" indent="-3949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200" kern="0" spc="-50">
                          <a:effectLst/>
                        </a:rPr>
                        <a:t>VIIRS</a:t>
                      </a:r>
                      <a:endParaRPr lang="en-US" altLang="ko-KR" sz="1200" kern="0" spc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9524" marR="9524" marT="9524" marB="952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-3.59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(±2.11)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-0.39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(±1.06)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2.13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(±0.95)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0.62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(±1.00)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-2.26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(±0.69)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lIns="9524" tIns="9524" rIns="9524" bIns="9524" anchor="ctr" anchorCtr="0"/>
                    <a:lstStyle/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5.39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394970" marR="0" indent="-39497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(±0.93)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4" marR="9524" marT="9524" marB="95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" name="그림 14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0" y="3376490"/>
            <a:ext cx="2880000" cy="1800000"/>
          </a:xfrm>
          <a:prstGeom prst="rect">
            <a:avLst/>
          </a:prstGeom>
        </p:spPr>
      </p:pic>
      <p:pic>
        <p:nvPicPr>
          <p:cNvPr id="16" name="그림 15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750" y="3376490"/>
            <a:ext cx="2880000" cy="1800000"/>
          </a:xfrm>
          <a:prstGeom prst="rect">
            <a:avLst/>
          </a:prstGeom>
        </p:spPr>
      </p:pic>
      <p:pic>
        <p:nvPicPr>
          <p:cNvPr id="17" name="그림 16"/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0" y="1576490"/>
            <a:ext cx="2880000" cy="1800000"/>
          </a:xfrm>
          <a:prstGeom prst="rect">
            <a:avLst/>
          </a:prstGeom>
        </p:spPr>
      </p:pic>
      <p:pic>
        <p:nvPicPr>
          <p:cNvPr id="18" name="그림 17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750" y="1576490"/>
            <a:ext cx="2880000" cy="1800000"/>
          </a:xfrm>
          <a:prstGeom prst="rect">
            <a:avLst/>
          </a:prstGeom>
        </p:spPr>
      </p:pic>
      <p:pic>
        <p:nvPicPr>
          <p:cNvPr id="19" name="그림 18"/>
          <p:cNvPicPr preferRelativeResize="0"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50" y="1576490"/>
            <a:ext cx="2880000" cy="1800000"/>
          </a:xfrm>
          <a:prstGeom prst="rect">
            <a:avLst/>
          </a:prstGeom>
        </p:spPr>
      </p:pic>
      <p:pic>
        <p:nvPicPr>
          <p:cNvPr id="20" name="그림 19"/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50" y="3376490"/>
            <a:ext cx="2880000" cy="18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18758" y="4776576"/>
            <a:ext cx="33233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dirty="0" smtClean="0"/>
              <a:t>Stable radiance histogram over DCC</a:t>
            </a:r>
            <a:endParaRPr lang="ko-KR" altLang="en-US" sz="1500" dirty="0"/>
          </a:p>
        </p:txBody>
      </p:sp>
      <p:sp>
        <p:nvSpPr>
          <p:cNvPr id="21" name="TextBox 20"/>
          <p:cNvSpPr txBox="1"/>
          <p:nvPr/>
        </p:nvSpPr>
        <p:spPr>
          <a:xfrm>
            <a:off x="375747" y="1132530"/>
            <a:ext cx="11398332" cy="39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2500"/>
              </a:lnSpc>
              <a:buFont typeface="Wingdings"/>
              <a:buChar char="v"/>
              <a:defRPr/>
            </a:pPr>
            <a:r>
              <a:rPr lang="en-US" altLang="ko-KR">
                <a:latin typeface="Calibri"/>
              </a:rPr>
              <a:t>January - December 2021</a:t>
            </a:r>
            <a:endParaRPr lang="en-US" altLang="ko-KR">
              <a:latin typeface="Calibri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 idx="0"/>
          </p:nvPr>
        </p:nvSpPr>
        <p:spPr>
          <a:xfrm>
            <a:off x="3601256" y="150527"/>
            <a:ext cx="6548714" cy="589546"/>
          </a:xfrm>
        </p:spPr>
        <p:txBody>
          <a:bodyPr/>
          <a:p>
            <a:pPr marL="0" lvl="0" indent="0" algn="ctr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GB" altLang="ko-KR" sz="2600" b="1" i="0" u="none" strike="noStrike" kern="0" cap="none" spc="0" normalizeH="0" baseline="0" mc:Ignorable="hp" hp:hslEmbossed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KMA’s Calibration Stand-up Items</a:t>
            </a:r>
            <a:r>
              <a:rPr xmlns:mc="http://schemas.openxmlformats.org/markup-compatibility/2006" xmlns:hp="http://schemas.haansoft.com/office/presentation/8.0" kumimoji="0" lang="en-US" altLang="ko-KR" sz="2600" b="1" i="0" u="none" strike="noStrike" kern="0" cap="none" spc="0" normalizeH="0" baseline="0" mc:Ignorable="hp" hp:hslEmbossed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xmlns:mc="http://schemas.openxmlformats.org/markup-compatibility/2006" xmlns:hp="http://schemas.haansoft.com/office/presentation/8.0" kumimoji="0" lang="en-GB" altLang="ko-KR" sz="2600" b="1" i="0" u="none" strike="noStrike" kern="0" cap="none" spc="0" normalizeH="0" baseline="0" mc:Ignorable="hp" hp:hslEmbossed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(</a:t>
            </a:r>
            <a:r>
              <a:rPr xmlns:mc="http://schemas.openxmlformats.org/markup-compatibility/2006" xmlns:hp="http://schemas.haansoft.com/office/presentation/8.0" kumimoji="0" lang="en-US" altLang="ko-KR" sz="2600" b="1" i="0" u="none" strike="noStrike" kern="0" cap="none" spc="0" normalizeH="0" baseline="0" mc:Ignorable="hp" hp:hslEmbossed="0">
                <a:solidFill>
                  <a:srgbClr val="0000ff"/>
                </a:solidFill>
                <a:latin typeface="Times New Roman"/>
                <a:ea typeface="Arial"/>
                <a:cs typeface="Times New Roman"/>
              </a:rPr>
              <a:t>VNI</a:t>
            </a:r>
            <a:r>
              <a:rPr xmlns:mc="http://schemas.openxmlformats.org/markup-compatibility/2006" xmlns:hp="http://schemas.haansoft.com/office/presentation/8.0" kumimoji="0" lang="en-GB" altLang="ko-KR" sz="2600" b="1" i="0" u="none" strike="noStrike" kern="0" cap="none" spc="0" normalizeH="0" baseline="0" mc:Ignorable="hp" hp:hslEmbossed="0">
                <a:solidFill>
                  <a:srgbClr val="0000ff"/>
                </a:solidFill>
                <a:latin typeface="Times New Roman"/>
                <a:ea typeface="Arial"/>
                <a:cs typeface="Times New Roman"/>
              </a:rPr>
              <a:t>R</a:t>
            </a:r>
            <a:r>
              <a:rPr xmlns:mc="http://schemas.openxmlformats.org/markup-compatibility/2006" xmlns:hp="http://schemas.haansoft.com/office/presentation/8.0" kumimoji="0" lang="en-GB" altLang="ko-KR" sz="2600" b="1" i="0" u="none" strike="noStrike" kern="0" cap="none" spc="0" normalizeH="0" baseline="0" mc:Ignorable="hp" hp:hslEmbossed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</a:t>
            </a:r>
            <a:endParaRPr xmlns:mc="http://schemas.openxmlformats.org/markup-compatibility/2006" xmlns:hp="http://schemas.haansoft.com/office/presentation/8.0" kumimoji="0" lang="en-GB" altLang="ko-KR" sz="2600" b="1" i="0" u="none" strike="noStrike" kern="0" cap="none" spc="0" normalizeH="0" baseline="0" mc:Ignorable="hp" hp:hslEmbossed="0">
              <a:solidFill>
                <a:srgbClr val="000000"/>
              </a:solidFill>
              <a:latin typeface="Times New Roman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014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456221-69A1-495B-AAAC-BA864D8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 Not Presented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Introduce/Confirm the Agency’s Personnel Supporting GSICS</a:t>
            </a:r>
            <a:endParaRPr lang="en-GB"/>
          </a:p>
          <a:p>
            <a:pPr lvl="1">
              <a:defRPr/>
            </a:pPr>
            <a:r>
              <a:rPr lang="en-GB"/>
              <a:t>GRWG members/GDWG members</a:t>
            </a:r>
            <a:endParaRPr lang="en-GB"/>
          </a:p>
          <a:p>
            <a:pPr lvl="1">
              <a:defRPr/>
            </a:pPr>
            <a:r>
              <a:rPr lang="en-GB"/>
              <a:t>Other Key Agency Personal </a:t>
            </a:r>
            <a:endParaRPr lang="en-GB"/>
          </a:p>
          <a:p>
            <a:pPr lvl="1">
              <a:defRPr/>
            </a:pPr>
            <a:endParaRPr lang="en-GB"/>
          </a:p>
          <a:p>
            <a:pPr lvl="0">
              <a:defRPr/>
            </a:pPr>
            <a:r>
              <a:rPr lang="en-GB"/>
              <a:t>Agency’s GSICS activities to be discussed in this joint meeting</a:t>
            </a:r>
            <a:endParaRPr lang="en-GB"/>
          </a:p>
          <a:p>
            <a:pPr lvl="1">
              <a:defRPr/>
            </a:pPr>
            <a:r>
              <a:rPr lang="en-US"/>
              <a:t>GSICS agenda items that are especially of interest to </a:t>
            </a:r>
            <a:r>
              <a:rPr lang="en-US" altLang="ko-KR"/>
              <a:t>the</a:t>
            </a:r>
            <a:r>
              <a:rPr lang="en-US"/>
              <a:t> agency</a:t>
            </a:r>
            <a:endParaRPr lang="en-US"/>
          </a:p>
          <a:p>
            <a:pPr lvl="1">
              <a:defRPr/>
            </a:pPr>
            <a:r>
              <a:rPr lang="en-US"/>
              <a:t>Agency’s activities that may be of interest to the GSICS community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B7D9154-54BA-435D-B9C2-473619343A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3611724" y="118156"/>
            <a:ext cx="7723457" cy="559115"/>
          </a:xfrm>
        </p:spPr>
        <p:txBody>
          <a:bodyPr/>
          <a:lstStyle/>
          <a:p>
            <a:pPr lvl="0">
              <a:defRPr/>
            </a:pPr>
            <a:r>
              <a:rPr lang="en-GB" sz="2400"/>
              <a:t>Introduce the KMA’s Personnel supporting GSICS</a:t>
            </a:r>
            <a:endParaRPr lang="en-GB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テキスト ボックス 11"/>
          <p:cNvSpPr txBox="1"/>
          <p:nvPr/>
        </p:nvSpPr>
        <p:spPr>
          <a:xfrm>
            <a:off x="1383477" y="1094397"/>
            <a:ext cx="9405308" cy="2580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kumimoji="1" lang="en-US" altLang="ja-JP" sz="2400" b="1" i="1">
                <a:latin typeface="Calibri"/>
              </a:rPr>
              <a:t>EP</a:t>
            </a:r>
            <a:endParaRPr kumimoji="1" lang="en-US" altLang="ja-JP" sz="2400" b="1" i="1">
              <a:latin typeface="Calibri"/>
            </a:endParaRPr>
          </a:p>
          <a:p>
            <a:pPr marL="534988" indent="-260350">
              <a:buFont typeface="Arial"/>
              <a:buChar char="•"/>
              <a:defRPr/>
            </a:pPr>
            <a:r>
              <a:rPr lang="en-US" altLang="ja-JP">
                <a:latin typeface="Calibri"/>
              </a:rPr>
              <a:t>Dohyeong Kim</a:t>
            </a:r>
            <a:endParaRPr lang="en-US" altLang="ja-JP">
              <a:latin typeface="Calibri"/>
            </a:endParaRPr>
          </a:p>
          <a:p>
            <a:pPr>
              <a:spcBef>
                <a:spcPts val="1200"/>
              </a:spcBef>
              <a:defRPr/>
            </a:pPr>
            <a:r>
              <a:rPr kumimoji="1" lang="en-US" altLang="ja-JP" sz="2400" b="1" i="1">
                <a:latin typeface="Calibri"/>
              </a:rPr>
              <a:t>GRWG</a:t>
            </a:r>
            <a:endParaRPr kumimoji="1" lang="en-US" altLang="ja-JP" sz="2400" b="1" i="1">
              <a:latin typeface="Calibri"/>
            </a:endParaRPr>
          </a:p>
          <a:p>
            <a:pPr marL="534988" indent="-260350">
              <a:buFont typeface="Arial"/>
              <a:buChar char="•"/>
              <a:defRPr/>
            </a:pPr>
            <a:r>
              <a:rPr kumimoji="1" lang="en-US" altLang="ja-JP">
                <a:latin typeface="Calibri"/>
              </a:rPr>
              <a:t>Jiyoung Kim, Eunkyu Kim, </a:t>
            </a:r>
            <a:r>
              <a:rPr kumimoji="1" lang="en-US" altLang="ko-KR">
                <a:latin typeface="Calibri"/>
              </a:rPr>
              <a:t>and </a:t>
            </a:r>
            <a:r>
              <a:rPr kumimoji="1" lang="en-US" altLang="ja-JP">
                <a:latin typeface="Calibri"/>
              </a:rPr>
              <a:t>Minju Gu</a:t>
            </a:r>
            <a:r>
              <a:rPr kumimoji="1" lang="en-US" altLang="ko-KR">
                <a:latin typeface="Calibri"/>
              </a:rPr>
              <a:t>*</a:t>
            </a:r>
            <a:endParaRPr kumimoji="1" lang="en-US" altLang="ko-KR">
              <a:latin typeface="Calibri"/>
            </a:endParaRPr>
          </a:p>
          <a:p>
            <a:pPr marL="274638" indent="0">
              <a:buFont typeface="Arial"/>
              <a:buNone/>
              <a:defRPr/>
            </a:pPr>
            <a:r>
              <a:rPr kumimoji="1" lang="en-US" altLang="ko-KR">
                <a:latin typeface="Calibri"/>
              </a:rPr>
              <a:t>    </a:t>
            </a:r>
            <a:r>
              <a:rPr kumimoji="1" lang="en-US" altLang="ja-JP">
                <a:solidFill>
                  <a:schemeClr val="tx1"/>
                </a:solidFill>
                <a:latin typeface="Calibri"/>
              </a:rPr>
              <a:t>(</a:t>
            </a:r>
            <a:r>
              <a:rPr kumimoji="1" lang="en-US" altLang="ko-KR">
                <a:solidFill>
                  <a:schemeClr val="tx1"/>
                </a:solidFill>
                <a:latin typeface="Calibri"/>
              </a:rPr>
              <a:t>*</a:t>
            </a:r>
            <a:r>
              <a:rPr lang="en-US" altLang="ko-KR">
                <a:solidFill>
                  <a:schemeClr val="tx1"/>
                </a:solidFill>
                <a:latin typeface="Calibri"/>
              </a:rPr>
              <a:t>leave of absence)</a:t>
            </a:r>
            <a:endParaRPr lang="en-US" altLang="ko-KR">
              <a:solidFill>
                <a:schemeClr val="tx1"/>
              </a:solidFill>
              <a:latin typeface="Calibri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ja-JP" sz="2400" b="1" i="1">
                <a:latin typeface="Calibri"/>
              </a:rPr>
              <a:t>GDWG</a:t>
            </a:r>
            <a:endParaRPr lang="en-US" altLang="ja-JP" sz="2400" b="1" i="1">
              <a:latin typeface="Calibri"/>
            </a:endParaRPr>
          </a:p>
          <a:p>
            <a:pPr marL="534988" indent="-260350">
              <a:buFont typeface="Arial"/>
              <a:buChar char="•"/>
              <a:defRPr/>
            </a:pPr>
            <a:r>
              <a:rPr kumimoji="1" lang="en-US" altLang="ja-JP">
                <a:latin typeface="Calibri"/>
              </a:rPr>
              <a:t>Eunkyu Kim</a:t>
            </a:r>
            <a:endParaRPr kumimoji="1" lang="en-US" altLang="ja-JP">
              <a:latin typeface="Calibri"/>
            </a:endParaRP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498049"/>
              </p:ext>
            </p:extLst>
          </p:nvPr>
        </p:nvGraphicFramePr>
        <p:xfrm>
          <a:off x="1748299" y="4080707"/>
          <a:ext cx="9040486" cy="136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3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47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16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3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7352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28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Member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GRWG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GDWG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GEO-LEO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DCC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RTM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Moon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GEO-GEO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54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err="1" smtClean="0">
                          <a:latin typeface="Calibri" pitchFamily="34" charset="0"/>
                        </a:rPr>
                        <a:t>Jiyoung</a:t>
                      </a:r>
                      <a:r>
                        <a:rPr lang="en-GB" sz="1400" b="0" dirty="0" smtClean="0">
                          <a:latin typeface="Calibri" pitchFamily="34" charset="0"/>
                        </a:rPr>
                        <a:t> Kim (Mr.)</a:t>
                      </a:r>
                      <a:endParaRPr lang="en-GB" sz="1400" b="0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extLst>
                  <a:ext uri="{0D108BD9-81ED-4DB2-BD59-A6C34878D82A}">
                    <a16:rowId xmlns:a16="http://schemas.microsoft.com/office/drawing/2014/main" xmlns="" val="2818402767"/>
                  </a:ext>
                </a:extLst>
              </a:tr>
              <a:tr h="22402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latin typeface="Calibri" pitchFamily="34" charset="0"/>
                        </a:rPr>
                        <a:t>Minju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Gu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(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Ms.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</a:t>
                      </a:r>
                    </a:p>
                  </a:txBody>
                  <a:tcPr marL="48000" marR="48000" marT="36000" marB="360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02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latin typeface="Calibri" pitchFamily="34" charset="0"/>
                        </a:rPr>
                        <a:t>Eunkyu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 Kim (</a:t>
                      </a:r>
                      <a:r>
                        <a:rPr lang="en-GB" sz="1400" dirty="0" err="1" smtClean="0">
                          <a:latin typeface="Calibri" pitchFamily="34" charset="0"/>
                        </a:rPr>
                        <a:t>Mr.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</a:rPr>
                        <a:t>Y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b="1" dirty="0" smtClean="0">
                          <a:latin typeface="Calibri" pitchFamily="34" charset="0"/>
                        </a:rPr>
                        <a:t>Y</a:t>
                      </a: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48000" marR="48000" marT="36000" marB="3600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54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NOAA / NESDIS / ORA</ep:Company>
  <ep:Words>340</ep:Words>
  <ep:PresentationFormat>사용자 지정</ep:PresentationFormat>
  <ep:Paragraphs>83</ep:Paragraphs>
  <ep:Slides>10</ep:Slides>
  <ep:Notes>2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ep:HeadingPairs>
  <ep:TitlesOfParts>
    <vt:vector size="11" baseType="lpstr">
      <vt:lpstr>Default Design</vt:lpstr>
      <vt:lpstr>KMA GSICS Agency Report 2022</vt:lpstr>
      <vt:lpstr>Presentation Overview</vt:lpstr>
      <vt:lpstr>Summary of KMA’s GSICS Activities, Actions, and Achievements</vt:lpstr>
      <vt:lpstr>Support to GDWG Activities</vt:lpstr>
      <vt:lpstr>슬라이드 5</vt:lpstr>
      <vt:lpstr>KMA’s Calibration Stand-up Items (IR)</vt:lpstr>
      <vt:lpstr>KMA’s Calibration Stand-up Items (VNIR)</vt:lpstr>
      <vt:lpstr>Additional Slides Not Presented</vt:lpstr>
      <vt:lpstr>Introduce the KMA’s Personnel supporting GSICS</vt:lpstr>
      <vt:lpstr>KMA’s GSICS activities to be discussed in this joint meeting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2004-06-10T15:46:18.000</dcterms:created>
  <dc:creator>Fred Wu</dc:creator>
  <cp:lastModifiedBy>user</cp:lastModifiedBy>
  <dcterms:modified xsi:type="dcterms:W3CDTF">2022-03-04T02:21:55.757</dcterms:modified>
  <cp:revision>1026</cp:revision>
  <dc:subject>SPIE 2009 tALK</dc:subject>
  <dc:title>GSICS GEO-LEO ATBD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