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4421" r:id="rId2"/>
    <p:sldMasterId id="2147484557" r:id="rId3"/>
    <p:sldMasterId id="2147484571" r:id="rId4"/>
    <p:sldMasterId id="2147484585" r:id="rId5"/>
  </p:sldMasterIdLst>
  <p:notesMasterIdLst>
    <p:notesMasterId r:id="rId30"/>
  </p:notesMasterIdLst>
  <p:handoutMasterIdLst>
    <p:handoutMasterId r:id="rId31"/>
  </p:handoutMasterIdLst>
  <p:sldIdLst>
    <p:sldId id="264" r:id="rId6"/>
    <p:sldId id="259" r:id="rId7"/>
    <p:sldId id="329" r:id="rId8"/>
    <p:sldId id="334" r:id="rId9"/>
    <p:sldId id="335" r:id="rId10"/>
    <p:sldId id="360" r:id="rId11"/>
    <p:sldId id="331" r:id="rId12"/>
    <p:sldId id="337" r:id="rId13"/>
    <p:sldId id="338" r:id="rId14"/>
    <p:sldId id="353" r:id="rId15"/>
    <p:sldId id="344" r:id="rId16"/>
    <p:sldId id="354" r:id="rId17"/>
    <p:sldId id="364" r:id="rId18"/>
    <p:sldId id="348" r:id="rId19"/>
    <p:sldId id="365" r:id="rId20"/>
    <p:sldId id="349" r:id="rId21"/>
    <p:sldId id="361" r:id="rId22"/>
    <p:sldId id="350" r:id="rId23"/>
    <p:sldId id="362" r:id="rId24"/>
    <p:sldId id="351" r:id="rId25"/>
    <p:sldId id="352" r:id="rId26"/>
    <p:sldId id="340" r:id="rId27"/>
    <p:sldId id="341" r:id="rId28"/>
    <p:sldId id="367" r:id="rId29"/>
  </p:sldIdLst>
  <p:sldSz cx="9144000" cy="5143500" type="screen16x9"/>
  <p:notesSz cx="6669088" cy="9926638"/>
  <p:defaultTextStyle>
    <a:defPPr>
      <a:defRPr lang="en-GB"/>
    </a:defPPr>
    <a:lvl1pPr algn="l" rtl="0" fontAlgn="base">
      <a:lnSpc>
        <a:spcPct val="85000"/>
      </a:lnSpc>
      <a:spcBef>
        <a:spcPct val="0"/>
      </a:spcBef>
      <a:spcAft>
        <a:spcPct val="0"/>
      </a:spcAft>
      <a:defRPr sz="4400" kern="1200">
        <a:solidFill>
          <a:schemeClr val="tx2"/>
        </a:solidFill>
        <a:latin typeface="Arial" charset="0"/>
        <a:ea typeface="ＭＳ Ｐゴシック" charset="0"/>
        <a:cs typeface="ＭＳ Ｐゴシック" charset="0"/>
      </a:defRPr>
    </a:lvl1pPr>
    <a:lvl2pPr marL="457200" algn="l" rtl="0" fontAlgn="base">
      <a:lnSpc>
        <a:spcPct val="85000"/>
      </a:lnSpc>
      <a:spcBef>
        <a:spcPct val="0"/>
      </a:spcBef>
      <a:spcAft>
        <a:spcPct val="0"/>
      </a:spcAft>
      <a:defRPr sz="4400" kern="1200">
        <a:solidFill>
          <a:schemeClr val="tx2"/>
        </a:solidFill>
        <a:latin typeface="Arial" charset="0"/>
        <a:ea typeface="ＭＳ Ｐゴシック" charset="0"/>
        <a:cs typeface="ＭＳ Ｐゴシック" charset="0"/>
      </a:defRPr>
    </a:lvl2pPr>
    <a:lvl3pPr marL="914400" algn="l" rtl="0" fontAlgn="base">
      <a:lnSpc>
        <a:spcPct val="85000"/>
      </a:lnSpc>
      <a:spcBef>
        <a:spcPct val="0"/>
      </a:spcBef>
      <a:spcAft>
        <a:spcPct val="0"/>
      </a:spcAft>
      <a:defRPr sz="4400" kern="1200">
        <a:solidFill>
          <a:schemeClr val="tx2"/>
        </a:solidFill>
        <a:latin typeface="Arial" charset="0"/>
        <a:ea typeface="ＭＳ Ｐゴシック" charset="0"/>
        <a:cs typeface="ＭＳ Ｐゴシック" charset="0"/>
      </a:defRPr>
    </a:lvl3pPr>
    <a:lvl4pPr marL="1371600" algn="l" rtl="0" fontAlgn="base">
      <a:lnSpc>
        <a:spcPct val="85000"/>
      </a:lnSpc>
      <a:spcBef>
        <a:spcPct val="0"/>
      </a:spcBef>
      <a:spcAft>
        <a:spcPct val="0"/>
      </a:spcAft>
      <a:defRPr sz="4400" kern="1200">
        <a:solidFill>
          <a:schemeClr val="tx2"/>
        </a:solidFill>
        <a:latin typeface="Arial" charset="0"/>
        <a:ea typeface="ＭＳ Ｐゴシック" charset="0"/>
        <a:cs typeface="ＭＳ Ｐゴシック" charset="0"/>
      </a:defRPr>
    </a:lvl4pPr>
    <a:lvl5pPr marL="1828800" algn="l" rtl="0" fontAlgn="base">
      <a:lnSpc>
        <a:spcPct val="85000"/>
      </a:lnSpc>
      <a:spcBef>
        <a:spcPct val="0"/>
      </a:spcBef>
      <a:spcAft>
        <a:spcPct val="0"/>
      </a:spcAft>
      <a:defRPr sz="4400" kern="1200">
        <a:solidFill>
          <a:schemeClr val="tx2"/>
        </a:solidFill>
        <a:latin typeface="Arial" charset="0"/>
        <a:ea typeface="ＭＳ Ｐゴシック" charset="0"/>
        <a:cs typeface="ＭＳ Ｐゴシック" charset="0"/>
      </a:defRPr>
    </a:lvl5pPr>
    <a:lvl6pPr marL="2286000" algn="l" defTabSz="457200" rtl="0" eaLnBrk="1" latinLnBrk="0" hangingPunct="1">
      <a:defRPr sz="4400" kern="1200">
        <a:solidFill>
          <a:schemeClr val="tx2"/>
        </a:solidFill>
        <a:latin typeface="Arial" charset="0"/>
        <a:ea typeface="ＭＳ Ｐゴシック" charset="0"/>
        <a:cs typeface="ＭＳ Ｐゴシック" charset="0"/>
      </a:defRPr>
    </a:lvl6pPr>
    <a:lvl7pPr marL="2743200" algn="l" defTabSz="457200" rtl="0" eaLnBrk="1" latinLnBrk="0" hangingPunct="1">
      <a:defRPr sz="4400" kern="1200">
        <a:solidFill>
          <a:schemeClr val="tx2"/>
        </a:solidFill>
        <a:latin typeface="Arial" charset="0"/>
        <a:ea typeface="ＭＳ Ｐゴシック" charset="0"/>
        <a:cs typeface="ＭＳ Ｐゴシック" charset="0"/>
      </a:defRPr>
    </a:lvl7pPr>
    <a:lvl8pPr marL="3200400" algn="l" defTabSz="457200" rtl="0" eaLnBrk="1" latinLnBrk="0" hangingPunct="1">
      <a:defRPr sz="4400" kern="1200">
        <a:solidFill>
          <a:schemeClr val="tx2"/>
        </a:solidFill>
        <a:latin typeface="Arial" charset="0"/>
        <a:ea typeface="ＭＳ Ｐゴシック" charset="0"/>
        <a:cs typeface="ＭＳ Ｐゴシック" charset="0"/>
      </a:defRPr>
    </a:lvl8pPr>
    <a:lvl9pPr marL="3657600" algn="l" defTabSz="457200" rtl="0" eaLnBrk="1" latinLnBrk="0" hangingPunct="1">
      <a:defRPr sz="4400" kern="1200">
        <a:solidFill>
          <a:schemeClr val="tx2"/>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847">
          <p15:clr>
            <a:srgbClr val="A4A3A4"/>
          </p15:clr>
        </p15:guide>
        <p15:guide id="2" pos="1066">
          <p15:clr>
            <a:srgbClr val="A4A3A4"/>
          </p15:clr>
        </p15:guide>
      </p15:sldGuideLst>
    </p:ext>
    <p:ext uri="{2D200454-40CA-4A62-9FC3-DE9A4176ACB9}">
      <p15:notesGuideLst xmlns:p15="http://schemas.microsoft.com/office/powerpoint/2012/main">
        <p15:guide id="1" orient="horz" pos="3127">
          <p15:clr>
            <a:srgbClr val="A4A3A4"/>
          </p15:clr>
        </p15:guide>
        <p15:guide id="2"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52B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47"/>
    <p:restoredTop sz="89863" autoAdjust="0"/>
  </p:normalViewPr>
  <p:slideViewPr>
    <p:cSldViewPr snapToGrid="0">
      <p:cViewPr varScale="1">
        <p:scale>
          <a:sx n="184" d="100"/>
          <a:sy n="184" d="100"/>
        </p:scale>
        <p:origin x="1304" y="176"/>
      </p:cViewPr>
      <p:guideLst>
        <p:guide orient="horz" pos="1847"/>
        <p:guide pos="1066"/>
      </p:guideLst>
    </p:cSldViewPr>
  </p:slideViewPr>
  <p:notesTextViewPr>
    <p:cViewPr>
      <p:scale>
        <a:sx n="100" d="100"/>
        <a:sy n="100" d="100"/>
      </p:scale>
      <p:origin x="0" y="0"/>
    </p:cViewPr>
  </p:notesTextViewPr>
  <p:sorterViewPr>
    <p:cViewPr>
      <p:scale>
        <a:sx n="1" d="1"/>
        <a:sy n="1" d="1"/>
      </p:scale>
      <p:origin x="0" y="0"/>
    </p:cViewPr>
  </p:sorterViewPr>
  <p:notesViewPr>
    <p:cSldViewPr snapToGrid="0">
      <p:cViewPr varScale="1">
        <p:scale>
          <a:sx n="125" d="100"/>
          <a:sy n="125" d="100"/>
        </p:scale>
        <p:origin x="-5224" y="-104"/>
      </p:cViewPr>
      <p:guideLst>
        <p:guide orient="horz" pos="3127"/>
        <p:guide pos="2101"/>
      </p:guideLst>
    </p:cSldViewPr>
  </p:notesViewPr>
  <p:gridSpacing cx="360045" cy="360045"/>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777607" y="0"/>
            <a:ext cx="2889938" cy="496332"/>
          </a:xfrm>
          <a:prstGeom prst="rect">
            <a:avLst/>
          </a:prstGeom>
        </p:spPr>
        <p:txBody>
          <a:bodyPr vert="horz" lIns="91440" tIns="45720" rIns="91440" bIns="45720" rtlCol="0"/>
          <a:lstStyle>
            <a:lvl1pPr algn="r">
              <a:defRPr sz="1200"/>
            </a:lvl1pPr>
          </a:lstStyle>
          <a:p>
            <a:pPr>
              <a:defRPr/>
            </a:pPr>
            <a:fld id="{989ADC8C-1E3A-2945-A7D6-CC00FC91EAFF}" type="datetimeFigureOut">
              <a:rPr lang="en-US"/>
              <a:pPr>
                <a:defRPr/>
              </a:pPr>
              <a:t>3/12/22</a:t>
            </a:fld>
            <a:endParaRPr lang="en-US"/>
          </a:p>
        </p:txBody>
      </p:sp>
      <p:sp>
        <p:nvSpPr>
          <p:cNvPr id="4" name="Footer Placeholder 3"/>
          <p:cNvSpPr>
            <a:spLocks noGrp="1"/>
          </p:cNvSpPr>
          <p:nvPr>
            <p:ph type="ftr" sz="quarter" idx="2"/>
          </p:nvPr>
        </p:nvSpPr>
        <p:spPr>
          <a:xfrm>
            <a:off x="0" y="9428583"/>
            <a:ext cx="2889938" cy="496332"/>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777607" y="9428583"/>
            <a:ext cx="2889938" cy="496332"/>
          </a:xfrm>
          <a:prstGeom prst="rect">
            <a:avLst/>
          </a:prstGeom>
        </p:spPr>
        <p:txBody>
          <a:bodyPr vert="horz" lIns="91440" tIns="45720" rIns="91440" bIns="45720" rtlCol="0" anchor="b"/>
          <a:lstStyle>
            <a:lvl1pPr algn="r">
              <a:defRPr sz="1200"/>
            </a:lvl1pPr>
          </a:lstStyle>
          <a:p>
            <a:pPr>
              <a:defRPr/>
            </a:pPr>
            <a:fld id="{7FD0BDEC-C160-8148-AEBB-FFF99A656892}" type="slidenum">
              <a:rPr lang="en-US"/>
              <a:pPr>
                <a:defRPr/>
              </a:pPr>
              <a:t>‹#›</a:t>
            </a:fld>
            <a:endParaRPr lang="en-US"/>
          </a:p>
        </p:txBody>
      </p:sp>
    </p:spTree>
    <p:extLst>
      <p:ext uri="{BB962C8B-B14F-4D97-AF65-F5344CB8AC3E}">
        <p14:creationId xmlns:p14="http://schemas.microsoft.com/office/powerpoint/2010/main" val="38176661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2889938"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defRPr sz="1200">
                <a:solidFill>
                  <a:schemeClr val="tx1"/>
                </a:solidFill>
                <a:ea typeface="+mn-ea"/>
                <a:cs typeface="+mn-cs"/>
              </a:defRPr>
            </a:lvl1pPr>
          </a:lstStyle>
          <a:p>
            <a:pPr>
              <a:defRPr/>
            </a:pPr>
            <a:endParaRPr lang="en-GB"/>
          </a:p>
        </p:txBody>
      </p:sp>
      <p:sp>
        <p:nvSpPr>
          <p:cNvPr id="55299" name="Rectangle 3"/>
          <p:cNvSpPr>
            <a:spLocks noGrp="1" noChangeArrowheads="1"/>
          </p:cNvSpPr>
          <p:nvPr>
            <p:ph type="dt" idx="1"/>
          </p:nvPr>
        </p:nvSpPr>
        <p:spPr bwMode="auto">
          <a:xfrm>
            <a:off x="3777607" y="0"/>
            <a:ext cx="2889938"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defRPr sz="1200">
                <a:solidFill>
                  <a:schemeClr val="tx1"/>
                </a:solidFill>
                <a:ea typeface="+mn-ea"/>
                <a:cs typeface="+mn-cs"/>
              </a:defRPr>
            </a:lvl1pPr>
          </a:lstStyle>
          <a:p>
            <a:pPr>
              <a:defRPr/>
            </a:pPr>
            <a:endParaRPr lang="en-GB"/>
          </a:p>
        </p:txBody>
      </p:sp>
      <p:sp>
        <p:nvSpPr>
          <p:cNvPr id="6148" name="Rectangle 4"/>
          <p:cNvSpPr>
            <a:spLocks noGrp="1" noRot="1" noChangeAspect="1" noChangeArrowheads="1" noTextEdit="1"/>
          </p:cNvSpPr>
          <p:nvPr>
            <p:ph type="sldImg" idx="2"/>
          </p:nvPr>
        </p:nvSpPr>
        <p:spPr bwMode="auto">
          <a:xfrm>
            <a:off x="26988" y="744538"/>
            <a:ext cx="6615112" cy="3722687"/>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5301" name="Rectangle 5"/>
          <p:cNvSpPr>
            <a:spLocks noGrp="1" noChangeArrowheads="1"/>
          </p:cNvSpPr>
          <p:nvPr>
            <p:ph type="body" sz="quarter" idx="3"/>
          </p:nvPr>
        </p:nvSpPr>
        <p:spPr bwMode="auto">
          <a:xfrm>
            <a:off x="666909" y="4715153"/>
            <a:ext cx="5335270"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5302" name="Rectangle 6"/>
          <p:cNvSpPr>
            <a:spLocks noGrp="1" noChangeArrowheads="1"/>
          </p:cNvSpPr>
          <p:nvPr>
            <p:ph type="ftr" sz="quarter" idx="4"/>
          </p:nvPr>
        </p:nvSpPr>
        <p:spPr bwMode="auto">
          <a:xfrm>
            <a:off x="0" y="9428583"/>
            <a:ext cx="2889938"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defRPr sz="1200">
                <a:solidFill>
                  <a:schemeClr val="tx1"/>
                </a:solidFill>
                <a:ea typeface="+mn-ea"/>
                <a:cs typeface="+mn-cs"/>
              </a:defRPr>
            </a:lvl1pPr>
          </a:lstStyle>
          <a:p>
            <a:pPr>
              <a:defRPr/>
            </a:pPr>
            <a:endParaRPr lang="en-GB"/>
          </a:p>
        </p:txBody>
      </p:sp>
      <p:sp>
        <p:nvSpPr>
          <p:cNvPr id="55303" name="Rectangle 7"/>
          <p:cNvSpPr>
            <a:spLocks noGrp="1" noChangeArrowheads="1"/>
          </p:cNvSpPr>
          <p:nvPr>
            <p:ph type="sldNum" sz="quarter" idx="5"/>
          </p:nvPr>
        </p:nvSpPr>
        <p:spPr bwMode="auto">
          <a:xfrm>
            <a:off x="3777607" y="9428583"/>
            <a:ext cx="2889938"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defRPr sz="1200">
                <a:solidFill>
                  <a:schemeClr val="tx1"/>
                </a:solidFill>
                <a:cs typeface="+mn-cs"/>
              </a:defRPr>
            </a:lvl1pPr>
          </a:lstStyle>
          <a:p>
            <a:pPr>
              <a:defRPr/>
            </a:pPr>
            <a:fld id="{A16EAAF3-6EDB-0042-867C-F4C68D082B54}" type="slidenum">
              <a:rPr lang="en-GB"/>
              <a:pPr>
                <a:defRPr/>
              </a:pPr>
              <a:t>‹#›</a:t>
            </a:fld>
            <a:endParaRPr lang="en-GB"/>
          </a:p>
        </p:txBody>
      </p:sp>
    </p:spTree>
    <p:extLst>
      <p:ext uri="{BB962C8B-B14F-4D97-AF65-F5344CB8AC3E}">
        <p14:creationId xmlns:p14="http://schemas.microsoft.com/office/powerpoint/2010/main" val="13420001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Slide Image Placeholder 1"/>
          <p:cNvSpPr>
            <a:spLocks noGrp="1" noRot="1" noChangeAspect="1" noTextEdit="1"/>
          </p:cNvSpPr>
          <p:nvPr>
            <p:ph type="sldImg"/>
          </p:nvPr>
        </p:nvSpPr>
        <p:spPr>
          <a:xfrm>
            <a:off x="26988" y="744538"/>
            <a:ext cx="6615112" cy="3722687"/>
          </a:xfrm>
          <a:ln/>
        </p:spPr>
      </p:sp>
      <p:sp>
        <p:nvSpPr>
          <p:cNvPr id="264195" name="Notes Placeholder 2"/>
          <p:cNvSpPr>
            <a:spLocks noGrp="1"/>
          </p:cNvSpPr>
          <p:nvPr>
            <p:ph type="body" idx="1"/>
          </p:nvPr>
        </p:nvSpPr>
        <p:spPr>
          <a:noFill/>
          <a:ln/>
        </p:spPr>
        <p:txBody>
          <a:bodyPr/>
          <a:lstStyle/>
          <a:p>
            <a:pPr eaLnBrk="1" hangingPunct="1">
              <a:spcBef>
                <a:spcPct val="0"/>
              </a:spcBef>
            </a:pPr>
            <a:endParaRPr lang="en-US">
              <a:latin typeface="Arial" pitchFamily="34" charset="0"/>
            </a:endParaRPr>
          </a:p>
        </p:txBody>
      </p:sp>
      <p:sp>
        <p:nvSpPr>
          <p:cNvPr id="264196" name="Slide Number Placeholder 3"/>
          <p:cNvSpPr>
            <a:spLocks noGrp="1"/>
          </p:cNvSpPr>
          <p:nvPr>
            <p:ph type="sldNum" sz="quarter" idx="5"/>
          </p:nvPr>
        </p:nvSpPr>
        <p:spPr>
          <a:noFill/>
        </p:spPr>
        <p:txBody>
          <a:bodyPr/>
          <a:lstStyle/>
          <a:p>
            <a:fld id="{F013B1FA-F533-4575-9539-86712CF8C6B6}" type="slidenum">
              <a:rPr lang="en-GB" smtClean="0">
                <a:solidFill>
                  <a:srgbClr val="000000"/>
                </a:solidFill>
                <a:latin typeface="Arial" pitchFamily="34" charset="0"/>
              </a:rPr>
              <a:pPr/>
              <a:t>1</a:t>
            </a:fld>
            <a:endParaRPr lang="en-GB">
              <a:solidFill>
                <a:srgbClr val="000000"/>
              </a:solidFill>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A16EAAF3-6EDB-0042-867C-F4C68D082B54}" type="slidenum">
              <a:rPr lang="en-GB" smtClean="0"/>
              <a:pPr>
                <a:defRPr/>
              </a:pPr>
              <a:t>6</a:t>
            </a:fld>
            <a:endParaRPr lang="en-GB"/>
          </a:p>
        </p:txBody>
      </p:sp>
    </p:spTree>
    <p:extLst>
      <p:ext uri="{BB962C8B-B14F-4D97-AF65-F5344CB8AC3E}">
        <p14:creationId xmlns:p14="http://schemas.microsoft.com/office/powerpoint/2010/main" val="77616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16EAAF3-6EDB-0042-867C-F4C68D082B54}" type="slidenum">
              <a:rPr lang="en-GB" smtClean="0"/>
              <a:pPr>
                <a:defRPr/>
              </a:pPr>
              <a:t>7</a:t>
            </a:fld>
            <a:endParaRPr lang="en-GB"/>
          </a:p>
        </p:txBody>
      </p:sp>
    </p:spTree>
    <p:extLst>
      <p:ext uri="{BB962C8B-B14F-4D97-AF65-F5344CB8AC3E}">
        <p14:creationId xmlns:p14="http://schemas.microsoft.com/office/powerpoint/2010/main" val="4211313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16EAAF3-6EDB-0042-867C-F4C68D082B54}" type="slidenum">
              <a:rPr lang="en-GB" smtClean="0"/>
              <a:pPr>
                <a:defRPr/>
              </a:pPr>
              <a:t>12</a:t>
            </a:fld>
            <a:endParaRPr lang="en-GB"/>
          </a:p>
        </p:txBody>
      </p:sp>
    </p:spTree>
    <p:extLst>
      <p:ext uri="{BB962C8B-B14F-4D97-AF65-F5344CB8AC3E}">
        <p14:creationId xmlns:p14="http://schemas.microsoft.com/office/powerpoint/2010/main" val="667228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A16EAAF3-6EDB-0042-867C-F4C68D082B54}" type="slidenum">
              <a:rPr lang="en-GB" smtClean="0"/>
              <a:pPr>
                <a:defRPr/>
              </a:pPr>
              <a:t>16</a:t>
            </a:fld>
            <a:endParaRPr lang="en-GB"/>
          </a:p>
        </p:txBody>
      </p:sp>
    </p:spTree>
    <p:extLst>
      <p:ext uri="{BB962C8B-B14F-4D97-AF65-F5344CB8AC3E}">
        <p14:creationId xmlns:p14="http://schemas.microsoft.com/office/powerpoint/2010/main" val="2673622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A16EAAF3-6EDB-0042-867C-F4C68D082B54}" type="slidenum">
              <a:rPr lang="en-GB" smtClean="0"/>
              <a:pPr>
                <a:defRPr/>
              </a:pPr>
              <a:t>17</a:t>
            </a:fld>
            <a:endParaRPr lang="en-GB"/>
          </a:p>
        </p:txBody>
      </p:sp>
    </p:spTree>
    <p:extLst>
      <p:ext uri="{BB962C8B-B14F-4D97-AF65-F5344CB8AC3E}">
        <p14:creationId xmlns:p14="http://schemas.microsoft.com/office/powerpoint/2010/main" val="3484846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A16EAAF3-6EDB-0042-867C-F4C68D082B54}" type="slidenum">
              <a:rPr lang="en-GB" smtClean="0"/>
              <a:pPr>
                <a:defRPr/>
              </a:pPr>
              <a:t>22</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option 1">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bwMode="auto">
          <a:xfrm>
            <a:off x="0" y="0"/>
            <a:ext cx="9144000" cy="5143500"/>
          </a:xfrm>
          <a:prstGeom prst="rect">
            <a:avLst/>
          </a:prstGeom>
          <a:noFill/>
          <a:ln w="28575" cap="flat" cmpd="sng" algn="ctr">
            <a:solidFill>
              <a:schemeClr val="bg2">
                <a:lumMod val="65000"/>
                <a:lumOff val="35000"/>
              </a:schemeClr>
            </a:solidFill>
            <a:prstDash val="solid"/>
            <a:round/>
            <a:headEnd type="none" w="med" len="med"/>
            <a:tailEnd type="none" w="med" len="med"/>
          </a:ln>
          <a:effectLst/>
        </p:spPr>
        <p:txBody>
          <a:bodyPr/>
          <a:lstStyle/>
          <a:p>
            <a:pPr>
              <a:defRPr/>
            </a:pPr>
            <a:endParaRPr lang="en-US">
              <a:ln w="101600" cmpd="sng">
                <a:solidFill>
                  <a:schemeClr val="tx1"/>
                </a:solidFill>
              </a:ln>
            </a:endParaRPr>
          </a:p>
        </p:txBody>
      </p:sp>
      <p:sp>
        <p:nvSpPr>
          <p:cNvPr id="10" name="Rectangle 2"/>
          <p:cNvSpPr>
            <a:spLocks noGrp="1" noChangeArrowheads="1"/>
          </p:cNvSpPr>
          <p:nvPr>
            <p:ph type="ctrTitle" hasCustomPrompt="1"/>
          </p:nvPr>
        </p:nvSpPr>
        <p:spPr>
          <a:xfrm>
            <a:off x="1619672" y="250302"/>
            <a:ext cx="7416824" cy="934656"/>
          </a:xfrm>
          <a:prstGeom prst="rect">
            <a:avLst/>
          </a:prstGeom>
          <a:ln>
            <a:noFill/>
          </a:ln>
        </p:spPr>
        <p:txBody>
          <a:bodyPr anchor="b" anchorCtr="0"/>
          <a:lstStyle>
            <a:lvl1pPr algn="l">
              <a:defRPr sz="3600" baseline="0">
                <a:ln>
                  <a:noFill/>
                </a:ln>
                <a:solidFill>
                  <a:schemeClr val="tx1"/>
                </a:solidFill>
                <a:latin typeface="Arial"/>
                <a:cs typeface="Arial"/>
              </a:defRPr>
            </a:lvl1pPr>
          </a:lstStyle>
          <a:p>
            <a:r>
              <a:rPr lang="en-GB" dirty="0"/>
              <a:t>Title of presentation</a:t>
            </a:r>
            <a:endParaRPr lang="en-US" dirty="0"/>
          </a:p>
        </p:txBody>
      </p:sp>
      <p:sp>
        <p:nvSpPr>
          <p:cNvPr id="11" name="Rectangle 3"/>
          <p:cNvSpPr>
            <a:spLocks noGrp="1" noChangeArrowheads="1"/>
          </p:cNvSpPr>
          <p:nvPr>
            <p:ph type="subTitle" idx="1" hasCustomPrompt="1"/>
          </p:nvPr>
        </p:nvSpPr>
        <p:spPr>
          <a:xfrm>
            <a:off x="1619672" y="1212736"/>
            <a:ext cx="7416824" cy="504056"/>
          </a:xfrm>
          <a:prstGeom prst="rect">
            <a:avLst/>
          </a:prstGeom>
        </p:spPr>
        <p:txBody>
          <a:bodyPr/>
          <a:lstStyle>
            <a:lvl1pPr marL="0" indent="0" algn="l">
              <a:buFontTx/>
              <a:buNone/>
              <a:defRPr sz="2000">
                <a:solidFill>
                  <a:schemeClr val="tx1"/>
                </a:solidFill>
                <a:latin typeface="Arial"/>
                <a:cs typeface="Arial"/>
              </a:defRPr>
            </a:lvl1pPr>
          </a:lstStyle>
          <a:p>
            <a:r>
              <a:rPr lang="en-GB" dirty="0"/>
              <a:t>Subtitle</a:t>
            </a:r>
            <a:endParaRPr lang="en-US" dirty="0"/>
          </a:p>
        </p:txBody>
      </p:sp>
      <p:sp>
        <p:nvSpPr>
          <p:cNvPr id="14" name="Text Placeholder 14"/>
          <p:cNvSpPr>
            <a:spLocks noGrp="1"/>
          </p:cNvSpPr>
          <p:nvPr>
            <p:ph type="body" sz="quarter" idx="10" hasCustomPrompt="1"/>
          </p:nvPr>
        </p:nvSpPr>
        <p:spPr>
          <a:xfrm>
            <a:off x="1619841" y="1634568"/>
            <a:ext cx="7416675" cy="360040"/>
          </a:xfrm>
          <a:prstGeom prst="rect">
            <a:avLst/>
          </a:prstGeom>
        </p:spPr>
        <p:txBody>
          <a:bodyPr vert="horz"/>
          <a:lstStyle>
            <a:lvl1pPr marL="0" indent="0" algn="l">
              <a:buNone/>
              <a:defRPr sz="1600">
                <a:solidFill>
                  <a:schemeClr val="tx1"/>
                </a:solidFill>
                <a:latin typeface="Arial"/>
                <a:cs typeface="Arial"/>
              </a:defRPr>
            </a:lvl1pPr>
          </a:lstStyle>
          <a:p>
            <a:pPr lvl="0"/>
            <a:r>
              <a:rPr lang="en-GB" dirty="0"/>
              <a:t>Date</a:t>
            </a:r>
          </a:p>
        </p:txBody>
      </p:sp>
    </p:spTree>
    <p:extLst>
      <p:ext uri="{BB962C8B-B14F-4D97-AF65-F5344CB8AC3E}">
        <p14:creationId xmlns:p14="http://schemas.microsoft.com/office/powerpoint/2010/main" val="4084272333"/>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2" name="Picture 5" descr="SpaceMissionDev_Lines.jpg"/>
          <p:cNvPicPr>
            <a:picLocks noChangeAspect="1"/>
          </p:cNvPicPr>
          <p:nvPr userDrawn="1"/>
        </p:nvPicPr>
        <p:blipFill>
          <a:blip r:embed="rId2" cstate="print"/>
          <a:srcRect/>
          <a:stretch>
            <a:fillRect/>
          </a:stretch>
        </p:blipFill>
        <p:spPr bwMode="auto">
          <a:xfrm>
            <a:off x="0" y="0"/>
            <a:ext cx="9690100" cy="5143500"/>
          </a:xfrm>
          <a:prstGeom prst="rect">
            <a:avLst/>
          </a:prstGeom>
          <a:noFill/>
          <a:ln w="9525">
            <a:noFill/>
            <a:miter lim="800000"/>
            <a:headEnd/>
            <a:tailEnd/>
          </a:ln>
        </p:spPr>
      </p:pic>
      <p:sp>
        <p:nvSpPr>
          <p:cNvPr id="3" name="TextBox 2"/>
          <p:cNvSpPr txBox="1"/>
          <p:nvPr userDrawn="1"/>
        </p:nvSpPr>
        <p:spPr>
          <a:xfrm>
            <a:off x="2532075" y="4460081"/>
            <a:ext cx="4079875" cy="256480"/>
          </a:xfrm>
          <a:prstGeom prst="rect">
            <a:avLst/>
          </a:prstGeom>
          <a:noFill/>
        </p:spPr>
        <p:txBody>
          <a:bodyPr>
            <a:spAutoFit/>
          </a:bodyPr>
          <a:lstStyle/>
          <a:p>
            <a:pPr algn="ctr" defTabSz="457200" fontAlgn="auto">
              <a:lnSpc>
                <a:spcPct val="100000"/>
              </a:lnSpc>
              <a:spcBef>
                <a:spcPts val="0"/>
              </a:spcBef>
              <a:spcAft>
                <a:spcPts val="0"/>
              </a:spcAft>
              <a:defRPr/>
            </a:pPr>
            <a:r>
              <a:rPr lang="en-US" sz="1600" baseline="30000" dirty="0" err="1">
                <a:solidFill>
                  <a:srgbClr val="FFFFFF"/>
                </a:solidFill>
                <a:latin typeface="Helvetica"/>
                <a:ea typeface="ＭＳ Ｐゴシック" charset="0"/>
                <a:cs typeface="Helvetica"/>
              </a:rPr>
              <a:t>www.sstl.co.uk</a:t>
            </a:r>
            <a:endParaRPr lang="en-US" sz="1600" baseline="30000" dirty="0">
              <a:solidFill>
                <a:srgbClr val="FFFFFF"/>
              </a:solidFill>
              <a:latin typeface="Helvetica"/>
              <a:ea typeface="ＭＳ Ｐゴシック" charset="0"/>
              <a:cs typeface="Helvetica"/>
            </a:endParaRPr>
          </a:p>
        </p:txBody>
      </p:sp>
      <p:sp>
        <p:nvSpPr>
          <p:cNvPr id="4" name="TextBox 3"/>
          <p:cNvSpPr txBox="1"/>
          <p:nvPr userDrawn="1"/>
        </p:nvSpPr>
        <p:spPr>
          <a:xfrm>
            <a:off x="2820013" y="4090478"/>
            <a:ext cx="3512500" cy="338554"/>
          </a:xfrm>
          <a:prstGeom prst="rect">
            <a:avLst/>
          </a:prstGeom>
          <a:noFill/>
        </p:spPr>
        <p:txBody>
          <a:bodyPr wrap="none">
            <a:spAutoFit/>
          </a:bodyPr>
          <a:lstStyle/>
          <a:p>
            <a:pPr algn="ctr" defTabSz="457200" fontAlgn="auto">
              <a:lnSpc>
                <a:spcPct val="100000"/>
              </a:lnSpc>
              <a:spcBef>
                <a:spcPts val="0"/>
              </a:spcBef>
              <a:spcAft>
                <a:spcPts val="0"/>
              </a:spcAft>
              <a:defRPr/>
            </a:pPr>
            <a:r>
              <a:rPr lang="en-US" sz="1600" b="1" dirty="0">
                <a:solidFill>
                  <a:prstClr val="white"/>
                </a:solidFill>
                <a:effectLst>
                  <a:reflection blurRad="304800" stA="46000" endPos="65000" dist="50800" dir="5400000" sy="-100000" algn="bl" rotWithShape="0"/>
                </a:effectLst>
                <a:latin typeface="Helvetica"/>
                <a:ea typeface="ＭＳ Ｐゴシック" charset="0"/>
                <a:cs typeface="Helvetica"/>
              </a:rPr>
              <a:t>Changing the economics of space</a:t>
            </a:r>
          </a:p>
        </p:txBody>
      </p:sp>
      <p:pic>
        <p:nvPicPr>
          <p:cNvPr id="5" name="Picture 8" descr="SSTL-Logo-Large.png"/>
          <p:cNvPicPr>
            <a:picLocks noChangeAspect="1"/>
          </p:cNvPicPr>
          <p:nvPr userDrawn="1"/>
        </p:nvPicPr>
        <p:blipFill>
          <a:blip r:embed="rId3" cstate="print"/>
          <a:srcRect/>
          <a:stretch>
            <a:fillRect/>
          </a:stretch>
        </p:blipFill>
        <p:spPr bwMode="auto">
          <a:xfrm>
            <a:off x="3751275" y="3519521"/>
            <a:ext cx="1646237" cy="442913"/>
          </a:xfrm>
          <a:prstGeom prst="rect">
            <a:avLst/>
          </a:prstGeom>
          <a:noFill/>
          <a:ln w="9525">
            <a:noFill/>
            <a:miter lim="800000"/>
            <a:headEnd/>
            <a:tailEnd/>
          </a:ln>
        </p:spPr>
      </p:pic>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7"/>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23642631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7654584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388513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364435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5985982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09973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814"/>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192617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4025531"/>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100401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4943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option 2">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bwMode="auto">
          <a:xfrm>
            <a:off x="0" y="0"/>
            <a:ext cx="9144000" cy="5143500"/>
          </a:xfrm>
          <a:prstGeom prst="rect">
            <a:avLst/>
          </a:prstGeom>
          <a:noFill/>
          <a:ln w="28575" cap="flat" cmpd="sng" algn="ctr">
            <a:solidFill>
              <a:schemeClr val="bg2">
                <a:lumMod val="65000"/>
                <a:lumOff val="35000"/>
              </a:schemeClr>
            </a:solidFill>
            <a:prstDash val="solid"/>
            <a:round/>
            <a:headEnd type="none" w="med" len="med"/>
            <a:tailEnd type="none" w="med" len="med"/>
          </a:ln>
          <a:effectLst/>
        </p:spPr>
        <p:txBody>
          <a:bodyPr/>
          <a:lstStyle/>
          <a:p>
            <a:pPr>
              <a:defRPr/>
            </a:pPr>
            <a:endParaRPr lang="en-US">
              <a:ln w="101600" cmpd="sng">
                <a:solidFill>
                  <a:schemeClr val="tx1"/>
                </a:solidFill>
              </a:ln>
            </a:endParaRPr>
          </a:p>
        </p:txBody>
      </p:sp>
      <p:sp>
        <p:nvSpPr>
          <p:cNvPr id="11" name="Rectangle 2"/>
          <p:cNvSpPr>
            <a:spLocks noGrp="1" noChangeArrowheads="1"/>
          </p:cNvSpPr>
          <p:nvPr>
            <p:ph type="ctrTitle" hasCustomPrompt="1"/>
          </p:nvPr>
        </p:nvSpPr>
        <p:spPr>
          <a:xfrm>
            <a:off x="1619672" y="250302"/>
            <a:ext cx="7416824" cy="934656"/>
          </a:xfrm>
          <a:prstGeom prst="rect">
            <a:avLst/>
          </a:prstGeom>
          <a:ln>
            <a:noFill/>
          </a:ln>
        </p:spPr>
        <p:txBody>
          <a:bodyPr anchor="b" anchorCtr="0"/>
          <a:lstStyle>
            <a:lvl1pPr algn="l">
              <a:defRPr sz="3600" baseline="0">
                <a:ln>
                  <a:noFill/>
                </a:ln>
                <a:solidFill>
                  <a:schemeClr val="tx1"/>
                </a:solidFill>
                <a:latin typeface="Arial"/>
                <a:cs typeface="Arial"/>
              </a:defRPr>
            </a:lvl1pPr>
          </a:lstStyle>
          <a:p>
            <a:r>
              <a:rPr lang="en-GB" dirty="0"/>
              <a:t>Alternative title slide 1</a:t>
            </a:r>
            <a:endParaRPr lang="en-US" dirty="0"/>
          </a:p>
        </p:txBody>
      </p:sp>
      <p:sp>
        <p:nvSpPr>
          <p:cNvPr id="12" name="Rectangle 3"/>
          <p:cNvSpPr>
            <a:spLocks noGrp="1" noChangeArrowheads="1"/>
          </p:cNvSpPr>
          <p:nvPr>
            <p:ph type="subTitle" idx="1" hasCustomPrompt="1"/>
          </p:nvPr>
        </p:nvSpPr>
        <p:spPr>
          <a:xfrm>
            <a:off x="1619672" y="1212736"/>
            <a:ext cx="7416824" cy="504056"/>
          </a:xfrm>
          <a:prstGeom prst="rect">
            <a:avLst/>
          </a:prstGeom>
        </p:spPr>
        <p:txBody>
          <a:bodyPr/>
          <a:lstStyle>
            <a:lvl1pPr marL="0" indent="0" algn="l">
              <a:buFontTx/>
              <a:buNone/>
              <a:defRPr sz="2000">
                <a:solidFill>
                  <a:schemeClr val="tx1"/>
                </a:solidFill>
                <a:latin typeface="Arial"/>
                <a:cs typeface="Arial"/>
              </a:defRPr>
            </a:lvl1pPr>
          </a:lstStyle>
          <a:p>
            <a:r>
              <a:rPr lang="en-GB" dirty="0"/>
              <a:t>Subtitle</a:t>
            </a:r>
            <a:endParaRPr lang="en-US" dirty="0"/>
          </a:p>
        </p:txBody>
      </p:sp>
      <p:sp>
        <p:nvSpPr>
          <p:cNvPr id="13" name="Text Placeholder 14"/>
          <p:cNvSpPr>
            <a:spLocks noGrp="1"/>
          </p:cNvSpPr>
          <p:nvPr>
            <p:ph type="body" sz="quarter" idx="10" hasCustomPrompt="1"/>
          </p:nvPr>
        </p:nvSpPr>
        <p:spPr>
          <a:xfrm>
            <a:off x="1619841" y="1634568"/>
            <a:ext cx="7416675" cy="360040"/>
          </a:xfrm>
          <a:prstGeom prst="rect">
            <a:avLst/>
          </a:prstGeom>
        </p:spPr>
        <p:txBody>
          <a:bodyPr vert="horz"/>
          <a:lstStyle>
            <a:lvl1pPr marL="0" indent="0" algn="l">
              <a:buNone/>
              <a:defRPr sz="1600">
                <a:solidFill>
                  <a:schemeClr val="tx1"/>
                </a:solidFill>
                <a:latin typeface="Arial"/>
                <a:cs typeface="Arial"/>
              </a:defRPr>
            </a:lvl1pPr>
          </a:lstStyle>
          <a:p>
            <a:pPr lvl="0"/>
            <a:r>
              <a:rPr lang="en-GB" dirty="0"/>
              <a:t>Date</a:t>
            </a:r>
          </a:p>
        </p:txBody>
      </p:sp>
    </p:spTree>
    <p:extLst>
      <p:ext uri="{BB962C8B-B14F-4D97-AF65-F5344CB8AC3E}">
        <p14:creationId xmlns:p14="http://schemas.microsoft.com/office/powerpoint/2010/main" val="456455598"/>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714480" y="205980"/>
            <a:ext cx="476252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425690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eneric">
    <p:spTree>
      <p:nvGrpSpPr>
        <p:cNvPr id="1" name=""/>
        <p:cNvGrpSpPr/>
        <p:nvPr/>
      </p:nvGrpSpPr>
      <p:grpSpPr>
        <a:xfrm>
          <a:off x="0" y="0"/>
          <a:ext cx="0" cy="0"/>
          <a:chOff x="0" y="0"/>
          <a:chExt cx="0" cy="0"/>
        </a:xfrm>
      </p:grpSpPr>
      <p:sp>
        <p:nvSpPr>
          <p:cNvPr id="6" name="Content Placeholder 2"/>
          <p:cNvSpPr>
            <a:spLocks noGrp="1"/>
          </p:cNvSpPr>
          <p:nvPr>
            <p:ph idx="1"/>
          </p:nvPr>
        </p:nvSpPr>
        <p:spPr>
          <a:xfrm>
            <a:off x="1752600" y="1329931"/>
            <a:ext cx="6934200" cy="356354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itle 10"/>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736562801"/>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42956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88"/>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cSld>
  <p:clrMapOvr>
    <a:masterClrMapping/>
  </p:clrMapOvr>
  <p:transition>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Ovr>
    <a:masterClrMapping/>
  </p:clrMapOvr>
  <p:transition>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Sld>
  <p:clrMapOvr>
    <a:masterClrMapping/>
  </p:clrMapOvr>
  <p:transition>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cSld>
  <p:clrMapOvr>
    <a:masterClrMapping/>
  </p:clrMapOvr>
  <p:transition>
    <p:wip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857"/>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option 3">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bwMode="auto">
          <a:xfrm>
            <a:off x="0" y="0"/>
            <a:ext cx="9144000" cy="5143500"/>
          </a:xfrm>
          <a:prstGeom prst="rect">
            <a:avLst/>
          </a:prstGeom>
          <a:noFill/>
          <a:ln w="28575" cap="flat" cmpd="sng" algn="ctr">
            <a:solidFill>
              <a:schemeClr val="bg2">
                <a:lumMod val="65000"/>
                <a:lumOff val="35000"/>
              </a:schemeClr>
            </a:solidFill>
            <a:prstDash val="solid"/>
            <a:round/>
            <a:headEnd type="none" w="med" len="med"/>
            <a:tailEnd type="none" w="med" len="med"/>
          </a:ln>
          <a:effectLst/>
        </p:spPr>
        <p:txBody>
          <a:bodyPr/>
          <a:lstStyle/>
          <a:p>
            <a:pPr>
              <a:defRPr/>
            </a:pPr>
            <a:endParaRPr lang="en-US">
              <a:ln w="101600" cmpd="sng">
                <a:solidFill>
                  <a:schemeClr val="tx1"/>
                </a:solidFill>
              </a:ln>
            </a:endParaRPr>
          </a:p>
        </p:txBody>
      </p:sp>
      <p:sp>
        <p:nvSpPr>
          <p:cNvPr id="10" name="Rectangle 2"/>
          <p:cNvSpPr>
            <a:spLocks noGrp="1" noChangeArrowheads="1"/>
          </p:cNvSpPr>
          <p:nvPr>
            <p:ph type="ctrTitle" hasCustomPrompt="1"/>
          </p:nvPr>
        </p:nvSpPr>
        <p:spPr>
          <a:xfrm>
            <a:off x="1619672" y="250302"/>
            <a:ext cx="7416824" cy="934656"/>
          </a:xfrm>
          <a:prstGeom prst="rect">
            <a:avLst/>
          </a:prstGeom>
          <a:ln>
            <a:noFill/>
          </a:ln>
        </p:spPr>
        <p:txBody>
          <a:bodyPr anchor="b" anchorCtr="0"/>
          <a:lstStyle>
            <a:lvl1pPr algn="l">
              <a:defRPr sz="3600" baseline="0">
                <a:ln>
                  <a:noFill/>
                </a:ln>
                <a:solidFill>
                  <a:schemeClr val="tx1"/>
                </a:solidFill>
                <a:latin typeface="Arial"/>
                <a:cs typeface="Arial"/>
              </a:defRPr>
            </a:lvl1pPr>
          </a:lstStyle>
          <a:p>
            <a:r>
              <a:rPr lang="en-GB" dirty="0"/>
              <a:t>Alternative title slide 2</a:t>
            </a:r>
            <a:endParaRPr lang="en-US" dirty="0"/>
          </a:p>
        </p:txBody>
      </p:sp>
      <p:sp>
        <p:nvSpPr>
          <p:cNvPr id="12" name="Rectangle 3"/>
          <p:cNvSpPr>
            <a:spLocks noGrp="1" noChangeArrowheads="1"/>
          </p:cNvSpPr>
          <p:nvPr>
            <p:ph type="subTitle" idx="1" hasCustomPrompt="1"/>
          </p:nvPr>
        </p:nvSpPr>
        <p:spPr>
          <a:xfrm>
            <a:off x="1619672" y="1212736"/>
            <a:ext cx="7416824" cy="504056"/>
          </a:xfrm>
          <a:prstGeom prst="rect">
            <a:avLst/>
          </a:prstGeom>
        </p:spPr>
        <p:txBody>
          <a:bodyPr/>
          <a:lstStyle>
            <a:lvl1pPr marL="0" indent="0" algn="l">
              <a:buFontTx/>
              <a:buNone/>
              <a:defRPr sz="2000">
                <a:solidFill>
                  <a:schemeClr val="tx1"/>
                </a:solidFill>
                <a:latin typeface="Arial"/>
                <a:cs typeface="Arial"/>
              </a:defRPr>
            </a:lvl1pPr>
          </a:lstStyle>
          <a:p>
            <a:r>
              <a:rPr lang="en-GB" dirty="0"/>
              <a:t>Subtitle</a:t>
            </a:r>
            <a:endParaRPr lang="en-US" dirty="0"/>
          </a:p>
        </p:txBody>
      </p:sp>
      <p:sp>
        <p:nvSpPr>
          <p:cNvPr id="13" name="Text Placeholder 14"/>
          <p:cNvSpPr>
            <a:spLocks noGrp="1"/>
          </p:cNvSpPr>
          <p:nvPr>
            <p:ph type="body" sz="quarter" idx="10" hasCustomPrompt="1"/>
          </p:nvPr>
        </p:nvSpPr>
        <p:spPr>
          <a:xfrm>
            <a:off x="1619841" y="1634568"/>
            <a:ext cx="7416675" cy="360040"/>
          </a:xfrm>
          <a:prstGeom prst="rect">
            <a:avLst/>
          </a:prstGeom>
        </p:spPr>
        <p:txBody>
          <a:bodyPr vert="horz"/>
          <a:lstStyle>
            <a:lvl1pPr marL="0" indent="0" algn="l">
              <a:buNone/>
              <a:defRPr sz="1600">
                <a:solidFill>
                  <a:schemeClr val="tx1"/>
                </a:solidFill>
                <a:latin typeface="Arial"/>
                <a:cs typeface="Arial"/>
              </a:defRPr>
            </a:lvl1pPr>
          </a:lstStyle>
          <a:p>
            <a:pPr lvl="0"/>
            <a:r>
              <a:rPr lang="en-GB" dirty="0"/>
              <a:t>Date</a:t>
            </a:r>
          </a:p>
        </p:txBody>
      </p:sp>
    </p:spTree>
    <p:extLst>
      <p:ext uri="{BB962C8B-B14F-4D97-AF65-F5344CB8AC3E}">
        <p14:creationId xmlns:p14="http://schemas.microsoft.com/office/powerpoint/2010/main" val="454312354"/>
      </p:ext>
    </p:extLst>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4025572"/>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wip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wip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714480" y="205980"/>
            <a:ext cx="476252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wip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Generic">
    <p:spTree>
      <p:nvGrpSpPr>
        <p:cNvPr id="1" name=""/>
        <p:cNvGrpSpPr/>
        <p:nvPr/>
      </p:nvGrpSpPr>
      <p:grpSpPr>
        <a:xfrm>
          <a:off x="0" y="0"/>
          <a:ext cx="0" cy="0"/>
          <a:chOff x="0" y="0"/>
          <a:chExt cx="0" cy="0"/>
        </a:xfrm>
      </p:grpSpPr>
      <p:sp>
        <p:nvSpPr>
          <p:cNvPr id="6" name="Content Placeholder 2"/>
          <p:cNvSpPr>
            <a:spLocks noGrp="1"/>
          </p:cNvSpPr>
          <p:nvPr>
            <p:ph idx="1"/>
          </p:nvPr>
        </p:nvSpPr>
        <p:spPr>
          <a:xfrm>
            <a:off x="1752600" y="1329931"/>
            <a:ext cx="6934200" cy="356354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itle 10"/>
          <p:cNvSpPr>
            <a:spLocks noGrp="1"/>
          </p:cNvSpPr>
          <p:nvPr>
            <p:ph type="title"/>
          </p:nvPr>
        </p:nvSpPr>
        <p:spPr/>
        <p:txBody>
          <a:bodyPr/>
          <a:lstStyle/>
          <a:p>
            <a:r>
              <a:rPr lang="en-US"/>
              <a:t>Click to edit Master title style</a:t>
            </a:r>
            <a:endParaRPr lang="en-GB"/>
          </a:p>
        </p:txBody>
      </p:sp>
    </p:spTree>
  </p:cSld>
  <p:clrMapOvr>
    <a:masterClrMapping/>
  </p:clrMapOvr>
  <p:transition/>
  <p:hf sldNum="0" hd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cSld>
  <p:clrMapOvr>
    <a:masterClrMapping/>
  </p:clrMapOvr>
  <p:hf sldNum="0" hd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714500" y="261938"/>
            <a:ext cx="6972300" cy="1028700"/>
          </a:xfrm>
        </p:spPr>
        <p:txBody>
          <a:bodyPr/>
          <a:lstStyle/>
          <a:p>
            <a:r>
              <a:rPr lang="en-US"/>
              <a:t>Click to edit Master title style</a:t>
            </a:r>
            <a:endParaRPr lang="en-GB"/>
          </a:p>
        </p:txBody>
      </p:sp>
      <p:sp>
        <p:nvSpPr>
          <p:cNvPr id="3" name="Content Placeholder 2"/>
          <p:cNvSpPr>
            <a:spLocks noGrp="1"/>
          </p:cNvSpPr>
          <p:nvPr>
            <p:ph sz="half" idx="1"/>
          </p:nvPr>
        </p:nvSpPr>
        <p:spPr>
          <a:xfrm>
            <a:off x="1714500" y="1331119"/>
            <a:ext cx="340995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5276850" y="1331119"/>
            <a:ext cx="340995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hf sldNum="0" hd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88"/>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ain content">
    <p:spTree>
      <p:nvGrpSpPr>
        <p:cNvPr id="1" name=""/>
        <p:cNvGrpSpPr/>
        <p:nvPr/>
      </p:nvGrpSpPr>
      <p:grpSpPr>
        <a:xfrm>
          <a:off x="0" y="0"/>
          <a:ext cx="0" cy="0"/>
          <a:chOff x="0" y="0"/>
          <a:chExt cx="0" cy="0"/>
        </a:xfrm>
      </p:grpSpPr>
      <p:sp>
        <p:nvSpPr>
          <p:cNvPr id="8" name="Rectangle 2"/>
          <p:cNvSpPr>
            <a:spLocks noGrp="1" noChangeArrowheads="1"/>
          </p:cNvSpPr>
          <p:nvPr>
            <p:ph type="ctrTitle" hasCustomPrompt="1"/>
          </p:nvPr>
        </p:nvSpPr>
        <p:spPr>
          <a:xfrm>
            <a:off x="1619672" y="250302"/>
            <a:ext cx="7416824" cy="934656"/>
          </a:xfrm>
          <a:prstGeom prst="rect">
            <a:avLst/>
          </a:prstGeom>
          <a:ln>
            <a:noFill/>
          </a:ln>
        </p:spPr>
        <p:txBody>
          <a:bodyPr anchor="b" anchorCtr="0"/>
          <a:lstStyle>
            <a:lvl1pPr algn="l">
              <a:defRPr sz="3600" baseline="0">
                <a:ln>
                  <a:noFill/>
                </a:ln>
                <a:solidFill>
                  <a:schemeClr val="bg2"/>
                </a:solidFill>
                <a:latin typeface="Arial"/>
                <a:cs typeface="Arial"/>
              </a:defRPr>
            </a:lvl1pPr>
          </a:lstStyle>
          <a:p>
            <a:r>
              <a:rPr lang="en-GB" dirty="0"/>
              <a:t>Content slide</a:t>
            </a:r>
            <a:endParaRPr lang="en-US" dirty="0"/>
          </a:p>
        </p:txBody>
      </p:sp>
      <p:sp>
        <p:nvSpPr>
          <p:cNvPr id="9" name="Rectangle 3"/>
          <p:cNvSpPr>
            <a:spLocks noGrp="1" noChangeArrowheads="1"/>
          </p:cNvSpPr>
          <p:nvPr>
            <p:ph type="subTitle" idx="1" hasCustomPrompt="1"/>
          </p:nvPr>
        </p:nvSpPr>
        <p:spPr>
          <a:xfrm>
            <a:off x="1619672" y="1212736"/>
            <a:ext cx="7416824" cy="504056"/>
          </a:xfrm>
          <a:prstGeom prst="rect">
            <a:avLst/>
          </a:prstGeom>
        </p:spPr>
        <p:txBody>
          <a:bodyPr/>
          <a:lstStyle>
            <a:lvl1pPr marL="0" indent="0" algn="l">
              <a:buFontTx/>
              <a:buNone/>
              <a:defRPr sz="2000" baseline="0">
                <a:solidFill>
                  <a:schemeClr val="bg2"/>
                </a:solidFill>
                <a:latin typeface="Arial"/>
                <a:cs typeface="Arial"/>
              </a:defRPr>
            </a:lvl1pPr>
          </a:lstStyle>
          <a:p>
            <a:r>
              <a:rPr lang="en-GB" dirty="0"/>
              <a:t>Subtitle</a:t>
            </a:r>
            <a:endParaRPr lang="en-US" dirty="0"/>
          </a:p>
        </p:txBody>
      </p:sp>
    </p:spTree>
    <p:extLst>
      <p:ext uri="{BB962C8B-B14F-4D97-AF65-F5344CB8AC3E}">
        <p14:creationId xmlns:p14="http://schemas.microsoft.com/office/powerpoint/2010/main" val="2198373083"/>
      </p:ext>
    </p:extLst>
  </p:cSld>
  <p:clrMapOvr>
    <a:masterClrMapping/>
  </p:clrMapOvr>
  <p:transition spd="slow">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857"/>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4025572"/>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714480" y="205980"/>
            <a:ext cx="476252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Generic">
    <p:spTree>
      <p:nvGrpSpPr>
        <p:cNvPr id="1" name=""/>
        <p:cNvGrpSpPr/>
        <p:nvPr/>
      </p:nvGrpSpPr>
      <p:grpSpPr>
        <a:xfrm>
          <a:off x="0" y="0"/>
          <a:ext cx="0" cy="0"/>
          <a:chOff x="0" y="0"/>
          <a:chExt cx="0" cy="0"/>
        </a:xfrm>
      </p:grpSpPr>
      <p:sp>
        <p:nvSpPr>
          <p:cNvPr id="6" name="Content Placeholder 2"/>
          <p:cNvSpPr>
            <a:spLocks noGrp="1"/>
          </p:cNvSpPr>
          <p:nvPr>
            <p:ph idx="1"/>
          </p:nvPr>
        </p:nvSpPr>
        <p:spPr>
          <a:xfrm>
            <a:off x="1752600" y="1329931"/>
            <a:ext cx="6934200" cy="356354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itle 10"/>
          <p:cNvSpPr>
            <a:spLocks noGrp="1"/>
          </p:cNvSpPr>
          <p:nvPr>
            <p:ph type="title"/>
          </p:nvPr>
        </p:nvSpPr>
        <p:spPr/>
        <p:txBody>
          <a:bodyPr/>
          <a:lstStyle/>
          <a:p>
            <a:r>
              <a:rPr lang="en-US"/>
              <a:t>Click to edit Master title style</a:t>
            </a:r>
            <a:endParaRPr lang="en-GB"/>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752600" y="260749"/>
            <a:ext cx="6934200" cy="46327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Footer Placeholder 2"/>
          <p:cNvSpPr>
            <a:spLocks noGrp="1" noChangeArrowheads="1"/>
          </p:cNvSpPr>
          <p:nvPr>
            <p:ph type="ftr" sz="quarter" idx="10"/>
          </p:nvPr>
        </p:nvSpPr>
        <p:spPr>
          <a:xfrm>
            <a:off x="323850" y="4914900"/>
            <a:ext cx="3257550" cy="171450"/>
          </a:xfrm>
          <a:prstGeom prst="rect">
            <a:avLst/>
          </a:prstGeom>
        </p:spPr>
        <p:txBody>
          <a:bodyPr vert="horz" wrap="square" lIns="91440" tIns="45720" rIns="91440" bIns="45720" numCol="1" anchor="t" anchorCtr="0" compatLnSpc="1">
            <a:prstTxWarp prst="textNoShape">
              <a:avLst/>
            </a:prstTxWarp>
          </a:bodyPr>
          <a:lstStyle>
            <a:lvl1pPr>
              <a:lnSpc>
                <a:spcPct val="100000"/>
              </a:lnSpc>
              <a:defRPr sz="1800">
                <a:solidFill>
                  <a:srgbClr val="000000"/>
                </a:solidFill>
              </a:defRPr>
            </a:lvl1pPr>
          </a:lstStyle>
          <a:p>
            <a:r>
              <a:rPr lang="en-GB">
                <a:latin typeface="Arial" pitchFamily="34" charset="0"/>
                <a:ea typeface="ＭＳ Ｐゴシック" pitchFamily="34" charset="-128"/>
                <a:cs typeface="+mn-cs"/>
              </a:rPr>
              <a:t>© Crown copyright   Met Office</a:t>
            </a:r>
            <a:endParaRPr lang="en-GB" sz="1400">
              <a:latin typeface="Times" charset="0"/>
              <a:ea typeface="ＭＳ Ｐゴシック" pitchFamily="34" charset="-128"/>
              <a:cs typeface="+mn-cs"/>
            </a:endParaRPr>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Footer Placeholder 3"/>
          <p:cNvSpPr>
            <a:spLocks noGrp="1"/>
          </p:cNvSpPr>
          <p:nvPr>
            <p:ph type="ftr" sz="quarter" idx="10"/>
          </p:nvPr>
        </p:nvSpPr>
        <p:spPr/>
        <p:txBody>
          <a:bodyPr/>
          <a:lstStyle>
            <a:lvl1pPr>
              <a:defRPr/>
            </a:lvl1pPr>
          </a:lstStyle>
          <a:p>
            <a:r>
              <a:rPr lang="en-GB">
                <a:solidFill>
                  <a:srgbClr val="000000"/>
                </a:solidFill>
              </a:rPr>
              <a:t>© Crown copyright   Met Office</a:t>
            </a:r>
            <a:endParaRPr lang="en-GB" sz="1400">
              <a:solidFill>
                <a:srgbClr val="000000"/>
              </a:solidFill>
              <a:latin typeface="Times" pitchFamily="18" charset="0"/>
            </a:endParaRPr>
          </a:p>
        </p:txBody>
      </p:sp>
    </p:spTree>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Main content">
    <p:bg>
      <p:bgPr>
        <a:solidFill>
          <a:schemeClr val="tx1"/>
        </a:solidFill>
        <a:effectLst/>
      </p:bgPr>
    </p:bg>
    <p:spTree>
      <p:nvGrpSpPr>
        <p:cNvPr id="1" name=""/>
        <p:cNvGrpSpPr/>
        <p:nvPr/>
      </p:nvGrpSpPr>
      <p:grpSpPr>
        <a:xfrm>
          <a:off x="0" y="0"/>
          <a:ext cx="0" cy="0"/>
          <a:chOff x="0" y="0"/>
          <a:chExt cx="0" cy="0"/>
        </a:xfrm>
      </p:grpSpPr>
      <p:pic>
        <p:nvPicPr>
          <p:cNvPr id="7" name="Picture 6" descr="MO_RGB_whitebackg.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7504" y="106407"/>
            <a:ext cx="1219106" cy="1115483"/>
          </a:xfrm>
          <a:prstGeom prst="rect">
            <a:avLst/>
          </a:prstGeom>
        </p:spPr>
      </p:pic>
      <p:sp>
        <p:nvSpPr>
          <p:cNvPr id="8" name="Rectangle 2"/>
          <p:cNvSpPr>
            <a:spLocks noGrp="1" noChangeArrowheads="1"/>
          </p:cNvSpPr>
          <p:nvPr>
            <p:ph type="ctrTitle" hasCustomPrompt="1"/>
          </p:nvPr>
        </p:nvSpPr>
        <p:spPr>
          <a:xfrm>
            <a:off x="1619672" y="250302"/>
            <a:ext cx="7416824" cy="934656"/>
          </a:xfrm>
          <a:prstGeom prst="rect">
            <a:avLst/>
          </a:prstGeom>
          <a:ln>
            <a:noFill/>
          </a:ln>
        </p:spPr>
        <p:txBody>
          <a:bodyPr anchor="b" anchorCtr="0"/>
          <a:lstStyle>
            <a:lvl1pPr algn="l">
              <a:defRPr sz="3600" baseline="0">
                <a:ln>
                  <a:noFill/>
                </a:ln>
                <a:solidFill>
                  <a:schemeClr val="bg2"/>
                </a:solidFill>
                <a:latin typeface="Arial"/>
                <a:cs typeface="Arial"/>
              </a:defRPr>
            </a:lvl1pPr>
          </a:lstStyle>
          <a:p>
            <a:r>
              <a:rPr lang="en-GB" dirty="0"/>
              <a:t>Alternative content slide 1</a:t>
            </a:r>
            <a:endParaRPr lang="en-US" dirty="0"/>
          </a:p>
        </p:txBody>
      </p:sp>
      <p:sp>
        <p:nvSpPr>
          <p:cNvPr id="9" name="Rectangle 3"/>
          <p:cNvSpPr>
            <a:spLocks noGrp="1" noChangeArrowheads="1"/>
          </p:cNvSpPr>
          <p:nvPr>
            <p:ph type="subTitle" idx="1" hasCustomPrompt="1"/>
          </p:nvPr>
        </p:nvSpPr>
        <p:spPr>
          <a:xfrm>
            <a:off x="1619672" y="1212736"/>
            <a:ext cx="7416824" cy="504056"/>
          </a:xfrm>
          <a:prstGeom prst="rect">
            <a:avLst/>
          </a:prstGeom>
        </p:spPr>
        <p:txBody>
          <a:bodyPr/>
          <a:lstStyle>
            <a:lvl1pPr marL="0" indent="0" algn="l">
              <a:buFontTx/>
              <a:buNone/>
              <a:defRPr sz="2000" baseline="0">
                <a:solidFill>
                  <a:schemeClr val="bg2"/>
                </a:solidFill>
                <a:latin typeface="Arial"/>
                <a:cs typeface="Arial"/>
              </a:defRPr>
            </a:lvl1pPr>
          </a:lstStyle>
          <a:p>
            <a:r>
              <a:rPr lang="en-GB" dirty="0"/>
              <a:t>Subtitle</a:t>
            </a:r>
            <a:endParaRPr lang="en-US" dirty="0"/>
          </a:p>
        </p:txBody>
      </p:sp>
    </p:spTree>
    <p:extLst>
      <p:ext uri="{BB962C8B-B14F-4D97-AF65-F5344CB8AC3E}">
        <p14:creationId xmlns:p14="http://schemas.microsoft.com/office/powerpoint/2010/main" val="562147447"/>
      </p:ext>
    </p:extLst>
  </p:cSld>
  <p:clrMapOvr>
    <a:masterClrMapping/>
  </p:clrMapOvr>
  <p:transition spd="slow">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p:cNvSpPr>
            <a:spLocks noGrp="1"/>
          </p:cNvSpPr>
          <p:nvPr>
            <p:ph type="ftr" sz="quarter" idx="10"/>
          </p:nvPr>
        </p:nvSpPr>
        <p:spPr/>
        <p:txBody>
          <a:bodyPr/>
          <a:lstStyle>
            <a:lvl1pPr>
              <a:defRPr/>
            </a:lvl1pPr>
          </a:lstStyle>
          <a:p>
            <a:r>
              <a:rPr lang="en-GB">
                <a:solidFill>
                  <a:srgbClr val="000000"/>
                </a:solidFill>
              </a:rPr>
              <a:t>© Crown copyright   Met Office</a:t>
            </a:r>
            <a:endParaRPr lang="en-GB" sz="1400">
              <a:solidFill>
                <a:srgbClr val="000000"/>
              </a:solidFill>
              <a:latin typeface="Times" pitchFamily="18" charset="0"/>
            </a:endParaRPr>
          </a:p>
        </p:txBody>
      </p:sp>
    </p:spTree>
  </p:cSld>
  <p:clrMapOvr>
    <a:masterClrMapping/>
  </p:clrMapOvr>
  <p:transition>
    <p:wip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r>
              <a:rPr lang="en-GB">
                <a:solidFill>
                  <a:srgbClr val="000000"/>
                </a:solidFill>
              </a:rPr>
              <a:t>© Crown copyright   Met Office</a:t>
            </a:r>
            <a:endParaRPr lang="en-GB" sz="1400">
              <a:solidFill>
                <a:srgbClr val="000000"/>
              </a:solidFill>
              <a:latin typeface="Times" pitchFamily="18" charset="0"/>
            </a:endParaRPr>
          </a:p>
        </p:txBody>
      </p:sp>
    </p:spTree>
  </p:cSld>
  <p:clrMapOvr>
    <a:masterClrMapping/>
  </p:clrMapOvr>
  <p:transition>
    <p:wip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752600" y="1329931"/>
            <a:ext cx="3390900" cy="35635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295900" y="1329931"/>
            <a:ext cx="3390900" cy="35635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0"/>
          </p:nvPr>
        </p:nvSpPr>
        <p:spPr/>
        <p:txBody>
          <a:bodyPr/>
          <a:lstStyle>
            <a:lvl1pPr>
              <a:defRPr/>
            </a:lvl1pPr>
          </a:lstStyle>
          <a:p>
            <a:r>
              <a:rPr lang="en-GB">
                <a:solidFill>
                  <a:srgbClr val="000000"/>
                </a:solidFill>
              </a:rPr>
              <a:t>© Crown copyright   Met Office</a:t>
            </a:r>
            <a:endParaRPr lang="en-GB" sz="1400">
              <a:solidFill>
                <a:srgbClr val="000000"/>
              </a:solidFill>
              <a:latin typeface="Times" pitchFamily="18" charset="0"/>
            </a:endParaRPr>
          </a:p>
        </p:txBody>
      </p:sp>
    </p:spTree>
  </p:cSld>
  <p:clrMapOvr>
    <a:masterClrMapping/>
  </p:clrMapOvr>
  <p:transition>
    <p:wip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6"/>
          <p:cNvSpPr>
            <a:spLocks noGrp="1"/>
          </p:cNvSpPr>
          <p:nvPr>
            <p:ph type="ftr" sz="quarter" idx="10"/>
          </p:nvPr>
        </p:nvSpPr>
        <p:spPr/>
        <p:txBody>
          <a:bodyPr/>
          <a:lstStyle>
            <a:lvl1pPr>
              <a:defRPr/>
            </a:lvl1pPr>
          </a:lstStyle>
          <a:p>
            <a:r>
              <a:rPr lang="en-GB">
                <a:solidFill>
                  <a:srgbClr val="000000"/>
                </a:solidFill>
              </a:rPr>
              <a:t>© Crown copyright   Met Office</a:t>
            </a:r>
            <a:endParaRPr lang="en-GB" sz="1400">
              <a:solidFill>
                <a:srgbClr val="000000"/>
              </a:solidFill>
              <a:latin typeface="Times" pitchFamily="18" charset="0"/>
            </a:endParaRPr>
          </a:p>
        </p:txBody>
      </p:sp>
    </p:spTree>
  </p:cSld>
  <p:clrMapOvr>
    <a:masterClrMapping/>
  </p:clrMapOvr>
  <p:transition>
    <p:wip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lvl1pPr>
              <a:defRPr/>
            </a:lvl1pPr>
          </a:lstStyle>
          <a:p>
            <a:r>
              <a:rPr lang="en-GB">
                <a:solidFill>
                  <a:srgbClr val="000000"/>
                </a:solidFill>
              </a:rPr>
              <a:t>© Crown copyright   Met Office</a:t>
            </a:r>
            <a:endParaRPr lang="en-GB" sz="1400">
              <a:solidFill>
                <a:srgbClr val="000000"/>
              </a:solidFill>
              <a:latin typeface="Times" pitchFamily="18" charset="0"/>
            </a:endParaRPr>
          </a:p>
        </p:txBody>
      </p:sp>
    </p:spTree>
  </p:cSld>
  <p:clrMapOvr>
    <a:masterClrMapping/>
  </p:clrMapOvr>
  <p:transition>
    <p:wip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GB">
                <a:solidFill>
                  <a:srgbClr val="000000"/>
                </a:solidFill>
              </a:rPr>
              <a:t>© Crown copyright   Met Office</a:t>
            </a:r>
            <a:endParaRPr lang="en-GB" sz="1400">
              <a:solidFill>
                <a:srgbClr val="000000"/>
              </a:solidFill>
              <a:latin typeface="Times" pitchFamily="18" charset="0"/>
            </a:endParaRPr>
          </a:p>
        </p:txBody>
      </p:sp>
    </p:spTree>
  </p:cSld>
  <p:clrMapOvr>
    <a:masterClrMapping/>
  </p:clrMapOvr>
  <p:transition>
    <p:wip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GB">
                <a:solidFill>
                  <a:srgbClr val="000000"/>
                </a:solidFill>
              </a:rPr>
              <a:t>© Crown copyright   Met Office</a:t>
            </a:r>
            <a:endParaRPr lang="en-GB" sz="1400">
              <a:solidFill>
                <a:srgbClr val="000000"/>
              </a:solidFill>
              <a:latin typeface="Times" pitchFamily="18" charset="0"/>
            </a:endParaRPr>
          </a:p>
        </p:txBody>
      </p:sp>
    </p:spTree>
  </p:cSld>
  <p:clrMapOvr>
    <a:masterClrMapping/>
  </p:clrMapOvr>
  <p:transition>
    <p:wip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GB">
                <a:solidFill>
                  <a:srgbClr val="000000"/>
                </a:solidFill>
              </a:rPr>
              <a:t>© Crown copyright   Met Office</a:t>
            </a:r>
            <a:endParaRPr lang="en-GB" sz="1400">
              <a:solidFill>
                <a:srgbClr val="000000"/>
              </a:solidFill>
              <a:latin typeface="Times" pitchFamily="18" charset="0"/>
            </a:endParaRPr>
          </a:p>
        </p:txBody>
      </p:sp>
    </p:spTree>
  </p:cSld>
  <p:clrMapOvr>
    <a:masterClrMapping/>
  </p:clrMapOvr>
  <p:transition>
    <p:wip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p:cNvSpPr>
            <a:spLocks noGrp="1"/>
          </p:cNvSpPr>
          <p:nvPr>
            <p:ph type="ftr" sz="quarter" idx="10"/>
          </p:nvPr>
        </p:nvSpPr>
        <p:spPr/>
        <p:txBody>
          <a:bodyPr/>
          <a:lstStyle>
            <a:lvl1pPr>
              <a:defRPr/>
            </a:lvl1pPr>
          </a:lstStyle>
          <a:p>
            <a:r>
              <a:rPr lang="en-GB">
                <a:solidFill>
                  <a:srgbClr val="000000"/>
                </a:solidFill>
              </a:rPr>
              <a:t>© Crown copyright   Met Office</a:t>
            </a:r>
            <a:endParaRPr lang="en-GB" sz="1400">
              <a:solidFill>
                <a:srgbClr val="000000"/>
              </a:solidFill>
              <a:latin typeface="Times" pitchFamily="18" charset="0"/>
            </a:endParaRPr>
          </a:p>
        </p:txBody>
      </p:sp>
    </p:spTree>
  </p:cSld>
  <p:clrMapOvr>
    <a:masterClrMapping/>
  </p:clrMapOvr>
  <p:transition>
    <p:wip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3250" y="260749"/>
            <a:ext cx="1733550" cy="463272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752600" y="260749"/>
            <a:ext cx="5048250" cy="46327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p:cNvSpPr>
            <a:spLocks noGrp="1"/>
          </p:cNvSpPr>
          <p:nvPr>
            <p:ph type="ftr" sz="quarter" idx="10"/>
          </p:nvPr>
        </p:nvSpPr>
        <p:spPr/>
        <p:txBody>
          <a:bodyPr/>
          <a:lstStyle>
            <a:lvl1pPr>
              <a:defRPr/>
            </a:lvl1pPr>
          </a:lstStyle>
          <a:p>
            <a:r>
              <a:rPr lang="en-GB">
                <a:solidFill>
                  <a:srgbClr val="000000"/>
                </a:solidFill>
              </a:rPr>
              <a:t>© Crown copyright   Met Office</a:t>
            </a:r>
            <a:endParaRPr lang="en-GB" sz="1400">
              <a:solidFill>
                <a:srgbClr val="000000"/>
              </a:solidFill>
              <a:latin typeface="Times" pitchFamily="18" charset="0"/>
            </a:endParaRPr>
          </a:p>
        </p:txBody>
      </p:sp>
    </p:spTree>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lternative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2"/>
          <p:cNvSpPr>
            <a:spLocks noGrp="1" noChangeArrowheads="1"/>
          </p:cNvSpPr>
          <p:nvPr>
            <p:ph type="ctrTitle" hasCustomPrompt="1"/>
          </p:nvPr>
        </p:nvSpPr>
        <p:spPr>
          <a:xfrm>
            <a:off x="1619672" y="250302"/>
            <a:ext cx="7416824" cy="934656"/>
          </a:xfrm>
          <a:prstGeom prst="rect">
            <a:avLst/>
          </a:prstGeom>
          <a:ln>
            <a:noFill/>
          </a:ln>
        </p:spPr>
        <p:txBody>
          <a:bodyPr anchor="b" anchorCtr="0"/>
          <a:lstStyle>
            <a:lvl1pPr algn="l">
              <a:defRPr sz="3600" baseline="0">
                <a:ln>
                  <a:noFill/>
                </a:ln>
                <a:solidFill>
                  <a:schemeClr val="tx1"/>
                </a:solidFill>
                <a:latin typeface="Arial"/>
                <a:cs typeface="Arial"/>
              </a:defRPr>
            </a:lvl1pPr>
          </a:lstStyle>
          <a:p>
            <a:r>
              <a:rPr lang="en-GB" dirty="0"/>
              <a:t>Alternative content slide 2</a:t>
            </a:r>
            <a:endParaRPr lang="en-US" dirty="0"/>
          </a:p>
        </p:txBody>
      </p:sp>
      <p:sp>
        <p:nvSpPr>
          <p:cNvPr id="5" name="Rectangle 3"/>
          <p:cNvSpPr>
            <a:spLocks noGrp="1" noChangeArrowheads="1"/>
          </p:cNvSpPr>
          <p:nvPr>
            <p:ph type="subTitle" idx="1" hasCustomPrompt="1"/>
          </p:nvPr>
        </p:nvSpPr>
        <p:spPr>
          <a:xfrm>
            <a:off x="1619672" y="1212736"/>
            <a:ext cx="7416824" cy="504056"/>
          </a:xfrm>
          <a:prstGeom prst="rect">
            <a:avLst/>
          </a:prstGeom>
        </p:spPr>
        <p:txBody>
          <a:bodyPr/>
          <a:lstStyle>
            <a:lvl1pPr marL="0" indent="0" algn="l">
              <a:buFontTx/>
              <a:buNone/>
              <a:defRPr sz="2000" baseline="0">
                <a:solidFill>
                  <a:schemeClr val="tx1"/>
                </a:solidFill>
                <a:latin typeface="Arial"/>
                <a:cs typeface="Arial"/>
              </a:defRPr>
            </a:lvl1pPr>
          </a:lstStyle>
          <a:p>
            <a:r>
              <a:rPr lang="en-GB" dirty="0"/>
              <a:t>Subtitle</a:t>
            </a:r>
            <a:endParaRPr lang="en-US" dirty="0"/>
          </a:p>
        </p:txBody>
      </p:sp>
    </p:spTree>
    <p:extLst>
      <p:ext uri="{BB962C8B-B14F-4D97-AF65-F5344CB8AC3E}">
        <p14:creationId xmlns:p14="http://schemas.microsoft.com/office/powerpoint/2010/main" val="3223630841"/>
      </p:ext>
    </p:extLst>
  </p:cSld>
  <p:clrMapOvr>
    <a:masterClrMapping/>
  </p:clrMapOvr>
  <p:transition spd="slow">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752600" y="260747"/>
            <a:ext cx="6934200" cy="1028700"/>
          </a:xfrm>
        </p:spPr>
        <p:txBody>
          <a:bodyPr/>
          <a:lstStyle/>
          <a:p>
            <a:r>
              <a:rPr lang="en-US"/>
              <a:t>Click to edit Master title style</a:t>
            </a:r>
            <a:endParaRPr lang="en-GB"/>
          </a:p>
        </p:txBody>
      </p:sp>
      <p:sp>
        <p:nvSpPr>
          <p:cNvPr id="3" name="Table Placeholder 2"/>
          <p:cNvSpPr>
            <a:spLocks noGrp="1"/>
          </p:cNvSpPr>
          <p:nvPr>
            <p:ph type="tbl" idx="1"/>
          </p:nvPr>
        </p:nvSpPr>
        <p:spPr>
          <a:xfrm>
            <a:off x="1752600" y="1329931"/>
            <a:ext cx="6934200" cy="3563540"/>
          </a:xfrm>
        </p:spPr>
        <p:txBody>
          <a:bodyPr/>
          <a:lstStyle/>
          <a:p>
            <a:endParaRPr lang="en-GB"/>
          </a:p>
        </p:txBody>
      </p:sp>
      <p:sp>
        <p:nvSpPr>
          <p:cNvPr id="4" name="Footer Placeholder 3"/>
          <p:cNvSpPr>
            <a:spLocks noGrp="1"/>
          </p:cNvSpPr>
          <p:nvPr>
            <p:ph type="ftr" sz="quarter" idx="10"/>
          </p:nvPr>
        </p:nvSpPr>
        <p:spPr>
          <a:xfrm>
            <a:off x="323850" y="4914900"/>
            <a:ext cx="2895600" cy="171450"/>
          </a:xfrm>
        </p:spPr>
        <p:txBody>
          <a:bodyPr/>
          <a:lstStyle>
            <a:lvl1pPr>
              <a:defRPr/>
            </a:lvl1pPr>
          </a:lstStyle>
          <a:p>
            <a:r>
              <a:rPr lang="en-GB">
                <a:solidFill>
                  <a:srgbClr val="000000"/>
                </a:solidFill>
              </a:rPr>
              <a:t>© Crown copyright   Met Office</a:t>
            </a:r>
            <a:endParaRPr lang="en-GB" sz="1400">
              <a:solidFill>
                <a:srgbClr val="000000"/>
              </a:solidFill>
              <a:latin typeface="Times" pitchFamily="18" charset="0"/>
            </a:endParaRPr>
          </a:p>
        </p:txBody>
      </p:sp>
    </p:spTree>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option 1">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Rectangle 2"/>
          <p:cNvSpPr>
            <a:spLocks noGrp="1" noChangeArrowheads="1"/>
          </p:cNvSpPr>
          <p:nvPr>
            <p:ph type="ctrTitle" hasCustomPrompt="1"/>
          </p:nvPr>
        </p:nvSpPr>
        <p:spPr>
          <a:xfrm>
            <a:off x="1619672" y="250302"/>
            <a:ext cx="7416824" cy="934656"/>
          </a:xfrm>
          <a:prstGeom prst="rect">
            <a:avLst/>
          </a:prstGeom>
          <a:ln>
            <a:noFill/>
          </a:ln>
        </p:spPr>
        <p:txBody>
          <a:bodyPr anchor="b" anchorCtr="0"/>
          <a:lstStyle>
            <a:lvl1pPr algn="l">
              <a:defRPr sz="3600" baseline="0">
                <a:ln>
                  <a:noFill/>
                </a:ln>
                <a:solidFill>
                  <a:srgbClr val="FFFFFF"/>
                </a:solidFill>
                <a:latin typeface="Arial"/>
                <a:cs typeface="Arial"/>
              </a:defRPr>
            </a:lvl1pPr>
          </a:lstStyle>
          <a:p>
            <a:r>
              <a:rPr lang="en-GB" dirty="0"/>
              <a:t>Content divider</a:t>
            </a:r>
            <a:endParaRPr lang="en-US" dirty="0"/>
          </a:p>
        </p:txBody>
      </p:sp>
      <p:sp>
        <p:nvSpPr>
          <p:cNvPr id="6" name="Rectangle 3"/>
          <p:cNvSpPr>
            <a:spLocks noGrp="1" noChangeArrowheads="1"/>
          </p:cNvSpPr>
          <p:nvPr>
            <p:ph type="subTitle" idx="1" hasCustomPrompt="1"/>
          </p:nvPr>
        </p:nvSpPr>
        <p:spPr>
          <a:xfrm>
            <a:off x="1619672" y="1212736"/>
            <a:ext cx="7416824" cy="504056"/>
          </a:xfrm>
          <a:prstGeom prst="rect">
            <a:avLst/>
          </a:prstGeom>
        </p:spPr>
        <p:txBody>
          <a:bodyPr/>
          <a:lstStyle>
            <a:lvl1pPr marL="0" indent="0" algn="l">
              <a:buFontTx/>
              <a:buNone/>
              <a:defRPr sz="2000" baseline="0">
                <a:solidFill>
                  <a:srgbClr val="FFFFFF"/>
                </a:solidFill>
                <a:latin typeface="Arial"/>
                <a:cs typeface="Arial"/>
              </a:defRPr>
            </a:lvl1pPr>
          </a:lstStyle>
          <a:p>
            <a:r>
              <a:rPr lang="en-GB" dirty="0"/>
              <a:t>Subtitle</a:t>
            </a:r>
            <a:endParaRPr lang="en-US" dirty="0"/>
          </a:p>
        </p:txBody>
      </p:sp>
    </p:spTree>
    <p:extLst>
      <p:ext uri="{BB962C8B-B14F-4D97-AF65-F5344CB8AC3E}">
        <p14:creationId xmlns:p14="http://schemas.microsoft.com/office/powerpoint/2010/main" val="3834088802"/>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option 2">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2"/>
          <p:cNvSpPr>
            <a:spLocks noGrp="1" noChangeArrowheads="1"/>
          </p:cNvSpPr>
          <p:nvPr>
            <p:ph type="ctrTitle" hasCustomPrompt="1"/>
          </p:nvPr>
        </p:nvSpPr>
        <p:spPr>
          <a:xfrm>
            <a:off x="179512" y="1455086"/>
            <a:ext cx="7416824" cy="1754520"/>
          </a:xfrm>
          <a:prstGeom prst="rect">
            <a:avLst/>
          </a:prstGeom>
          <a:ln>
            <a:noFill/>
          </a:ln>
        </p:spPr>
        <p:txBody>
          <a:bodyPr anchor="b" anchorCtr="0"/>
          <a:lstStyle>
            <a:lvl1pPr algn="l">
              <a:defRPr sz="3600" baseline="0">
                <a:ln>
                  <a:noFill/>
                </a:ln>
                <a:solidFill>
                  <a:srgbClr val="FFFFFF"/>
                </a:solidFill>
                <a:latin typeface="Arial"/>
                <a:cs typeface="Arial"/>
              </a:defRPr>
            </a:lvl1pPr>
          </a:lstStyle>
          <a:p>
            <a:r>
              <a:rPr lang="en-GB" dirty="0"/>
              <a:t>Questions</a:t>
            </a:r>
            <a:br>
              <a:rPr lang="en-GB" dirty="0"/>
            </a:br>
            <a:r>
              <a:rPr lang="en-GB" dirty="0"/>
              <a:t>and answers</a:t>
            </a:r>
            <a:endParaRPr lang="en-US" dirty="0"/>
          </a:p>
        </p:txBody>
      </p:sp>
    </p:spTree>
    <p:extLst>
      <p:ext uri="{BB962C8B-B14F-4D97-AF65-F5344CB8AC3E}">
        <p14:creationId xmlns:p14="http://schemas.microsoft.com/office/powerpoint/2010/main" val="5028920"/>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option 3">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2"/>
          <p:cNvSpPr>
            <a:spLocks noGrp="1" noChangeArrowheads="1"/>
          </p:cNvSpPr>
          <p:nvPr>
            <p:ph type="ctrTitle" hasCustomPrompt="1"/>
          </p:nvPr>
        </p:nvSpPr>
        <p:spPr>
          <a:xfrm>
            <a:off x="179512" y="1455086"/>
            <a:ext cx="7416824" cy="1754520"/>
          </a:xfrm>
          <a:prstGeom prst="rect">
            <a:avLst/>
          </a:prstGeom>
          <a:ln>
            <a:noFill/>
          </a:ln>
        </p:spPr>
        <p:txBody>
          <a:bodyPr anchor="b" anchorCtr="0"/>
          <a:lstStyle>
            <a:lvl1pPr algn="l">
              <a:defRPr sz="3600" baseline="0">
                <a:ln>
                  <a:noFill/>
                </a:ln>
                <a:solidFill>
                  <a:srgbClr val="FFFFFF"/>
                </a:solidFill>
                <a:latin typeface="Arial"/>
                <a:cs typeface="Arial"/>
              </a:defRPr>
            </a:lvl1pPr>
          </a:lstStyle>
          <a:p>
            <a:r>
              <a:rPr lang="en-GB" dirty="0"/>
              <a:t>Questions</a:t>
            </a:r>
            <a:br>
              <a:rPr lang="en-GB" dirty="0"/>
            </a:br>
            <a:r>
              <a:rPr lang="en-GB" dirty="0"/>
              <a:t>and answers (alternative)</a:t>
            </a:r>
            <a:endParaRPr lang="en-US" dirty="0"/>
          </a:p>
        </p:txBody>
      </p:sp>
    </p:spTree>
    <p:extLst>
      <p:ext uri="{BB962C8B-B14F-4D97-AF65-F5344CB8AC3E}">
        <p14:creationId xmlns:p14="http://schemas.microsoft.com/office/powerpoint/2010/main" val="4148636527"/>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1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1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13.pn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cstate="print"/>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bwMode="auto">
          <a:xfrm>
            <a:off x="0" y="0"/>
            <a:ext cx="9144000" cy="5143500"/>
          </a:xfrm>
          <a:prstGeom prst="rect">
            <a:avLst/>
          </a:prstGeom>
          <a:noFill/>
          <a:ln w="28575" cap="flat" cmpd="sng" algn="ctr">
            <a:solidFill>
              <a:schemeClr val="bg2">
                <a:lumMod val="65000"/>
                <a:lumOff val="35000"/>
              </a:schemeClr>
            </a:solidFill>
            <a:prstDash val="solid"/>
            <a:round/>
            <a:headEnd type="none" w="med" len="med"/>
            <a:tailEnd type="none" w="med" len="med"/>
          </a:ln>
          <a:effectLst/>
        </p:spPr>
        <p:txBody>
          <a:bodyPr/>
          <a:lstStyle/>
          <a:p>
            <a:pPr>
              <a:defRPr/>
            </a:pPr>
            <a:endParaRPr lang="en-US">
              <a:ln w="101600" cmpd="sng">
                <a:solidFill>
                  <a:schemeClr val="tx1"/>
                </a:solidFill>
              </a:ln>
            </a:endParaRPr>
          </a:p>
        </p:txBody>
      </p:sp>
      <p:pic>
        <p:nvPicPr>
          <p:cNvPr id="1027" name="Picture 2" descr="MO_RGB_transpbackg.png"/>
          <p:cNvPicPr>
            <a:picLocks noChangeAspect="1"/>
          </p:cNvPicPr>
          <p:nvPr userDrawn="1"/>
        </p:nvPicPr>
        <p:blipFill>
          <a:blip r:embed="rId13" cstate="email">
            <a:extLst>
              <a:ext uri="{28A0092B-C50C-407E-A947-70E740481C1C}">
                <a14:useLocalDpi xmlns:a14="http://schemas.microsoft.com/office/drawing/2010/main" val="0"/>
              </a:ext>
            </a:extLst>
          </a:blip>
          <a:srcRect/>
          <a:stretch>
            <a:fillRect/>
          </a:stretch>
        </p:blipFill>
        <p:spPr bwMode="auto">
          <a:xfrm>
            <a:off x="107958" y="98433"/>
            <a:ext cx="1223963" cy="1120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4283" r:id="rId1"/>
    <p:sldLayoutId id="2147484282" r:id="rId2"/>
    <p:sldLayoutId id="2147484284" r:id="rId3"/>
    <p:sldLayoutId id="2147484281" r:id="rId4"/>
    <p:sldLayoutId id="2147484289" r:id="rId5"/>
    <p:sldLayoutId id="2147484285" r:id="rId6"/>
    <p:sldLayoutId id="2147484286" r:id="rId7"/>
    <p:sldLayoutId id="2147484287" r:id="rId8"/>
    <p:sldLayoutId id="2147484288" r:id="rId9"/>
    <p:sldLayoutId id="2147484290" r:id="rId10"/>
  </p:sldLayoutIdLst>
  <p:transition spd="slow">
    <p:fade/>
  </p:transition>
  <p:hf sldNum="0" hdr="0" dt="0"/>
  <p:txStyles>
    <p:titleStyle>
      <a:lvl1pPr algn="l" rtl="0" eaLnBrk="0" fontAlgn="base" hangingPunct="0">
        <a:lnSpc>
          <a:spcPct val="85000"/>
        </a:lnSpc>
        <a:spcBef>
          <a:spcPct val="0"/>
        </a:spcBef>
        <a:spcAft>
          <a:spcPct val="0"/>
        </a:spcAft>
        <a:defRPr sz="4000">
          <a:solidFill>
            <a:srgbClr val="000000"/>
          </a:solidFill>
          <a:latin typeface="+mj-lt"/>
          <a:ea typeface="ＭＳ Ｐゴシック" charset="0"/>
          <a:cs typeface="ＭＳ Ｐゴシック" charset="0"/>
        </a:defRPr>
      </a:lvl1pPr>
      <a:lvl2pPr algn="l" rtl="0" eaLnBrk="0" fontAlgn="base" hangingPunct="0">
        <a:lnSpc>
          <a:spcPct val="85000"/>
        </a:lnSpc>
        <a:spcBef>
          <a:spcPct val="0"/>
        </a:spcBef>
        <a:spcAft>
          <a:spcPct val="0"/>
        </a:spcAft>
        <a:defRPr sz="4000">
          <a:solidFill>
            <a:srgbClr val="000000"/>
          </a:solidFill>
          <a:latin typeface="Arial" charset="0"/>
          <a:ea typeface="ＭＳ Ｐゴシック" charset="0"/>
          <a:cs typeface="ＭＳ Ｐゴシック" charset="0"/>
        </a:defRPr>
      </a:lvl2pPr>
      <a:lvl3pPr algn="l" rtl="0" eaLnBrk="0" fontAlgn="base" hangingPunct="0">
        <a:lnSpc>
          <a:spcPct val="85000"/>
        </a:lnSpc>
        <a:spcBef>
          <a:spcPct val="0"/>
        </a:spcBef>
        <a:spcAft>
          <a:spcPct val="0"/>
        </a:spcAft>
        <a:defRPr sz="4000">
          <a:solidFill>
            <a:srgbClr val="000000"/>
          </a:solidFill>
          <a:latin typeface="Arial" charset="0"/>
          <a:ea typeface="ＭＳ Ｐゴシック" charset="0"/>
          <a:cs typeface="ＭＳ Ｐゴシック" charset="0"/>
        </a:defRPr>
      </a:lvl3pPr>
      <a:lvl4pPr algn="l" rtl="0" eaLnBrk="0" fontAlgn="base" hangingPunct="0">
        <a:lnSpc>
          <a:spcPct val="85000"/>
        </a:lnSpc>
        <a:spcBef>
          <a:spcPct val="0"/>
        </a:spcBef>
        <a:spcAft>
          <a:spcPct val="0"/>
        </a:spcAft>
        <a:defRPr sz="4000">
          <a:solidFill>
            <a:srgbClr val="000000"/>
          </a:solidFill>
          <a:latin typeface="Arial" charset="0"/>
          <a:ea typeface="ＭＳ Ｐゴシック" charset="0"/>
          <a:cs typeface="ＭＳ Ｐゴシック" charset="0"/>
        </a:defRPr>
      </a:lvl4pPr>
      <a:lvl5pPr algn="l" rtl="0" eaLnBrk="0" fontAlgn="base" hangingPunct="0">
        <a:lnSpc>
          <a:spcPct val="85000"/>
        </a:lnSpc>
        <a:spcBef>
          <a:spcPct val="0"/>
        </a:spcBef>
        <a:spcAft>
          <a:spcPct val="0"/>
        </a:spcAft>
        <a:defRPr sz="4000">
          <a:solidFill>
            <a:srgbClr val="000000"/>
          </a:solidFill>
          <a:latin typeface="Arial" charset="0"/>
          <a:ea typeface="ＭＳ Ｐゴシック" charset="0"/>
          <a:cs typeface="ＭＳ Ｐゴシック" charset="0"/>
        </a:defRPr>
      </a:lvl5pPr>
      <a:lvl6pPr marL="457200" algn="l" rtl="0" fontAlgn="base">
        <a:lnSpc>
          <a:spcPct val="85000"/>
        </a:lnSpc>
        <a:spcBef>
          <a:spcPct val="0"/>
        </a:spcBef>
        <a:spcAft>
          <a:spcPct val="0"/>
        </a:spcAft>
        <a:defRPr sz="4000">
          <a:solidFill>
            <a:srgbClr val="FFFFFF"/>
          </a:solidFill>
          <a:latin typeface="Arial" charset="0"/>
        </a:defRPr>
      </a:lvl6pPr>
      <a:lvl7pPr marL="914400" algn="l" rtl="0" fontAlgn="base">
        <a:lnSpc>
          <a:spcPct val="85000"/>
        </a:lnSpc>
        <a:spcBef>
          <a:spcPct val="0"/>
        </a:spcBef>
        <a:spcAft>
          <a:spcPct val="0"/>
        </a:spcAft>
        <a:defRPr sz="4000">
          <a:solidFill>
            <a:srgbClr val="FFFFFF"/>
          </a:solidFill>
          <a:latin typeface="Arial" charset="0"/>
        </a:defRPr>
      </a:lvl7pPr>
      <a:lvl8pPr marL="1371600" algn="l" rtl="0" fontAlgn="base">
        <a:lnSpc>
          <a:spcPct val="85000"/>
        </a:lnSpc>
        <a:spcBef>
          <a:spcPct val="0"/>
        </a:spcBef>
        <a:spcAft>
          <a:spcPct val="0"/>
        </a:spcAft>
        <a:defRPr sz="4000">
          <a:solidFill>
            <a:srgbClr val="FFFFFF"/>
          </a:solidFill>
          <a:latin typeface="Arial" charset="0"/>
        </a:defRPr>
      </a:lvl8pPr>
      <a:lvl9pPr marL="1828800" algn="l" rtl="0" fontAlgn="base">
        <a:lnSpc>
          <a:spcPct val="85000"/>
        </a:lnSpc>
        <a:spcBef>
          <a:spcPct val="0"/>
        </a:spcBef>
        <a:spcAft>
          <a:spcPct val="0"/>
        </a:spcAft>
        <a:defRPr sz="4000">
          <a:solidFill>
            <a:srgbClr val="FFFFFF"/>
          </a:solidFill>
          <a:latin typeface="Arial" charset="0"/>
        </a:defRPr>
      </a:lvl9pPr>
    </p:titleStyle>
    <p:bodyStyle>
      <a:lvl1pPr marL="261938" indent="-261938" algn="l" rtl="0" eaLnBrk="0" fontAlgn="base" hangingPunct="0">
        <a:lnSpc>
          <a:spcPct val="90000"/>
        </a:lnSpc>
        <a:spcBef>
          <a:spcPct val="35000"/>
        </a:spcBef>
        <a:spcAft>
          <a:spcPct val="35000"/>
        </a:spcAft>
        <a:buChar char="•"/>
        <a:defRPr sz="2400">
          <a:solidFill>
            <a:srgbClr val="000000"/>
          </a:solidFill>
          <a:latin typeface="+mn-lt"/>
          <a:ea typeface="ＭＳ Ｐゴシック" charset="0"/>
          <a:cs typeface="ＭＳ Ｐゴシック" charset="0"/>
        </a:defRPr>
      </a:lvl1pPr>
      <a:lvl2pPr marL="623888" indent="-182563" algn="l" rtl="0" eaLnBrk="0" fontAlgn="base" hangingPunct="0">
        <a:lnSpc>
          <a:spcPct val="90000"/>
        </a:lnSpc>
        <a:spcBef>
          <a:spcPct val="35000"/>
        </a:spcBef>
        <a:spcAft>
          <a:spcPct val="35000"/>
        </a:spcAft>
        <a:buChar char="•"/>
        <a:defRPr sz="2000">
          <a:solidFill>
            <a:srgbClr val="000000"/>
          </a:solidFill>
          <a:latin typeface="+mn-lt"/>
          <a:ea typeface="ＭＳ Ｐゴシック" charset="0"/>
        </a:defRPr>
      </a:lvl2pPr>
      <a:lvl3pPr marL="987425" indent="-184150" algn="l" rtl="0" eaLnBrk="0" fontAlgn="base" hangingPunct="0">
        <a:lnSpc>
          <a:spcPct val="90000"/>
        </a:lnSpc>
        <a:spcBef>
          <a:spcPct val="35000"/>
        </a:spcBef>
        <a:spcAft>
          <a:spcPct val="35000"/>
        </a:spcAft>
        <a:buChar char="•"/>
        <a:defRPr sz="2000">
          <a:solidFill>
            <a:srgbClr val="000000"/>
          </a:solidFill>
          <a:latin typeface="+mn-lt"/>
          <a:ea typeface="ＭＳ Ｐゴシック" charset="0"/>
        </a:defRPr>
      </a:lvl3pPr>
      <a:lvl4pPr marL="1349375" indent="-182563" algn="l" rtl="0" eaLnBrk="0" fontAlgn="base" hangingPunct="0">
        <a:lnSpc>
          <a:spcPct val="90000"/>
        </a:lnSpc>
        <a:spcBef>
          <a:spcPct val="35000"/>
        </a:spcBef>
        <a:spcAft>
          <a:spcPct val="35000"/>
        </a:spcAft>
        <a:buChar char="•"/>
        <a:defRPr sz="2000">
          <a:solidFill>
            <a:srgbClr val="000000"/>
          </a:solidFill>
          <a:latin typeface="+mn-lt"/>
          <a:ea typeface="ＭＳ Ｐゴシック" charset="0"/>
        </a:defRPr>
      </a:lvl4pPr>
      <a:lvl5pPr marL="1698625" indent="-169863" algn="l" rtl="0" eaLnBrk="0" fontAlgn="base" hangingPunct="0">
        <a:lnSpc>
          <a:spcPct val="90000"/>
        </a:lnSpc>
        <a:spcBef>
          <a:spcPct val="35000"/>
        </a:spcBef>
        <a:spcAft>
          <a:spcPct val="35000"/>
        </a:spcAft>
        <a:buChar char="•"/>
        <a:defRPr sz="2000">
          <a:solidFill>
            <a:srgbClr val="000000"/>
          </a:solidFill>
          <a:latin typeface="+mn-lt"/>
          <a:ea typeface="ＭＳ Ｐゴシック" charset="0"/>
        </a:defRPr>
      </a:lvl5pPr>
      <a:lvl6pPr marL="2155825" indent="-169863" algn="l" rtl="0" fontAlgn="base">
        <a:lnSpc>
          <a:spcPct val="90000"/>
        </a:lnSpc>
        <a:spcBef>
          <a:spcPct val="35000"/>
        </a:spcBef>
        <a:spcAft>
          <a:spcPct val="35000"/>
        </a:spcAft>
        <a:buChar char="•"/>
        <a:defRPr sz="2000">
          <a:solidFill>
            <a:srgbClr val="FFFFFF"/>
          </a:solidFill>
          <a:latin typeface="+mn-lt"/>
        </a:defRPr>
      </a:lvl6pPr>
      <a:lvl7pPr marL="2613025" indent="-169863" algn="l" rtl="0" fontAlgn="base">
        <a:lnSpc>
          <a:spcPct val="90000"/>
        </a:lnSpc>
        <a:spcBef>
          <a:spcPct val="35000"/>
        </a:spcBef>
        <a:spcAft>
          <a:spcPct val="35000"/>
        </a:spcAft>
        <a:buChar char="•"/>
        <a:defRPr sz="2000">
          <a:solidFill>
            <a:srgbClr val="FFFFFF"/>
          </a:solidFill>
          <a:latin typeface="+mn-lt"/>
        </a:defRPr>
      </a:lvl7pPr>
      <a:lvl8pPr marL="3070225" indent="-169863" algn="l" rtl="0" fontAlgn="base">
        <a:lnSpc>
          <a:spcPct val="90000"/>
        </a:lnSpc>
        <a:spcBef>
          <a:spcPct val="35000"/>
        </a:spcBef>
        <a:spcAft>
          <a:spcPct val="35000"/>
        </a:spcAft>
        <a:buChar char="•"/>
        <a:defRPr sz="2000">
          <a:solidFill>
            <a:srgbClr val="FFFFFF"/>
          </a:solidFill>
          <a:latin typeface="+mn-lt"/>
        </a:defRPr>
      </a:lvl8pPr>
      <a:lvl9pPr marL="3527425" indent="-169863" algn="l" rtl="0" fontAlgn="base">
        <a:lnSpc>
          <a:spcPct val="90000"/>
        </a:lnSpc>
        <a:spcBef>
          <a:spcPct val="35000"/>
        </a:spcBef>
        <a:spcAft>
          <a:spcPct val="35000"/>
        </a:spcAft>
        <a:buChar char="•"/>
        <a:defRPr sz="2000">
          <a:solidFill>
            <a:srgbClr val="FFFF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7410" name="Title Placeholder 1"/>
          <p:cNvSpPr>
            <a:spLocks noGrp="1"/>
          </p:cNvSpPr>
          <p:nvPr>
            <p:ph type="title"/>
          </p:nvPr>
        </p:nvSpPr>
        <p:spPr bwMode="auto">
          <a:xfrm>
            <a:off x="1714500" y="261938"/>
            <a:ext cx="6972300" cy="1028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endParaRPr lang="en-GB"/>
          </a:p>
        </p:txBody>
      </p:sp>
      <p:sp>
        <p:nvSpPr>
          <p:cNvPr id="17411" name="Text Placeholder 2"/>
          <p:cNvSpPr>
            <a:spLocks noGrp="1"/>
          </p:cNvSpPr>
          <p:nvPr>
            <p:ph type="body" idx="1"/>
          </p:nvPr>
        </p:nvSpPr>
        <p:spPr bwMode="auto">
          <a:xfrm>
            <a:off x="1714500" y="1331119"/>
            <a:ext cx="6972300" cy="33944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4"/>
          <p:cNvSpPr txBox="1">
            <a:spLocks/>
          </p:cNvSpPr>
          <p:nvPr/>
        </p:nvSpPr>
        <p:spPr>
          <a:xfrm>
            <a:off x="323881" y="4913710"/>
            <a:ext cx="2894013" cy="172640"/>
          </a:xfrm>
          <a:prstGeom prst="rect">
            <a:avLst/>
          </a:prstGeom>
        </p:spPr>
        <p:txBody>
          <a:bodyPr/>
          <a:lstStyle>
            <a:lvl1pPr eaLnBrk="0" hangingPunct="0">
              <a:defRPr sz="4400">
                <a:solidFill>
                  <a:schemeClr val="tx2"/>
                </a:solidFill>
                <a:latin typeface="Arial" charset="0"/>
                <a:ea typeface="ＭＳ Ｐゴシック" charset="0"/>
                <a:cs typeface="ＭＳ Ｐゴシック" charset="0"/>
              </a:defRPr>
            </a:lvl1pPr>
            <a:lvl2pPr marL="742950" indent="-285750" eaLnBrk="0" hangingPunct="0">
              <a:defRPr sz="4400">
                <a:solidFill>
                  <a:schemeClr val="tx2"/>
                </a:solidFill>
                <a:latin typeface="Arial" charset="0"/>
                <a:ea typeface="ＭＳ Ｐゴシック" charset="0"/>
              </a:defRPr>
            </a:lvl2pPr>
            <a:lvl3pPr marL="1143000" indent="-228600" eaLnBrk="0" hangingPunct="0">
              <a:defRPr sz="4400">
                <a:solidFill>
                  <a:schemeClr val="tx2"/>
                </a:solidFill>
                <a:latin typeface="Arial" charset="0"/>
                <a:ea typeface="ＭＳ Ｐゴシック" charset="0"/>
              </a:defRPr>
            </a:lvl3pPr>
            <a:lvl4pPr marL="1600200" indent="-228600" eaLnBrk="0" hangingPunct="0">
              <a:defRPr sz="4400">
                <a:solidFill>
                  <a:schemeClr val="tx2"/>
                </a:solidFill>
                <a:latin typeface="Arial" charset="0"/>
                <a:ea typeface="ＭＳ Ｐゴシック" charset="0"/>
              </a:defRPr>
            </a:lvl4pPr>
            <a:lvl5pPr marL="2057400" indent="-228600" eaLnBrk="0" hangingPunct="0">
              <a:defRPr sz="4400">
                <a:solidFill>
                  <a:schemeClr val="tx2"/>
                </a:solidFill>
                <a:latin typeface="Arial" charset="0"/>
                <a:ea typeface="ＭＳ Ｐゴシック" charset="0"/>
              </a:defRPr>
            </a:lvl5pPr>
            <a:lvl6pPr marL="2514600" indent="-228600" eaLnBrk="0" fontAlgn="base" hangingPunct="0">
              <a:lnSpc>
                <a:spcPct val="85000"/>
              </a:lnSpc>
              <a:spcBef>
                <a:spcPct val="0"/>
              </a:spcBef>
              <a:spcAft>
                <a:spcPct val="0"/>
              </a:spcAft>
              <a:defRPr sz="4400">
                <a:solidFill>
                  <a:schemeClr val="tx2"/>
                </a:solidFill>
                <a:latin typeface="Arial" charset="0"/>
                <a:ea typeface="ＭＳ Ｐゴシック" charset="0"/>
              </a:defRPr>
            </a:lvl6pPr>
            <a:lvl7pPr marL="2971800" indent="-228600" eaLnBrk="0" fontAlgn="base" hangingPunct="0">
              <a:lnSpc>
                <a:spcPct val="85000"/>
              </a:lnSpc>
              <a:spcBef>
                <a:spcPct val="0"/>
              </a:spcBef>
              <a:spcAft>
                <a:spcPct val="0"/>
              </a:spcAft>
              <a:defRPr sz="4400">
                <a:solidFill>
                  <a:schemeClr val="tx2"/>
                </a:solidFill>
                <a:latin typeface="Arial" charset="0"/>
                <a:ea typeface="ＭＳ Ｐゴシック" charset="0"/>
              </a:defRPr>
            </a:lvl7pPr>
            <a:lvl8pPr marL="3429000" indent="-228600" eaLnBrk="0" fontAlgn="base" hangingPunct="0">
              <a:lnSpc>
                <a:spcPct val="85000"/>
              </a:lnSpc>
              <a:spcBef>
                <a:spcPct val="0"/>
              </a:spcBef>
              <a:spcAft>
                <a:spcPct val="0"/>
              </a:spcAft>
              <a:defRPr sz="4400">
                <a:solidFill>
                  <a:schemeClr val="tx2"/>
                </a:solidFill>
                <a:latin typeface="Arial" charset="0"/>
                <a:ea typeface="ＭＳ Ｐゴシック" charset="0"/>
              </a:defRPr>
            </a:lvl8pPr>
            <a:lvl9pPr marL="3886200" indent="-228600" eaLnBrk="0" fontAlgn="base" hangingPunct="0">
              <a:lnSpc>
                <a:spcPct val="85000"/>
              </a:lnSpc>
              <a:spcBef>
                <a:spcPct val="0"/>
              </a:spcBef>
              <a:spcAft>
                <a:spcPct val="0"/>
              </a:spcAft>
              <a:defRPr sz="4400">
                <a:solidFill>
                  <a:schemeClr val="tx2"/>
                </a:solidFill>
                <a:latin typeface="Arial" charset="0"/>
                <a:ea typeface="ＭＳ Ｐゴシック" charset="0"/>
              </a:defRPr>
            </a:lvl9pPr>
          </a:lstStyle>
          <a:p>
            <a:pPr eaLnBrk="1" hangingPunct="1">
              <a:lnSpc>
                <a:spcPct val="100000"/>
              </a:lnSpc>
            </a:pPr>
            <a:r>
              <a:rPr lang="en-GB" sz="1000">
                <a:solidFill>
                  <a:srgbClr val="000000"/>
                </a:solidFill>
              </a:rPr>
              <a:t>© Crown copyright   Met Office</a:t>
            </a:r>
          </a:p>
        </p:txBody>
      </p:sp>
    </p:spTree>
    <p:extLst>
      <p:ext uri="{BB962C8B-B14F-4D97-AF65-F5344CB8AC3E}">
        <p14:creationId xmlns:p14="http://schemas.microsoft.com/office/powerpoint/2010/main" val="3621625546"/>
      </p:ext>
    </p:extLst>
  </p:cSld>
  <p:clrMap bg1="lt1" tx1="dk1" bg2="lt2" tx2="dk2" accent1="accent1" accent2="accent2" accent3="accent3" accent4="accent4" accent5="accent5" accent6="accent6" hlink="hlink" folHlink="folHlink"/>
  <p:sldLayoutIdLst>
    <p:sldLayoutId id="2147484422" r:id="rId1"/>
    <p:sldLayoutId id="2147484423" r:id="rId2"/>
    <p:sldLayoutId id="2147484424" r:id="rId3"/>
    <p:sldLayoutId id="2147484425" r:id="rId4"/>
    <p:sldLayoutId id="2147484426" r:id="rId5"/>
    <p:sldLayoutId id="2147484427" r:id="rId6"/>
    <p:sldLayoutId id="2147484428" r:id="rId7"/>
    <p:sldLayoutId id="2147484429" r:id="rId8"/>
    <p:sldLayoutId id="2147484430" r:id="rId9"/>
    <p:sldLayoutId id="2147484431" r:id="rId10"/>
    <p:sldLayoutId id="2147484432" r:id="rId11"/>
    <p:sldLayoutId id="2147484433" r:id="rId12"/>
  </p:sldLayoutIdLst>
  <p:txStyles>
    <p:titleStyle>
      <a:lvl1pPr algn="l" rtl="0" eaLnBrk="0" fontAlgn="base" hangingPunct="0">
        <a:spcBef>
          <a:spcPct val="0"/>
        </a:spcBef>
        <a:spcAft>
          <a:spcPct val="0"/>
        </a:spcAft>
        <a:defRPr sz="4000" kern="1200">
          <a:solidFill>
            <a:schemeClr val="tx1"/>
          </a:solidFill>
          <a:latin typeface="+mj-lt"/>
          <a:ea typeface="ＭＳ Ｐゴシック" pitchFamily="34" charset="-128"/>
          <a:cs typeface="ＭＳ Ｐゴシック" charset="0"/>
        </a:defRPr>
      </a:lvl1pPr>
      <a:lvl2pPr algn="l" rtl="0" eaLnBrk="0" fontAlgn="base" hangingPunct="0">
        <a:spcBef>
          <a:spcPct val="0"/>
        </a:spcBef>
        <a:spcAft>
          <a:spcPct val="0"/>
        </a:spcAft>
        <a:defRPr sz="4000">
          <a:solidFill>
            <a:schemeClr val="tx1"/>
          </a:solidFill>
          <a:latin typeface="Arial" charset="0"/>
          <a:ea typeface="ＭＳ Ｐゴシック" pitchFamily="34" charset="-128"/>
          <a:cs typeface="ＭＳ Ｐゴシック" charset="0"/>
        </a:defRPr>
      </a:lvl2pPr>
      <a:lvl3pPr algn="l" rtl="0" eaLnBrk="0" fontAlgn="base" hangingPunct="0">
        <a:spcBef>
          <a:spcPct val="0"/>
        </a:spcBef>
        <a:spcAft>
          <a:spcPct val="0"/>
        </a:spcAft>
        <a:defRPr sz="4000">
          <a:solidFill>
            <a:schemeClr val="tx1"/>
          </a:solidFill>
          <a:latin typeface="Arial" charset="0"/>
          <a:ea typeface="ＭＳ Ｐゴシック" pitchFamily="34" charset="-128"/>
          <a:cs typeface="ＭＳ Ｐゴシック" charset="0"/>
        </a:defRPr>
      </a:lvl3pPr>
      <a:lvl4pPr algn="l" rtl="0" eaLnBrk="0" fontAlgn="base" hangingPunct="0">
        <a:spcBef>
          <a:spcPct val="0"/>
        </a:spcBef>
        <a:spcAft>
          <a:spcPct val="0"/>
        </a:spcAft>
        <a:defRPr sz="4000">
          <a:solidFill>
            <a:schemeClr val="tx1"/>
          </a:solidFill>
          <a:latin typeface="Arial" charset="0"/>
          <a:ea typeface="ＭＳ Ｐゴシック" pitchFamily="34" charset="-128"/>
          <a:cs typeface="ＭＳ Ｐゴシック" charset="0"/>
        </a:defRPr>
      </a:lvl4pPr>
      <a:lvl5pPr algn="l" rtl="0" eaLnBrk="0" fontAlgn="base" hangingPunct="0">
        <a:spcBef>
          <a:spcPct val="0"/>
        </a:spcBef>
        <a:spcAft>
          <a:spcPct val="0"/>
        </a:spcAft>
        <a:defRPr sz="4000">
          <a:solidFill>
            <a:schemeClr val="tx1"/>
          </a:solidFill>
          <a:latin typeface="Arial" charset="0"/>
          <a:ea typeface="ＭＳ Ｐゴシック" pitchFamily="34" charset="-128"/>
          <a:cs typeface="ＭＳ Ｐゴシック"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342900" indent="-3429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34" charset="-128"/>
          <a:cs typeface="ＭＳ Ｐゴシック" charset="0"/>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96610" name="Title Placeholder 1"/>
          <p:cNvSpPr>
            <a:spLocks noGrp="1"/>
          </p:cNvSpPr>
          <p:nvPr>
            <p:ph type="title"/>
          </p:nvPr>
        </p:nvSpPr>
        <p:spPr bwMode="auto">
          <a:xfrm>
            <a:off x="1714500" y="261938"/>
            <a:ext cx="6972300" cy="1028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endParaRPr lang="en-GB"/>
          </a:p>
        </p:txBody>
      </p:sp>
      <p:sp>
        <p:nvSpPr>
          <p:cNvPr id="196611" name="Text Placeholder 2"/>
          <p:cNvSpPr>
            <a:spLocks noGrp="1"/>
          </p:cNvSpPr>
          <p:nvPr>
            <p:ph type="body" idx="1"/>
          </p:nvPr>
        </p:nvSpPr>
        <p:spPr bwMode="auto">
          <a:xfrm>
            <a:off x="1714500" y="1331119"/>
            <a:ext cx="69723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4"/>
          <p:cNvSpPr txBox="1">
            <a:spLocks/>
          </p:cNvSpPr>
          <p:nvPr/>
        </p:nvSpPr>
        <p:spPr>
          <a:xfrm>
            <a:off x="323855" y="4913710"/>
            <a:ext cx="2894013" cy="172640"/>
          </a:xfrm>
          <a:prstGeom prst="rect">
            <a:avLst/>
          </a:prstGeom>
        </p:spPr>
        <p:txBody>
          <a:bodyPr/>
          <a:lstStyle/>
          <a:p>
            <a:pPr eaLnBrk="0" hangingPunct="0">
              <a:lnSpc>
                <a:spcPct val="100000"/>
              </a:lnSpc>
            </a:pPr>
            <a:r>
              <a:rPr lang="en-GB" sz="1000">
                <a:solidFill>
                  <a:srgbClr val="000000"/>
                </a:solidFill>
                <a:latin typeface="Arial" pitchFamily="34" charset="0"/>
                <a:ea typeface="ＭＳ Ｐゴシック" pitchFamily="34" charset="-128"/>
                <a:cs typeface="+mn-cs"/>
              </a:rPr>
              <a:t>© Crown copyright   Met Office</a:t>
            </a:r>
          </a:p>
        </p:txBody>
      </p:sp>
    </p:spTree>
  </p:cSld>
  <p:clrMap bg1="lt1" tx1="dk1" bg2="lt2" tx2="dk2" accent1="accent1" accent2="accent2" accent3="accent3" accent4="accent4" accent5="accent5" accent6="accent6" hlink="hlink" folHlink="folHlink"/>
  <p:sldLayoutIdLst>
    <p:sldLayoutId id="2147484558" r:id="rId1"/>
    <p:sldLayoutId id="2147484559" r:id="rId2"/>
    <p:sldLayoutId id="2147484560" r:id="rId3"/>
    <p:sldLayoutId id="2147484561" r:id="rId4"/>
    <p:sldLayoutId id="2147484562" r:id="rId5"/>
    <p:sldLayoutId id="2147484563" r:id="rId6"/>
    <p:sldLayoutId id="2147484564" r:id="rId7"/>
    <p:sldLayoutId id="2147484565" r:id="rId8"/>
    <p:sldLayoutId id="2147484566" r:id="rId9"/>
    <p:sldLayoutId id="2147484567" r:id="rId10"/>
    <p:sldLayoutId id="2147484568" r:id="rId11"/>
    <p:sldLayoutId id="2147484569" r:id="rId12"/>
    <p:sldLayoutId id="2147484570" r:id="rId13"/>
  </p:sldLayoutIdLst>
  <p:transition>
    <p:wipe/>
  </p:transition>
  <p:hf sldNum="0" hdr="0" dt="0"/>
  <p:txStyles>
    <p:titleStyle>
      <a:lvl1pPr algn="l" rtl="0" eaLnBrk="0" fontAlgn="base" hangingPunct="0">
        <a:spcBef>
          <a:spcPct val="0"/>
        </a:spcBef>
        <a:spcAft>
          <a:spcPct val="0"/>
        </a:spcAft>
        <a:defRPr sz="4000" kern="1200">
          <a:solidFill>
            <a:schemeClr val="tx1"/>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1"/>
          </a:solidFill>
          <a:latin typeface="Arial" charset="0"/>
          <a:ea typeface="ＭＳ Ｐゴシック" charset="0"/>
          <a:cs typeface="ＭＳ Ｐゴシック" charset="0"/>
        </a:defRPr>
      </a:lvl2pPr>
      <a:lvl3pPr algn="l" rtl="0" eaLnBrk="0" fontAlgn="base" hangingPunct="0">
        <a:spcBef>
          <a:spcPct val="0"/>
        </a:spcBef>
        <a:spcAft>
          <a:spcPct val="0"/>
        </a:spcAft>
        <a:defRPr sz="4000">
          <a:solidFill>
            <a:schemeClr val="tx1"/>
          </a:solidFill>
          <a:latin typeface="Arial" charset="0"/>
          <a:ea typeface="ＭＳ Ｐゴシック" charset="0"/>
          <a:cs typeface="ＭＳ Ｐゴシック" charset="0"/>
        </a:defRPr>
      </a:lvl3pPr>
      <a:lvl4pPr algn="l" rtl="0" eaLnBrk="0" fontAlgn="base" hangingPunct="0">
        <a:spcBef>
          <a:spcPct val="0"/>
        </a:spcBef>
        <a:spcAft>
          <a:spcPct val="0"/>
        </a:spcAft>
        <a:defRPr sz="4000">
          <a:solidFill>
            <a:schemeClr val="tx1"/>
          </a:solidFill>
          <a:latin typeface="Arial" charset="0"/>
          <a:ea typeface="ＭＳ Ｐゴシック" charset="0"/>
          <a:cs typeface="ＭＳ Ｐゴシック" charset="0"/>
        </a:defRPr>
      </a:lvl4pPr>
      <a:lvl5pPr algn="l" rtl="0" eaLnBrk="0" fontAlgn="base" hangingPunct="0">
        <a:spcBef>
          <a:spcPct val="0"/>
        </a:spcBef>
        <a:spcAft>
          <a:spcPct val="0"/>
        </a:spcAft>
        <a:defRPr sz="4000">
          <a:solidFill>
            <a:schemeClr val="tx1"/>
          </a:solidFill>
          <a:latin typeface="Arial"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342900" indent="-3429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8434" name="Title Placeholder 1"/>
          <p:cNvSpPr>
            <a:spLocks noGrp="1"/>
          </p:cNvSpPr>
          <p:nvPr>
            <p:ph type="title"/>
          </p:nvPr>
        </p:nvSpPr>
        <p:spPr bwMode="auto">
          <a:xfrm>
            <a:off x="1714500" y="261938"/>
            <a:ext cx="6972300" cy="1028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endParaRPr lang="en-GB"/>
          </a:p>
        </p:txBody>
      </p:sp>
      <p:sp>
        <p:nvSpPr>
          <p:cNvPr id="18435" name="Text Placeholder 2"/>
          <p:cNvSpPr>
            <a:spLocks noGrp="1"/>
          </p:cNvSpPr>
          <p:nvPr>
            <p:ph type="body" idx="1"/>
          </p:nvPr>
        </p:nvSpPr>
        <p:spPr bwMode="auto">
          <a:xfrm>
            <a:off x="1714500" y="1331119"/>
            <a:ext cx="69723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4"/>
          <p:cNvSpPr txBox="1">
            <a:spLocks/>
          </p:cNvSpPr>
          <p:nvPr/>
        </p:nvSpPr>
        <p:spPr>
          <a:xfrm>
            <a:off x="323855" y="4913710"/>
            <a:ext cx="2894013" cy="172640"/>
          </a:xfrm>
          <a:prstGeom prst="rect">
            <a:avLst/>
          </a:prstGeom>
        </p:spPr>
        <p:txBody>
          <a:bodyPr/>
          <a:lstStyle/>
          <a:p>
            <a:pPr>
              <a:lnSpc>
                <a:spcPct val="100000"/>
              </a:lnSpc>
            </a:pPr>
            <a:r>
              <a:rPr lang="en-GB" sz="1000">
                <a:solidFill>
                  <a:srgbClr val="000000"/>
                </a:solidFill>
                <a:latin typeface="Arial" pitchFamily="34" charset="0"/>
                <a:ea typeface="ＭＳ Ｐゴシック" pitchFamily="34" charset="-128"/>
                <a:cs typeface="Arial" pitchFamily="34" charset="0"/>
              </a:rPr>
              <a:t>© Crown copyright   Met Office</a:t>
            </a:r>
          </a:p>
        </p:txBody>
      </p:sp>
    </p:spTree>
  </p:cSld>
  <p:clrMap bg1="lt1" tx1="dk1" bg2="lt2" tx2="dk2" accent1="accent1" accent2="accent2" accent3="accent3" accent4="accent4" accent5="accent5" accent6="accent6" hlink="hlink" folHlink="folHlink"/>
  <p:sldLayoutIdLst>
    <p:sldLayoutId id="2147484572" r:id="rId1"/>
    <p:sldLayoutId id="2147484573" r:id="rId2"/>
    <p:sldLayoutId id="2147484574" r:id="rId3"/>
    <p:sldLayoutId id="2147484575" r:id="rId4"/>
    <p:sldLayoutId id="2147484576" r:id="rId5"/>
    <p:sldLayoutId id="2147484577" r:id="rId6"/>
    <p:sldLayoutId id="2147484578" r:id="rId7"/>
    <p:sldLayoutId id="2147484579" r:id="rId8"/>
    <p:sldLayoutId id="2147484580" r:id="rId9"/>
    <p:sldLayoutId id="2147484581" r:id="rId10"/>
    <p:sldLayoutId id="2147484582" r:id="rId11"/>
    <p:sldLayoutId id="2147484583" r:id="rId12"/>
    <p:sldLayoutId id="2147484584" r:id="rId13"/>
  </p:sldLayoutIdLst>
  <p:transition/>
  <p:txStyles>
    <p:titleStyle>
      <a:lvl1pPr algn="l" rtl="0" eaLnBrk="0" fontAlgn="base" hangingPunct="0">
        <a:spcBef>
          <a:spcPct val="0"/>
        </a:spcBef>
        <a:spcAft>
          <a:spcPct val="0"/>
        </a:spcAft>
        <a:defRPr sz="4000" kern="1200">
          <a:solidFill>
            <a:schemeClr val="tx1"/>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1"/>
          </a:solidFill>
          <a:latin typeface="Arial" charset="0"/>
          <a:ea typeface="ＭＳ Ｐゴシック" charset="0"/>
          <a:cs typeface="ＭＳ Ｐゴシック" charset="0"/>
        </a:defRPr>
      </a:lvl2pPr>
      <a:lvl3pPr algn="l" rtl="0" eaLnBrk="0" fontAlgn="base" hangingPunct="0">
        <a:spcBef>
          <a:spcPct val="0"/>
        </a:spcBef>
        <a:spcAft>
          <a:spcPct val="0"/>
        </a:spcAft>
        <a:defRPr sz="4000">
          <a:solidFill>
            <a:schemeClr val="tx1"/>
          </a:solidFill>
          <a:latin typeface="Arial" charset="0"/>
          <a:ea typeface="ＭＳ Ｐゴシック" charset="0"/>
          <a:cs typeface="ＭＳ Ｐゴシック" charset="0"/>
        </a:defRPr>
      </a:lvl3pPr>
      <a:lvl4pPr algn="l" rtl="0" eaLnBrk="0" fontAlgn="base" hangingPunct="0">
        <a:spcBef>
          <a:spcPct val="0"/>
        </a:spcBef>
        <a:spcAft>
          <a:spcPct val="0"/>
        </a:spcAft>
        <a:defRPr sz="4000">
          <a:solidFill>
            <a:schemeClr val="tx1"/>
          </a:solidFill>
          <a:latin typeface="Arial" charset="0"/>
          <a:ea typeface="ＭＳ Ｐゴシック" charset="0"/>
          <a:cs typeface="ＭＳ Ｐゴシック" charset="0"/>
        </a:defRPr>
      </a:lvl4pPr>
      <a:lvl5pPr algn="l" rtl="0" eaLnBrk="0" fontAlgn="base" hangingPunct="0">
        <a:spcBef>
          <a:spcPct val="0"/>
        </a:spcBef>
        <a:spcAft>
          <a:spcPct val="0"/>
        </a:spcAft>
        <a:defRPr sz="4000">
          <a:solidFill>
            <a:schemeClr val="tx1"/>
          </a:solidFill>
          <a:latin typeface="Arial"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342900" indent="-3429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bwMode="auto">
          <a:xfrm>
            <a:off x="1752600" y="260747"/>
            <a:ext cx="6934200" cy="10287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t>Slide heading Arial 40</a:t>
            </a:r>
          </a:p>
        </p:txBody>
      </p:sp>
      <p:sp>
        <p:nvSpPr>
          <p:cNvPr id="165891" name="Rectangle 3"/>
          <p:cNvSpPr>
            <a:spLocks noGrp="1" noChangeArrowheads="1"/>
          </p:cNvSpPr>
          <p:nvPr>
            <p:ph type="body" idx="1"/>
          </p:nvPr>
        </p:nvSpPr>
        <p:spPr bwMode="auto">
          <a:xfrm>
            <a:off x="1752600" y="1329931"/>
            <a:ext cx="6934200" cy="35635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t>First level Arial 24</a:t>
            </a:r>
          </a:p>
          <a:p>
            <a:pPr lvl="1"/>
            <a:r>
              <a:rPr lang="en-GB"/>
              <a:t>Second level Arial 20</a:t>
            </a:r>
          </a:p>
          <a:p>
            <a:pPr lvl="2"/>
            <a:r>
              <a:rPr lang="en-GB"/>
              <a:t>Third level Arial 20</a:t>
            </a:r>
          </a:p>
          <a:p>
            <a:pPr lvl="3"/>
            <a:r>
              <a:rPr lang="en-GB"/>
              <a:t>Fourth level Arial 20</a:t>
            </a:r>
          </a:p>
          <a:p>
            <a:pPr lvl="4"/>
            <a:r>
              <a:rPr lang="en-GB"/>
              <a:t>Fifth level Arial 20</a:t>
            </a:r>
          </a:p>
        </p:txBody>
      </p:sp>
      <p:sp>
        <p:nvSpPr>
          <p:cNvPr id="165892" name="Rectangle 4"/>
          <p:cNvSpPr>
            <a:spLocks noGrp="1" noChangeArrowheads="1"/>
          </p:cNvSpPr>
          <p:nvPr>
            <p:ph type="ftr" sz="quarter" idx="3"/>
          </p:nvPr>
        </p:nvSpPr>
        <p:spPr bwMode="auto">
          <a:xfrm>
            <a:off x="323850" y="4914900"/>
            <a:ext cx="2895600" cy="1714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lnSpc>
                <a:spcPct val="100000"/>
              </a:lnSpc>
              <a:spcBef>
                <a:spcPct val="0"/>
              </a:spcBef>
              <a:spcAft>
                <a:spcPct val="0"/>
              </a:spcAft>
              <a:buFontTx/>
              <a:buNone/>
              <a:defRPr sz="1000">
                <a:solidFill>
                  <a:schemeClr val="bg1"/>
                </a:solidFill>
              </a:defRPr>
            </a:lvl1pPr>
          </a:lstStyle>
          <a:p>
            <a:r>
              <a:rPr lang="en-GB">
                <a:solidFill>
                  <a:srgbClr val="000000"/>
                </a:solidFill>
                <a:ea typeface="+mn-ea"/>
                <a:cs typeface="+mn-cs"/>
              </a:rPr>
              <a:t>© Crown copyright   Met Office</a:t>
            </a:r>
            <a:endParaRPr lang="en-GB">
              <a:solidFill>
                <a:srgbClr val="000000"/>
              </a:solidFill>
              <a:latin typeface="Times" pitchFamily="18" charset="0"/>
              <a:ea typeface="+mn-ea"/>
              <a:cs typeface="+mn-cs"/>
            </a:endParaRPr>
          </a:p>
        </p:txBody>
      </p:sp>
    </p:spTree>
  </p:cSld>
  <p:clrMap bg1="dk2" tx1="lt1" bg2="dk1" tx2="lt2" accent1="accent1" accent2="accent2" accent3="accent3" accent4="accent4" accent5="accent5" accent6="accent6" hlink="hlink" folHlink="folHlink"/>
  <p:sldLayoutIdLst>
    <p:sldLayoutId id="2147484586" r:id="rId1"/>
    <p:sldLayoutId id="2147484587" r:id="rId2"/>
    <p:sldLayoutId id="2147484588" r:id="rId3"/>
    <p:sldLayoutId id="2147484589" r:id="rId4"/>
    <p:sldLayoutId id="2147484590" r:id="rId5"/>
    <p:sldLayoutId id="2147484591" r:id="rId6"/>
    <p:sldLayoutId id="2147484592" r:id="rId7"/>
    <p:sldLayoutId id="2147484593" r:id="rId8"/>
    <p:sldLayoutId id="2147484594" r:id="rId9"/>
    <p:sldLayoutId id="2147484595" r:id="rId10"/>
    <p:sldLayoutId id="2147484596" r:id="rId11"/>
    <p:sldLayoutId id="2147484597" r:id="rId12"/>
  </p:sldLayoutIdLst>
  <p:transition>
    <p:wipe/>
  </p:transition>
  <p:hf sldNum="0" hdr="0" dt="0"/>
  <p:txStyles>
    <p:titleStyle>
      <a:lvl1pPr algn="l" rtl="0" fontAlgn="base">
        <a:lnSpc>
          <a:spcPct val="85000"/>
        </a:lnSpc>
        <a:spcBef>
          <a:spcPct val="0"/>
        </a:spcBef>
        <a:spcAft>
          <a:spcPct val="0"/>
        </a:spcAft>
        <a:defRPr sz="4000">
          <a:solidFill>
            <a:srgbClr val="000000"/>
          </a:solidFill>
          <a:latin typeface="+mj-lt"/>
          <a:ea typeface="+mj-ea"/>
          <a:cs typeface="+mj-cs"/>
        </a:defRPr>
      </a:lvl1pPr>
      <a:lvl2pPr algn="l" rtl="0" fontAlgn="base">
        <a:lnSpc>
          <a:spcPct val="85000"/>
        </a:lnSpc>
        <a:spcBef>
          <a:spcPct val="0"/>
        </a:spcBef>
        <a:spcAft>
          <a:spcPct val="0"/>
        </a:spcAft>
        <a:defRPr sz="4000">
          <a:solidFill>
            <a:srgbClr val="000000"/>
          </a:solidFill>
          <a:latin typeface="Arial" charset="0"/>
        </a:defRPr>
      </a:lvl2pPr>
      <a:lvl3pPr algn="l" rtl="0" fontAlgn="base">
        <a:lnSpc>
          <a:spcPct val="85000"/>
        </a:lnSpc>
        <a:spcBef>
          <a:spcPct val="0"/>
        </a:spcBef>
        <a:spcAft>
          <a:spcPct val="0"/>
        </a:spcAft>
        <a:defRPr sz="4000">
          <a:solidFill>
            <a:srgbClr val="000000"/>
          </a:solidFill>
          <a:latin typeface="Arial" charset="0"/>
        </a:defRPr>
      </a:lvl3pPr>
      <a:lvl4pPr algn="l" rtl="0" fontAlgn="base">
        <a:lnSpc>
          <a:spcPct val="85000"/>
        </a:lnSpc>
        <a:spcBef>
          <a:spcPct val="0"/>
        </a:spcBef>
        <a:spcAft>
          <a:spcPct val="0"/>
        </a:spcAft>
        <a:defRPr sz="4000">
          <a:solidFill>
            <a:srgbClr val="000000"/>
          </a:solidFill>
          <a:latin typeface="Arial" charset="0"/>
        </a:defRPr>
      </a:lvl4pPr>
      <a:lvl5pPr algn="l" rtl="0" fontAlgn="base">
        <a:lnSpc>
          <a:spcPct val="85000"/>
        </a:lnSpc>
        <a:spcBef>
          <a:spcPct val="0"/>
        </a:spcBef>
        <a:spcAft>
          <a:spcPct val="0"/>
        </a:spcAft>
        <a:defRPr sz="4000">
          <a:solidFill>
            <a:srgbClr val="000000"/>
          </a:solidFill>
          <a:latin typeface="Arial" charset="0"/>
        </a:defRPr>
      </a:lvl5pPr>
      <a:lvl6pPr marL="457200" algn="l" rtl="0" fontAlgn="base">
        <a:lnSpc>
          <a:spcPct val="85000"/>
        </a:lnSpc>
        <a:spcBef>
          <a:spcPct val="0"/>
        </a:spcBef>
        <a:spcAft>
          <a:spcPct val="0"/>
        </a:spcAft>
        <a:defRPr sz="4000">
          <a:solidFill>
            <a:srgbClr val="000000"/>
          </a:solidFill>
          <a:latin typeface="Arial" charset="0"/>
        </a:defRPr>
      </a:lvl6pPr>
      <a:lvl7pPr marL="914400" algn="l" rtl="0" fontAlgn="base">
        <a:lnSpc>
          <a:spcPct val="85000"/>
        </a:lnSpc>
        <a:spcBef>
          <a:spcPct val="0"/>
        </a:spcBef>
        <a:spcAft>
          <a:spcPct val="0"/>
        </a:spcAft>
        <a:defRPr sz="4000">
          <a:solidFill>
            <a:srgbClr val="000000"/>
          </a:solidFill>
          <a:latin typeface="Arial" charset="0"/>
        </a:defRPr>
      </a:lvl7pPr>
      <a:lvl8pPr marL="1371600" algn="l" rtl="0" fontAlgn="base">
        <a:lnSpc>
          <a:spcPct val="85000"/>
        </a:lnSpc>
        <a:spcBef>
          <a:spcPct val="0"/>
        </a:spcBef>
        <a:spcAft>
          <a:spcPct val="0"/>
        </a:spcAft>
        <a:defRPr sz="4000">
          <a:solidFill>
            <a:srgbClr val="000000"/>
          </a:solidFill>
          <a:latin typeface="Arial" charset="0"/>
        </a:defRPr>
      </a:lvl8pPr>
      <a:lvl9pPr marL="1828800" algn="l" rtl="0" fontAlgn="base">
        <a:lnSpc>
          <a:spcPct val="85000"/>
        </a:lnSpc>
        <a:spcBef>
          <a:spcPct val="0"/>
        </a:spcBef>
        <a:spcAft>
          <a:spcPct val="0"/>
        </a:spcAft>
        <a:defRPr sz="4000">
          <a:solidFill>
            <a:srgbClr val="000000"/>
          </a:solidFill>
          <a:latin typeface="Arial" charset="0"/>
        </a:defRPr>
      </a:lvl9pPr>
    </p:titleStyle>
    <p:bodyStyle>
      <a:lvl1pPr marL="261938" indent="-261938" algn="l" rtl="0" fontAlgn="base">
        <a:lnSpc>
          <a:spcPct val="90000"/>
        </a:lnSpc>
        <a:spcBef>
          <a:spcPct val="35000"/>
        </a:spcBef>
        <a:spcAft>
          <a:spcPct val="35000"/>
        </a:spcAft>
        <a:buChar char="•"/>
        <a:defRPr sz="2400">
          <a:solidFill>
            <a:srgbClr val="000000"/>
          </a:solidFill>
          <a:latin typeface="+mn-lt"/>
          <a:ea typeface="+mn-ea"/>
          <a:cs typeface="+mn-cs"/>
        </a:defRPr>
      </a:lvl1pPr>
      <a:lvl2pPr marL="623888" indent="-182563" algn="l" rtl="0" fontAlgn="base">
        <a:lnSpc>
          <a:spcPct val="90000"/>
        </a:lnSpc>
        <a:spcBef>
          <a:spcPct val="35000"/>
        </a:spcBef>
        <a:spcAft>
          <a:spcPct val="35000"/>
        </a:spcAft>
        <a:buChar char="•"/>
        <a:defRPr sz="2000">
          <a:solidFill>
            <a:srgbClr val="000000"/>
          </a:solidFill>
          <a:latin typeface="+mn-lt"/>
        </a:defRPr>
      </a:lvl2pPr>
      <a:lvl3pPr marL="987425" indent="-184150" algn="l" rtl="0" fontAlgn="base">
        <a:lnSpc>
          <a:spcPct val="90000"/>
        </a:lnSpc>
        <a:spcBef>
          <a:spcPct val="35000"/>
        </a:spcBef>
        <a:spcAft>
          <a:spcPct val="35000"/>
        </a:spcAft>
        <a:buChar char="•"/>
        <a:defRPr sz="2000">
          <a:solidFill>
            <a:srgbClr val="000000"/>
          </a:solidFill>
          <a:latin typeface="+mn-lt"/>
        </a:defRPr>
      </a:lvl3pPr>
      <a:lvl4pPr marL="1349375" indent="-182563" algn="l" rtl="0" fontAlgn="base">
        <a:lnSpc>
          <a:spcPct val="90000"/>
        </a:lnSpc>
        <a:spcBef>
          <a:spcPct val="35000"/>
        </a:spcBef>
        <a:spcAft>
          <a:spcPct val="35000"/>
        </a:spcAft>
        <a:buChar char="•"/>
        <a:defRPr sz="2000">
          <a:solidFill>
            <a:srgbClr val="000000"/>
          </a:solidFill>
          <a:latin typeface="+mn-lt"/>
        </a:defRPr>
      </a:lvl4pPr>
      <a:lvl5pPr marL="1698625" indent="-169863" algn="l" rtl="0" fontAlgn="base">
        <a:lnSpc>
          <a:spcPct val="90000"/>
        </a:lnSpc>
        <a:spcBef>
          <a:spcPct val="35000"/>
        </a:spcBef>
        <a:spcAft>
          <a:spcPct val="35000"/>
        </a:spcAft>
        <a:buChar char="•"/>
        <a:defRPr sz="2000">
          <a:solidFill>
            <a:srgbClr val="000000"/>
          </a:solidFill>
          <a:latin typeface="+mn-lt"/>
        </a:defRPr>
      </a:lvl5pPr>
      <a:lvl6pPr marL="2155825" indent="-169863" algn="l" rtl="0" fontAlgn="base">
        <a:lnSpc>
          <a:spcPct val="90000"/>
        </a:lnSpc>
        <a:spcBef>
          <a:spcPct val="35000"/>
        </a:spcBef>
        <a:spcAft>
          <a:spcPct val="35000"/>
        </a:spcAft>
        <a:buChar char="•"/>
        <a:defRPr sz="2000">
          <a:solidFill>
            <a:srgbClr val="000000"/>
          </a:solidFill>
          <a:latin typeface="+mn-lt"/>
        </a:defRPr>
      </a:lvl6pPr>
      <a:lvl7pPr marL="2613025" indent="-169863" algn="l" rtl="0" fontAlgn="base">
        <a:lnSpc>
          <a:spcPct val="90000"/>
        </a:lnSpc>
        <a:spcBef>
          <a:spcPct val="35000"/>
        </a:spcBef>
        <a:spcAft>
          <a:spcPct val="35000"/>
        </a:spcAft>
        <a:buChar char="•"/>
        <a:defRPr sz="2000">
          <a:solidFill>
            <a:srgbClr val="000000"/>
          </a:solidFill>
          <a:latin typeface="+mn-lt"/>
        </a:defRPr>
      </a:lvl7pPr>
      <a:lvl8pPr marL="3070225" indent="-169863" algn="l" rtl="0" fontAlgn="base">
        <a:lnSpc>
          <a:spcPct val="90000"/>
        </a:lnSpc>
        <a:spcBef>
          <a:spcPct val="35000"/>
        </a:spcBef>
        <a:spcAft>
          <a:spcPct val="35000"/>
        </a:spcAft>
        <a:buChar char="•"/>
        <a:defRPr sz="2000">
          <a:solidFill>
            <a:srgbClr val="000000"/>
          </a:solidFill>
          <a:latin typeface="+mn-lt"/>
        </a:defRPr>
      </a:lvl8pPr>
      <a:lvl9pPr marL="3527425" indent="-169863" algn="l" rtl="0" fontAlgn="base">
        <a:lnSpc>
          <a:spcPct val="90000"/>
        </a:lnSpc>
        <a:spcBef>
          <a:spcPct val="35000"/>
        </a:spcBef>
        <a:spcAft>
          <a:spcPct val="35000"/>
        </a:spcAft>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17.png"/><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4.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54.xml"/></Relationships>
</file>

<file path=ppt/slides/_rels/slide13.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54.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gif"/><Relationship Id="rId1" Type="http://schemas.openxmlformats.org/officeDocument/2006/relationships/slideLayout" Target="../slideLayouts/slideLayout54.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gif"/><Relationship Id="rId1" Type="http://schemas.openxmlformats.org/officeDocument/2006/relationships/slideLayout" Target="../slideLayouts/slideLayout54.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5.xml"/><Relationship Id="rId1" Type="http://schemas.openxmlformats.org/officeDocument/2006/relationships/slideLayout" Target="../slideLayouts/slideLayout54.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54.xml"/><Relationship Id="rId5" Type="http://schemas.openxmlformats.org/officeDocument/2006/relationships/image" Target="../media/image31.png"/><Relationship Id="rId4" Type="http://schemas.openxmlformats.org/officeDocument/2006/relationships/image" Target="../media/image30.gif"/></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2.gif"/><Relationship Id="rId1" Type="http://schemas.openxmlformats.org/officeDocument/2006/relationships/slideLayout" Target="../slideLayouts/slideLayout54.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3.gif"/><Relationship Id="rId1" Type="http://schemas.openxmlformats.org/officeDocument/2006/relationships/slideLayout" Target="../slideLayouts/slideLayout54.xml"/></Relationships>
</file>

<file path=ppt/slides/_rels/slide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50.xml"/><Relationship Id="rId4" Type="http://schemas.openxmlformats.org/officeDocument/2006/relationships/image" Target="../media/image36.jpeg"/></Relationships>
</file>

<file path=ppt/slides/_rels/slide21.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image" Target="../media/image37.png"/><Relationship Id="rId1" Type="http://schemas.openxmlformats.org/officeDocument/2006/relationships/slideLayout" Target="../slideLayouts/slideLayout5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4.xml.rels><?xml version="1.0" encoding="UTF-8" standalone="yes"?>
<Relationships xmlns="http://schemas.openxmlformats.org/package/2006/relationships"><Relationship Id="rId3" Type="http://schemas.openxmlformats.org/officeDocument/2006/relationships/hyperlink" Target="https://doi.org/10.1109/TGRS.2020.3015257" TargetMode="External"/><Relationship Id="rId2" Type="http://schemas.openxmlformats.org/officeDocument/2006/relationships/image" Target="../media/image39.jpeg"/><Relationship Id="rId1" Type="http://schemas.openxmlformats.org/officeDocument/2006/relationships/slideLayout" Target="../slideLayouts/slideLayout55.xml"/><Relationship Id="rId4" Type="http://schemas.openxmlformats.org/officeDocument/2006/relationships/hyperlink" Target="http://tim.zymurgy.org/hewison/Saunders_et_al_2020_EUMETSTAT.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jpeg"/><Relationship Id="rId1" Type="http://schemas.openxmlformats.org/officeDocument/2006/relationships/slideLayout" Target="../slideLayouts/slideLayout54.xml"/><Relationship Id="rId5" Type="http://schemas.openxmlformats.org/officeDocument/2006/relationships/image" Target="../media/image21.jpe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994" name="Picture 6" descr="9589 globe backdrop RGB.jpg"/>
          <p:cNvPicPr>
            <a:picLocks noChangeAspect="1"/>
          </p:cNvPicPr>
          <p:nvPr/>
        </p:nvPicPr>
        <p:blipFill>
          <a:blip r:embed="rId3" cstate="print"/>
          <a:srcRect/>
          <a:stretch>
            <a:fillRect/>
          </a:stretch>
        </p:blipFill>
        <p:spPr bwMode="auto">
          <a:xfrm>
            <a:off x="13" y="0"/>
            <a:ext cx="9407525" cy="5143500"/>
          </a:xfrm>
          <a:prstGeom prst="rect">
            <a:avLst/>
          </a:prstGeom>
          <a:noFill/>
          <a:ln w="9525">
            <a:noFill/>
            <a:miter lim="800000"/>
            <a:headEnd/>
            <a:tailEnd/>
          </a:ln>
        </p:spPr>
      </p:pic>
      <p:pic>
        <p:nvPicPr>
          <p:cNvPr id="4" name="Picture 3" descr="9589 satellite ripples RGB.png"/>
          <p:cNvPicPr>
            <a:picLocks noChangeAspect="1"/>
          </p:cNvPicPr>
          <p:nvPr/>
        </p:nvPicPr>
        <p:blipFill>
          <a:blip r:embed="rId4" cstate="print"/>
          <a:srcRect/>
          <a:stretch>
            <a:fillRect/>
          </a:stretch>
        </p:blipFill>
        <p:spPr bwMode="auto">
          <a:xfrm>
            <a:off x="2119313" y="2571750"/>
            <a:ext cx="7288212" cy="5143500"/>
          </a:xfrm>
          <a:prstGeom prst="rect">
            <a:avLst/>
          </a:prstGeom>
          <a:noFill/>
          <a:ln w="9525">
            <a:noFill/>
            <a:miter lim="800000"/>
            <a:headEnd/>
            <a:tailEnd/>
          </a:ln>
        </p:spPr>
      </p:pic>
      <p:pic>
        <p:nvPicPr>
          <p:cNvPr id="212996" name="Picture 5" descr="7589 satellite RGB.png"/>
          <p:cNvPicPr>
            <a:picLocks noChangeAspect="1"/>
          </p:cNvPicPr>
          <p:nvPr/>
        </p:nvPicPr>
        <p:blipFill>
          <a:blip r:embed="rId5" cstate="print"/>
          <a:srcRect/>
          <a:stretch>
            <a:fillRect/>
          </a:stretch>
        </p:blipFill>
        <p:spPr bwMode="auto">
          <a:xfrm>
            <a:off x="3567113" y="1402558"/>
            <a:ext cx="7219950" cy="4330304"/>
          </a:xfrm>
          <a:prstGeom prst="rect">
            <a:avLst/>
          </a:prstGeom>
          <a:noFill/>
          <a:ln w="9525">
            <a:noFill/>
            <a:miter lim="800000"/>
            <a:headEnd/>
            <a:tailEnd/>
          </a:ln>
        </p:spPr>
      </p:pic>
      <p:sp>
        <p:nvSpPr>
          <p:cNvPr id="212997" name="TextBox 9"/>
          <p:cNvSpPr txBox="1">
            <a:spLocks noChangeArrowheads="1"/>
          </p:cNvSpPr>
          <p:nvPr/>
        </p:nvSpPr>
        <p:spPr bwMode="auto">
          <a:xfrm>
            <a:off x="198107" y="159143"/>
            <a:ext cx="8990923" cy="1034129"/>
          </a:xfrm>
          <a:prstGeom prst="rect">
            <a:avLst/>
          </a:prstGeom>
          <a:noFill/>
          <a:ln w="9525">
            <a:noFill/>
            <a:miter lim="800000"/>
            <a:headEnd/>
            <a:tailEnd/>
          </a:ln>
        </p:spPr>
        <p:txBody>
          <a:bodyPr wrap="none">
            <a:spAutoFit/>
          </a:bodyPr>
          <a:lstStyle/>
          <a:p>
            <a:r>
              <a:rPr lang="en-GB" sz="3600" dirty="0"/>
              <a:t>Long term monitoring of satellite </a:t>
            </a:r>
          </a:p>
          <a:p>
            <a:r>
              <a:rPr lang="en-GB" sz="3600" dirty="0"/>
              <a:t>radiances using the Met Office NWP model</a:t>
            </a:r>
          </a:p>
        </p:txBody>
      </p:sp>
      <p:sp>
        <p:nvSpPr>
          <p:cNvPr id="11" name="TextBox 10"/>
          <p:cNvSpPr txBox="1">
            <a:spLocks noChangeArrowheads="1"/>
          </p:cNvSpPr>
          <p:nvPr/>
        </p:nvSpPr>
        <p:spPr bwMode="auto">
          <a:xfrm>
            <a:off x="198107" y="470310"/>
            <a:ext cx="8811260" cy="1200329"/>
          </a:xfrm>
          <a:prstGeom prst="rect">
            <a:avLst/>
          </a:prstGeom>
          <a:noFill/>
          <a:ln w="9525">
            <a:noFill/>
            <a:miter lim="800000"/>
            <a:headEnd/>
            <a:tailEnd/>
          </a:ln>
        </p:spPr>
        <p:txBody>
          <a:bodyPr wrap="square">
            <a:spAutoFit/>
          </a:bodyPr>
          <a:lstStyle/>
          <a:p>
            <a:pPr defTabSz="457200">
              <a:lnSpc>
                <a:spcPct val="100000"/>
              </a:lnSpc>
            </a:pPr>
            <a:endParaRPr lang="en-US" sz="2000" dirty="0">
              <a:solidFill>
                <a:srgbClr val="FFFFFF"/>
              </a:solidFill>
              <a:ea typeface="ＭＳ Ｐゴシック" pitchFamily="34" charset="-128"/>
            </a:endParaRPr>
          </a:p>
          <a:p>
            <a:pPr defTabSz="457200">
              <a:lnSpc>
                <a:spcPct val="100000"/>
              </a:lnSpc>
            </a:pPr>
            <a:endParaRPr lang="en-GB" sz="2800" i="1" dirty="0">
              <a:solidFill>
                <a:srgbClr val="C1D72E"/>
              </a:solidFill>
              <a:latin typeface="Arial" pitchFamily="34" charset="0"/>
              <a:ea typeface="ＭＳ Ｐゴシック" pitchFamily="34" charset="-128"/>
              <a:cs typeface="Arial" pitchFamily="34" charset="0"/>
            </a:endParaRPr>
          </a:p>
          <a:p>
            <a:pPr defTabSz="457200">
              <a:lnSpc>
                <a:spcPct val="100000"/>
              </a:lnSpc>
            </a:pPr>
            <a:r>
              <a:rPr lang="en-GB" sz="2400" i="1" dirty="0">
                <a:solidFill>
                  <a:srgbClr val="C1D72E"/>
                </a:solidFill>
                <a:latin typeface="Arial" pitchFamily="34" charset="0"/>
                <a:ea typeface="ＭＳ Ｐゴシック" pitchFamily="34" charset="-128"/>
                <a:cs typeface="Arial" pitchFamily="34" charset="0"/>
              </a:rPr>
              <a:t>R. Saunders, T. Blackmore, B. Candy, P. Francis &amp; T. Hewison</a:t>
            </a:r>
          </a:p>
        </p:txBody>
      </p:sp>
      <p:sp>
        <p:nvSpPr>
          <p:cNvPr id="7" name="TextBox 6"/>
          <p:cNvSpPr txBox="1"/>
          <p:nvPr/>
        </p:nvSpPr>
        <p:spPr>
          <a:xfrm>
            <a:off x="317543" y="4632593"/>
            <a:ext cx="4793556" cy="301621"/>
          </a:xfrm>
          <a:prstGeom prst="rect">
            <a:avLst/>
          </a:prstGeom>
          <a:noFill/>
        </p:spPr>
        <p:txBody>
          <a:bodyPr wrap="none" rtlCol="0">
            <a:spAutoFit/>
          </a:bodyPr>
          <a:lstStyle/>
          <a:p>
            <a:r>
              <a:rPr lang="en-GB" sz="1600" dirty="0">
                <a:solidFill>
                  <a:schemeClr val="accent5"/>
                </a:solidFill>
              </a:rPr>
              <a:t>Acknowledgements to EUMETSAT for part-funding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IASI-A </a:t>
            </a:r>
            <a:r>
              <a:rPr lang="en-GB" dirty="0" err="1"/>
              <a:t>vs</a:t>
            </a:r>
            <a:r>
              <a:rPr lang="en-GB" dirty="0"/>
              <a:t> IASI-B biases</a:t>
            </a:r>
          </a:p>
        </p:txBody>
      </p:sp>
      <p:sp>
        <p:nvSpPr>
          <p:cNvPr id="3" name="Footer Placeholder 2"/>
          <p:cNvSpPr>
            <a:spLocks noGrp="1"/>
          </p:cNvSpPr>
          <p:nvPr>
            <p:ph type="ftr" sz="quarter" idx="10"/>
          </p:nvPr>
        </p:nvSpPr>
        <p:spPr/>
        <p:txBody>
          <a:bodyPr/>
          <a:lstStyle/>
          <a:p>
            <a:r>
              <a:rPr lang="en-GB">
                <a:solidFill>
                  <a:srgbClr val="000000"/>
                </a:solidFill>
              </a:rPr>
              <a:t>© Crown copyright   Met Office</a:t>
            </a:r>
            <a:endParaRPr lang="en-GB" sz="1400">
              <a:solidFill>
                <a:srgbClr val="000000"/>
              </a:solidFill>
              <a:latin typeface="Times" pitchFamily="18" charset="0"/>
            </a:endParaRPr>
          </a:p>
        </p:txBody>
      </p:sp>
      <p:pic>
        <p:nvPicPr>
          <p:cNvPr id="1026" name="Picture 2"/>
          <p:cNvPicPr>
            <a:picLocks noChangeAspect="1" noChangeArrowheads="1"/>
          </p:cNvPicPr>
          <p:nvPr/>
        </p:nvPicPr>
        <p:blipFill>
          <a:blip r:embed="rId2" cstate="print"/>
          <a:srcRect t="11443" r="5181"/>
          <a:stretch>
            <a:fillRect/>
          </a:stretch>
        </p:blipFill>
        <p:spPr bwMode="auto">
          <a:xfrm>
            <a:off x="1227137" y="823770"/>
            <a:ext cx="7573963" cy="4319730"/>
          </a:xfrm>
          <a:prstGeom prst="rect">
            <a:avLst/>
          </a:prstGeom>
          <a:noFill/>
          <a:ln w="9525">
            <a:noFill/>
            <a:miter lim="800000"/>
            <a:headEnd/>
            <a:tailEnd/>
          </a:ln>
          <a:effectLst/>
        </p:spPr>
      </p:pic>
      <p:sp>
        <p:nvSpPr>
          <p:cNvPr id="6" name="Oval 5"/>
          <p:cNvSpPr/>
          <p:nvPr/>
        </p:nvSpPr>
        <p:spPr bwMode="auto">
          <a:xfrm>
            <a:off x="1743075" y="1971675"/>
            <a:ext cx="381000" cy="1524000"/>
          </a:xfrm>
          <a:prstGeom prst="ellipse">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61938" marR="0" indent="-261938" algn="l" defTabSz="914400" rtl="0" eaLnBrk="1" fontAlgn="base" latinLnBrk="0" hangingPunct="1">
              <a:lnSpc>
                <a:spcPct val="70000"/>
              </a:lnSpc>
              <a:spcBef>
                <a:spcPct val="35000"/>
              </a:spcBef>
              <a:spcAft>
                <a:spcPct val="35000"/>
              </a:spcAft>
              <a:buClrTx/>
              <a:buSzTx/>
              <a:buFontTx/>
              <a:buChar char="•"/>
              <a:tabLst/>
            </a:pPr>
            <a:endParaRPr kumimoji="0" lang="en-GB" sz="1400" b="0" i="0" u="none" strike="noStrike" cap="none" normalizeH="0" baseline="0">
              <a:ln>
                <a:noFill/>
              </a:ln>
              <a:solidFill>
                <a:srgbClr val="000000"/>
              </a:solidFill>
              <a:effectLst/>
              <a:latin typeface="Arial" charset="0"/>
            </a:endParaRP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AIRS biases</a:t>
            </a:r>
          </a:p>
        </p:txBody>
      </p:sp>
      <p:sp>
        <p:nvSpPr>
          <p:cNvPr id="3" name="Footer Placeholder 2"/>
          <p:cNvSpPr>
            <a:spLocks noGrp="1"/>
          </p:cNvSpPr>
          <p:nvPr>
            <p:ph type="ftr" sz="quarter" idx="10"/>
          </p:nvPr>
        </p:nvSpPr>
        <p:spPr/>
        <p:txBody>
          <a:bodyPr/>
          <a:lstStyle/>
          <a:p>
            <a:r>
              <a:rPr lang="en-GB">
                <a:solidFill>
                  <a:srgbClr val="000000"/>
                </a:solidFill>
              </a:rPr>
              <a:t>© Crown copyright   Met Office</a:t>
            </a:r>
            <a:endParaRPr lang="en-GB" sz="1400">
              <a:solidFill>
                <a:srgbClr val="000000"/>
              </a:solidFill>
              <a:latin typeface="Times" pitchFamily="18" charset="0"/>
            </a:endParaRPr>
          </a:p>
        </p:txBody>
      </p:sp>
      <p:pic>
        <p:nvPicPr>
          <p:cNvPr id="3074" name="Picture 2"/>
          <p:cNvPicPr>
            <a:picLocks noChangeAspect="1" noChangeArrowheads="1"/>
          </p:cNvPicPr>
          <p:nvPr/>
        </p:nvPicPr>
        <p:blipFill>
          <a:blip r:embed="rId2" cstate="print"/>
          <a:srcRect t="11067" r="4917"/>
          <a:stretch>
            <a:fillRect/>
          </a:stretch>
        </p:blipFill>
        <p:spPr bwMode="auto">
          <a:xfrm>
            <a:off x="1101644" y="740532"/>
            <a:ext cx="7708634" cy="4402968"/>
          </a:xfrm>
          <a:prstGeom prst="rect">
            <a:avLst/>
          </a:prstGeom>
          <a:noFill/>
          <a:ln w="9525">
            <a:noFill/>
            <a:miter lim="800000"/>
            <a:headEnd/>
            <a:tailEnd/>
          </a:ln>
          <a:effectLst/>
        </p:spPr>
      </p:pic>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IASI-A </a:t>
            </a:r>
            <a:r>
              <a:rPr lang="en-GB" dirty="0" err="1"/>
              <a:t>vs</a:t>
            </a:r>
            <a:r>
              <a:rPr lang="en-GB" dirty="0"/>
              <a:t> IASI-B St </a:t>
            </a:r>
            <a:r>
              <a:rPr lang="en-GB" dirty="0" err="1"/>
              <a:t>Devs</a:t>
            </a:r>
            <a:endParaRPr lang="en-GB" dirty="0"/>
          </a:p>
        </p:txBody>
      </p:sp>
      <p:sp>
        <p:nvSpPr>
          <p:cNvPr id="3" name="Footer Placeholder 2"/>
          <p:cNvSpPr>
            <a:spLocks noGrp="1"/>
          </p:cNvSpPr>
          <p:nvPr>
            <p:ph type="ftr" sz="quarter" idx="10"/>
          </p:nvPr>
        </p:nvSpPr>
        <p:spPr/>
        <p:txBody>
          <a:bodyPr/>
          <a:lstStyle/>
          <a:p>
            <a:r>
              <a:rPr lang="en-GB">
                <a:solidFill>
                  <a:srgbClr val="000000"/>
                </a:solidFill>
              </a:rPr>
              <a:t>© Crown copyright   Met Office</a:t>
            </a:r>
            <a:endParaRPr lang="en-GB" sz="1400">
              <a:solidFill>
                <a:srgbClr val="000000"/>
              </a:solidFill>
              <a:latin typeface="Times" pitchFamily="18" charset="0"/>
            </a:endParaRPr>
          </a:p>
        </p:txBody>
      </p:sp>
      <p:pic>
        <p:nvPicPr>
          <p:cNvPr id="2051" name="Picture 3"/>
          <p:cNvPicPr>
            <a:picLocks noChangeAspect="1" noChangeArrowheads="1"/>
          </p:cNvPicPr>
          <p:nvPr/>
        </p:nvPicPr>
        <p:blipFill>
          <a:blip r:embed="rId3" cstate="print"/>
          <a:srcRect t="11950" r="5904"/>
          <a:stretch>
            <a:fillRect/>
          </a:stretch>
        </p:blipFill>
        <p:spPr bwMode="auto">
          <a:xfrm>
            <a:off x="1198563" y="799193"/>
            <a:ext cx="7602538" cy="4344307"/>
          </a:xfrm>
          <a:prstGeom prst="rect">
            <a:avLst/>
          </a:prstGeom>
          <a:noFill/>
          <a:ln w="9525">
            <a:noFill/>
            <a:miter lim="800000"/>
            <a:headEnd/>
            <a:tailEnd/>
          </a:ln>
          <a:effectLst/>
        </p:spPr>
      </p:pic>
      <p:sp>
        <p:nvSpPr>
          <p:cNvPr id="10" name="Oval 9"/>
          <p:cNvSpPr/>
          <p:nvPr/>
        </p:nvSpPr>
        <p:spPr bwMode="auto">
          <a:xfrm>
            <a:off x="1552575" y="2543175"/>
            <a:ext cx="581025" cy="2105025"/>
          </a:xfrm>
          <a:prstGeom prst="ellipse">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61938" marR="0" indent="-261938" algn="l" defTabSz="914400" rtl="0" eaLnBrk="1" fontAlgn="base" latinLnBrk="0" hangingPunct="1">
              <a:lnSpc>
                <a:spcPct val="70000"/>
              </a:lnSpc>
              <a:spcBef>
                <a:spcPct val="35000"/>
              </a:spcBef>
              <a:spcAft>
                <a:spcPct val="35000"/>
              </a:spcAft>
              <a:buClrTx/>
              <a:buSzTx/>
              <a:buFontTx/>
              <a:buChar char="•"/>
              <a:tabLst/>
            </a:pPr>
            <a:endParaRPr kumimoji="0" lang="en-GB" sz="1400" b="0" i="0" u="none" strike="noStrike" cap="none" normalizeH="0" baseline="0">
              <a:ln>
                <a:noFill/>
              </a:ln>
              <a:solidFill>
                <a:srgbClr val="000000"/>
              </a:solidFill>
              <a:effectLst/>
              <a:latin typeface="Arial" charset="0"/>
            </a:endParaRP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9CE7EAC-2056-4AF3-8260-58491382EEED}"/>
              </a:ext>
            </a:extLst>
          </p:cNvPr>
          <p:cNvSpPr>
            <a:spLocks noGrp="1"/>
          </p:cNvSpPr>
          <p:nvPr>
            <p:ph type="ftr" sz="quarter" idx="10"/>
          </p:nvPr>
        </p:nvSpPr>
        <p:spPr/>
        <p:txBody>
          <a:bodyPr/>
          <a:lstStyle/>
          <a:p>
            <a:r>
              <a:rPr lang="en-GB">
                <a:solidFill>
                  <a:srgbClr val="000000"/>
                </a:solidFill>
              </a:rPr>
              <a:t>© Crown copyright   Met Office</a:t>
            </a:r>
            <a:endParaRPr lang="en-GB" sz="1400">
              <a:solidFill>
                <a:srgbClr val="000000"/>
              </a:solidFill>
              <a:latin typeface="Times" pitchFamily="18" charset="0"/>
            </a:endParaRPr>
          </a:p>
        </p:txBody>
      </p:sp>
      <p:pic>
        <p:nvPicPr>
          <p:cNvPr id="4" name="Picture 3" descr="A close up of a map&#10;&#10;Description automatically generated">
            <a:extLst>
              <a:ext uri="{FF2B5EF4-FFF2-40B4-BE49-F238E27FC236}">
                <a16:creationId xmlns:a16="http://schemas.microsoft.com/office/drawing/2014/main" id="{037EC0B5-C585-4269-A6B8-1838A04A3DFE}"/>
              </a:ext>
            </a:extLst>
          </p:cNvPr>
          <p:cNvPicPr/>
          <p:nvPr/>
        </p:nvPicPr>
        <p:blipFill>
          <a:blip r:embed="rId2" cstate="email">
            <a:extLst>
              <a:ext uri="{28A0092B-C50C-407E-A947-70E740481C1C}">
                <a14:useLocalDpi xmlns:a14="http://schemas.microsoft.com/office/drawing/2010/main" val="0"/>
              </a:ext>
            </a:extLst>
          </a:blip>
          <a:stretch>
            <a:fillRect/>
          </a:stretch>
        </p:blipFill>
        <p:spPr>
          <a:xfrm>
            <a:off x="3219450" y="96520"/>
            <a:ext cx="4950460" cy="4950460"/>
          </a:xfrm>
          <a:prstGeom prst="rect">
            <a:avLst/>
          </a:prstGeom>
        </p:spPr>
      </p:pic>
      <p:sp>
        <p:nvSpPr>
          <p:cNvPr id="5" name="Title 1">
            <a:extLst>
              <a:ext uri="{FF2B5EF4-FFF2-40B4-BE49-F238E27FC236}">
                <a16:creationId xmlns:a16="http://schemas.microsoft.com/office/drawing/2014/main" id="{B44F4129-D3E2-4839-88ED-6233A755A5FE}"/>
              </a:ext>
            </a:extLst>
          </p:cNvPr>
          <p:cNvSpPr>
            <a:spLocks noGrp="1"/>
          </p:cNvSpPr>
          <p:nvPr>
            <p:ph type="title"/>
          </p:nvPr>
        </p:nvSpPr>
        <p:spPr>
          <a:xfrm>
            <a:off x="323850" y="1378148"/>
            <a:ext cx="2800350" cy="2387203"/>
          </a:xfrm>
          <a:solidFill>
            <a:schemeClr val="accent2">
              <a:lumMod val="20000"/>
              <a:lumOff val="80000"/>
            </a:schemeClr>
          </a:solidFill>
          <a:ln>
            <a:solidFill>
              <a:schemeClr val="bg1"/>
            </a:solidFill>
          </a:ln>
        </p:spPr>
        <p:txBody>
          <a:bodyPr/>
          <a:lstStyle/>
          <a:p>
            <a:r>
              <a:rPr lang="en-GB" sz="2000" dirty="0" err="1"/>
              <a:t>Metop</a:t>
            </a:r>
            <a:r>
              <a:rPr lang="en-GB" sz="2000" dirty="0"/>
              <a:t>-A IASI 918 cm</a:t>
            </a:r>
            <a:r>
              <a:rPr lang="en-GB" sz="2000" baseline="30000" dirty="0"/>
              <a:t>-1</a:t>
            </a:r>
            <a:r>
              <a:rPr lang="en-GB" sz="2000" dirty="0"/>
              <a:t> channel and AIRS 917 cm</a:t>
            </a:r>
            <a:r>
              <a:rPr lang="en-GB" sz="2000" baseline="30000" dirty="0"/>
              <a:t>-1</a:t>
            </a:r>
            <a:r>
              <a:rPr lang="en-GB" sz="2000" dirty="0"/>
              <a:t> channels have a relative drift of 0.06 </a:t>
            </a:r>
            <a:r>
              <a:rPr lang="en-GB" sz="2000" dirty="0" err="1"/>
              <a:t>degK</a:t>
            </a:r>
            <a:r>
              <a:rPr lang="en-GB" sz="2000" dirty="0"/>
              <a:t>/year.</a:t>
            </a:r>
            <a:br>
              <a:rPr lang="en-GB" sz="2000" dirty="0"/>
            </a:br>
            <a:br>
              <a:rPr lang="en-GB" sz="2000" dirty="0"/>
            </a:br>
            <a:r>
              <a:rPr lang="en-GB" sz="2000" dirty="0"/>
              <a:t>Annual cycle seen in double difference.</a:t>
            </a:r>
          </a:p>
        </p:txBody>
      </p:sp>
    </p:spTree>
    <p:extLst>
      <p:ext uri="{BB962C8B-B14F-4D97-AF65-F5344CB8AC3E}">
        <p14:creationId xmlns:p14="http://schemas.microsoft.com/office/powerpoint/2010/main" val="737159507"/>
      </p:ext>
    </p:extLst>
  </p:cSld>
  <p:clrMapOvr>
    <a:masterClrMapping/>
  </p:clrMapOvr>
  <p:transition>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text on a white background&#10;&#10;Description automatically generated">
            <a:extLst>
              <a:ext uri="{FF2B5EF4-FFF2-40B4-BE49-F238E27FC236}">
                <a16:creationId xmlns:a16="http://schemas.microsoft.com/office/drawing/2014/main" id="{03223DD9-9DCB-444C-BFA1-335B574E91AD}"/>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001055" y="-789629"/>
            <a:ext cx="6366510" cy="6366510"/>
          </a:xfrm>
          <a:prstGeom prst="rect">
            <a:avLst/>
          </a:prstGeom>
        </p:spPr>
      </p:pic>
      <p:sp>
        <p:nvSpPr>
          <p:cNvPr id="3" name="Footer Placeholder 2"/>
          <p:cNvSpPr>
            <a:spLocks noGrp="1"/>
          </p:cNvSpPr>
          <p:nvPr>
            <p:ph type="ftr" sz="quarter" idx="10"/>
          </p:nvPr>
        </p:nvSpPr>
        <p:spPr/>
        <p:txBody>
          <a:bodyPr/>
          <a:lstStyle/>
          <a:p>
            <a:r>
              <a:rPr lang="en-GB">
                <a:solidFill>
                  <a:srgbClr val="000000"/>
                </a:solidFill>
              </a:rPr>
              <a:t>© Crown copyright   Met Office</a:t>
            </a:r>
            <a:endParaRPr lang="en-GB" sz="1400">
              <a:solidFill>
                <a:srgbClr val="000000"/>
              </a:solidFill>
              <a:latin typeface="Times" pitchFamily="18" charset="0"/>
            </a:endParaRPr>
          </a:p>
        </p:txBody>
      </p:sp>
      <p:cxnSp>
        <p:nvCxnSpPr>
          <p:cNvPr id="7" name="Straight Arrow Connector 6"/>
          <p:cNvCxnSpPr>
            <a:cxnSpLocks/>
          </p:cNvCxnSpPr>
          <p:nvPr/>
        </p:nvCxnSpPr>
        <p:spPr bwMode="auto">
          <a:xfrm flipH="1" flipV="1">
            <a:off x="5184310" y="2316480"/>
            <a:ext cx="2567066" cy="277532"/>
          </a:xfrm>
          <a:prstGeom prst="straightConnector1">
            <a:avLst/>
          </a:prstGeom>
          <a:noFill/>
          <a:ln w="19050" cap="flat" cmpd="sng" algn="ctr">
            <a:solidFill>
              <a:schemeClr val="bg1"/>
            </a:solidFill>
            <a:prstDash val="solid"/>
            <a:round/>
            <a:headEnd type="none" w="med" len="med"/>
            <a:tailEnd type="arrow"/>
          </a:ln>
          <a:effectLst/>
        </p:spPr>
      </p:cxnSp>
      <p:sp>
        <p:nvSpPr>
          <p:cNvPr id="11" name="TextBox 10"/>
          <p:cNvSpPr txBox="1"/>
          <p:nvPr/>
        </p:nvSpPr>
        <p:spPr>
          <a:xfrm>
            <a:off x="7624032" y="2456282"/>
            <a:ext cx="1519968" cy="275460"/>
          </a:xfrm>
          <a:prstGeom prst="rect">
            <a:avLst/>
          </a:prstGeom>
          <a:solidFill>
            <a:schemeClr val="tx1"/>
          </a:solidFill>
        </p:spPr>
        <p:txBody>
          <a:bodyPr wrap="none" rtlCol="0">
            <a:spAutoFit/>
          </a:bodyPr>
          <a:lstStyle/>
          <a:p>
            <a:r>
              <a:rPr lang="en-GB" sz="1400" dirty="0">
                <a:solidFill>
                  <a:schemeClr val="accent2"/>
                </a:solidFill>
              </a:rPr>
              <a:t>HIRS filter wheel</a:t>
            </a:r>
          </a:p>
        </p:txBody>
      </p:sp>
      <p:sp>
        <p:nvSpPr>
          <p:cNvPr id="8" name="TextBox 7"/>
          <p:cNvSpPr txBox="1"/>
          <p:nvPr/>
        </p:nvSpPr>
        <p:spPr>
          <a:xfrm>
            <a:off x="246954" y="1148728"/>
            <a:ext cx="1495077" cy="1740476"/>
          </a:xfrm>
          <a:prstGeom prst="rect">
            <a:avLst/>
          </a:prstGeom>
          <a:solidFill>
            <a:schemeClr val="accent1"/>
          </a:solidFill>
          <a:ln>
            <a:solidFill>
              <a:schemeClr val="bg1"/>
            </a:solidFill>
          </a:ln>
        </p:spPr>
        <p:txBody>
          <a:bodyPr wrap="square" rtlCol="0">
            <a:spAutoFit/>
          </a:bodyPr>
          <a:lstStyle/>
          <a:p>
            <a:r>
              <a:rPr lang="en-GB" sz="2400" dirty="0" err="1">
                <a:solidFill>
                  <a:schemeClr val="bg1"/>
                </a:solidFill>
              </a:rPr>
              <a:t>Meteosat</a:t>
            </a:r>
            <a:r>
              <a:rPr lang="en-GB" sz="2400" dirty="0">
                <a:solidFill>
                  <a:schemeClr val="bg1"/>
                </a:solidFill>
              </a:rPr>
              <a:t> disk</a:t>
            </a:r>
          </a:p>
          <a:p>
            <a:r>
              <a:rPr lang="en-GB" sz="2400" dirty="0">
                <a:solidFill>
                  <a:schemeClr val="bg1"/>
                </a:solidFill>
              </a:rPr>
              <a:t>area</a:t>
            </a:r>
          </a:p>
          <a:p>
            <a:endParaRPr lang="en-GB" sz="1800" dirty="0">
              <a:solidFill>
                <a:schemeClr val="bg1"/>
              </a:solidFill>
            </a:endParaRPr>
          </a:p>
          <a:p>
            <a:r>
              <a:rPr lang="en-GB" sz="1800" dirty="0">
                <a:solidFill>
                  <a:schemeClr val="bg1"/>
                </a:solidFill>
              </a:rPr>
              <a:t>Ocean</a:t>
            </a:r>
          </a:p>
          <a:p>
            <a:r>
              <a:rPr lang="en-GB" sz="1800" dirty="0">
                <a:solidFill>
                  <a:schemeClr val="bg1"/>
                </a:solidFill>
              </a:rPr>
              <a:t>Day + Night</a:t>
            </a:r>
          </a:p>
        </p:txBody>
      </p:sp>
      <p:pic>
        <p:nvPicPr>
          <p:cNvPr id="9" name="Picture 8" descr="MSG_DA_180.png"/>
          <p:cNvPicPr>
            <a:picLocks noChangeAspect="1"/>
          </p:cNvPicPr>
          <p:nvPr/>
        </p:nvPicPr>
        <p:blipFill>
          <a:blip r:embed="rId3" cstate="print"/>
          <a:stretch>
            <a:fillRect/>
          </a:stretch>
        </p:blipFill>
        <p:spPr>
          <a:xfrm>
            <a:off x="137243" y="2889204"/>
            <a:ext cx="1714500" cy="1714500"/>
          </a:xfrm>
          <a:prstGeom prst="rect">
            <a:avLst/>
          </a:prstGeom>
        </p:spPr>
      </p:pic>
    </p:spTree>
  </p:cSld>
  <p:clrMapOvr>
    <a:masterClrMapping/>
  </p:clrMapOvr>
  <p:transition>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text on a white background&#10;&#10;Description automatically generated">
            <a:extLst>
              <a:ext uri="{FF2B5EF4-FFF2-40B4-BE49-F238E27FC236}">
                <a16:creationId xmlns:a16="http://schemas.microsoft.com/office/drawing/2014/main" id="{03223DD9-9DCB-444C-BFA1-335B574E91AD}"/>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t="61116"/>
          <a:stretch/>
        </p:blipFill>
        <p:spPr>
          <a:xfrm>
            <a:off x="2001055" y="3101339"/>
            <a:ext cx="6366510" cy="2475541"/>
          </a:xfrm>
          <a:prstGeom prst="rect">
            <a:avLst/>
          </a:prstGeom>
        </p:spPr>
      </p:pic>
      <p:sp>
        <p:nvSpPr>
          <p:cNvPr id="3" name="Footer Placeholder 2"/>
          <p:cNvSpPr>
            <a:spLocks noGrp="1"/>
          </p:cNvSpPr>
          <p:nvPr>
            <p:ph type="ftr" sz="quarter" idx="10"/>
          </p:nvPr>
        </p:nvSpPr>
        <p:spPr/>
        <p:txBody>
          <a:bodyPr/>
          <a:lstStyle/>
          <a:p>
            <a:r>
              <a:rPr lang="en-GB">
                <a:solidFill>
                  <a:srgbClr val="000000"/>
                </a:solidFill>
              </a:rPr>
              <a:t>© Crown copyright   Met Office</a:t>
            </a:r>
            <a:endParaRPr lang="en-GB" sz="1400">
              <a:solidFill>
                <a:srgbClr val="000000"/>
              </a:solidFill>
              <a:latin typeface="Times" pitchFamily="18" charset="0"/>
            </a:endParaRPr>
          </a:p>
        </p:txBody>
      </p:sp>
      <p:cxnSp>
        <p:nvCxnSpPr>
          <p:cNvPr id="7" name="Straight Arrow Connector 6"/>
          <p:cNvCxnSpPr>
            <a:cxnSpLocks/>
          </p:cNvCxnSpPr>
          <p:nvPr/>
        </p:nvCxnSpPr>
        <p:spPr bwMode="auto">
          <a:xfrm flipH="1" flipV="1">
            <a:off x="5184310" y="2316480"/>
            <a:ext cx="2567066" cy="277532"/>
          </a:xfrm>
          <a:prstGeom prst="straightConnector1">
            <a:avLst/>
          </a:prstGeom>
          <a:noFill/>
          <a:ln w="19050" cap="flat" cmpd="sng" algn="ctr">
            <a:solidFill>
              <a:schemeClr val="bg1"/>
            </a:solidFill>
            <a:prstDash val="solid"/>
            <a:round/>
            <a:headEnd type="none" w="med" len="med"/>
            <a:tailEnd type="arrow"/>
          </a:ln>
          <a:effectLst/>
        </p:spPr>
      </p:cxnSp>
      <p:sp>
        <p:nvSpPr>
          <p:cNvPr id="8" name="TextBox 7"/>
          <p:cNvSpPr txBox="1"/>
          <p:nvPr/>
        </p:nvSpPr>
        <p:spPr>
          <a:xfrm>
            <a:off x="246954" y="1148728"/>
            <a:ext cx="1495077" cy="1740476"/>
          </a:xfrm>
          <a:prstGeom prst="rect">
            <a:avLst/>
          </a:prstGeom>
          <a:solidFill>
            <a:schemeClr val="accent1"/>
          </a:solidFill>
          <a:ln>
            <a:solidFill>
              <a:schemeClr val="bg1"/>
            </a:solidFill>
          </a:ln>
        </p:spPr>
        <p:txBody>
          <a:bodyPr wrap="square" rtlCol="0">
            <a:spAutoFit/>
          </a:bodyPr>
          <a:lstStyle/>
          <a:p>
            <a:r>
              <a:rPr lang="en-GB" sz="2400" dirty="0" err="1">
                <a:solidFill>
                  <a:schemeClr val="bg1"/>
                </a:solidFill>
              </a:rPr>
              <a:t>Meteosat</a:t>
            </a:r>
            <a:r>
              <a:rPr lang="en-GB" sz="2400" dirty="0">
                <a:solidFill>
                  <a:schemeClr val="bg1"/>
                </a:solidFill>
              </a:rPr>
              <a:t> disk</a:t>
            </a:r>
          </a:p>
          <a:p>
            <a:r>
              <a:rPr lang="en-GB" sz="2400" dirty="0">
                <a:solidFill>
                  <a:schemeClr val="bg1"/>
                </a:solidFill>
              </a:rPr>
              <a:t>area</a:t>
            </a:r>
          </a:p>
          <a:p>
            <a:endParaRPr lang="en-GB" sz="1800" dirty="0">
              <a:solidFill>
                <a:schemeClr val="bg1"/>
              </a:solidFill>
            </a:endParaRPr>
          </a:p>
          <a:p>
            <a:r>
              <a:rPr lang="en-GB" sz="1800" dirty="0">
                <a:solidFill>
                  <a:schemeClr val="bg1"/>
                </a:solidFill>
              </a:rPr>
              <a:t>Ocean</a:t>
            </a:r>
          </a:p>
          <a:p>
            <a:r>
              <a:rPr lang="en-GB" sz="1800" dirty="0">
                <a:solidFill>
                  <a:schemeClr val="bg1"/>
                </a:solidFill>
              </a:rPr>
              <a:t>Day + Night</a:t>
            </a:r>
          </a:p>
        </p:txBody>
      </p:sp>
      <p:pic>
        <p:nvPicPr>
          <p:cNvPr id="9" name="Picture 8" descr="MSG_DA_180.png"/>
          <p:cNvPicPr>
            <a:picLocks noChangeAspect="1"/>
          </p:cNvPicPr>
          <p:nvPr/>
        </p:nvPicPr>
        <p:blipFill>
          <a:blip r:embed="rId3" cstate="print"/>
          <a:stretch>
            <a:fillRect/>
          </a:stretch>
        </p:blipFill>
        <p:spPr>
          <a:xfrm>
            <a:off x="137243" y="2889204"/>
            <a:ext cx="1714500" cy="1714500"/>
          </a:xfrm>
          <a:prstGeom prst="rect">
            <a:avLst/>
          </a:prstGeom>
        </p:spPr>
      </p:pic>
      <p:pic>
        <p:nvPicPr>
          <p:cNvPr id="10" name="Picture 9" descr="A close up of a map&#10;&#10;Description automatically generated">
            <a:extLst>
              <a:ext uri="{FF2B5EF4-FFF2-40B4-BE49-F238E27FC236}">
                <a16:creationId xmlns:a16="http://schemas.microsoft.com/office/drawing/2014/main" id="{A1159E58-F7E2-4D44-9838-C3824EA4DBF8}"/>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771650" y="1094872"/>
            <a:ext cx="6071277" cy="2118360"/>
          </a:xfrm>
          <a:prstGeom prst="rect">
            <a:avLst/>
          </a:prstGeom>
        </p:spPr>
      </p:pic>
      <p:sp>
        <p:nvSpPr>
          <p:cNvPr id="2" name="TextBox 1">
            <a:extLst>
              <a:ext uri="{FF2B5EF4-FFF2-40B4-BE49-F238E27FC236}">
                <a16:creationId xmlns:a16="http://schemas.microsoft.com/office/drawing/2014/main" id="{C61729F8-D200-4514-90B2-F811A5467DF2}"/>
              </a:ext>
            </a:extLst>
          </p:cNvPr>
          <p:cNvSpPr txBox="1"/>
          <p:nvPr/>
        </p:nvSpPr>
        <p:spPr>
          <a:xfrm>
            <a:off x="2644140" y="230915"/>
            <a:ext cx="5318760" cy="667875"/>
          </a:xfrm>
          <a:prstGeom prst="rect">
            <a:avLst/>
          </a:prstGeom>
          <a:noFill/>
        </p:spPr>
        <p:txBody>
          <a:bodyPr wrap="square" rtlCol="0">
            <a:spAutoFit/>
          </a:bodyPr>
          <a:lstStyle/>
          <a:p>
            <a:r>
              <a:rPr lang="en-GB" dirty="0">
                <a:solidFill>
                  <a:schemeClr val="bg1"/>
                </a:solidFill>
              </a:rPr>
              <a:t>ERA-5 Monitoring</a:t>
            </a:r>
          </a:p>
        </p:txBody>
      </p:sp>
      <p:sp>
        <p:nvSpPr>
          <p:cNvPr id="4" name="TextBox 3">
            <a:extLst>
              <a:ext uri="{FF2B5EF4-FFF2-40B4-BE49-F238E27FC236}">
                <a16:creationId xmlns:a16="http://schemas.microsoft.com/office/drawing/2014/main" id="{648B5C27-468D-487A-80D2-45A41073015E}"/>
              </a:ext>
            </a:extLst>
          </p:cNvPr>
          <p:cNvSpPr txBox="1"/>
          <p:nvPr/>
        </p:nvSpPr>
        <p:spPr>
          <a:xfrm>
            <a:off x="2644140" y="848502"/>
            <a:ext cx="3373616" cy="327782"/>
          </a:xfrm>
          <a:prstGeom prst="rect">
            <a:avLst/>
          </a:prstGeom>
          <a:noFill/>
        </p:spPr>
        <p:txBody>
          <a:bodyPr wrap="none" rtlCol="0">
            <a:spAutoFit/>
          </a:bodyPr>
          <a:lstStyle/>
          <a:p>
            <a:r>
              <a:rPr lang="en-GB" sz="1800" dirty="0" err="1">
                <a:solidFill>
                  <a:schemeClr val="bg1"/>
                </a:solidFill>
              </a:rPr>
              <a:t>Metop</a:t>
            </a:r>
            <a:r>
              <a:rPr lang="en-GB" sz="1800" dirty="0">
                <a:solidFill>
                  <a:schemeClr val="bg1"/>
                </a:solidFill>
              </a:rPr>
              <a:t>-A IASI </a:t>
            </a:r>
            <a:r>
              <a:rPr lang="en-GB" sz="1800" dirty="0" err="1">
                <a:solidFill>
                  <a:schemeClr val="bg1"/>
                </a:solidFill>
              </a:rPr>
              <a:t>chan</a:t>
            </a:r>
            <a:r>
              <a:rPr lang="en-GB" sz="1800" dirty="0">
                <a:solidFill>
                  <a:schemeClr val="bg1"/>
                </a:solidFill>
              </a:rPr>
              <a:t> 921 11.4um</a:t>
            </a:r>
          </a:p>
        </p:txBody>
      </p:sp>
    </p:spTree>
    <p:extLst>
      <p:ext uri="{BB962C8B-B14F-4D97-AF65-F5344CB8AC3E}">
        <p14:creationId xmlns:p14="http://schemas.microsoft.com/office/powerpoint/2010/main" val="2784289637"/>
      </p:ext>
    </p:extLst>
  </p:cSld>
  <p:clrMapOvr>
    <a:masterClrMapping/>
  </p:clrMapOvr>
  <p:transition>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text on a white background&#10;&#10;Description automatically generated">
            <a:extLst>
              <a:ext uri="{FF2B5EF4-FFF2-40B4-BE49-F238E27FC236}">
                <a16:creationId xmlns:a16="http://schemas.microsoft.com/office/drawing/2014/main" id="{7217BBB4-3AEB-4262-95AF-EC28BD6A37D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912620" y="-802005"/>
            <a:ext cx="6907530" cy="6907530"/>
          </a:xfrm>
          <a:prstGeom prst="rect">
            <a:avLst/>
          </a:prstGeom>
        </p:spPr>
      </p:pic>
      <p:sp>
        <p:nvSpPr>
          <p:cNvPr id="3" name="Footer Placeholder 2"/>
          <p:cNvSpPr>
            <a:spLocks noGrp="1"/>
          </p:cNvSpPr>
          <p:nvPr>
            <p:ph type="ftr" sz="quarter" idx="10"/>
          </p:nvPr>
        </p:nvSpPr>
        <p:spPr/>
        <p:txBody>
          <a:bodyPr/>
          <a:lstStyle/>
          <a:p>
            <a:r>
              <a:rPr lang="en-GB">
                <a:solidFill>
                  <a:srgbClr val="000000"/>
                </a:solidFill>
              </a:rPr>
              <a:t>© Crown copyright   Met Office</a:t>
            </a:r>
            <a:endParaRPr lang="en-GB" sz="1400">
              <a:solidFill>
                <a:srgbClr val="000000"/>
              </a:solidFill>
              <a:latin typeface="Times" pitchFamily="18" charset="0"/>
            </a:endParaRPr>
          </a:p>
        </p:txBody>
      </p:sp>
      <p:sp>
        <p:nvSpPr>
          <p:cNvPr id="6" name="TextBox 5"/>
          <p:cNvSpPr txBox="1"/>
          <p:nvPr/>
        </p:nvSpPr>
        <p:spPr>
          <a:xfrm>
            <a:off x="4928583" y="2743965"/>
            <a:ext cx="3129383" cy="275460"/>
          </a:xfrm>
          <a:prstGeom prst="rect">
            <a:avLst/>
          </a:prstGeom>
          <a:noFill/>
        </p:spPr>
        <p:txBody>
          <a:bodyPr wrap="none" rtlCol="0">
            <a:spAutoFit/>
          </a:bodyPr>
          <a:lstStyle/>
          <a:p>
            <a:r>
              <a:rPr lang="en-GB" sz="1400" dirty="0">
                <a:solidFill>
                  <a:schemeClr val="bg1"/>
                </a:solidFill>
              </a:rPr>
              <a:t>Gradual moistening of  UTH in model</a:t>
            </a:r>
          </a:p>
        </p:txBody>
      </p:sp>
      <p:cxnSp>
        <p:nvCxnSpPr>
          <p:cNvPr id="13" name="Straight Arrow Connector 12"/>
          <p:cNvCxnSpPr>
            <a:cxnSpLocks/>
            <a:stCxn id="14" idx="1"/>
          </p:cNvCxnSpPr>
          <p:nvPr/>
        </p:nvCxnSpPr>
        <p:spPr bwMode="auto">
          <a:xfrm flipH="1" flipV="1">
            <a:off x="5079509" y="4312707"/>
            <a:ext cx="321514" cy="249768"/>
          </a:xfrm>
          <a:prstGeom prst="straightConnector1">
            <a:avLst/>
          </a:prstGeom>
          <a:noFill/>
          <a:ln w="9525" cap="flat" cmpd="sng" algn="ctr">
            <a:solidFill>
              <a:schemeClr val="bg1"/>
            </a:solidFill>
            <a:prstDash val="solid"/>
            <a:round/>
            <a:headEnd type="none" w="med" len="med"/>
            <a:tailEnd type="arrow"/>
          </a:ln>
          <a:effectLst/>
        </p:spPr>
      </p:cxnSp>
      <p:sp>
        <p:nvSpPr>
          <p:cNvPr id="14" name="TextBox 13"/>
          <p:cNvSpPr txBox="1"/>
          <p:nvPr/>
        </p:nvSpPr>
        <p:spPr>
          <a:xfrm>
            <a:off x="5401023" y="4424745"/>
            <a:ext cx="2088905" cy="275460"/>
          </a:xfrm>
          <a:prstGeom prst="rect">
            <a:avLst/>
          </a:prstGeom>
          <a:noFill/>
        </p:spPr>
        <p:txBody>
          <a:bodyPr wrap="none" rtlCol="0">
            <a:spAutoFit/>
          </a:bodyPr>
          <a:lstStyle/>
          <a:p>
            <a:r>
              <a:rPr lang="en-GB" sz="1400" dirty="0">
                <a:solidFill>
                  <a:schemeClr val="bg1"/>
                </a:solidFill>
              </a:rPr>
              <a:t>Change RTTOV version</a:t>
            </a:r>
          </a:p>
        </p:txBody>
      </p:sp>
      <p:pic>
        <p:nvPicPr>
          <p:cNvPr id="10" name="Picture 9" descr="MSG_DA_180.png"/>
          <p:cNvPicPr>
            <a:picLocks noChangeAspect="1"/>
          </p:cNvPicPr>
          <p:nvPr/>
        </p:nvPicPr>
        <p:blipFill>
          <a:blip r:embed="rId4" cstate="print"/>
          <a:stretch>
            <a:fillRect/>
          </a:stretch>
        </p:blipFill>
        <p:spPr>
          <a:xfrm>
            <a:off x="0" y="2942600"/>
            <a:ext cx="1714500" cy="1714500"/>
          </a:xfrm>
          <a:prstGeom prst="rect">
            <a:avLst/>
          </a:prstGeom>
        </p:spPr>
      </p:pic>
      <p:sp>
        <p:nvSpPr>
          <p:cNvPr id="15" name="TextBox 14">
            <a:extLst>
              <a:ext uri="{FF2B5EF4-FFF2-40B4-BE49-F238E27FC236}">
                <a16:creationId xmlns:a16="http://schemas.microsoft.com/office/drawing/2014/main" id="{C9B93EFB-FFAB-4837-A03B-93E417CE6929}"/>
              </a:ext>
            </a:extLst>
          </p:cNvPr>
          <p:cNvSpPr txBox="1"/>
          <p:nvPr/>
        </p:nvSpPr>
        <p:spPr>
          <a:xfrm>
            <a:off x="246954" y="1148728"/>
            <a:ext cx="1495077" cy="1740476"/>
          </a:xfrm>
          <a:prstGeom prst="rect">
            <a:avLst/>
          </a:prstGeom>
          <a:solidFill>
            <a:schemeClr val="accent1"/>
          </a:solidFill>
          <a:ln>
            <a:solidFill>
              <a:schemeClr val="bg1"/>
            </a:solidFill>
          </a:ln>
        </p:spPr>
        <p:txBody>
          <a:bodyPr wrap="square" rtlCol="0">
            <a:spAutoFit/>
          </a:bodyPr>
          <a:lstStyle/>
          <a:p>
            <a:r>
              <a:rPr lang="en-GB" sz="2400" dirty="0" err="1">
                <a:solidFill>
                  <a:schemeClr val="bg1"/>
                </a:solidFill>
              </a:rPr>
              <a:t>Meteosat</a:t>
            </a:r>
            <a:r>
              <a:rPr lang="en-GB" sz="2400" dirty="0">
                <a:solidFill>
                  <a:schemeClr val="bg1"/>
                </a:solidFill>
              </a:rPr>
              <a:t> disk</a:t>
            </a:r>
          </a:p>
          <a:p>
            <a:r>
              <a:rPr lang="en-GB" sz="2400" dirty="0">
                <a:solidFill>
                  <a:schemeClr val="bg1"/>
                </a:solidFill>
              </a:rPr>
              <a:t>area</a:t>
            </a:r>
          </a:p>
          <a:p>
            <a:endParaRPr lang="en-GB" sz="1800" dirty="0">
              <a:solidFill>
                <a:schemeClr val="bg1"/>
              </a:solidFill>
            </a:endParaRPr>
          </a:p>
          <a:p>
            <a:r>
              <a:rPr lang="en-GB" sz="1800" dirty="0">
                <a:solidFill>
                  <a:schemeClr val="bg1"/>
                </a:solidFill>
              </a:rPr>
              <a:t>Ocean</a:t>
            </a:r>
          </a:p>
          <a:p>
            <a:r>
              <a:rPr lang="en-GB" sz="1800" dirty="0">
                <a:solidFill>
                  <a:schemeClr val="bg1"/>
                </a:solidFill>
              </a:rPr>
              <a:t>Day + Night</a:t>
            </a:r>
          </a:p>
        </p:txBody>
      </p:sp>
    </p:spTree>
  </p:cSld>
  <p:clrMapOvr>
    <a:masterClrMapping/>
  </p:clrMapOvr>
  <p:transition>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a:solidFill>
                  <a:srgbClr val="000000"/>
                </a:solidFill>
              </a:rPr>
              <a:t>© Crown copyright   Met Office</a:t>
            </a:r>
            <a:endParaRPr lang="en-GB" sz="1400">
              <a:solidFill>
                <a:srgbClr val="000000"/>
              </a:solidFill>
              <a:latin typeface="Times" pitchFamily="18" charset="0"/>
            </a:endParaRPr>
          </a:p>
        </p:txBody>
      </p:sp>
      <p:pic>
        <p:nvPicPr>
          <p:cNvPr id="10" name="Picture 9" descr="MSG_DA_180.png"/>
          <p:cNvPicPr>
            <a:picLocks noChangeAspect="1"/>
          </p:cNvPicPr>
          <p:nvPr/>
        </p:nvPicPr>
        <p:blipFill>
          <a:blip r:embed="rId3" cstate="print"/>
          <a:stretch>
            <a:fillRect/>
          </a:stretch>
        </p:blipFill>
        <p:spPr>
          <a:xfrm>
            <a:off x="0" y="2942600"/>
            <a:ext cx="1714500" cy="1714500"/>
          </a:xfrm>
          <a:prstGeom prst="rect">
            <a:avLst/>
          </a:prstGeom>
        </p:spPr>
      </p:pic>
      <p:pic>
        <p:nvPicPr>
          <p:cNvPr id="4" name="Picture 3" descr="A close up of a piece of paper&#10;&#10;Description automatically generated">
            <a:extLst>
              <a:ext uri="{FF2B5EF4-FFF2-40B4-BE49-F238E27FC236}">
                <a16:creationId xmlns:a16="http://schemas.microsoft.com/office/drawing/2014/main" id="{43F5D869-325D-43AE-A9A4-9A271717149E}"/>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901190" y="-1001852"/>
            <a:ext cx="6918960" cy="6918960"/>
          </a:xfrm>
          <a:prstGeom prst="rect">
            <a:avLst/>
          </a:prstGeom>
        </p:spPr>
      </p:pic>
      <p:sp>
        <p:nvSpPr>
          <p:cNvPr id="11" name="TextBox 10">
            <a:extLst>
              <a:ext uri="{FF2B5EF4-FFF2-40B4-BE49-F238E27FC236}">
                <a16:creationId xmlns:a16="http://schemas.microsoft.com/office/drawing/2014/main" id="{7A125F80-9ABD-4029-9F0D-772D738712F1}"/>
              </a:ext>
            </a:extLst>
          </p:cNvPr>
          <p:cNvSpPr txBox="1"/>
          <p:nvPr/>
        </p:nvSpPr>
        <p:spPr>
          <a:xfrm>
            <a:off x="6094443" y="3723080"/>
            <a:ext cx="2114681" cy="275460"/>
          </a:xfrm>
          <a:prstGeom prst="rect">
            <a:avLst/>
          </a:prstGeom>
          <a:noFill/>
        </p:spPr>
        <p:txBody>
          <a:bodyPr wrap="none" rtlCol="0">
            <a:spAutoFit/>
          </a:bodyPr>
          <a:lstStyle/>
          <a:p>
            <a:r>
              <a:rPr lang="en-GB" sz="1400" dirty="0">
                <a:solidFill>
                  <a:schemeClr val="bg1"/>
                </a:solidFill>
              </a:rPr>
              <a:t>Improving UTH in model</a:t>
            </a:r>
          </a:p>
        </p:txBody>
      </p:sp>
      <p:sp>
        <p:nvSpPr>
          <p:cNvPr id="12" name="TextBox 11">
            <a:extLst>
              <a:ext uri="{FF2B5EF4-FFF2-40B4-BE49-F238E27FC236}">
                <a16:creationId xmlns:a16="http://schemas.microsoft.com/office/drawing/2014/main" id="{CCAF7CEE-5752-4500-A2B7-595F32BEF9C5}"/>
              </a:ext>
            </a:extLst>
          </p:cNvPr>
          <p:cNvSpPr txBox="1"/>
          <p:nvPr/>
        </p:nvSpPr>
        <p:spPr>
          <a:xfrm>
            <a:off x="246954" y="1148728"/>
            <a:ext cx="1495077" cy="1740476"/>
          </a:xfrm>
          <a:prstGeom prst="rect">
            <a:avLst/>
          </a:prstGeom>
          <a:solidFill>
            <a:schemeClr val="accent1"/>
          </a:solidFill>
          <a:ln>
            <a:solidFill>
              <a:schemeClr val="bg1"/>
            </a:solidFill>
          </a:ln>
        </p:spPr>
        <p:txBody>
          <a:bodyPr wrap="square" rtlCol="0">
            <a:spAutoFit/>
          </a:bodyPr>
          <a:lstStyle/>
          <a:p>
            <a:r>
              <a:rPr lang="en-GB" sz="2400" dirty="0" err="1">
                <a:solidFill>
                  <a:schemeClr val="bg1"/>
                </a:solidFill>
              </a:rPr>
              <a:t>Meteosat</a:t>
            </a:r>
            <a:r>
              <a:rPr lang="en-GB" sz="2400" dirty="0">
                <a:solidFill>
                  <a:schemeClr val="bg1"/>
                </a:solidFill>
              </a:rPr>
              <a:t> disk</a:t>
            </a:r>
          </a:p>
          <a:p>
            <a:r>
              <a:rPr lang="en-GB" sz="2400" dirty="0">
                <a:solidFill>
                  <a:schemeClr val="bg1"/>
                </a:solidFill>
              </a:rPr>
              <a:t>area</a:t>
            </a:r>
          </a:p>
          <a:p>
            <a:endParaRPr lang="en-GB" sz="1800" dirty="0">
              <a:solidFill>
                <a:schemeClr val="bg1"/>
              </a:solidFill>
            </a:endParaRPr>
          </a:p>
          <a:p>
            <a:r>
              <a:rPr lang="en-GB" sz="1800" dirty="0">
                <a:solidFill>
                  <a:schemeClr val="bg1"/>
                </a:solidFill>
              </a:rPr>
              <a:t>Ocean</a:t>
            </a:r>
          </a:p>
          <a:p>
            <a:r>
              <a:rPr lang="en-GB" sz="1800" dirty="0">
                <a:solidFill>
                  <a:schemeClr val="bg1"/>
                </a:solidFill>
              </a:rPr>
              <a:t>Day + Night</a:t>
            </a:r>
          </a:p>
        </p:txBody>
      </p:sp>
      <p:pic>
        <p:nvPicPr>
          <p:cNvPr id="5" name="Picture 4">
            <a:extLst>
              <a:ext uri="{FF2B5EF4-FFF2-40B4-BE49-F238E27FC236}">
                <a16:creationId xmlns:a16="http://schemas.microsoft.com/office/drawing/2014/main" id="{EDAB89AD-02C3-EF41-94ED-87F867854A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65564" y="2933700"/>
            <a:ext cx="7765473" cy="2209800"/>
          </a:xfrm>
          <a:prstGeom prst="rect">
            <a:avLst/>
          </a:prstGeom>
        </p:spPr>
      </p:pic>
      <p:sp>
        <p:nvSpPr>
          <p:cNvPr id="6" name="TextBox 5">
            <a:extLst>
              <a:ext uri="{FF2B5EF4-FFF2-40B4-BE49-F238E27FC236}">
                <a16:creationId xmlns:a16="http://schemas.microsoft.com/office/drawing/2014/main" id="{C67672FE-3C43-F143-AE1D-AEF6A26D0C83}"/>
              </a:ext>
            </a:extLst>
          </p:cNvPr>
          <p:cNvSpPr txBox="1"/>
          <p:nvPr/>
        </p:nvSpPr>
        <p:spPr>
          <a:xfrm>
            <a:off x="2653145" y="3506867"/>
            <a:ext cx="2460417" cy="301621"/>
          </a:xfrm>
          <a:prstGeom prst="rect">
            <a:avLst/>
          </a:prstGeom>
          <a:noFill/>
        </p:spPr>
        <p:txBody>
          <a:bodyPr wrap="none" rtlCol="0">
            <a:spAutoFit/>
          </a:bodyPr>
          <a:lstStyle/>
          <a:p>
            <a:r>
              <a:rPr lang="en-US" sz="1600" dirty="0">
                <a:solidFill>
                  <a:srgbClr val="00B050"/>
                </a:solidFill>
              </a:rPr>
              <a:t>ERA-5 - HIRS-METOP-A</a:t>
            </a:r>
          </a:p>
        </p:txBody>
      </p:sp>
    </p:spTree>
    <p:extLst>
      <p:ext uri="{BB962C8B-B14F-4D97-AF65-F5344CB8AC3E}">
        <p14:creationId xmlns:p14="http://schemas.microsoft.com/office/powerpoint/2010/main" val="2899570849"/>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ext, map&#10;&#10;Description automatically generated">
            <a:extLst>
              <a:ext uri="{FF2B5EF4-FFF2-40B4-BE49-F238E27FC236}">
                <a16:creationId xmlns:a16="http://schemas.microsoft.com/office/drawing/2014/main" id="{0048771F-0432-4FA4-B7C9-3BC064564976}"/>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027699" y="-862924"/>
            <a:ext cx="6869347" cy="6869347"/>
          </a:xfrm>
          <a:prstGeom prst="rect">
            <a:avLst/>
          </a:prstGeom>
        </p:spPr>
      </p:pic>
      <p:sp>
        <p:nvSpPr>
          <p:cNvPr id="3" name="Footer Placeholder 2"/>
          <p:cNvSpPr>
            <a:spLocks noGrp="1"/>
          </p:cNvSpPr>
          <p:nvPr>
            <p:ph type="ftr" sz="quarter" idx="10"/>
          </p:nvPr>
        </p:nvSpPr>
        <p:spPr/>
        <p:txBody>
          <a:bodyPr/>
          <a:lstStyle/>
          <a:p>
            <a:r>
              <a:rPr lang="en-GB">
                <a:solidFill>
                  <a:srgbClr val="000000"/>
                </a:solidFill>
              </a:rPr>
              <a:t>© Crown copyright   Met Office</a:t>
            </a:r>
            <a:endParaRPr lang="en-GB" sz="1400">
              <a:solidFill>
                <a:srgbClr val="000000"/>
              </a:solidFill>
              <a:latin typeface="Times" pitchFamily="18" charset="0"/>
            </a:endParaRPr>
          </a:p>
        </p:txBody>
      </p:sp>
      <p:sp>
        <p:nvSpPr>
          <p:cNvPr id="6" name="TextBox 5"/>
          <p:cNvSpPr txBox="1"/>
          <p:nvPr/>
        </p:nvSpPr>
        <p:spPr>
          <a:xfrm>
            <a:off x="5694373" y="997917"/>
            <a:ext cx="2451312" cy="301621"/>
          </a:xfrm>
          <a:prstGeom prst="rect">
            <a:avLst/>
          </a:prstGeom>
          <a:noFill/>
        </p:spPr>
        <p:txBody>
          <a:bodyPr wrap="none" rtlCol="0">
            <a:spAutoFit/>
          </a:bodyPr>
          <a:lstStyle/>
          <a:p>
            <a:r>
              <a:rPr lang="en-GB" sz="1600" dirty="0">
                <a:solidFill>
                  <a:schemeClr val="bg1"/>
                </a:solidFill>
              </a:rPr>
              <a:t>SEVIRI Decontamination</a:t>
            </a:r>
          </a:p>
        </p:txBody>
      </p:sp>
      <p:pic>
        <p:nvPicPr>
          <p:cNvPr id="7" name="Picture 6" descr="MSG_DA_180.png"/>
          <p:cNvPicPr>
            <a:picLocks noChangeAspect="1"/>
          </p:cNvPicPr>
          <p:nvPr/>
        </p:nvPicPr>
        <p:blipFill>
          <a:blip r:embed="rId3" cstate="print"/>
          <a:stretch>
            <a:fillRect/>
          </a:stretch>
        </p:blipFill>
        <p:spPr>
          <a:xfrm>
            <a:off x="137243" y="2889204"/>
            <a:ext cx="1714500" cy="1714500"/>
          </a:xfrm>
          <a:prstGeom prst="rect">
            <a:avLst/>
          </a:prstGeom>
        </p:spPr>
      </p:pic>
      <p:sp>
        <p:nvSpPr>
          <p:cNvPr id="8" name="TextBox 7">
            <a:extLst>
              <a:ext uri="{FF2B5EF4-FFF2-40B4-BE49-F238E27FC236}">
                <a16:creationId xmlns:a16="http://schemas.microsoft.com/office/drawing/2014/main" id="{D6E057BF-EF04-436A-8755-3E3C25910EA2}"/>
              </a:ext>
            </a:extLst>
          </p:cNvPr>
          <p:cNvSpPr txBox="1"/>
          <p:nvPr/>
        </p:nvSpPr>
        <p:spPr>
          <a:xfrm>
            <a:off x="246954" y="1148728"/>
            <a:ext cx="1495077" cy="1740476"/>
          </a:xfrm>
          <a:prstGeom prst="rect">
            <a:avLst/>
          </a:prstGeom>
          <a:solidFill>
            <a:schemeClr val="accent1"/>
          </a:solidFill>
          <a:ln>
            <a:solidFill>
              <a:schemeClr val="bg1"/>
            </a:solidFill>
          </a:ln>
        </p:spPr>
        <p:txBody>
          <a:bodyPr wrap="square" rtlCol="0">
            <a:spAutoFit/>
          </a:bodyPr>
          <a:lstStyle/>
          <a:p>
            <a:r>
              <a:rPr lang="en-GB" sz="2400" dirty="0" err="1">
                <a:solidFill>
                  <a:schemeClr val="bg1"/>
                </a:solidFill>
              </a:rPr>
              <a:t>Meteosat</a:t>
            </a:r>
            <a:r>
              <a:rPr lang="en-GB" sz="2400" dirty="0">
                <a:solidFill>
                  <a:schemeClr val="bg1"/>
                </a:solidFill>
              </a:rPr>
              <a:t> disk</a:t>
            </a:r>
          </a:p>
          <a:p>
            <a:r>
              <a:rPr lang="en-GB" sz="2400" dirty="0">
                <a:solidFill>
                  <a:schemeClr val="bg1"/>
                </a:solidFill>
              </a:rPr>
              <a:t>area</a:t>
            </a:r>
          </a:p>
          <a:p>
            <a:endParaRPr lang="en-GB" sz="1800" dirty="0">
              <a:solidFill>
                <a:schemeClr val="bg1"/>
              </a:solidFill>
            </a:endParaRPr>
          </a:p>
          <a:p>
            <a:r>
              <a:rPr lang="en-GB" sz="1800" dirty="0">
                <a:solidFill>
                  <a:schemeClr val="bg1"/>
                </a:solidFill>
              </a:rPr>
              <a:t>Ocean</a:t>
            </a:r>
          </a:p>
          <a:p>
            <a:r>
              <a:rPr lang="en-GB" sz="1800" dirty="0">
                <a:solidFill>
                  <a:schemeClr val="bg1"/>
                </a:solidFill>
              </a:rPr>
              <a:t>Day + Night</a:t>
            </a:r>
          </a:p>
        </p:txBody>
      </p:sp>
      <p:sp>
        <p:nvSpPr>
          <p:cNvPr id="10" name="TextBox 9">
            <a:extLst>
              <a:ext uri="{FF2B5EF4-FFF2-40B4-BE49-F238E27FC236}">
                <a16:creationId xmlns:a16="http://schemas.microsoft.com/office/drawing/2014/main" id="{739E0ABF-5395-40EF-B7C6-EAA54408AA40}"/>
              </a:ext>
            </a:extLst>
          </p:cNvPr>
          <p:cNvSpPr txBox="1"/>
          <p:nvPr/>
        </p:nvSpPr>
        <p:spPr>
          <a:xfrm>
            <a:off x="4741873" y="3693152"/>
            <a:ext cx="1428596" cy="275460"/>
          </a:xfrm>
          <a:prstGeom prst="rect">
            <a:avLst/>
          </a:prstGeom>
          <a:noFill/>
        </p:spPr>
        <p:txBody>
          <a:bodyPr wrap="none" rtlCol="0">
            <a:spAutoFit/>
          </a:bodyPr>
          <a:lstStyle/>
          <a:p>
            <a:r>
              <a:rPr lang="en-GB" sz="1400" dirty="0">
                <a:solidFill>
                  <a:schemeClr val="bg1"/>
                </a:solidFill>
              </a:rPr>
              <a:t>Increasing CO</a:t>
            </a:r>
            <a:r>
              <a:rPr lang="en-GB" sz="1400" baseline="-25000" dirty="0">
                <a:solidFill>
                  <a:schemeClr val="bg1"/>
                </a:solidFill>
              </a:rPr>
              <a:t>2</a:t>
            </a:r>
          </a:p>
        </p:txBody>
      </p:sp>
      <p:cxnSp>
        <p:nvCxnSpPr>
          <p:cNvPr id="12" name="Straight Connector 11">
            <a:extLst>
              <a:ext uri="{FF2B5EF4-FFF2-40B4-BE49-F238E27FC236}">
                <a16:creationId xmlns:a16="http://schemas.microsoft.com/office/drawing/2014/main" id="{1818A17A-BD67-4122-9FA0-B2091A06D203}"/>
              </a:ext>
            </a:extLst>
          </p:cNvPr>
          <p:cNvCxnSpPr>
            <a:cxnSpLocks/>
          </p:cNvCxnSpPr>
          <p:nvPr/>
        </p:nvCxnSpPr>
        <p:spPr bwMode="auto">
          <a:xfrm>
            <a:off x="7437120" y="3830882"/>
            <a:ext cx="0" cy="772822"/>
          </a:xfrm>
          <a:prstGeom prst="line">
            <a:avLst/>
          </a:prstGeom>
          <a:noFill/>
          <a:ln w="12700" cap="flat" cmpd="sng" algn="ctr">
            <a:solidFill>
              <a:srgbClr val="7030A0"/>
            </a:solidFill>
            <a:prstDash val="solid"/>
            <a:round/>
            <a:headEnd type="none" w="med" len="med"/>
            <a:tailEnd type="none" w="med" len="med"/>
          </a:ln>
          <a:effectLst/>
        </p:spPr>
      </p:cxnSp>
      <p:cxnSp>
        <p:nvCxnSpPr>
          <p:cNvPr id="15" name="Straight Connector 14">
            <a:extLst>
              <a:ext uri="{FF2B5EF4-FFF2-40B4-BE49-F238E27FC236}">
                <a16:creationId xmlns:a16="http://schemas.microsoft.com/office/drawing/2014/main" id="{5C91CFA8-E67C-4CD8-8C63-FD67F3CA16C6}"/>
              </a:ext>
            </a:extLst>
          </p:cNvPr>
          <p:cNvCxnSpPr>
            <a:cxnSpLocks/>
          </p:cNvCxnSpPr>
          <p:nvPr/>
        </p:nvCxnSpPr>
        <p:spPr bwMode="auto">
          <a:xfrm>
            <a:off x="8526780" y="3830882"/>
            <a:ext cx="0" cy="772822"/>
          </a:xfrm>
          <a:prstGeom prst="line">
            <a:avLst/>
          </a:prstGeom>
          <a:noFill/>
          <a:ln w="12700" cap="flat" cmpd="sng" algn="ctr">
            <a:solidFill>
              <a:srgbClr val="7030A0"/>
            </a:solidFill>
            <a:prstDash val="solid"/>
            <a:round/>
            <a:headEnd type="none" w="med" len="med"/>
            <a:tailEnd type="none" w="med" len="med"/>
          </a:ln>
          <a:effectLst/>
        </p:spPr>
      </p:cxnSp>
      <p:sp>
        <p:nvSpPr>
          <p:cNvPr id="16" name="TextBox 15">
            <a:extLst>
              <a:ext uri="{FF2B5EF4-FFF2-40B4-BE49-F238E27FC236}">
                <a16:creationId xmlns:a16="http://schemas.microsoft.com/office/drawing/2014/main" id="{C7EE2A0C-89D7-4721-9769-92454FCA3077}"/>
              </a:ext>
            </a:extLst>
          </p:cNvPr>
          <p:cNvSpPr txBox="1"/>
          <p:nvPr/>
        </p:nvSpPr>
        <p:spPr>
          <a:xfrm>
            <a:off x="7365135" y="3830882"/>
            <a:ext cx="1244251" cy="229678"/>
          </a:xfrm>
          <a:prstGeom prst="rect">
            <a:avLst/>
          </a:prstGeom>
          <a:noFill/>
        </p:spPr>
        <p:txBody>
          <a:bodyPr wrap="none" rtlCol="0">
            <a:spAutoFit/>
          </a:bodyPr>
          <a:lstStyle/>
          <a:p>
            <a:r>
              <a:rPr lang="en-GB" sz="1050" dirty="0">
                <a:solidFill>
                  <a:srgbClr val="7030A0"/>
                </a:solidFill>
              </a:rPr>
              <a:t>Nonlinearity </a:t>
            </a:r>
            <a:r>
              <a:rPr lang="en-GB" sz="1050" dirty="0" err="1">
                <a:solidFill>
                  <a:srgbClr val="7030A0"/>
                </a:solidFill>
              </a:rPr>
              <a:t>corrn</a:t>
            </a:r>
            <a:endParaRPr lang="en-GB" sz="1050" baseline="-25000" dirty="0">
              <a:solidFill>
                <a:srgbClr val="7030A0"/>
              </a:solidFill>
            </a:endParaRPr>
          </a:p>
        </p:txBody>
      </p:sp>
    </p:spTree>
  </p:cSld>
  <p:clrMapOvr>
    <a:masterClrMapping/>
  </p:clrMapOvr>
  <p:transition>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creenshot&#10;&#10;Description automatically generated">
            <a:extLst>
              <a:ext uri="{FF2B5EF4-FFF2-40B4-BE49-F238E27FC236}">
                <a16:creationId xmlns:a16="http://schemas.microsoft.com/office/drawing/2014/main" id="{39F1E31D-EFD8-483E-B6A0-6C288C99809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742031" y="-919098"/>
            <a:ext cx="7264726" cy="6981696"/>
          </a:xfrm>
          <a:prstGeom prst="rect">
            <a:avLst/>
          </a:prstGeom>
        </p:spPr>
      </p:pic>
      <p:sp>
        <p:nvSpPr>
          <p:cNvPr id="3" name="Footer Placeholder 2"/>
          <p:cNvSpPr>
            <a:spLocks noGrp="1"/>
          </p:cNvSpPr>
          <p:nvPr>
            <p:ph type="ftr" sz="quarter" idx="10"/>
          </p:nvPr>
        </p:nvSpPr>
        <p:spPr/>
        <p:txBody>
          <a:bodyPr/>
          <a:lstStyle/>
          <a:p>
            <a:r>
              <a:rPr lang="en-GB">
                <a:solidFill>
                  <a:srgbClr val="000000"/>
                </a:solidFill>
              </a:rPr>
              <a:t>© Crown copyright   Met Office</a:t>
            </a:r>
            <a:endParaRPr lang="en-GB" sz="1400">
              <a:solidFill>
                <a:srgbClr val="000000"/>
              </a:solidFill>
              <a:latin typeface="Times" pitchFamily="18" charset="0"/>
            </a:endParaRPr>
          </a:p>
        </p:txBody>
      </p:sp>
      <p:pic>
        <p:nvPicPr>
          <p:cNvPr id="7" name="Picture 6" descr="MSG_DA_180.png"/>
          <p:cNvPicPr>
            <a:picLocks noChangeAspect="1"/>
          </p:cNvPicPr>
          <p:nvPr/>
        </p:nvPicPr>
        <p:blipFill>
          <a:blip r:embed="rId3" cstate="print"/>
          <a:stretch>
            <a:fillRect/>
          </a:stretch>
        </p:blipFill>
        <p:spPr>
          <a:xfrm>
            <a:off x="137243" y="2889204"/>
            <a:ext cx="1714500" cy="1714500"/>
          </a:xfrm>
          <a:prstGeom prst="rect">
            <a:avLst/>
          </a:prstGeom>
        </p:spPr>
      </p:pic>
      <p:sp>
        <p:nvSpPr>
          <p:cNvPr id="8" name="TextBox 7">
            <a:extLst>
              <a:ext uri="{FF2B5EF4-FFF2-40B4-BE49-F238E27FC236}">
                <a16:creationId xmlns:a16="http://schemas.microsoft.com/office/drawing/2014/main" id="{D6E057BF-EF04-436A-8755-3E3C25910EA2}"/>
              </a:ext>
            </a:extLst>
          </p:cNvPr>
          <p:cNvSpPr txBox="1"/>
          <p:nvPr/>
        </p:nvSpPr>
        <p:spPr>
          <a:xfrm>
            <a:off x="246954" y="1148728"/>
            <a:ext cx="1495077" cy="1740476"/>
          </a:xfrm>
          <a:prstGeom prst="rect">
            <a:avLst/>
          </a:prstGeom>
          <a:solidFill>
            <a:schemeClr val="accent1"/>
          </a:solidFill>
          <a:ln>
            <a:solidFill>
              <a:schemeClr val="bg1"/>
            </a:solidFill>
          </a:ln>
        </p:spPr>
        <p:txBody>
          <a:bodyPr wrap="square" rtlCol="0">
            <a:spAutoFit/>
          </a:bodyPr>
          <a:lstStyle/>
          <a:p>
            <a:r>
              <a:rPr lang="en-GB" sz="2400" dirty="0" err="1">
                <a:solidFill>
                  <a:schemeClr val="bg1"/>
                </a:solidFill>
              </a:rPr>
              <a:t>Meteosat</a:t>
            </a:r>
            <a:r>
              <a:rPr lang="en-GB" sz="2400" dirty="0">
                <a:solidFill>
                  <a:schemeClr val="bg1"/>
                </a:solidFill>
              </a:rPr>
              <a:t> disk</a:t>
            </a:r>
          </a:p>
          <a:p>
            <a:r>
              <a:rPr lang="en-GB" sz="2400" dirty="0">
                <a:solidFill>
                  <a:schemeClr val="bg1"/>
                </a:solidFill>
              </a:rPr>
              <a:t>area</a:t>
            </a:r>
          </a:p>
          <a:p>
            <a:endParaRPr lang="en-GB" sz="1800" dirty="0">
              <a:solidFill>
                <a:schemeClr val="bg1"/>
              </a:solidFill>
            </a:endParaRPr>
          </a:p>
          <a:p>
            <a:r>
              <a:rPr lang="en-GB" sz="1800" dirty="0">
                <a:solidFill>
                  <a:schemeClr val="bg1"/>
                </a:solidFill>
              </a:rPr>
              <a:t>Ocean</a:t>
            </a:r>
          </a:p>
          <a:p>
            <a:r>
              <a:rPr lang="en-GB" sz="1800" dirty="0">
                <a:solidFill>
                  <a:schemeClr val="bg1"/>
                </a:solidFill>
              </a:rPr>
              <a:t>Day + Night</a:t>
            </a:r>
          </a:p>
        </p:txBody>
      </p:sp>
      <p:sp>
        <p:nvSpPr>
          <p:cNvPr id="2" name="TextBox 1">
            <a:extLst>
              <a:ext uri="{FF2B5EF4-FFF2-40B4-BE49-F238E27FC236}">
                <a16:creationId xmlns:a16="http://schemas.microsoft.com/office/drawing/2014/main" id="{189C1F8F-D5E2-4451-A921-405A5D97D6AA}"/>
              </a:ext>
            </a:extLst>
          </p:cNvPr>
          <p:cNvSpPr txBox="1"/>
          <p:nvPr/>
        </p:nvSpPr>
        <p:spPr>
          <a:xfrm>
            <a:off x="6671733" y="3712587"/>
            <a:ext cx="250614" cy="353943"/>
          </a:xfrm>
          <a:prstGeom prst="rect">
            <a:avLst/>
          </a:prstGeom>
          <a:noFill/>
        </p:spPr>
        <p:txBody>
          <a:bodyPr wrap="square" rtlCol="0">
            <a:spAutoFit/>
          </a:bodyPr>
          <a:lstStyle/>
          <a:p>
            <a:r>
              <a:rPr lang="en-GB" sz="2000" dirty="0">
                <a:solidFill>
                  <a:srgbClr val="C00000"/>
                </a:solidFill>
              </a:rPr>
              <a:t>?</a:t>
            </a:r>
          </a:p>
        </p:txBody>
      </p:sp>
      <p:cxnSp>
        <p:nvCxnSpPr>
          <p:cNvPr id="6" name="Straight Arrow Connector 5">
            <a:extLst>
              <a:ext uri="{FF2B5EF4-FFF2-40B4-BE49-F238E27FC236}">
                <a16:creationId xmlns:a16="http://schemas.microsoft.com/office/drawing/2014/main" id="{BBBD6BBF-599D-4A41-AA8B-5D0DDE503367}"/>
              </a:ext>
            </a:extLst>
          </p:cNvPr>
          <p:cNvCxnSpPr>
            <a:cxnSpLocks/>
          </p:cNvCxnSpPr>
          <p:nvPr/>
        </p:nvCxnSpPr>
        <p:spPr bwMode="auto">
          <a:xfrm flipH="1">
            <a:off x="6000819" y="3856557"/>
            <a:ext cx="746480" cy="410643"/>
          </a:xfrm>
          <a:prstGeom prst="straightConnector1">
            <a:avLst/>
          </a:prstGeom>
          <a:noFill/>
          <a:ln w="19050" cap="flat" cmpd="sng" algn="ctr">
            <a:solidFill>
              <a:srgbClr val="C00000"/>
            </a:solidFill>
            <a:prstDash val="solid"/>
            <a:round/>
            <a:headEnd type="none" w="med" len="med"/>
            <a:tailEnd type="triangle"/>
          </a:ln>
          <a:effectLst/>
        </p:spPr>
      </p:cxnSp>
      <p:cxnSp>
        <p:nvCxnSpPr>
          <p:cNvPr id="11" name="Straight Arrow Connector 10">
            <a:extLst>
              <a:ext uri="{FF2B5EF4-FFF2-40B4-BE49-F238E27FC236}">
                <a16:creationId xmlns:a16="http://schemas.microsoft.com/office/drawing/2014/main" id="{86178913-33E0-4E0B-ABD3-3862AADD42FD}"/>
              </a:ext>
            </a:extLst>
          </p:cNvPr>
          <p:cNvCxnSpPr>
            <a:cxnSpLocks/>
          </p:cNvCxnSpPr>
          <p:nvPr/>
        </p:nvCxnSpPr>
        <p:spPr bwMode="auto">
          <a:xfrm>
            <a:off x="6924464" y="3856557"/>
            <a:ext cx="1013883" cy="363230"/>
          </a:xfrm>
          <a:prstGeom prst="straightConnector1">
            <a:avLst/>
          </a:prstGeom>
          <a:noFill/>
          <a:ln w="19050" cap="flat" cmpd="sng" algn="ctr">
            <a:solidFill>
              <a:srgbClr val="C00000"/>
            </a:solidFill>
            <a:prstDash val="solid"/>
            <a:round/>
            <a:headEnd type="none" w="med" len="med"/>
            <a:tailEnd type="triangle"/>
          </a:ln>
          <a:effectLst/>
        </p:spPr>
      </p:cxnSp>
      <p:cxnSp>
        <p:nvCxnSpPr>
          <p:cNvPr id="15" name="Straight Arrow Connector 14">
            <a:extLst>
              <a:ext uri="{FF2B5EF4-FFF2-40B4-BE49-F238E27FC236}">
                <a16:creationId xmlns:a16="http://schemas.microsoft.com/office/drawing/2014/main" id="{87C414C4-3D4B-4032-BC88-18370AD15079}"/>
              </a:ext>
            </a:extLst>
          </p:cNvPr>
          <p:cNvCxnSpPr>
            <a:cxnSpLocks/>
          </p:cNvCxnSpPr>
          <p:nvPr/>
        </p:nvCxnSpPr>
        <p:spPr bwMode="auto">
          <a:xfrm>
            <a:off x="6922347" y="3856557"/>
            <a:ext cx="1564640" cy="363230"/>
          </a:xfrm>
          <a:prstGeom prst="straightConnector1">
            <a:avLst/>
          </a:prstGeom>
          <a:noFill/>
          <a:ln w="19050" cap="flat" cmpd="sng" algn="ctr">
            <a:solidFill>
              <a:srgbClr val="C00000"/>
            </a:solidFill>
            <a:prstDash val="solid"/>
            <a:round/>
            <a:headEnd type="none" w="med" len="med"/>
            <a:tailEnd type="triangle"/>
          </a:ln>
          <a:effectLst/>
        </p:spPr>
      </p:cxnSp>
    </p:spTree>
    <p:extLst>
      <p:ext uri="{BB962C8B-B14F-4D97-AF65-F5344CB8AC3E}">
        <p14:creationId xmlns:p14="http://schemas.microsoft.com/office/powerpoint/2010/main" val="1450698649"/>
      </p:ext>
    </p:extLst>
  </p:cSld>
  <p:clrMapOvr>
    <a:masterClrMapping/>
  </p:clrMapOvr>
  <p:transition>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27176" y="0"/>
            <a:ext cx="7416824" cy="737272"/>
          </a:xfrm>
        </p:spPr>
        <p:txBody>
          <a:bodyPr/>
          <a:lstStyle/>
          <a:p>
            <a:r>
              <a:rPr lang="en-US" dirty="0"/>
              <a:t>Rationale</a:t>
            </a:r>
          </a:p>
        </p:txBody>
      </p:sp>
      <p:sp>
        <p:nvSpPr>
          <p:cNvPr id="6" name="Text Box 8"/>
          <p:cNvSpPr txBox="1">
            <a:spLocks noChangeArrowheads="1"/>
          </p:cNvSpPr>
          <p:nvPr/>
        </p:nvSpPr>
        <p:spPr bwMode="auto">
          <a:xfrm>
            <a:off x="1542901" y="752153"/>
            <a:ext cx="7458860" cy="4708525"/>
          </a:xfrm>
          <a:prstGeom prst="rect">
            <a:avLst/>
          </a:prstGeom>
          <a:noFill/>
          <a:ln w="9525" algn="ctr">
            <a:noFill/>
            <a:miter lim="800000"/>
            <a:headEnd/>
            <a:tailEnd/>
          </a:ln>
          <a:effectLst/>
        </p:spPr>
        <p:txBody>
          <a:bodyPr/>
          <a:lstStyle/>
          <a:p>
            <a:pPr marL="0" marR="0" lvl="0" indent="0" defTabSz="914400" eaLnBrk="1" fontAlgn="auto" latinLnBrk="0" hangingPunct="1">
              <a:lnSpc>
                <a:spcPct val="85000"/>
              </a:lnSpc>
              <a:spcBef>
                <a:spcPct val="15000"/>
              </a:spcBef>
              <a:spcAft>
                <a:spcPct val="30000"/>
              </a:spcAft>
              <a:buClrTx/>
              <a:buSzTx/>
              <a:buFontTx/>
              <a:buNone/>
              <a:tabLst/>
              <a:defRPr/>
            </a:pPr>
            <a:r>
              <a:rPr kumimoji="0" lang="en-GB" altLang="ja-JP" sz="2000" b="0" i="0" u="none" strike="noStrike" kern="0" cap="none" spc="0" normalizeH="0" baseline="0" noProof="0" dirty="0">
                <a:ln>
                  <a:noFill/>
                </a:ln>
                <a:solidFill>
                  <a:srgbClr val="333399"/>
                </a:solidFill>
                <a:effectLst/>
                <a:uLnTx/>
                <a:uFillTx/>
                <a:ea typeface="ＭＳ Ｐゴシック" pitchFamily="34" charset="-128"/>
              </a:rPr>
              <a:t>It is crucial for climate and very desirable for NWP that we determine the characteristics of satellite radiance biases and try to understand their cause</a:t>
            </a:r>
          </a:p>
          <a:p>
            <a:pPr marL="0" marR="0" lvl="0" indent="0" defTabSz="914400" eaLnBrk="1" fontAlgn="auto" latinLnBrk="0" hangingPunct="1">
              <a:lnSpc>
                <a:spcPct val="85000"/>
              </a:lnSpc>
              <a:spcBef>
                <a:spcPct val="15000"/>
              </a:spcBef>
              <a:spcAft>
                <a:spcPct val="30000"/>
              </a:spcAft>
              <a:buClrTx/>
              <a:buSzTx/>
              <a:buFontTx/>
              <a:buNone/>
              <a:tabLst/>
              <a:defRPr/>
            </a:pPr>
            <a:r>
              <a:rPr kumimoji="0" lang="en-GB" altLang="ja-JP" sz="2000" b="0" i="0" u="none" strike="noStrike" kern="0" cap="none" spc="0" normalizeH="0" baseline="0" noProof="0" dirty="0">
                <a:ln>
                  <a:noFill/>
                </a:ln>
                <a:solidFill>
                  <a:srgbClr val="333399"/>
                </a:solidFill>
                <a:effectLst/>
                <a:uLnTx/>
                <a:uFillTx/>
                <a:ea typeface="ＭＳ Ｐゴシック" pitchFamily="34" charset="-128"/>
              </a:rPr>
              <a:t>Simultaneous Nadir Overpasses (SNOs) have a limited time and space sampling. </a:t>
            </a:r>
          </a:p>
          <a:p>
            <a:pPr marL="0" marR="0" lvl="0" indent="0" defTabSz="914400" eaLnBrk="1" fontAlgn="auto" latinLnBrk="0" hangingPunct="1">
              <a:lnSpc>
                <a:spcPct val="85000"/>
              </a:lnSpc>
              <a:spcBef>
                <a:spcPct val="15000"/>
              </a:spcBef>
              <a:spcAft>
                <a:spcPct val="30000"/>
              </a:spcAft>
              <a:buClrTx/>
              <a:buSzTx/>
              <a:buFontTx/>
              <a:buNone/>
              <a:tabLst/>
              <a:defRPr/>
            </a:pPr>
            <a:r>
              <a:rPr kumimoji="0" lang="en-GB" altLang="ja-JP" sz="2000" b="0" i="0" u="none" strike="noStrike" kern="0" cap="none" spc="0" normalizeH="0" baseline="0" noProof="0" dirty="0">
                <a:ln>
                  <a:noFill/>
                </a:ln>
                <a:solidFill>
                  <a:srgbClr val="333399"/>
                </a:solidFill>
                <a:effectLst/>
                <a:uLnTx/>
                <a:uFillTx/>
                <a:ea typeface="ＭＳ Ｐゴシック" pitchFamily="34" charset="-128"/>
              </a:rPr>
              <a:t>By comparing measured radiances against those simulated from a NWP model more can be learnt about the nature of the biases as the space and time matchup window can be relaxed using </a:t>
            </a:r>
            <a:r>
              <a:rPr kumimoji="0" lang="en-GB" altLang="ja-JP" sz="2000" b="1" i="0" u="none" strike="noStrike" kern="0" cap="none" spc="0" normalizeH="0" baseline="0" noProof="0" dirty="0">
                <a:ln>
                  <a:noFill/>
                </a:ln>
                <a:solidFill>
                  <a:srgbClr val="333399"/>
                </a:solidFill>
                <a:effectLst/>
                <a:uLnTx/>
                <a:uFillTx/>
                <a:ea typeface="ＭＳ Ｐゴシック" pitchFamily="34" charset="-128"/>
              </a:rPr>
              <a:t>double differences</a:t>
            </a:r>
            <a:r>
              <a:rPr kumimoji="0" lang="en-GB" altLang="ja-JP" sz="2000" b="0" i="0" u="none" strike="noStrike" kern="0" cap="none" spc="0" normalizeH="0" baseline="0" noProof="0" dirty="0">
                <a:ln>
                  <a:noFill/>
                </a:ln>
                <a:solidFill>
                  <a:srgbClr val="333399"/>
                </a:solidFill>
                <a:effectLst/>
                <a:uLnTx/>
                <a:uFillTx/>
                <a:ea typeface="ＭＳ Ｐゴシック" pitchFamily="34" charset="-128"/>
              </a:rPr>
              <a:t> with the NWP model as a transfer standard.</a:t>
            </a:r>
          </a:p>
          <a:p>
            <a:pPr marL="0" marR="0" lvl="0" indent="0" defTabSz="914400" eaLnBrk="1" fontAlgn="auto" latinLnBrk="0" hangingPunct="1">
              <a:lnSpc>
                <a:spcPct val="85000"/>
              </a:lnSpc>
              <a:spcBef>
                <a:spcPct val="15000"/>
              </a:spcBef>
              <a:spcAft>
                <a:spcPct val="30000"/>
              </a:spcAft>
              <a:buClrTx/>
              <a:buSzTx/>
              <a:buFontTx/>
              <a:buNone/>
              <a:tabLst/>
              <a:defRPr/>
            </a:pPr>
            <a:r>
              <a:rPr kumimoji="0" lang="en-GB" altLang="ja-JP" sz="2000" b="0" i="0" u="none" strike="noStrike" kern="0" cap="none" spc="0" normalizeH="0" baseline="0" noProof="0" dirty="0">
                <a:ln>
                  <a:noFill/>
                </a:ln>
                <a:solidFill>
                  <a:srgbClr val="333399"/>
                </a:solidFill>
                <a:effectLst/>
                <a:uLnTx/>
                <a:uFillTx/>
                <a:ea typeface="ＭＳ Ｐゴシック" pitchFamily="34" charset="-128"/>
              </a:rPr>
              <a:t>The Met Office NWP model 6hr forecast background fields are used for this study which assimilate many satellite and in situ observations.</a:t>
            </a:r>
          </a:p>
        </p:txBody>
      </p:sp>
      <p:pic>
        <p:nvPicPr>
          <p:cNvPr id="4" name="Picture 3" descr="met-office-cray-xc40-supercomputer.jpg">
            <a:extLst>
              <a:ext uri="{FF2B5EF4-FFF2-40B4-BE49-F238E27FC236}">
                <a16:creationId xmlns:a16="http://schemas.microsoft.com/office/drawing/2014/main" id="{6B9571C9-DC63-48DE-A62F-79DC83D85D2D}"/>
              </a:ext>
            </a:extLst>
          </p:cNvPr>
          <p:cNvPicPr>
            <a:picLocks noChangeAspect="1"/>
          </p:cNvPicPr>
          <p:nvPr/>
        </p:nvPicPr>
        <p:blipFill>
          <a:blip r:embed="rId2" cstate="print"/>
          <a:stretch>
            <a:fillRect/>
          </a:stretch>
        </p:blipFill>
        <p:spPr>
          <a:xfrm>
            <a:off x="3406987" y="4079800"/>
            <a:ext cx="2649067" cy="939033"/>
          </a:xfrm>
          <a:prstGeom prst="rect">
            <a:avLst/>
          </a:prstGeom>
        </p:spPr>
      </p:pic>
    </p:spTree>
    <p:extLst>
      <p:ext uri="{BB962C8B-B14F-4D97-AF65-F5344CB8AC3E}">
        <p14:creationId xmlns:p14="http://schemas.microsoft.com/office/powerpoint/2010/main" val="4027050233"/>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Scan biases for different sensors</a:t>
            </a:r>
          </a:p>
        </p:txBody>
      </p:sp>
      <p:pic>
        <p:nvPicPr>
          <p:cNvPr id="5" name="Content Placeholder 4" descr="2013crosstrack.png"/>
          <p:cNvPicPr>
            <a:picLocks noGrp="1" noChangeAspect="1"/>
          </p:cNvPicPr>
          <p:nvPr>
            <p:ph idx="1"/>
          </p:nvPr>
        </p:nvPicPr>
        <p:blipFill>
          <a:blip r:embed="rId2" cstate="print"/>
          <a:srcRect r="47010" b="67224"/>
          <a:stretch>
            <a:fillRect/>
          </a:stretch>
        </p:blipFill>
        <p:spPr>
          <a:xfrm>
            <a:off x="5906776" y="1047750"/>
            <a:ext cx="2199000" cy="2040205"/>
          </a:xfrm>
        </p:spPr>
      </p:pic>
      <p:sp>
        <p:nvSpPr>
          <p:cNvPr id="4" name="Footer Placeholder 3"/>
          <p:cNvSpPr>
            <a:spLocks noGrp="1"/>
          </p:cNvSpPr>
          <p:nvPr>
            <p:ph type="ftr" sz="quarter" idx="10"/>
          </p:nvPr>
        </p:nvSpPr>
        <p:spPr/>
        <p:txBody>
          <a:bodyPr/>
          <a:lstStyle/>
          <a:p>
            <a:r>
              <a:rPr lang="en-GB">
                <a:solidFill>
                  <a:srgbClr val="000000"/>
                </a:solidFill>
              </a:rPr>
              <a:t>© Crown copyright   Met Office</a:t>
            </a:r>
            <a:endParaRPr lang="en-GB" sz="1400">
              <a:solidFill>
                <a:srgbClr val="000000"/>
              </a:solidFill>
              <a:latin typeface="Times" pitchFamily="18" charset="0"/>
            </a:endParaRPr>
          </a:p>
        </p:txBody>
      </p:sp>
      <p:pic>
        <p:nvPicPr>
          <p:cNvPr id="6" name="Picture 5" descr="2013crosstrack2.png"/>
          <p:cNvPicPr>
            <a:picLocks noChangeAspect="1"/>
          </p:cNvPicPr>
          <p:nvPr/>
        </p:nvPicPr>
        <p:blipFill>
          <a:blip r:embed="rId3" cstate="print"/>
          <a:srcRect t="32146"/>
          <a:stretch>
            <a:fillRect/>
          </a:stretch>
        </p:blipFill>
        <p:spPr>
          <a:xfrm>
            <a:off x="1931381" y="990600"/>
            <a:ext cx="4080255" cy="4152900"/>
          </a:xfrm>
          <a:prstGeom prst="rect">
            <a:avLst/>
          </a:prstGeom>
        </p:spPr>
      </p:pic>
      <p:sp>
        <p:nvSpPr>
          <p:cNvPr id="7" name="TextBox 6"/>
          <p:cNvSpPr txBox="1"/>
          <p:nvPr/>
        </p:nvSpPr>
        <p:spPr>
          <a:xfrm>
            <a:off x="219075" y="3552825"/>
            <a:ext cx="1382110" cy="406265"/>
          </a:xfrm>
          <a:prstGeom prst="rect">
            <a:avLst/>
          </a:prstGeom>
          <a:noFill/>
        </p:spPr>
        <p:txBody>
          <a:bodyPr wrap="none" rtlCol="0">
            <a:spAutoFit/>
          </a:bodyPr>
          <a:lstStyle/>
          <a:p>
            <a:r>
              <a:rPr lang="en-GB" sz="2400" dirty="0">
                <a:solidFill>
                  <a:schemeClr val="bg1"/>
                </a:solidFill>
              </a:rPr>
              <a:t>AMSU-A</a:t>
            </a:r>
          </a:p>
        </p:txBody>
      </p:sp>
      <p:sp>
        <p:nvSpPr>
          <p:cNvPr id="8" name="TextBox 7"/>
          <p:cNvSpPr txBox="1"/>
          <p:nvPr/>
        </p:nvSpPr>
        <p:spPr>
          <a:xfrm>
            <a:off x="0" y="1914525"/>
            <a:ext cx="1656223" cy="406265"/>
          </a:xfrm>
          <a:prstGeom prst="rect">
            <a:avLst/>
          </a:prstGeom>
          <a:noFill/>
        </p:spPr>
        <p:txBody>
          <a:bodyPr wrap="none" rtlCol="0">
            <a:spAutoFit/>
          </a:bodyPr>
          <a:lstStyle/>
          <a:p>
            <a:r>
              <a:rPr lang="en-GB" sz="2400" dirty="0">
                <a:solidFill>
                  <a:schemeClr val="bg1"/>
                </a:solidFill>
              </a:rPr>
              <a:t>IR sensors</a:t>
            </a:r>
          </a:p>
        </p:txBody>
      </p:sp>
      <p:sp>
        <p:nvSpPr>
          <p:cNvPr id="9" name="TextBox 8"/>
          <p:cNvSpPr txBox="1"/>
          <p:nvPr/>
        </p:nvSpPr>
        <p:spPr>
          <a:xfrm>
            <a:off x="0" y="1409700"/>
            <a:ext cx="2273571" cy="353943"/>
          </a:xfrm>
          <a:prstGeom prst="rect">
            <a:avLst/>
          </a:prstGeom>
          <a:noFill/>
        </p:spPr>
        <p:txBody>
          <a:bodyPr wrap="none" rtlCol="0">
            <a:spAutoFit/>
          </a:bodyPr>
          <a:lstStyle/>
          <a:p>
            <a:r>
              <a:rPr lang="en-GB" sz="2000" dirty="0">
                <a:solidFill>
                  <a:schemeClr val="bg1"/>
                </a:solidFill>
              </a:rPr>
              <a:t>Averages for 2013</a:t>
            </a:r>
          </a:p>
        </p:txBody>
      </p:sp>
      <p:pic>
        <p:nvPicPr>
          <p:cNvPr id="10" name="Picture 9" descr="Scan_Geo.jpg"/>
          <p:cNvPicPr>
            <a:picLocks noChangeAspect="1"/>
          </p:cNvPicPr>
          <p:nvPr/>
        </p:nvPicPr>
        <p:blipFill>
          <a:blip r:embed="rId4" cstate="print"/>
          <a:srcRect r="1273" b="7407"/>
          <a:stretch>
            <a:fillRect/>
          </a:stretch>
        </p:blipFill>
        <p:spPr>
          <a:xfrm>
            <a:off x="6097886" y="3095625"/>
            <a:ext cx="2912763" cy="2047875"/>
          </a:xfrm>
          <a:prstGeom prst="rect">
            <a:avLst/>
          </a:prstGeom>
        </p:spPr>
      </p:pic>
      <p:sp>
        <p:nvSpPr>
          <p:cNvPr id="11" name="TextBox 10"/>
          <p:cNvSpPr txBox="1"/>
          <p:nvPr/>
        </p:nvSpPr>
        <p:spPr>
          <a:xfrm>
            <a:off x="4685466" y="2282663"/>
            <a:ext cx="295274" cy="249299"/>
          </a:xfrm>
          <a:prstGeom prst="rect">
            <a:avLst/>
          </a:prstGeom>
          <a:noFill/>
        </p:spPr>
        <p:txBody>
          <a:bodyPr wrap="none" rtlCol="0">
            <a:spAutoFit/>
          </a:bodyPr>
          <a:lstStyle/>
          <a:p>
            <a:r>
              <a:rPr lang="en-GB" sz="1200" b="1" dirty="0">
                <a:solidFill>
                  <a:schemeClr val="bg1"/>
                </a:solidFill>
              </a:rPr>
              <a:t>A</a:t>
            </a:r>
          </a:p>
        </p:txBody>
      </p:sp>
      <p:sp>
        <p:nvSpPr>
          <p:cNvPr id="12" name="TextBox 11"/>
          <p:cNvSpPr txBox="1"/>
          <p:nvPr/>
        </p:nvSpPr>
        <p:spPr>
          <a:xfrm>
            <a:off x="4817843" y="1607431"/>
            <a:ext cx="295274" cy="249299"/>
          </a:xfrm>
          <a:prstGeom prst="rect">
            <a:avLst/>
          </a:prstGeom>
          <a:noFill/>
        </p:spPr>
        <p:txBody>
          <a:bodyPr wrap="none" rtlCol="0">
            <a:spAutoFit/>
          </a:bodyPr>
          <a:lstStyle/>
          <a:p>
            <a:r>
              <a:rPr lang="en-GB" sz="1200" b="1" dirty="0">
                <a:solidFill>
                  <a:schemeClr val="bg1"/>
                </a:solidFill>
              </a:rPr>
              <a:t>B</a:t>
            </a:r>
          </a:p>
        </p:txBody>
      </p:sp>
      <p:cxnSp>
        <p:nvCxnSpPr>
          <p:cNvPr id="19" name="Straight Arrow Connector 18"/>
          <p:cNvCxnSpPr/>
          <p:nvPr/>
        </p:nvCxnSpPr>
        <p:spPr bwMode="auto">
          <a:xfrm flipV="1">
            <a:off x="4892374" y="2195895"/>
            <a:ext cx="206908" cy="166862"/>
          </a:xfrm>
          <a:prstGeom prst="straightConnector1">
            <a:avLst/>
          </a:prstGeom>
          <a:noFill/>
          <a:ln w="9525" cap="flat" cmpd="sng" algn="ctr">
            <a:solidFill>
              <a:schemeClr val="bg1"/>
            </a:solidFill>
            <a:prstDash val="solid"/>
            <a:round/>
            <a:headEnd type="none" w="med" len="med"/>
            <a:tailEnd type="arrow"/>
          </a:ln>
          <a:effectLst/>
        </p:spPr>
      </p:cxnSp>
      <p:cxnSp>
        <p:nvCxnSpPr>
          <p:cNvPr id="21" name="Straight Arrow Connector 20"/>
          <p:cNvCxnSpPr/>
          <p:nvPr/>
        </p:nvCxnSpPr>
        <p:spPr bwMode="auto">
          <a:xfrm>
            <a:off x="4991378" y="1814341"/>
            <a:ext cx="141276" cy="254739"/>
          </a:xfrm>
          <a:prstGeom prst="straightConnector1">
            <a:avLst/>
          </a:prstGeom>
          <a:noFill/>
          <a:ln w="9525" cap="flat" cmpd="sng" algn="ctr">
            <a:solidFill>
              <a:schemeClr val="bg1"/>
            </a:solidFill>
            <a:prstDash val="solid"/>
            <a:round/>
            <a:headEnd type="none" w="med" len="med"/>
            <a:tailEnd type="arrow"/>
          </a:ln>
          <a:effectLst/>
        </p:spPr>
      </p:cxnSp>
    </p:spTree>
  </p:cSld>
  <p:clrMapOvr>
    <a:masterClrMapping/>
  </p:clrMapOvr>
  <p:transition>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Scene Dependence</a:t>
            </a:r>
          </a:p>
        </p:txBody>
      </p:sp>
      <p:pic>
        <p:nvPicPr>
          <p:cNvPr id="5" name="Content Placeholder 4" descr="2013scenetempbias.png"/>
          <p:cNvPicPr>
            <a:picLocks noGrp="1" noChangeAspect="1"/>
          </p:cNvPicPr>
          <p:nvPr>
            <p:ph idx="1"/>
          </p:nvPr>
        </p:nvPicPr>
        <p:blipFill>
          <a:blip r:embed="rId2" cstate="print"/>
          <a:srcRect b="33528"/>
          <a:stretch>
            <a:fillRect/>
          </a:stretch>
        </p:blipFill>
        <p:spPr>
          <a:xfrm>
            <a:off x="2238375" y="954883"/>
            <a:ext cx="3981449" cy="3969848"/>
          </a:xfrm>
        </p:spPr>
      </p:pic>
      <p:sp>
        <p:nvSpPr>
          <p:cNvPr id="4" name="Footer Placeholder 3"/>
          <p:cNvSpPr>
            <a:spLocks noGrp="1"/>
          </p:cNvSpPr>
          <p:nvPr>
            <p:ph type="ftr" sz="quarter" idx="10"/>
          </p:nvPr>
        </p:nvSpPr>
        <p:spPr/>
        <p:txBody>
          <a:bodyPr/>
          <a:lstStyle/>
          <a:p>
            <a:r>
              <a:rPr lang="en-GB">
                <a:solidFill>
                  <a:srgbClr val="000000"/>
                </a:solidFill>
              </a:rPr>
              <a:t>© Crown copyright   Met Office</a:t>
            </a:r>
            <a:endParaRPr lang="en-GB" sz="1400">
              <a:solidFill>
                <a:srgbClr val="000000"/>
              </a:solidFill>
              <a:latin typeface="Times" pitchFamily="18" charset="0"/>
            </a:endParaRPr>
          </a:p>
        </p:txBody>
      </p:sp>
      <p:sp>
        <p:nvSpPr>
          <p:cNvPr id="6" name="TextBox 5"/>
          <p:cNvSpPr txBox="1"/>
          <p:nvPr/>
        </p:nvSpPr>
        <p:spPr>
          <a:xfrm>
            <a:off x="0" y="1409700"/>
            <a:ext cx="2273571" cy="353943"/>
          </a:xfrm>
          <a:prstGeom prst="rect">
            <a:avLst/>
          </a:prstGeom>
          <a:noFill/>
        </p:spPr>
        <p:txBody>
          <a:bodyPr wrap="none" rtlCol="0">
            <a:spAutoFit/>
          </a:bodyPr>
          <a:lstStyle/>
          <a:p>
            <a:r>
              <a:rPr lang="en-GB" sz="2000" dirty="0">
                <a:solidFill>
                  <a:schemeClr val="bg1"/>
                </a:solidFill>
              </a:rPr>
              <a:t>Averages for 2013</a:t>
            </a:r>
          </a:p>
        </p:txBody>
      </p:sp>
      <p:pic>
        <p:nvPicPr>
          <p:cNvPr id="7" name="Picture 6" descr="tempbias2011.gif"/>
          <p:cNvPicPr>
            <a:picLocks noChangeAspect="1"/>
          </p:cNvPicPr>
          <p:nvPr/>
        </p:nvPicPr>
        <p:blipFill>
          <a:blip r:embed="rId3" cstate="print"/>
          <a:srcRect t="32593" r="45505" b="34444"/>
          <a:stretch>
            <a:fillRect/>
          </a:stretch>
        </p:blipFill>
        <p:spPr>
          <a:xfrm>
            <a:off x="6277298" y="971549"/>
            <a:ext cx="2065494" cy="1895475"/>
          </a:xfrm>
          <a:prstGeom prst="rect">
            <a:avLst/>
          </a:prstGeom>
        </p:spPr>
      </p:pic>
      <p:sp>
        <p:nvSpPr>
          <p:cNvPr id="8" name="TextBox 7"/>
          <p:cNvSpPr txBox="1"/>
          <p:nvPr/>
        </p:nvSpPr>
        <p:spPr>
          <a:xfrm>
            <a:off x="6621057" y="3477390"/>
            <a:ext cx="1951175" cy="458587"/>
          </a:xfrm>
          <a:prstGeom prst="rect">
            <a:avLst/>
          </a:prstGeom>
          <a:noFill/>
        </p:spPr>
        <p:txBody>
          <a:bodyPr wrap="none" rtlCol="0">
            <a:spAutoFit/>
          </a:bodyPr>
          <a:lstStyle/>
          <a:p>
            <a:r>
              <a:rPr lang="en-GB" sz="1600" dirty="0">
                <a:solidFill>
                  <a:schemeClr val="bg1"/>
                </a:solidFill>
              </a:rPr>
              <a:t>N.B. 2 black bodies</a:t>
            </a:r>
          </a:p>
          <a:p>
            <a:r>
              <a:rPr lang="en-GB" sz="1200" dirty="0">
                <a:solidFill>
                  <a:schemeClr val="bg1"/>
                </a:solidFill>
              </a:rPr>
              <a:t>Nadir &amp; Forward views.</a:t>
            </a:r>
            <a:endParaRPr lang="en-GB" sz="1200" dirty="0">
              <a:solidFill>
                <a:srgbClr val="C00000"/>
              </a:solidFill>
            </a:endParaRPr>
          </a:p>
        </p:txBody>
      </p:sp>
      <p:sp>
        <p:nvSpPr>
          <p:cNvPr id="9" name="Right Arrow 8"/>
          <p:cNvSpPr/>
          <p:nvPr/>
        </p:nvSpPr>
        <p:spPr bwMode="auto">
          <a:xfrm rot="16200000">
            <a:off x="7161688" y="2990155"/>
            <a:ext cx="440514" cy="260304"/>
          </a:xfrm>
          <a:prstGeom prst="rightArrow">
            <a:avLst/>
          </a:prstGeom>
          <a:solidFill>
            <a:schemeClr val="tx1">
              <a:lumMod val="9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61938" marR="0" indent="-261938" algn="l" defTabSz="914400" rtl="0" eaLnBrk="1" fontAlgn="base" latinLnBrk="0" hangingPunct="1">
              <a:lnSpc>
                <a:spcPct val="70000"/>
              </a:lnSpc>
              <a:spcBef>
                <a:spcPct val="35000"/>
              </a:spcBef>
              <a:spcAft>
                <a:spcPct val="35000"/>
              </a:spcAft>
              <a:buClrTx/>
              <a:buSzTx/>
              <a:buFontTx/>
              <a:buChar char="•"/>
              <a:tabLst/>
            </a:pPr>
            <a:endParaRPr kumimoji="0" lang="en-GB" sz="1400" b="0" i="0" u="none" strike="noStrike" cap="none" normalizeH="0" baseline="0">
              <a:ln>
                <a:noFill/>
              </a:ln>
              <a:solidFill>
                <a:srgbClr val="000000"/>
              </a:solidFill>
              <a:effectLst/>
              <a:latin typeface="Arial" charset="0"/>
            </a:endParaRPr>
          </a:p>
        </p:txBody>
      </p:sp>
      <p:sp>
        <p:nvSpPr>
          <p:cNvPr id="11" name="TextBox 10"/>
          <p:cNvSpPr txBox="1"/>
          <p:nvPr/>
        </p:nvSpPr>
        <p:spPr>
          <a:xfrm>
            <a:off x="1067913" y="3450692"/>
            <a:ext cx="1164101" cy="720197"/>
          </a:xfrm>
          <a:prstGeom prst="rect">
            <a:avLst/>
          </a:prstGeom>
          <a:noFill/>
        </p:spPr>
        <p:txBody>
          <a:bodyPr wrap="none" rtlCol="0">
            <a:spAutoFit/>
          </a:bodyPr>
          <a:lstStyle/>
          <a:p>
            <a:r>
              <a:rPr lang="en-GB" sz="1600" dirty="0">
                <a:solidFill>
                  <a:schemeClr val="bg1"/>
                </a:solidFill>
              </a:rPr>
              <a:t>IASI-A </a:t>
            </a:r>
          </a:p>
          <a:p>
            <a:r>
              <a:rPr lang="en-GB" sz="1600" dirty="0">
                <a:solidFill>
                  <a:schemeClr val="bg1"/>
                </a:solidFill>
              </a:rPr>
              <a:t>identical to</a:t>
            </a:r>
          </a:p>
          <a:p>
            <a:r>
              <a:rPr lang="en-GB" sz="1600" dirty="0">
                <a:solidFill>
                  <a:schemeClr val="bg1"/>
                </a:solidFill>
              </a:rPr>
              <a:t>IASI-B</a:t>
            </a:r>
          </a:p>
        </p:txBody>
      </p:sp>
    </p:spTree>
  </p:cSld>
  <p:clrMapOvr>
    <a:masterClrMapping/>
  </p:clrMapOvr>
  <p:transition>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GB"/>
              <a:t>© Crown copyright   Met Office</a:t>
            </a:r>
            <a:endParaRPr lang="en-GB" sz="1400">
              <a:latin typeface="Times" pitchFamily="18" charset="0"/>
            </a:endParaRPr>
          </a:p>
        </p:txBody>
      </p:sp>
      <p:sp>
        <p:nvSpPr>
          <p:cNvPr id="196610" name="Rectangle 2"/>
          <p:cNvSpPr>
            <a:spLocks noGrp="1" noChangeArrowheads="1"/>
          </p:cNvSpPr>
          <p:nvPr>
            <p:ph type="title"/>
          </p:nvPr>
        </p:nvSpPr>
        <p:spPr/>
        <p:txBody>
          <a:bodyPr/>
          <a:lstStyle/>
          <a:p>
            <a:r>
              <a:rPr lang="en-GB"/>
              <a:t>Summary 1</a:t>
            </a:r>
          </a:p>
        </p:txBody>
      </p:sp>
      <p:sp>
        <p:nvSpPr>
          <p:cNvPr id="196611" name="Rectangle 3"/>
          <p:cNvSpPr>
            <a:spLocks noGrp="1" noChangeArrowheads="1"/>
          </p:cNvSpPr>
          <p:nvPr>
            <p:ph type="body" idx="1"/>
          </p:nvPr>
        </p:nvSpPr>
        <p:spPr>
          <a:xfrm>
            <a:off x="250826" y="1168004"/>
            <a:ext cx="8569325" cy="3563540"/>
          </a:xfrm>
        </p:spPr>
        <p:txBody>
          <a:bodyPr/>
          <a:lstStyle/>
          <a:p>
            <a:pPr>
              <a:lnSpc>
                <a:spcPct val="95000"/>
              </a:lnSpc>
            </a:pPr>
            <a:r>
              <a:rPr lang="en-GB" altLang="ja-JP" sz="1600" b="1" dirty="0">
                <a:ea typeface="ＭＳ Ｐゴシック" pitchFamily="34" charset="-128"/>
              </a:rPr>
              <a:t>Monitoring satellite radiances using an NWP model is a useful tool to monitor an instruments health. Changes in the NWP system can introduce changes in the bias (e.g. upper level moisture, upper stratosphere) but the double difference is insensitive to these.</a:t>
            </a:r>
          </a:p>
          <a:p>
            <a:pPr>
              <a:lnSpc>
                <a:spcPct val="95000"/>
              </a:lnSpc>
            </a:pPr>
            <a:r>
              <a:rPr lang="en-GB" altLang="ja-JP" sz="1600" b="1" dirty="0">
                <a:ea typeface="ＭＳ Ｐゴシック" pitchFamily="34" charset="-128"/>
              </a:rPr>
              <a:t>The biases for IASI-A and IASI-B are very similar and stable and in general close to zero compared to the model. The scan dependence and scene dependence are identical. The non-linearity corrections applied in Aug 2017 and Sep 2019 are more evident for the CO</a:t>
            </a:r>
            <a:r>
              <a:rPr lang="en-GB" altLang="ja-JP" sz="1600" b="1" baseline="-25000" dirty="0">
                <a:ea typeface="ＭＳ Ｐゴシック" pitchFamily="34" charset="-128"/>
              </a:rPr>
              <a:t>2</a:t>
            </a:r>
            <a:r>
              <a:rPr lang="en-GB" altLang="ja-JP" sz="1600" b="1" dirty="0">
                <a:ea typeface="ＭＳ Ｐゴシック" pitchFamily="34" charset="-128"/>
              </a:rPr>
              <a:t> channels and now all 3 IASIs in better agreement. </a:t>
            </a:r>
            <a:r>
              <a:rPr lang="en-GB" altLang="ja-JP" sz="1600" b="1" dirty="0">
                <a:solidFill>
                  <a:srgbClr val="FF0000"/>
                </a:solidFill>
                <a:ea typeface="ＭＳ Ｐゴシック" pitchFamily="34" charset="-128"/>
              </a:rPr>
              <a:t>It is clear IASI radiances will make a good Fundamental Climate Data Record. </a:t>
            </a:r>
          </a:p>
          <a:p>
            <a:pPr>
              <a:lnSpc>
                <a:spcPct val="95000"/>
              </a:lnSpc>
            </a:pPr>
            <a:r>
              <a:rPr lang="en-GB" altLang="ja-JP" sz="1600" b="1" dirty="0">
                <a:ea typeface="ＭＳ Ｐゴシック" pitchFamily="34" charset="-128"/>
              </a:rPr>
              <a:t>The bias of the CO</a:t>
            </a:r>
            <a:r>
              <a:rPr lang="en-GB" altLang="ja-JP" sz="1600" b="1" baseline="-25000" dirty="0">
                <a:ea typeface="ＭＳ Ｐゴシック" pitchFamily="34" charset="-128"/>
              </a:rPr>
              <a:t>2</a:t>
            </a:r>
            <a:r>
              <a:rPr lang="en-GB" altLang="ja-JP" sz="1600" b="1" dirty="0">
                <a:ea typeface="ＭＳ Ｐゴシック" pitchFamily="34" charset="-128"/>
              </a:rPr>
              <a:t> channels on SEVIRI, IASI and AIRS/HIRS (on METOP) are all significantly different from each other </a:t>
            </a:r>
            <a:r>
              <a:rPr lang="en-GB" altLang="ja-JP" sz="1600" b="1" dirty="0">
                <a:solidFill>
                  <a:srgbClr val="FF3300"/>
                </a:solidFill>
                <a:ea typeface="ＭＳ Ｐゴシック" pitchFamily="34" charset="-128"/>
              </a:rPr>
              <a:t>(instrument related).</a:t>
            </a:r>
            <a:r>
              <a:rPr lang="en-GB" altLang="ja-JP" sz="1600" b="1" dirty="0">
                <a:ea typeface="ＭＳ Ｐゴシック" pitchFamily="34" charset="-128"/>
              </a:rPr>
              <a:t> For the 6.2µm water vapour channel the biases are different due to different ISRFs but they all vary the same way </a:t>
            </a:r>
            <a:r>
              <a:rPr lang="en-GB" altLang="ja-JP" sz="1600" b="1" dirty="0">
                <a:solidFill>
                  <a:srgbClr val="FF3300"/>
                </a:solidFill>
                <a:ea typeface="ＭＳ Ｐゴシック" pitchFamily="34" charset="-128"/>
              </a:rPr>
              <a:t>(model related).</a:t>
            </a:r>
          </a:p>
        </p:txBody>
      </p:sp>
    </p:spTree>
  </p:cSld>
  <p:clrMapOvr>
    <a:masterClrMapping/>
  </p:clrMapOvr>
  <p:transition>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GB"/>
              <a:t>© Crown copyright   Met Office</a:t>
            </a:r>
            <a:endParaRPr lang="en-GB" sz="1400">
              <a:latin typeface="Times" pitchFamily="18" charset="0"/>
            </a:endParaRPr>
          </a:p>
        </p:txBody>
      </p:sp>
      <p:sp>
        <p:nvSpPr>
          <p:cNvPr id="262146" name="Rectangle 2"/>
          <p:cNvSpPr>
            <a:spLocks noGrp="1" noChangeArrowheads="1"/>
          </p:cNvSpPr>
          <p:nvPr>
            <p:ph type="title"/>
          </p:nvPr>
        </p:nvSpPr>
        <p:spPr/>
        <p:txBody>
          <a:bodyPr/>
          <a:lstStyle/>
          <a:p>
            <a:r>
              <a:rPr lang="en-GB"/>
              <a:t>Summary 2</a:t>
            </a:r>
          </a:p>
        </p:txBody>
      </p:sp>
      <p:sp>
        <p:nvSpPr>
          <p:cNvPr id="262147" name="Rectangle 3"/>
          <p:cNvSpPr>
            <a:spLocks noGrp="1" noChangeArrowheads="1"/>
          </p:cNvSpPr>
          <p:nvPr>
            <p:ph type="body" idx="1"/>
          </p:nvPr>
        </p:nvSpPr>
        <p:spPr>
          <a:xfrm>
            <a:off x="611189" y="1148953"/>
            <a:ext cx="8281987" cy="3994547"/>
          </a:xfrm>
        </p:spPr>
        <p:txBody>
          <a:bodyPr/>
          <a:lstStyle/>
          <a:p>
            <a:pPr>
              <a:lnSpc>
                <a:spcPct val="95000"/>
              </a:lnSpc>
            </a:pPr>
            <a:r>
              <a:rPr lang="en-GB" altLang="ja-JP" sz="1800" b="1" dirty="0">
                <a:ea typeface="ＭＳ Ｐゴシック" pitchFamily="34" charset="-128"/>
              </a:rPr>
              <a:t>The changes in bias of the </a:t>
            </a:r>
            <a:r>
              <a:rPr lang="en-GB" altLang="ja-JP" sz="1800" b="1" dirty="0" err="1">
                <a:ea typeface="ＭＳ Ｐゴシック" pitchFamily="34" charset="-128"/>
              </a:rPr>
              <a:t>Meteosat</a:t>
            </a:r>
            <a:r>
              <a:rPr lang="en-GB" altLang="ja-JP" sz="1800" b="1" dirty="0">
                <a:ea typeface="ＭＳ Ｐゴシック" pitchFamily="34" charset="-128"/>
              </a:rPr>
              <a:t> SEVIRI CO</a:t>
            </a:r>
            <a:r>
              <a:rPr lang="en-GB" altLang="ja-JP" sz="1800" b="1" baseline="-25000" dirty="0">
                <a:ea typeface="ＭＳ Ｐゴシック" pitchFamily="34" charset="-128"/>
              </a:rPr>
              <a:t>2</a:t>
            </a:r>
            <a:r>
              <a:rPr lang="en-GB" altLang="ja-JP" sz="1800" b="1" dirty="0">
                <a:ea typeface="ＭＳ Ｐゴシック" pitchFamily="34" charset="-128"/>
              </a:rPr>
              <a:t> channel is evident and the impact of decontamination on the bias.</a:t>
            </a:r>
          </a:p>
          <a:p>
            <a:pPr>
              <a:lnSpc>
                <a:spcPct val="95000"/>
              </a:lnSpc>
            </a:pPr>
            <a:r>
              <a:rPr lang="en-GB" altLang="ja-JP" sz="1800" b="1" dirty="0">
                <a:ea typeface="ＭＳ Ｐゴシック" pitchFamily="34" charset="-128"/>
              </a:rPr>
              <a:t>The big changes in bias and </a:t>
            </a:r>
            <a:r>
              <a:rPr lang="en-GB" altLang="ja-JP" sz="1800" b="1" dirty="0" err="1">
                <a:ea typeface="ＭＳ Ｐゴシック" pitchFamily="34" charset="-128"/>
              </a:rPr>
              <a:t>st</a:t>
            </a:r>
            <a:r>
              <a:rPr lang="en-GB" altLang="ja-JP" sz="1800" b="1" dirty="0">
                <a:ea typeface="ＭＳ Ｐゴシック" pitchFamily="34" charset="-128"/>
              </a:rPr>
              <a:t> deviation of the HIRS radiances over the past 10 years will require care when creating FCDRs. </a:t>
            </a:r>
          </a:p>
          <a:p>
            <a:pPr>
              <a:lnSpc>
                <a:spcPct val="95000"/>
              </a:lnSpc>
            </a:pPr>
            <a:r>
              <a:rPr lang="en-GB" altLang="ja-JP" sz="1800" b="1" dirty="0">
                <a:ea typeface="ＭＳ Ｐゴシック" pitchFamily="34" charset="-128"/>
              </a:rPr>
              <a:t>The O-B bias becomes more positive with increasing scene temperature for all instruments except AATSR which uses 2 internal black bodies for its calibration. The change in bias with scene temperature shows the limitation of the polar SNO method. </a:t>
            </a:r>
          </a:p>
          <a:p>
            <a:pPr>
              <a:lnSpc>
                <a:spcPct val="80000"/>
              </a:lnSpc>
            </a:pPr>
            <a:r>
              <a:rPr lang="en-GB" sz="2000" b="1" dirty="0"/>
              <a:t>Improvements in UTH in the Met Office model demonstrated.</a:t>
            </a:r>
          </a:p>
          <a:p>
            <a:pPr>
              <a:lnSpc>
                <a:spcPct val="80000"/>
              </a:lnSpc>
            </a:pPr>
            <a:r>
              <a:rPr lang="en-GB" sz="2000" b="1" dirty="0"/>
              <a:t>Reanalyses are new resource for historical O-B studies. </a:t>
            </a:r>
          </a:p>
        </p:txBody>
      </p:sp>
    </p:spTree>
  </p:cSld>
  <p:clrMapOvr>
    <a:masterClrMapping/>
  </p:clrMapOvr>
  <p:transition>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A838998-1D71-487D-97B0-C9C667C5CB05}"/>
              </a:ext>
            </a:extLst>
          </p:cNvPr>
          <p:cNvSpPr>
            <a:spLocks noGrp="1"/>
          </p:cNvSpPr>
          <p:nvPr>
            <p:ph type="ftr" sz="quarter" idx="10"/>
          </p:nvPr>
        </p:nvSpPr>
        <p:spPr/>
        <p:txBody>
          <a:bodyPr/>
          <a:lstStyle/>
          <a:p>
            <a:r>
              <a:rPr lang="en-GB">
                <a:solidFill>
                  <a:srgbClr val="000000"/>
                </a:solidFill>
              </a:rPr>
              <a:t>© Crown copyright   Met Office</a:t>
            </a:r>
            <a:endParaRPr lang="en-GB" sz="1400">
              <a:solidFill>
                <a:srgbClr val="000000"/>
              </a:solidFill>
              <a:latin typeface="Times" pitchFamily="18" charset="0"/>
            </a:endParaRPr>
          </a:p>
        </p:txBody>
      </p:sp>
      <p:pic>
        <p:nvPicPr>
          <p:cNvPr id="3" name="Picture 2">
            <a:extLst>
              <a:ext uri="{FF2B5EF4-FFF2-40B4-BE49-F238E27FC236}">
                <a16:creationId xmlns:a16="http://schemas.microsoft.com/office/drawing/2014/main" id="{81D2157C-7140-459C-BF3B-434101734D98}"/>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1377" y="-236042"/>
            <a:ext cx="9165377" cy="5150942"/>
          </a:xfrm>
          <a:prstGeom prst="rect">
            <a:avLst/>
          </a:prstGeom>
        </p:spPr>
      </p:pic>
      <p:sp>
        <p:nvSpPr>
          <p:cNvPr id="4" name="TextBox 3">
            <a:extLst>
              <a:ext uri="{FF2B5EF4-FFF2-40B4-BE49-F238E27FC236}">
                <a16:creationId xmlns:a16="http://schemas.microsoft.com/office/drawing/2014/main" id="{2303AB44-7B07-4F04-AE6C-6AE32894E496}"/>
              </a:ext>
            </a:extLst>
          </p:cNvPr>
          <p:cNvSpPr txBox="1"/>
          <p:nvPr/>
        </p:nvSpPr>
        <p:spPr>
          <a:xfrm>
            <a:off x="0" y="349751"/>
            <a:ext cx="7693583" cy="2970044"/>
          </a:xfrm>
          <a:prstGeom prst="rect">
            <a:avLst/>
          </a:prstGeom>
          <a:noFill/>
        </p:spPr>
        <p:txBody>
          <a:bodyPr wrap="square" rtlCol="0">
            <a:spAutoFit/>
          </a:bodyPr>
          <a:lstStyle/>
          <a:p>
            <a:r>
              <a:rPr lang="en-GB" sz="2800" dirty="0">
                <a:solidFill>
                  <a:srgbClr val="92D050"/>
                </a:solidFill>
              </a:rPr>
              <a:t>This work is published:</a:t>
            </a:r>
          </a:p>
          <a:p>
            <a:r>
              <a:rPr lang="en-GB" sz="2400" i="1" dirty="0"/>
              <a:t>Ten Years of Satellite Infrared Radiance </a:t>
            </a:r>
          </a:p>
          <a:p>
            <a:r>
              <a:rPr lang="en-GB" sz="2400" i="1" dirty="0"/>
              <a:t>Monitoring With the Met Office NWP</a:t>
            </a:r>
          </a:p>
          <a:p>
            <a:r>
              <a:rPr lang="en-GB" sz="2400" i="1" dirty="0"/>
              <a:t>Model</a:t>
            </a:r>
            <a:r>
              <a:rPr lang="en-GB" sz="2400" dirty="0"/>
              <a:t>, in IEEE Transactions on </a:t>
            </a:r>
          </a:p>
          <a:p>
            <a:r>
              <a:rPr lang="en-GB" sz="2400" dirty="0"/>
              <a:t>Geoscience and Remote Sensing</a:t>
            </a:r>
          </a:p>
          <a:p>
            <a:r>
              <a:rPr lang="en-GB" sz="2400" dirty="0">
                <a:solidFill>
                  <a:schemeClr val="tx1"/>
                </a:solidFill>
              </a:rPr>
              <a:t>DOI </a:t>
            </a:r>
            <a:r>
              <a:rPr lang="en-GB" sz="2000" dirty="0">
                <a:solidFill>
                  <a:schemeClr val="tx1"/>
                </a:solidFill>
                <a:hlinkClick r:id="rId3">
                  <a:extLst>
                    <a:ext uri="{A12FA001-AC4F-418D-AE19-62706E023703}">
                      <ahyp:hlinkClr xmlns:ahyp="http://schemas.microsoft.com/office/drawing/2018/hyperlinkcolor" val="tx"/>
                    </a:ext>
                  </a:extLst>
                </a:hlinkClick>
              </a:rPr>
              <a:t>10.1109/TGRS.2020.3015257</a:t>
            </a:r>
            <a:r>
              <a:rPr lang="en-GB" sz="2000" dirty="0">
                <a:solidFill>
                  <a:schemeClr val="tx1"/>
                </a:solidFill>
                <a:hlinkClick r:id="rId4">
                  <a:extLst>
                    <a:ext uri="{A12FA001-AC4F-418D-AE19-62706E023703}">
                      <ahyp:hlinkClr xmlns:ahyp="http://schemas.microsoft.com/office/drawing/2018/hyperlinkcolor" val="tx"/>
                    </a:ext>
                  </a:extLst>
                </a:hlinkClick>
              </a:rPr>
              <a:t>.</a:t>
            </a:r>
            <a:endParaRPr lang="en-GB" sz="800" dirty="0">
              <a:solidFill>
                <a:schemeClr val="tx1"/>
              </a:solidFill>
            </a:endParaRPr>
          </a:p>
          <a:p>
            <a:endParaRPr lang="en-GB" sz="2800" dirty="0">
              <a:solidFill>
                <a:srgbClr val="92D050"/>
              </a:solidFill>
            </a:endParaRPr>
          </a:p>
          <a:p>
            <a:r>
              <a:rPr lang="en-GB" sz="4000" dirty="0">
                <a:solidFill>
                  <a:srgbClr val="92D050"/>
                </a:solidFill>
              </a:rPr>
              <a:t>Any Questions?</a:t>
            </a:r>
          </a:p>
        </p:txBody>
      </p:sp>
    </p:spTree>
    <p:extLst>
      <p:ext uri="{BB962C8B-B14F-4D97-AF65-F5344CB8AC3E}">
        <p14:creationId xmlns:p14="http://schemas.microsoft.com/office/powerpoint/2010/main" val="1687112853"/>
      </p:ext>
    </p:extLst>
  </p:cSld>
  <p:clrMapOvr>
    <a:masterClrMapping/>
  </p:clrMapOvr>
  <p:transition>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19672" y="250303"/>
            <a:ext cx="7416824" cy="604028"/>
          </a:xfrm>
        </p:spPr>
        <p:txBody>
          <a:bodyPr/>
          <a:lstStyle/>
          <a:p>
            <a:r>
              <a:rPr lang="en-GB" dirty="0"/>
              <a:t>Why are there radiance biases?</a:t>
            </a:r>
          </a:p>
        </p:txBody>
      </p:sp>
      <p:sp>
        <p:nvSpPr>
          <p:cNvPr id="5" name="Rectangle 3"/>
          <p:cNvSpPr txBox="1">
            <a:spLocks noChangeArrowheads="1"/>
          </p:cNvSpPr>
          <p:nvPr/>
        </p:nvSpPr>
        <p:spPr bwMode="auto">
          <a:xfrm>
            <a:off x="1439867" y="938933"/>
            <a:ext cx="7704137" cy="47513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61938" marR="0" lvl="0" indent="-261938" algn="l" defTabSz="914400" rtl="0" eaLnBrk="1" fontAlgn="base" latinLnBrk="0" hangingPunct="1">
              <a:lnSpc>
                <a:spcPct val="85000"/>
              </a:lnSpc>
              <a:spcBef>
                <a:spcPct val="0"/>
              </a:spcBef>
              <a:spcAft>
                <a:spcPct val="30000"/>
              </a:spcAft>
              <a:buClrTx/>
              <a:buSzTx/>
              <a:buFontTx/>
              <a:buChar char="•"/>
              <a:tabLst/>
              <a:defRPr/>
            </a:pPr>
            <a:r>
              <a:rPr kumimoji="0" lang="en-GB" altLang="ja-JP" sz="2400" b="1" i="0" u="none" strike="noStrike" kern="0" cap="none" spc="0" normalizeH="0" baseline="0" noProof="0" dirty="0">
                <a:ln>
                  <a:noFill/>
                </a:ln>
                <a:solidFill>
                  <a:srgbClr val="333399"/>
                </a:solidFill>
                <a:effectLst/>
                <a:uLnTx/>
                <a:uFillTx/>
                <a:latin typeface="Arial"/>
                <a:ea typeface="ＭＳ Ｐゴシック" pitchFamily="34" charset="-128"/>
                <a:cs typeface="+mn-cs"/>
              </a:rPr>
              <a:t>Uncertainties in the calibration of the sensor (e.g. solar intrusion, sudden heating/cooling, poor BB, non-linearity in detector response, etc)</a:t>
            </a:r>
          </a:p>
          <a:p>
            <a:pPr marL="261938" marR="0" lvl="0" indent="-261938" algn="l" defTabSz="914400" rtl="0" eaLnBrk="1" fontAlgn="base" latinLnBrk="0" hangingPunct="1">
              <a:lnSpc>
                <a:spcPct val="85000"/>
              </a:lnSpc>
              <a:spcBef>
                <a:spcPct val="0"/>
              </a:spcBef>
              <a:spcAft>
                <a:spcPct val="30000"/>
              </a:spcAft>
              <a:buClrTx/>
              <a:buSzTx/>
              <a:buFontTx/>
              <a:buChar char="•"/>
              <a:tabLst/>
              <a:defRPr/>
            </a:pPr>
            <a:r>
              <a:rPr kumimoji="0" lang="en-GB" altLang="ja-JP" sz="2400" b="1" i="0" u="none" strike="noStrike" kern="0" cap="none" spc="0" normalizeH="0" baseline="0" noProof="0" dirty="0">
                <a:ln>
                  <a:noFill/>
                </a:ln>
                <a:solidFill>
                  <a:srgbClr val="333399"/>
                </a:solidFill>
                <a:effectLst/>
                <a:uLnTx/>
                <a:uFillTx/>
                <a:latin typeface="Arial"/>
                <a:ea typeface="ＭＳ Ｐゴシック" pitchFamily="34" charset="-128"/>
                <a:cs typeface="+mn-cs"/>
              </a:rPr>
              <a:t>Lack of knowledge or changes in spectral response of channels </a:t>
            </a:r>
            <a:r>
              <a:rPr kumimoji="0" lang="en-GB" altLang="ja-JP" sz="2400" b="1" i="1" u="none" strike="noStrike" kern="0" cap="none" spc="0" normalizeH="0" baseline="0" noProof="0" dirty="0">
                <a:ln>
                  <a:noFill/>
                </a:ln>
                <a:solidFill>
                  <a:srgbClr val="006600"/>
                </a:solidFill>
                <a:effectLst/>
                <a:uLnTx/>
                <a:uFillTx/>
                <a:latin typeface="Arial"/>
                <a:ea typeface="ＭＳ Ｐゴシック" pitchFamily="34" charset="-128"/>
                <a:cs typeface="+mn-cs"/>
              </a:rPr>
              <a:t>(much less of an issue for </a:t>
            </a:r>
            <a:r>
              <a:rPr kumimoji="0" lang="en-GB" altLang="ja-JP" sz="2400" b="1" i="1" u="none" strike="noStrike" kern="0" cap="none" spc="0" normalizeH="0" baseline="0" noProof="0" dirty="0" err="1">
                <a:ln>
                  <a:noFill/>
                </a:ln>
                <a:solidFill>
                  <a:srgbClr val="006600"/>
                </a:solidFill>
                <a:effectLst/>
                <a:uLnTx/>
                <a:uFillTx/>
                <a:latin typeface="Arial"/>
                <a:ea typeface="ＭＳ Ｐゴシック" pitchFamily="34" charset="-128"/>
                <a:cs typeface="+mn-cs"/>
              </a:rPr>
              <a:t>IASI,AIRS,CrIS</a:t>
            </a:r>
            <a:r>
              <a:rPr kumimoji="0" lang="en-GB" altLang="ja-JP" sz="2400" b="1" i="1" u="none" strike="noStrike" kern="0" cap="none" spc="0" normalizeH="0" baseline="0" noProof="0" dirty="0">
                <a:ln>
                  <a:noFill/>
                </a:ln>
                <a:solidFill>
                  <a:srgbClr val="006600"/>
                </a:solidFill>
                <a:effectLst/>
                <a:uLnTx/>
                <a:uFillTx/>
                <a:latin typeface="Arial"/>
                <a:ea typeface="ＭＳ Ｐゴシック" pitchFamily="34" charset="-128"/>
                <a:cs typeface="+mn-cs"/>
              </a:rPr>
              <a:t>)</a:t>
            </a:r>
            <a:endParaRPr kumimoji="0" lang="en-GB" altLang="ja-JP" sz="2400" b="1" i="0" u="none" strike="noStrike" kern="0" cap="none" spc="0" normalizeH="0" baseline="0" noProof="0" dirty="0">
              <a:ln>
                <a:noFill/>
              </a:ln>
              <a:solidFill>
                <a:srgbClr val="333399"/>
              </a:solidFill>
              <a:effectLst/>
              <a:uLnTx/>
              <a:uFillTx/>
              <a:latin typeface="Arial"/>
              <a:ea typeface="ＭＳ Ｐゴシック" pitchFamily="34" charset="-128"/>
              <a:cs typeface="+mn-cs"/>
            </a:endParaRPr>
          </a:p>
          <a:p>
            <a:pPr marL="261938" marR="0" lvl="0" indent="-261938" algn="l" defTabSz="914400" rtl="0" eaLnBrk="1" fontAlgn="base" latinLnBrk="0" hangingPunct="1">
              <a:lnSpc>
                <a:spcPct val="85000"/>
              </a:lnSpc>
              <a:spcBef>
                <a:spcPct val="0"/>
              </a:spcBef>
              <a:spcAft>
                <a:spcPct val="30000"/>
              </a:spcAft>
              <a:buClrTx/>
              <a:buSzTx/>
              <a:buFontTx/>
              <a:buChar char="•"/>
              <a:tabLst/>
              <a:defRPr/>
            </a:pPr>
            <a:r>
              <a:rPr kumimoji="0" lang="en-GB" altLang="ja-JP" sz="2400" b="1" i="0" u="none" strike="noStrike" kern="0" cap="none" spc="0" normalizeH="0" baseline="0" noProof="0" dirty="0">
                <a:ln>
                  <a:noFill/>
                </a:ln>
                <a:solidFill>
                  <a:srgbClr val="333399"/>
                </a:solidFill>
                <a:effectLst/>
                <a:uLnTx/>
                <a:uFillTx/>
                <a:latin typeface="Arial"/>
                <a:ea typeface="ＭＳ Ｐゴシック" pitchFamily="34" charset="-128"/>
                <a:cs typeface="+mn-cs"/>
              </a:rPr>
              <a:t>Biases can vary with time, scan position, orbital, diurnal and seasonal timescales.</a:t>
            </a:r>
            <a:r>
              <a:rPr kumimoji="0" lang="en-GB" altLang="ja-JP" sz="2400" b="0" i="0" u="none" strike="noStrike" kern="0" cap="none" spc="0" normalizeH="0" baseline="0" noProof="0" dirty="0">
                <a:ln>
                  <a:noFill/>
                </a:ln>
                <a:solidFill>
                  <a:srgbClr val="333399"/>
                </a:solidFill>
                <a:effectLst/>
                <a:uLnTx/>
                <a:uFillTx/>
                <a:latin typeface="Arial"/>
                <a:ea typeface="ＭＳ Ｐゴシック" pitchFamily="34" charset="-128"/>
                <a:cs typeface="+mn-cs"/>
              </a:rPr>
              <a:t> </a:t>
            </a:r>
          </a:p>
          <a:p>
            <a:pPr marL="261938" marR="0" lvl="0" indent="-261938" algn="l" defTabSz="914400" rtl="0" eaLnBrk="1" fontAlgn="base" latinLnBrk="0" hangingPunct="1">
              <a:lnSpc>
                <a:spcPct val="85000"/>
              </a:lnSpc>
              <a:spcBef>
                <a:spcPct val="0"/>
              </a:spcBef>
              <a:spcAft>
                <a:spcPct val="30000"/>
              </a:spcAft>
              <a:buClrTx/>
              <a:buSzTx/>
              <a:buFontTx/>
              <a:buChar char="•"/>
              <a:tabLst/>
              <a:defRPr/>
            </a:pPr>
            <a:r>
              <a:rPr kumimoji="0" lang="en-GB" altLang="ja-JP" sz="2400" b="1" i="0" u="none" strike="noStrike" kern="0" cap="none" spc="0" normalizeH="0" baseline="0" noProof="0" dirty="0">
                <a:ln>
                  <a:noFill/>
                </a:ln>
                <a:solidFill>
                  <a:srgbClr val="333399"/>
                </a:solidFill>
                <a:effectLst/>
                <a:uLnTx/>
                <a:uFillTx/>
                <a:latin typeface="Arial"/>
                <a:ea typeface="ＭＳ Ｐゴシック" pitchFamily="34" charset="-128"/>
                <a:cs typeface="+mn-cs"/>
              </a:rPr>
              <a:t>Fast (and </a:t>
            </a:r>
            <a:r>
              <a:rPr kumimoji="0" lang="en-GB" altLang="ja-JP" sz="2400" b="1" i="0" u="none" strike="noStrike" kern="0" cap="none" spc="0" normalizeH="0" baseline="0" noProof="0" dirty="0" err="1">
                <a:ln>
                  <a:noFill/>
                </a:ln>
                <a:solidFill>
                  <a:srgbClr val="333399"/>
                </a:solidFill>
                <a:effectLst/>
                <a:uLnTx/>
                <a:uFillTx/>
                <a:latin typeface="Arial"/>
                <a:ea typeface="ＭＳ Ｐゴシック" pitchFamily="34" charset="-128"/>
                <a:cs typeface="+mn-cs"/>
              </a:rPr>
              <a:t>LbL</a:t>
            </a:r>
            <a:r>
              <a:rPr kumimoji="0" lang="en-GB" altLang="ja-JP" sz="2400" b="1" i="0" u="none" strike="noStrike" kern="0" cap="none" spc="0" normalizeH="0" baseline="0" noProof="0" dirty="0">
                <a:ln>
                  <a:noFill/>
                </a:ln>
                <a:solidFill>
                  <a:srgbClr val="333399"/>
                </a:solidFill>
                <a:effectLst/>
                <a:uLnTx/>
                <a:uFillTx/>
                <a:latin typeface="Arial"/>
                <a:ea typeface="ＭＳ Ｐゴシック" pitchFamily="34" charset="-128"/>
                <a:cs typeface="+mn-cs"/>
              </a:rPr>
              <a:t>) RT model uncertainties (generally small but some effects can be important)</a:t>
            </a:r>
            <a:endParaRPr kumimoji="0" lang="en-GB" altLang="ja-JP" sz="2400" b="0" i="0" u="none" strike="noStrike" kern="0" cap="none" spc="0" normalizeH="0" baseline="0" noProof="0" dirty="0">
              <a:ln>
                <a:noFill/>
              </a:ln>
              <a:solidFill>
                <a:srgbClr val="333399"/>
              </a:solidFill>
              <a:effectLst/>
              <a:uLnTx/>
              <a:uFillTx/>
              <a:latin typeface="Arial"/>
              <a:ea typeface="ＭＳ Ｐゴシック" pitchFamily="34" charset="-128"/>
              <a:cs typeface="+mn-cs"/>
            </a:endParaRPr>
          </a:p>
          <a:p>
            <a:pPr marL="261938" marR="0" lvl="0" indent="-261938" algn="l" defTabSz="914400" rtl="0" eaLnBrk="1" fontAlgn="base" latinLnBrk="0" hangingPunct="1">
              <a:lnSpc>
                <a:spcPct val="90000"/>
              </a:lnSpc>
              <a:spcBef>
                <a:spcPct val="35000"/>
              </a:spcBef>
              <a:spcAft>
                <a:spcPct val="35000"/>
              </a:spcAft>
              <a:buClrTx/>
              <a:buSzTx/>
              <a:buFontTx/>
              <a:buChar char="•"/>
              <a:tabLst/>
              <a:defRPr/>
            </a:pPr>
            <a:endParaRPr kumimoji="0" lang="en-GB" sz="2800" b="0" i="0" u="none" strike="noStrike" kern="0" cap="none" spc="0" normalizeH="0" baseline="0" noProof="0" dirty="0">
              <a:ln>
                <a:noFill/>
              </a:ln>
              <a:solidFill>
                <a:srgbClr val="000000"/>
              </a:solidFill>
              <a:effectLst/>
              <a:uLnTx/>
              <a:uFillTx/>
              <a:latin typeface="Arial"/>
              <a:ea typeface="+mn-ea"/>
              <a:cs typeface="+mn-cs"/>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2"/>
          <p:cNvSpPr>
            <a:spLocks noGrp="1"/>
          </p:cNvSpPr>
          <p:nvPr>
            <p:ph type="ftr" sz="quarter" idx="10"/>
          </p:nvPr>
        </p:nvSpPr>
        <p:spPr/>
        <p:txBody>
          <a:bodyPr/>
          <a:lstStyle/>
          <a:p>
            <a:r>
              <a:rPr lang="en-GB"/>
              <a:t>© Crown copyright   Met Office</a:t>
            </a:r>
            <a:endParaRPr lang="en-GB" sz="1400">
              <a:latin typeface="Times" pitchFamily="18" charset="0"/>
            </a:endParaRPr>
          </a:p>
        </p:txBody>
      </p:sp>
      <p:sp>
        <p:nvSpPr>
          <p:cNvPr id="198660" name="Rectangle 4"/>
          <p:cNvSpPr>
            <a:spLocks noGrp="1" noChangeArrowheads="1"/>
          </p:cNvSpPr>
          <p:nvPr>
            <p:ph type="title"/>
          </p:nvPr>
        </p:nvSpPr>
        <p:spPr>
          <a:xfrm>
            <a:off x="3028951" y="165497"/>
            <a:ext cx="6093162" cy="1028700"/>
          </a:xfrm>
        </p:spPr>
        <p:txBody>
          <a:bodyPr/>
          <a:lstStyle/>
          <a:p>
            <a:r>
              <a:rPr lang="en-GB" sz="3200" dirty="0"/>
              <a:t>Calculation of radiance biases</a:t>
            </a:r>
            <a:br>
              <a:rPr lang="en-GB" sz="3200" dirty="0"/>
            </a:br>
            <a:r>
              <a:rPr lang="en-GB" sz="3200" dirty="0"/>
              <a:t> NWP as transfer standard</a:t>
            </a:r>
          </a:p>
        </p:txBody>
      </p:sp>
      <p:sp>
        <p:nvSpPr>
          <p:cNvPr id="198661" name="Text Box 5"/>
          <p:cNvSpPr txBox="1">
            <a:spLocks noChangeArrowheads="1"/>
          </p:cNvSpPr>
          <p:nvPr/>
        </p:nvSpPr>
        <p:spPr bwMode="auto">
          <a:xfrm>
            <a:off x="2825683" y="1153351"/>
            <a:ext cx="6119813" cy="2600712"/>
          </a:xfrm>
          <a:prstGeom prst="rect">
            <a:avLst/>
          </a:prstGeom>
          <a:noFill/>
          <a:ln w="9525" algn="ctr">
            <a:noFill/>
            <a:miter lim="800000"/>
            <a:headEnd/>
            <a:tailEnd/>
          </a:ln>
          <a:effectLst/>
        </p:spPr>
        <p:txBody>
          <a:bodyPr>
            <a:spAutoFit/>
          </a:bodyPr>
          <a:lstStyle/>
          <a:p>
            <a:pPr>
              <a:lnSpc>
                <a:spcPct val="65000"/>
              </a:lnSpc>
              <a:spcBef>
                <a:spcPct val="0"/>
              </a:spcBef>
              <a:spcAft>
                <a:spcPct val="0"/>
              </a:spcAft>
              <a:buFontTx/>
              <a:buNone/>
            </a:pPr>
            <a:r>
              <a:rPr lang="en-GB" sz="2400" i="1" dirty="0">
                <a:solidFill>
                  <a:schemeClr val="bg1"/>
                </a:solidFill>
              </a:rPr>
              <a:t>For channel </a:t>
            </a:r>
            <a:r>
              <a:rPr lang="en-GB" sz="2400" i="1" dirty="0">
                <a:solidFill>
                  <a:srgbClr val="FF0000"/>
                </a:solidFill>
              </a:rPr>
              <a:t>n</a:t>
            </a:r>
          </a:p>
          <a:p>
            <a:pPr>
              <a:lnSpc>
                <a:spcPct val="65000"/>
              </a:lnSpc>
              <a:spcBef>
                <a:spcPct val="0"/>
              </a:spcBef>
              <a:spcAft>
                <a:spcPct val="0"/>
              </a:spcAft>
              <a:buFontTx/>
              <a:buNone/>
            </a:pPr>
            <a:endParaRPr lang="en-GB" sz="2400" i="1" dirty="0">
              <a:solidFill>
                <a:schemeClr val="bg1"/>
              </a:solidFill>
            </a:endParaRPr>
          </a:p>
          <a:p>
            <a:pPr>
              <a:lnSpc>
                <a:spcPct val="65000"/>
              </a:lnSpc>
              <a:spcBef>
                <a:spcPct val="0"/>
              </a:spcBef>
              <a:spcAft>
                <a:spcPct val="0"/>
              </a:spcAft>
              <a:buFontTx/>
              <a:buNone/>
            </a:pPr>
            <a:r>
              <a:rPr lang="en-GB" sz="2400" i="1" dirty="0">
                <a:solidFill>
                  <a:schemeClr val="bg1"/>
                </a:solidFill>
              </a:rPr>
              <a:t>Sensor 1:  DBT(n)  =  mean{</a:t>
            </a:r>
            <a:r>
              <a:rPr lang="en-GB" sz="2400" i="1" dirty="0" err="1">
                <a:solidFill>
                  <a:schemeClr val="bg1"/>
                </a:solidFill>
              </a:rPr>
              <a:t>y</a:t>
            </a:r>
            <a:r>
              <a:rPr lang="en-GB" sz="2400" i="1" baseline="-25000" dirty="0" err="1">
                <a:solidFill>
                  <a:schemeClr val="bg1"/>
                </a:solidFill>
              </a:rPr>
              <a:t>n</a:t>
            </a:r>
            <a:r>
              <a:rPr lang="en-GB" sz="2400" i="1" dirty="0">
                <a:solidFill>
                  <a:schemeClr val="bg1"/>
                </a:solidFill>
              </a:rPr>
              <a:t> - </a:t>
            </a:r>
            <a:r>
              <a:rPr lang="en-GB" sz="2400" i="1" dirty="0" err="1">
                <a:solidFill>
                  <a:schemeClr val="bg1"/>
                </a:solidFill>
              </a:rPr>
              <a:t>H</a:t>
            </a:r>
            <a:r>
              <a:rPr lang="en-GB" sz="2400" i="1" baseline="-25000" dirty="0" err="1">
                <a:solidFill>
                  <a:schemeClr val="bg1"/>
                </a:solidFill>
              </a:rPr>
              <a:t>n</a:t>
            </a:r>
            <a:r>
              <a:rPr lang="en-GB" sz="2400" i="1" dirty="0">
                <a:solidFill>
                  <a:schemeClr val="bg1"/>
                </a:solidFill>
              </a:rPr>
              <a:t>(x</a:t>
            </a:r>
            <a:r>
              <a:rPr lang="en-GB" sz="2400" baseline="-25000" dirty="0">
                <a:solidFill>
                  <a:schemeClr val="bg1"/>
                </a:solidFill>
              </a:rPr>
              <a:t>i</a:t>
            </a:r>
            <a:r>
              <a:rPr lang="en-GB" sz="2400" i="1" dirty="0">
                <a:solidFill>
                  <a:schemeClr val="bg1"/>
                </a:solidFill>
              </a:rPr>
              <a:t>)}</a:t>
            </a:r>
          </a:p>
          <a:p>
            <a:pPr>
              <a:lnSpc>
                <a:spcPct val="65000"/>
              </a:lnSpc>
              <a:spcBef>
                <a:spcPct val="0"/>
              </a:spcBef>
              <a:spcAft>
                <a:spcPct val="0"/>
              </a:spcAft>
              <a:buFontTx/>
              <a:buNone/>
            </a:pPr>
            <a:r>
              <a:rPr lang="en-GB" sz="2400" i="1" dirty="0">
                <a:solidFill>
                  <a:schemeClr val="bg1"/>
                </a:solidFill>
              </a:rPr>
              <a:t>                   </a:t>
            </a:r>
            <a:r>
              <a:rPr lang="en-GB" sz="2000" i="1" dirty="0" err="1">
                <a:solidFill>
                  <a:schemeClr val="bg1"/>
                </a:solidFill>
              </a:rPr>
              <a:t>i</a:t>
            </a:r>
            <a:r>
              <a:rPr lang="en-GB" sz="2000" i="1" dirty="0">
                <a:solidFill>
                  <a:schemeClr val="bg1"/>
                </a:solidFill>
              </a:rPr>
              <a:t>=</a:t>
            </a:r>
            <a:r>
              <a:rPr lang="en-GB" sz="1800" i="1" dirty="0">
                <a:solidFill>
                  <a:schemeClr val="bg1"/>
                </a:solidFill>
              </a:rPr>
              <a:t>1</a:t>
            </a:r>
            <a:r>
              <a:rPr lang="en-GB" sz="2000" i="1" dirty="0">
                <a:solidFill>
                  <a:schemeClr val="bg1"/>
                </a:solidFill>
              </a:rPr>
              <a:t> to k </a:t>
            </a:r>
            <a:r>
              <a:rPr lang="en-GB" sz="2000" i="1" dirty="0" err="1">
                <a:solidFill>
                  <a:schemeClr val="bg1"/>
                </a:solidFill>
              </a:rPr>
              <a:t>obs</a:t>
            </a:r>
            <a:r>
              <a:rPr lang="en-GB" sz="2000" i="1" dirty="0">
                <a:solidFill>
                  <a:schemeClr val="bg1"/>
                </a:solidFill>
              </a:rPr>
              <a:t> </a:t>
            </a:r>
          </a:p>
          <a:p>
            <a:pPr>
              <a:lnSpc>
                <a:spcPct val="65000"/>
              </a:lnSpc>
              <a:spcBef>
                <a:spcPct val="0"/>
              </a:spcBef>
              <a:spcAft>
                <a:spcPct val="0"/>
              </a:spcAft>
              <a:buFontTx/>
              <a:buNone/>
            </a:pPr>
            <a:endParaRPr lang="en-GB" sz="2000" i="1" dirty="0">
              <a:solidFill>
                <a:schemeClr val="bg1"/>
              </a:solidFill>
            </a:endParaRPr>
          </a:p>
          <a:p>
            <a:pPr>
              <a:lnSpc>
                <a:spcPct val="65000"/>
              </a:lnSpc>
              <a:spcBef>
                <a:spcPct val="0"/>
              </a:spcBef>
              <a:spcAft>
                <a:spcPct val="0"/>
              </a:spcAft>
              <a:buFontTx/>
              <a:buNone/>
            </a:pPr>
            <a:endParaRPr lang="en-GB" sz="1600" i="1" dirty="0">
              <a:solidFill>
                <a:schemeClr val="bg1"/>
              </a:solidFill>
            </a:endParaRPr>
          </a:p>
          <a:p>
            <a:pPr>
              <a:lnSpc>
                <a:spcPct val="65000"/>
              </a:lnSpc>
              <a:spcBef>
                <a:spcPct val="0"/>
              </a:spcBef>
              <a:spcAft>
                <a:spcPct val="0"/>
              </a:spcAft>
              <a:buFontTx/>
              <a:buNone/>
            </a:pPr>
            <a:endParaRPr lang="en-GB" sz="1600" i="1" dirty="0">
              <a:solidFill>
                <a:schemeClr val="bg1"/>
              </a:solidFill>
            </a:endParaRPr>
          </a:p>
          <a:p>
            <a:pPr>
              <a:lnSpc>
                <a:spcPct val="65000"/>
              </a:lnSpc>
              <a:spcBef>
                <a:spcPct val="0"/>
              </a:spcBef>
              <a:spcAft>
                <a:spcPct val="0"/>
              </a:spcAft>
              <a:buFontTx/>
              <a:buNone/>
            </a:pPr>
            <a:r>
              <a:rPr lang="en-GB" sz="2400" i="1" dirty="0">
                <a:solidFill>
                  <a:schemeClr val="bg1"/>
                </a:solidFill>
              </a:rPr>
              <a:t>For channel </a:t>
            </a:r>
            <a:r>
              <a:rPr lang="en-GB" sz="2400" i="1" dirty="0">
                <a:solidFill>
                  <a:schemeClr val="accent6"/>
                </a:solidFill>
              </a:rPr>
              <a:t>m</a:t>
            </a:r>
          </a:p>
          <a:p>
            <a:pPr>
              <a:lnSpc>
                <a:spcPct val="85000"/>
              </a:lnSpc>
              <a:spcBef>
                <a:spcPct val="0"/>
              </a:spcBef>
              <a:spcAft>
                <a:spcPct val="0"/>
              </a:spcAft>
              <a:buFontTx/>
              <a:buNone/>
            </a:pPr>
            <a:r>
              <a:rPr lang="en-GB" sz="2400" i="1" dirty="0">
                <a:solidFill>
                  <a:schemeClr val="bg1"/>
                </a:solidFill>
              </a:rPr>
              <a:t>Sensor 2:  DBT(m)  =  mean{</a:t>
            </a:r>
            <a:r>
              <a:rPr lang="en-GB" sz="2400" i="1" dirty="0" err="1">
                <a:solidFill>
                  <a:schemeClr val="bg1"/>
                </a:solidFill>
              </a:rPr>
              <a:t>y</a:t>
            </a:r>
            <a:r>
              <a:rPr lang="en-GB" sz="2400" i="1" baseline="-25000" dirty="0" err="1">
                <a:solidFill>
                  <a:schemeClr val="bg1"/>
                </a:solidFill>
              </a:rPr>
              <a:t>m</a:t>
            </a:r>
            <a:r>
              <a:rPr lang="en-GB" sz="2400" i="1" dirty="0">
                <a:solidFill>
                  <a:schemeClr val="bg1"/>
                </a:solidFill>
              </a:rPr>
              <a:t> - </a:t>
            </a:r>
            <a:r>
              <a:rPr lang="en-GB" sz="2400" i="1" dirty="0" err="1">
                <a:solidFill>
                  <a:schemeClr val="bg1"/>
                </a:solidFill>
              </a:rPr>
              <a:t>H</a:t>
            </a:r>
            <a:r>
              <a:rPr lang="en-GB" sz="2400" i="1" baseline="-25000" dirty="0" err="1">
                <a:solidFill>
                  <a:schemeClr val="bg1"/>
                </a:solidFill>
              </a:rPr>
              <a:t>m</a:t>
            </a:r>
            <a:r>
              <a:rPr lang="en-GB" sz="2400" i="1" dirty="0">
                <a:solidFill>
                  <a:schemeClr val="bg1"/>
                </a:solidFill>
              </a:rPr>
              <a:t>(x</a:t>
            </a:r>
            <a:r>
              <a:rPr lang="en-GB" sz="2400" baseline="-25000" dirty="0">
                <a:solidFill>
                  <a:schemeClr val="bg1"/>
                </a:solidFill>
              </a:rPr>
              <a:t>i</a:t>
            </a:r>
            <a:r>
              <a:rPr lang="en-GB" sz="2400" i="1" dirty="0">
                <a:solidFill>
                  <a:schemeClr val="bg1"/>
                </a:solidFill>
              </a:rPr>
              <a:t>)}</a:t>
            </a:r>
          </a:p>
          <a:p>
            <a:pPr>
              <a:lnSpc>
                <a:spcPct val="85000"/>
              </a:lnSpc>
              <a:spcBef>
                <a:spcPct val="0"/>
              </a:spcBef>
              <a:spcAft>
                <a:spcPct val="0"/>
              </a:spcAft>
              <a:buFontTx/>
              <a:buNone/>
            </a:pPr>
            <a:r>
              <a:rPr lang="en-GB" sz="2400" i="1" dirty="0">
                <a:solidFill>
                  <a:schemeClr val="bg1"/>
                </a:solidFill>
              </a:rPr>
              <a:t>                   </a:t>
            </a:r>
            <a:r>
              <a:rPr lang="en-GB" sz="2000" i="1" dirty="0" err="1">
                <a:solidFill>
                  <a:schemeClr val="bg1"/>
                </a:solidFill>
              </a:rPr>
              <a:t>i</a:t>
            </a:r>
            <a:r>
              <a:rPr lang="en-GB" sz="2000" i="1" dirty="0">
                <a:solidFill>
                  <a:schemeClr val="bg1"/>
                </a:solidFill>
              </a:rPr>
              <a:t>=</a:t>
            </a:r>
            <a:r>
              <a:rPr lang="en-GB" sz="1800" i="1" dirty="0">
                <a:solidFill>
                  <a:schemeClr val="bg1"/>
                </a:solidFill>
              </a:rPr>
              <a:t>1</a:t>
            </a:r>
            <a:r>
              <a:rPr lang="en-GB" sz="2000" i="1" dirty="0">
                <a:solidFill>
                  <a:schemeClr val="bg1"/>
                </a:solidFill>
              </a:rPr>
              <a:t> to k </a:t>
            </a:r>
            <a:r>
              <a:rPr lang="en-GB" sz="2000" i="1" dirty="0" err="1">
                <a:solidFill>
                  <a:schemeClr val="bg1"/>
                </a:solidFill>
              </a:rPr>
              <a:t>obs</a:t>
            </a:r>
            <a:endParaRPr lang="en-GB" sz="1600" i="1" dirty="0">
              <a:solidFill>
                <a:schemeClr val="bg1"/>
              </a:solidFill>
            </a:endParaRPr>
          </a:p>
          <a:p>
            <a:pPr>
              <a:lnSpc>
                <a:spcPct val="65000"/>
              </a:lnSpc>
              <a:spcBef>
                <a:spcPct val="0"/>
              </a:spcBef>
              <a:spcAft>
                <a:spcPct val="0"/>
              </a:spcAft>
              <a:buFontTx/>
              <a:buNone/>
            </a:pPr>
            <a:endParaRPr lang="en-GB" sz="1600" i="1" dirty="0">
              <a:solidFill>
                <a:schemeClr val="bg1"/>
              </a:solidFill>
            </a:endParaRPr>
          </a:p>
        </p:txBody>
      </p:sp>
      <p:sp>
        <p:nvSpPr>
          <p:cNvPr id="198662" name="Oval 6"/>
          <p:cNvSpPr>
            <a:spLocks noChangeArrowheads="1"/>
          </p:cNvSpPr>
          <p:nvPr/>
        </p:nvSpPr>
        <p:spPr bwMode="auto">
          <a:xfrm>
            <a:off x="6624926" y="1317040"/>
            <a:ext cx="1566573" cy="930860"/>
          </a:xfrm>
          <a:prstGeom prst="ellipse">
            <a:avLst/>
          </a:prstGeom>
          <a:noFill/>
          <a:ln w="28575" algn="ctr">
            <a:solidFill>
              <a:srgbClr val="FF3300"/>
            </a:solidFill>
            <a:round/>
            <a:headEnd/>
            <a:tailEnd/>
          </a:ln>
          <a:effectLst/>
        </p:spPr>
        <p:txBody>
          <a:bodyPr wrap="none" anchor="ctr"/>
          <a:lstStyle/>
          <a:p>
            <a:endParaRPr lang="en-GB"/>
          </a:p>
        </p:txBody>
      </p:sp>
      <p:sp>
        <p:nvSpPr>
          <p:cNvPr id="198663" name="Oval 7"/>
          <p:cNvSpPr>
            <a:spLocks noChangeArrowheads="1"/>
          </p:cNvSpPr>
          <p:nvPr/>
        </p:nvSpPr>
        <p:spPr bwMode="auto">
          <a:xfrm>
            <a:off x="6648487" y="2619375"/>
            <a:ext cx="1762088" cy="876300"/>
          </a:xfrm>
          <a:prstGeom prst="ellipse">
            <a:avLst/>
          </a:prstGeom>
          <a:noFill/>
          <a:ln w="28575" algn="ctr">
            <a:solidFill>
              <a:srgbClr val="FF3300"/>
            </a:solidFill>
            <a:round/>
            <a:headEnd/>
            <a:tailEnd/>
          </a:ln>
          <a:effectLst/>
        </p:spPr>
        <p:txBody>
          <a:bodyPr wrap="none" anchor="ctr"/>
          <a:lstStyle/>
          <a:p>
            <a:endParaRPr lang="en-GB"/>
          </a:p>
        </p:txBody>
      </p:sp>
      <p:sp>
        <p:nvSpPr>
          <p:cNvPr id="198664" name="Text Box 8"/>
          <p:cNvSpPr txBox="1">
            <a:spLocks noChangeArrowheads="1"/>
          </p:cNvSpPr>
          <p:nvPr/>
        </p:nvSpPr>
        <p:spPr bwMode="auto">
          <a:xfrm>
            <a:off x="3006369" y="2202831"/>
            <a:ext cx="3882794" cy="406265"/>
          </a:xfrm>
          <a:prstGeom prst="rect">
            <a:avLst/>
          </a:prstGeom>
          <a:noFill/>
          <a:ln w="9525" algn="ctr">
            <a:noFill/>
            <a:miter lim="800000"/>
            <a:headEnd/>
            <a:tailEnd/>
          </a:ln>
          <a:effectLst/>
        </p:spPr>
        <p:txBody>
          <a:bodyPr wrap="none">
            <a:spAutoFit/>
          </a:bodyPr>
          <a:lstStyle/>
          <a:p>
            <a:pPr>
              <a:lnSpc>
                <a:spcPct val="85000"/>
              </a:lnSpc>
              <a:spcBef>
                <a:spcPct val="0"/>
              </a:spcBef>
              <a:spcAft>
                <a:spcPct val="30000"/>
              </a:spcAft>
              <a:buFontTx/>
              <a:buNone/>
            </a:pPr>
            <a:r>
              <a:rPr lang="en-GB" sz="2400" dirty="0">
                <a:solidFill>
                  <a:srgbClr val="FF3300"/>
                </a:solidFill>
              </a:rPr>
              <a:t>Assume same model bias?</a:t>
            </a:r>
          </a:p>
        </p:txBody>
      </p:sp>
      <p:sp>
        <p:nvSpPr>
          <p:cNvPr id="198665" name="Rectangle 9"/>
          <p:cNvSpPr>
            <a:spLocks noChangeArrowheads="1"/>
          </p:cNvSpPr>
          <p:nvPr/>
        </p:nvSpPr>
        <p:spPr bwMode="auto">
          <a:xfrm>
            <a:off x="3525418" y="3764342"/>
            <a:ext cx="3882794" cy="685800"/>
          </a:xfrm>
          <a:prstGeom prst="rect">
            <a:avLst/>
          </a:prstGeom>
          <a:noFill/>
          <a:ln w="9525" algn="ctr">
            <a:noFill/>
            <a:miter lim="800000"/>
            <a:headEnd/>
            <a:tailEnd/>
          </a:ln>
          <a:effectLst/>
        </p:spPr>
        <p:txBody>
          <a:bodyPr wrap="none" anchor="ctr"/>
          <a:lstStyle/>
          <a:p>
            <a:pPr algn="ctr">
              <a:lnSpc>
                <a:spcPct val="85000"/>
              </a:lnSpc>
              <a:spcBef>
                <a:spcPct val="0"/>
              </a:spcBef>
              <a:spcAft>
                <a:spcPct val="30000"/>
              </a:spcAft>
              <a:buFontTx/>
              <a:buNone/>
            </a:pPr>
            <a:r>
              <a:rPr lang="en-GB" sz="2000" i="1" dirty="0">
                <a:solidFill>
                  <a:schemeClr val="bg1"/>
                </a:solidFill>
              </a:rPr>
              <a:t>x</a:t>
            </a:r>
            <a:r>
              <a:rPr lang="en-GB" sz="2000" i="1" baseline="-25000" dirty="0">
                <a:solidFill>
                  <a:schemeClr val="bg1"/>
                </a:solidFill>
              </a:rPr>
              <a:t>i </a:t>
            </a:r>
            <a:r>
              <a:rPr lang="en-GB" sz="2000" i="1" dirty="0">
                <a:solidFill>
                  <a:schemeClr val="bg1"/>
                </a:solidFill>
              </a:rPr>
              <a:t>atmospheric state vector for observation i</a:t>
            </a:r>
          </a:p>
          <a:p>
            <a:pPr algn="ctr">
              <a:lnSpc>
                <a:spcPct val="85000"/>
              </a:lnSpc>
              <a:spcBef>
                <a:spcPct val="0"/>
              </a:spcBef>
              <a:spcAft>
                <a:spcPct val="30000"/>
              </a:spcAft>
              <a:buFontTx/>
              <a:buNone/>
            </a:pPr>
            <a:r>
              <a:rPr lang="en-GB" sz="2000" i="1" dirty="0" err="1">
                <a:solidFill>
                  <a:schemeClr val="bg1"/>
                </a:solidFill>
              </a:rPr>
              <a:t>H</a:t>
            </a:r>
            <a:r>
              <a:rPr lang="en-GB" sz="2000" i="1" baseline="-25000" dirty="0" err="1">
                <a:solidFill>
                  <a:schemeClr val="bg1"/>
                </a:solidFill>
              </a:rPr>
              <a:t>n</a:t>
            </a:r>
            <a:r>
              <a:rPr lang="en-GB" sz="2000" i="1" dirty="0">
                <a:solidFill>
                  <a:schemeClr val="bg1"/>
                </a:solidFill>
              </a:rPr>
              <a:t> is radiative transfer model</a:t>
            </a:r>
          </a:p>
          <a:p>
            <a:pPr algn="ctr">
              <a:lnSpc>
                <a:spcPct val="85000"/>
              </a:lnSpc>
              <a:spcBef>
                <a:spcPct val="0"/>
              </a:spcBef>
              <a:spcAft>
                <a:spcPct val="30000"/>
              </a:spcAft>
              <a:buFontTx/>
              <a:buNone/>
            </a:pPr>
            <a:r>
              <a:rPr lang="en-GB" sz="2000" i="1" dirty="0" err="1">
                <a:solidFill>
                  <a:schemeClr val="bg1"/>
                </a:solidFill>
              </a:rPr>
              <a:t>y</a:t>
            </a:r>
            <a:r>
              <a:rPr lang="en-GB" sz="2000" i="1" baseline="-25000" dirty="0" err="1">
                <a:solidFill>
                  <a:schemeClr val="bg1"/>
                </a:solidFill>
              </a:rPr>
              <a:t>n</a:t>
            </a:r>
            <a:r>
              <a:rPr lang="en-GB" sz="2000" i="1" dirty="0">
                <a:solidFill>
                  <a:schemeClr val="bg1"/>
                </a:solidFill>
              </a:rPr>
              <a:t> is the observed radiance</a:t>
            </a:r>
          </a:p>
        </p:txBody>
      </p:sp>
      <p:sp>
        <p:nvSpPr>
          <p:cNvPr id="198666" name="Text Box 10"/>
          <p:cNvSpPr txBox="1">
            <a:spLocks noChangeArrowheads="1"/>
          </p:cNvSpPr>
          <p:nvPr/>
        </p:nvSpPr>
        <p:spPr bwMode="auto">
          <a:xfrm>
            <a:off x="2738640" y="4626571"/>
            <a:ext cx="6673784" cy="353943"/>
          </a:xfrm>
          <a:prstGeom prst="rect">
            <a:avLst/>
          </a:prstGeom>
          <a:noFill/>
          <a:ln w="9525" algn="ctr">
            <a:noFill/>
            <a:miter lim="800000"/>
            <a:headEnd/>
            <a:tailEnd/>
          </a:ln>
          <a:effectLst/>
        </p:spPr>
        <p:txBody>
          <a:bodyPr wrap="square">
            <a:spAutoFit/>
          </a:bodyPr>
          <a:lstStyle/>
          <a:p>
            <a:pPr>
              <a:lnSpc>
                <a:spcPct val="85000"/>
              </a:lnSpc>
              <a:spcBef>
                <a:spcPct val="0"/>
              </a:spcBef>
              <a:spcAft>
                <a:spcPct val="30000"/>
              </a:spcAft>
              <a:buFontTx/>
              <a:buNone/>
            </a:pPr>
            <a:r>
              <a:rPr lang="en-GB" sz="2000" dirty="0">
                <a:solidFill>
                  <a:schemeClr val="accent2">
                    <a:lumMod val="75000"/>
                  </a:schemeClr>
                </a:solidFill>
              </a:rPr>
              <a:t>Compare DBT(n) with DBT(m) (double difference)</a:t>
            </a:r>
          </a:p>
        </p:txBody>
      </p:sp>
      <p:sp>
        <p:nvSpPr>
          <p:cNvPr id="198667" name="AutoShape 11"/>
          <p:cNvSpPr>
            <a:spLocks noChangeArrowheads="1"/>
          </p:cNvSpPr>
          <p:nvPr/>
        </p:nvSpPr>
        <p:spPr bwMode="auto">
          <a:xfrm>
            <a:off x="3398838" y="3365897"/>
            <a:ext cx="576262" cy="161925"/>
          </a:xfrm>
          <a:prstGeom prst="rightArrow">
            <a:avLst>
              <a:gd name="adj1" fmla="val 50000"/>
              <a:gd name="adj2" fmla="val 66728"/>
            </a:avLst>
          </a:prstGeom>
          <a:noFill/>
          <a:ln w="9525" algn="ctr">
            <a:solidFill>
              <a:schemeClr val="bg1"/>
            </a:solidFill>
            <a:miter lim="800000"/>
            <a:headEnd/>
            <a:tailEnd/>
          </a:ln>
          <a:effectLst/>
        </p:spPr>
        <p:txBody>
          <a:bodyPr wrap="none" anchor="ctr"/>
          <a:lstStyle/>
          <a:p>
            <a:endParaRPr lang="en-GB"/>
          </a:p>
        </p:txBody>
      </p:sp>
      <p:pic>
        <p:nvPicPr>
          <p:cNvPr id="11" name="Picture 4" descr="satellite"/>
          <p:cNvPicPr>
            <a:picLocks noChangeAspect="1" noChangeArrowheads="1"/>
          </p:cNvPicPr>
          <p:nvPr/>
        </p:nvPicPr>
        <p:blipFill>
          <a:blip r:embed="rId2" cstate="print"/>
          <a:srcRect/>
          <a:stretch>
            <a:fillRect/>
          </a:stretch>
        </p:blipFill>
        <p:spPr bwMode="auto">
          <a:xfrm>
            <a:off x="194478" y="256134"/>
            <a:ext cx="1186647" cy="979498"/>
          </a:xfrm>
          <a:prstGeom prst="rect">
            <a:avLst/>
          </a:prstGeom>
          <a:noFill/>
          <a:ln w="9525">
            <a:noFill/>
            <a:miter lim="800000"/>
            <a:headEnd/>
            <a:tailEnd/>
          </a:ln>
        </p:spPr>
      </p:pic>
      <p:pic>
        <p:nvPicPr>
          <p:cNvPr id="12" name="Picture 11" descr="met-office-cray-xc40-supercomputer.jpg"/>
          <p:cNvPicPr>
            <a:picLocks noChangeAspect="1"/>
          </p:cNvPicPr>
          <p:nvPr/>
        </p:nvPicPr>
        <p:blipFill>
          <a:blip r:embed="rId3" cstate="print"/>
          <a:stretch>
            <a:fillRect/>
          </a:stretch>
        </p:blipFill>
        <p:spPr>
          <a:xfrm>
            <a:off x="0" y="2054573"/>
            <a:ext cx="2649067" cy="939033"/>
          </a:xfrm>
          <a:prstGeom prst="rect">
            <a:avLst/>
          </a:prstGeom>
        </p:spPr>
      </p:pic>
      <p:pic>
        <p:nvPicPr>
          <p:cNvPr id="13" name="Picture 2"/>
          <p:cNvPicPr>
            <a:picLocks noChangeAspect="1" noChangeArrowheads="1"/>
          </p:cNvPicPr>
          <p:nvPr/>
        </p:nvPicPr>
        <p:blipFill>
          <a:blip r:embed="rId4" cstate="print"/>
          <a:srcRect l="2759" t="19762" r="2429" b="14070"/>
          <a:stretch>
            <a:fillRect/>
          </a:stretch>
        </p:blipFill>
        <p:spPr bwMode="auto">
          <a:xfrm>
            <a:off x="587374" y="3499123"/>
            <a:ext cx="1547812" cy="1368152"/>
          </a:xfrm>
          <a:prstGeom prst="rect">
            <a:avLst/>
          </a:prstGeom>
          <a:noFill/>
          <a:ln w="9525">
            <a:noFill/>
            <a:round/>
            <a:headEnd/>
            <a:tailEnd/>
          </a:ln>
        </p:spPr>
      </p:pic>
      <p:sp>
        <p:nvSpPr>
          <p:cNvPr id="14" name="AutoShape 5"/>
          <p:cNvSpPr>
            <a:spLocks noChangeArrowheads="1"/>
          </p:cNvSpPr>
          <p:nvPr/>
        </p:nvSpPr>
        <p:spPr bwMode="auto">
          <a:xfrm rot="3769724">
            <a:off x="438401" y="1511950"/>
            <a:ext cx="771254" cy="273433"/>
          </a:xfrm>
          <a:prstGeom prst="rightArrow">
            <a:avLst>
              <a:gd name="adj1" fmla="val 50000"/>
              <a:gd name="adj2" fmla="val 40916"/>
            </a:avLst>
          </a:prstGeom>
          <a:solidFill>
            <a:srgbClr val="C00000"/>
          </a:solidFill>
          <a:ln w="9525">
            <a:solidFill>
              <a:schemeClr val="tx1"/>
            </a:solidFill>
            <a:miter lim="800000"/>
            <a:headEnd/>
            <a:tailEnd/>
          </a:ln>
        </p:spPr>
        <p:txBody>
          <a:bodyPr wrap="none" anchor="ctr"/>
          <a:lstStyle/>
          <a:p>
            <a:pPr eaLnBrk="0" hangingPunct="0">
              <a:lnSpc>
                <a:spcPct val="100000"/>
              </a:lnSpc>
            </a:pPr>
            <a:endParaRPr lang="en-US" sz="3200" b="1">
              <a:solidFill>
                <a:srgbClr val="000000"/>
              </a:solidFill>
            </a:endParaRPr>
          </a:p>
        </p:txBody>
      </p:sp>
      <p:sp>
        <p:nvSpPr>
          <p:cNvPr id="15" name="AutoShape 5"/>
          <p:cNvSpPr>
            <a:spLocks noChangeArrowheads="1"/>
          </p:cNvSpPr>
          <p:nvPr/>
        </p:nvSpPr>
        <p:spPr bwMode="auto">
          <a:xfrm rot="5400000">
            <a:off x="1101765" y="3117813"/>
            <a:ext cx="460676" cy="244858"/>
          </a:xfrm>
          <a:prstGeom prst="rightArrow">
            <a:avLst>
              <a:gd name="adj1" fmla="val 50000"/>
              <a:gd name="adj2" fmla="val 40916"/>
            </a:avLst>
          </a:prstGeom>
          <a:solidFill>
            <a:srgbClr val="C00000"/>
          </a:solidFill>
          <a:ln w="9525">
            <a:solidFill>
              <a:schemeClr val="tx1"/>
            </a:solidFill>
            <a:miter lim="800000"/>
            <a:headEnd/>
            <a:tailEnd/>
          </a:ln>
        </p:spPr>
        <p:txBody>
          <a:bodyPr wrap="none" anchor="ctr"/>
          <a:lstStyle/>
          <a:p>
            <a:pPr eaLnBrk="0" hangingPunct="0">
              <a:lnSpc>
                <a:spcPct val="100000"/>
              </a:lnSpc>
            </a:pPr>
            <a:endParaRPr lang="en-US" sz="3200" b="1">
              <a:solidFill>
                <a:srgbClr val="000000"/>
              </a:solidFill>
            </a:endParaRPr>
          </a:p>
        </p:txBody>
      </p:sp>
      <p:pic>
        <p:nvPicPr>
          <p:cNvPr id="16" name="Picture 15" descr="iss1.jpg"/>
          <p:cNvPicPr>
            <a:picLocks noChangeAspect="1"/>
          </p:cNvPicPr>
          <p:nvPr/>
        </p:nvPicPr>
        <p:blipFill>
          <a:blip r:embed="rId5" cstate="print"/>
          <a:stretch>
            <a:fillRect/>
          </a:stretch>
        </p:blipFill>
        <p:spPr>
          <a:xfrm>
            <a:off x="1333500" y="258318"/>
            <a:ext cx="1533525" cy="1082905"/>
          </a:xfrm>
          <a:prstGeom prst="rect">
            <a:avLst/>
          </a:prstGeom>
        </p:spPr>
      </p:pic>
      <p:sp>
        <p:nvSpPr>
          <p:cNvPr id="17" name="AutoShape 5"/>
          <p:cNvSpPr>
            <a:spLocks noChangeArrowheads="1"/>
          </p:cNvSpPr>
          <p:nvPr/>
        </p:nvSpPr>
        <p:spPr bwMode="auto">
          <a:xfrm rot="6841238">
            <a:off x="1228975" y="1473849"/>
            <a:ext cx="771254" cy="273433"/>
          </a:xfrm>
          <a:prstGeom prst="rightArrow">
            <a:avLst>
              <a:gd name="adj1" fmla="val 50000"/>
              <a:gd name="adj2" fmla="val 40916"/>
            </a:avLst>
          </a:prstGeom>
          <a:solidFill>
            <a:srgbClr val="C00000"/>
          </a:solidFill>
          <a:ln w="9525">
            <a:solidFill>
              <a:schemeClr val="tx1"/>
            </a:solidFill>
            <a:miter lim="800000"/>
            <a:headEnd/>
            <a:tailEnd/>
          </a:ln>
        </p:spPr>
        <p:txBody>
          <a:bodyPr wrap="none" anchor="ctr"/>
          <a:lstStyle/>
          <a:p>
            <a:pPr eaLnBrk="0" hangingPunct="0">
              <a:lnSpc>
                <a:spcPct val="100000"/>
              </a:lnSpc>
            </a:pPr>
            <a:endParaRPr lang="en-US" sz="3200" b="1">
              <a:solidFill>
                <a:srgbClr val="000000"/>
              </a:solidFill>
            </a:endParaRPr>
          </a:p>
        </p:txBody>
      </p:sp>
      <p:sp>
        <p:nvSpPr>
          <p:cNvPr id="18" name="TextBox 17"/>
          <p:cNvSpPr txBox="1"/>
          <p:nvPr/>
        </p:nvSpPr>
        <p:spPr>
          <a:xfrm>
            <a:off x="247650" y="1466850"/>
            <a:ext cx="284052" cy="275460"/>
          </a:xfrm>
          <a:prstGeom prst="rect">
            <a:avLst/>
          </a:prstGeom>
          <a:noFill/>
        </p:spPr>
        <p:txBody>
          <a:bodyPr wrap="none" rtlCol="0">
            <a:spAutoFit/>
          </a:bodyPr>
          <a:lstStyle/>
          <a:p>
            <a:r>
              <a:rPr lang="en-GB" sz="1400" b="1" dirty="0">
                <a:solidFill>
                  <a:schemeClr val="bg1"/>
                </a:solidFill>
              </a:rPr>
              <a:t>1</a:t>
            </a:r>
          </a:p>
        </p:txBody>
      </p:sp>
      <p:sp>
        <p:nvSpPr>
          <p:cNvPr id="19" name="TextBox 18"/>
          <p:cNvSpPr txBox="1"/>
          <p:nvPr/>
        </p:nvSpPr>
        <p:spPr>
          <a:xfrm>
            <a:off x="1924050" y="1476375"/>
            <a:ext cx="284052" cy="275460"/>
          </a:xfrm>
          <a:prstGeom prst="rect">
            <a:avLst/>
          </a:prstGeom>
          <a:noFill/>
        </p:spPr>
        <p:txBody>
          <a:bodyPr wrap="none" rtlCol="0">
            <a:spAutoFit/>
          </a:bodyPr>
          <a:lstStyle/>
          <a:p>
            <a:r>
              <a:rPr lang="en-GB" sz="1400" b="1" dirty="0">
                <a:solidFill>
                  <a:schemeClr val="bg1"/>
                </a:solidFill>
              </a:rPr>
              <a:t>2</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repeatCount="indefinite" fill="hold" grpId="0" nodeType="clickEffect">
                                  <p:stCondLst>
                                    <p:cond delay="0"/>
                                  </p:stCondLst>
                                  <p:endCondLst>
                                    <p:cond evt="onNext" delay="0">
                                      <p:tgtEl>
                                        <p:sldTgt/>
                                      </p:tgtEl>
                                    </p:cond>
                                  </p:endCondLst>
                                  <p:childTnLst>
                                    <p:anim calcmode="discrete" valueType="str">
                                      <p:cBhvr>
                                        <p:cTn id="6" dur="2000" fill="hold"/>
                                        <p:tgtEl>
                                          <p:spTgt spid="14"/>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grpId="0" nodeType="withEffect">
                                  <p:stCondLst>
                                    <p:cond delay="0"/>
                                  </p:stCondLst>
                                  <p:endCondLst>
                                    <p:cond evt="onNext" delay="0">
                                      <p:tgtEl>
                                        <p:sldTgt/>
                                      </p:tgtEl>
                                    </p:cond>
                                  </p:endCondLst>
                                  <p:childTnLst>
                                    <p:anim calcmode="discrete" valueType="str">
                                      <p:cBhvr>
                                        <p:cTn id="8" dur="1000" fill="hold"/>
                                        <p:tgtEl>
                                          <p:spTgt spid="17"/>
                                        </p:tgtEl>
                                        <p:attrNameLst>
                                          <p:attrName>style.visibility</p:attrName>
                                        </p:attrNameLst>
                                      </p:cBhvr>
                                      <p:tavLst>
                                        <p:tav tm="0">
                                          <p:val>
                                            <p:strVal val="hidden"/>
                                          </p:val>
                                        </p:tav>
                                        <p:tav tm="50000">
                                          <p:val>
                                            <p:strVal val="visible"/>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98662"/>
                                        </p:tgtEl>
                                        <p:attrNameLst>
                                          <p:attrName>style.visibility</p:attrName>
                                        </p:attrNameLst>
                                      </p:cBhvr>
                                      <p:to>
                                        <p:strVal val="visible"/>
                                      </p:to>
                                    </p:set>
                                    <p:animEffect transition="in" filter="dissolve">
                                      <p:cBhvr>
                                        <p:cTn id="13" dur="500"/>
                                        <p:tgtEl>
                                          <p:spTgt spid="198662"/>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98663"/>
                                        </p:tgtEl>
                                        <p:attrNameLst>
                                          <p:attrName>style.visibility</p:attrName>
                                        </p:attrNameLst>
                                      </p:cBhvr>
                                      <p:to>
                                        <p:strVal val="visible"/>
                                      </p:to>
                                    </p:set>
                                    <p:animEffect transition="in" filter="dissolve">
                                      <p:cBhvr>
                                        <p:cTn id="16" dur="500"/>
                                        <p:tgtEl>
                                          <p:spTgt spid="198663"/>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98664"/>
                                        </p:tgtEl>
                                        <p:attrNameLst>
                                          <p:attrName>style.visibility</p:attrName>
                                        </p:attrNameLst>
                                      </p:cBhvr>
                                      <p:to>
                                        <p:strVal val="visible"/>
                                      </p:to>
                                    </p:set>
                                    <p:animEffect transition="in" filter="dissolve">
                                      <p:cBhvr>
                                        <p:cTn id="19" dur="500"/>
                                        <p:tgtEl>
                                          <p:spTgt spid="198664"/>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198667"/>
                                        </p:tgtEl>
                                        <p:attrNameLst>
                                          <p:attrName>style.visibility</p:attrName>
                                        </p:attrNameLst>
                                      </p:cBhvr>
                                      <p:to>
                                        <p:strVal val="visible"/>
                                      </p:to>
                                    </p:set>
                                    <p:animEffect transition="in" filter="dissolve">
                                      <p:cBhvr>
                                        <p:cTn id="24" dur="500"/>
                                        <p:tgtEl>
                                          <p:spTgt spid="19866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98666"/>
                                        </p:tgtEl>
                                        <p:attrNameLst>
                                          <p:attrName>style.visibility</p:attrName>
                                        </p:attrNameLst>
                                      </p:cBhvr>
                                      <p:to>
                                        <p:strVal val="visible"/>
                                      </p:to>
                                    </p:set>
                                    <p:animEffect transition="in" filter="dissolve">
                                      <p:cBhvr>
                                        <p:cTn id="27" dur="500"/>
                                        <p:tgtEl>
                                          <p:spTgt spid="1986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62" grpId="0" animBg="1"/>
      <p:bldP spid="198663" grpId="0" animBg="1"/>
      <p:bldP spid="198664" grpId="0"/>
      <p:bldP spid="198666" grpId="0"/>
      <p:bldP spid="198667" grpId="0" animBg="1"/>
      <p:bldP spid="14"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GB"/>
              <a:t>© Crown copyright   Met Office</a:t>
            </a:r>
            <a:endParaRPr lang="en-GB" sz="1400">
              <a:latin typeface="Times" pitchFamily="18" charset="0"/>
            </a:endParaRPr>
          </a:p>
        </p:txBody>
      </p:sp>
      <p:sp>
        <p:nvSpPr>
          <p:cNvPr id="186370" name="Rectangle 2"/>
          <p:cNvSpPr>
            <a:spLocks noGrp="1" noChangeArrowheads="1"/>
          </p:cNvSpPr>
          <p:nvPr>
            <p:ph type="title"/>
          </p:nvPr>
        </p:nvSpPr>
        <p:spPr>
          <a:xfrm>
            <a:off x="1752603" y="260747"/>
            <a:ext cx="7212013" cy="1028700"/>
          </a:xfrm>
        </p:spPr>
        <p:txBody>
          <a:bodyPr/>
          <a:lstStyle/>
          <a:p>
            <a:r>
              <a:rPr lang="en-GB" dirty="0"/>
              <a:t>Calculation of model radiances</a:t>
            </a:r>
          </a:p>
        </p:txBody>
      </p:sp>
      <p:sp>
        <p:nvSpPr>
          <p:cNvPr id="186371" name="Rectangle 3"/>
          <p:cNvSpPr>
            <a:spLocks noGrp="1" noChangeArrowheads="1"/>
          </p:cNvSpPr>
          <p:nvPr>
            <p:ph type="body" idx="1"/>
          </p:nvPr>
        </p:nvSpPr>
        <p:spPr>
          <a:xfrm>
            <a:off x="323851" y="1162850"/>
            <a:ext cx="8606568" cy="3833813"/>
          </a:xfrm>
        </p:spPr>
        <p:txBody>
          <a:bodyPr/>
          <a:lstStyle/>
          <a:p>
            <a:pPr>
              <a:buFontTx/>
              <a:buNone/>
            </a:pPr>
            <a:r>
              <a:rPr lang="en-GB" b="1" dirty="0">
                <a:solidFill>
                  <a:schemeClr val="accent2"/>
                </a:solidFill>
              </a:rPr>
              <a:t>RTTOV used for Radiative Transfer calculation with:</a:t>
            </a:r>
          </a:p>
          <a:p>
            <a:pPr lvl="1">
              <a:spcBef>
                <a:spcPct val="20000"/>
              </a:spcBef>
            </a:pPr>
            <a:r>
              <a:rPr lang="en-GB" sz="2400" b="1" dirty="0">
                <a:solidFill>
                  <a:srgbClr val="990000"/>
                </a:solidFill>
              </a:rPr>
              <a:t>ISEM model assumed for surface emissivity over ocean for all IR sensors</a:t>
            </a:r>
          </a:p>
          <a:p>
            <a:pPr lvl="1">
              <a:spcBef>
                <a:spcPct val="20000"/>
              </a:spcBef>
            </a:pPr>
            <a:r>
              <a:rPr lang="en-GB" sz="2400" b="1" dirty="0">
                <a:solidFill>
                  <a:srgbClr val="990000"/>
                </a:solidFill>
              </a:rPr>
              <a:t>Temperature and water vapour profiles from Met Office model background (6hr forecast)</a:t>
            </a:r>
          </a:p>
          <a:p>
            <a:pPr lvl="1">
              <a:spcBef>
                <a:spcPct val="20000"/>
              </a:spcBef>
            </a:pPr>
            <a:r>
              <a:rPr lang="en-GB" sz="2400" b="1" dirty="0">
                <a:solidFill>
                  <a:srgbClr val="990000"/>
                </a:solidFill>
              </a:rPr>
              <a:t>Climatologically varying ozone profile used</a:t>
            </a:r>
          </a:p>
          <a:p>
            <a:pPr lvl="1">
              <a:spcBef>
                <a:spcPct val="20000"/>
              </a:spcBef>
            </a:pPr>
            <a:r>
              <a:rPr lang="en-GB" sz="2400" b="1" dirty="0">
                <a:solidFill>
                  <a:srgbClr val="990000"/>
                </a:solidFill>
              </a:rPr>
              <a:t>All other gases assumed fixed, no cloud or aerosol</a:t>
            </a:r>
          </a:p>
          <a:p>
            <a:pPr lvl="1">
              <a:spcBef>
                <a:spcPct val="20000"/>
              </a:spcBef>
            </a:pPr>
            <a:r>
              <a:rPr lang="en-GB" sz="2400" b="1" dirty="0">
                <a:solidFill>
                  <a:srgbClr val="990000"/>
                </a:solidFill>
              </a:rPr>
              <a:t>CO</a:t>
            </a:r>
            <a:r>
              <a:rPr lang="en-GB" sz="2400" b="1" baseline="-25000" dirty="0">
                <a:solidFill>
                  <a:srgbClr val="990000"/>
                </a:solidFill>
              </a:rPr>
              <a:t>2</a:t>
            </a:r>
            <a:r>
              <a:rPr lang="en-GB" sz="2400" b="1" dirty="0">
                <a:solidFill>
                  <a:srgbClr val="990000"/>
                </a:solidFill>
              </a:rPr>
              <a:t> concentration assumed different for AIRS &amp; IASI</a:t>
            </a:r>
          </a:p>
        </p:txBody>
      </p:sp>
      <p:sp>
        <p:nvSpPr>
          <p:cNvPr id="186372" name="Rectangle 4"/>
          <p:cNvSpPr>
            <a:spLocks noChangeArrowheads="1"/>
          </p:cNvSpPr>
          <p:nvPr/>
        </p:nvSpPr>
        <p:spPr bwMode="auto">
          <a:xfrm>
            <a:off x="7092951" y="703661"/>
            <a:ext cx="1050288" cy="458587"/>
          </a:xfrm>
          <a:prstGeom prst="rect">
            <a:avLst/>
          </a:prstGeom>
          <a:noFill/>
          <a:ln w="9525" algn="ctr">
            <a:noFill/>
            <a:miter lim="800000"/>
            <a:headEnd/>
            <a:tailEnd/>
          </a:ln>
          <a:effectLst/>
        </p:spPr>
        <p:txBody>
          <a:bodyPr wrap="none">
            <a:spAutoFit/>
          </a:bodyPr>
          <a:lstStyle/>
          <a:p>
            <a:pPr>
              <a:lnSpc>
                <a:spcPct val="85000"/>
              </a:lnSpc>
              <a:spcBef>
                <a:spcPct val="0"/>
              </a:spcBef>
              <a:spcAft>
                <a:spcPct val="30000"/>
              </a:spcAft>
              <a:buFontTx/>
              <a:buNone/>
            </a:pPr>
            <a:r>
              <a:rPr lang="en-GB" sz="2800" i="1">
                <a:solidFill>
                  <a:schemeClr val="bg1"/>
                </a:solidFill>
              </a:rPr>
              <a:t>H</a:t>
            </a:r>
            <a:r>
              <a:rPr lang="en-GB" sz="2800" i="1" baseline="-25000">
                <a:solidFill>
                  <a:schemeClr val="bg1"/>
                </a:solidFill>
              </a:rPr>
              <a:t>n</a:t>
            </a:r>
            <a:r>
              <a:rPr lang="en-GB" sz="2800" i="1">
                <a:solidFill>
                  <a:schemeClr val="bg1"/>
                </a:solidFill>
              </a:rPr>
              <a:t>(x</a:t>
            </a:r>
            <a:r>
              <a:rPr lang="en-GB" sz="2800" baseline="-25000">
                <a:solidFill>
                  <a:schemeClr val="bg1"/>
                </a:solidFill>
              </a:rPr>
              <a:t>i</a:t>
            </a:r>
            <a:r>
              <a:rPr lang="en-GB" sz="2800" i="1">
                <a:solidFill>
                  <a:schemeClr val="bg1"/>
                </a:solidFill>
              </a:rPr>
              <a:t>)</a:t>
            </a:r>
          </a:p>
        </p:txBody>
      </p:sp>
    </p:spTree>
  </p:cSld>
  <p:clrMapOvr>
    <a:masterClrMapping/>
  </p:clrMapOvr>
  <p:transition>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29025" y="0"/>
            <a:ext cx="2393604" cy="353943"/>
          </a:xfrm>
          <a:prstGeom prst="rect">
            <a:avLst/>
          </a:prstGeom>
          <a:noFill/>
        </p:spPr>
        <p:txBody>
          <a:bodyPr wrap="none" rtlCol="0">
            <a:spAutoFit/>
          </a:bodyPr>
          <a:lstStyle/>
          <a:p>
            <a:r>
              <a:rPr lang="en-GB" sz="2000" b="1" dirty="0">
                <a:solidFill>
                  <a:schemeClr val="bg2"/>
                </a:solidFill>
              </a:rPr>
              <a:t>Sensors included </a:t>
            </a:r>
          </a:p>
        </p:txBody>
      </p:sp>
      <p:graphicFrame>
        <p:nvGraphicFramePr>
          <p:cNvPr id="2" name="Table 1">
            <a:extLst>
              <a:ext uri="{FF2B5EF4-FFF2-40B4-BE49-F238E27FC236}">
                <a16:creationId xmlns:a16="http://schemas.microsoft.com/office/drawing/2014/main" id="{EAD253E8-53EA-468A-8AD1-74E3B84D667D}"/>
              </a:ext>
            </a:extLst>
          </p:cNvPr>
          <p:cNvGraphicFramePr>
            <a:graphicFrameLocks noGrp="1"/>
          </p:cNvGraphicFramePr>
          <p:nvPr>
            <p:extLst>
              <p:ext uri="{D42A27DB-BD31-4B8C-83A1-F6EECF244321}">
                <p14:modId xmlns:p14="http://schemas.microsoft.com/office/powerpoint/2010/main" val="4028712843"/>
              </p:ext>
            </p:extLst>
          </p:nvPr>
        </p:nvGraphicFramePr>
        <p:xfrm>
          <a:off x="1554480" y="249029"/>
          <a:ext cx="7955273" cy="4877071"/>
        </p:xfrm>
        <a:graphic>
          <a:graphicData uri="http://schemas.openxmlformats.org/drawingml/2006/table">
            <a:tbl>
              <a:tblPr firstRow="1" firstCol="1" lastRow="1" lastCol="1" bandRow="1" bandCol="1">
                <a:tableStyleId>{5C22544A-7EE6-4342-B048-85BDC9FD1C3A}</a:tableStyleId>
              </a:tblPr>
              <a:tblGrid>
                <a:gridCol w="1234440">
                  <a:extLst>
                    <a:ext uri="{9D8B030D-6E8A-4147-A177-3AD203B41FA5}">
                      <a16:colId xmlns:a16="http://schemas.microsoft.com/office/drawing/2014/main" val="2230735623"/>
                    </a:ext>
                  </a:extLst>
                </a:gridCol>
                <a:gridCol w="1440180">
                  <a:extLst>
                    <a:ext uri="{9D8B030D-6E8A-4147-A177-3AD203B41FA5}">
                      <a16:colId xmlns:a16="http://schemas.microsoft.com/office/drawing/2014/main" val="4024973340"/>
                    </a:ext>
                  </a:extLst>
                </a:gridCol>
                <a:gridCol w="1531620">
                  <a:extLst>
                    <a:ext uri="{9D8B030D-6E8A-4147-A177-3AD203B41FA5}">
                      <a16:colId xmlns:a16="http://schemas.microsoft.com/office/drawing/2014/main" val="4033984930"/>
                    </a:ext>
                  </a:extLst>
                </a:gridCol>
                <a:gridCol w="1323100">
                  <a:extLst>
                    <a:ext uri="{9D8B030D-6E8A-4147-A177-3AD203B41FA5}">
                      <a16:colId xmlns:a16="http://schemas.microsoft.com/office/drawing/2014/main" val="2716002334"/>
                    </a:ext>
                  </a:extLst>
                </a:gridCol>
                <a:gridCol w="2425933">
                  <a:extLst>
                    <a:ext uri="{9D8B030D-6E8A-4147-A177-3AD203B41FA5}">
                      <a16:colId xmlns:a16="http://schemas.microsoft.com/office/drawing/2014/main" val="2452940322"/>
                    </a:ext>
                  </a:extLst>
                </a:gridCol>
              </a:tblGrid>
              <a:tr h="333290">
                <a:tc>
                  <a:txBody>
                    <a:bodyPr/>
                    <a:lstStyle/>
                    <a:p>
                      <a:pPr algn="just">
                        <a:spcAft>
                          <a:spcPts val="0"/>
                        </a:spcAft>
                      </a:pPr>
                      <a:r>
                        <a:rPr lang="en-US" sz="1200" baseline="0" dirty="0">
                          <a:solidFill>
                            <a:schemeClr val="bg2"/>
                          </a:solidFill>
                          <a:effectLst/>
                          <a:latin typeface="Arial" panose="020B0604020202020204" pitchFamily="34" charset="0"/>
                        </a:rPr>
                        <a:t>Geostationary</a:t>
                      </a:r>
                      <a:endParaRPr lang="en-GB" sz="1200" baseline="0" dirty="0">
                        <a:solidFill>
                          <a:schemeClr val="bg2"/>
                        </a:solidFill>
                        <a:effectLst/>
                        <a:latin typeface="Arial" panose="020B0604020202020204" pitchFamily="34" charset="0"/>
                      </a:endParaRPr>
                    </a:p>
                    <a:p>
                      <a:pPr algn="just">
                        <a:spcAft>
                          <a:spcPts val="0"/>
                        </a:spcAft>
                      </a:pPr>
                      <a:r>
                        <a:rPr lang="en-US" sz="1200" baseline="0" dirty="0">
                          <a:solidFill>
                            <a:schemeClr val="bg2"/>
                          </a:solidFill>
                          <a:effectLst/>
                          <a:latin typeface="Arial" panose="020B0604020202020204" pitchFamily="34" charset="0"/>
                        </a:rPr>
                        <a:t>Satellites</a:t>
                      </a:r>
                      <a:endParaRPr lang="en-GB" sz="1200" baseline="0" dirty="0">
                        <a:solidFill>
                          <a:schemeClr val="bg2"/>
                        </a:solidFill>
                        <a:effectLst/>
                        <a:latin typeface="Arial" panose="020B0604020202020204" pitchFamily="34" charset="0"/>
                        <a:ea typeface="Times New Roman" panose="02020603050405020304" pitchFamily="18" charset="0"/>
                      </a:endParaRPr>
                    </a:p>
                  </a:txBody>
                  <a:tcPr marL="29588" marR="29588" marT="0" marB="0">
                    <a:solidFill>
                      <a:schemeClr val="accent6">
                        <a:lumMod val="20000"/>
                        <a:lumOff val="80000"/>
                      </a:schemeClr>
                    </a:solidFill>
                  </a:tcPr>
                </a:tc>
                <a:tc>
                  <a:txBody>
                    <a:bodyPr/>
                    <a:lstStyle/>
                    <a:p>
                      <a:pPr algn="just">
                        <a:spcAft>
                          <a:spcPts val="0"/>
                        </a:spcAft>
                      </a:pPr>
                      <a:r>
                        <a:rPr lang="en-US" sz="1200" baseline="0" dirty="0">
                          <a:solidFill>
                            <a:schemeClr val="bg2"/>
                          </a:solidFill>
                          <a:effectLst/>
                          <a:latin typeface="Arial" panose="020B0604020202020204" pitchFamily="34" charset="0"/>
                        </a:rPr>
                        <a:t> Instruments</a:t>
                      </a:r>
                      <a:endParaRPr lang="en-GB" sz="1200" baseline="0" dirty="0">
                        <a:solidFill>
                          <a:schemeClr val="bg2"/>
                        </a:solidFill>
                        <a:effectLst/>
                        <a:latin typeface="Arial" panose="020B0604020202020204" pitchFamily="34" charset="0"/>
                        <a:ea typeface="Times New Roman" panose="02020603050405020304" pitchFamily="18" charset="0"/>
                      </a:endParaRPr>
                    </a:p>
                  </a:txBody>
                  <a:tcPr marL="29588" marR="29588" marT="0" marB="0">
                    <a:solidFill>
                      <a:schemeClr val="accent6">
                        <a:lumMod val="20000"/>
                        <a:lumOff val="80000"/>
                      </a:schemeClr>
                    </a:solidFill>
                  </a:tcPr>
                </a:tc>
                <a:tc>
                  <a:txBody>
                    <a:bodyPr/>
                    <a:lstStyle/>
                    <a:p>
                      <a:pPr algn="just">
                        <a:spcAft>
                          <a:spcPts val="0"/>
                        </a:spcAft>
                      </a:pPr>
                      <a:r>
                        <a:rPr lang="en-US" sz="1200" baseline="0" dirty="0">
                          <a:solidFill>
                            <a:schemeClr val="bg2"/>
                          </a:solidFill>
                          <a:effectLst/>
                          <a:latin typeface="Arial" panose="020B0604020202020204" pitchFamily="34" charset="0"/>
                        </a:rPr>
                        <a:t>Channels</a:t>
                      </a:r>
                      <a:endParaRPr lang="en-GB" sz="1200" baseline="0" dirty="0">
                        <a:solidFill>
                          <a:schemeClr val="bg2"/>
                        </a:solidFill>
                        <a:effectLst/>
                        <a:latin typeface="Arial" panose="020B0604020202020204" pitchFamily="34" charset="0"/>
                        <a:ea typeface="Times New Roman" panose="02020603050405020304" pitchFamily="18" charset="0"/>
                      </a:endParaRPr>
                    </a:p>
                  </a:txBody>
                  <a:tcPr marL="29588" marR="29588" marT="0" marB="0">
                    <a:solidFill>
                      <a:schemeClr val="accent6">
                        <a:lumMod val="20000"/>
                        <a:lumOff val="80000"/>
                      </a:schemeClr>
                    </a:solidFill>
                  </a:tcPr>
                </a:tc>
                <a:tc>
                  <a:txBody>
                    <a:bodyPr/>
                    <a:lstStyle/>
                    <a:p>
                      <a:pPr algn="ctr">
                        <a:spcAft>
                          <a:spcPts val="0"/>
                        </a:spcAft>
                      </a:pPr>
                      <a:r>
                        <a:rPr lang="en-US" sz="1050" baseline="0" dirty="0">
                          <a:solidFill>
                            <a:schemeClr val="bg2"/>
                          </a:solidFill>
                          <a:effectLst/>
                          <a:latin typeface="Arial" panose="020B0604020202020204" pitchFamily="34" charset="0"/>
                        </a:rPr>
                        <a:t>Source</a:t>
                      </a:r>
                      <a:endParaRPr lang="en-GB" sz="1050" baseline="0" dirty="0">
                        <a:solidFill>
                          <a:schemeClr val="bg2"/>
                        </a:solidFill>
                        <a:effectLst/>
                        <a:latin typeface="Arial" panose="020B0604020202020204" pitchFamily="34" charset="0"/>
                        <a:ea typeface="Times New Roman" panose="02020603050405020304" pitchFamily="18" charset="0"/>
                      </a:endParaRPr>
                    </a:p>
                  </a:txBody>
                  <a:tcPr marL="29588" marR="29588" marT="0" marB="0">
                    <a:solidFill>
                      <a:schemeClr val="accent6">
                        <a:lumMod val="20000"/>
                        <a:lumOff val="80000"/>
                      </a:schemeClr>
                    </a:solidFill>
                  </a:tcPr>
                </a:tc>
                <a:tc>
                  <a:txBody>
                    <a:bodyPr/>
                    <a:lstStyle/>
                    <a:p>
                      <a:pPr algn="ctr">
                        <a:spcAft>
                          <a:spcPts val="0"/>
                        </a:spcAft>
                      </a:pPr>
                      <a:r>
                        <a:rPr lang="en-US" sz="1050" baseline="0" dirty="0">
                          <a:solidFill>
                            <a:schemeClr val="bg2"/>
                          </a:solidFill>
                          <a:effectLst/>
                          <a:latin typeface="Arial" panose="020B0604020202020204" pitchFamily="34" charset="0"/>
                        </a:rPr>
                        <a:t>Period</a:t>
                      </a:r>
                      <a:endParaRPr lang="en-GB" sz="1050" baseline="0" dirty="0">
                        <a:solidFill>
                          <a:schemeClr val="bg2"/>
                        </a:solidFill>
                        <a:effectLst/>
                        <a:latin typeface="Arial" panose="020B0604020202020204" pitchFamily="34" charset="0"/>
                        <a:ea typeface="Times New Roman" panose="02020603050405020304" pitchFamily="18" charset="0"/>
                      </a:endParaRPr>
                    </a:p>
                  </a:txBody>
                  <a:tcPr marL="29588" marR="29588" marT="0" marB="0">
                    <a:solidFill>
                      <a:schemeClr val="accent6">
                        <a:lumMod val="20000"/>
                        <a:lumOff val="80000"/>
                      </a:schemeClr>
                    </a:solidFill>
                  </a:tcPr>
                </a:tc>
                <a:extLst>
                  <a:ext uri="{0D108BD9-81ED-4DB2-BD59-A6C34878D82A}">
                    <a16:rowId xmlns:a16="http://schemas.microsoft.com/office/drawing/2014/main" val="663297702"/>
                  </a:ext>
                </a:extLst>
              </a:tr>
              <a:tr h="318082">
                <a:tc>
                  <a:txBody>
                    <a:bodyPr/>
                    <a:lstStyle/>
                    <a:p>
                      <a:pPr algn="just">
                        <a:spcAft>
                          <a:spcPts val="0"/>
                        </a:spcAft>
                      </a:pPr>
                      <a:r>
                        <a:rPr lang="en-US" sz="1200" b="0" i="0" baseline="0" dirty="0">
                          <a:ln>
                            <a:solidFill>
                              <a:schemeClr val="bg2"/>
                            </a:solidFill>
                          </a:ln>
                          <a:solidFill>
                            <a:srgbClr val="7030A0"/>
                          </a:solidFill>
                          <a:effectLst/>
                          <a:latin typeface="Arial" panose="020B0604020202020204" pitchFamily="34" charset="0"/>
                        </a:rPr>
                        <a:t>Meteosat-9</a:t>
                      </a:r>
                      <a:endParaRPr lang="en-GB" sz="1200" b="0" i="0" baseline="0" dirty="0">
                        <a:ln>
                          <a:solidFill>
                            <a:schemeClr val="bg2"/>
                          </a:solidFill>
                        </a:ln>
                        <a:solidFill>
                          <a:srgbClr val="7030A0"/>
                        </a:solidFill>
                        <a:effectLst/>
                        <a:latin typeface="Arial" panose="020B0604020202020204" pitchFamily="34" charset="0"/>
                        <a:ea typeface="Times New Roman" panose="02020603050405020304" pitchFamily="18" charset="0"/>
                      </a:endParaRPr>
                    </a:p>
                  </a:txBody>
                  <a:tcPr marL="29588" marR="29588" marT="0" marB="0">
                    <a:solidFill>
                      <a:schemeClr val="tx1"/>
                    </a:solidFill>
                  </a:tcPr>
                </a:tc>
                <a:tc>
                  <a:txBody>
                    <a:bodyPr/>
                    <a:lstStyle/>
                    <a:p>
                      <a:pPr algn="just">
                        <a:spcAft>
                          <a:spcPts val="0"/>
                        </a:spcAft>
                      </a:pPr>
                      <a:r>
                        <a:rPr lang="en-US" sz="1200" b="0" i="0" baseline="0" dirty="0">
                          <a:ln>
                            <a:solidFill>
                              <a:schemeClr val="bg2"/>
                            </a:solidFill>
                          </a:ln>
                          <a:solidFill>
                            <a:srgbClr val="7030A0"/>
                          </a:solidFill>
                          <a:effectLst/>
                          <a:latin typeface="Arial" panose="020B0604020202020204" pitchFamily="34" charset="0"/>
                        </a:rPr>
                        <a:t> SEVIRI</a:t>
                      </a:r>
                      <a:endParaRPr lang="en-GB" sz="1200" b="0" i="0" baseline="0" dirty="0">
                        <a:ln>
                          <a:solidFill>
                            <a:schemeClr val="bg2"/>
                          </a:solidFill>
                        </a:ln>
                        <a:solidFill>
                          <a:srgbClr val="7030A0"/>
                        </a:solidFill>
                        <a:effectLst/>
                        <a:latin typeface="Arial" panose="020B0604020202020204" pitchFamily="34" charset="0"/>
                        <a:ea typeface="Times New Roman" panose="02020603050405020304" pitchFamily="18" charset="0"/>
                      </a:endParaRPr>
                    </a:p>
                  </a:txBody>
                  <a:tcPr marL="29588" marR="29588" marT="0" marB="0">
                    <a:solidFill>
                      <a:schemeClr val="tx1"/>
                    </a:solidFill>
                  </a:tcPr>
                </a:tc>
                <a:tc>
                  <a:txBody>
                    <a:bodyPr/>
                    <a:lstStyle/>
                    <a:p>
                      <a:pPr algn="just">
                        <a:spcAft>
                          <a:spcPts val="0"/>
                        </a:spcAft>
                      </a:pPr>
                      <a:r>
                        <a:rPr lang="en-US" sz="1200" b="0" i="0" baseline="0" dirty="0">
                          <a:ln>
                            <a:solidFill>
                              <a:schemeClr val="bg2"/>
                            </a:solidFill>
                          </a:ln>
                          <a:solidFill>
                            <a:srgbClr val="7030A0"/>
                          </a:solidFill>
                          <a:effectLst/>
                          <a:latin typeface="Arial" panose="020B0604020202020204" pitchFamily="34" charset="0"/>
                        </a:rPr>
                        <a:t> 8 IR</a:t>
                      </a:r>
                      <a:endParaRPr lang="en-GB" sz="1200" b="0" i="0" baseline="0" dirty="0">
                        <a:ln>
                          <a:solidFill>
                            <a:schemeClr val="bg2"/>
                          </a:solidFill>
                        </a:ln>
                        <a:solidFill>
                          <a:srgbClr val="7030A0"/>
                        </a:solidFill>
                        <a:effectLst/>
                        <a:latin typeface="Arial" panose="020B0604020202020204" pitchFamily="34" charset="0"/>
                        <a:ea typeface="Times New Roman" panose="02020603050405020304" pitchFamily="18" charset="0"/>
                      </a:endParaRPr>
                    </a:p>
                  </a:txBody>
                  <a:tcPr marL="29588" marR="29588" marT="0" marB="0">
                    <a:solidFill>
                      <a:schemeClr val="tx1"/>
                    </a:solidFill>
                  </a:tcPr>
                </a:tc>
                <a:tc>
                  <a:txBody>
                    <a:bodyPr/>
                    <a:lstStyle/>
                    <a:p>
                      <a:pPr algn="just">
                        <a:spcAft>
                          <a:spcPts val="0"/>
                        </a:spcAft>
                      </a:pPr>
                      <a:r>
                        <a:rPr lang="en-US" sz="1000" b="0" i="0" baseline="0" dirty="0">
                          <a:ln>
                            <a:solidFill>
                              <a:schemeClr val="bg2"/>
                            </a:solidFill>
                          </a:ln>
                          <a:solidFill>
                            <a:srgbClr val="7030A0"/>
                          </a:solidFill>
                          <a:effectLst/>
                          <a:latin typeface="Arial" panose="020B0604020202020204" pitchFamily="34" charset="0"/>
                        </a:rPr>
                        <a:t> EUMETCAST</a:t>
                      </a:r>
                      <a:endParaRPr lang="en-GB" sz="1000" b="0" i="0" baseline="0" dirty="0">
                        <a:ln>
                          <a:solidFill>
                            <a:schemeClr val="bg2"/>
                          </a:solidFill>
                        </a:ln>
                        <a:solidFill>
                          <a:srgbClr val="7030A0"/>
                        </a:solidFill>
                        <a:effectLst/>
                        <a:latin typeface="Arial" panose="020B0604020202020204" pitchFamily="34" charset="0"/>
                        <a:ea typeface="Times New Roman" panose="02020603050405020304" pitchFamily="18" charset="0"/>
                      </a:endParaRPr>
                    </a:p>
                  </a:txBody>
                  <a:tcPr marL="29588" marR="29588" marT="0" marB="0">
                    <a:solidFill>
                      <a:schemeClr val="tx1"/>
                    </a:solidFill>
                  </a:tcPr>
                </a:tc>
                <a:tc>
                  <a:txBody>
                    <a:bodyPr/>
                    <a:lstStyle/>
                    <a:p>
                      <a:pPr algn="just">
                        <a:spcAft>
                          <a:spcPts val="0"/>
                        </a:spcAft>
                      </a:pPr>
                      <a:r>
                        <a:rPr lang="en-US" sz="1000" b="0" i="0" baseline="0" dirty="0">
                          <a:ln>
                            <a:solidFill>
                              <a:schemeClr val="bg2"/>
                            </a:solidFill>
                          </a:ln>
                          <a:solidFill>
                            <a:srgbClr val="7030A0"/>
                          </a:solidFill>
                          <a:effectLst/>
                          <a:latin typeface="Arial" panose="020B0604020202020204" pitchFamily="34" charset="0"/>
                        </a:rPr>
                        <a:t>19 Nov 2008-21 Jan 2013</a:t>
                      </a:r>
                      <a:endParaRPr lang="en-GB" sz="1000" b="0" i="0" baseline="0" dirty="0">
                        <a:ln>
                          <a:solidFill>
                            <a:schemeClr val="bg2"/>
                          </a:solidFill>
                        </a:ln>
                        <a:solidFill>
                          <a:srgbClr val="7030A0"/>
                        </a:solidFill>
                        <a:effectLst/>
                        <a:latin typeface="Arial" panose="020B0604020202020204" pitchFamily="34" charset="0"/>
                        <a:ea typeface="Times New Roman" panose="02020603050405020304" pitchFamily="18" charset="0"/>
                      </a:endParaRPr>
                    </a:p>
                  </a:txBody>
                  <a:tcPr marL="29588" marR="29588" marT="0" marB="0">
                    <a:solidFill>
                      <a:schemeClr val="tx1"/>
                    </a:solidFill>
                  </a:tcPr>
                </a:tc>
                <a:extLst>
                  <a:ext uri="{0D108BD9-81ED-4DB2-BD59-A6C34878D82A}">
                    <a16:rowId xmlns:a16="http://schemas.microsoft.com/office/drawing/2014/main" val="1185796719"/>
                  </a:ext>
                </a:extLst>
              </a:tr>
              <a:tr h="227142">
                <a:tc>
                  <a:txBody>
                    <a:bodyPr/>
                    <a:lstStyle/>
                    <a:p>
                      <a:pPr algn="just">
                        <a:spcAft>
                          <a:spcPts val="0"/>
                        </a:spcAft>
                      </a:pPr>
                      <a:r>
                        <a:rPr lang="en-US" sz="1200" b="0" i="0" baseline="0" dirty="0">
                          <a:ln>
                            <a:solidFill>
                              <a:schemeClr val="bg2"/>
                            </a:solidFill>
                          </a:ln>
                          <a:solidFill>
                            <a:srgbClr val="7030A0"/>
                          </a:solidFill>
                          <a:effectLst/>
                          <a:latin typeface="Arial" panose="020B0604020202020204" pitchFamily="34" charset="0"/>
                        </a:rPr>
                        <a:t>Meteosat-10</a:t>
                      </a:r>
                      <a:endParaRPr lang="en-GB" sz="1200" b="0" i="0" baseline="0" dirty="0">
                        <a:ln>
                          <a:solidFill>
                            <a:schemeClr val="bg2"/>
                          </a:solidFill>
                        </a:ln>
                        <a:solidFill>
                          <a:srgbClr val="7030A0"/>
                        </a:solidFill>
                        <a:effectLst/>
                        <a:latin typeface="Arial" panose="020B0604020202020204" pitchFamily="34" charset="0"/>
                        <a:ea typeface="Times New Roman" panose="02020603050405020304" pitchFamily="18" charset="0"/>
                      </a:endParaRPr>
                    </a:p>
                  </a:txBody>
                  <a:tcPr marL="29588" marR="29588" marT="0" marB="0">
                    <a:solidFill>
                      <a:schemeClr val="tx1"/>
                    </a:solidFill>
                  </a:tcPr>
                </a:tc>
                <a:tc>
                  <a:txBody>
                    <a:bodyPr/>
                    <a:lstStyle/>
                    <a:p>
                      <a:pPr algn="just">
                        <a:spcAft>
                          <a:spcPts val="0"/>
                        </a:spcAft>
                      </a:pPr>
                      <a:r>
                        <a:rPr lang="en-US" sz="1200" b="0" i="0" baseline="0" dirty="0">
                          <a:ln>
                            <a:solidFill>
                              <a:schemeClr val="bg2"/>
                            </a:solidFill>
                          </a:ln>
                          <a:solidFill>
                            <a:srgbClr val="7030A0"/>
                          </a:solidFill>
                          <a:effectLst/>
                          <a:latin typeface="Arial" panose="020B0604020202020204" pitchFamily="34" charset="0"/>
                        </a:rPr>
                        <a:t> SEVIRI</a:t>
                      </a:r>
                      <a:endParaRPr lang="en-GB" sz="1200" b="0" i="0" baseline="0" dirty="0">
                        <a:ln>
                          <a:solidFill>
                            <a:schemeClr val="bg2"/>
                          </a:solidFill>
                        </a:ln>
                        <a:solidFill>
                          <a:srgbClr val="7030A0"/>
                        </a:solidFill>
                        <a:effectLst/>
                        <a:latin typeface="Arial" panose="020B0604020202020204" pitchFamily="34" charset="0"/>
                        <a:ea typeface="Times New Roman" panose="02020603050405020304" pitchFamily="18" charset="0"/>
                      </a:endParaRPr>
                    </a:p>
                  </a:txBody>
                  <a:tcPr marL="29588" marR="29588" marT="0" marB="0">
                    <a:solidFill>
                      <a:schemeClr val="tx1"/>
                    </a:solidFill>
                  </a:tcPr>
                </a:tc>
                <a:tc>
                  <a:txBody>
                    <a:bodyPr/>
                    <a:lstStyle/>
                    <a:p>
                      <a:pPr algn="just">
                        <a:spcAft>
                          <a:spcPts val="0"/>
                        </a:spcAft>
                      </a:pPr>
                      <a:r>
                        <a:rPr lang="en-US" sz="1200" b="0" i="0" baseline="0" dirty="0">
                          <a:ln>
                            <a:solidFill>
                              <a:schemeClr val="bg2"/>
                            </a:solidFill>
                          </a:ln>
                          <a:solidFill>
                            <a:srgbClr val="7030A0"/>
                          </a:solidFill>
                          <a:effectLst/>
                          <a:latin typeface="Arial" panose="020B0604020202020204" pitchFamily="34" charset="0"/>
                        </a:rPr>
                        <a:t> 8 IR</a:t>
                      </a:r>
                      <a:endParaRPr lang="en-GB" sz="1200" b="0" i="0" baseline="0" dirty="0">
                        <a:ln>
                          <a:solidFill>
                            <a:schemeClr val="bg2"/>
                          </a:solidFill>
                        </a:ln>
                        <a:solidFill>
                          <a:srgbClr val="7030A0"/>
                        </a:solidFill>
                        <a:effectLst/>
                        <a:latin typeface="Arial" panose="020B0604020202020204" pitchFamily="34" charset="0"/>
                        <a:ea typeface="Times New Roman" panose="02020603050405020304" pitchFamily="18" charset="0"/>
                      </a:endParaRPr>
                    </a:p>
                  </a:txBody>
                  <a:tcPr marL="29588" marR="29588" marT="0" marB="0">
                    <a:solidFill>
                      <a:schemeClr val="tx1"/>
                    </a:solidFill>
                  </a:tcPr>
                </a:tc>
                <a:tc>
                  <a:txBody>
                    <a:bodyPr/>
                    <a:lstStyle/>
                    <a:p>
                      <a:pPr algn="just">
                        <a:spcAft>
                          <a:spcPts val="0"/>
                        </a:spcAft>
                      </a:pPr>
                      <a:r>
                        <a:rPr lang="en-US" sz="1000" b="0" i="0" baseline="0" dirty="0">
                          <a:ln>
                            <a:solidFill>
                              <a:schemeClr val="bg2"/>
                            </a:solidFill>
                          </a:ln>
                          <a:solidFill>
                            <a:srgbClr val="7030A0"/>
                          </a:solidFill>
                          <a:effectLst/>
                          <a:latin typeface="Arial" panose="020B0604020202020204" pitchFamily="34" charset="0"/>
                        </a:rPr>
                        <a:t> EUMETCAST</a:t>
                      </a:r>
                      <a:endParaRPr lang="en-GB" sz="1000" b="0" i="0" baseline="0" dirty="0">
                        <a:ln>
                          <a:solidFill>
                            <a:schemeClr val="bg2"/>
                          </a:solidFill>
                        </a:ln>
                        <a:solidFill>
                          <a:srgbClr val="7030A0"/>
                        </a:solidFill>
                        <a:effectLst/>
                        <a:latin typeface="Arial" panose="020B0604020202020204" pitchFamily="34" charset="0"/>
                        <a:ea typeface="Times New Roman" panose="02020603050405020304" pitchFamily="18" charset="0"/>
                      </a:endParaRPr>
                    </a:p>
                  </a:txBody>
                  <a:tcPr marL="29588" marR="29588" marT="0" marB="0">
                    <a:solidFill>
                      <a:schemeClr val="tx1"/>
                    </a:solidFill>
                  </a:tcPr>
                </a:tc>
                <a:tc>
                  <a:txBody>
                    <a:bodyPr/>
                    <a:lstStyle/>
                    <a:p>
                      <a:pPr algn="just">
                        <a:spcAft>
                          <a:spcPts val="0"/>
                        </a:spcAft>
                      </a:pPr>
                      <a:r>
                        <a:rPr lang="en-US" sz="1000" b="0" i="0" baseline="0">
                          <a:ln>
                            <a:solidFill>
                              <a:schemeClr val="bg2"/>
                            </a:solidFill>
                          </a:ln>
                          <a:solidFill>
                            <a:srgbClr val="7030A0"/>
                          </a:solidFill>
                          <a:effectLst/>
                          <a:latin typeface="Arial" panose="020B0604020202020204" pitchFamily="34" charset="0"/>
                        </a:rPr>
                        <a:t>21 Jan 2013-20 Feb 2018</a:t>
                      </a:r>
                      <a:endParaRPr lang="en-GB" sz="1000" b="0" i="0" baseline="0">
                        <a:ln>
                          <a:solidFill>
                            <a:schemeClr val="bg2"/>
                          </a:solidFill>
                        </a:ln>
                        <a:solidFill>
                          <a:srgbClr val="7030A0"/>
                        </a:solidFill>
                        <a:effectLst/>
                        <a:latin typeface="Arial" panose="020B0604020202020204" pitchFamily="34" charset="0"/>
                        <a:ea typeface="Times New Roman" panose="02020603050405020304" pitchFamily="18" charset="0"/>
                      </a:endParaRPr>
                    </a:p>
                  </a:txBody>
                  <a:tcPr marL="29588" marR="29588" marT="0" marB="0">
                    <a:solidFill>
                      <a:schemeClr val="tx1"/>
                    </a:solidFill>
                  </a:tcPr>
                </a:tc>
                <a:extLst>
                  <a:ext uri="{0D108BD9-81ED-4DB2-BD59-A6C34878D82A}">
                    <a16:rowId xmlns:a16="http://schemas.microsoft.com/office/drawing/2014/main" val="920740214"/>
                  </a:ext>
                </a:extLst>
              </a:tr>
              <a:tr h="272877">
                <a:tc>
                  <a:txBody>
                    <a:bodyPr/>
                    <a:lstStyle/>
                    <a:p>
                      <a:pPr algn="just">
                        <a:spcAft>
                          <a:spcPts val="0"/>
                        </a:spcAft>
                      </a:pPr>
                      <a:r>
                        <a:rPr lang="en-US" sz="1200" b="0" i="0" baseline="0">
                          <a:ln>
                            <a:solidFill>
                              <a:schemeClr val="bg2"/>
                            </a:solidFill>
                          </a:ln>
                          <a:solidFill>
                            <a:srgbClr val="7030A0"/>
                          </a:solidFill>
                          <a:effectLst/>
                          <a:latin typeface="Arial" panose="020B0604020202020204" pitchFamily="34" charset="0"/>
                        </a:rPr>
                        <a:t>Meteosat-11</a:t>
                      </a:r>
                      <a:endParaRPr lang="en-GB" sz="1200" b="0" i="0" baseline="0">
                        <a:ln>
                          <a:solidFill>
                            <a:schemeClr val="bg2"/>
                          </a:solidFill>
                        </a:ln>
                        <a:solidFill>
                          <a:srgbClr val="7030A0"/>
                        </a:solidFill>
                        <a:effectLst/>
                        <a:latin typeface="Arial" panose="020B0604020202020204" pitchFamily="34" charset="0"/>
                        <a:ea typeface="Times New Roman" panose="02020603050405020304" pitchFamily="18" charset="0"/>
                      </a:endParaRPr>
                    </a:p>
                  </a:txBody>
                  <a:tcPr marL="29588" marR="29588" marT="0" marB="0">
                    <a:solidFill>
                      <a:schemeClr val="tx1"/>
                    </a:solidFill>
                  </a:tcPr>
                </a:tc>
                <a:tc>
                  <a:txBody>
                    <a:bodyPr/>
                    <a:lstStyle/>
                    <a:p>
                      <a:pPr algn="just">
                        <a:spcAft>
                          <a:spcPts val="0"/>
                        </a:spcAft>
                      </a:pPr>
                      <a:r>
                        <a:rPr lang="en-US" sz="1200" b="0" i="0" baseline="0" dirty="0">
                          <a:ln>
                            <a:solidFill>
                              <a:schemeClr val="bg2"/>
                            </a:solidFill>
                          </a:ln>
                          <a:solidFill>
                            <a:srgbClr val="7030A0"/>
                          </a:solidFill>
                          <a:effectLst/>
                          <a:latin typeface="Arial" panose="020B0604020202020204" pitchFamily="34" charset="0"/>
                        </a:rPr>
                        <a:t> SEVIRI</a:t>
                      </a:r>
                      <a:endParaRPr lang="en-GB" sz="1200" b="0" i="0" baseline="0" dirty="0">
                        <a:ln>
                          <a:solidFill>
                            <a:schemeClr val="bg2"/>
                          </a:solidFill>
                        </a:ln>
                        <a:solidFill>
                          <a:srgbClr val="7030A0"/>
                        </a:solidFill>
                        <a:effectLst/>
                        <a:latin typeface="Arial" panose="020B0604020202020204" pitchFamily="34" charset="0"/>
                        <a:ea typeface="Times New Roman" panose="02020603050405020304" pitchFamily="18" charset="0"/>
                      </a:endParaRPr>
                    </a:p>
                  </a:txBody>
                  <a:tcPr marL="29588" marR="29588" marT="0" marB="0">
                    <a:solidFill>
                      <a:schemeClr val="tx1"/>
                    </a:solidFill>
                  </a:tcPr>
                </a:tc>
                <a:tc>
                  <a:txBody>
                    <a:bodyPr/>
                    <a:lstStyle/>
                    <a:p>
                      <a:pPr algn="just">
                        <a:spcAft>
                          <a:spcPts val="0"/>
                        </a:spcAft>
                      </a:pPr>
                      <a:r>
                        <a:rPr lang="en-US" sz="1200" b="0" i="0" baseline="0" dirty="0">
                          <a:ln>
                            <a:solidFill>
                              <a:schemeClr val="bg2"/>
                            </a:solidFill>
                          </a:ln>
                          <a:solidFill>
                            <a:srgbClr val="7030A0"/>
                          </a:solidFill>
                          <a:effectLst/>
                          <a:latin typeface="Arial" panose="020B0604020202020204" pitchFamily="34" charset="0"/>
                        </a:rPr>
                        <a:t> 8 IR</a:t>
                      </a:r>
                      <a:endParaRPr lang="en-GB" sz="1200" b="0" i="0" baseline="0" dirty="0">
                        <a:ln>
                          <a:solidFill>
                            <a:schemeClr val="bg2"/>
                          </a:solidFill>
                        </a:ln>
                        <a:solidFill>
                          <a:srgbClr val="7030A0"/>
                        </a:solidFill>
                        <a:effectLst/>
                        <a:latin typeface="Arial" panose="020B0604020202020204" pitchFamily="34" charset="0"/>
                        <a:ea typeface="Times New Roman" panose="02020603050405020304" pitchFamily="18" charset="0"/>
                      </a:endParaRPr>
                    </a:p>
                  </a:txBody>
                  <a:tcPr marL="29588" marR="29588" marT="0" marB="0">
                    <a:solidFill>
                      <a:schemeClr val="tx1"/>
                    </a:solidFill>
                  </a:tcPr>
                </a:tc>
                <a:tc>
                  <a:txBody>
                    <a:bodyPr/>
                    <a:lstStyle/>
                    <a:p>
                      <a:pPr algn="just">
                        <a:spcAft>
                          <a:spcPts val="0"/>
                        </a:spcAft>
                      </a:pPr>
                      <a:r>
                        <a:rPr lang="en-US" sz="1000" b="0" i="0" baseline="0" dirty="0">
                          <a:ln>
                            <a:solidFill>
                              <a:schemeClr val="bg2"/>
                            </a:solidFill>
                          </a:ln>
                          <a:solidFill>
                            <a:srgbClr val="7030A0"/>
                          </a:solidFill>
                          <a:effectLst/>
                          <a:latin typeface="Arial" panose="020B0604020202020204" pitchFamily="34" charset="0"/>
                        </a:rPr>
                        <a:t> EUMETCAST</a:t>
                      </a:r>
                      <a:endParaRPr lang="en-GB" sz="1000" b="0" i="0" baseline="0" dirty="0">
                        <a:ln>
                          <a:solidFill>
                            <a:schemeClr val="bg2"/>
                          </a:solidFill>
                        </a:ln>
                        <a:solidFill>
                          <a:srgbClr val="7030A0"/>
                        </a:solidFill>
                        <a:effectLst/>
                        <a:latin typeface="Arial" panose="020B0604020202020204" pitchFamily="34" charset="0"/>
                        <a:ea typeface="Times New Roman" panose="02020603050405020304" pitchFamily="18" charset="0"/>
                      </a:endParaRPr>
                    </a:p>
                  </a:txBody>
                  <a:tcPr marL="29588" marR="29588" marT="0" marB="0">
                    <a:solidFill>
                      <a:schemeClr val="tx1"/>
                    </a:solidFill>
                  </a:tcPr>
                </a:tc>
                <a:tc>
                  <a:txBody>
                    <a:bodyPr/>
                    <a:lstStyle/>
                    <a:p>
                      <a:pPr algn="just">
                        <a:spcAft>
                          <a:spcPts val="0"/>
                        </a:spcAft>
                      </a:pPr>
                      <a:r>
                        <a:rPr lang="en-US" sz="1000" b="0" i="0" baseline="0" dirty="0">
                          <a:ln>
                            <a:solidFill>
                              <a:schemeClr val="bg2"/>
                            </a:solidFill>
                          </a:ln>
                          <a:solidFill>
                            <a:srgbClr val="7030A0"/>
                          </a:solidFill>
                          <a:effectLst/>
                          <a:latin typeface="Arial" panose="020B0604020202020204" pitchFamily="34" charset="0"/>
                        </a:rPr>
                        <a:t>20 Feb 2018-31 Dec 2019</a:t>
                      </a:r>
                      <a:endParaRPr lang="en-GB" sz="1000" b="0" i="0" baseline="0" dirty="0">
                        <a:ln>
                          <a:solidFill>
                            <a:schemeClr val="bg2"/>
                          </a:solidFill>
                        </a:ln>
                        <a:solidFill>
                          <a:srgbClr val="7030A0"/>
                        </a:solidFill>
                        <a:effectLst/>
                        <a:latin typeface="Arial" panose="020B0604020202020204" pitchFamily="34" charset="0"/>
                        <a:ea typeface="Times New Roman" panose="02020603050405020304" pitchFamily="18" charset="0"/>
                      </a:endParaRPr>
                    </a:p>
                  </a:txBody>
                  <a:tcPr marL="29588" marR="29588" marT="0" marB="0">
                    <a:solidFill>
                      <a:schemeClr val="tx1"/>
                    </a:solidFill>
                  </a:tcPr>
                </a:tc>
                <a:extLst>
                  <a:ext uri="{0D108BD9-81ED-4DB2-BD59-A6C34878D82A}">
                    <a16:rowId xmlns:a16="http://schemas.microsoft.com/office/drawing/2014/main" val="840057217"/>
                  </a:ext>
                </a:extLst>
              </a:tr>
              <a:tr h="333290">
                <a:tc>
                  <a:txBody>
                    <a:bodyPr/>
                    <a:lstStyle/>
                    <a:p>
                      <a:pPr algn="just">
                        <a:spcAft>
                          <a:spcPts val="0"/>
                        </a:spcAft>
                      </a:pPr>
                      <a:r>
                        <a:rPr lang="en-US" sz="1200" b="0" i="0" baseline="0" dirty="0">
                          <a:ln>
                            <a:solidFill>
                              <a:schemeClr val="bg2"/>
                            </a:solidFill>
                          </a:ln>
                          <a:solidFill>
                            <a:schemeClr val="bg2"/>
                          </a:solidFill>
                          <a:effectLst/>
                          <a:latin typeface="Arial" panose="020B0604020202020204" pitchFamily="34" charset="0"/>
                        </a:rPr>
                        <a:t>Polar-orbit</a:t>
                      </a:r>
                      <a:endParaRPr lang="en-GB" sz="1200" b="0" i="0" baseline="0" dirty="0">
                        <a:ln>
                          <a:solidFill>
                            <a:schemeClr val="bg2"/>
                          </a:solidFill>
                        </a:ln>
                        <a:solidFill>
                          <a:schemeClr val="bg2"/>
                        </a:solidFill>
                        <a:effectLst/>
                        <a:latin typeface="Arial" panose="020B0604020202020204" pitchFamily="34" charset="0"/>
                      </a:endParaRPr>
                    </a:p>
                    <a:p>
                      <a:pPr algn="just">
                        <a:spcAft>
                          <a:spcPts val="0"/>
                        </a:spcAft>
                      </a:pPr>
                      <a:r>
                        <a:rPr lang="en-US" sz="1200" b="0" i="0" baseline="0" dirty="0">
                          <a:ln>
                            <a:solidFill>
                              <a:schemeClr val="bg2"/>
                            </a:solidFill>
                          </a:ln>
                          <a:solidFill>
                            <a:schemeClr val="bg2"/>
                          </a:solidFill>
                          <a:effectLst/>
                          <a:latin typeface="Arial" panose="020B0604020202020204" pitchFamily="34" charset="0"/>
                        </a:rPr>
                        <a:t>Satellites</a:t>
                      </a:r>
                      <a:endParaRPr lang="en-GB" sz="1200" b="0" i="0" baseline="0" dirty="0">
                        <a:ln>
                          <a:solidFill>
                            <a:schemeClr val="bg2"/>
                          </a:solidFill>
                        </a:ln>
                        <a:solidFill>
                          <a:schemeClr val="bg2"/>
                        </a:solidFill>
                        <a:effectLst/>
                        <a:latin typeface="Arial" panose="020B0604020202020204" pitchFamily="34" charset="0"/>
                        <a:ea typeface="Times New Roman" panose="02020603050405020304" pitchFamily="18" charset="0"/>
                      </a:endParaRPr>
                    </a:p>
                  </a:txBody>
                  <a:tcPr marL="29588" marR="29588" marT="0" marB="0">
                    <a:solidFill>
                      <a:schemeClr val="accent6">
                        <a:lumMod val="20000"/>
                        <a:lumOff val="80000"/>
                      </a:schemeClr>
                    </a:solidFill>
                  </a:tcPr>
                </a:tc>
                <a:tc>
                  <a:txBody>
                    <a:bodyPr/>
                    <a:lstStyle/>
                    <a:p>
                      <a:pPr algn="just">
                        <a:spcAft>
                          <a:spcPts val="0"/>
                        </a:spcAft>
                      </a:pPr>
                      <a:r>
                        <a:rPr lang="en-US" sz="1200" b="0" i="0" baseline="0" dirty="0">
                          <a:ln>
                            <a:solidFill>
                              <a:schemeClr val="bg2"/>
                            </a:solidFill>
                          </a:ln>
                          <a:solidFill>
                            <a:schemeClr val="bg2"/>
                          </a:solidFill>
                          <a:effectLst/>
                          <a:latin typeface="Arial" panose="020B0604020202020204" pitchFamily="34" charset="0"/>
                        </a:rPr>
                        <a:t> Instruments</a:t>
                      </a:r>
                      <a:endParaRPr lang="en-GB" sz="1200" b="0" i="0" baseline="0" dirty="0">
                        <a:ln>
                          <a:solidFill>
                            <a:schemeClr val="bg2"/>
                          </a:solidFill>
                        </a:ln>
                        <a:solidFill>
                          <a:schemeClr val="bg2"/>
                        </a:solidFill>
                        <a:effectLst/>
                        <a:latin typeface="Arial" panose="020B0604020202020204" pitchFamily="34" charset="0"/>
                        <a:ea typeface="Times New Roman" panose="02020603050405020304" pitchFamily="18" charset="0"/>
                      </a:endParaRPr>
                    </a:p>
                  </a:txBody>
                  <a:tcPr marL="29588" marR="29588" marT="0" marB="0">
                    <a:solidFill>
                      <a:schemeClr val="accent6">
                        <a:lumMod val="20000"/>
                        <a:lumOff val="80000"/>
                      </a:schemeClr>
                    </a:solidFill>
                  </a:tcPr>
                </a:tc>
                <a:tc>
                  <a:txBody>
                    <a:bodyPr/>
                    <a:lstStyle/>
                    <a:p>
                      <a:pPr algn="just">
                        <a:spcAft>
                          <a:spcPts val="0"/>
                        </a:spcAft>
                      </a:pPr>
                      <a:r>
                        <a:rPr lang="en-US" sz="1200" b="0" i="0" baseline="0" dirty="0">
                          <a:ln>
                            <a:solidFill>
                              <a:schemeClr val="bg2"/>
                            </a:solidFill>
                          </a:ln>
                          <a:solidFill>
                            <a:schemeClr val="bg2"/>
                          </a:solidFill>
                          <a:effectLst/>
                          <a:latin typeface="Arial" panose="020B0604020202020204" pitchFamily="34" charset="0"/>
                        </a:rPr>
                        <a:t> Channels</a:t>
                      </a:r>
                      <a:endParaRPr lang="en-GB" sz="1200" b="0" i="0" baseline="0" dirty="0">
                        <a:ln>
                          <a:solidFill>
                            <a:schemeClr val="bg2"/>
                          </a:solidFill>
                        </a:ln>
                        <a:solidFill>
                          <a:schemeClr val="bg2"/>
                        </a:solidFill>
                        <a:effectLst/>
                        <a:latin typeface="Arial" panose="020B0604020202020204" pitchFamily="34" charset="0"/>
                        <a:ea typeface="Times New Roman" panose="02020603050405020304" pitchFamily="18" charset="0"/>
                      </a:endParaRPr>
                    </a:p>
                  </a:txBody>
                  <a:tcPr marL="29588" marR="29588" marT="0" marB="0">
                    <a:solidFill>
                      <a:schemeClr val="accent6">
                        <a:lumMod val="20000"/>
                        <a:lumOff val="80000"/>
                      </a:schemeClr>
                    </a:solidFill>
                  </a:tcPr>
                </a:tc>
                <a:tc>
                  <a:txBody>
                    <a:bodyPr/>
                    <a:lstStyle/>
                    <a:p>
                      <a:pPr algn="ctr">
                        <a:spcAft>
                          <a:spcPts val="0"/>
                        </a:spcAft>
                      </a:pPr>
                      <a:r>
                        <a:rPr lang="en-US" sz="1050" b="0" i="0" baseline="0" dirty="0">
                          <a:ln>
                            <a:solidFill>
                              <a:schemeClr val="bg2"/>
                            </a:solidFill>
                          </a:ln>
                          <a:solidFill>
                            <a:schemeClr val="bg2"/>
                          </a:solidFill>
                          <a:effectLst/>
                          <a:latin typeface="Arial" panose="020B0604020202020204" pitchFamily="34" charset="0"/>
                        </a:rPr>
                        <a:t>Source</a:t>
                      </a:r>
                      <a:endParaRPr lang="en-GB" sz="1050" b="0" i="0" baseline="0" dirty="0">
                        <a:ln>
                          <a:solidFill>
                            <a:schemeClr val="bg2"/>
                          </a:solidFill>
                        </a:ln>
                        <a:solidFill>
                          <a:schemeClr val="bg2"/>
                        </a:solidFill>
                        <a:effectLst/>
                        <a:latin typeface="Arial" panose="020B0604020202020204" pitchFamily="34" charset="0"/>
                        <a:ea typeface="Times New Roman" panose="02020603050405020304" pitchFamily="18" charset="0"/>
                      </a:endParaRPr>
                    </a:p>
                  </a:txBody>
                  <a:tcPr marL="29588" marR="29588" marT="0" marB="0">
                    <a:solidFill>
                      <a:schemeClr val="accent6">
                        <a:lumMod val="20000"/>
                        <a:lumOff val="80000"/>
                      </a:schemeClr>
                    </a:solidFill>
                  </a:tcPr>
                </a:tc>
                <a:tc>
                  <a:txBody>
                    <a:bodyPr/>
                    <a:lstStyle/>
                    <a:p>
                      <a:pPr algn="ctr">
                        <a:spcAft>
                          <a:spcPts val="0"/>
                        </a:spcAft>
                      </a:pPr>
                      <a:r>
                        <a:rPr lang="en-US" sz="1050" b="0" i="0" baseline="0" dirty="0">
                          <a:ln>
                            <a:solidFill>
                              <a:schemeClr val="bg2"/>
                            </a:solidFill>
                          </a:ln>
                          <a:solidFill>
                            <a:schemeClr val="bg2"/>
                          </a:solidFill>
                          <a:effectLst/>
                          <a:latin typeface="Arial" panose="020B0604020202020204" pitchFamily="34" charset="0"/>
                        </a:rPr>
                        <a:t>Period</a:t>
                      </a:r>
                      <a:endParaRPr lang="en-GB" sz="1050" b="0" i="0" baseline="0" dirty="0">
                        <a:ln>
                          <a:solidFill>
                            <a:schemeClr val="bg2"/>
                          </a:solidFill>
                        </a:ln>
                        <a:solidFill>
                          <a:schemeClr val="bg2"/>
                        </a:solidFill>
                        <a:effectLst/>
                        <a:latin typeface="Arial" panose="020B0604020202020204" pitchFamily="34" charset="0"/>
                        <a:ea typeface="Times New Roman" panose="02020603050405020304" pitchFamily="18" charset="0"/>
                      </a:endParaRPr>
                    </a:p>
                  </a:txBody>
                  <a:tcPr marL="29588" marR="29588" marT="0" marB="0">
                    <a:solidFill>
                      <a:schemeClr val="accent6">
                        <a:lumMod val="20000"/>
                        <a:lumOff val="80000"/>
                      </a:schemeClr>
                    </a:solidFill>
                  </a:tcPr>
                </a:tc>
                <a:extLst>
                  <a:ext uri="{0D108BD9-81ED-4DB2-BD59-A6C34878D82A}">
                    <a16:rowId xmlns:a16="http://schemas.microsoft.com/office/drawing/2014/main" val="3846099921"/>
                  </a:ext>
                </a:extLst>
              </a:tr>
              <a:tr h="340714">
                <a:tc rowSpan="2">
                  <a:txBody>
                    <a:bodyPr/>
                    <a:lstStyle/>
                    <a:p>
                      <a:pPr fontAlgn="ctr" hangingPunct="0">
                        <a:spcAft>
                          <a:spcPts val="0"/>
                        </a:spcAft>
                      </a:pPr>
                      <a:r>
                        <a:rPr lang="en-US" sz="1200" b="0" i="0" baseline="0" dirty="0" err="1">
                          <a:ln>
                            <a:solidFill>
                              <a:schemeClr val="bg2"/>
                            </a:solidFill>
                          </a:ln>
                          <a:solidFill>
                            <a:srgbClr val="7030A0"/>
                          </a:solidFill>
                          <a:effectLst/>
                          <a:latin typeface="Arial" panose="020B0604020202020204" pitchFamily="34" charset="0"/>
                        </a:rPr>
                        <a:t>Metop</a:t>
                      </a:r>
                      <a:r>
                        <a:rPr lang="en-US" sz="1200" b="0" i="0" baseline="0" dirty="0">
                          <a:ln>
                            <a:solidFill>
                              <a:schemeClr val="bg2"/>
                            </a:solidFill>
                          </a:ln>
                          <a:solidFill>
                            <a:srgbClr val="7030A0"/>
                          </a:solidFill>
                          <a:effectLst/>
                          <a:latin typeface="Arial" panose="020B0604020202020204" pitchFamily="34" charset="0"/>
                        </a:rPr>
                        <a:t>-A</a:t>
                      </a:r>
                      <a:endParaRPr lang="en-GB" sz="1200" b="0" i="0" baseline="0" dirty="0">
                        <a:ln>
                          <a:solidFill>
                            <a:schemeClr val="bg2"/>
                          </a:solidFill>
                        </a:ln>
                        <a:solidFill>
                          <a:srgbClr val="7030A0"/>
                        </a:solidFill>
                        <a:effectLst/>
                        <a:latin typeface="Arial" panose="020B0604020202020204" pitchFamily="34" charset="0"/>
                      </a:endParaRPr>
                    </a:p>
                  </a:txBody>
                  <a:tcPr marL="29588" marR="29588" marT="0" marB="0" anchor="ctr">
                    <a:solidFill>
                      <a:schemeClr val="tx1"/>
                    </a:solidFill>
                  </a:tcPr>
                </a:tc>
                <a:tc>
                  <a:txBody>
                    <a:bodyPr/>
                    <a:lstStyle/>
                    <a:p>
                      <a:pPr algn="just" fontAlgn="ctr" hangingPunct="0">
                        <a:spcAft>
                          <a:spcPts val="0"/>
                        </a:spcAft>
                      </a:pPr>
                      <a:r>
                        <a:rPr lang="en-US" sz="1200" b="0" i="0" baseline="0" dirty="0">
                          <a:ln>
                            <a:solidFill>
                              <a:schemeClr val="bg2"/>
                            </a:solidFill>
                          </a:ln>
                          <a:solidFill>
                            <a:srgbClr val="7030A0"/>
                          </a:solidFill>
                          <a:effectLst/>
                          <a:latin typeface="Arial" panose="020B0604020202020204" pitchFamily="34" charset="0"/>
                        </a:rPr>
                        <a:t> IASI</a:t>
                      </a:r>
                    </a:p>
                    <a:p>
                      <a:pPr algn="just" fontAlgn="ctr" hangingPunct="0">
                        <a:spcAft>
                          <a:spcPts val="0"/>
                        </a:spcAft>
                      </a:pPr>
                      <a:r>
                        <a:rPr lang="en-US" sz="1200" b="0" i="0" baseline="0" dirty="0">
                          <a:ln>
                            <a:solidFill>
                              <a:schemeClr val="bg2"/>
                            </a:solidFill>
                          </a:ln>
                          <a:solidFill>
                            <a:srgbClr val="7030A0"/>
                          </a:solidFill>
                          <a:effectLst/>
                          <a:latin typeface="Arial" panose="020B0604020202020204" pitchFamily="34" charset="0"/>
                          <a:ea typeface="Times New Roman" panose="02020603050405020304" pitchFamily="18" charset="0"/>
                        </a:rPr>
                        <a:t> HIRS</a:t>
                      </a:r>
                      <a:endParaRPr lang="en-GB" sz="1200" b="0" i="0" baseline="0" dirty="0">
                        <a:ln>
                          <a:solidFill>
                            <a:schemeClr val="bg2"/>
                          </a:solidFill>
                        </a:ln>
                        <a:solidFill>
                          <a:srgbClr val="7030A0"/>
                        </a:solidFill>
                        <a:effectLst/>
                        <a:latin typeface="Arial" panose="020B0604020202020204" pitchFamily="34" charset="0"/>
                        <a:ea typeface="Times New Roman" panose="02020603050405020304" pitchFamily="18" charset="0"/>
                      </a:endParaRPr>
                    </a:p>
                  </a:txBody>
                  <a:tcPr marL="29588" marR="29588" marT="0" marB="0">
                    <a:solidFill>
                      <a:schemeClr val="tx1"/>
                    </a:solidFill>
                  </a:tcPr>
                </a:tc>
                <a:tc>
                  <a:txBody>
                    <a:bodyPr/>
                    <a:lstStyle/>
                    <a:p>
                      <a:pPr algn="just" fontAlgn="ctr" hangingPunct="0">
                        <a:spcAft>
                          <a:spcPts val="0"/>
                        </a:spcAft>
                      </a:pPr>
                      <a:r>
                        <a:rPr lang="en-US" sz="1200" b="0" i="0" baseline="0" dirty="0">
                          <a:ln>
                            <a:solidFill>
                              <a:schemeClr val="bg2"/>
                            </a:solidFill>
                          </a:ln>
                          <a:solidFill>
                            <a:srgbClr val="7030A0"/>
                          </a:solidFill>
                          <a:effectLst/>
                          <a:latin typeface="Arial" panose="020B0604020202020204" pitchFamily="34" charset="0"/>
                        </a:rPr>
                        <a:t>   See next slide</a:t>
                      </a:r>
                    </a:p>
                    <a:p>
                      <a:pPr algn="just" fontAlgn="ctr" hangingPunct="0">
                        <a:spcAft>
                          <a:spcPts val="0"/>
                        </a:spcAft>
                      </a:pPr>
                      <a:r>
                        <a:rPr lang="en-US" sz="1200" b="0" i="0" baseline="0" dirty="0">
                          <a:ln>
                            <a:solidFill>
                              <a:schemeClr val="bg2"/>
                            </a:solidFill>
                          </a:ln>
                          <a:solidFill>
                            <a:srgbClr val="7030A0"/>
                          </a:solidFill>
                          <a:effectLst/>
                          <a:latin typeface="Arial" panose="020B0604020202020204" pitchFamily="34" charset="0"/>
                          <a:ea typeface="Times New Roman" panose="02020603050405020304" pitchFamily="18" charset="0"/>
                        </a:rPr>
                        <a:t> 19 IR</a:t>
                      </a:r>
                      <a:endParaRPr lang="en-GB" sz="1200" b="0" i="0" baseline="0" dirty="0">
                        <a:ln>
                          <a:solidFill>
                            <a:schemeClr val="bg2"/>
                          </a:solidFill>
                        </a:ln>
                        <a:solidFill>
                          <a:srgbClr val="7030A0"/>
                        </a:solidFill>
                        <a:effectLst/>
                        <a:latin typeface="Arial" panose="020B0604020202020204" pitchFamily="34" charset="0"/>
                        <a:ea typeface="Times New Roman" panose="02020603050405020304" pitchFamily="18" charset="0"/>
                      </a:endParaRPr>
                    </a:p>
                  </a:txBody>
                  <a:tcPr marL="29588" marR="29588" marT="0" marB="0">
                    <a:solidFill>
                      <a:schemeClr val="tx1"/>
                    </a:solidFill>
                  </a:tcPr>
                </a:tc>
                <a:tc>
                  <a:txBody>
                    <a:bodyPr/>
                    <a:lstStyle/>
                    <a:p>
                      <a:pPr fontAlgn="ctr" hangingPunct="0">
                        <a:spcAft>
                          <a:spcPts val="0"/>
                        </a:spcAft>
                      </a:pPr>
                      <a:r>
                        <a:rPr lang="en-US" sz="1000" b="0" i="0" baseline="0" dirty="0">
                          <a:ln>
                            <a:solidFill>
                              <a:schemeClr val="bg2"/>
                            </a:solidFill>
                          </a:ln>
                          <a:solidFill>
                            <a:srgbClr val="7030A0"/>
                          </a:solidFill>
                          <a:effectLst/>
                          <a:latin typeface="Arial" panose="020B0604020202020204" pitchFamily="34" charset="0"/>
                        </a:rPr>
                        <a:t> EUMETCAST</a:t>
                      </a:r>
                    </a:p>
                    <a:p>
                      <a:pPr fontAlgn="ctr" hangingPunct="0">
                        <a:spcAft>
                          <a:spcPts val="0"/>
                        </a:spcAft>
                      </a:pPr>
                      <a:r>
                        <a:rPr lang="en-US" sz="1000" b="0" i="0" baseline="0" dirty="0">
                          <a:ln>
                            <a:solidFill>
                              <a:schemeClr val="bg2"/>
                            </a:solidFill>
                          </a:ln>
                          <a:solidFill>
                            <a:srgbClr val="7030A0"/>
                          </a:solidFill>
                          <a:effectLst/>
                          <a:latin typeface="Arial" panose="020B0604020202020204" pitchFamily="34" charset="0"/>
                          <a:ea typeface="Times New Roman" panose="02020603050405020304" pitchFamily="18" charset="0"/>
                        </a:rPr>
                        <a:t> EUMETCAST</a:t>
                      </a:r>
                      <a:endParaRPr lang="en-GB" sz="1000" b="0" i="0" baseline="0" dirty="0">
                        <a:ln>
                          <a:solidFill>
                            <a:schemeClr val="bg2"/>
                          </a:solidFill>
                        </a:ln>
                        <a:solidFill>
                          <a:srgbClr val="7030A0"/>
                        </a:solidFill>
                        <a:effectLst/>
                        <a:latin typeface="Arial" panose="020B0604020202020204" pitchFamily="34" charset="0"/>
                        <a:ea typeface="Times New Roman" panose="02020603050405020304" pitchFamily="18" charset="0"/>
                      </a:endParaRPr>
                    </a:p>
                  </a:txBody>
                  <a:tcPr marL="29588" marR="29588" marT="0" marB="0">
                    <a:solidFill>
                      <a:schemeClr val="tx1"/>
                    </a:solidFill>
                  </a:tcPr>
                </a:tc>
                <a:tc>
                  <a:txBody>
                    <a:bodyPr/>
                    <a:lstStyle/>
                    <a:p>
                      <a:pPr algn="just" fontAlgn="ctr" hangingPunct="0">
                        <a:spcAft>
                          <a:spcPts val="0"/>
                        </a:spcAft>
                      </a:pPr>
                      <a:r>
                        <a:rPr lang="en-US" sz="1000" b="0" i="0" baseline="0" dirty="0">
                          <a:ln>
                            <a:solidFill>
                              <a:schemeClr val="bg2"/>
                            </a:solidFill>
                          </a:ln>
                          <a:solidFill>
                            <a:srgbClr val="7030A0"/>
                          </a:solidFill>
                          <a:effectLst/>
                          <a:latin typeface="Arial" panose="020B0604020202020204" pitchFamily="34" charset="0"/>
                        </a:rPr>
                        <a:t>19 Nov 2008 – 31 Dec 2019</a:t>
                      </a:r>
                    </a:p>
                    <a:p>
                      <a:pPr algn="just" fontAlgn="ctr" hangingPunct="0">
                        <a:spcAft>
                          <a:spcPts val="0"/>
                        </a:spcAft>
                      </a:pPr>
                      <a:r>
                        <a:rPr lang="en-US" sz="1000" b="0" i="0" baseline="0" dirty="0">
                          <a:ln>
                            <a:solidFill>
                              <a:schemeClr val="bg2"/>
                            </a:solidFill>
                          </a:ln>
                          <a:solidFill>
                            <a:srgbClr val="7030A0"/>
                          </a:solidFill>
                          <a:effectLst/>
                          <a:latin typeface="Arial" panose="020B0604020202020204" pitchFamily="34" charset="0"/>
                          <a:ea typeface="Times New Roman" panose="02020603050405020304" pitchFamily="18" charset="0"/>
                        </a:rPr>
                        <a:t>19 Nov 2008 – 31 Dec 2019</a:t>
                      </a:r>
                      <a:endParaRPr lang="en-GB" sz="1000" b="0" i="0" baseline="0" dirty="0">
                        <a:ln>
                          <a:solidFill>
                            <a:schemeClr val="bg2"/>
                          </a:solidFill>
                        </a:ln>
                        <a:solidFill>
                          <a:srgbClr val="7030A0"/>
                        </a:solidFill>
                        <a:effectLst/>
                        <a:latin typeface="Arial" panose="020B0604020202020204" pitchFamily="34" charset="0"/>
                        <a:ea typeface="Times New Roman" panose="02020603050405020304" pitchFamily="18" charset="0"/>
                      </a:endParaRPr>
                    </a:p>
                  </a:txBody>
                  <a:tcPr marL="29588" marR="29588" marT="0" marB="0">
                    <a:solidFill>
                      <a:schemeClr val="tx1"/>
                    </a:solidFill>
                  </a:tcPr>
                </a:tc>
                <a:extLst>
                  <a:ext uri="{0D108BD9-81ED-4DB2-BD59-A6C34878D82A}">
                    <a16:rowId xmlns:a16="http://schemas.microsoft.com/office/drawing/2014/main" val="1593355547"/>
                  </a:ext>
                </a:extLst>
              </a:tr>
              <a:tr h="43448">
                <a:tc vMerge="1">
                  <a:txBody>
                    <a:bodyPr/>
                    <a:lstStyle/>
                    <a:p>
                      <a:endParaRPr lang="en-GB"/>
                    </a:p>
                  </a:txBody>
                  <a:tcPr/>
                </a:tc>
                <a:tc>
                  <a:txBody>
                    <a:bodyPr/>
                    <a:lstStyle/>
                    <a:p>
                      <a:pPr algn="just" fontAlgn="ctr" hangingPunct="0">
                        <a:spcAft>
                          <a:spcPts val="0"/>
                        </a:spcAft>
                      </a:pPr>
                      <a:r>
                        <a:rPr lang="en-US" sz="1200" b="0" i="0" baseline="0" dirty="0">
                          <a:ln>
                            <a:solidFill>
                              <a:schemeClr val="bg2"/>
                            </a:solidFill>
                          </a:ln>
                          <a:solidFill>
                            <a:srgbClr val="7030A0"/>
                          </a:solidFill>
                          <a:effectLst/>
                          <a:latin typeface="Arial" panose="020B0604020202020204" pitchFamily="34" charset="0"/>
                        </a:rPr>
                        <a:t> AMSU-A/MHS</a:t>
                      </a:r>
                    </a:p>
                  </a:txBody>
                  <a:tcPr marL="29588" marR="29588" marT="0" marB="0">
                    <a:solidFill>
                      <a:schemeClr val="tx1"/>
                    </a:solidFill>
                  </a:tcPr>
                </a:tc>
                <a:tc>
                  <a:txBody>
                    <a:bodyPr/>
                    <a:lstStyle/>
                    <a:p>
                      <a:pPr algn="just" fontAlgn="ctr" hangingPunct="0">
                        <a:spcAft>
                          <a:spcPts val="0"/>
                        </a:spcAft>
                      </a:pPr>
                      <a:r>
                        <a:rPr lang="en-US" sz="1200" b="0" i="0" baseline="0" dirty="0">
                          <a:ln>
                            <a:solidFill>
                              <a:schemeClr val="bg2"/>
                            </a:solidFill>
                          </a:ln>
                          <a:solidFill>
                            <a:srgbClr val="7030A0"/>
                          </a:solidFill>
                          <a:effectLst/>
                          <a:latin typeface="Arial" panose="020B0604020202020204" pitchFamily="34" charset="0"/>
                          <a:ea typeface="Times New Roman" panose="02020603050405020304" pitchFamily="18" charset="0"/>
                        </a:rPr>
                        <a:t> 20 MW</a:t>
                      </a:r>
                      <a:endParaRPr lang="en-GB" sz="1200" b="0" i="0" baseline="0" dirty="0">
                        <a:ln>
                          <a:solidFill>
                            <a:schemeClr val="bg2"/>
                          </a:solidFill>
                        </a:ln>
                        <a:solidFill>
                          <a:srgbClr val="7030A0"/>
                        </a:solidFill>
                        <a:effectLst/>
                        <a:latin typeface="Arial" panose="020B0604020202020204" pitchFamily="34" charset="0"/>
                        <a:ea typeface="Times New Roman" panose="02020603050405020304" pitchFamily="18" charset="0"/>
                      </a:endParaRPr>
                    </a:p>
                  </a:txBody>
                  <a:tcPr marL="29588" marR="29588" marT="0" marB="0">
                    <a:solidFill>
                      <a:schemeClr val="tx1"/>
                    </a:solidFill>
                  </a:tcPr>
                </a:tc>
                <a:tc>
                  <a:txBody>
                    <a:bodyPr/>
                    <a:lstStyle/>
                    <a:p>
                      <a:pPr fontAlgn="ctr" hangingPunct="0">
                        <a:spcAft>
                          <a:spcPts val="0"/>
                        </a:spcAft>
                      </a:pPr>
                      <a:r>
                        <a:rPr lang="en-US" sz="1000" b="0" i="0" baseline="0" dirty="0">
                          <a:ln>
                            <a:solidFill>
                              <a:schemeClr val="bg2"/>
                            </a:solidFill>
                          </a:ln>
                          <a:solidFill>
                            <a:srgbClr val="7030A0"/>
                          </a:solidFill>
                          <a:effectLst/>
                          <a:latin typeface="Arial" panose="020B0604020202020204" pitchFamily="34" charset="0"/>
                        </a:rPr>
                        <a:t> EUMETCAST</a:t>
                      </a:r>
                    </a:p>
                    <a:p>
                      <a:pPr fontAlgn="ctr" hangingPunct="0">
                        <a:spcAft>
                          <a:spcPts val="0"/>
                        </a:spcAft>
                      </a:pPr>
                      <a:r>
                        <a:rPr lang="en-US" sz="1000" b="0" i="0" baseline="0" dirty="0">
                          <a:ln>
                            <a:solidFill>
                              <a:schemeClr val="bg2"/>
                            </a:solidFill>
                          </a:ln>
                          <a:solidFill>
                            <a:srgbClr val="7030A0"/>
                          </a:solidFill>
                          <a:effectLst/>
                          <a:latin typeface="Arial" panose="020B0604020202020204" pitchFamily="34" charset="0"/>
                          <a:ea typeface="Times New Roman" panose="02020603050405020304" pitchFamily="18" charset="0"/>
                        </a:rPr>
                        <a:t> </a:t>
                      </a:r>
                      <a:endParaRPr lang="en-GB" sz="1000" b="0" i="0" baseline="0" dirty="0">
                        <a:ln>
                          <a:solidFill>
                            <a:schemeClr val="bg2"/>
                          </a:solidFill>
                        </a:ln>
                        <a:solidFill>
                          <a:srgbClr val="7030A0"/>
                        </a:solidFill>
                        <a:effectLst/>
                        <a:latin typeface="Arial" panose="020B0604020202020204" pitchFamily="34" charset="0"/>
                        <a:ea typeface="Times New Roman" panose="02020603050405020304" pitchFamily="18" charset="0"/>
                      </a:endParaRPr>
                    </a:p>
                  </a:txBody>
                  <a:tcPr marL="29588" marR="29588" marT="0" marB="0">
                    <a:solidFill>
                      <a:schemeClr val="tx1"/>
                    </a:solidFill>
                  </a:tcPr>
                </a:tc>
                <a:tc>
                  <a:txBody>
                    <a:bodyPr/>
                    <a:lstStyle/>
                    <a:p>
                      <a:pPr algn="just" fontAlgn="ctr" hangingPunct="0">
                        <a:spcAft>
                          <a:spcPts val="0"/>
                        </a:spcAft>
                      </a:pPr>
                      <a:r>
                        <a:rPr lang="en-US" sz="1000" b="0" i="0" baseline="0" dirty="0">
                          <a:ln>
                            <a:solidFill>
                              <a:schemeClr val="bg2"/>
                            </a:solidFill>
                          </a:ln>
                          <a:solidFill>
                            <a:srgbClr val="7030A0"/>
                          </a:solidFill>
                          <a:effectLst/>
                          <a:latin typeface="Arial" panose="020B0604020202020204" pitchFamily="34" charset="0"/>
                        </a:rPr>
                        <a:t>Aug 2010 – Apr 2012 </a:t>
                      </a:r>
                    </a:p>
                  </a:txBody>
                  <a:tcPr marL="29588" marR="29588" marT="0" marB="0">
                    <a:solidFill>
                      <a:schemeClr val="tx1"/>
                    </a:solidFill>
                  </a:tcPr>
                </a:tc>
                <a:extLst>
                  <a:ext uri="{0D108BD9-81ED-4DB2-BD59-A6C34878D82A}">
                    <a16:rowId xmlns:a16="http://schemas.microsoft.com/office/drawing/2014/main" val="2974481635"/>
                  </a:ext>
                </a:extLst>
              </a:tr>
              <a:tr h="340714">
                <a:tc rowSpan="2">
                  <a:txBody>
                    <a:bodyPr/>
                    <a:lstStyle/>
                    <a:p>
                      <a:pPr>
                        <a:spcAft>
                          <a:spcPts val="0"/>
                        </a:spcAft>
                      </a:pPr>
                      <a:r>
                        <a:rPr lang="en-US" sz="1200" b="0" i="0" baseline="0" dirty="0" err="1">
                          <a:ln>
                            <a:solidFill>
                              <a:schemeClr val="bg2"/>
                            </a:solidFill>
                          </a:ln>
                          <a:solidFill>
                            <a:srgbClr val="7030A0"/>
                          </a:solidFill>
                          <a:effectLst/>
                          <a:latin typeface="Arial" panose="020B0604020202020204" pitchFamily="34" charset="0"/>
                        </a:rPr>
                        <a:t>Metop</a:t>
                      </a:r>
                      <a:r>
                        <a:rPr lang="en-US" sz="1200" b="0" i="0" baseline="0" dirty="0">
                          <a:ln>
                            <a:solidFill>
                              <a:schemeClr val="bg2"/>
                            </a:solidFill>
                          </a:ln>
                          <a:solidFill>
                            <a:srgbClr val="7030A0"/>
                          </a:solidFill>
                          <a:effectLst/>
                          <a:latin typeface="Arial" panose="020B0604020202020204" pitchFamily="34" charset="0"/>
                        </a:rPr>
                        <a:t>-B</a:t>
                      </a:r>
                      <a:endParaRPr lang="en-GB" sz="1200" b="0" i="0" baseline="0" dirty="0">
                        <a:ln>
                          <a:solidFill>
                            <a:schemeClr val="bg2"/>
                          </a:solidFill>
                        </a:ln>
                        <a:solidFill>
                          <a:srgbClr val="7030A0"/>
                        </a:solidFill>
                        <a:effectLst/>
                        <a:latin typeface="Arial" panose="020B0604020202020204" pitchFamily="34" charset="0"/>
                        <a:ea typeface="Times New Roman" panose="02020603050405020304" pitchFamily="18" charset="0"/>
                      </a:endParaRPr>
                    </a:p>
                  </a:txBody>
                  <a:tcPr marL="29588" marR="29588" marT="0" marB="0" anchor="ctr">
                    <a:solidFill>
                      <a:schemeClr val="tx1"/>
                    </a:solidFill>
                  </a:tcPr>
                </a:tc>
                <a:tc>
                  <a:txBody>
                    <a:bodyPr/>
                    <a:lstStyle/>
                    <a:p>
                      <a:pPr algn="just">
                        <a:spcAft>
                          <a:spcPts val="0"/>
                        </a:spcAft>
                      </a:pPr>
                      <a:endParaRPr lang="en-US" sz="1200" b="0" i="0" baseline="0" dirty="0">
                        <a:ln>
                          <a:solidFill>
                            <a:schemeClr val="bg2"/>
                          </a:solidFill>
                        </a:ln>
                        <a:solidFill>
                          <a:srgbClr val="7030A0"/>
                        </a:solidFill>
                        <a:effectLst/>
                        <a:latin typeface="Arial" panose="020B0604020202020204" pitchFamily="34" charset="0"/>
                      </a:endParaRPr>
                    </a:p>
                    <a:p>
                      <a:pPr algn="just">
                        <a:spcAft>
                          <a:spcPts val="0"/>
                        </a:spcAft>
                      </a:pPr>
                      <a:r>
                        <a:rPr lang="en-US" sz="1200" b="0" i="0" baseline="0" dirty="0">
                          <a:ln>
                            <a:solidFill>
                              <a:schemeClr val="bg2"/>
                            </a:solidFill>
                          </a:ln>
                          <a:solidFill>
                            <a:srgbClr val="7030A0"/>
                          </a:solidFill>
                          <a:effectLst/>
                          <a:latin typeface="Arial" panose="020B0604020202020204" pitchFamily="34" charset="0"/>
                        </a:rPr>
                        <a:t> IASI</a:t>
                      </a:r>
                      <a:endParaRPr lang="en-GB" sz="1200" b="0" i="0" baseline="0" dirty="0">
                        <a:ln>
                          <a:solidFill>
                            <a:schemeClr val="bg2"/>
                          </a:solidFill>
                        </a:ln>
                        <a:solidFill>
                          <a:srgbClr val="7030A0"/>
                        </a:solidFill>
                        <a:effectLst/>
                        <a:latin typeface="Arial" panose="020B0604020202020204" pitchFamily="34" charset="0"/>
                        <a:ea typeface="Times New Roman" panose="02020603050405020304" pitchFamily="18" charset="0"/>
                      </a:endParaRPr>
                    </a:p>
                  </a:txBody>
                  <a:tcPr marL="29588" marR="29588" marT="0" marB="0">
                    <a:solidFill>
                      <a:schemeClr val="tx1"/>
                    </a:solidFill>
                  </a:tcPr>
                </a:tc>
                <a:tc>
                  <a:txBody>
                    <a:bodyPr/>
                    <a:lstStyle/>
                    <a:p>
                      <a:pPr algn="just">
                        <a:spcAft>
                          <a:spcPts val="0"/>
                        </a:spcAft>
                      </a:pPr>
                      <a:endParaRPr lang="en-US" sz="1200" b="0" i="0" baseline="0" dirty="0">
                        <a:ln>
                          <a:solidFill>
                            <a:schemeClr val="bg2"/>
                          </a:solidFill>
                        </a:ln>
                        <a:solidFill>
                          <a:srgbClr val="7030A0"/>
                        </a:solidFill>
                        <a:effectLst/>
                        <a:latin typeface="Arial" panose="020B0604020202020204" pitchFamily="34" charset="0"/>
                      </a:endParaRPr>
                    </a:p>
                    <a:p>
                      <a:pPr algn="just">
                        <a:spcAft>
                          <a:spcPts val="0"/>
                        </a:spcAft>
                      </a:pPr>
                      <a:r>
                        <a:rPr lang="en-US" sz="1200" b="0" i="0" baseline="0" dirty="0">
                          <a:ln>
                            <a:solidFill>
                              <a:schemeClr val="bg2"/>
                            </a:solidFill>
                          </a:ln>
                          <a:solidFill>
                            <a:srgbClr val="7030A0"/>
                          </a:solidFill>
                          <a:effectLst/>
                          <a:latin typeface="Arial" panose="020B0604020202020204" pitchFamily="34" charset="0"/>
                        </a:rPr>
                        <a:t>  See next slide</a:t>
                      </a:r>
                      <a:endParaRPr lang="en-GB" sz="1200" b="0" i="0" baseline="0" dirty="0">
                        <a:ln>
                          <a:solidFill>
                            <a:schemeClr val="bg2"/>
                          </a:solidFill>
                        </a:ln>
                        <a:solidFill>
                          <a:srgbClr val="7030A0"/>
                        </a:solidFill>
                        <a:effectLst/>
                        <a:latin typeface="Arial" panose="020B0604020202020204" pitchFamily="34" charset="0"/>
                        <a:ea typeface="Times New Roman" panose="02020603050405020304" pitchFamily="18" charset="0"/>
                      </a:endParaRPr>
                    </a:p>
                  </a:txBody>
                  <a:tcPr marL="29588" marR="29588" marT="0" marB="0">
                    <a:solidFill>
                      <a:schemeClr val="tx1"/>
                    </a:solidFill>
                  </a:tcPr>
                </a:tc>
                <a:tc>
                  <a:txBody>
                    <a:bodyPr/>
                    <a:lstStyle/>
                    <a:p>
                      <a:pPr>
                        <a:spcAft>
                          <a:spcPts val="0"/>
                        </a:spcAft>
                      </a:pPr>
                      <a:endParaRPr lang="en-US" sz="1000" b="0" i="0" baseline="0" dirty="0">
                        <a:ln>
                          <a:solidFill>
                            <a:schemeClr val="bg2"/>
                          </a:solidFill>
                        </a:ln>
                        <a:solidFill>
                          <a:srgbClr val="7030A0"/>
                        </a:solidFill>
                        <a:effectLst/>
                        <a:latin typeface="Arial" panose="020B0604020202020204" pitchFamily="34" charset="0"/>
                      </a:endParaRPr>
                    </a:p>
                    <a:p>
                      <a:pPr>
                        <a:spcAft>
                          <a:spcPts val="0"/>
                        </a:spcAft>
                      </a:pPr>
                      <a:r>
                        <a:rPr lang="en-US" sz="1000" b="0" i="0" baseline="0" dirty="0">
                          <a:ln>
                            <a:solidFill>
                              <a:schemeClr val="bg2"/>
                            </a:solidFill>
                          </a:ln>
                          <a:solidFill>
                            <a:srgbClr val="7030A0"/>
                          </a:solidFill>
                          <a:effectLst/>
                          <a:latin typeface="Arial" panose="020B0604020202020204" pitchFamily="34" charset="0"/>
                        </a:rPr>
                        <a:t>EUMETCAST</a:t>
                      </a:r>
                      <a:endParaRPr lang="en-GB" sz="1000" b="0" i="0" baseline="0" dirty="0">
                        <a:ln>
                          <a:solidFill>
                            <a:schemeClr val="bg2"/>
                          </a:solidFill>
                        </a:ln>
                        <a:solidFill>
                          <a:srgbClr val="7030A0"/>
                        </a:solidFill>
                        <a:effectLst/>
                        <a:latin typeface="Arial" panose="020B0604020202020204" pitchFamily="34" charset="0"/>
                        <a:ea typeface="Times New Roman" panose="02020603050405020304" pitchFamily="18" charset="0"/>
                      </a:endParaRPr>
                    </a:p>
                  </a:txBody>
                  <a:tcPr marL="29588" marR="29588" marT="0" marB="0">
                    <a:solidFill>
                      <a:schemeClr val="tx1"/>
                    </a:solidFill>
                  </a:tcPr>
                </a:tc>
                <a:tc>
                  <a:txBody>
                    <a:bodyPr/>
                    <a:lstStyle/>
                    <a:p>
                      <a:pPr>
                        <a:spcAft>
                          <a:spcPts val="0"/>
                        </a:spcAft>
                      </a:pPr>
                      <a:endParaRPr lang="en-US" sz="1000" b="0" i="0" baseline="0" dirty="0">
                        <a:ln>
                          <a:solidFill>
                            <a:schemeClr val="bg2"/>
                          </a:solidFill>
                        </a:ln>
                        <a:solidFill>
                          <a:srgbClr val="7030A0"/>
                        </a:solidFill>
                        <a:effectLst/>
                        <a:latin typeface="Arial" panose="020B0604020202020204" pitchFamily="34" charset="0"/>
                      </a:endParaRPr>
                    </a:p>
                    <a:p>
                      <a:pPr>
                        <a:spcAft>
                          <a:spcPts val="0"/>
                        </a:spcAft>
                      </a:pPr>
                      <a:r>
                        <a:rPr lang="en-US" sz="1000" b="0" i="0" baseline="0" dirty="0">
                          <a:ln>
                            <a:solidFill>
                              <a:schemeClr val="bg2"/>
                            </a:solidFill>
                          </a:ln>
                          <a:solidFill>
                            <a:srgbClr val="7030A0"/>
                          </a:solidFill>
                          <a:effectLst/>
                          <a:latin typeface="Arial" panose="020B0604020202020204" pitchFamily="34" charset="0"/>
                        </a:rPr>
                        <a:t>15 Sep 2013 – 31 Dec 2019</a:t>
                      </a:r>
                      <a:endParaRPr lang="en-GB" sz="1000" b="0" i="0" baseline="0" dirty="0">
                        <a:ln>
                          <a:solidFill>
                            <a:schemeClr val="bg2"/>
                          </a:solidFill>
                        </a:ln>
                        <a:solidFill>
                          <a:srgbClr val="7030A0"/>
                        </a:solidFill>
                        <a:effectLst/>
                        <a:latin typeface="Arial" panose="020B0604020202020204" pitchFamily="34" charset="0"/>
                        <a:ea typeface="Times New Roman" panose="02020603050405020304" pitchFamily="18" charset="0"/>
                      </a:endParaRPr>
                    </a:p>
                  </a:txBody>
                  <a:tcPr marL="29588" marR="29588" marT="0" marB="0">
                    <a:solidFill>
                      <a:schemeClr val="tx1"/>
                    </a:solidFill>
                  </a:tcPr>
                </a:tc>
                <a:extLst>
                  <a:ext uri="{0D108BD9-81ED-4DB2-BD59-A6C34878D82A}">
                    <a16:rowId xmlns:a16="http://schemas.microsoft.com/office/drawing/2014/main" val="2042296009"/>
                  </a:ext>
                </a:extLst>
              </a:tr>
              <a:tr h="227142">
                <a:tc vMerge="1">
                  <a:txBody>
                    <a:bodyPr/>
                    <a:lstStyle/>
                    <a:p>
                      <a:endParaRPr lang="en-GB"/>
                    </a:p>
                  </a:txBody>
                  <a:tcPr/>
                </a:tc>
                <a:tc>
                  <a:txBody>
                    <a:bodyPr/>
                    <a:lstStyle/>
                    <a:p>
                      <a:pPr algn="just">
                        <a:spcAft>
                          <a:spcPts val="0"/>
                        </a:spcAft>
                      </a:pPr>
                      <a:r>
                        <a:rPr lang="en-US" sz="1200" b="0" i="0" baseline="0" dirty="0">
                          <a:ln>
                            <a:solidFill>
                              <a:schemeClr val="bg2"/>
                            </a:solidFill>
                          </a:ln>
                          <a:solidFill>
                            <a:srgbClr val="7030A0"/>
                          </a:solidFill>
                          <a:effectLst/>
                          <a:latin typeface="Arial" panose="020B0604020202020204" pitchFamily="34" charset="0"/>
                        </a:rPr>
                        <a:t> HIRS</a:t>
                      </a:r>
                      <a:endParaRPr lang="en-GB" sz="1200" b="0" i="0" baseline="0" dirty="0">
                        <a:ln>
                          <a:solidFill>
                            <a:schemeClr val="bg2"/>
                          </a:solidFill>
                        </a:ln>
                        <a:solidFill>
                          <a:srgbClr val="7030A0"/>
                        </a:solidFill>
                        <a:effectLst/>
                        <a:latin typeface="Arial" panose="020B0604020202020204" pitchFamily="34" charset="0"/>
                        <a:ea typeface="Times New Roman" panose="02020603050405020304" pitchFamily="18" charset="0"/>
                      </a:endParaRPr>
                    </a:p>
                  </a:txBody>
                  <a:tcPr marL="29588" marR="29588" marT="0" marB="0">
                    <a:solidFill>
                      <a:schemeClr val="tx1"/>
                    </a:solidFill>
                  </a:tcPr>
                </a:tc>
                <a:tc>
                  <a:txBody>
                    <a:bodyPr/>
                    <a:lstStyle/>
                    <a:p>
                      <a:pPr algn="just">
                        <a:spcAft>
                          <a:spcPts val="0"/>
                        </a:spcAft>
                      </a:pPr>
                      <a:r>
                        <a:rPr lang="en-US" sz="1200" b="0" i="0" baseline="0" dirty="0">
                          <a:ln>
                            <a:solidFill>
                              <a:schemeClr val="bg2"/>
                            </a:solidFill>
                          </a:ln>
                          <a:solidFill>
                            <a:srgbClr val="7030A0"/>
                          </a:solidFill>
                          <a:effectLst/>
                          <a:latin typeface="Arial" panose="020B0604020202020204" pitchFamily="34" charset="0"/>
                        </a:rPr>
                        <a:t> 19 IR</a:t>
                      </a:r>
                      <a:endParaRPr lang="en-GB" sz="1200" b="0" i="0" baseline="0" dirty="0">
                        <a:ln>
                          <a:solidFill>
                            <a:schemeClr val="bg2"/>
                          </a:solidFill>
                        </a:ln>
                        <a:solidFill>
                          <a:srgbClr val="7030A0"/>
                        </a:solidFill>
                        <a:effectLst/>
                        <a:latin typeface="Arial" panose="020B0604020202020204" pitchFamily="34" charset="0"/>
                        <a:ea typeface="Times New Roman" panose="02020603050405020304" pitchFamily="18" charset="0"/>
                      </a:endParaRPr>
                    </a:p>
                  </a:txBody>
                  <a:tcPr marL="29588" marR="29588" marT="0" marB="0">
                    <a:solidFill>
                      <a:schemeClr val="tx1"/>
                    </a:solidFill>
                  </a:tcPr>
                </a:tc>
                <a:tc>
                  <a:txBody>
                    <a:bodyPr/>
                    <a:lstStyle/>
                    <a:p>
                      <a:pPr>
                        <a:spcAft>
                          <a:spcPts val="0"/>
                        </a:spcAft>
                      </a:pPr>
                      <a:r>
                        <a:rPr lang="en-US" sz="1000" b="0" i="0" baseline="0" dirty="0">
                          <a:ln>
                            <a:solidFill>
                              <a:schemeClr val="bg2"/>
                            </a:solidFill>
                          </a:ln>
                          <a:solidFill>
                            <a:srgbClr val="7030A0"/>
                          </a:solidFill>
                          <a:effectLst/>
                          <a:latin typeface="Arial" panose="020B0604020202020204" pitchFamily="34" charset="0"/>
                        </a:rPr>
                        <a:t> EUMETCAST</a:t>
                      </a:r>
                      <a:endParaRPr lang="en-GB" sz="1000" b="0" i="0" baseline="0" dirty="0">
                        <a:ln>
                          <a:solidFill>
                            <a:schemeClr val="bg2"/>
                          </a:solidFill>
                        </a:ln>
                        <a:solidFill>
                          <a:srgbClr val="7030A0"/>
                        </a:solidFill>
                        <a:effectLst/>
                        <a:latin typeface="Arial" panose="020B0604020202020204" pitchFamily="34" charset="0"/>
                        <a:ea typeface="Times New Roman" panose="02020603050405020304" pitchFamily="18" charset="0"/>
                      </a:endParaRPr>
                    </a:p>
                  </a:txBody>
                  <a:tcPr marL="29588" marR="29588" marT="0" marB="0">
                    <a:solidFill>
                      <a:schemeClr val="tx1"/>
                    </a:solidFill>
                  </a:tcPr>
                </a:tc>
                <a:tc>
                  <a:txBody>
                    <a:bodyPr/>
                    <a:lstStyle/>
                    <a:p>
                      <a:pPr>
                        <a:spcAft>
                          <a:spcPts val="0"/>
                        </a:spcAft>
                      </a:pPr>
                      <a:r>
                        <a:rPr lang="en-US" sz="1000" b="0" i="0" baseline="0" dirty="0">
                          <a:ln>
                            <a:solidFill>
                              <a:schemeClr val="bg2"/>
                            </a:solidFill>
                          </a:ln>
                          <a:solidFill>
                            <a:srgbClr val="7030A0"/>
                          </a:solidFill>
                          <a:effectLst/>
                          <a:latin typeface="Arial" panose="020B0604020202020204" pitchFamily="34" charset="0"/>
                        </a:rPr>
                        <a:t>1 Jan 2016 – 16 Feb 2017</a:t>
                      </a:r>
                      <a:endParaRPr lang="en-GB" sz="1000" b="0" i="0" baseline="0" dirty="0">
                        <a:ln>
                          <a:solidFill>
                            <a:schemeClr val="bg2"/>
                          </a:solidFill>
                        </a:ln>
                        <a:solidFill>
                          <a:srgbClr val="7030A0"/>
                        </a:solidFill>
                        <a:effectLst/>
                        <a:latin typeface="Arial" panose="020B0604020202020204" pitchFamily="34" charset="0"/>
                        <a:ea typeface="Times New Roman" panose="02020603050405020304" pitchFamily="18" charset="0"/>
                      </a:endParaRPr>
                    </a:p>
                  </a:txBody>
                  <a:tcPr marL="29588" marR="29588" marT="0" marB="0">
                    <a:solidFill>
                      <a:schemeClr val="tx1"/>
                    </a:solidFill>
                  </a:tcPr>
                </a:tc>
                <a:extLst>
                  <a:ext uri="{0D108BD9-81ED-4DB2-BD59-A6C34878D82A}">
                    <a16:rowId xmlns:a16="http://schemas.microsoft.com/office/drawing/2014/main" val="3945439574"/>
                  </a:ext>
                </a:extLst>
              </a:tr>
              <a:tr h="318082">
                <a:tc>
                  <a:txBody>
                    <a:bodyPr/>
                    <a:lstStyle/>
                    <a:p>
                      <a:pPr algn="just">
                        <a:spcAft>
                          <a:spcPts val="0"/>
                        </a:spcAft>
                      </a:pPr>
                      <a:r>
                        <a:rPr lang="en-US" sz="1200" b="0" i="0" baseline="0" dirty="0" err="1">
                          <a:ln>
                            <a:solidFill>
                              <a:schemeClr val="bg2"/>
                            </a:solidFill>
                          </a:ln>
                          <a:solidFill>
                            <a:srgbClr val="7030A0"/>
                          </a:solidFill>
                          <a:effectLst/>
                          <a:latin typeface="Arial" panose="020B0604020202020204" pitchFamily="34" charset="0"/>
                        </a:rPr>
                        <a:t>Metop</a:t>
                      </a:r>
                      <a:r>
                        <a:rPr lang="en-US" sz="1200" b="0" i="0" baseline="0" dirty="0">
                          <a:ln>
                            <a:solidFill>
                              <a:schemeClr val="bg2"/>
                            </a:solidFill>
                          </a:ln>
                          <a:solidFill>
                            <a:srgbClr val="7030A0"/>
                          </a:solidFill>
                          <a:effectLst/>
                          <a:latin typeface="Arial" panose="020B0604020202020204" pitchFamily="34" charset="0"/>
                        </a:rPr>
                        <a:t>-C</a:t>
                      </a:r>
                      <a:endParaRPr lang="en-GB" sz="1200" b="0" i="0" baseline="0" dirty="0">
                        <a:ln>
                          <a:solidFill>
                            <a:schemeClr val="bg2"/>
                          </a:solidFill>
                        </a:ln>
                        <a:solidFill>
                          <a:srgbClr val="7030A0"/>
                        </a:solidFill>
                        <a:effectLst/>
                        <a:latin typeface="Arial" panose="020B0604020202020204" pitchFamily="34" charset="0"/>
                        <a:ea typeface="Times New Roman" panose="02020603050405020304" pitchFamily="18" charset="0"/>
                      </a:endParaRPr>
                    </a:p>
                  </a:txBody>
                  <a:tcPr marL="29588" marR="29588" marT="0" marB="0">
                    <a:solidFill>
                      <a:schemeClr val="tx1"/>
                    </a:solidFill>
                  </a:tcPr>
                </a:tc>
                <a:tc>
                  <a:txBody>
                    <a:bodyPr/>
                    <a:lstStyle/>
                    <a:p>
                      <a:pPr algn="just">
                        <a:spcAft>
                          <a:spcPts val="0"/>
                        </a:spcAft>
                      </a:pPr>
                      <a:r>
                        <a:rPr lang="en-US" sz="1200" b="0" i="0" baseline="0" dirty="0">
                          <a:ln>
                            <a:solidFill>
                              <a:schemeClr val="bg2"/>
                            </a:solidFill>
                          </a:ln>
                          <a:solidFill>
                            <a:srgbClr val="7030A0"/>
                          </a:solidFill>
                          <a:effectLst/>
                          <a:latin typeface="Arial" panose="020B0604020202020204" pitchFamily="34" charset="0"/>
                        </a:rPr>
                        <a:t> IASI</a:t>
                      </a:r>
                      <a:endParaRPr lang="en-GB" sz="1200" b="0" i="0" baseline="0" dirty="0">
                        <a:ln>
                          <a:solidFill>
                            <a:schemeClr val="bg2"/>
                          </a:solidFill>
                        </a:ln>
                        <a:solidFill>
                          <a:srgbClr val="7030A0"/>
                        </a:solidFill>
                        <a:effectLst/>
                        <a:latin typeface="Arial" panose="020B0604020202020204" pitchFamily="34" charset="0"/>
                        <a:ea typeface="Times New Roman" panose="02020603050405020304" pitchFamily="18" charset="0"/>
                      </a:endParaRPr>
                    </a:p>
                  </a:txBody>
                  <a:tcPr marL="29588" marR="29588" marT="0" marB="0">
                    <a:solidFill>
                      <a:schemeClr val="tx1"/>
                    </a:solidFill>
                  </a:tcPr>
                </a:tc>
                <a:tc>
                  <a:txBody>
                    <a:bodyPr/>
                    <a:lstStyle/>
                    <a:p>
                      <a:pPr algn="just">
                        <a:spcAft>
                          <a:spcPts val="0"/>
                        </a:spcAft>
                      </a:pPr>
                      <a:r>
                        <a:rPr lang="en-US" sz="1200" b="0" i="0" baseline="0" dirty="0">
                          <a:ln>
                            <a:solidFill>
                              <a:schemeClr val="bg2"/>
                            </a:solidFill>
                          </a:ln>
                          <a:solidFill>
                            <a:srgbClr val="7030A0"/>
                          </a:solidFill>
                          <a:effectLst/>
                          <a:latin typeface="Arial" panose="020B0604020202020204" pitchFamily="34" charset="0"/>
                        </a:rPr>
                        <a:t>   See next slide</a:t>
                      </a:r>
                      <a:endParaRPr lang="en-GB" sz="1200" b="0" i="0" baseline="0" dirty="0">
                        <a:ln>
                          <a:solidFill>
                            <a:schemeClr val="bg2"/>
                          </a:solidFill>
                        </a:ln>
                        <a:solidFill>
                          <a:srgbClr val="7030A0"/>
                        </a:solidFill>
                        <a:effectLst/>
                        <a:latin typeface="Arial" panose="020B0604020202020204" pitchFamily="34" charset="0"/>
                        <a:ea typeface="Times New Roman" panose="02020603050405020304" pitchFamily="18" charset="0"/>
                      </a:endParaRPr>
                    </a:p>
                  </a:txBody>
                  <a:tcPr marL="29588" marR="29588" marT="0" marB="0">
                    <a:solidFill>
                      <a:schemeClr val="tx1"/>
                    </a:solidFill>
                  </a:tcPr>
                </a:tc>
                <a:tc>
                  <a:txBody>
                    <a:bodyPr/>
                    <a:lstStyle/>
                    <a:p>
                      <a:pPr>
                        <a:spcAft>
                          <a:spcPts val="0"/>
                        </a:spcAft>
                      </a:pPr>
                      <a:r>
                        <a:rPr lang="en-US" sz="1000" b="0" i="0" baseline="0" dirty="0">
                          <a:ln>
                            <a:solidFill>
                              <a:schemeClr val="bg2"/>
                            </a:solidFill>
                          </a:ln>
                          <a:solidFill>
                            <a:srgbClr val="7030A0"/>
                          </a:solidFill>
                          <a:effectLst/>
                          <a:latin typeface="Arial" panose="020B0604020202020204" pitchFamily="34" charset="0"/>
                        </a:rPr>
                        <a:t> EUMETCAST</a:t>
                      </a:r>
                      <a:endParaRPr lang="en-GB" sz="1000" b="0" i="0" baseline="0" dirty="0">
                        <a:ln>
                          <a:solidFill>
                            <a:schemeClr val="bg2"/>
                          </a:solidFill>
                        </a:ln>
                        <a:solidFill>
                          <a:srgbClr val="7030A0"/>
                        </a:solidFill>
                        <a:effectLst/>
                        <a:latin typeface="Arial" panose="020B0604020202020204" pitchFamily="34" charset="0"/>
                        <a:ea typeface="Times New Roman" panose="02020603050405020304" pitchFamily="18" charset="0"/>
                      </a:endParaRPr>
                    </a:p>
                  </a:txBody>
                  <a:tcPr marL="29588" marR="29588" marT="0" marB="0">
                    <a:solidFill>
                      <a:schemeClr val="tx1"/>
                    </a:solidFill>
                  </a:tcPr>
                </a:tc>
                <a:tc>
                  <a:txBody>
                    <a:bodyPr/>
                    <a:lstStyle/>
                    <a:p>
                      <a:pPr>
                        <a:spcAft>
                          <a:spcPts val="0"/>
                        </a:spcAft>
                      </a:pPr>
                      <a:r>
                        <a:rPr lang="en-US" sz="1000" b="0" i="0" baseline="0" dirty="0">
                          <a:ln>
                            <a:solidFill>
                              <a:schemeClr val="bg2"/>
                            </a:solidFill>
                          </a:ln>
                          <a:solidFill>
                            <a:srgbClr val="7030A0"/>
                          </a:solidFill>
                          <a:effectLst/>
                          <a:latin typeface="Arial" panose="020B0604020202020204" pitchFamily="34" charset="0"/>
                        </a:rPr>
                        <a:t>1 May 2019 – 31 Dec 2019</a:t>
                      </a:r>
                      <a:endParaRPr lang="en-GB" sz="1000" b="0" i="0" baseline="0" dirty="0">
                        <a:ln>
                          <a:solidFill>
                            <a:schemeClr val="bg2"/>
                          </a:solidFill>
                        </a:ln>
                        <a:solidFill>
                          <a:srgbClr val="7030A0"/>
                        </a:solidFill>
                        <a:effectLst/>
                        <a:latin typeface="Arial" panose="020B0604020202020204" pitchFamily="34" charset="0"/>
                        <a:ea typeface="Times New Roman" panose="02020603050405020304" pitchFamily="18" charset="0"/>
                      </a:endParaRPr>
                    </a:p>
                  </a:txBody>
                  <a:tcPr marL="29588" marR="29588" marT="0" marB="0">
                    <a:solidFill>
                      <a:schemeClr val="tx1"/>
                    </a:solidFill>
                  </a:tcPr>
                </a:tc>
                <a:extLst>
                  <a:ext uri="{0D108BD9-81ED-4DB2-BD59-A6C34878D82A}">
                    <a16:rowId xmlns:a16="http://schemas.microsoft.com/office/drawing/2014/main" val="792507313"/>
                  </a:ext>
                </a:extLst>
              </a:tr>
              <a:tr h="340714">
                <a:tc>
                  <a:txBody>
                    <a:bodyPr/>
                    <a:lstStyle/>
                    <a:p>
                      <a:pPr algn="just">
                        <a:spcAft>
                          <a:spcPts val="0"/>
                        </a:spcAft>
                      </a:pPr>
                      <a:r>
                        <a:rPr lang="en-US" sz="1200" b="0" i="0" baseline="0" dirty="0">
                          <a:ln>
                            <a:solidFill>
                              <a:schemeClr val="bg2"/>
                            </a:solidFill>
                          </a:ln>
                          <a:solidFill>
                            <a:srgbClr val="7030A0"/>
                          </a:solidFill>
                          <a:effectLst/>
                          <a:latin typeface="Arial" panose="020B0604020202020204" pitchFamily="34" charset="0"/>
                        </a:rPr>
                        <a:t>Aqua</a:t>
                      </a:r>
                      <a:endParaRPr lang="en-GB" sz="1200" b="0" i="0" baseline="0" dirty="0">
                        <a:ln>
                          <a:solidFill>
                            <a:schemeClr val="bg2"/>
                          </a:solidFill>
                        </a:ln>
                        <a:solidFill>
                          <a:srgbClr val="7030A0"/>
                        </a:solidFill>
                        <a:effectLst/>
                        <a:latin typeface="Arial" panose="020B0604020202020204" pitchFamily="34" charset="0"/>
                        <a:ea typeface="Times New Roman" panose="02020603050405020304" pitchFamily="18" charset="0"/>
                      </a:endParaRPr>
                    </a:p>
                  </a:txBody>
                  <a:tcPr marL="29588" marR="29588" marT="0" marB="0">
                    <a:solidFill>
                      <a:schemeClr val="tx1"/>
                    </a:solidFill>
                  </a:tcPr>
                </a:tc>
                <a:tc>
                  <a:txBody>
                    <a:bodyPr/>
                    <a:lstStyle/>
                    <a:p>
                      <a:pPr algn="just">
                        <a:spcAft>
                          <a:spcPts val="0"/>
                        </a:spcAft>
                      </a:pPr>
                      <a:r>
                        <a:rPr lang="en-US" sz="1200" b="0" i="0" baseline="0" dirty="0">
                          <a:ln>
                            <a:solidFill>
                              <a:schemeClr val="bg2"/>
                            </a:solidFill>
                          </a:ln>
                          <a:solidFill>
                            <a:srgbClr val="7030A0"/>
                          </a:solidFill>
                          <a:effectLst/>
                          <a:latin typeface="Arial" panose="020B0604020202020204" pitchFamily="34" charset="0"/>
                        </a:rPr>
                        <a:t> AIRS</a:t>
                      </a:r>
                      <a:endParaRPr lang="en-GB" sz="1200" b="0" i="0" baseline="0" dirty="0">
                        <a:ln>
                          <a:solidFill>
                            <a:schemeClr val="bg2"/>
                          </a:solidFill>
                        </a:ln>
                        <a:solidFill>
                          <a:srgbClr val="7030A0"/>
                        </a:solidFill>
                        <a:effectLst/>
                        <a:latin typeface="Arial" panose="020B0604020202020204" pitchFamily="34" charset="0"/>
                        <a:ea typeface="Times New Roman" panose="02020603050405020304" pitchFamily="18" charset="0"/>
                      </a:endParaRPr>
                    </a:p>
                  </a:txBody>
                  <a:tcPr marL="29588" marR="29588" marT="0" marB="0">
                    <a:solidFill>
                      <a:schemeClr val="tx1"/>
                    </a:solidFill>
                  </a:tcPr>
                </a:tc>
                <a:tc>
                  <a:txBody>
                    <a:bodyPr/>
                    <a:lstStyle/>
                    <a:p>
                      <a:pPr algn="just">
                        <a:spcAft>
                          <a:spcPts val="0"/>
                        </a:spcAft>
                      </a:pPr>
                      <a:r>
                        <a:rPr lang="en-US" sz="1200" b="0" i="0" baseline="0" dirty="0">
                          <a:ln>
                            <a:solidFill>
                              <a:schemeClr val="bg2"/>
                            </a:solidFill>
                          </a:ln>
                          <a:solidFill>
                            <a:srgbClr val="7030A0"/>
                          </a:solidFill>
                          <a:effectLst/>
                          <a:latin typeface="Arial" panose="020B0604020202020204" pitchFamily="34" charset="0"/>
                        </a:rPr>
                        <a:t>   See next slide</a:t>
                      </a:r>
                      <a:endParaRPr lang="en-GB" sz="1200" b="0" i="0" baseline="0" dirty="0">
                        <a:ln>
                          <a:solidFill>
                            <a:schemeClr val="bg2"/>
                          </a:solidFill>
                        </a:ln>
                        <a:solidFill>
                          <a:srgbClr val="7030A0"/>
                        </a:solidFill>
                        <a:effectLst/>
                        <a:latin typeface="Arial" panose="020B0604020202020204" pitchFamily="34" charset="0"/>
                        <a:ea typeface="Times New Roman" panose="02020603050405020304" pitchFamily="18" charset="0"/>
                      </a:endParaRPr>
                    </a:p>
                  </a:txBody>
                  <a:tcPr marL="29588" marR="29588" marT="0" marB="0">
                    <a:solidFill>
                      <a:schemeClr val="tx1"/>
                    </a:solidFill>
                  </a:tcPr>
                </a:tc>
                <a:tc>
                  <a:txBody>
                    <a:bodyPr/>
                    <a:lstStyle/>
                    <a:p>
                      <a:pPr>
                        <a:spcAft>
                          <a:spcPts val="0"/>
                        </a:spcAft>
                      </a:pPr>
                      <a:r>
                        <a:rPr lang="en-US" sz="1000" b="0" i="0" baseline="0" dirty="0">
                          <a:ln>
                            <a:solidFill>
                              <a:schemeClr val="bg2"/>
                            </a:solidFill>
                          </a:ln>
                          <a:solidFill>
                            <a:srgbClr val="7030A0"/>
                          </a:solidFill>
                          <a:effectLst/>
                          <a:latin typeface="Arial" panose="020B0604020202020204" pitchFamily="34" charset="0"/>
                        </a:rPr>
                        <a:t> NESDIS </a:t>
                      </a:r>
                      <a:endParaRPr lang="en-GB" sz="1000" b="0" i="0" baseline="0" dirty="0">
                        <a:ln>
                          <a:solidFill>
                            <a:schemeClr val="bg2"/>
                          </a:solidFill>
                        </a:ln>
                        <a:solidFill>
                          <a:srgbClr val="7030A0"/>
                        </a:solidFill>
                        <a:effectLst/>
                        <a:latin typeface="Arial" panose="020B0604020202020204" pitchFamily="34" charset="0"/>
                        <a:ea typeface="Times New Roman" panose="02020603050405020304" pitchFamily="18" charset="0"/>
                      </a:endParaRPr>
                    </a:p>
                  </a:txBody>
                  <a:tcPr marL="29588" marR="29588" marT="0" marB="0">
                    <a:solidFill>
                      <a:schemeClr val="tx1"/>
                    </a:solidFill>
                  </a:tcPr>
                </a:tc>
                <a:tc>
                  <a:txBody>
                    <a:bodyPr/>
                    <a:lstStyle/>
                    <a:p>
                      <a:pPr>
                        <a:spcAft>
                          <a:spcPts val="0"/>
                        </a:spcAft>
                      </a:pPr>
                      <a:r>
                        <a:rPr lang="en-US" sz="1000" b="0" i="0" baseline="0" dirty="0">
                          <a:ln>
                            <a:solidFill>
                              <a:schemeClr val="bg2"/>
                            </a:solidFill>
                          </a:ln>
                          <a:solidFill>
                            <a:srgbClr val="7030A0"/>
                          </a:solidFill>
                          <a:effectLst/>
                          <a:latin typeface="Arial" panose="020B0604020202020204" pitchFamily="34" charset="0"/>
                        </a:rPr>
                        <a:t>19 Nov 2008 – 31 Dec 2019</a:t>
                      </a:r>
                      <a:endParaRPr lang="en-GB" sz="1000" b="0" i="0" baseline="0" dirty="0">
                        <a:ln>
                          <a:solidFill>
                            <a:schemeClr val="bg2"/>
                          </a:solidFill>
                        </a:ln>
                        <a:solidFill>
                          <a:srgbClr val="7030A0"/>
                        </a:solidFill>
                        <a:effectLst/>
                        <a:latin typeface="Arial" panose="020B0604020202020204" pitchFamily="34" charset="0"/>
                        <a:ea typeface="Times New Roman" panose="02020603050405020304" pitchFamily="18" charset="0"/>
                      </a:endParaRPr>
                    </a:p>
                  </a:txBody>
                  <a:tcPr marL="29588" marR="29588" marT="0" marB="0">
                    <a:solidFill>
                      <a:schemeClr val="tx1"/>
                    </a:solidFill>
                  </a:tcPr>
                </a:tc>
                <a:extLst>
                  <a:ext uri="{0D108BD9-81ED-4DB2-BD59-A6C34878D82A}">
                    <a16:rowId xmlns:a16="http://schemas.microsoft.com/office/drawing/2014/main" val="2065145886"/>
                  </a:ext>
                </a:extLst>
              </a:tr>
              <a:tr h="318082">
                <a:tc>
                  <a:txBody>
                    <a:bodyPr/>
                    <a:lstStyle/>
                    <a:p>
                      <a:pPr algn="just">
                        <a:spcAft>
                          <a:spcPts val="0"/>
                        </a:spcAft>
                      </a:pPr>
                      <a:r>
                        <a:rPr lang="en-US" sz="1200" b="0" i="0" baseline="0" dirty="0">
                          <a:ln>
                            <a:solidFill>
                              <a:schemeClr val="bg2"/>
                            </a:solidFill>
                          </a:ln>
                          <a:solidFill>
                            <a:srgbClr val="7030A0"/>
                          </a:solidFill>
                          <a:effectLst/>
                          <a:latin typeface="Arial" panose="020B0604020202020204" pitchFamily="34" charset="0"/>
                        </a:rPr>
                        <a:t>NOAA-17</a:t>
                      </a:r>
                      <a:endParaRPr lang="en-GB" sz="1200" b="0" i="0" baseline="0" dirty="0">
                        <a:ln>
                          <a:solidFill>
                            <a:schemeClr val="bg2"/>
                          </a:solidFill>
                        </a:ln>
                        <a:solidFill>
                          <a:srgbClr val="7030A0"/>
                        </a:solidFill>
                        <a:effectLst/>
                        <a:latin typeface="Arial" panose="020B0604020202020204" pitchFamily="34" charset="0"/>
                        <a:ea typeface="Times New Roman" panose="02020603050405020304" pitchFamily="18" charset="0"/>
                      </a:endParaRPr>
                    </a:p>
                  </a:txBody>
                  <a:tcPr marL="29588" marR="29588" marT="0" marB="0">
                    <a:solidFill>
                      <a:schemeClr val="tx1"/>
                    </a:solidFill>
                  </a:tcPr>
                </a:tc>
                <a:tc>
                  <a:txBody>
                    <a:bodyPr/>
                    <a:lstStyle/>
                    <a:p>
                      <a:pPr algn="just">
                        <a:spcAft>
                          <a:spcPts val="0"/>
                        </a:spcAft>
                      </a:pPr>
                      <a:r>
                        <a:rPr lang="en-US" sz="1200" b="0" i="0" baseline="0" dirty="0">
                          <a:ln>
                            <a:solidFill>
                              <a:schemeClr val="bg2"/>
                            </a:solidFill>
                          </a:ln>
                          <a:solidFill>
                            <a:srgbClr val="7030A0"/>
                          </a:solidFill>
                          <a:effectLst/>
                          <a:latin typeface="Arial" panose="020B0604020202020204" pitchFamily="34" charset="0"/>
                        </a:rPr>
                        <a:t> HIRS</a:t>
                      </a:r>
                      <a:endParaRPr lang="en-GB" sz="1200" b="0" i="0" baseline="0" dirty="0">
                        <a:ln>
                          <a:solidFill>
                            <a:schemeClr val="bg2"/>
                          </a:solidFill>
                        </a:ln>
                        <a:solidFill>
                          <a:srgbClr val="7030A0"/>
                        </a:solidFill>
                        <a:effectLst/>
                        <a:latin typeface="Arial" panose="020B0604020202020204" pitchFamily="34" charset="0"/>
                        <a:ea typeface="Times New Roman" panose="02020603050405020304" pitchFamily="18" charset="0"/>
                      </a:endParaRPr>
                    </a:p>
                  </a:txBody>
                  <a:tcPr marL="29588" marR="29588" marT="0" marB="0">
                    <a:solidFill>
                      <a:schemeClr val="tx1"/>
                    </a:solidFill>
                  </a:tcPr>
                </a:tc>
                <a:tc>
                  <a:txBody>
                    <a:bodyPr/>
                    <a:lstStyle/>
                    <a:p>
                      <a:pPr algn="just">
                        <a:spcAft>
                          <a:spcPts val="0"/>
                        </a:spcAft>
                      </a:pPr>
                      <a:r>
                        <a:rPr lang="en-US" sz="1200" b="0" i="0" baseline="0" dirty="0">
                          <a:ln>
                            <a:solidFill>
                              <a:schemeClr val="bg2"/>
                            </a:solidFill>
                          </a:ln>
                          <a:solidFill>
                            <a:srgbClr val="7030A0"/>
                          </a:solidFill>
                          <a:effectLst/>
                          <a:latin typeface="Arial" panose="020B0604020202020204" pitchFamily="34" charset="0"/>
                        </a:rPr>
                        <a:t> 19 IR</a:t>
                      </a:r>
                      <a:endParaRPr lang="en-GB" sz="1200" b="0" i="0" baseline="0" dirty="0">
                        <a:ln>
                          <a:solidFill>
                            <a:schemeClr val="bg2"/>
                          </a:solidFill>
                        </a:ln>
                        <a:solidFill>
                          <a:srgbClr val="7030A0"/>
                        </a:solidFill>
                        <a:effectLst/>
                        <a:latin typeface="Arial" panose="020B0604020202020204" pitchFamily="34" charset="0"/>
                        <a:ea typeface="Times New Roman" panose="02020603050405020304" pitchFamily="18" charset="0"/>
                      </a:endParaRPr>
                    </a:p>
                  </a:txBody>
                  <a:tcPr marL="29588" marR="29588" marT="0" marB="0">
                    <a:solidFill>
                      <a:schemeClr val="tx1"/>
                    </a:solidFill>
                  </a:tcPr>
                </a:tc>
                <a:tc>
                  <a:txBody>
                    <a:bodyPr/>
                    <a:lstStyle/>
                    <a:p>
                      <a:pPr>
                        <a:spcAft>
                          <a:spcPts val="0"/>
                        </a:spcAft>
                      </a:pPr>
                      <a:r>
                        <a:rPr lang="en-US" sz="1000" b="0" i="0" baseline="0" dirty="0">
                          <a:ln>
                            <a:solidFill>
                              <a:schemeClr val="bg2"/>
                            </a:solidFill>
                          </a:ln>
                          <a:solidFill>
                            <a:srgbClr val="7030A0"/>
                          </a:solidFill>
                          <a:effectLst/>
                          <a:latin typeface="Arial" panose="020B0604020202020204" pitchFamily="34" charset="0"/>
                        </a:rPr>
                        <a:t> NESDIS </a:t>
                      </a:r>
                      <a:endParaRPr lang="en-GB" sz="1000" b="0" i="0" baseline="0" dirty="0">
                        <a:ln>
                          <a:solidFill>
                            <a:schemeClr val="bg2"/>
                          </a:solidFill>
                        </a:ln>
                        <a:solidFill>
                          <a:srgbClr val="7030A0"/>
                        </a:solidFill>
                        <a:effectLst/>
                        <a:latin typeface="Arial" panose="020B0604020202020204" pitchFamily="34" charset="0"/>
                        <a:ea typeface="Times New Roman" panose="02020603050405020304" pitchFamily="18" charset="0"/>
                      </a:endParaRPr>
                    </a:p>
                  </a:txBody>
                  <a:tcPr marL="29588" marR="29588" marT="0" marB="0">
                    <a:solidFill>
                      <a:schemeClr val="tx1"/>
                    </a:solidFill>
                  </a:tcPr>
                </a:tc>
                <a:tc>
                  <a:txBody>
                    <a:bodyPr/>
                    <a:lstStyle/>
                    <a:p>
                      <a:pPr>
                        <a:spcAft>
                          <a:spcPts val="0"/>
                        </a:spcAft>
                      </a:pPr>
                      <a:r>
                        <a:rPr lang="en-US" sz="1000" b="0" i="0" baseline="0" dirty="0">
                          <a:ln>
                            <a:solidFill>
                              <a:schemeClr val="bg2"/>
                            </a:solidFill>
                          </a:ln>
                          <a:solidFill>
                            <a:srgbClr val="7030A0"/>
                          </a:solidFill>
                          <a:effectLst/>
                          <a:latin typeface="Arial" panose="020B0604020202020204" pitchFamily="34" charset="0"/>
                        </a:rPr>
                        <a:t>19 Nov 2008 –30 Jan 2013</a:t>
                      </a:r>
                      <a:endParaRPr lang="en-GB" sz="1000" b="0" i="0" baseline="0" dirty="0">
                        <a:ln>
                          <a:solidFill>
                            <a:schemeClr val="bg2"/>
                          </a:solidFill>
                        </a:ln>
                        <a:solidFill>
                          <a:srgbClr val="7030A0"/>
                        </a:solidFill>
                        <a:effectLst/>
                        <a:latin typeface="Arial" panose="020B0604020202020204" pitchFamily="34" charset="0"/>
                        <a:ea typeface="Times New Roman" panose="02020603050405020304" pitchFamily="18" charset="0"/>
                      </a:endParaRPr>
                    </a:p>
                  </a:txBody>
                  <a:tcPr marL="29588" marR="29588" marT="0" marB="0">
                    <a:solidFill>
                      <a:schemeClr val="tx1"/>
                    </a:solidFill>
                  </a:tcPr>
                </a:tc>
                <a:extLst>
                  <a:ext uri="{0D108BD9-81ED-4DB2-BD59-A6C34878D82A}">
                    <a16:rowId xmlns:a16="http://schemas.microsoft.com/office/drawing/2014/main" val="4172326928"/>
                  </a:ext>
                </a:extLst>
              </a:tr>
              <a:tr h="721350">
                <a:tc>
                  <a:txBody>
                    <a:bodyPr/>
                    <a:lstStyle/>
                    <a:p>
                      <a:pPr algn="just">
                        <a:spcAft>
                          <a:spcPts val="0"/>
                        </a:spcAft>
                      </a:pPr>
                      <a:r>
                        <a:rPr lang="en-US" sz="1200" b="0" i="0" baseline="0" dirty="0">
                          <a:ln>
                            <a:solidFill>
                              <a:schemeClr val="bg2"/>
                            </a:solidFill>
                          </a:ln>
                          <a:solidFill>
                            <a:srgbClr val="7030A0"/>
                          </a:solidFill>
                          <a:effectLst/>
                          <a:latin typeface="Arial" panose="020B0604020202020204" pitchFamily="34" charset="0"/>
                        </a:rPr>
                        <a:t>NOAA-19</a:t>
                      </a:r>
                      <a:endParaRPr lang="en-GB" sz="1200" b="0" i="0" baseline="0" dirty="0">
                        <a:ln>
                          <a:solidFill>
                            <a:schemeClr val="bg2"/>
                          </a:solidFill>
                        </a:ln>
                        <a:solidFill>
                          <a:srgbClr val="7030A0"/>
                        </a:solidFill>
                        <a:effectLst/>
                        <a:latin typeface="Arial" panose="020B0604020202020204" pitchFamily="34" charset="0"/>
                        <a:ea typeface="Times New Roman" panose="02020603050405020304" pitchFamily="18" charset="0"/>
                      </a:endParaRPr>
                    </a:p>
                  </a:txBody>
                  <a:tcPr marL="29588" marR="29588" marT="0" marB="0">
                    <a:solidFill>
                      <a:schemeClr val="tx1"/>
                    </a:solidFill>
                  </a:tcPr>
                </a:tc>
                <a:tc>
                  <a:txBody>
                    <a:bodyPr/>
                    <a:lstStyle/>
                    <a:p>
                      <a:pPr algn="just">
                        <a:spcAft>
                          <a:spcPts val="0"/>
                        </a:spcAft>
                      </a:pPr>
                      <a:r>
                        <a:rPr lang="en-US" sz="1200" b="0" i="0" baseline="0" dirty="0">
                          <a:ln>
                            <a:solidFill>
                              <a:schemeClr val="bg2"/>
                            </a:solidFill>
                          </a:ln>
                          <a:solidFill>
                            <a:srgbClr val="7030A0"/>
                          </a:solidFill>
                          <a:effectLst/>
                          <a:latin typeface="Arial" panose="020B0604020202020204" pitchFamily="34" charset="0"/>
                        </a:rPr>
                        <a:t> HIRS</a:t>
                      </a:r>
                    </a:p>
                    <a:p>
                      <a:pPr algn="just">
                        <a:spcAft>
                          <a:spcPts val="0"/>
                        </a:spcAft>
                      </a:pPr>
                      <a:r>
                        <a:rPr lang="en-US" sz="1200" b="0" i="0" baseline="0" dirty="0">
                          <a:ln>
                            <a:solidFill>
                              <a:schemeClr val="bg2"/>
                            </a:solidFill>
                          </a:ln>
                          <a:solidFill>
                            <a:srgbClr val="7030A0"/>
                          </a:solidFill>
                          <a:effectLst/>
                          <a:latin typeface="Arial" panose="020B0604020202020204" pitchFamily="34" charset="0"/>
                          <a:ea typeface="Times New Roman" panose="02020603050405020304" pitchFamily="18" charset="0"/>
                        </a:rPr>
                        <a:t> AMSU-A/MHS</a:t>
                      </a:r>
                      <a:endParaRPr lang="en-GB" sz="1200" b="0" i="0" baseline="0" dirty="0">
                        <a:ln>
                          <a:solidFill>
                            <a:schemeClr val="bg2"/>
                          </a:solidFill>
                        </a:ln>
                        <a:solidFill>
                          <a:srgbClr val="7030A0"/>
                        </a:solidFill>
                        <a:effectLst/>
                        <a:latin typeface="Arial" panose="020B0604020202020204" pitchFamily="34" charset="0"/>
                        <a:ea typeface="Times New Roman" panose="02020603050405020304" pitchFamily="18" charset="0"/>
                      </a:endParaRPr>
                    </a:p>
                  </a:txBody>
                  <a:tcPr marL="29588" marR="29588" marT="0" marB="0">
                    <a:solidFill>
                      <a:schemeClr val="tx1"/>
                    </a:solidFill>
                  </a:tcPr>
                </a:tc>
                <a:tc>
                  <a:txBody>
                    <a:bodyPr/>
                    <a:lstStyle/>
                    <a:p>
                      <a:pPr algn="just">
                        <a:spcAft>
                          <a:spcPts val="0"/>
                        </a:spcAft>
                      </a:pPr>
                      <a:r>
                        <a:rPr lang="en-US" sz="1200" b="0" i="0" baseline="0" dirty="0">
                          <a:ln>
                            <a:solidFill>
                              <a:schemeClr val="bg2"/>
                            </a:solidFill>
                          </a:ln>
                          <a:solidFill>
                            <a:srgbClr val="7030A0"/>
                          </a:solidFill>
                          <a:effectLst/>
                          <a:latin typeface="Arial" panose="020B0604020202020204" pitchFamily="34" charset="0"/>
                        </a:rPr>
                        <a:t> 19 IR</a:t>
                      </a:r>
                    </a:p>
                    <a:p>
                      <a:pPr algn="just">
                        <a:spcAft>
                          <a:spcPts val="0"/>
                        </a:spcAft>
                      </a:pPr>
                      <a:r>
                        <a:rPr lang="en-US" sz="1200" b="0" i="0" baseline="0" dirty="0">
                          <a:ln>
                            <a:solidFill>
                              <a:schemeClr val="bg2"/>
                            </a:solidFill>
                          </a:ln>
                          <a:solidFill>
                            <a:srgbClr val="7030A0"/>
                          </a:solidFill>
                          <a:effectLst/>
                          <a:latin typeface="Arial" panose="020B0604020202020204" pitchFamily="34" charset="0"/>
                          <a:ea typeface="Times New Roman" panose="02020603050405020304" pitchFamily="18" charset="0"/>
                        </a:rPr>
                        <a:t> 20 MW</a:t>
                      </a:r>
                      <a:endParaRPr lang="en-GB" sz="1200" b="0" i="0" baseline="0" dirty="0">
                        <a:ln>
                          <a:solidFill>
                            <a:schemeClr val="bg2"/>
                          </a:solidFill>
                        </a:ln>
                        <a:solidFill>
                          <a:srgbClr val="7030A0"/>
                        </a:solidFill>
                        <a:effectLst/>
                        <a:latin typeface="Arial" panose="020B0604020202020204" pitchFamily="34" charset="0"/>
                        <a:ea typeface="Times New Roman" panose="02020603050405020304" pitchFamily="18" charset="0"/>
                      </a:endParaRPr>
                    </a:p>
                  </a:txBody>
                  <a:tcPr marL="29588" marR="29588" marT="0" marB="0">
                    <a:solidFill>
                      <a:schemeClr val="tx1"/>
                    </a:solidFill>
                  </a:tcPr>
                </a:tc>
                <a:tc>
                  <a:txBody>
                    <a:bodyPr/>
                    <a:lstStyle/>
                    <a:p>
                      <a:pPr>
                        <a:spcAft>
                          <a:spcPts val="0"/>
                        </a:spcAft>
                      </a:pPr>
                      <a:r>
                        <a:rPr lang="en-US" sz="1000" b="0" i="0" baseline="0" dirty="0">
                          <a:ln>
                            <a:solidFill>
                              <a:schemeClr val="bg2"/>
                            </a:solidFill>
                          </a:ln>
                          <a:solidFill>
                            <a:srgbClr val="7030A0"/>
                          </a:solidFill>
                          <a:effectLst/>
                          <a:latin typeface="Arial" panose="020B0604020202020204" pitchFamily="34" charset="0"/>
                        </a:rPr>
                        <a:t> NESDIS </a:t>
                      </a:r>
                    </a:p>
                    <a:p>
                      <a:pPr>
                        <a:spcAft>
                          <a:spcPts val="0"/>
                        </a:spcAft>
                      </a:pPr>
                      <a:r>
                        <a:rPr lang="en-US" sz="1000" b="0" i="0" baseline="0" dirty="0">
                          <a:ln>
                            <a:solidFill>
                              <a:schemeClr val="bg2"/>
                            </a:solidFill>
                          </a:ln>
                          <a:solidFill>
                            <a:srgbClr val="7030A0"/>
                          </a:solidFill>
                          <a:effectLst/>
                          <a:latin typeface="Arial" panose="020B0604020202020204" pitchFamily="34" charset="0"/>
                          <a:ea typeface="Times New Roman" panose="02020603050405020304" pitchFamily="18" charset="0"/>
                        </a:rPr>
                        <a:t> NESDIS</a:t>
                      </a:r>
                      <a:endParaRPr lang="en-GB" sz="1000" b="0" i="0" baseline="0" dirty="0">
                        <a:ln>
                          <a:solidFill>
                            <a:schemeClr val="bg2"/>
                          </a:solidFill>
                        </a:ln>
                        <a:solidFill>
                          <a:srgbClr val="7030A0"/>
                        </a:solidFill>
                        <a:effectLst/>
                        <a:latin typeface="Arial" panose="020B0604020202020204" pitchFamily="34" charset="0"/>
                        <a:ea typeface="Times New Roman" panose="02020603050405020304" pitchFamily="18" charset="0"/>
                      </a:endParaRPr>
                    </a:p>
                  </a:txBody>
                  <a:tcPr marL="29588" marR="29588" marT="0" marB="0">
                    <a:solidFill>
                      <a:schemeClr val="tx1"/>
                    </a:solidFill>
                  </a:tcPr>
                </a:tc>
                <a:tc>
                  <a:txBody>
                    <a:bodyPr/>
                    <a:lstStyle/>
                    <a:p>
                      <a:pPr>
                        <a:spcAft>
                          <a:spcPts val="0"/>
                        </a:spcAft>
                      </a:pPr>
                      <a:r>
                        <a:rPr lang="en-US" sz="1000" b="0" i="0" baseline="0" dirty="0">
                          <a:ln>
                            <a:solidFill>
                              <a:schemeClr val="bg2"/>
                            </a:solidFill>
                          </a:ln>
                          <a:solidFill>
                            <a:srgbClr val="7030A0"/>
                          </a:solidFill>
                          <a:effectLst/>
                          <a:latin typeface="Arial" panose="020B0604020202020204" pitchFamily="34" charset="0"/>
                        </a:rPr>
                        <a:t>14 July 2009 – 31 Dec 2019</a:t>
                      </a:r>
                    </a:p>
                    <a:p>
                      <a:pPr>
                        <a:spcAft>
                          <a:spcPts val="0"/>
                        </a:spcAft>
                      </a:pPr>
                      <a:r>
                        <a:rPr lang="en-US" sz="1000" b="0" i="0" baseline="0" dirty="0">
                          <a:ln>
                            <a:solidFill>
                              <a:schemeClr val="bg2"/>
                            </a:solidFill>
                          </a:ln>
                          <a:solidFill>
                            <a:srgbClr val="7030A0"/>
                          </a:solidFill>
                          <a:effectLst/>
                          <a:latin typeface="Arial" panose="020B0604020202020204" pitchFamily="34" charset="0"/>
                          <a:ea typeface="Times New Roman" panose="02020603050405020304" pitchFamily="18" charset="0"/>
                        </a:rPr>
                        <a:t>Aug 2010 – Apr 2012</a:t>
                      </a:r>
                      <a:endParaRPr lang="en-GB" sz="1000" b="0" i="0" baseline="0" dirty="0">
                        <a:ln>
                          <a:solidFill>
                            <a:schemeClr val="bg2"/>
                          </a:solidFill>
                        </a:ln>
                        <a:solidFill>
                          <a:srgbClr val="7030A0"/>
                        </a:solidFill>
                        <a:effectLst/>
                        <a:latin typeface="Arial" panose="020B0604020202020204" pitchFamily="34" charset="0"/>
                        <a:ea typeface="Times New Roman" panose="02020603050405020304" pitchFamily="18" charset="0"/>
                      </a:endParaRPr>
                    </a:p>
                  </a:txBody>
                  <a:tcPr marL="29588" marR="29588" marT="0" marB="0">
                    <a:solidFill>
                      <a:schemeClr val="tx1"/>
                    </a:solidFill>
                  </a:tcPr>
                </a:tc>
                <a:extLst>
                  <a:ext uri="{0D108BD9-81ED-4DB2-BD59-A6C34878D82A}">
                    <a16:rowId xmlns:a16="http://schemas.microsoft.com/office/drawing/2014/main" val="2369861728"/>
                  </a:ext>
                </a:extLst>
              </a:tr>
              <a:tr h="333290">
                <a:tc>
                  <a:txBody>
                    <a:bodyPr/>
                    <a:lstStyle/>
                    <a:p>
                      <a:pPr algn="just">
                        <a:spcAft>
                          <a:spcPts val="0"/>
                        </a:spcAft>
                      </a:pPr>
                      <a:r>
                        <a:rPr lang="en-US" sz="1200" b="0" i="0" baseline="0" dirty="0">
                          <a:ln>
                            <a:solidFill>
                              <a:schemeClr val="bg2"/>
                            </a:solidFill>
                          </a:ln>
                          <a:solidFill>
                            <a:srgbClr val="7030A0"/>
                          </a:solidFill>
                          <a:effectLst/>
                          <a:latin typeface="Arial" panose="020B0604020202020204" pitchFamily="34" charset="0"/>
                        </a:rPr>
                        <a:t>ENVISAT</a:t>
                      </a:r>
                      <a:endParaRPr lang="en-GB" sz="1200" b="0" i="0" baseline="0" dirty="0">
                        <a:ln>
                          <a:solidFill>
                            <a:schemeClr val="bg2"/>
                          </a:solidFill>
                        </a:ln>
                        <a:solidFill>
                          <a:srgbClr val="7030A0"/>
                        </a:solidFill>
                        <a:effectLst/>
                        <a:latin typeface="Arial" panose="020B0604020202020204" pitchFamily="34" charset="0"/>
                        <a:ea typeface="Times New Roman" panose="02020603050405020304" pitchFamily="18" charset="0"/>
                      </a:endParaRPr>
                    </a:p>
                  </a:txBody>
                  <a:tcPr marL="29588" marR="29588" marT="0" marB="0">
                    <a:solidFill>
                      <a:schemeClr val="tx1"/>
                    </a:solidFill>
                  </a:tcPr>
                </a:tc>
                <a:tc>
                  <a:txBody>
                    <a:bodyPr/>
                    <a:lstStyle/>
                    <a:p>
                      <a:pPr algn="just">
                        <a:spcAft>
                          <a:spcPts val="0"/>
                        </a:spcAft>
                      </a:pPr>
                      <a:r>
                        <a:rPr lang="en-US" sz="1200" b="0" i="0" baseline="0" dirty="0">
                          <a:ln>
                            <a:solidFill>
                              <a:schemeClr val="bg2"/>
                            </a:solidFill>
                          </a:ln>
                          <a:solidFill>
                            <a:srgbClr val="7030A0"/>
                          </a:solidFill>
                          <a:effectLst/>
                          <a:latin typeface="Arial" panose="020B0604020202020204" pitchFamily="34" charset="0"/>
                        </a:rPr>
                        <a:t> AATSR </a:t>
                      </a:r>
                      <a:endParaRPr lang="en-GB" sz="1200" b="0" i="0" baseline="0" dirty="0">
                        <a:ln>
                          <a:solidFill>
                            <a:schemeClr val="bg2"/>
                          </a:solidFill>
                        </a:ln>
                        <a:solidFill>
                          <a:srgbClr val="7030A0"/>
                        </a:solidFill>
                        <a:effectLst/>
                        <a:latin typeface="Arial" panose="020B0604020202020204" pitchFamily="34" charset="0"/>
                        <a:ea typeface="Times New Roman" panose="02020603050405020304" pitchFamily="18" charset="0"/>
                      </a:endParaRPr>
                    </a:p>
                  </a:txBody>
                  <a:tcPr marL="29588" marR="29588" marT="0" marB="0">
                    <a:solidFill>
                      <a:schemeClr val="tx1"/>
                    </a:solidFill>
                  </a:tcPr>
                </a:tc>
                <a:tc>
                  <a:txBody>
                    <a:bodyPr/>
                    <a:lstStyle/>
                    <a:p>
                      <a:pPr algn="just">
                        <a:spcAft>
                          <a:spcPts val="0"/>
                        </a:spcAft>
                      </a:pPr>
                      <a:r>
                        <a:rPr lang="en-US" sz="1200" b="0" i="0" baseline="0" dirty="0">
                          <a:ln>
                            <a:solidFill>
                              <a:schemeClr val="bg2"/>
                            </a:solidFill>
                          </a:ln>
                          <a:solidFill>
                            <a:srgbClr val="7030A0"/>
                          </a:solidFill>
                          <a:effectLst/>
                          <a:latin typeface="Arial" panose="020B0604020202020204" pitchFamily="34" charset="0"/>
                        </a:rPr>
                        <a:t>   3 IR Nadir</a:t>
                      </a:r>
                      <a:endParaRPr lang="en-GB" sz="1200" b="0" i="0" baseline="0" dirty="0">
                        <a:ln>
                          <a:solidFill>
                            <a:schemeClr val="bg2"/>
                          </a:solidFill>
                        </a:ln>
                        <a:solidFill>
                          <a:srgbClr val="7030A0"/>
                        </a:solidFill>
                        <a:effectLst/>
                        <a:latin typeface="Arial" panose="020B0604020202020204" pitchFamily="34" charset="0"/>
                      </a:endParaRPr>
                    </a:p>
                    <a:p>
                      <a:pPr algn="just">
                        <a:spcAft>
                          <a:spcPts val="0"/>
                        </a:spcAft>
                      </a:pPr>
                      <a:r>
                        <a:rPr lang="en-US" sz="1200" b="0" i="0" baseline="0" dirty="0">
                          <a:ln>
                            <a:solidFill>
                              <a:schemeClr val="bg2"/>
                            </a:solidFill>
                          </a:ln>
                          <a:solidFill>
                            <a:srgbClr val="7030A0"/>
                          </a:solidFill>
                          <a:effectLst/>
                          <a:latin typeface="Arial" panose="020B0604020202020204" pitchFamily="34" charset="0"/>
                        </a:rPr>
                        <a:t>   3 IR </a:t>
                      </a:r>
                      <a:r>
                        <a:rPr lang="en-US" sz="1200" b="0" i="0" baseline="0" dirty="0" err="1">
                          <a:ln>
                            <a:solidFill>
                              <a:schemeClr val="bg2"/>
                            </a:solidFill>
                          </a:ln>
                          <a:solidFill>
                            <a:srgbClr val="7030A0"/>
                          </a:solidFill>
                          <a:effectLst/>
                          <a:latin typeface="Arial" panose="020B0604020202020204" pitchFamily="34" charset="0"/>
                        </a:rPr>
                        <a:t>Fwd</a:t>
                      </a:r>
                      <a:endParaRPr lang="en-GB" sz="1200" b="0" i="0" baseline="0" dirty="0">
                        <a:ln>
                          <a:solidFill>
                            <a:schemeClr val="bg2"/>
                          </a:solidFill>
                        </a:ln>
                        <a:solidFill>
                          <a:srgbClr val="7030A0"/>
                        </a:solidFill>
                        <a:effectLst/>
                        <a:latin typeface="Arial" panose="020B0604020202020204" pitchFamily="34" charset="0"/>
                        <a:ea typeface="Times New Roman" panose="02020603050405020304" pitchFamily="18" charset="0"/>
                      </a:endParaRPr>
                    </a:p>
                  </a:txBody>
                  <a:tcPr marL="29588" marR="29588" marT="0" marB="0">
                    <a:solidFill>
                      <a:schemeClr val="tx1"/>
                    </a:solidFill>
                  </a:tcPr>
                </a:tc>
                <a:tc>
                  <a:txBody>
                    <a:bodyPr/>
                    <a:lstStyle/>
                    <a:p>
                      <a:pPr>
                        <a:spcAft>
                          <a:spcPts val="0"/>
                        </a:spcAft>
                      </a:pPr>
                      <a:r>
                        <a:rPr lang="en-US" sz="1000" b="0" i="0" baseline="0" dirty="0">
                          <a:ln>
                            <a:solidFill>
                              <a:schemeClr val="bg2"/>
                            </a:solidFill>
                          </a:ln>
                          <a:solidFill>
                            <a:srgbClr val="7030A0"/>
                          </a:solidFill>
                          <a:effectLst/>
                          <a:latin typeface="Arial" panose="020B0604020202020204" pitchFamily="34" charset="0"/>
                        </a:rPr>
                        <a:t> FTP ESRIN</a:t>
                      </a:r>
                      <a:endParaRPr lang="en-GB" sz="1000" b="0" i="0" baseline="0" dirty="0">
                        <a:ln>
                          <a:solidFill>
                            <a:schemeClr val="bg2"/>
                          </a:solidFill>
                        </a:ln>
                        <a:solidFill>
                          <a:srgbClr val="7030A0"/>
                        </a:solidFill>
                        <a:effectLst/>
                        <a:latin typeface="Arial" panose="020B0604020202020204" pitchFamily="34" charset="0"/>
                        <a:ea typeface="Times New Roman" panose="02020603050405020304" pitchFamily="18" charset="0"/>
                      </a:endParaRPr>
                    </a:p>
                  </a:txBody>
                  <a:tcPr marL="29588" marR="29588" marT="0" marB="0">
                    <a:solidFill>
                      <a:schemeClr val="tx1"/>
                    </a:solidFill>
                  </a:tcPr>
                </a:tc>
                <a:tc>
                  <a:txBody>
                    <a:bodyPr/>
                    <a:lstStyle/>
                    <a:p>
                      <a:pPr>
                        <a:spcAft>
                          <a:spcPts val="0"/>
                        </a:spcAft>
                      </a:pPr>
                      <a:r>
                        <a:rPr lang="en-US" sz="1000" b="0" i="0" baseline="0" dirty="0">
                          <a:ln>
                            <a:solidFill>
                              <a:schemeClr val="bg2"/>
                            </a:solidFill>
                          </a:ln>
                          <a:solidFill>
                            <a:srgbClr val="7030A0"/>
                          </a:solidFill>
                          <a:effectLst/>
                          <a:latin typeface="Arial" panose="020B0604020202020204" pitchFamily="34" charset="0"/>
                        </a:rPr>
                        <a:t>1 Sep 2010 – 8 April 2012</a:t>
                      </a:r>
                      <a:endParaRPr lang="en-GB" sz="1000" b="0" i="0" baseline="0" dirty="0">
                        <a:ln>
                          <a:solidFill>
                            <a:schemeClr val="bg2"/>
                          </a:solidFill>
                        </a:ln>
                        <a:solidFill>
                          <a:srgbClr val="7030A0"/>
                        </a:solidFill>
                        <a:effectLst/>
                        <a:latin typeface="Arial" panose="020B0604020202020204" pitchFamily="34" charset="0"/>
                        <a:ea typeface="Times New Roman" panose="02020603050405020304" pitchFamily="18" charset="0"/>
                      </a:endParaRPr>
                    </a:p>
                  </a:txBody>
                  <a:tcPr marL="29588" marR="29588" marT="0" marB="0">
                    <a:solidFill>
                      <a:schemeClr val="tx1"/>
                    </a:solidFill>
                  </a:tcPr>
                </a:tc>
                <a:extLst>
                  <a:ext uri="{0D108BD9-81ED-4DB2-BD59-A6C34878D82A}">
                    <a16:rowId xmlns:a16="http://schemas.microsoft.com/office/drawing/2014/main" val="3559750544"/>
                  </a:ext>
                </a:extLst>
              </a:tr>
            </a:tbl>
          </a:graphicData>
        </a:graphic>
      </p:graphicFrame>
      <p:cxnSp>
        <p:nvCxnSpPr>
          <p:cNvPr id="7" name="Straight Connector 6">
            <a:extLst>
              <a:ext uri="{FF2B5EF4-FFF2-40B4-BE49-F238E27FC236}">
                <a16:creationId xmlns:a16="http://schemas.microsoft.com/office/drawing/2014/main" id="{158BF62B-ED08-4326-B535-F0D1198202BE}"/>
              </a:ext>
            </a:extLst>
          </p:cNvPr>
          <p:cNvCxnSpPr>
            <a:cxnSpLocks/>
          </p:cNvCxnSpPr>
          <p:nvPr/>
        </p:nvCxnSpPr>
        <p:spPr bwMode="auto">
          <a:xfrm>
            <a:off x="2788920" y="295575"/>
            <a:ext cx="0" cy="4718937"/>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3" name="Straight Connector 12">
            <a:extLst>
              <a:ext uri="{FF2B5EF4-FFF2-40B4-BE49-F238E27FC236}">
                <a16:creationId xmlns:a16="http://schemas.microsoft.com/office/drawing/2014/main" id="{42809E81-BCA4-4D7E-899B-7127615B7A3E}"/>
              </a:ext>
            </a:extLst>
          </p:cNvPr>
          <p:cNvCxnSpPr>
            <a:cxnSpLocks/>
          </p:cNvCxnSpPr>
          <p:nvPr/>
        </p:nvCxnSpPr>
        <p:spPr bwMode="auto">
          <a:xfrm>
            <a:off x="4229100" y="295576"/>
            <a:ext cx="0" cy="4718937"/>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4" name="Straight Connector 13">
            <a:extLst>
              <a:ext uri="{FF2B5EF4-FFF2-40B4-BE49-F238E27FC236}">
                <a16:creationId xmlns:a16="http://schemas.microsoft.com/office/drawing/2014/main" id="{6AA95471-148D-47E9-B020-77B5F1B2F4A2}"/>
              </a:ext>
            </a:extLst>
          </p:cNvPr>
          <p:cNvCxnSpPr>
            <a:cxnSpLocks/>
          </p:cNvCxnSpPr>
          <p:nvPr/>
        </p:nvCxnSpPr>
        <p:spPr bwMode="auto">
          <a:xfrm>
            <a:off x="5745480" y="295575"/>
            <a:ext cx="0" cy="4718937"/>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5" name="Straight Connector 14">
            <a:extLst>
              <a:ext uri="{FF2B5EF4-FFF2-40B4-BE49-F238E27FC236}">
                <a16:creationId xmlns:a16="http://schemas.microsoft.com/office/drawing/2014/main" id="{71A450BE-4F68-479B-84D5-77CF4C4CAFBB}"/>
              </a:ext>
            </a:extLst>
          </p:cNvPr>
          <p:cNvCxnSpPr>
            <a:cxnSpLocks/>
          </p:cNvCxnSpPr>
          <p:nvPr/>
        </p:nvCxnSpPr>
        <p:spPr bwMode="auto">
          <a:xfrm>
            <a:off x="7078980" y="295575"/>
            <a:ext cx="0" cy="4718937"/>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89811154"/>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Footer Placeholder 1"/>
          <p:cNvSpPr>
            <a:spLocks noGrp="1"/>
          </p:cNvSpPr>
          <p:nvPr>
            <p:ph type="ftr" sz="quarter" idx="10"/>
          </p:nvPr>
        </p:nvSpPr>
        <p:spPr/>
        <p:txBody>
          <a:bodyPr/>
          <a:lstStyle/>
          <a:p>
            <a:r>
              <a:rPr lang="en-GB">
                <a:solidFill>
                  <a:srgbClr val="000000"/>
                </a:solidFill>
              </a:rPr>
              <a:t>© Crown copyright   Met Office</a:t>
            </a:r>
            <a:endParaRPr lang="en-GB" sz="1400">
              <a:solidFill>
                <a:srgbClr val="000000"/>
              </a:solidFill>
              <a:latin typeface="Times" pitchFamily="18" charset="0"/>
            </a:endParaRPr>
          </a:p>
        </p:txBody>
      </p:sp>
      <p:graphicFrame>
        <p:nvGraphicFramePr>
          <p:cNvPr id="282480" name="Group 2928"/>
          <p:cNvGraphicFramePr>
            <a:graphicFrameLocks noGrp="1"/>
          </p:cNvGraphicFramePr>
          <p:nvPr>
            <p:extLst>
              <p:ext uri="{D42A27DB-BD31-4B8C-83A1-F6EECF244321}">
                <p14:modId xmlns:p14="http://schemas.microsoft.com/office/powerpoint/2010/main" val="4063091958"/>
              </p:ext>
            </p:extLst>
          </p:nvPr>
        </p:nvGraphicFramePr>
        <p:xfrm>
          <a:off x="3783724" y="0"/>
          <a:ext cx="5350751" cy="8632945"/>
        </p:xfrm>
        <a:graphic>
          <a:graphicData uri="http://schemas.openxmlformats.org/drawingml/2006/table">
            <a:tbl>
              <a:tblPr/>
              <a:tblGrid>
                <a:gridCol w="751310">
                  <a:extLst>
                    <a:ext uri="{9D8B030D-6E8A-4147-A177-3AD203B41FA5}">
                      <a16:colId xmlns:a16="http://schemas.microsoft.com/office/drawing/2014/main" val="20000"/>
                    </a:ext>
                  </a:extLst>
                </a:gridCol>
                <a:gridCol w="842114">
                  <a:extLst>
                    <a:ext uri="{9D8B030D-6E8A-4147-A177-3AD203B41FA5}">
                      <a16:colId xmlns:a16="http://schemas.microsoft.com/office/drawing/2014/main" val="20001"/>
                    </a:ext>
                  </a:extLst>
                </a:gridCol>
                <a:gridCol w="729474">
                  <a:extLst>
                    <a:ext uri="{9D8B030D-6E8A-4147-A177-3AD203B41FA5}">
                      <a16:colId xmlns:a16="http://schemas.microsoft.com/office/drawing/2014/main" val="20002"/>
                    </a:ext>
                  </a:extLst>
                </a:gridCol>
                <a:gridCol w="960116">
                  <a:extLst>
                    <a:ext uri="{9D8B030D-6E8A-4147-A177-3AD203B41FA5}">
                      <a16:colId xmlns:a16="http://schemas.microsoft.com/office/drawing/2014/main" val="20003"/>
                    </a:ext>
                  </a:extLst>
                </a:gridCol>
                <a:gridCol w="607448">
                  <a:extLst>
                    <a:ext uri="{9D8B030D-6E8A-4147-A177-3AD203B41FA5}">
                      <a16:colId xmlns:a16="http://schemas.microsoft.com/office/drawing/2014/main" val="20004"/>
                    </a:ext>
                  </a:extLst>
                </a:gridCol>
                <a:gridCol w="669132">
                  <a:extLst>
                    <a:ext uri="{9D8B030D-6E8A-4147-A177-3AD203B41FA5}">
                      <a16:colId xmlns:a16="http://schemas.microsoft.com/office/drawing/2014/main" val="20005"/>
                    </a:ext>
                  </a:extLst>
                </a:gridCol>
                <a:gridCol w="791157">
                  <a:extLst>
                    <a:ext uri="{9D8B030D-6E8A-4147-A177-3AD203B41FA5}">
                      <a16:colId xmlns:a16="http://schemas.microsoft.com/office/drawing/2014/main" val="20006"/>
                    </a:ext>
                  </a:extLst>
                </a:gridCol>
              </a:tblGrid>
              <a:tr h="25786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1100" b="1" i="0" u="none" strike="noStrike" cap="none" normalizeH="0" baseline="0" dirty="0">
                          <a:ln>
                            <a:noFill/>
                          </a:ln>
                          <a:solidFill>
                            <a:schemeClr val="bg1"/>
                          </a:solidFill>
                          <a:effectLst/>
                          <a:latin typeface="Arial" charset="0"/>
                          <a:ea typeface="MS Mincho" pitchFamily="49" charset="-128"/>
                          <a:cs typeface="Arial" charset="0"/>
                        </a:rPr>
                        <a:t>IASI</a:t>
                      </a:r>
                      <a:endParaRPr kumimoji="0" lang="en-GB" altLang="ja-JP" sz="1100" b="0" i="0" u="none" strike="noStrike" cap="none" normalizeH="0" baseline="0" dirty="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1100" b="1" i="0" u="none" strike="noStrike" cap="none" normalizeH="0" baseline="0">
                          <a:ln>
                            <a:noFill/>
                          </a:ln>
                          <a:solidFill>
                            <a:schemeClr val="bg1"/>
                          </a:solidFill>
                          <a:effectLst/>
                          <a:latin typeface="Arial" charset="0"/>
                          <a:ea typeface="MS Mincho" pitchFamily="49" charset="-128"/>
                          <a:cs typeface="Arial" charset="0"/>
                        </a:rPr>
                        <a:t>IASI</a:t>
                      </a:r>
                      <a:endParaRPr kumimoji="0" lang="en-GB" altLang="ja-JP" sz="11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1100" b="1" i="0" u="none" strike="noStrike" cap="none" normalizeH="0" baseline="0">
                          <a:ln>
                            <a:noFill/>
                          </a:ln>
                          <a:solidFill>
                            <a:schemeClr val="bg1"/>
                          </a:solidFill>
                          <a:effectLst/>
                          <a:latin typeface="Arial" charset="0"/>
                          <a:ea typeface="MS Mincho" pitchFamily="49" charset="-128"/>
                          <a:cs typeface="Arial" charset="0"/>
                        </a:rPr>
                        <a:t>AIRS</a:t>
                      </a:r>
                      <a:endParaRPr kumimoji="0" lang="en-GB" altLang="ja-JP" sz="11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1100" b="1" i="0" u="none" strike="noStrike" cap="none" normalizeH="0" baseline="0">
                          <a:ln>
                            <a:noFill/>
                          </a:ln>
                          <a:solidFill>
                            <a:schemeClr val="bg1"/>
                          </a:solidFill>
                          <a:effectLst/>
                          <a:latin typeface="Arial" charset="0"/>
                          <a:ea typeface="MS Mincho" pitchFamily="49" charset="-128"/>
                          <a:cs typeface="Arial" charset="0"/>
                        </a:rPr>
                        <a:t>AIRS</a:t>
                      </a:r>
                      <a:endParaRPr kumimoji="0" lang="en-GB" altLang="ja-JP" sz="11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1100" b="1" i="0" u="none" strike="noStrike" cap="none" normalizeH="0" baseline="0">
                          <a:ln>
                            <a:noFill/>
                          </a:ln>
                          <a:solidFill>
                            <a:schemeClr val="bg1"/>
                          </a:solidFill>
                          <a:effectLst/>
                          <a:latin typeface="Arial" charset="0"/>
                          <a:ea typeface="MS Mincho" pitchFamily="49" charset="-128"/>
                          <a:cs typeface="Arial" charset="0"/>
                        </a:rPr>
                        <a:t>HIRS</a:t>
                      </a:r>
                      <a:endParaRPr kumimoji="0" lang="en-GB" altLang="ja-JP" sz="11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1100" b="1" i="0" u="none" strike="noStrike" cap="none" normalizeH="0" baseline="0">
                          <a:ln>
                            <a:noFill/>
                          </a:ln>
                          <a:solidFill>
                            <a:schemeClr val="bg1"/>
                          </a:solidFill>
                          <a:effectLst/>
                          <a:latin typeface="Arial" charset="0"/>
                          <a:ea typeface="MS Mincho" pitchFamily="49" charset="-128"/>
                          <a:cs typeface="Arial" charset="0"/>
                        </a:rPr>
                        <a:t>SEVIRI</a:t>
                      </a:r>
                      <a:endParaRPr kumimoji="0" lang="en-GB" altLang="ja-JP" sz="11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1100" b="1" i="0" u="none" strike="noStrike" cap="none" normalizeH="0" baseline="0">
                          <a:ln>
                            <a:noFill/>
                          </a:ln>
                          <a:solidFill>
                            <a:schemeClr val="bg1"/>
                          </a:solidFill>
                          <a:effectLst/>
                          <a:latin typeface="Arial" charset="0"/>
                          <a:ea typeface="MS Mincho" pitchFamily="49" charset="-128"/>
                          <a:cs typeface="Arial" charset="0"/>
                        </a:rPr>
                        <a:t>AATSR </a:t>
                      </a:r>
                      <a:endParaRPr kumimoji="0" lang="en-GB" altLang="ja-JP" sz="11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0056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1" i="0" u="none" strike="noStrike" cap="none" normalizeH="0" baseline="0">
                          <a:ln>
                            <a:noFill/>
                          </a:ln>
                          <a:solidFill>
                            <a:schemeClr val="bg1"/>
                          </a:solidFill>
                          <a:effectLst/>
                          <a:latin typeface="Arial" charset="0"/>
                          <a:ea typeface="MS Mincho" pitchFamily="49" charset="-128"/>
                          <a:cs typeface="Arial" charset="0"/>
                        </a:rPr>
                        <a:t>Channel</a:t>
                      </a: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1" i="0" u="none" strike="noStrike" cap="none" normalizeH="0" baseline="0">
                          <a:ln>
                            <a:noFill/>
                          </a:ln>
                          <a:solidFill>
                            <a:schemeClr val="bg1"/>
                          </a:solidFill>
                          <a:effectLst/>
                          <a:latin typeface="Arial" charset="0"/>
                          <a:ea typeface="MS Mincho" pitchFamily="49" charset="-128"/>
                          <a:cs typeface="Arial" charset="0"/>
                        </a:rPr>
                        <a:t>Wavenumber</a:t>
                      </a: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1" i="0" u="none" strike="noStrike" cap="none" normalizeH="0" baseline="0">
                          <a:ln>
                            <a:noFill/>
                          </a:ln>
                          <a:solidFill>
                            <a:schemeClr val="bg1"/>
                          </a:solidFill>
                          <a:effectLst/>
                          <a:latin typeface="Arial" charset="0"/>
                          <a:ea typeface="MS Mincho" pitchFamily="49" charset="-128"/>
                          <a:cs typeface="Arial" charset="0"/>
                        </a:rPr>
                        <a:t>Channel</a:t>
                      </a: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1" i="0" u="none" strike="noStrike" cap="none" normalizeH="0" baseline="0">
                          <a:ln>
                            <a:noFill/>
                          </a:ln>
                          <a:solidFill>
                            <a:schemeClr val="bg1"/>
                          </a:solidFill>
                          <a:effectLst/>
                          <a:latin typeface="Arial" charset="0"/>
                          <a:ea typeface="MS Mincho" pitchFamily="49" charset="-128"/>
                          <a:cs typeface="Arial" charset="0"/>
                        </a:rPr>
                        <a:t>Wavenumber</a:t>
                      </a: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1" i="0" u="none" strike="noStrike" cap="none" normalizeH="0" baseline="0">
                          <a:ln>
                            <a:noFill/>
                          </a:ln>
                          <a:solidFill>
                            <a:schemeClr val="bg1"/>
                          </a:solidFill>
                          <a:effectLst/>
                          <a:latin typeface="Arial" charset="0"/>
                          <a:ea typeface="MS Mincho" pitchFamily="49" charset="-128"/>
                          <a:cs typeface="Arial" charset="0"/>
                        </a:rPr>
                        <a:t>Channel</a:t>
                      </a: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1" i="0" u="none" strike="noStrike" cap="none" normalizeH="0" baseline="0">
                          <a:ln>
                            <a:noFill/>
                          </a:ln>
                          <a:solidFill>
                            <a:schemeClr val="bg1"/>
                          </a:solidFill>
                          <a:effectLst/>
                          <a:latin typeface="Arial" charset="0"/>
                          <a:ea typeface="MS Mincho" pitchFamily="49" charset="-128"/>
                          <a:cs typeface="Arial" charset="0"/>
                        </a:rPr>
                        <a:t>Channel</a:t>
                      </a: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ja-JP" sz="800" b="1" i="0" u="none" strike="noStrike" cap="none" normalizeH="0" baseline="0">
                          <a:ln>
                            <a:noFill/>
                          </a:ln>
                          <a:solidFill>
                            <a:schemeClr val="bg1"/>
                          </a:solidFill>
                          <a:effectLst/>
                          <a:latin typeface="Arial" charset="0"/>
                          <a:ea typeface="MS Mincho" pitchFamily="49" charset="-128"/>
                          <a:cs typeface="Arial" charset="0"/>
                        </a:rPr>
                        <a:t>Channel</a:t>
                      </a: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560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92</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667.75</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75</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667.78</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1</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 </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 </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80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141</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680</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123</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680.14</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2</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 </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 </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80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179</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689.5</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138</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689.49</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3</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 </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 </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80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212</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697.75</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168</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697.71</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 </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 </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 </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80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242</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705.25</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193</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704.72</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4</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 </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 </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180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246</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706.25</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198</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706.14</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 </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 </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 </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180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dirty="0">
                          <a:ln>
                            <a:noFill/>
                          </a:ln>
                          <a:solidFill>
                            <a:schemeClr val="bg1"/>
                          </a:solidFill>
                          <a:effectLst/>
                          <a:latin typeface="Arial" charset="0"/>
                          <a:ea typeface="MS Mincho" pitchFamily="49" charset="-128"/>
                          <a:cs typeface="Arial" charset="0"/>
                        </a:rPr>
                        <a:t>280</a:t>
                      </a:r>
                      <a:endParaRPr kumimoji="0" lang="en-GB" altLang="ja-JP" sz="1400" b="0" i="0" u="none" strike="noStrike" cap="none" normalizeH="0" baseline="0" dirty="0">
                        <a:ln>
                          <a:noFill/>
                        </a:ln>
                        <a:solidFill>
                          <a:schemeClr val="bg1"/>
                        </a:solidFill>
                        <a:effectLst/>
                        <a:latin typeface="Arial" charset="0"/>
                        <a:ea typeface="MS Mincho" pitchFamily="49" charset="-128"/>
                        <a:cs typeface="Arial" charset="0"/>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714.75</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227</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714.48</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dirty="0">
                          <a:ln>
                            <a:noFill/>
                          </a:ln>
                          <a:solidFill>
                            <a:schemeClr val="bg1"/>
                          </a:solidFill>
                          <a:effectLst/>
                          <a:latin typeface="Arial" charset="0"/>
                          <a:ea typeface="MS Mincho" pitchFamily="49" charset="-128"/>
                          <a:cs typeface="Arial" charset="0"/>
                        </a:rPr>
                        <a:t>5</a:t>
                      </a:r>
                      <a:endParaRPr kumimoji="0" lang="en-GB" altLang="ja-JP" sz="1400" b="0" i="0" u="none" strike="noStrike" cap="none" normalizeH="0" baseline="0" dirty="0">
                        <a:ln>
                          <a:noFill/>
                        </a:ln>
                        <a:solidFill>
                          <a:schemeClr val="bg1"/>
                        </a:solidFill>
                        <a:effectLst/>
                        <a:latin typeface="Arial" charset="0"/>
                        <a:ea typeface="MS Mincho" pitchFamily="49" charset="-128"/>
                        <a:cs typeface="Arial" charset="0"/>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dirty="0">
                          <a:ln>
                            <a:noFill/>
                          </a:ln>
                          <a:solidFill>
                            <a:schemeClr val="bg1"/>
                          </a:solidFill>
                          <a:effectLst/>
                          <a:latin typeface="Arial" charset="0"/>
                          <a:ea typeface="MS Mincho" pitchFamily="49" charset="-128"/>
                          <a:cs typeface="Arial" charset="0"/>
                        </a:rPr>
                        <a:t> </a:t>
                      </a:r>
                      <a:endParaRPr kumimoji="0" lang="en-GB" altLang="ja-JP" sz="1400" b="0" i="0" u="none" strike="noStrike" cap="none" normalizeH="0" baseline="0" dirty="0">
                        <a:ln>
                          <a:noFill/>
                        </a:ln>
                        <a:solidFill>
                          <a:schemeClr val="bg1"/>
                        </a:solidFill>
                        <a:effectLst/>
                        <a:latin typeface="Arial" charset="0"/>
                        <a:ea typeface="MS Mincho" pitchFamily="49" charset="-128"/>
                        <a:cs typeface="Arial" charset="0"/>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 </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180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dirty="0">
                          <a:ln>
                            <a:noFill/>
                          </a:ln>
                          <a:solidFill>
                            <a:schemeClr val="bg1"/>
                          </a:solidFill>
                          <a:effectLst/>
                          <a:latin typeface="Arial" charset="0"/>
                          <a:ea typeface="MS Mincho" pitchFamily="49" charset="-128"/>
                          <a:cs typeface="Arial" charset="0"/>
                        </a:rPr>
                        <a:t>345</a:t>
                      </a:r>
                      <a:endParaRPr kumimoji="0" lang="en-GB" altLang="ja-JP" sz="1400" b="0" i="0" u="none" strike="noStrike" cap="none" normalizeH="0" baseline="0" dirty="0">
                        <a:ln>
                          <a:noFill/>
                        </a:ln>
                        <a:solidFill>
                          <a:schemeClr val="bg1"/>
                        </a:solidFill>
                        <a:effectLst/>
                        <a:latin typeface="Arial" charset="0"/>
                        <a:ea typeface="MS Mincho" pitchFamily="49" charset="-128"/>
                        <a:cs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731</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295</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dirty="0">
                          <a:ln>
                            <a:noFill/>
                          </a:ln>
                          <a:solidFill>
                            <a:schemeClr val="bg1"/>
                          </a:solidFill>
                          <a:effectLst/>
                          <a:latin typeface="Arial" charset="0"/>
                          <a:ea typeface="MS Mincho" pitchFamily="49" charset="-128"/>
                          <a:cs typeface="Arial" charset="0"/>
                        </a:rPr>
                        <a:t>734.15</a:t>
                      </a:r>
                      <a:endParaRPr kumimoji="0" lang="en-GB" altLang="ja-JP" sz="1400" b="0" i="0" u="none" strike="noStrike" cap="none" normalizeH="0" baseline="0" dirty="0">
                        <a:ln>
                          <a:noFill/>
                        </a:ln>
                        <a:solidFill>
                          <a:schemeClr val="bg1"/>
                        </a:solidFill>
                        <a:effectLst/>
                        <a:latin typeface="Arial" charset="0"/>
                        <a:ea typeface="MS Mincho" pitchFamily="49" charset="-128"/>
                        <a:cs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35000"/>
                        </a:spcBef>
                        <a:spcAft>
                          <a:spcPct val="35000"/>
                        </a:spcAft>
                        <a:buClrTx/>
                        <a:buSzTx/>
                        <a:buFontTx/>
                        <a:buNone/>
                        <a:tabLst/>
                      </a:pPr>
                      <a:endParaRPr kumimoji="0" lang="en-US" sz="1500" b="0" i="0" u="none" strike="noStrike" cap="none" normalizeH="0" baseline="0" dirty="0">
                        <a:ln>
                          <a:noFill/>
                        </a:ln>
                        <a:solidFill>
                          <a:schemeClr val="bg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35000"/>
                        </a:spcBef>
                        <a:spcAft>
                          <a:spcPct val="35000"/>
                        </a:spcAft>
                        <a:buClrTx/>
                        <a:buSzTx/>
                        <a:buFontTx/>
                        <a:buNone/>
                        <a:tabLst/>
                      </a:pPr>
                      <a:endParaRPr kumimoji="0" lang="en-US" sz="1500" b="0" i="0" u="none" strike="noStrike" cap="none" normalizeH="0" baseline="0">
                        <a:ln>
                          <a:noFill/>
                        </a:ln>
                        <a:solidFill>
                          <a:schemeClr val="bg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dirty="0">
                          <a:ln>
                            <a:noFill/>
                          </a:ln>
                          <a:solidFill>
                            <a:schemeClr val="bg1"/>
                          </a:solidFill>
                          <a:effectLst/>
                          <a:latin typeface="Arial" charset="0"/>
                          <a:ea typeface="MS Mincho" pitchFamily="49" charset="-128"/>
                          <a:cs typeface="Arial" charset="0"/>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180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dirty="0">
                          <a:ln>
                            <a:noFill/>
                          </a:ln>
                          <a:solidFill>
                            <a:schemeClr val="bg1"/>
                          </a:solidFill>
                          <a:effectLst/>
                          <a:latin typeface="Arial" charset="0"/>
                          <a:ea typeface="MS Mincho" pitchFamily="49" charset="-128"/>
                          <a:cs typeface="Arial" charset="0"/>
                        </a:rPr>
                        <a:t>381</a:t>
                      </a:r>
                      <a:endParaRPr kumimoji="0" lang="en-GB" altLang="ja-JP" sz="1400" b="0" i="0" u="none" strike="noStrike" cap="none" normalizeH="0" baseline="0" dirty="0">
                        <a:ln>
                          <a:noFill/>
                        </a:ln>
                        <a:solidFill>
                          <a:schemeClr val="bg1"/>
                        </a:solidFill>
                        <a:effectLst/>
                        <a:latin typeface="Arial" charset="0"/>
                        <a:ea typeface="MS Mincho" pitchFamily="49" charset="-128"/>
                        <a:cs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dirty="0">
                          <a:ln>
                            <a:noFill/>
                          </a:ln>
                          <a:solidFill>
                            <a:schemeClr val="bg1"/>
                          </a:solidFill>
                          <a:effectLst/>
                          <a:latin typeface="Arial" charset="0"/>
                          <a:ea typeface="MS Mincho" pitchFamily="49" charset="-128"/>
                          <a:cs typeface="Arial" charset="0"/>
                        </a:rPr>
                        <a:t>740</a:t>
                      </a:r>
                      <a:endParaRPr kumimoji="0" lang="en-GB" altLang="ja-JP" sz="1400" b="0" i="0" u="none" strike="noStrike" cap="none" normalizeH="0" baseline="0" dirty="0">
                        <a:ln>
                          <a:noFill/>
                        </a:ln>
                        <a:solidFill>
                          <a:schemeClr val="bg1"/>
                        </a:solidFill>
                        <a:effectLst/>
                        <a:latin typeface="Arial" charset="0"/>
                        <a:ea typeface="MS Mincho" pitchFamily="49" charset="-128"/>
                        <a:cs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dirty="0">
                          <a:ln>
                            <a:noFill/>
                          </a:ln>
                          <a:solidFill>
                            <a:schemeClr val="bg1"/>
                          </a:solidFill>
                          <a:effectLst/>
                          <a:latin typeface="Arial" charset="0"/>
                          <a:ea typeface="MS Mincho" pitchFamily="49" charset="-128"/>
                          <a:cs typeface="Arial" charset="0"/>
                        </a:rPr>
                        <a:t>318</a:t>
                      </a:r>
                      <a:endParaRPr kumimoji="0" lang="en-GB" altLang="ja-JP" sz="1400" b="0" i="0" u="none" strike="noStrike" cap="none" normalizeH="0" baseline="0" dirty="0">
                        <a:ln>
                          <a:noFill/>
                        </a:ln>
                        <a:solidFill>
                          <a:schemeClr val="bg1"/>
                        </a:solidFill>
                        <a:effectLst/>
                        <a:latin typeface="Arial" charset="0"/>
                        <a:ea typeface="MS Mincho" pitchFamily="49" charset="-128"/>
                        <a:cs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dirty="0">
                          <a:ln>
                            <a:noFill/>
                          </a:ln>
                          <a:solidFill>
                            <a:schemeClr val="bg1"/>
                          </a:solidFill>
                          <a:effectLst/>
                          <a:latin typeface="Arial" charset="0"/>
                          <a:ea typeface="MS Mincho" pitchFamily="49" charset="-128"/>
                          <a:cs typeface="Arial" charset="0"/>
                        </a:rPr>
                        <a:t>741.29</a:t>
                      </a:r>
                      <a:endParaRPr kumimoji="0" lang="en-GB" altLang="ja-JP" sz="1400" b="0" i="0" u="none" strike="noStrike" cap="none" normalizeH="0" baseline="0" dirty="0">
                        <a:ln>
                          <a:noFill/>
                        </a:ln>
                        <a:solidFill>
                          <a:schemeClr val="bg1"/>
                        </a:solidFill>
                        <a:effectLst/>
                        <a:latin typeface="Arial" charset="0"/>
                        <a:ea typeface="MS Mincho" pitchFamily="49" charset="-128"/>
                        <a:cs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35000"/>
                        </a:spcBef>
                        <a:spcAft>
                          <a:spcPct val="35000"/>
                        </a:spcAft>
                        <a:buClrTx/>
                        <a:buSzTx/>
                        <a:buFontTx/>
                        <a:buNone/>
                        <a:tabLst/>
                      </a:pPr>
                      <a:endParaRPr kumimoji="0" lang="en-US" sz="1500" b="0" i="0" u="none" strike="noStrike" cap="none" normalizeH="0" baseline="0" dirty="0">
                        <a:ln>
                          <a:noFill/>
                        </a:ln>
                        <a:solidFill>
                          <a:schemeClr val="bg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35000"/>
                        </a:spcBef>
                        <a:spcAft>
                          <a:spcPct val="35000"/>
                        </a:spcAft>
                        <a:buClrTx/>
                        <a:buSzTx/>
                        <a:buFontTx/>
                        <a:buNone/>
                        <a:tabLst/>
                      </a:pPr>
                      <a:endParaRPr kumimoji="0" lang="en-US" sz="1500" b="0" i="0" u="none" strike="noStrike" cap="none" normalizeH="0" baseline="0" dirty="0">
                        <a:ln>
                          <a:noFill/>
                        </a:ln>
                        <a:solidFill>
                          <a:schemeClr val="bg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dirty="0">
                          <a:ln>
                            <a:noFill/>
                          </a:ln>
                          <a:solidFill>
                            <a:schemeClr val="bg1"/>
                          </a:solidFill>
                          <a:effectLst/>
                          <a:latin typeface="Arial" charset="0"/>
                          <a:ea typeface="MS Mincho" pitchFamily="49" charset="-128"/>
                          <a:cs typeface="Arial" charset="0"/>
                        </a:rPr>
                        <a:t> </a:t>
                      </a:r>
                      <a:endParaRPr kumimoji="0" lang="en-GB" altLang="ja-JP" sz="1400" b="0" i="0" u="none" strike="noStrike" cap="none" normalizeH="0" baseline="0" dirty="0">
                        <a:ln>
                          <a:noFill/>
                        </a:ln>
                        <a:solidFill>
                          <a:schemeClr val="bg1"/>
                        </a:solidFill>
                        <a:effectLst/>
                        <a:latin typeface="Arial" charset="0"/>
                        <a:ea typeface="MS Mincho" pitchFamily="49" charset="-128"/>
                        <a:cs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3447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434</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753.25</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355</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dirty="0">
                          <a:ln>
                            <a:noFill/>
                          </a:ln>
                          <a:solidFill>
                            <a:schemeClr val="bg1"/>
                          </a:solidFill>
                          <a:effectLst/>
                          <a:latin typeface="Arial" charset="0"/>
                          <a:ea typeface="MS Mincho" pitchFamily="49" charset="-128"/>
                          <a:cs typeface="Arial" charset="0"/>
                        </a:rPr>
                        <a:t>753.06</a:t>
                      </a:r>
                      <a:endParaRPr kumimoji="0" lang="en-GB" altLang="ja-JP" sz="1400" b="0" i="0" u="none" strike="noStrike" cap="none" normalizeH="0" baseline="0" dirty="0">
                        <a:ln>
                          <a:noFill/>
                        </a:ln>
                        <a:solidFill>
                          <a:schemeClr val="bg1"/>
                        </a:solidFill>
                        <a:effectLst/>
                        <a:latin typeface="Arial" charset="0"/>
                        <a:ea typeface="MS Mincho" pitchFamily="49" charset="-128"/>
                        <a:cs typeface="Arial" charset="0"/>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7</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dirty="0">
                          <a:ln>
                            <a:noFill/>
                          </a:ln>
                          <a:solidFill>
                            <a:schemeClr val="bg1"/>
                          </a:solidFill>
                          <a:effectLst/>
                          <a:latin typeface="Arial" charset="0"/>
                          <a:ea typeface="MS Mincho" pitchFamily="49" charset="-128"/>
                          <a:cs typeface="Arial" charset="0"/>
                        </a:rPr>
                        <a:t>11</a:t>
                      </a:r>
                      <a:endParaRPr kumimoji="0" lang="en-GB" altLang="ja-JP" sz="1400" b="0" i="0" u="none" strike="noStrike" cap="none" normalizeH="0" baseline="0" dirty="0">
                        <a:ln>
                          <a:noFill/>
                        </a:ln>
                        <a:solidFill>
                          <a:schemeClr val="bg1"/>
                        </a:solidFill>
                        <a:effectLst/>
                        <a:latin typeface="Arial" charset="0"/>
                        <a:ea typeface="MS Mincho" pitchFamily="49" charset="-128"/>
                        <a:cs typeface="Arial" charset="0"/>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dirty="0">
                          <a:ln>
                            <a:noFill/>
                          </a:ln>
                          <a:solidFill>
                            <a:schemeClr val="bg1"/>
                          </a:solidFill>
                          <a:effectLst/>
                          <a:latin typeface="Arial" charset="0"/>
                          <a:ea typeface="MS Mincho" pitchFamily="49" charset="-128"/>
                          <a:cs typeface="Arial" charset="0"/>
                        </a:rPr>
                        <a:t> </a:t>
                      </a:r>
                      <a:endParaRPr kumimoji="0" lang="en-GB" altLang="ja-JP" sz="1400" b="0" i="0" u="none" strike="noStrike" cap="none" normalizeH="0" baseline="0" dirty="0">
                        <a:ln>
                          <a:noFill/>
                        </a:ln>
                        <a:solidFill>
                          <a:schemeClr val="bg1"/>
                        </a:solidFill>
                        <a:effectLst/>
                        <a:latin typeface="Arial" charset="0"/>
                        <a:ea typeface="MS Mincho" pitchFamily="49" charset="-128"/>
                        <a:cs typeface="Arial" charset="0"/>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180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dirty="0">
                          <a:ln>
                            <a:noFill/>
                          </a:ln>
                          <a:solidFill>
                            <a:schemeClr val="bg1"/>
                          </a:solidFill>
                          <a:effectLst/>
                          <a:latin typeface="Arial" charset="0"/>
                          <a:ea typeface="MS Mincho" pitchFamily="49" charset="-128"/>
                          <a:cs typeface="Arial" charset="0"/>
                        </a:rPr>
                        <a:t>457</a:t>
                      </a:r>
                      <a:endParaRPr kumimoji="0" lang="en-GB" altLang="ja-JP" sz="1400" b="0" i="0" u="none" strike="noStrike" cap="none" normalizeH="0" baseline="0" dirty="0">
                        <a:ln>
                          <a:noFill/>
                        </a:ln>
                        <a:solidFill>
                          <a:schemeClr val="bg1"/>
                        </a:solidFill>
                        <a:effectLst/>
                        <a:latin typeface="Arial" charset="0"/>
                        <a:ea typeface="MS Mincho" pitchFamily="49" charset="-128"/>
                        <a:cs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dirty="0">
                          <a:ln>
                            <a:noFill/>
                          </a:ln>
                          <a:solidFill>
                            <a:schemeClr val="bg1"/>
                          </a:solidFill>
                          <a:effectLst/>
                          <a:latin typeface="Arial" charset="0"/>
                          <a:ea typeface="MS Mincho" pitchFamily="49" charset="-128"/>
                          <a:cs typeface="Arial" charset="0"/>
                        </a:rPr>
                        <a:t>759</a:t>
                      </a:r>
                      <a:endParaRPr kumimoji="0" lang="en-GB" altLang="ja-JP" sz="1400" b="0" i="0" u="none" strike="noStrike" cap="none" normalizeH="0" baseline="0" dirty="0">
                        <a:ln>
                          <a:noFill/>
                        </a:ln>
                        <a:solidFill>
                          <a:schemeClr val="bg1"/>
                        </a:solidFill>
                        <a:effectLst/>
                        <a:latin typeface="Arial" charset="0"/>
                        <a:ea typeface="MS Mincho" pitchFamily="49" charset="-128"/>
                        <a:cs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375</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759.57</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35000"/>
                        </a:spcBef>
                        <a:spcAft>
                          <a:spcPct val="35000"/>
                        </a:spcAft>
                        <a:buClrTx/>
                        <a:buSzTx/>
                        <a:buFontTx/>
                        <a:buNone/>
                        <a:tabLst/>
                      </a:pPr>
                      <a:endParaRPr kumimoji="0" lang="en-US" sz="1500" b="0" i="0" u="none" strike="noStrike" cap="none" normalizeH="0" baseline="0">
                        <a:ln>
                          <a:noFill/>
                        </a:ln>
                        <a:solidFill>
                          <a:schemeClr val="bg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35000"/>
                        </a:spcBef>
                        <a:spcAft>
                          <a:spcPct val="35000"/>
                        </a:spcAft>
                        <a:buClrTx/>
                        <a:buSzTx/>
                        <a:buFontTx/>
                        <a:buNone/>
                        <a:tabLst/>
                      </a:pPr>
                      <a:endParaRPr kumimoji="0" lang="en-US" sz="1500" b="0" i="0" u="none" strike="noStrike" cap="none" normalizeH="0" baseline="0" dirty="0">
                        <a:ln>
                          <a:noFill/>
                        </a:ln>
                        <a:solidFill>
                          <a:schemeClr val="bg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dirty="0">
                          <a:ln>
                            <a:noFill/>
                          </a:ln>
                          <a:solidFill>
                            <a:schemeClr val="bg1"/>
                          </a:solidFill>
                          <a:effectLst/>
                          <a:latin typeface="Arial" charset="0"/>
                          <a:ea typeface="MS Mincho" pitchFamily="49" charset="-128"/>
                          <a:cs typeface="Arial" charset="0"/>
                        </a:rPr>
                        <a:t> </a:t>
                      </a:r>
                      <a:endParaRPr kumimoji="0" lang="en-GB" altLang="ja-JP" sz="1400" b="0" i="0" u="none" strike="noStrike" cap="none" normalizeH="0" baseline="0" dirty="0">
                        <a:ln>
                          <a:noFill/>
                        </a:ln>
                        <a:solidFill>
                          <a:schemeClr val="bg1"/>
                        </a:solidFill>
                        <a:effectLst/>
                        <a:latin typeface="Arial" charset="0"/>
                        <a:ea typeface="MS Mincho" pitchFamily="49" charset="-128"/>
                        <a:cs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180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dirty="0">
                          <a:ln>
                            <a:noFill/>
                          </a:ln>
                          <a:solidFill>
                            <a:schemeClr val="bg1"/>
                          </a:solidFill>
                          <a:effectLst/>
                          <a:latin typeface="Arial" charset="0"/>
                          <a:ea typeface="MS Mincho" pitchFamily="49" charset="-128"/>
                          <a:cs typeface="Arial" charset="0"/>
                        </a:rPr>
                        <a:t>546</a:t>
                      </a:r>
                      <a:endParaRPr kumimoji="0" lang="en-GB" altLang="ja-JP" sz="1400" b="0" i="0" u="none" strike="noStrike" cap="none" normalizeH="0" baseline="0" dirty="0">
                        <a:ln>
                          <a:noFill/>
                        </a:ln>
                        <a:solidFill>
                          <a:schemeClr val="bg1"/>
                        </a:solidFill>
                        <a:effectLst/>
                        <a:latin typeface="Arial" charset="0"/>
                        <a:ea typeface="MS Mincho" pitchFamily="49" charset="-128"/>
                        <a:cs typeface="Arial" charset="0"/>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781.25</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475</a:t>
                      </a: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801.1</a:t>
                      </a: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alpha val="50000"/>
                      </a:schemeClr>
                    </a:solidFill>
                  </a:tcPr>
                </a:tc>
                <a:tc>
                  <a:txBody>
                    <a:bodyPr/>
                    <a:lstStyle/>
                    <a:p>
                      <a:pPr marL="0" marR="0" lvl="0" indent="0" algn="l" defTabSz="914400" rtl="0" eaLnBrk="1" fontAlgn="base" latinLnBrk="0" hangingPunct="1">
                        <a:lnSpc>
                          <a:spcPct val="90000"/>
                        </a:lnSpc>
                        <a:spcBef>
                          <a:spcPct val="35000"/>
                        </a:spcBef>
                        <a:spcAft>
                          <a:spcPct val="35000"/>
                        </a:spcAft>
                        <a:buClrTx/>
                        <a:buSzTx/>
                        <a:buFontTx/>
                        <a:buNone/>
                        <a:tabLst/>
                      </a:pPr>
                      <a:endParaRPr kumimoji="0" lang="en-US" sz="1500" b="0" i="0" u="none" strike="noStrike" cap="none" normalizeH="0" baseline="0" dirty="0">
                        <a:ln>
                          <a:noFill/>
                        </a:ln>
                        <a:solidFill>
                          <a:schemeClr val="bg1"/>
                        </a:solidFill>
                        <a:effectLst/>
                        <a:latin typeface="Arial" charset="0"/>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35000"/>
                        </a:spcBef>
                        <a:spcAft>
                          <a:spcPct val="35000"/>
                        </a:spcAft>
                        <a:buClrTx/>
                        <a:buSzTx/>
                        <a:buFontTx/>
                        <a:buNone/>
                        <a:tabLst/>
                      </a:pPr>
                      <a:endParaRPr kumimoji="0" lang="en-US" sz="1500" b="0" i="0" u="none" strike="noStrike" cap="none" normalizeH="0" baseline="0">
                        <a:ln>
                          <a:noFill/>
                        </a:ln>
                        <a:solidFill>
                          <a:schemeClr val="bg1"/>
                        </a:solidFill>
                        <a:effectLst/>
                        <a:latin typeface="Arial" charset="0"/>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 </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180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756</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dirty="0">
                          <a:ln>
                            <a:noFill/>
                          </a:ln>
                          <a:solidFill>
                            <a:schemeClr val="bg1"/>
                          </a:solidFill>
                          <a:effectLst/>
                          <a:latin typeface="Arial" charset="0"/>
                          <a:ea typeface="MS Mincho" pitchFamily="49" charset="-128"/>
                          <a:cs typeface="Arial" charset="0"/>
                        </a:rPr>
                        <a:t>833.75</a:t>
                      </a:r>
                      <a:endParaRPr kumimoji="0" lang="en-GB" altLang="ja-JP" sz="1400" b="0" i="0" u="none" strike="noStrike" cap="none" normalizeH="0" baseline="0" dirty="0">
                        <a:ln>
                          <a:noFill/>
                        </a:ln>
                        <a:solidFill>
                          <a:schemeClr val="bg1"/>
                        </a:solidFill>
                        <a:effectLst/>
                        <a:latin typeface="Arial" charset="0"/>
                        <a:ea typeface="MS Mincho" pitchFamily="49" charset="-128"/>
                        <a:cs typeface="Arial" charset="0"/>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528</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dirty="0">
                          <a:ln>
                            <a:noFill/>
                          </a:ln>
                          <a:solidFill>
                            <a:schemeClr val="bg1"/>
                          </a:solidFill>
                          <a:effectLst/>
                          <a:latin typeface="Arial" charset="0"/>
                          <a:ea typeface="MS Mincho" pitchFamily="49" charset="-128"/>
                          <a:cs typeface="Arial" charset="0"/>
                        </a:rPr>
                        <a:t>820.83</a:t>
                      </a:r>
                      <a:endParaRPr kumimoji="0" lang="en-GB" altLang="ja-JP" sz="1400" b="0" i="0" u="none" strike="noStrike" cap="none" normalizeH="0" baseline="0" dirty="0">
                        <a:ln>
                          <a:noFill/>
                        </a:ln>
                        <a:solidFill>
                          <a:schemeClr val="bg1"/>
                        </a:solidFill>
                        <a:effectLst/>
                        <a:latin typeface="Arial" charset="0"/>
                        <a:ea typeface="MS Mincho" pitchFamily="49" charset="-128"/>
                        <a:cs typeface="Arial" charset="0"/>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 </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10</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 1</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14356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dirty="0">
                          <a:ln>
                            <a:noFill/>
                          </a:ln>
                          <a:solidFill>
                            <a:schemeClr val="bg1"/>
                          </a:solidFill>
                          <a:effectLst/>
                          <a:latin typeface="Arial" charset="0"/>
                          <a:ea typeface="MS Mincho" pitchFamily="49" charset="-128"/>
                          <a:cs typeface="Arial" charset="0"/>
                        </a:rPr>
                        <a:t>1121</a:t>
                      </a:r>
                      <a:endParaRPr kumimoji="0" lang="en-GB" altLang="ja-JP" sz="1400" b="0" i="0" u="none" strike="noStrike" cap="none" normalizeH="0" baseline="0" dirty="0">
                        <a:ln>
                          <a:noFill/>
                        </a:ln>
                        <a:solidFill>
                          <a:schemeClr val="bg1"/>
                        </a:solidFill>
                        <a:effectLst/>
                        <a:latin typeface="Arial" charset="0"/>
                        <a:ea typeface="MS Mincho" pitchFamily="49" charset="-128"/>
                        <a:cs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dirty="0">
                          <a:ln>
                            <a:noFill/>
                          </a:ln>
                          <a:solidFill>
                            <a:schemeClr val="bg1"/>
                          </a:solidFill>
                          <a:effectLst/>
                          <a:latin typeface="Arial" charset="0"/>
                          <a:ea typeface="MS Mincho" pitchFamily="49" charset="-128"/>
                          <a:cs typeface="Arial" charset="0"/>
                        </a:rPr>
                        <a:t>925</a:t>
                      </a:r>
                      <a:endParaRPr kumimoji="0" lang="en-GB" altLang="ja-JP" sz="1400" b="0" i="0" u="none" strike="noStrike" cap="none" normalizeH="0" baseline="0" dirty="0">
                        <a:ln>
                          <a:noFill/>
                        </a:ln>
                        <a:solidFill>
                          <a:schemeClr val="bg1"/>
                        </a:solidFill>
                        <a:effectLst/>
                        <a:latin typeface="Arial" charset="0"/>
                        <a:ea typeface="MS Mincho" pitchFamily="49" charset="-128"/>
                        <a:cs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dirty="0">
                          <a:ln>
                            <a:noFill/>
                          </a:ln>
                          <a:solidFill>
                            <a:schemeClr val="bg1"/>
                          </a:solidFill>
                          <a:effectLst/>
                          <a:latin typeface="Arial" charset="0"/>
                          <a:ea typeface="MS Mincho" pitchFamily="49" charset="-128"/>
                          <a:cs typeface="Arial" charset="0"/>
                        </a:rPr>
                        <a:t>787</a:t>
                      </a:r>
                      <a:endParaRPr kumimoji="0" lang="en-GB" altLang="ja-JP" sz="1400" b="0" i="0" u="none" strike="noStrike" cap="none" normalizeH="0" baseline="0" dirty="0">
                        <a:ln>
                          <a:noFill/>
                        </a:ln>
                        <a:solidFill>
                          <a:schemeClr val="bg1"/>
                        </a:solidFill>
                        <a:effectLst/>
                        <a:latin typeface="Arial" charset="0"/>
                        <a:ea typeface="MS Mincho" pitchFamily="49" charset="-128"/>
                        <a:cs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dirty="0">
                          <a:ln>
                            <a:noFill/>
                          </a:ln>
                          <a:solidFill>
                            <a:schemeClr val="bg1"/>
                          </a:solidFill>
                          <a:effectLst/>
                          <a:latin typeface="Arial" charset="0"/>
                          <a:ea typeface="MS Mincho" pitchFamily="49" charset="-128"/>
                          <a:cs typeface="Arial" charset="0"/>
                        </a:rPr>
                        <a:t>917.31</a:t>
                      </a:r>
                      <a:endParaRPr kumimoji="0" lang="en-GB" altLang="ja-JP" sz="1400" b="0" i="0" u="none" strike="noStrike" cap="none" normalizeH="0" baseline="0" dirty="0">
                        <a:ln>
                          <a:noFill/>
                        </a:ln>
                        <a:solidFill>
                          <a:schemeClr val="bg1"/>
                        </a:solidFill>
                        <a:effectLst/>
                        <a:latin typeface="Arial" charset="0"/>
                        <a:ea typeface="MS Mincho" pitchFamily="49" charset="-128"/>
                        <a:cs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altLang="ja-JP" sz="1400" b="0" i="0" u="none" strike="noStrike" cap="none" normalizeH="0" baseline="0" dirty="0">
                        <a:ln>
                          <a:noFill/>
                        </a:ln>
                        <a:solidFill>
                          <a:schemeClr val="bg1"/>
                        </a:solidFill>
                        <a:effectLst/>
                        <a:latin typeface="Arial" charset="0"/>
                        <a:ea typeface="MS Mincho" pitchFamily="49" charset="-128"/>
                        <a:cs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dirty="0">
                          <a:ln>
                            <a:noFill/>
                          </a:ln>
                          <a:solidFill>
                            <a:schemeClr val="bg1"/>
                          </a:solidFill>
                          <a:effectLst/>
                          <a:latin typeface="Arial" charset="0"/>
                          <a:ea typeface="MS Mincho" pitchFamily="49" charset="-128"/>
                          <a:cs typeface="Arial" charset="0"/>
                        </a:rPr>
                        <a:t> </a:t>
                      </a:r>
                      <a:endParaRPr kumimoji="0" lang="en-GB" altLang="ja-JP" sz="1400" b="0" i="0" u="none" strike="noStrike" cap="none" normalizeH="0" baseline="0" dirty="0">
                        <a:ln>
                          <a:noFill/>
                        </a:ln>
                        <a:solidFill>
                          <a:schemeClr val="bg1"/>
                        </a:solidFill>
                        <a:effectLst/>
                        <a:latin typeface="Arial" charset="0"/>
                        <a:ea typeface="MS Mincho" pitchFamily="49" charset="-128"/>
                        <a:cs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altLang="ja-JP" sz="1400" b="0" i="0" u="none" strike="noStrike" cap="none" normalizeH="0" baseline="0" dirty="0">
                        <a:ln>
                          <a:noFill/>
                        </a:ln>
                        <a:solidFill>
                          <a:schemeClr val="bg1"/>
                        </a:solidFill>
                        <a:effectLst/>
                        <a:latin typeface="Arial" charset="0"/>
                        <a:ea typeface="MS Mincho" pitchFamily="49" charset="-128"/>
                        <a:cs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180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1133</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928</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791</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918.75</a:t>
                      </a: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dirty="0">
                          <a:ln>
                            <a:noFill/>
                          </a:ln>
                          <a:solidFill>
                            <a:schemeClr val="bg1"/>
                          </a:solidFill>
                          <a:effectLst/>
                          <a:latin typeface="Arial" charset="0"/>
                          <a:ea typeface="MS Mincho" pitchFamily="49" charset="-128"/>
                          <a:cs typeface="Arial" charset="0"/>
                        </a:rPr>
                        <a:t> 8</a:t>
                      </a: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9</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dirty="0">
                          <a:ln>
                            <a:noFill/>
                          </a:ln>
                          <a:solidFill>
                            <a:schemeClr val="bg1"/>
                          </a:solidFill>
                          <a:effectLst/>
                          <a:latin typeface="Arial" charset="0"/>
                          <a:ea typeface="MS Mincho" pitchFamily="49" charset="-128"/>
                          <a:cs typeface="Arial" charset="0"/>
                        </a:rPr>
                        <a:t> 2</a:t>
                      </a:r>
                      <a:endParaRPr kumimoji="0" lang="en-GB" altLang="ja-JP" sz="1400" b="0" i="0" u="none" strike="noStrike" cap="none" normalizeH="0" baseline="0" dirty="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180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1579</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1039.5</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1088</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1039.23</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9</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8</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dirty="0">
                          <a:ln>
                            <a:noFill/>
                          </a:ln>
                          <a:solidFill>
                            <a:schemeClr val="bg1"/>
                          </a:solidFill>
                          <a:effectLst/>
                          <a:latin typeface="Arial" charset="0"/>
                          <a:ea typeface="MS Mincho" pitchFamily="49" charset="-128"/>
                          <a:cs typeface="Arial" charset="0"/>
                        </a:rPr>
                        <a:t> </a:t>
                      </a:r>
                      <a:endParaRPr kumimoji="0" lang="en-GB" altLang="ja-JP" sz="1400" b="0" i="0" u="none" strike="noStrike" cap="none" normalizeH="0" baseline="0" dirty="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alpha val="50000"/>
                      </a:schemeClr>
                    </a:solidFill>
                  </a:tcPr>
                </a:tc>
                <a:extLst>
                  <a:ext uri="{0D108BD9-81ED-4DB2-BD59-A6C34878D82A}">
                    <a16:rowId xmlns:a16="http://schemas.microsoft.com/office/drawing/2014/main" val="10017"/>
                  </a:ext>
                </a:extLst>
              </a:tr>
              <a:tr h="180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dirty="0">
                          <a:ln>
                            <a:noFill/>
                          </a:ln>
                          <a:solidFill>
                            <a:schemeClr val="bg1"/>
                          </a:solidFill>
                          <a:effectLst/>
                          <a:latin typeface="Arial" charset="0"/>
                          <a:ea typeface="MS Mincho" pitchFamily="49" charset="-128"/>
                          <a:cs typeface="Arial" charset="0"/>
                        </a:rPr>
                        <a:t>1991</a:t>
                      </a:r>
                      <a:endParaRPr kumimoji="0" lang="en-GB" altLang="ja-JP" sz="1400" b="0" i="0" u="none" strike="noStrike" cap="none" normalizeH="0" baseline="0" dirty="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1142.5</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1260</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1135.57</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 </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 </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dirty="0">
                          <a:ln>
                            <a:noFill/>
                          </a:ln>
                          <a:solidFill>
                            <a:schemeClr val="bg1"/>
                          </a:solidFill>
                          <a:effectLst/>
                          <a:latin typeface="Arial" charset="0"/>
                          <a:ea typeface="MS Mincho" pitchFamily="49" charset="-128"/>
                          <a:cs typeface="Arial" charset="0"/>
                        </a:rPr>
                        <a:t> </a:t>
                      </a:r>
                      <a:endParaRPr kumimoji="0" lang="en-GB" altLang="ja-JP" sz="1400" b="0" i="0" u="none" strike="noStrike" cap="none" normalizeH="0" baseline="0" dirty="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r h="180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2019</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1149.5</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 </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dirty="0">
                          <a:ln>
                            <a:noFill/>
                          </a:ln>
                          <a:solidFill>
                            <a:schemeClr val="bg1"/>
                          </a:solidFill>
                          <a:effectLst/>
                          <a:latin typeface="Arial" charset="0"/>
                          <a:ea typeface="MS Mincho" pitchFamily="49" charset="-128"/>
                          <a:cs typeface="Arial" charset="0"/>
                        </a:rPr>
                        <a:t> </a:t>
                      </a:r>
                      <a:endParaRPr kumimoji="0" lang="en-GB" altLang="ja-JP" sz="1400" b="0" i="0" u="none" strike="noStrike" cap="none" normalizeH="0" baseline="0" dirty="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 </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7</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 </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9"/>
                  </a:ext>
                </a:extLst>
              </a:tr>
              <a:tr h="180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2245</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1206</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1263</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1216.97</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 </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 </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 </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0"/>
                  </a:ext>
                </a:extLst>
              </a:tr>
              <a:tr h="180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2741</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1330</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1449</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1330.98</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11</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6</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dirty="0">
                          <a:ln>
                            <a:noFill/>
                          </a:ln>
                          <a:solidFill>
                            <a:schemeClr val="bg1"/>
                          </a:solidFill>
                          <a:effectLst/>
                          <a:latin typeface="Arial" charset="0"/>
                          <a:ea typeface="MS Mincho" pitchFamily="49" charset="-128"/>
                          <a:cs typeface="Arial" charset="0"/>
                        </a:rPr>
                        <a:t> </a:t>
                      </a:r>
                      <a:endParaRPr kumimoji="0" lang="en-GB" altLang="ja-JP" sz="1400" b="0" i="0" u="none" strike="noStrike" cap="none" normalizeH="0" baseline="0" dirty="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1"/>
                  </a:ext>
                </a:extLst>
              </a:tr>
              <a:tr h="180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3029</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1402</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1583</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1402.15</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 </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 </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 </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2"/>
                  </a:ext>
                </a:extLst>
              </a:tr>
              <a:tr h="180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3339</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1479.5</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1681</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1476.25</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 </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5</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 </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3"/>
                  </a:ext>
                </a:extLst>
              </a:tr>
              <a:tr h="180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3522</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1525.25</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1756</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1524.35</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12</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5</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 </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4"/>
                  </a:ext>
                </a:extLst>
              </a:tr>
              <a:tr h="180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3540</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1529.75</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 </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 </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12</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5</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0.00</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5"/>
                  </a:ext>
                </a:extLst>
              </a:tr>
              <a:tr h="180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3653</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1558</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1" u="none" strike="noStrike" cap="none" normalizeH="0" baseline="0">
                          <a:ln>
                            <a:noFill/>
                          </a:ln>
                          <a:solidFill>
                            <a:schemeClr val="bg1"/>
                          </a:solidFill>
                          <a:effectLst/>
                          <a:latin typeface="Arial" charset="0"/>
                          <a:ea typeface="MS Mincho" pitchFamily="49" charset="-128"/>
                          <a:cs typeface="Arial" charset="0"/>
                        </a:rPr>
                        <a:t>1783</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1" u="none" strike="noStrike" cap="none" normalizeH="0" baseline="0">
                          <a:ln>
                            <a:noFill/>
                          </a:ln>
                          <a:solidFill>
                            <a:schemeClr val="bg1"/>
                          </a:solidFill>
                          <a:effectLst/>
                          <a:latin typeface="Arial" charset="0"/>
                          <a:ea typeface="MS Mincho" pitchFamily="49" charset="-128"/>
                          <a:cs typeface="Arial" charset="0"/>
                        </a:rPr>
                        <a:t>1556.1</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 </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5</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0.00</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6"/>
                  </a:ext>
                </a:extLst>
              </a:tr>
              <a:tr h="180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3943</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1630.5</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 </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 </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 </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5</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0.00</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7"/>
                  </a:ext>
                </a:extLst>
              </a:tr>
              <a:tr h="180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5130</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1927.25</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 </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 </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 </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 </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0.00</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8"/>
                  </a:ext>
                </a:extLst>
              </a:tr>
              <a:tr h="180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 </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 </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1873</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2188.76</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13</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 </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dirty="0">
                          <a:ln>
                            <a:noFill/>
                          </a:ln>
                          <a:solidFill>
                            <a:schemeClr val="bg1"/>
                          </a:solidFill>
                          <a:effectLst/>
                          <a:latin typeface="Arial" charset="0"/>
                          <a:ea typeface="MS Mincho" pitchFamily="49" charset="-128"/>
                          <a:cs typeface="Arial" charset="0"/>
                        </a:rPr>
                        <a:t>0.00</a:t>
                      </a:r>
                      <a:endParaRPr kumimoji="0" lang="en-GB" altLang="ja-JP" sz="1400" b="0" i="0" u="none" strike="noStrike" cap="none" normalizeH="0" baseline="0" dirty="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9"/>
                  </a:ext>
                </a:extLst>
              </a:tr>
              <a:tr h="18560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 </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 </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1897</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2210.85</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14</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 </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0.00</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30"/>
                  </a:ext>
                </a:extLst>
              </a:tr>
              <a:tr h="18560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6350</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2232.25</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1924</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2236.23</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15</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 </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0.00</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31"/>
                  </a:ext>
                </a:extLst>
              </a:tr>
              <a:tr h="18560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 </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 </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1937</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2248.65</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16</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 </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0.00</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32"/>
                  </a:ext>
                </a:extLst>
              </a:tr>
              <a:tr h="18560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6463</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2260.5</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1948</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2259.26</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 </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 </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0.00</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33"/>
                  </a:ext>
                </a:extLst>
              </a:tr>
              <a:tr h="18560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1" u="none" strike="noStrike" cap="none" normalizeH="0" baseline="0">
                          <a:ln>
                            <a:noFill/>
                          </a:ln>
                          <a:solidFill>
                            <a:schemeClr val="bg1"/>
                          </a:solidFill>
                          <a:effectLst/>
                          <a:latin typeface="Arial" charset="0"/>
                          <a:ea typeface="MS Mincho" pitchFamily="49" charset="-128"/>
                          <a:cs typeface="Arial" charset="0"/>
                        </a:rPr>
                        <a:t>6601</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1" u="none" strike="noStrike" cap="none" normalizeH="0" baseline="0">
                          <a:ln>
                            <a:noFill/>
                          </a:ln>
                          <a:solidFill>
                            <a:schemeClr val="bg1"/>
                          </a:solidFill>
                          <a:effectLst/>
                          <a:latin typeface="Arial" charset="0"/>
                          <a:ea typeface="MS Mincho" pitchFamily="49" charset="-128"/>
                          <a:cs typeface="Arial" charset="0"/>
                        </a:rPr>
                        <a:t>2295</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1988</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2298.71</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 </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 </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0.00</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34"/>
                  </a:ext>
                </a:extLst>
              </a:tr>
              <a:tr h="18560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6962</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2385.25</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2106</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2385.23</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 </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 </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0.00</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35"/>
                  </a:ext>
                </a:extLst>
              </a:tr>
              <a:tr h="18560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6980</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2389.75</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2111</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2390.11</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 </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 </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0.00</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36"/>
                  </a:ext>
                </a:extLst>
              </a:tr>
              <a:tr h="18560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6997</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2394</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2115</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2394.03</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17</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1</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0.00</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37"/>
                  </a:ext>
                </a:extLst>
              </a:tr>
              <a:tr h="18560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7424</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2500.75</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2189</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2492.08</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18</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1</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0.00</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38"/>
                  </a:ext>
                </a:extLst>
              </a:tr>
              <a:tr h="18560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8007</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2646.5</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2363</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2648.75</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 </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1</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0.00</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39"/>
                  </a:ext>
                </a:extLst>
              </a:tr>
              <a:tr h="18560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 </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 </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2377</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2664.14</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19</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1</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a:ln>
                            <a:noFill/>
                          </a:ln>
                          <a:solidFill>
                            <a:schemeClr val="bg1"/>
                          </a:solidFill>
                          <a:effectLst/>
                          <a:latin typeface="Arial" charset="0"/>
                          <a:ea typeface="MS Mincho" pitchFamily="49" charset="-128"/>
                          <a:cs typeface="Arial" charset="0"/>
                        </a:rPr>
                        <a:t>0.00</a:t>
                      </a:r>
                      <a:endParaRPr kumimoji="0" lang="en-GB" altLang="ja-JP" sz="1400" b="0" i="0" u="none" strike="noStrike" cap="none" normalizeH="0" baseline="0">
                        <a:ln>
                          <a:noFill/>
                        </a:ln>
                        <a:solidFill>
                          <a:schemeClr val="bg1"/>
                        </a:solidFill>
                        <a:effectLst/>
                        <a:latin typeface="Arial" charset="0"/>
                        <a:ea typeface="MS Mincho" pitchFamily="49" charset="-128"/>
                        <a:cs typeface="Arial"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40"/>
                  </a:ext>
                </a:extLst>
              </a:tr>
              <a:tr h="267268">
                <a:tc>
                  <a:txBody>
                    <a:bodyPr/>
                    <a:lstStyle/>
                    <a:p>
                      <a:pPr marL="0" marR="0" lvl="0" indent="0" algn="l" defTabSz="914400" rtl="0" eaLnBrk="1" fontAlgn="base" latinLnBrk="0" hangingPunct="1">
                        <a:lnSpc>
                          <a:spcPct val="90000"/>
                        </a:lnSpc>
                        <a:spcBef>
                          <a:spcPct val="35000"/>
                        </a:spcBef>
                        <a:spcAft>
                          <a:spcPct val="35000"/>
                        </a:spcAft>
                        <a:buClrTx/>
                        <a:buSzTx/>
                        <a:buFontTx/>
                        <a:buNone/>
                        <a:tabLst/>
                      </a:pPr>
                      <a:endParaRPr kumimoji="0" lang="en-US" sz="1500" b="0" i="0" u="none" strike="noStrike" cap="none" normalizeH="0" baseline="0">
                        <a:ln>
                          <a:noFill/>
                        </a:ln>
                        <a:solidFill>
                          <a:srgbClr val="000000"/>
                        </a:solidFill>
                        <a:effectLst/>
                        <a:latin typeface="Arial" charset="0"/>
                      </a:endParaRPr>
                    </a:p>
                  </a:txBody>
                  <a:tcPr marT="34290" marB="34290" anchor="b" horzOverflow="overflow">
                    <a:lnL cap="flat">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35000"/>
                        </a:spcBef>
                        <a:spcAft>
                          <a:spcPct val="35000"/>
                        </a:spcAft>
                        <a:buClrTx/>
                        <a:buSzTx/>
                        <a:buFontTx/>
                        <a:buNone/>
                        <a:tabLst/>
                      </a:pPr>
                      <a:endParaRPr kumimoji="0" lang="en-US" sz="1500" b="0" i="0" u="none" strike="noStrike" cap="none" normalizeH="0" baseline="0">
                        <a:ln>
                          <a:noFill/>
                        </a:ln>
                        <a:solidFill>
                          <a:srgbClr val="000000"/>
                        </a:solidFill>
                        <a:effectLst/>
                        <a:latin typeface="Arial" charset="0"/>
                      </a:endParaRPr>
                    </a:p>
                  </a:txBody>
                  <a:tcPr marT="34290" marB="3429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35000"/>
                        </a:spcBef>
                        <a:spcAft>
                          <a:spcPct val="35000"/>
                        </a:spcAft>
                        <a:buClrTx/>
                        <a:buSzTx/>
                        <a:buFontTx/>
                        <a:buNone/>
                        <a:tabLst/>
                      </a:pPr>
                      <a:endParaRPr kumimoji="0" lang="en-US" sz="1500" b="0" i="0" u="none" strike="noStrike" cap="none" normalizeH="0" baseline="0">
                        <a:ln>
                          <a:noFill/>
                        </a:ln>
                        <a:solidFill>
                          <a:srgbClr val="000000"/>
                        </a:solidFill>
                        <a:effectLst/>
                        <a:latin typeface="Arial" charset="0"/>
                      </a:endParaRPr>
                    </a:p>
                  </a:txBody>
                  <a:tcPr marT="34290" marB="3429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35000"/>
                        </a:spcBef>
                        <a:spcAft>
                          <a:spcPct val="35000"/>
                        </a:spcAft>
                        <a:buClrTx/>
                        <a:buSzTx/>
                        <a:buFontTx/>
                        <a:buNone/>
                        <a:tabLst/>
                      </a:pPr>
                      <a:endParaRPr kumimoji="0" lang="en-US" sz="1500" b="0" i="0" u="none" strike="noStrike" cap="none" normalizeH="0" baseline="0">
                        <a:ln>
                          <a:noFill/>
                        </a:ln>
                        <a:solidFill>
                          <a:srgbClr val="000000"/>
                        </a:solidFill>
                        <a:effectLst/>
                        <a:latin typeface="Arial" charset="0"/>
                      </a:endParaRPr>
                    </a:p>
                  </a:txBody>
                  <a:tcPr marT="34290" marB="3429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35000"/>
                        </a:spcBef>
                        <a:spcAft>
                          <a:spcPct val="35000"/>
                        </a:spcAft>
                        <a:buClrTx/>
                        <a:buSzTx/>
                        <a:buFontTx/>
                        <a:buNone/>
                        <a:tabLst/>
                      </a:pPr>
                      <a:endParaRPr kumimoji="0" lang="en-US" sz="1500" b="0" i="0" u="none" strike="noStrike" cap="none" normalizeH="0" baseline="0">
                        <a:ln>
                          <a:noFill/>
                        </a:ln>
                        <a:solidFill>
                          <a:srgbClr val="000000"/>
                        </a:solidFill>
                        <a:effectLst/>
                        <a:latin typeface="Arial" charset="0"/>
                      </a:endParaRPr>
                    </a:p>
                  </a:txBody>
                  <a:tcPr marT="34290" marB="3429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35000"/>
                        </a:spcBef>
                        <a:spcAft>
                          <a:spcPct val="35000"/>
                        </a:spcAft>
                        <a:buClrTx/>
                        <a:buSzTx/>
                        <a:buFontTx/>
                        <a:buNone/>
                        <a:tabLst/>
                      </a:pPr>
                      <a:endParaRPr kumimoji="0" lang="en-US" sz="1500" b="0" i="0" u="none" strike="noStrike" cap="none" normalizeH="0" baseline="0">
                        <a:ln>
                          <a:noFill/>
                        </a:ln>
                        <a:solidFill>
                          <a:srgbClr val="000000"/>
                        </a:solidFill>
                        <a:effectLst/>
                        <a:latin typeface="Arial" charset="0"/>
                      </a:endParaRPr>
                    </a:p>
                  </a:txBody>
                  <a:tcPr marT="34290" marB="3429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35000"/>
                        </a:spcBef>
                        <a:spcAft>
                          <a:spcPct val="35000"/>
                        </a:spcAft>
                        <a:buClrTx/>
                        <a:buSzTx/>
                        <a:buFontTx/>
                        <a:buNone/>
                        <a:tabLst/>
                      </a:pPr>
                      <a:endParaRPr kumimoji="0" lang="en-US" sz="1500" b="0" i="0" u="none" strike="noStrike" cap="none" normalizeH="0" baseline="0">
                        <a:ln>
                          <a:noFill/>
                        </a:ln>
                        <a:solidFill>
                          <a:srgbClr val="000000"/>
                        </a:solidFill>
                        <a:effectLst/>
                        <a:latin typeface="Arial" charset="0"/>
                      </a:endParaRPr>
                    </a:p>
                  </a:txBody>
                  <a:tcPr marT="34290" marB="34290" anchor="b"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41"/>
                  </a:ext>
                </a:extLst>
              </a:tr>
              <a:tr h="267268">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ja-JP" sz="800" b="0" i="1" u="none" strike="noStrike" cap="none" normalizeH="0" baseline="0">
                          <a:ln>
                            <a:noFill/>
                          </a:ln>
                          <a:solidFill>
                            <a:srgbClr val="FF0000"/>
                          </a:solidFill>
                          <a:effectLst/>
                          <a:latin typeface="Arial" charset="0"/>
                          <a:ea typeface="MS Mincho" pitchFamily="49" charset="-128"/>
                          <a:cs typeface="Arial" charset="0"/>
                        </a:rPr>
                        <a:t>Values in red may have high instrumental noise</a:t>
                      </a:r>
                      <a:endParaRPr kumimoji="0" lang="en-GB" altLang="ja-JP" sz="1400" b="0" i="0" u="none" strike="noStrike" cap="none" normalizeH="0" baseline="0">
                        <a:ln>
                          <a:noFill/>
                        </a:ln>
                        <a:solidFill>
                          <a:schemeClr val="tx1"/>
                        </a:solidFill>
                        <a:effectLst/>
                        <a:latin typeface="Arial" charset="0"/>
                        <a:ea typeface="MS Mincho" pitchFamily="49" charset="-128"/>
                        <a:cs typeface="Arial" charset="0"/>
                      </a:endParaRPr>
                    </a:p>
                  </a:txBody>
                  <a:tcPr marT="34290" marB="34290" anchor="b" horzOverflow="overflow">
                    <a:lnL cap="flat">
                      <a:noFill/>
                    </a:lnL>
                    <a:lnR>
                      <a:noFill/>
                    </a:lnR>
                    <a:lnT>
                      <a:noFill/>
                    </a:lnT>
                    <a:lnB cap="flat">
                      <a:noFill/>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marL="0" marR="0" lvl="0" indent="0" algn="l" defTabSz="914400" rtl="0" eaLnBrk="1" fontAlgn="base" latinLnBrk="0" hangingPunct="1">
                        <a:lnSpc>
                          <a:spcPct val="90000"/>
                        </a:lnSpc>
                        <a:spcBef>
                          <a:spcPct val="35000"/>
                        </a:spcBef>
                        <a:spcAft>
                          <a:spcPct val="35000"/>
                        </a:spcAft>
                        <a:buClrTx/>
                        <a:buSzTx/>
                        <a:buFontTx/>
                        <a:buNone/>
                        <a:tabLst/>
                      </a:pPr>
                      <a:endParaRPr kumimoji="0" lang="en-US" sz="1500" b="0" i="0" u="none" strike="noStrike" cap="none" normalizeH="0" baseline="0">
                        <a:ln>
                          <a:noFill/>
                        </a:ln>
                        <a:solidFill>
                          <a:srgbClr val="000000"/>
                        </a:solidFill>
                        <a:effectLst/>
                        <a:latin typeface="Arial" charset="0"/>
                      </a:endParaRPr>
                    </a:p>
                  </a:txBody>
                  <a:tcPr marT="34290" marB="34290" anchor="b"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90000"/>
                        </a:lnSpc>
                        <a:spcBef>
                          <a:spcPct val="35000"/>
                        </a:spcBef>
                        <a:spcAft>
                          <a:spcPct val="35000"/>
                        </a:spcAft>
                        <a:buClrTx/>
                        <a:buSzTx/>
                        <a:buFontTx/>
                        <a:buNone/>
                        <a:tabLst/>
                      </a:pPr>
                      <a:endParaRPr kumimoji="0" lang="en-US" sz="1500" b="0" i="0" u="none" strike="noStrike" cap="none" normalizeH="0" baseline="0">
                        <a:ln>
                          <a:noFill/>
                        </a:ln>
                        <a:solidFill>
                          <a:srgbClr val="000000"/>
                        </a:solidFill>
                        <a:effectLst/>
                        <a:latin typeface="Arial" charset="0"/>
                      </a:endParaRPr>
                    </a:p>
                  </a:txBody>
                  <a:tcPr marT="34290" marB="34290" anchor="b"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90000"/>
                        </a:lnSpc>
                        <a:spcBef>
                          <a:spcPct val="35000"/>
                        </a:spcBef>
                        <a:spcAft>
                          <a:spcPct val="35000"/>
                        </a:spcAft>
                        <a:buClrTx/>
                        <a:buSzTx/>
                        <a:buFontTx/>
                        <a:buNone/>
                        <a:tabLst/>
                      </a:pPr>
                      <a:endParaRPr kumimoji="0" lang="en-US" sz="1500" b="0" i="0" u="none" strike="noStrike" cap="none" normalizeH="0" baseline="0" dirty="0">
                        <a:ln>
                          <a:noFill/>
                        </a:ln>
                        <a:solidFill>
                          <a:srgbClr val="000000"/>
                        </a:solidFill>
                        <a:effectLst/>
                        <a:latin typeface="Arial" charset="0"/>
                      </a:endParaRPr>
                    </a:p>
                  </a:txBody>
                  <a:tcPr marT="34290" marB="34290" anchor="b"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42"/>
                  </a:ext>
                </a:extLst>
              </a:tr>
            </a:tbl>
          </a:graphicData>
        </a:graphic>
      </p:graphicFrame>
      <p:sp>
        <p:nvSpPr>
          <p:cNvPr id="180499" name="Text Box 1299"/>
          <p:cNvSpPr txBox="1">
            <a:spLocks noChangeArrowheads="1"/>
          </p:cNvSpPr>
          <p:nvPr/>
        </p:nvSpPr>
        <p:spPr bwMode="auto">
          <a:xfrm>
            <a:off x="800100" y="1321588"/>
            <a:ext cx="2603036" cy="1034129"/>
          </a:xfrm>
          <a:prstGeom prst="rect">
            <a:avLst/>
          </a:prstGeom>
          <a:solidFill>
            <a:schemeClr val="accent1"/>
          </a:solidFill>
          <a:ln w="9525" algn="ctr">
            <a:solidFill>
              <a:schemeClr val="bg1"/>
            </a:solidFill>
            <a:miter lim="800000"/>
            <a:headEnd/>
            <a:tailEnd/>
          </a:ln>
          <a:effectLst/>
        </p:spPr>
        <p:txBody>
          <a:bodyPr wrap="square">
            <a:spAutoFit/>
          </a:bodyPr>
          <a:lstStyle/>
          <a:p>
            <a:r>
              <a:rPr lang="en-GB" sz="2400" dirty="0">
                <a:solidFill>
                  <a:schemeClr val="bg1"/>
                </a:solidFill>
                <a:ea typeface="+mn-ea"/>
                <a:cs typeface="+mn-cs"/>
              </a:rPr>
              <a:t>IR Channel</a:t>
            </a:r>
          </a:p>
          <a:p>
            <a:r>
              <a:rPr lang="en-GB" sz="2400" dirty="0">
                <a:solidFill>
                  <a:schemeClr val="bg1"/>
                </a:solidFill>
                <a:ea typeface="+mn-ea"/>
                <a:cs typeface="+mn-cs"/>
              </a:rPr>
              <a:t>list for sensors </a:t>
            </a:r>
          </a:p>
          <a:p>
            <a:r>
              <a:rPr lang="en-GB" sz="2400" dirty="0">
                <a:solidFill>
                  <a:schemeClr val="bg1"/>
                </a:solidFill>
                <a:ea typeface="+mn-ea"/>
                <a:cs typeface="+mn-cs"/>
              </a:rPr>
              <a:t>in this study</a:t>
            </a:r>
          </a:p>
        </p:txBody>
      </p:sp>
      <p:sp>
        <p:nvSpPr>
          <p:cNvPr id="180543" name="Rectangle 1343"/>
          <p:cNvSpPr>
            <a:spLocks noChangeArrowheads="1"/>
          </p:cNvSpPr>
          <p:nvPr/>
        </p:nvSpPr>
        <p:spPr bwMode="auto">
          <a:xfrm>
            <a:off x="3781424" y="3330618"/>
            <a:ext cx="5353051" cy="175679"/>
          </a:xfrm>
          <a:prstGeom prst="rect">
            <a:avLst/>
          </a:prstGeom>
          <a:solidFill>
            <a:srgbClr val="FF3300">
              <a:alpha val="10001"/>
            </a:srgbClr>
          </a:solidFill>
          <a:ln w="19050" algn="ctr">
            <a:solidFill>
              <a:srgbClr val="FF3300"/>
            </a:solidFill>
            <a:miter lim="800000"/>
            <a:headEnd/>
            <a:tailEnd/>
          </a:ln>
          <a:effectLst/>
        </p:spPr>
        <p:txBody>
          <a:bodyPr wrap="none" anchor="ctr"/>
          <a:lstStyle/>
          <a:p>
            <a:pPr>
              <a:lnSpc>
                <a:spcPct val="70000"/>
              </a:lnSpc>
              <a:spcBef>
                <a:spcPct val="35000"/>
              </a:spcBef>
              <a:spcAft>
                <a:spcPct val="35000"/>
              </a:spcAft>
            </a:pPr>
            <a:endParaRPr lang="en-GB" sz="1400" dirty="0">
              <a:solidFill>
                <a:srgbClr val="000000"/>
              </a:solidFill>
              <a:ea typeface="+mn-ea"/>
              <a:cs typeface="+mn-cs"/>
            </a:endParaRPr>
          </a:p>
        </p:txBody>
      </p:sp>
      <p:sp>
        <p:nvSpPr>
          <p:cNvPr id="180545" name="Rectangle 1345"/>
          <p:cNvSpPr>
            <a:spLocks noChangeArrowheads="1"/>
          </p:cNvSpPr>
          <p:nvPr/>
        </p:nvSpPr>
        <p:spPr bwMode="auto">
          <a:xfrm>
            <a:off x="3781424" y="1231100"/>
            <a:ext cx="5362575" cy="180976"/>
          </a:xfrm>
          <a:prstGeom prst="rect">
            <a:avLst/>
          </a:prstGeom>
          <a:solidFill>
            <a:schemeClr val="accent2">
              <a:alpha val="10001"/>
            </a:schemeClr>
          </a:solidFill>
          <a:ln w="19050" algn="ctr">
            <a:solidFill>
              <a:schemeClr val="accent2"/>
            </a:solidFill>
            <a:miter lim="800000"/>
            <a:headEnd/>
            <a:tailEnd/>
          </a:ln>
          <a:effectLst/>
        </p:spPr>
        <p:txBody>
          <a:bodyPr wrap="none" anchor="ctr"/>
          <a:lstStyle/>
          <a:p>
            <a:pPr>
              <a:lnSpc>
                <a:spcPct val="70000"/>
              </a:lnSpc>
              <a:spcBef>
                <a:spcPct val="35000"/>
              </a:spcBef>
              <a:spcAft>
                <a:spcPct val="35000"/>
              </a:spcAft>
              <a:buFontTx/>
              <a:buChar char="•"/>
            </a:pPr>
            <a:endParaRPr lang="en-GB" sz="1400">
              <a:solidFill>
                <a:srgbClr val="000000"/>
              </a:solidFill>
              <a:ea typeface="+mn-ea"/>
              <a:cs typeface="+mn-cs"/>
            </a:endParaRPr>
          </a:p>
        </p:txBody>
      </p:sp>
      <p:sp>
        <p:nvSpPr>
          <p:cNvPr id="180546" name="Text Box 1346"/>
          <p:cNvSpPr txBox="1">
            <a:spLocks noChangeArrowheads="1"/>
          </p:cNvSpPr>
          <p:nvPr/>
        </p:nvSpPr>
        <p:spPr bwMode="auto">
          <a:xfrm>
            <a:off x="1274530" y="3078959"/>
            <a:ext cx="1986441" cy="1372683"/>
          </a:xfrm>
          <a:prstGeom prst="rect">
            <a:avLst/>
          </a:prstGeom>
          <a:noFill/>
          <a:ln w="9525" algn="ctr">
            <a:noFill/>
            <a:miter lim="800000"/>
            <a:headEnd/>
            <a:tailEnd/>
          </a:ln>
          <a:effectLst/>
        </p:spPr>
        <p:txBody>
          <a:bodyPr wrap="none">
            <a:spAutoFit/>
          </a:bodyPr>
          <a:lstStyle/>
          <a:p>
            <a:pPr marL="261938" indent="-261938" algn="ctr">
              <a:lnSpc>
                <a:spcPct val="70000"/>
              </a:lnSpc>
              <a:spcBef>
                <a:spcPct val="5000"/>
              </a:spcBef>
              <a:spcAft>
                <a:spcPct val="15000"/>
              </a:spcAft>
            </a:pPr>
            <a:r>
              <a:rPr lang="en-GB" sz="1600" b="1" dirty="0" err="1">
                <a:solidFill>
                  <a:srgbClr val="333399"/>
                </a:solidFill>
                <a:ea typeface="+mn-ea"/>
                <a:cs typeface="+mn-cs"/>
              </a:rPr>
              <a:t>Wavenumber</a:t>
            </a:r>
            <a:endParaRPr lang="en-GB" sz="1600" b="1" dirty="0">
              <a:solidFill>
                <a:srgbClr val="333399"/>
              </a:solidFill>
              <a:ea typeface="+mn-ea"/>
              <a:cs typeface="+mn-cs"/>
            </a:endParaRPr>
          </a:p>
          <a:p>
            <a:pPr marL="261938" indent="-261938" algn="ctr">
              <a:lnSpc>
                <a:spcPct val="70000"/>
              </a:lnSpc>
              <a:spcBef>
                <a:spcPct val="5000"/>
              </a:spcBef>
              <a:spcAft>
                <a:spcPct val="15000"/>
              </a:spcAft>
            </a:pPr>
            <a:r>
              <a:rPr lang="en-GB" sz="1600" b="1" dirty="0">
                <a:solidFill>
                  <a:srgbClr val="333399"/>
                </a:solidFill>
                <a:ea typeface="+mn-ea"/>
                <a:cs typeface="+mn-cs"/>
              </a:rPr>
              <a:t>=</a:t>
            </a:r>
          </a:p>
          <a:p>
            <a:pPr marL="261938" indent="-261938" algn="ctr">
              <a:lnSpc>
                <a:spcPct val="70000"/>
              </a:lnSpc>
              <a:spcBef>
                <a:spcPct val="5000"/>
              </a:spcBef>
              <a:spcAft>
                <a:spcPct val="15000"/>
              </a:spcAft>
            </a:pPr>
            <a:r>
              <a:rPr lang="en-GB" sz="1600" b="1" dirty="0">
                <a:solidFill>
                  <a:srgbClr val="333399"/>
                </a:solidFill>
                <a:ea typeface="+mn-ea"/>
                <a:cs typeface="+mn-cs"/>
              </a:rPr>
              <a:t>1/wavelength (cm)</a:t>
            </a:r>
          </a:p>
          <a:p>
            <a:pPr marL="261938" indent="-261938" algn="ctr">
              <a:lnSpc>
                <a:spcPct val="70000"/>
              </a:lnSpc>
              <a:spcBef>
                <a:spcPct val="5000"/>
              </a:spcBef>
              <a:spcAft>
                <a:spcPct val="15000"/>
              </a:spcAft>
            </a:pPr>
            <a:endParaRPr lang="en-GB" sz="1600" b="1" dirty="0">
              <a:solidFill>
                <a:srgbClr val="333399"/>
              </a:solidFill>
              <a:ea typeface="+mn-ea"/>
              <a:cs typeface="+mn-cs"/>
            </a:endParaRPr>
          </a:p>
          <a:p>
            <a:pPr marL="261938" indent="-261938" algn="ctr">
              <a:lnSpc>
                <a:spcPct val="70000"/>
              </a:lnSpc>
              <a:spcBef>
                <a:spcPct val="5000"/>
              </a:spcBef>
              <a:spcAft>
                <a:spcPct val="15000"/>
              </a:spcAft>
            </a:pPr>
            <a:r>
              <a:rPr lang="en-GB" sz="1600" b="1" dirty="0">
                <a:solidFill>
                  <a:srgbClr val="333399"/>
                </a:solidFill>
                <a:ea typeface="+mn-ea"/>
                <a:cs typeface="+mn-cs"/>
              </a:rPr>
              <a:t>1000cm</a:t>
            </a:r>
            <a:r>
              <a:rPr lang="en-GB" sz="1600" b="1" baseline="30000" dirty="0">
                <a:solidFill>
                  <a:srgbClr val="333399"/>
                </a:solidFill>
                <a:ea typeface="+mn-ea"/>
                <a:cs typeface="+mn-cs"/>
              </a:rPr>
              <a:t>-1</a:t>
            </a:r>
            <a:r>
              <a:rPr lang="en-GB" sz="1600" b="1" dirty="0">
                <a:solidFill>
                  <a:srgbClr val="333399"/>
                </a:solidFill>
                <a:ea typeface="+mn-ea"/>
                <a:cs typeface="+mn-cs"/>
              </a:rPr>
              <a:t>=0.001cm</a:t>
            </a:r>
          </a:p>
          <a:p>
            <a:pPr marL="261938" indent="-261938" algn="ctr">
              <a:lnSpc>
                <a:spcPct val="70000"/>
              </a:lnSpc>
              <a:spcBef>
                <a:spcPct val="5000"/>
              </a:spcBef>
              <a:spcAft>
                <a:spcPct val="15000"/>
              </a:spcAft>
            </a:pPr>
            <a:r>
              <a:rPr lang="en-GB" sz="1600" b="1" dirty="0">
                <a:solidFill>
                  <a:srgbClr val="333399"/>
                </a:solidFill>
                <a:ea typeface="+mn-ea"/>
                <a:cs typeface="+mn-cs"/>
              </a:rPr>
              <a:t>           =10</a:t>
            </a:r>
            <a:r>
              <a:rPr lang="en-GB" sz="1600" b="1" dirty="0">
                <a:solidFill>
                  <a:srgbClr val="333399"/>
                </a:solidFill>
                <a:ea typeface="+mn-ea"/>
                <a:cs typeface="Arial" charset="0"/>
              </a:rPr>
              <a:t>µm</a:t>
            </a:r>
            <a:endParaRPr lang="en-GB" sz="1600" b="1" baseline="30000" dirty="0">
              <a:solidFill>
                <a:srgbClr val="333399"/>
              </a:solidFill>
              <a:ea typeface="+mn-ea"/>
              <a:cs typeface="Arial" charset="0"/>
            </a:endParaRPr>
          </a:p>
        </p:txBody>
      </p:sp>
      <p:sp>
        <p:nvSpPr>
          <p:cNvPr id="282481" name="Rectangle 2929"/>
          <p:cNvSpPr>
            <a:spLocks noChangeArrowheads="1"/>
          </p:cNvSpPr>
          <p:nvPr/>
        </p:nvSpPr>
        <p:spPr bwMode="auto">
          <a:xfrm>
            <a:off x="3774200" y="4862671"/>
            <a:ext cx="5353051" cy="180976"/>
          </a:xfrm>
          <a:prstGeom prst="rect">
            <a:avLst/>
          </a:prstGeom>
          <a:solidFill>
            <a:schemeClr val="hlink">
              <a:alpha val="10001"/>
            </a:schemeClr>
          </a:solidFill>
          <a:ln w="19050" algn="ctr">
            <a:solidFill>
              <a:schemeClr val="hlink"/>
            </a:solidFill>
            <a:miter lim="800000"/>
            <a:headEnd/>
            <a:tailEnd/>
          </a:ln>
          <a:effectLst/>
        </p:spPr>
        <p:txBody>
          <a:bodyPr wrap="none" anchor="ctr"/>
          <a:lstStyle/>
          <a:p>
            <a:pPr>
              <a:lnSpc>
                <a:spcPct val="70000"/>
              </a:lnSpc>
              <a:spcBef>
                <a:spcPct val="35000"/>
              </a:spcBef>
              <a:spcAft>
                <a:spcPct val="35000"/>
              </a:spcAft>
              <a:buFontTx/>
              <a:buChar char="•"/>
            </a:pPr>
            <a:endParaRPr lang="en-GB" sz="1400">
              <a:solidFill>
                <a:srgbClr val="000000"/>
              </a:solidFill>
              <a:ea typeface="+mn-ea"/>
              <a:cs typeface="+mn-cs"/>
            </a:endParaRPr>
          </a:p>
        </p:txBody>
      </p:sp>
      <p:sp>
        <p:nvSpPr>
          <p:cNvPr id="2" name="Rectangle 1">
            <a:extLst>
              <a:ext uri="{FF2B5EF4-FFF2-40B4-BE49-F238E27FC236}">
                <a16:creationId xmlns:a16="http://schemas.microsoft.com/office/drawing/2014/main" id="{E2B3CEB6-EA38-C24D-8388-4FE9F5221566}"/>
              </a:ext>
            </a:extLst>
          </p:cNvPr>
          <p:cNvSpPr/>
          <p:nvPr/>
        </p:nvSpPr>
        <p:spPr bwMode="auto">
          <a:xfrm>
            <a:off x="7682612" y="2180038"/>
            <a:ext cx="661288" cy="255734"/>
          </a:xfrm>
          <a:prstGeom prst="rect">
            <a:avLst/>
          </a:prstGeom>
          <a:solidFill>
            <a:schemeClr val="accent2">
              <a:lumMod val="20000"/>
              <a:lumOff val="80000"/>
              <a:alpha val="42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l" defTabSz="914400" rtl="0" eaLnBrk="1" fontAlgn="base" latinLnBrk="0" hangingPunct="1">
              <a:lnSpc>
                <a:spcPct val="70000"/>
              </a:lnSpc>
              <a:spcBef>
                <a:spcPct val="35000"/>
              </a:spcBef>
              <a:spcAft>
                <a:spcPct val="35000"/>
              </a:spcAft>
              <a:buClrTx/>
              <a:buSzTx/>
              <a:tabLst/>
            </a:pPr>
            <a:endParaRPr kumimoji="0" lang="en-US" sz="1400" b="0" i="0" u="none" strike="noStrike" cap="none" normalizeH="0" baseline="0" dirty="0">
              <a:ln>
                <a:noFill/>
              </a:ln>
              <a:solidFill>
                <a:srgbClr val="000000"/>
              </a:solidFill>
              <a:effectLst/>
              <a:latin typeface="Arial"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0543"/>
                                        </p:tgtEl>
                                        <p:attrNameLst>
                                          <p:attrName>style.visibility</p:attrName>
                                        </p:attrNameLst>
                                      </p:cBhvr>
                                      <p:to>
                                        <p:strVal val="visible"/>
                                      </p:to>
                                    </p:set>
                                    <p:anim calcmode="lin" valueType="num">
                                      <p:cBhvr additive="base">
                                        <p:cTn id="7" dur="500" fill="hold"/>
                                        <p:tgtEl>
                                          <p:spTgt spid="180543"/>
                                        </p:tgtEl>
                                        <p:attrNameLst>
                                          <p:attrName>ppt_x</p:attrName>
                                        </p:attrNameLst>
                                      </p:cBhvr>
                                      <p:tavLst>
                                        <p:tav tm="0">
                                          <p:val>
                                            <p:strVal val="#ppt_x"/>
                                          </p:val>
                                        </p:tav>
                                        <p:tav tm="100000">
                                          <p:val>
                                            <p:strVal val="#ppt_x"/>
                                          </p:val>
                                        </p:tav>
                                      </p:tavLst>
                                    </p:anim>
                                    <p:anim calcmode="lin" valueType="num">
                                      <p:cBhvr additive="base">
                                        <p:cTn id="8" dur="500" fill="hold"/>
                                        <p:tgtEl>
                                          <p:spTgt spid="18054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0545"/>
                                        </p:tgtEl>
                                        <p:attrNameLst>
                                          <p:attrName>style.visibility</p:attrName>
                                        </p:attrNameLst>
                                      </p:cBhvr>
                                      <p:to>
                                        <p:strVal val="visible"/>
                                      </p:to>
                                    </p:set>
                                    <p:anim calcmode="lin" valueType="num">
                                      <p:cBhvr additive="base">
                                        <p:cTn id="13" dur="500" fill="hold"/>
                                        <p:tgtEl>
                                          <p:spTgt spid="180545"/>
                                        </p:tgtEl>
                                        <p:attrNameLst>
                                          <p:attrName>ppt_x</p:attrName>
                                        </p:attrNameLst>
                                      </p:cBhvr>
                                      <p:tavLst>
                                        <p:tav tm="0">
                                          <p:val>
                                            <p:strVal val="#ppt_x"/>
                                          </p:val>
                                        </p:tav>
                                        <p:tav tm="100000">
                                          <p:val>
                                            <p:strVal val="#ppt_x"/>
                                          </p:val>
                                        </p:tav>
                                      </p:tavLst>
                                    </p:anim>
                                    <p:anim calcmode="lin" valueType="num">
                                      <p:cBhvr additive="base">
                                        <p:cTn id="14" dur="500" fill="hold"/>
                                        <p:tgtEl>
                                          <p:spTgt spid="180545"/>
                                        </p:tgtEl>
                                        <p:attrNameLst>
                                          <p:attrName>ppt_y</p:attrName>
                                        </p:attrNameLst>
                                      </p:cBhvr>
                                      <p:tavLst>
                                        <p:tav tm="0">
                                          <p:val>
                                            <p:strVal val="1+#ppt_h/2"/>
                                          </p:val>
                                        </p:tav>
                                        <p:tav tm="100000">
                                          <p:val>
                                            <p:strVal val="#ppt_y"/>
                                          </p:val>
                                        </p:tav>
                                      </p:tavLst>
                                    </p:anim>
                                  </p:childTnLst>
                                </p:cTn>
                              </p:par>
                              <p:par>
                                <p:cTn id="15" presetID="9"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82481"/>
                                        </p:tgtEl>
                                        <p:attrNameLst>
                                          <p:attrName>style.visibility</p:attrName>
                                        </p:attrNameLst>
                                      </p:cBhvr>
                                      <p:to>
                                        <p:strVal val="visible"/>
                                      </p:to>
                                    </p:set>
                                    <p:anim calcmode="lin" valueType="num">
                                      <p:cBhvr additive="base">
                                        <p:cTn id="22" dur="500" fill="hold"/>
                                        <p:tgtEl>
                                          <p:spTgt spid="282481"/>
                                        </p:tgtEl>
                                        <p:attrNameLst>
                                          <p:attrName>ppt_x</p:attrName>
                                        </p:attrNameLst>
                                      </p:cBhvr>
                                      <p:tavLst>
                                        <p:tav tm="0">
                                          <p:val>
                                            <p:strVal val="#ppt_x"/>
                                          </p:val>
                                        </p:tav>
                                        <p:tav tm="100000">
                                          <p:val>
                                            <p:strVal val="#ppt_x"/>
                                          </p:val>
                                        </p:tav>
                                      </p:tavLst>
                                    </p:anim>
                                    <p:anim calcmode="lin" valueType="num">
                                      <p:cBhvr additive="base">
                                        <p:cTn id="23" dur="500" fill="hold"/>
                                        <p:tgtEl>
                                          <p:spTgt spid="2824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543" grpId="0" animBg="1"/>
      <p:bldP spid="180545" grpId="0" animBg="1"/>
      <p:bldP spid="282481" grpId="0" animBg="1"/>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GB"/>
              <a:t>© Crown copyright   Met Office</a:t>
            </a:r>
            <a:endParaRPr lang="en-GB" sz="1400">
              <a:latin typeface="Times" pitchFamily="18" charset="0"/>
            </a:endParaRPr>
          </a:p>
        </p:txBody>
      </p:sp>
      <p:sp>
        <p:nvSpPr>
          <p:cNvPr id="208898" name="Rectangle 2"/>
          <p:cNvSpPr>
            <a:spLocks noGrp="1" noChangeArrowheads="1"/>
          </p:cNvSpPr>
          <p:nvPr>
            <p:ph type="title"/>
          </p:nvPr>
        </p:nvSpPr>
        <p:spPr/>
        <p:txBody>
          <a:bodyPr/>
          <a:lstStyle/>
          <a:p>
            <a:r>
              <a:rPr lang="en-GB"/>
              <a:t>Analysis</a:t>
            </a:r>
          </a:p>
        </p:txBody>
      </p:sp>
      <p:sp>
        <p:nvSpPr>
          <p:cNvPr id="208899" name="Rectangle 3"/>
          <p:cNvSpPr>
            <a:spLocks noGrp="1" noChangeArrowheads="1"/>
          </p:cNvSpPr>
          <p:nvPr>
            <p:ph type="body" idx="1"/>
          </p:nvPr>
        </p:nvSpPr>
        <p:spPr>
          <a:xfrm>
            <a:off x="907728" y="1168005"/>
            <a:ext cx="7790187" cy="3563540"/>
          </a:xfrm>
        </p:spPr>
        <p:txBody>
          <a:bodyPr/>
          <a:lstStyle/>
          <a:p>
            <a:r>
              <a:rPr lang="en-GB" dirty="0"/>
              <a:t>Over 10 years of data collected 20 Nov 08 to 31 Dec 2019 (except AATSR and MW sensors)</a:t>
            </a:r>
          </a:p>
          <a:p>
            <a:r>
              <a:rPr lang="en-GB" dirty="0"/>
              <a:t>Generally only global or “full disk” mean plots shown which may “hide” things</a:t>
            </a:r>
          </a:p>
          <a:p>
            <a:r>
              <a:rPr lang="en-GB" dirty="0"/>
              <a:t>Only clear radiances over ocean included in analysis</a:t>
            </a:r>
          </a:p>
          <a:p>
            <a:r>
              <a:rPr lang="en-GB" dirty="0"/>
              <a:t>Comparisons with SEVIRI are </a:t>
            </a:r>
            <a:r>
              <a:rPr lang="en-GB" u="sng" dirty="0"/>
              <a:t>only</a:t>
            </a:r>
            <a:r>
              <a:rPr lang="en-GB" dirty="0"/>
              <a:t> over a limited area</a:t>
            </a:r>
          </a:p>
          <a:p>
            <a:r>
              <a:rPr lang="en-GB" dirty="0"/>
              <a:t>Radiances are </a:t>
            </a:r>
            <a:r>
              <a:rPr lang="en-GB" u="sng" dirty="0"/>
              <a:t>not</a:t>
            </a:r>
            <a:r>
              <a:rPr lang="en-GB" dirty="0"/>
              <a:t> bias corrected of course and no GSICS correction applied</a:t>
            </a:r>
          </a:p>
          <a:p>
            <a:pPr>
              <a:buFontTx/>
              <a:buNone/>
            </a:pPr>
            <a:endParaRPr lang="en-GB" dirty="0"/>
          </a:p>
        </p:txBody>
      </p:sp>
    </p:spTree>
  </p:cSld>
  <p:clrMapOvr>
    <a:masterClrMapping/>
  </p:clrMapOvr>
  <p:transition>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Footer Placeholder 3"/>
          <p:cNvSpPr>
            <a:spLocks noGrp="1"/>
          </p:cNvSpPr>
          <p:nvPr>
            <p:ph type="ftr" sz="quarter" idx="10"/>
          </p:nvPr>
        </p:nvSpPr>
        <p:spPr/>
        <p:txBody>
          <a:bodyPr/>
          <a:lstStyle/>
          <a:p>
            <a:r>
              <a:rPr lang="en-GB"/>
              <a:t>© Crown copyright   Met Office</a:t>
            </a:r>
            <a:endParaRPr lang="en-GB" sz="1400">
              <a:latin typeface="Times" pitchFamily="18" charset="0"/>
            </a:endParaRPr>
          </a:p>
        </p:txBody>
      </p:sp>
      <p:sp>
        <p:nvSpPr>
          <p:cNvPr id="234498" name="Rectangle 2"/>
          <p:cNvSpPr>
            <a:spLocks noGrp="1" noChangeArrowheads="1"/>
          </p:cNvSpPr>
          <p:nvPr>
            <p:ph type="title"/>
          </p:nvPr>
        </p:nvSpPr>
        <p:spPr>
          <a:xfrm>
            <a:off x="1763713" y="141685"/>
            <a:ext cx="6934200" cy="1028700"/>
          </a:xfrm>
        </p:spPr>
        <p:txBody>
          <a:bodyPr/>
          <a:lstStyle/>
          <a:p>
            <a:r>
              <a:rPr lang="en-GB" sz="3600" dirty="0"/>
              <a:t>Model and observation changes</a:t>
            </a:r>
          </a:p>
        </p:txBody>
      </p:sp>
      <p:graphicFrame>
        <p:nvGraphicFramePr>
          <p:cNvPr id="305198" name="Group 1070"/>
          <p:cNvGraphicFramePr>
            <a:graphicFrameLocks noGrp="1"/>
          </p:cNvGraphicFramePr>
          <p:nvPr>
            <p:extLst>
              <p:ext uri="{D42A27DB-BD31-4B8C-83A1-F6EECF244321}">
                <p14:modId xmlns:p14="http://schemas.microsoft.com/office/powerpoint/2010/main" val="1452455273"/>
              </p:ext>
            </p:extLst>
          </p:nvPr>
        </p:nvGraphicFramePr>
        <p:xfrm>
          <a:off x="323850" y="850345"/>
          <a:ext cx="8345806" cy="4091940"/>
        </p:xfrm>
        <a:graphic>
          <a:graphicData uri="http://schemas.openxmlformats.org/drawingml/2006/table">
            <a:tbl>
              <a:tblPr/>
              <a:tblGrid>
                <a:gridCol w="943921">
                  <a:extLst>
                    <a:ext uri="{9D8B030D-6E8A-4147-A177-3AD203B41FA5}">
                      <a16:colId xmlns:a16="http://schemas.microsoft.com/office/drawing/2014/main" val="20000"/>
                    </a:ext>
                  </a:extLst>
                </a:gridCol>
                <a:gridCol w="2904180">
                  <a:extLst>
                    <a:ext uri="{9D8B030D-6E8A-4147-A177-3AD203B41FA5}">
                      <a16:colId xmlns:a16="http://schemas.microsoft.com/office/drawing/2014/main" val="20001"/>
                    </a:ext>
                  </a:extLst>
                </a:gridCol>
                <a:gridCol w="781050">
                  <a:extLst>
                    <a:ext uri="{9D8B030D-6E8A-4147-A177-3AD203B41FA5}">
                      <a16:colId xmlns:a16="http://schemas.microsoft.com/office/drawing/2014/main" val="20002"/>
                    </a:ext>
                  </a:extLst>
                </a:gridCol>
                <a:gridCol w="3716655">
                  <a:extLst>
                    <a:ext uri="{9D8B030D-6E8A-4147-A177-3AD203B41FA5}">
                      <a16:colId xmlns:a16="http://schemas.microsoft.com/office/drawing/2014/main" val="20003"/>
                    </a:ext>
                  </a:extLst>
                </a:gridCol>
              </a:tblGrid>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a:ln>
                            <a:noFill/>
                          </a:ln>
                          <a:solidFill>
                            <a:schemeClr val="bg1"/>
                          </a:solidFill>
                          <a:effectLst/>
                          <a:latin typeface="Arial" charset="0"/>
                          <a:ea typeface="MS Mincho" pitchFamily="49" charset="-128"/>
                          <a:cs typeface="Times New Roman" pitchFamily="18" charset="0"/>
                        </a:rPr>
                        <a:t>Date</a:t>
                      </a:r>
                      <a:endParaRPr kumimoji="0" lang="en-GB" sz="2400" b="1" i="0" u="none" strike="noStrike" cap="none" normalizeH="0" baseline="0" dirty="0">
                        <a:ln>
                          <a:noFill/>
                        </a:ln>
                        <a:solidFill>
                          <a:schemeClr val="bg1"/>
                        </a:solidFill>
                        <a:effectLst/>
                        <a:latin typeface="Arial" charset="0"/>
                        <a:ea typeface="MS Mincho" pitchFamily="49" charset="-128"/>
                        <a:cs typeface="Times New Roman" pitchFamily="18" charset="0"/>
                      </a:endParaRPr>
                    </a:p>
                  </a:txBody>
                  <a:tcPr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a:ln>
                            <a:noFill/>
                          </a:ln>
                          <a:solidFill>
                            <a:schemeClr val="bg1"/>
                          </a:solidFill>
                          <a:effectLst/>
                          <a:latin typeface="Arial" charset="0"/>
                          <a:ea typeface="MS Mincho" pitchFamily="49" charset="-128"/>
                          <a:cs typeface="Times New Roman" pitchFamily="18" charset="0"/>
                        </a:rPr>
                        <a:t>Model/Observation change</a:t>
                      </a:r>
                      <a:endParaRPr kumimoji="0" lang="en-GB" sz="2400" b="1" i="0" u="none" strike="noStrike" cap="none" normalizeH="0" baseline="0" dirty="0">
                        <a:ln>
                          <a:noFill/>
                        </a:ln>
                        <a:solidFill>
                          <a:schemeClr val="bg1"/>
                        </a:solidFill>
                        <a:effectLst/>
                        <a:latin typeface="Arial" charset="0"/>
                        <a:ea typeface="MS Mincho" pitchFamily="49" charset="-128"/>
                        <a:cs typeface="Times New Roman" pitchFamily="18" charset="0"/>
                      </a:endParaRPr>
                    </a:p>
                  </a:txBody>
                  <a:tcPr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a:ln>
                            <a:noFill/>
                          </a:ln>
                          <a:solidFill>
                            <a:schemeClr val="bg1"/>
                          </a:solidFill>
                          <a:effectLst/>
                          <a:latin typeface="Arial" charset="0"/>
                          <a:ea typeface="MS Mincho" pitchFamily="49" charset="-128"/>
                          <a:cs typeface="Times New Roman" pitchFamily="18" charset="0"/>
                        </a:rPr>
                        <a:t>Date</a:t>
                      </a:r>
                      <a:endParaRPr kumimoji="0" lang="en-GB" sz="2400" b="1" i="0" u="none" strike="noStrike" cap="none" normalizeH="0" baseline="0" dirty="0">
                        <a:ln>
                          <a:noFill/>
                        </a:ln>
                        <a:solidFill>
                          <a:schemeClr val="bg1"/>
                        </a:solidFill>
                        <a:effectLst/>
                        <a:latin typeface="Arial" charset="0"/>
                        <a:ea typeface="MS Mincho" pitchFamily="49" charset="-128"/>
                        <a:cs typeface="Times New Roman" pitchFamily="18" charset="0"/>
                      </a:endParaRPr>
                    </a:p>
                  </a:txBody>
                  <a:tcPr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a:ln>
                            <a:noFill/>
                          </a:ln>
                          <a:solidFill>
                            <a:schemeClr val="bg1"/>
                          </a:solidFill>
                          <a:effectLst/>
                          <a:latin typeface="Arial" charset="0"/>
                          <a:ea typeface="MS Mincho" pitchFamily="49" charset="-128"/>
                          <a:cs typeface="Times New Roman" pitchFamily="18" charset="0"/>
                        </a:rPr>
                        <a:t>Model/Observation change</a:t>
                      </a:r>
                      <a:endParaRPr kumimoji="0" lang="en-GB" sz="2400" b="1" i="0" u="none" strike="noStrike" cap="none" normalizeH="0" baseline="0" dirty="0">
                        <a:ln>
                          <a:noFill/>
                        </a:ln>
                        <a:solidFill>
                          <a:schemeClr val="bg1"/>
                        </a:solidFill>
                        <a:effectLst/>
                        <a:latin typeface="Arial" charset="0"/>
                        <a:ea typeface="MS Mincho" pitchFamily="49" charset="-128"/>
                        <a:cs typeface="Times New Roman" pitchFamily="18" charset="0"/>
                      </a:endParaRPr>
                    </a:p>
                  </a:txBody>
                  <a:tcPr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2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dirty="0">
                          <a:ln>
                            <a:noFill/>
                          </a:ln>
                          <a:solidFill>
                            <a:schemeClr val="bg1"/>
                          </a:solidFill>
                          <a:effectLst/>
                          <a:latin typeface="Arial" charset="0"/>
                          <a:ea typeface="MS Mincho" pitchFamily="49" charset="-128"/>
                          <a:cs typeface="Times New Roman" pitchFamily="18" charset="0"/>
                        </a:rPr>
                        <a:t>20 Aug 2009</a:t>
                      </a:r>
                      <a:endParaRPr kumimoji="0" lang="en-GB" sz="1500" b="1" i="0" u="none" strike="noStrike" cap="none" normalizeH="0" baseline="0" dirty="0">
                        <a:ln>
                          <a:noFill/>
                        </a:ln>
                        <a:solidFill>
                          <a:schemeClr val="bg1"/>
                        </a:solidFill>
                        <a:effectLst/>
                        <a:latin typeface="Arial" charset="0"/>
                        <a:ea typeface="MS Mincho" pitchFamily="49" charset="-128"/>
                        <a:cs typeface="Times New Roman" pitchFamily="18" charset="0"/>
                      </a:endParaRPr>
                    </a:p>
                  </a:txBody>
                  <a:tcPr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dirty="0">
                          <a:ln>
                            <a:noFill/>
                          </a:ln>
                          <a:solidFill>
                            <a:schemeClr val="bg1"/>
                          </a:solidFill>
                          <a:effectLst/>
                          <a:latin typeface="Arial" charset="0"/>
                          <a:ea typeface="MS Mincho" pitchFamily="49" charset="-128"/>
                          <a:cs typeface="Times New Roman" pitchFamily="18" charset="0"/>
                        </a:rPr>
                        <a:t>Start assimilation of NOAA-19 HIRS and AMSU radiances</a:t>
                      </a:r>
                      <a:endParaRPr kumimoji="0" lang="en-GB" sz="1500" b="1" i="0" u="none" strike="noStrike" cap="none" normalizeH="0" baseline="0" dirty="0">
                        <a:ln>
                          <a:noFill/>
                        </a:ln>
                        <a:solidFill>
                          <a:schemeClr val="bg1"/>
                        </a:solidFill>
                        <a:effectLst/>
                        <a:latin typeface="Arial" charset="0"/>
                        <a:ea typeface="MS Mincho" pitchFamily="49" charset="-128"/>
                        <a:cs typeface="Times New Roman" pitchFamily="18" charset="0"/>
                      </a:endParaRPr>
                    </a:p>
                  </a:txBody>
                  <a:tcPr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dirty="0">
                          <a:ln>
                            <a:noFill/>
                          </a:ln>
                          <a:solidFill>
                            <a:schemeClr val="bg1"/>
                          </a:solidFill>
                          <a:effectLst/>
                          <a:latin typeface="Arial" charset="0"/>
                          <a:ea typeface="MS Mincho" pitchFamily="49" charset="-128"/>
                          <a:cs typeface="Times New Roman" pitchFamily="18" charset="0"/>
                        </a:rPr>
                        <a:t>28 March 2012</a:t>
                      </a:r>
                      <a:endParaRPr kumimoji="0" lang="en-GB" sz="1500" b="1" i="0" u="none" strike="noStrike" cap="none" normalizeH="0" baseline="0" dirty="0">
                        <a:ln>
                          <a:noFill/>
                        </a:ln>
                        <a:solidFill>
                          <a:schemeClr val="bg1"/>
                        </a:solidFill>
                        <a:effectLst/>
                        <a:latin typeface="Arial" charset="0"/>
                        <a:ea typeface="MS Mincho" pitchFamily="49" charset="-128"/>
                        <a:cs typeface="Times New Roman" pitchFamily="18" charset="0"/>
                      </a:endParaRPr>
                    </a:p>
                  </a:txBody>
                  <a:tcPr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dirty="0">
                          <a:ln>
                            <a:noFill/>
                          </a:ln>
                          <a:solidFill>
                            <a:schemeClr val="bg1"/>
                          </a:solidFill>
                          <a:effectLst/>
                          <a:latin typeface="Arial" charset="0"/>
                          <a:ea typeface="MS Mincho" pitchFamily="49" charset="-128"/>
                          <a:cs typeface="Times New Roman" pitchFamily="18" charset="0"/>
                        </a:rPr>
                        <a:t>Hybrid DA updated to use MOGREPS-G</a:t>
                      </a:r>
                      <a:endParaRPr kumimoji="0" lang="en-GB" sz="1500" b="1" i="0" u="none" strike="noStrike" cap="none" normalizeH="0" baseline="0" dirty="0">
                        <a:ln>
                          <a:noFill/>
                        </a:ln>
                        <a:solidFill>
                          <a:schemeClr val="bg1"/>
                        </a:solidFill>
                        <a:effectLst/>
                        <a:latin typeface="Arial" charset="0"/>
                        <a:ea typeface="MS Mincho" pitchFamily="49" charset="-128"/>
                        <a:cs typeface="Times New Roman" pitchFamily="18" charset="0"/>
                      </a:endParaRPr>
                    </a:p>
                  </a:txBody>
                  <a:tcPr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42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dirty="0">
                          <a:ln>
                            <a:noFill/>
                          </a:ln>
                          <a:solidFill>
                            <a:schemeClr val="bg1"/>
                          </a:solidFill>
                          <a:effectLst/>
                          <a:latin typeface="Arial" charset="0"/>
                          <a:ea typeface="MS Mincho" pitchFamily="49" charset="-128"/>
                          <a:cs typeface="Times New Roman" pitchFamily="18" charset="0"/>
                        </a:rPr>
                        <a:t>10 Nov 2009</a:t>
                      </a:r>
                      <a:endParaRPr kumimoji="0" lang="en-GB" sz="1500" b="1" i="0" u="none" strike="noStrike" cap="none" normalizeH="0" baseline="0" dirty="0">
                        <a:ln>
                          <a:noFill/>
                        </a:ln>
                        <a:solidFill>
                          <a:schemeClr val="bg1"/>
                        </a:solidFill>
                        <a:effectLst/>
                        <a:latin typeface="Arial" charset="0"/>
                        <a:ea typeface="MS Mincho" pitchFamily="49" charset="-128"/>
                        <a:cs typeface="Times New Roman" pitchFamily="18" charset="0"/>
                      </a:endParaRPr>
                    </a:p>
                  </a:txBody>
                  <a:tcPr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dirty="0">
                          <a:ln>
                            <a:noFill/>
                          </a:ln>
                          <a:solidFill>
                            <a:schemeClr val="bg1"/>
                          </a:solidFill>
                          <a:effectLst/>
                          <a:latin typeface="Arial" charset="0"/>
                          <a:ea typeface="MS Mincho" pitchFamily="49" charset="-128"/>
                          <a:cs typeface="Times New Roman" pitchFamily="18" charset="0"/>
                        </a:rPr>
                        <a:t>Change of model levels from 50 to 70 and model top raised from 0.1hPa to 0.01hPa</a:t>
                      </a:r>
                      <a:endParaRPr kumimoji="0" lang="en-GB" sz="1500" b="1" i="0" u="none" strike="noStrike" cap="none" normalizeH="0" baseline="0" dirty="0">
                        <a:ln>
                          <a:noFill/>
                        </a:ln>
                        <a:solidFill>
                          <a:schemeClr val="bg1"/>
                        </a:solidFill>
                        <a:effectLst/>
                        <a:latin typeface="Arial" charset="0"/>
                        <a:ea typeface="MS Mincho" pitchFamily="49" charset="-128"/>
                        <a:cs typeface="Times New Roman" pitchFamily="18" charset="0"/>
                      </a:endParaRPr>
                    </a:p>
                  </a:txBody>
                  <a:tcPr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dirty="0">
                          <a:ln>
                            <a:noFill/>
                          </a:ln>
                          <a:solidFill>
                            <a:schemeClr val="bg1"/>
                          </a:solidFill>
                          <a:effectLst/>
                          <a:latin typeface="Arial" charset="0"/>
                          <a:ea typeface="MS Mincho" pitchFamily="49" charset="-128"/>
                          <a:cs typeface="Times New Roman" pitchFamily="18" charset="0"/>
                        </a:rPr>
                        <a:t>17 Sept 2012</a:t>
                      </a:r>
                    </a:p>
                  </a:txBody>
                  <a:tcPr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dirty="0">
                          <a:ln>
                            <a:noFill/>
                          </a:ln>
                          <a:solidFill>
                            <a:schemeClr val="bg1"/>
                          </a:solidFill>
                          <a:effectLst/>
                          <a:latin typeface="Arial" charset="0"/>
                          <a:ea typeface="MS Mincho" pitchFamily="49" charset="-128"/>
                          <a:cs typeface="Times New Roman" pitchFamily="18" charset="0"/>
                        </a:rPr>
                        <a:t>Upgrade to RTTOV-9 in data assimilation</a:t>
                      </a:r>
                    </a:p>
                  </a:txBody>
                  <a:tcPr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42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dirty="0">
                          <a:ln>
                            <a:noFill/>
                          </a:ln>
                          <a:solidFill>
                            <a:schemeClr val="bg1"/>
                          </a:solidFill>
                          <a:effectLst/>
                          <a:latin typeface="Arial" charset="0"/>
                          <a:ea typeface="MS Mincho" pitchFamily="49" charset="-128"/>
                          <a:cs typeface="Times New Roman" pitchFamily="18" charset="0"/>
                        </a:rPr>
                        <a:t>10 Nov 2009</a:t>
                      </a:r>
                      <a:endParaRPr kumimoji="0" lang="en-GB" sz="1500" b="1" i="0" u="none" strike="noStrike" cap="none" normalizeH="0" baseline="0" dirty="0">
                        <a:ln>
                          <a:noFill/>
                        </a:ln>
                        <a:solidFill>
                          <a:schemeClr val="bg1"/>
                        </a:solidFill>
                        <a:effectLst/>
                        <a:latin typeface="Arial" charset="0"/>
                        <a:ea typeface="MS Mincho" pitchFamily="49" charset="-128"/>
                        <a:cs typeface="Times New Roman" pitchFamily="18" charset="0"/>
                      </a:endParaRPr>
                    </a:p>
                  </a:txBody>
                  <a:tcPr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dirty="0">
                          <a:ln>
                            <a:noFill/>
                          </a:ln>
                          <a:solidFill>
                            <a:schemeClr val="bg1"/>
                          </a:solidFill>
                          <a:effectLst/>
                          <a:latin typeface="Arial" charset="0"/>
                          <a:ea typeface="MS Mincho" pitchFamily="49" charset="-128"/>
                          <a:cs typeface="Times New Roman" pitchFamily="18" charset="0"/>
                        </a:rPr>
                        <a:t>Change in bias correction of </a:t>
                      </a:r>
                      <a:r>
                        <a:rPr kumimoji="0" lang="en-GB" sz="900" b="1" i="0" u="none" strike="noStrike" cap="none" normalizeH="0" baseline="0" dirty="0" err="1">
                          <a:ln>
                            <a:noFill/>
                          </a:ln>
                          <a:solidFill>
                            <a:schemeClr val="bg1"/>
                          </a:solidFill>
                          <a:effectLst/>
                          <a:latin typeface="Arial" charset="0"/>
                          <a:ea typeface="MS Mincho" pitchFamily="49" charset="-128"/>
                          <a:cs typeface="Times New Roman" pitchFamily="18" charset="0"/>
                        </a:rPr>
                        <a:t>radiosonde</a:t>
                      </a:r>
                      <a:r>
                        <a:rPr kumimoji="0" lang="en-GB" sz="900" b="1" i="0" u="none" strike="noStrike" cap="none" normalizeH="0" baseline="0" dirty="0">
                          <a:ln>
                            <a:noFill/>
                          </a:ln>
                          <a:solidFill>
                            <a:schemeClr val="bg1"/>
                          </a:solidFill>
                          <a:effectLst/>
                          <a:latin typeface="Arial" charset="0"/>
                          <a:ea typeface="MS Mincho" pitchFamily="49" charset="-128"/>
                          <a:cs typeface="Times New Roman" pitchFamily="18" charset="0"/>
                        </a:rPr>
                        <a:t> relative humidity</a:t>
                      </a:r>
                      <a:endParaRPr kumimoji="0" lang="en-GB" sz="1500" b="1" i="0" u="none" strike="noStrike" cap="none" normalizeH="0" baseline="0" dirty="0">
                        <a:ln>
                          <a:noFill/>
                        </a:ln>
                        <a:solidFill>
                          <a:schemeClr val="bg1"/>
                        </a:solidFill>
                        <a:effectLst/>
                        <a:latin typeface="Arial" charset="0"/>
                        <a:ea typeface="MS Mincho" pitchFamily="49" charset="-128"/>
                        <a:cs typeface="Times New Roman" pitchFamily="18" charset="0"/>
                      </a:endParaRPr>
                    </a:p>
                  </a:txBody>
                  <a:tcPr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en-GB" sz="900" b="1" dirty="0">
                          <a:solidFill>
                            <a:schemeClr val="bg1"/>
                          </a:solidFill>
                          <a:latin typeface="Arial" pitchFamily="34" charset="0"/>
                          <a:cs typeface="Arial" pitchFamily="34" charset="0"/>
                        </a:rPr>
                        <a:t>23 Jan 2013</a:t>
                      </a:r>
                    </a:p>
                  </a:txBody>
                  <a:tcPr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r>
                        <a:rPr lang="en-GB" sz="900" b="1" dirty="0">
                          <a:solidFill>
                            <a:schemeClr val="bg1"/>
                          </a:solidFill>
                          <a:latin typeface="Arial" pitchFamily="34" charset="0"/>
                          <a:cs typeface="Arial" pitchFamily="34" charset="0"/>
                        </a:rPr>
                        <a:t>Moved to RTTOV-9 for bias</a:t>
                      </a:r>
                      <a:r>
                        <a:rPr lang="en-GB" sz="900" b="1" baseline="0" dirty="0">
                          <a:solidFill>
                            <a:schemeClr val="bg1"/>
                          </a:solidFill>
                          <a:latin typeface="Arial" pitchFamily="34" charset="0"/>
                          <a:cs typeface="Arial" pitchFamily="34" charset="0"/>
                        </a:rPr>
                        <a:t> stats presented </a:t>
                      </a:r>
                      <a:r>
                        <a:rPr lang="en-GB" sz="900" b="1" baseline="0">
                          <a:solidFill>
                            <a:schemeClr val="bg1"/>
                          </a:solidFill>
                          <a:latin typeface="Arial" pitchFamily="34" charset="0"/>
                          <a:cs typeface="Arial" pitchFamily="34" charset="0"/>
                        </a:rPr>
                        <a:t>here </a:t>
                      </a:r>
                      <a:endParaRPr lang="en-GB" sz="900" b="1" dirty="0">
                        <a:solidFill>
                          <a:schemeClr val="bg1"/>
                        </a:solidFill>
                        <a:latin typeface="Arial" pitchFamily="34" charset="0"/>
                        <a:cs typeface="Arial" pitchFamily="34" charset="0"/>
                      </a:endParaRPr>
                    </a:p>
                  </a:txBody>
                  <a:tcPr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42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dirty="0">
                          <a:ln>
                            <a:noFill/>
                          </a:ln>
                          <a:solidFill>
                            <a:schemeClr val="bg1"/>
                          </a:solidFill>
                          <a:effectLst/>
                          <a:latin typeface="Arial" charset="0"/>
                          <a:ea typeface="MS Mincho" pitchFamily="49" charset="-128"/>
                          <a:cs typeface="Times New Roman" pitchFamily="18" charset="0"/>
                        </a:rPr>
                        <a:t>17 Dec 2009 to 9 Feb 2010</a:t>
                      </a:r>
                      <a:endParaRPr kumimoji="0" lang="en-GB" sz="1500" b="1" i="0" u="none" strike="noStrike" cap="none" normalizeH="0" baseline="0" dirty="0">
                        <a:ln>
                          <a:noFill/>
                        </a:ln>
                        <a:solidFill>
                          <a:schemeClr val="bg1"/>
                        </a:solidFill>
                        <a:effectLst/>
                        <a:latin typeface="Arial" charset="0"/>
                        <a:ea typeface="MS Mincho" pitchFamily="49" charset="-128"/>
                        <a:cs typeface="Times New Roman" pitchFamily="18" charset="0"/>
                      </a:endParaRPr>
                    </a:p>
                  </a:txBody>
                  <a:tcPr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dirty="0">
                          <a:ln>
                            <a:noFill/>
                          </a:ln>
                          <a:solidFill>
                            <a:schemeClr val="bg1"/>
                          </a:solidFill>
                          <a:effectLst/>
                          <a:latin typeface="Arial" charset="0"/>
                          <a:ea typeface="MS Mincho" pitchFamily="49" charset="-128"/>
                          <a:cs typeface="Times New Roman" pitchFamily="18" charset="0"/>
                        </a:rPr>
                        <a:t>NOAA-17 HIRS not assimilated</a:t>
                      </a:r>
                      <a:endParaRPr kumimoji="0" lang="en-GB" sz="1500" b="1" i="0" u="none" strike="noStrike" cap="none" normalizeH="0" baseline="0" dirty="0">
                        <a:ln>
                          <a:noFill/>
                        </a:ln>
                        <a:solidFill>
                          <a:schemeClr val="bg1"/>
                        </a:solidFill>
                        <a:effectLst/>
                        <a:latin typeface="Arial" charset="0"/>
                        <a:ea typeface="MS Mincho" pitchFamily="49" charset="-128"/>
                        <a:cs typeface="Times New Roman" pitchFamily="18" charset="0"/>
                      </a:endParaRPr>
                    </a:p>
                  </a:txBody>
                  <a:tcPr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dirty="0">
                          <a:ln>
                            <a:noFill/>
                          </a:ln>
                          <a:solidFill>
                            <a:schemeClr val="bg1"/>
                          </a:solidFill>
                          <a:effectLst/>
                          <a:latin typeface="Arial" charset="0"/>
                          <a:ea typeface="MS Mincho" pitchFamily="49" charset="-128"/>
                          <a:cs typeface="Times New Roman" pitchFamily="18" charset="0"/>
                        </a:rPr>
                        <a:t>30 April 2013</a:t>
                      </a:r>
                    </a:p>
                  </a:txBody>
                  <a:tcPr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dirty="0" err="1">
                          <a:ln>
                            <a:noFill/>
                          </a:ln>
                          <a:solidFill>
                            <a:schemeClr val="bg1"/>
                          </a:solidFill>
                          <a:effectLst/>
                          <a:latin typeface="Arial" charset="0"/>
                          <a:ea typeface="MS Mincho" pitchFamily="49" charset="-128"/>
                          <a:cs typeface="Times New Roman" pitchFamily="18" charset="0"/>
                        </a:rPr>
                        <a:t>CrIS</a:t>
                      </a:r>
                      <a:r>
                        <a:rPr kumimoji="0" lang="en-GB" sz="900" b="1" i="0" u="none" strike="noStrike" cap="none" normalizeH="0" baseline="0" dirty="0">
                          <a:ln>
                            <a:noFill/>
                          </a:ln>
                          <a:solidFill>
                            <a:schemeClr val="bg1"/>
                          </a:solidFill>
                          <a:effectLst/>
                          <a:latin typeface="Arial" charset="0"/>
                          <a:ea typeface="MS Mincho" pitchFamily="49" charset="-128"/>
                          <a:cs typeface="Times New Roman" pitchFamily="18" charset="0"/>
                        </a:rPr>
                        <a:t> and ATMS assimilated</a:t>
                      </a:r>
                    </a:p>
                  </a:txBody>
                  <a:tcPr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42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dirty="0">
                          <a:ln>
                            <a:noFill/>
                          </a:ln>
                          <a:solidFill>
                            <a:schemeClr val="bg1"/>
                          </a:solidFill>
                          <a:effectLst/>
                          <a:latin typeface="Arial" charset="0"/>
                          <a:ea typeface="MS Mincho" pitchFamily="49" charset="-128"/>
                          <a:cs typeface="Times New Roman" pitchFamily="18" charset="0"/>
                        </a:rPr>
                        <a:t>9 Mar 2010</a:t>
                      </a:r>
                      <a:endParaRPr kumimoji="0" lang="en-GB" sz="1500" b="1" i="0" u="none" strike="noStrike" cap="none" normalizeH="0" baseline="0" dirty="0">
                        <a:ln>
                          <a:noFill/>
                        </a:ln>
                        <a:solidFill>
                          <a:schemeClr val="bg1"/>
                        </a:solidFill>
                        <a:effectLst/>
                        <a:latin typeface="Arial" charset="0"/>
                        <a:ea typeface="MS Mincho" pitchFamily="49" charset="-128"/>
                        <a:cs typeface="Times New Roman" pitchFamily="18" charset="0"/>
                      </a:endParaRPr>
                    </a:p>
                  </a:txBody>
                  <a:tcPr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dirty="0">
                          <a:ln>
                            <a:noFill/>
                          </a:ln>
                          <a:solidFill>
                            <a:schemeClr val="bg1"/>
                          </a:solidFill>
                          <a:effectLst/>
                          <a:latin typeface="Arial" charset="0"/>
                          <a:ea typeface="MS Mincho" pitchFamily="49" charset="-128"/>
                          <a:cs typeface="Times New Roman" pitchFamily="18" charset="0"/>
                        </a:rPr>
                        <a:t>DMSP F-16 SSMIS window channels assimilated operationally – clear scenes only over ocean</a:t>
                      </a:r>
                      <a:endParaRPr kumimoji="0" lang="en-GB" sz="1500" b="1" i="0" u="none" strike="noStrike" cap="none" normalizeH="0" baseline="0" dirty="0">
                        <a:ln>
                          <a:noFill/>
                        </a:ln>
                        <a:solidFill>
                          <a:schemeClr val="bg1"/>
                        </a:solidFill>
                        <a:effectLst/>
                        <a:latin typeface="Arial" charset="0"/>
                        <a:ea typeface="MS Mincho" pitchFamily="49" charset="-128"/>
                        <a:cs typeface="Times New Roman" pitchFamily="18" charset="0"/>
                      </a:endParaRPr>
                    </a:p>
                  </a:txBody>
                  <a:tcPr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dirty="0">
                          <a:ln>
                            <a:noFill/>
                          </a:ln>
                          <a:solidFill>
                            <a:schemeClr val="bg1"/>
                          </a:solidFill>
                          <a:effectLst/>
                          <a:latin typeface="Arial" charset="0"/>
                          <a:ea typeface="MS Mincho" pitchFamily="49" charset="-128"/>
                          <a:cs typeface="Times New Roman" pitchFamily="18" charset="0"/>
                        </a:rPr>
                        <a:t>15 July 2014</a:t>
                      </a:r>
                    </a:p>
                  </a:txBody>
                  <a:tcPr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dirty="0">
                          <a:ln>
                            <a:noFill/>
                          </a:ln>
                          <a:solidFill>
                            <a:schemeClr val="bg1"/>
                          </a:solidFill>
                          <a:effectLst/>
                          <a:latin typeface="Arial" charset="0"/>
                          <a:ea typeface="MS Mincho" pitchFamily="49" charset="-128"/>
                          <a:cs typeface="Times New Roman" pitchFamily="18" charset="0"/>
                        </a:rPr>
                        <a:t>Increase in model resolution 25 km to 17 km. ENDGAME implemented.</a:t>
                      </a:r>
                    </a:p>
                  </a:txBody>
                  <a:tcPr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42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dirty="0">
                          <a:ln>
                            <a:noFill/>
                          </a:ln>
                          <a:solidFill>
                            <a:schemeClr val="bg1"/>
                          </a:solidFill>
                          <a:effectLst/>
                          <a:latin typeface="Arial" charset="0"/>
                          <a:ea typeface="MS Mincho" pitchFamily="49" charset="-128"/>
                          <a:cs typeface="Times New Roman" pitchFamily="18" charset="0"/>
                        </a:rPr>
                        <a:t>2 Nov 2010</a:t>
                      </a:r>
                      <a:endParaRPr kumimoji="0" lang="en-GB" sz="1500" b="1" i="0" u="none" strike="noStrike" cap="none" normalizeH="0" baseline="0" dirty="0">
                        <a:ln>
                          <a:noFill/>
                        </a:ln>
                        <a:solidFill>
                          <a:schemeClr val="bg1"/>
                        </a:solidFill>
                        <a:effectLst/>
                        <a:latin typeface="Arial" charset="0"/>
                        <a:ea typeface="MS Mincho" pitchFamily="49" charset="-128"/>
                        <a:cs typeface="Times New Roman" pitchFamily="18" charset="0"/>
                      </a:endParaRPr>
                    </a:p>
                  </a:txBody>
                  <a:tcPr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dirty="0">
                          <a:ln>
                            <a:noFill/>
                          </a:ln>
                          <a:solidFill>
                            <a:schemeClr val="bg1"/>
                          </a:solidFill>
                          <a:effectLst/>
                          <a:latin typeface="Arial" charset="0"/>
                          <a:ea typeface="MS Mincho" pitchFamily="49" charset="-128"/>
                          <a:cs typeface="Times New Roman" pitchFamily="18" charset="0"/>
                        </a:rPr>
                        <a:t>Modify AIRS channel selection and assumed observation errors</a:t>
                      </a:r>
                      <a:endParaRPr kumimoji="0" lang="en-GB" sz="1500" b="1" i="0" u="none" strike="noStrike" cap="none" normalizeH="0" baseline="0" dirty="0">
                        <a:ln>
                          <a:noFill/>
                        </a:ln>
                        <a:solidFill>
                          <a:schemeClr val="bg1"/>
                        </a:solidFill>
                        <a:effectLst/>
                        <a:latin typeface="Arial" charset="0"/>
                        <a:ea typeface="MS Mincho" pitchFamily="49" charset="-128"/>
                        <a:cs typeface="Times New Roman" pitchFamily="18" charset="0"/>
                      </a:endParaRPr>
                    </a:p>
                  </a:txBody>
                  <a:tcPr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l" fontAlgn="base">
                        <a:spcAft>
                          <a:spcPts val="0"/>
                        </a:spcAft>
                      </a:pPr>
                      <a:r>
                        <a:rPr lang="en-GB" sz="900" b="1" kern="1200"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1 Jan 2016</a:t>
                      </a:r>
                      <a:endParaRPr lang="en-GB" sz="9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algn="l" fontAlgn="base">
                        <a:spcAft>
                          <a:spcPts val="0"/>
                        </a:spcAft>
                      </a:pPr>
                      <a:r>
                        <a:rPr lang="en-GB" sz="900" b="1" kern="1200"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Change to IASI cloud detection thresholds</a:t>
                      </a:r>
                      <a:endParaRPr lang="en-GB" sz="9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42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dirty="0">
                          <a:ln>
                            <a:noFill/>
                          </a:ln>
                          <a:solidFill>
                            <a:schemeClr val="bg1"/>
                          </a:solidFill>
                          <a:effectLst/>
                          <a:latin typeface="Arial" charset="0"/>
                          <a:ea typeface="MS Mincho" pitchFamily="49" charset="-128"/>
                          <a:cs typeface="Times New Roman" pitchFamily="18" charset="0"/>
                        </a:rPr>
                        <a:t>2 Nov 2010</a:t>
                      </a:r>
                      <a:endParaRPr kumimoji="0" lang="en-GB" sz="1500" b="1" i="0" u="none" strike="noStrike" cap="none" normalizeH="0" baseline="0" dirty="0">
                        <a:ln>
                          <a:noFill/>
                        </a:ln>
                        <a:solidFill>
                          <a:schemeClr val="bg1"/>
                        </a:solidFill>
                        <a:effectLst/>
                        <a:latin typeface="Arial" charset="0"/>
                        <a:ea typeface="MS Mincho" pitchFamily="49" charset="-128"/>
                        <a:cs typeface="Times New Roman" pitchFamily="18" charset="0"/>
                      </a:endParaRPr>
                    </a:p>
                  </a:txBody>
                  <a:tcPr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dirty="0">
                          <a:ln>
                            <a:noFill/>
                          </a:ln>
                          <a:solidFill>
                            <a:schemeClr val="bg1"/>
                          </a:solidFill>
                          <a:effectLst/>
                          <a:latin typeface="Arial" charset="0"/>
                          <a:ea typeface="MS Mincho" pitchFamily="49" charset="-128"/>
                          <a:cs typeface="Times New Roman" pitchFamily="18" charset="0"/>
                        </a:rPr>
                        <a:t>SSMIS channels 23,24 introduced to improve mesospheric/upper stratospheric analysis </a:t>
                      </a:r>
                      <a:endParaRPr kumimoji="0" lang="en-GB" sz="1500" b="1" i="0" u="none" strike="noStrike" cap="none" normalizeH="0" baseline="0" dirty="0">
                        <a:ln>
                          <a:noFill/>
                        </a:ln>
                        <a:solidFill>
                          <a:schemeClr val="bg1"/>
                        </a:solidFill>
                        <a:effectLst/>
                        <a:latin typeface="Arial" charset="0"/>
                        <a:ea typeface="MS Mincho" pitchFamily="49" charset="-128"/>
                        <a:cs typeface="Times New Roman" pitchFamily="18" charset="0"/>
                      </a:endParaRPr>
                    </a:p>
                  </a:txBody>
                  <a:tcPr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l" fontAlgn="base">
                        <a:spcAft>
                          <a:spcPts val="0"/>
                        </a:spcAft>
                      </a:pPr>
                      <a:r>
                        <a:rPr lang="en-GB" sz="900" b="1" i="0" kern="1200" baseline="0" dirty="0">
                          <a:solidFill>
                            <a:schemeClr val="bg1"/>
                          </a:solidFill>
                          <a:effectLst/>
                          <a:latin typeface="Arial" panose="020B0604020202020204" pitchFamily="34" charset="0"/>
                          <a:ea typeface="MS Mincho" panose="02020609040205080304" pitchFamily="49" charset="-128"/>
                        </a:rPr>
                        <a:t>15 Mar 2016</a:t>
                      </a:r>
                      <a:endParaRPr lang="en-GB" sz="900" b="1" i="0" baseline="0" dirty="0">
                        <a:solidFill>
                          <a:schemeClr val="bg1"/>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algn="l">
                        <a:spcAft>
                          <a:spcPts val="0"/>
                        </a:spcAft>
                      </a:pPr>
                      <a:r>
                        <a:rPr lang="en-GB" sz="900" b="1" i="0" kern="1200" baseline="0" dirty="0" err="1">
                          <a:solidFill>
                            <a:schemeClr val="bg1"/>
                          </a:solidFill>
                          <a:effectLst/>
                          <a:latin typeface="Arial" panose="020B0604020202020204" pitchFamily="34" charset="0"/>
                          <a:ea typeface="MS Mincho" panose="02020609040205080304" pitchFamily="49" charset="-128"/>
                        </a:rPr>
                        <a:t>VarBC</a:t>
                      </a:r>
                      <a:r>
                        <a:rPr lang="en-GB" sz="900" b="1" i="0" kern="1200" baseline="0" dirty="0">
                          <a:solidFill>
                            <a:schemeClr val="bg1"/>
                          </a:solidFill>
                          <a:effectLst/>
                          <a:latin typeface="Arial" panose="020B0604020202020204" pitchFamily="34" charset="0"/>
                          <a:ea typeface="MS Mincho" panose="02020609040205080304" pitchFamily="49" charset="-128"/>
                        </a:rPr>
                        <a:t> introduced for all radiances. Aircraft Relative Humidity assimilated.</a:t>
                      </a:r>
                      <a:endParaRPr lang="en-GB" sz="900" b="1" i="0" baseline="0" dirty="0">
                        <a:solidFill>
                          <a:schemeClr val="bg1"/>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42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dirty="0">
                          <a:ln>
                            <a:noFill/>
                          </a:ln>
                          <a:solidFill>
                            <a:schemeClr val="bg1"/>
                          </a:solidFill>
                          <a:effectLst/>
                          <a:latin typeface="Arial" charset="0"/>
                          <a:ea typeface="MS Mincho" pitchFamily="49" charset="-128"/>
                          <a:cs typeface="Times New Roman" pitchFamily="18" charset="0"/>
                        </a:rPr>
                        <a:t>2 Nov 2010</a:t>
                      </a:r>
                      <a:endParaRPr kumimoji="0" lang="en-GB" sz="1500" b="1" i="0" u="none" strike="noStrike" cap="none" normalizeH="0" baseline="0" dirty="0">
                        <a:ln>
                          <a:noFill/>
                        </a:ln>
                        <a:solidFill>
                          <a:schemeClr val="bg1"/>
                        </a:solidFill>
                        <a:effectLst/>
                        <a:latin typeface="Arial" charset="0"/>
                        <a:ea typeface="MS Mincho" pitchFamily="49" charset="-128"/>
                        <a:cs typeface="Times New Roman" pitchFamily="18" charset="0"/>
                      </a:endParaRPr>
                    </a:p>
                  </a:txBody>
                  <a:tcPr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dirty="0">
                          <a:ln>
                            <a:noFill/>
                          </a:ln>
                          <a:solidFill>
                            <a:schemeClr val="bg1"/>
                          </a:solidFill>
                          <a:effectLst/>
                          <a:latin typeface="Arial" charset="0"/>
                          <a:ea typeface="MS Mincho" pitchFamily="49" charset="-128"/>
                          <a:cs typeface="Times New Roman" pitchFamily="18" charset="0"/>
                        </a:rPr>
                        <a:t>Introduce Meteosat-9 clear sky window and water vapour channel radiances</a:t>
                      </a:r>
                      <a:endParaRPr kumimoji="0" lang="en-GB" sz="1500" b="1" i="0" u="none" strike="noStrike" cap="none" normalizeH="0" baseline="0" dirty="0">
                        <a:ln>
                          <a:noFill/>
                        </a:ln>
                        <a:solidFill>
                          <a:schemeClr val="bg1"/>
                        </a:solidFill>
                        <a:effectLst/>
                        <a:latin typeface="Arial" charset="0"/>
                        <a:ea typeface="MS Mincho" pitchFamily="49" charset="-128"/>
                        <a:cs typeface="Times New Roman" pitchFamily="18" charset="0"/>
                      </a:endParaRPr>
                    </a:p>
                  </a:txBody>
                  <a:tcPr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l" fontAlgn="base">
                        <a:spcAft>
                          <a:spcPts val="0"/>
                        </a:spcAft>
                      </a:pPr>
                      <a:r>
                        <a:rPr lang="en-GB" sz="900" b="1" i="0" kern="1200" baseline="0">
                          <a:solidFill>
                            <a:schemeClr val="bg1"/>
                          </a:solidFill>
                          <a:effectLst/>
                          <a:latin typeface="Arial" panose="020B0604020202020204" pitchFamily="34" charset="0"/>
                          <a:ea typeface="MS Mincho" panose="02020609040205080304" pitchFamily="49" charset="-128"/>
                        </a:rPr>
                        <a:t>8 Nov 2016</a:t>
                      </a:r>
                      <a:endParaRPr lang="en-GB" sz="900" b="1" i="0" baseline="0">
                        <a:solidFill>
                          <a:schemeClr val="bg1"/>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algn="l">
                        <a:spcAft>
                          <a:spcPts val="0"/>
                        </a:spcAft>
                      </a:pPr>
                      <a:r>
                        <a:rPr lang="en-GB" sz="900" b="1" i="0" kern="1200" baseline="0" dirty="0">
                          <a:solidFill>
                            <a:schemeClr val="bg1"/>
                          </a:solidFill>
                          <a:effectLst/>
                          <a:latin typeface="Arial" panose="020B0604020202020204" pitchFamily="34" charset="0"/>
                          <a:ea typeface="MS Mincho" panose="02020609040205080304" pitchFamily="49" charset="-128"/>
                        </a:rPr>
                        <a:t>More IR radiances assimilated over land. Added FY-3B MWHS radiances.</a:t>
                      </a:r>
                      <a:endParaRPr lang="en-GB" sz="900" b="1" i="0" baseline="0" dirty="0">
                        <a:solidFill>
                          <a:schemeClr val="bg1"/>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42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dirty="0">
                          <a:ln>
                            <a:noFill/>
                          </a:ln>
                          <a:solidFill>
                            <a:schemeClr val="bg1"/>
                          </a:solidFill>
                          <a:effectLst/>
                          <a:latin typeface="Arial" charset="0"/>
                          <a:ea typeface="MS Mincho" pitchFamily="49" charset="-128"/>
                          <a:cs typeface="Times New Roman" pitchFamily="18" charset="0"/>
                        </a:rPr>
                        <a:t>20 July 2011</a:t>
                      </a:r>
                      <a:endParaRPr kumimoji="0" lang="en-GB" sz="1500" b="1" i="0" u="none" strike="noStrike" cap="none" normalizeH="0" baseline="0" dirty="0">
                        <a:ln>
                          <a:noFill/>
                        </a:ln>
                        <a:solidFill>
                          <a:schemeClr val="bg1"/>
                        </a:solidFill>
                        <a:effectLst/>
                        <a:latin typeface="Arial" charset="0"/>
                        <a:ea typeface="MS Mincho" pitchFamily="49" charset="-128"/>
                        <a:cs typeface="Times New Roman" pitchFamily="18" charset="0"/>
                      </a:endParaRPr>
                    </a:p>
                  </a:txBody>
                  <a:tcPr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dirty="0">
                          <a:ln>
                            <a:noFill/>
                          </a:ln>
                          <a:solidFill>
                            <a:schemeClr val="bg1"/>
                          </a:solidFill>
                          <a:effectLst/>
                          <a:latin typeface="Arial" charset="0"/>
                          <a:ea typeface="MS Mincho" pitchFamily="49" charset="-128"/>
                          <a:cs typeface="Times New Roman" pitchFamily="18" charset="0"/>
                        </a:rPr>
                        <a:t>Introduce GOES-E+W clear sky window and water vapour channel radiances</a:t>
                      </a:r>
                      <a:endParaRPr kumimoji="0" lang="en-GB" sz="1500" b="1" i="0" u="none" strike="noStrike" cap="none" normalizeH="0" baseline="0" dirty="0">
                        <a:ln>
                          <a:noFill/>
                        </a:ln>
                        <a:solidFill>
                          <a:schemeClr val="bg1"/>
                        </a:solidFill>
                        <a:effectLst/>
                        <a:latin typeface="Arial" charset="0"/>
                        <a:ea typeface="MS Mincho" pitchFamily="49" charset="-128"/>
                        <a:cs typeface="Times New Roman" pitchFamily="18" charset="0"/>
                      </a:endParaRPr>
                    </a:p>
                  </a:txBody>
                  <a:tcPr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l" fontAlgn="base">
                        <a:spcAft>
                          <a:spcPts val="0"/>
                        </a:spcAft>
                      </a:pPr>
                      <a:r>
                        <a:rPr lang="en-GB" sz="900" b="1" i="0" kern="1200" baseline="0">
                          <a:solidFill>
                            <a:schemeClr val="bg1"/>
                          </a:solidFill>
                          <a:effectLst/>
                          <a:latin typeface="Arial" panose="020B0604020202020204" pitchFamily="34" charset="0"/>
                          <a:ea typeface="MS Mincho" panose="02020609040205080304" pitchFamily="49" charset="-128"/>
                        </a:rPr>
                        <a:t>11 July 2017</a:t>
                      </a:r>
                      <a:endParaRPr lang="en-GB" sz="900" b="1" i="0" baseline="0">
                        <a:solidFill>
                          <a:schemeClr val="bg1"/>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algn="l">
                        <a:spcAft>
                          <a:spcPts val="0"/>
                        </a:spcAft>
                      </a:pPr>
                      <a:r>
                        <a:rPr lang="en-GB" sz="900" b="1" i="0" kern="1200" baseline="0" dirty="0">
                          <a:solidFill>
                            <a:schemeClr val="bg1"/>
                          </a:solidFill>
                          <a:effectLst/>
                          <a:latin typeface="Arial" panose="020B0604020202020204" pitchFamily="34" charset="0"/>
                          <a:ea typeface="MS Mincho" panose="02020609040205080304" pitchFamily="49" charset="-128"/>
                        </a:rPr>
                        <a:t>Upgraded to RTTOV-11. Increased model horizontal resolution to 10km.</a:t>
                      </a:r>
                      <a:endParaRPr lang="en-GB" sz="900" b="1" i="0" baseline="0" dirty="0">
                        <a:solidFill>
                          <a:schemeClr val="bg1"/>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057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dirty="0">
                          <a:ln>
                            <a:noFill/>
                          </a:ln>
                          <a:solidFill>
                            <a:schemeClr val="bg1"/>
                          </a:solidFill>
                          <a:effectLst/>
                          <a:latin typeface="Arial" charset="0"/>
                          <a:ea typeface="MS Mincho" pitchFamily="49" charset="-128"/>
                          <a:cs typeface="Times New Roman" pitchFamily="18" charset="0"/>
                        </a:rPr>
                        <a:t>20 July 2011</a:t>
                      </a:r>
                      <a:endParaRPr kumimoji="0" lang="en-GB" sz="1500" b="1" i="0" u="none" strike="noStrike" cap="none" normalizeH="0" baseline="0" dirty="0">
                        <a:ln>
                          <a:noFill/>
                        </a:ln>
                        <a:solidFill>
                          <a:schemeClr val="bg1"/>
                        </a:solidFill>
                        <a:effectLst/>
                        <a:latin typeface="Arial" charset="0"/>
                        <a:ea typeface="MS Mincho" pitchFamily="49" charset="-128"/>
                        <a:cs typeface="Times New Roman" pitchFamily="18" charset="0"/>
                      </a:endParaRPr>
                    </a:p>
                  </a:txBody>
                  <a:tcPr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dirty="0">
                          <a:ln>
                            <a:noFill/>
                          </a:ln>
                          <a:solidFill>
                            <a:schemeClr val="bg1"/>
                          </a:solidFill>
                          <a:effectLst/>
                          <a:latin typeface="Arial" charset="0"/>
                          <a:ea typeface="MS Mincho" pitchFamily="49" charset="-128"/>
                          <a:cs typeface="Times New Roman" pitchFamily="18" charset="0"/>
                        </a:rPr>
                        <a:t>Use more IASI channels over land</a:t>
                      </a:r>
                      <a:endParaRPr kumimoji="0" lang="en-GB" sz="1500" b="1" i="0" u="none" strike="noStrike" cap="none" normalizeH="0" baseline="0" dirty="0">
                        <a:ln>
                          <a:noFill/>
                        </a:ln>
                        <a:solidFill>
                          <a:schemeClr val="bg1"/>
                        </a:solidFill>
                        <a:effectLst/>
                        <a:latin typeface="Arial" charset="0"/>
                        <a:ea typeface="MS Mincho" pitchFamily="49" charset="-128"/>
                        <a:cs typeface="Times New Roman" pitchFamily="18" charset="0"/>
                      </a:endParaRPr>
                    </a:p>
                  </a:txBody>
                  <a:tcPr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l" fontAlgn="base">
                        <a:spcAft>
                          <a:spcPts val="0"/>
                        </a:spcAft>
                      </a:pPr>
                      <a:r>
                        <a:rPr lang="en-GB" sz="900" b="1" i="0" kern="1200" baseline="0">
                          <a:solidFill>
                            <a:schemeClr val="bg1"/>
                          </a:solidFill>
                          <a:effectLst/>
                          <a:latin typeface="Arial" panose="020B0604020202020204" pitchFamily="34" charset="0"/>
                          <a:ea typeface="MS Mincho" panose="02020609040205080304" pitchFamily="49" charset="-128"/>
                        </a:rPr>
                        <a:t>13 Feb 2018</a:t>
                      </a:r>
                      <a:endParaRPr lang="en-GB" sz="900" b="1" i="0" baseline="0">
                        <a:solidFill>
                          <a:schemeClr val="bg1"/>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algn="l">
                        <a:spcAft>
                          <a:spcPts val="0"/>
                        </a:spcAft>
                      </a:pPr>
                      <a:r>
                        <a:rPr lang="en-GB" sz="900" b="1" i="0" kern="1200" baseline="0" dirty="0">
                          <a:solidFill>
                            <a:schemeClr val="bg1"/>
                          </a:solidFill>
                          <a:effectLst/>
                          <a:latin typeface="Arial" panose="020B0604020202020204" pitchFamily="34" charset="0"/>
                          <a:ea typeface="MS Mincho" panose="02020609040205080304" pitchFamily="49" charset="-128"/>
                        </a:rPr>
                        <a:t>Assimilated GMI radiances. IASI and ATOVS thinning changed.</a:t>
                      </a:r>
                      <a:endParaRPr lang="en-GB" sz="900" b="1" i="0" baseline="0" dirty="0">
                        <a:solidFill>
                          <a:schemeClr val="bg1"/>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057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dirty="0">
                          <a:ln>
                            <a:noFill/>
                          </a:ln>
                          <a:solidFill>
                            <a:schemeClr val="bg1"/>
                          </a:solidFill>
                          <a:effectLst/>
                          <a:latin typeface="Arial" charset="0"/>
                          <a:ea typeface="MS Mincho" pitchFamily="49" charset="-128"/>
                          <a:cs typeface="Times New Roman" pitchFamily="18" charset="0"/>
                        </a:rPr>
                        <a:t>20 July 2011</a:t>
                      </a:r>
                      <a:endParaRPr kumimoji="0" lang="en-GB" sz="1500" b="1" i="0" u="none" strike="noStrike" cap="none" normalizeH="0" baseline="0" dirty="0">
                        <a:ln>
                          <a:noFill/>
                        </a:ln>
                        <a:solidFill>
                          <a:schemeClr val="bg1"/>
                        </a:solidFill>
                        <a:effectLst/>
                        <a:latin typeface="Arial" charset="0"/>
                        <a:ea typeface="MS Mincho" pitchFamily="49" charset="-128"/>
                        <a:cs typeface="Times New Roman" pitchFamily="18" charset="0"/>
                      </a:endParaRPr>
                    </a:p>
                  </a:txBody>
                  <a:tcPr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dirty="0">
                          <a:ln>
                            <a:noFill/>
                          </a:ln>
                          <a:solidFill>
                            <a:schemeClr val="bg1"/>
                          </a:solidFill>
                          <a:effectLst/>
                          <a:latin typeface="Arial" charset="0"/>
                          <a:ea typeface="MS Mincho" pitchFamily="49" charset="-128"/>
                          <a:cs typeface="Times New Roman" pitchFamily="18" charset="0"/>
                        </a:rPr>
                        <a:t>Change in humidity control variable from relative humidity to normalised pseudo relative humidity (Ingleby </a:t>
                      </a:r>
                      <a:r>
                        <a:rPr kumimoji="0" lang="en-GB" sz="900" b="1" i="1" u="none" strike="noStrike" cap="none" normalizeH="0" baseline="0" dirty="0">
                          <a:ln>
                            <a:noFill/>
                          </a:ln>
                          <a:solidFill>
                            <a:schemeClr val="bg1"/>
                          </a:solidFill>
                          <a:effectLst/>
                          <a:latin typeface="Arial" charset="0"/>
                          <a:ea typeface="MS Mincho" pitchFamily="49" charset="-128"/>
                          <a:cs typeface="Times New Roman" pitchFamily="18" charset="0"/>
                        </a:rPr>
                        <a:t>et. al</a:t>
                      </a:r>
                      <a:r>
                        <a:rPr kumimoji="0" lang="en-GB" sz="900" b="1" i="0" u="none" strike="noStrike" cap="none" normalizeH="0" baseline="0" dirty="0">
                          <a:ln>
                            <a:noFill/>
                          </a:ln>
                          <a:solidFill>
                            <a:schemeClr val="bg1"/>
                          </a:solidFill>
                          <a:effectLst/>
                          <a:latin typeface="Arial" charset="0"/>
                          <a:ea typeface="MS Mincho" pitchFamily="49" charset="-128"/>
                          <a:cs typeface="Times New Roman" pitchFamily="18" charset="0"/>
                        </a:rPr>
                        <a:t> . 2011) </a:t>
                      </a:r>
                      <a:endParaRPr kumimoji="0" lang="en-GB" sz="1500" b="1" i="0" u="none" strike="noStrike" cap="none" normalizeH="0" baseline="0" dirty="0">
                        <a:ln>
                          <a:noFill/>
                        </a:ln>
                        <a:solidFill>
                          <a:schemeClr val="bg1"/>
                        </a:solidFill>
                        <a:effectLst/>
                        <a:latin typeface="Arial" charset="0"/>
                        <a:ea typeface="MS Mincho" pitchFamily="49" charset="-128"/>
                        <a:cs typeface="Times New Roman" pitchFamily="18" charset="0"/>
                      </a:endParaRPr>
                    </a:p>
                  </a:txBody>
                  <a:tcPr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l" fontAlgn="base">
                        <a:spcAft>
                          <a:spcPts val="0"/>
                        </a:spcAft>
                      </a:pPr>
                      <a:r>
                        <a:rPr lang="en-GB" sz="900" b="1" i="0" kern="1200" baseline="0">
                          <a:solidFill>
                            <a:schemeClr val="bg1"/>
                          </a:solidFill>
                          <a:effectLst/>
                          <a:latin typeface="Arial" panose="020B0604020202020204" pitchFamily="34" charset="0"/>
                          <a:ea typeface="MS Mincho" panose="02020609040205080304" pitchFamily="49" charset="-128"/>
                        </a:rPr>
                        <a:t>25 Sep 2018</a:t>
                      </a:r>
                      <a:endParaRPr lang="en-GB" sz="900" b="1" i="0" baseline="0">
                        <a:solidFill>
                          <a:schemeClr val="bg1"/>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algn="l" fontAlgn="base">
                        <a:spcAft>
                          <a:spcPts val="0"/>
                        </a:spcAft>
                      </a:pPr>
                      <a:r>
                        <a:rPr lang="en-GB" sz="900" b="1" i="0" kern="1200" baseline="0" dirty="0">
                          <a:solidFill>
                            <a:schemeClr val="bg1"/>
                          </a:solidFill>
                          <a:effectLst/>
                          <a:latin typeface="Arial" panose="020B0604020202020204" pitchFamily="34" charset="0"/>
                          <a:ea typeface="MS Mincho" panose="02020609040205080304" pitchFamily="49" charset="-128"/>
                        </a:rPr>
                        <a:t>Upgraded to RTTOV-12. Cloud affected AMSU-A assimilated.</a:t>
                      </a:r>
                      <a:endParaRPr lang="en-GB" sz="900" b="1" i="0" baseline="0" dirty="0">
                        <a:solidFill>
                          <a:schemeClr val="bg1"/>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65740388"/>
                  </a:ext>
                </a:extLst>
              </a:tr>
            </a:tbl>
          </a:graphicData>
        </a:graphic>
      </p:graphicFrame>
    </p:spTree>
  </p:cSld>
  <p:clrMapOvr>
    <a:masterClrMapping/>
  </p:clrMapOvr>
  <p:transition>
    <p:wipe/>
  </p:transition>
</p:sld>
</file>

<file path=ppt/theme/theme1.xml><?xml version="1.0" encoding="utf-8"?>
<a:theme xmlns:a="http://schemas.openxmlformats.org/drawingml/2006/main" name="Blank master">
  <a:themeElements>
    <a:clrScheme name="Corporate pallette">
      <a:dk1>
        <a:srgbClr val="000000"/>
      </a:dk1>
      <a:lt1>
        <a:srgbClr val="FFFFFF"/>
      </a:lt1>
      <a:dk2>
        <a:srgbClr val="9CA299"/>
      </a:dk2>
      <a:lt2>
        <a:srgbClr val="00ADD0"/>
      </a:lt2>
      <a:accent1>
        <a:srgbClr val="8F8DCB"/>
      </a:accent1>
      <a:accent2>
        <a:srgbClr val="878800"/>
      </a:accent2>
      <a:accent3>
        <a:srgbClr val="031F73"/>
      </a:accent3>
      <a:accent4>
        <a:srgbClr val="9CA299"/>
      </a:accent4>
      <a:accent5>
        <a:srgbClr val="CCFF33"/>
      </a:accent5>
      <a:accent6>
        <a:srgbClr val="D7A900"/>
      </a:accent6>
      <a:hlink>
        <a:srgbClr val="9CA299"/>
      </a:hlink>
      <a:folHlink>
        <a:srgbClr val="ED2939"/>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85000"/>
          </a:lnSpc>
          <a:spcBef>
            <a:spcPct val="0"/>
          </a:spcBef>
          <a:spcAft>
            <a:spcPct val="0"/>
          </a:spcAft>
          <a:buClrTx/>
          <a:buSzTx/>
          <a:buFontTx/>
          <a:buNone/>
          <a:tabLst/>
          <a:defRPr kumimoji="0" lang="en-GB" sz="44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85000"/>
          </a:lnSpc>
          <a:spcBef>
            <a:spcPct val="0"/>
          </a:spcBef>
          <a:spcAft>
            <a:spcPct val="0"/>
          </a:spcAft>
          <a:buClrTx/>
          <a:buSzTx/>
          <a:buFontTx/>
          <a:buNone/>
          <a:tabLst/>
          <a:defRPr kumimoji="0" lang="en-GB" sz="4400" b="0" i="0" u="none" strike="noStrike" cap="none" normalizeH="0" baseline="0" smtClean="0">
            <a:ln>
              <a:noFill/>
            </a:ln>
            <a:solidFill>
              <a:schemeClr val="tx2"/>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808080"/>
        </a:dk1>
        <a:lt1>
          <a:srgbClr val="FFFFFF"/>
        </a:lt1>
        <a:dk2>
          <a:srgbClr val="000000"/>
        </a:dk2>
        <a:lt2>
          <a:srgbClr val="FFFFFF"/>
        </a:lt2>
        <a:accent1>
          <a:srgbClr val="BBE0E3"/>
        </a:accent1>
        <a:accent2>
          <a:srgbClr val="ED2939"/>
        </a:accent2>
        <a:accent3>
          <a:srgbClr val="AAAAAA"/>
        </a:accent3>
        <a:accent4>
          <a:srgbClr val="DADADA"/>
        </a:accent4>
        <a:accent5>
          <a:srgbClr val="DAEDEF"/>
        </a:accent5>
        <a:accent6>
          <a:srgbClr val="D72433"/>
        </a:accent6>
        <a:hlink>
          <a:srgbClr val="009999"/>
        </a:hlink>
        <a:folHlink>
          <a:srgbClr val="CCFF33"/>
        </a:folHlink>
      </a:clrScheme>
      <a:clrMap bg1="dk2" tx1="lt1" bg2="dk1" tx2="lt2" accent1="accent1" accent2="accent2" accent3="accent3" accent4="accent4" accent5="accent5" accent6="accent6" hlink="hlink" folHlink="folHlink"/>
    </a:extraClrScheme>
    <a:extraClrScheme>
      <a:clrScheme name="Blank Presentation 14">
        <a:dk1>
          <a:srgbClr val="808080"/>
        </a:dk1>
        <a:lt1>
          <a:srgbClr val="FFFFFF"/>
        </a:lt1>
        <a:dk2>
          <a:srgbClr val="000000"/>
        </a:dk2>
        <a:lt2>
          <a:srgbClr val="FFFFFF"/>
        </a:lt2>
        <a:accent1>
          <a:srgbClr val="BBE0E3"/>
        </a:accent1>
        <a:accent2>
          <a:srgbClr val="ED2939"/>
        </a:accent2>
        <a:accent3>
          <a:srgbClr val="AAAAAA"/>
        </a:accent3>
        <a:accent4>
          <a:srgbClr val="DADADA"/>
        </a:accent4>
        <a:accent5>
          <a:srgbClr val="DAEDEF"/>
        </a:accent5>
        <a:accent6>
          <a:srgbClr val="D72433"/>
        </a:accent6>
        <a:hlink>
          <a:srgbClr val="009999"/>
        </a:hlink>
        <a:folHlink>
          <a:srgbClr val="B9DB0E"/>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MetOffice">
      <a:dk1>
        <a:srgbClr val="000000"/>
      </a:dk1>
      <a:lt1>
        <a:srgbClr val="FFFFFF"/>
      </a:lt1>
      <a:dk2>
        <a:srgbClr val="B9DB0E"/>
      </a:dk2>
      <a:lt2>
        <a:srgbClr val="000099"/>
      </a:lt2>
      <a:accent1>
        <a:srgbClr val="8F8DCB"/>
      </a:accent1>
      <a:accent2>
        <a:srgbClr val="00ADD0"/>
      </a:accent2>
      <a:accent3>
        <a:srgbClr val="878800"/>
      </a:accent3>
      <a:accent4>
        <a:srgbClr val="9CA299"/>
      </a:accent4>
      <a:accent5>
        <a:srgbClr val="ED2939"/>
      </a:accent5>
      <a:accent6>
        <a:srgbClr val="B9DB0E"/>
      </a:accent6>
      <a:hlink>
        <a:srgbClr val="9CA299"/>
      </a:hlink>
      <a:folHlink>
        <a:srgbClr val="ED2939"/>
      </a:folHlink>
    </a:clrScheme>
    <a:fontScheme name="MetOffice00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1_Custom Design">
  <a:themeElements>
    <a:clrScheme name="MetOffice">
      <a:dk1>
        <a:srgbClr val="000000"/>
      </a:dk1>
      <a:lt1>
        <a:srgbClr val="FFFFFF"/>
      </a:lt1>
      <a:dk2>
        <a:srgbClr val="B9DB0E"/>
      </a:dk2>
      <a:lt2>
        <a:srgbClr val="000099"/>
      </a:lt2>
      <a:accent1>
        <a:srgbClr val="8F8DCB"/>
      </a:accent1>
      <a:accent2>
        <a:srgbClr val="00ADD0"/>
      </a:accent2>
      <a:accent3>
        <a:srgbClr val="878800"/>
      </a:accent3>
      <a:accent4>
        <a:srgbClr val="9CA299"/>
      </a:accent4>
      <a:accent5>
        <a:srgbClr val="ED2939"/>
      </a:accent5>
      <a:accent6>
        <a:srgbClr val="B9DB0E"/>
      </a:accent6>
      <a:hlink>
        <a:srgbClr val="9CA299"/>
      </a:hlink>
      <a:folHlink>
        <a:srgbClr val="ED2939"/>
      </a:folHlink>
    </a:clrScheme>
    <a:fontScheme name="MetOffice00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0_Custom Design">
  <a:themeElements>
    <a:clrScheme name="MetOffice">
      <a:dk1>
        <a:srgbClr val="000000"/>
      </a:dk1>
      <a:lt1>
        <a:srgbClr val="FFFFFF"/>
      </a:lt1>
      <a:dk2>
        <a:srgbClr val="B9DB0E"/>
      </a:dk2>
      <a:lt2>
        <a:srgbClr val="000099"/>
      </a:lt2>
      <a:accent1>
        <a:srgbClr val="8F8DCB"/>
      </a:accent1>
      <a:accent2>
        <a:srgbClr val="00ADD0"/>
      </a:accent2>
      <a:accent3>
        <a:srgbClr val="878800"/>
      </a:accent3>
      <a:accent4>
        <a:srgbClr val="9CA299"/>
      </a:accent4>
      <a:accent5>
        <a:srgbClr val="ED2939"/>
      </a:accent5>
      <a:accent6>
        <a:srgbClr val="B9DB0E"/>
      </a:accent6>
      <a:hlink>
        <a:srgbClr val="9CA299"/>
      </a:hlink>
      <a:folHlink>
        <a:srgbClr val="ED2939"/>
      </a:folHlink>
    </a:clrScheme>
    <a:fontScheme name="MetOffice00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Blank Presentation">
  <a:themeElements>
    <a:clrScheme name="">
      <a:dk1>
        <a:srgbClr val="808080"/>
      </a:dk1>
      <a:lt1>
        <a:srgbClr val="FFFFFF"/>
      </a:lt1>
      <a:dk2>
        <a:srgbClr val="000000"/>
      </a:dk2>
      <a:lt2>
        <a:srgbClr val="FFFFFF"/>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CCFF33"/>
      </a:folHlink>
    </a:clrScheme>
    <a:fontScheme name="1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261938" marR="0" indent="-261938" algn="l" defTabSz="914400" rtl="0" eaLnBrk="1" fontAlgn="base" latinLnBrk="0" hangingPunct="1">
          <a:lnSpc>
            <a:spcPct val="70000"/>
          </a:lnSpc>
          <a:spcBef>
            <a:spcPct val="35000"/>
          </a:spcBef>
          <a:spcAft>
            <a:spcPct val="35000"/>
          </a:spcAft>
          <a:buClrTx/>
          <a:buSzTx/>
          <a:buFontTx/>
          <a:buChar char="•"/>
          <a:tabLst/>
          <a:defRPr kumimoji="0" lang="en-GB" sz="1400" b="0"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261938" marR="0" indent="-261938" algn="l" defTabSz="914400" rtl="0" eaLnBrk="1" fontAlgn="base" latinLnBrk="0" hangingPunct="1">
          <a:lnSpc>
            <a:spcPct val="70000"/>
          </a:lnSpc>
          <a:spcBef>
            <a:spcPct val="35000"/>
          </a:spcBef>
          <a:spcAft>
            <a:spcPct val="35000"/>
          </a:spcAft>
          <a:buClrTx/>
          <a:buSzTx/>
          <a:buFontTx/>
          <a:buChar char="•"/>
          <a:tabLst/>
          <a:defRPr kumimoji="0" lang="en-GB" sz="1400" b="0" i="0" u="none" strike="noStrike" cap="none" normalizeH="0" baseline="0" smtClean="0">
            <a:ln>
              <a:noFill/>
            </a:ln>
            <a:solidFill>
              <a:srgbClr val="000000"/>
            </a:solidFill>
            <a:effectLst/>
            <a:latin typeface="Arial" charset="0"/>
          </a:defRPr>
        </a:defPPr>
      </a:lstStyle>
    </a:lnDef>
  </a:objectDefaults>
  <a:extraClrSchemeLst>
    <a:extraClrScheme>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Blank Presentation 13">
        <a:dk1>
          <a:srgbClr val="808080"/>
        </a:dk1>
        <a:lt1>
          <a:srgbClr val="FFFFFF"/>
        </a:lt1>
        <a:dk2>
          <a:srgbClr val="000000"/>
        </a:dk2>
        <a:lt2>
          <a:srgbClr val="FFFFFF"/>
        </a:lt2>
        <a:accent1>
          <a:srgbClr val="BBE0E3"/>
        </a:accent1>
        <a:accent2>
          <a:srgbClr val="ED2939"/>
        </a:accent2>
        <a:accent3>
          <a:srgbClr val="AAAAAA"/>
        </a:accent3>
        <a:accent4>
          <a:srgbClr val="DADADA"/>
        </a:accent4>
        <a:accent5>
          <a:srgbClr val="DAEDEF"/>
        </a:accent5>
        <a:accent6>
          <a:srgbClr val="D72433"/>
        </a:accent6>
        <a:hlink>
          <a:srgbClr val="009999"/>
        </a:hlink>
        <a:folHlink>
          <a:srgbClr val="CCFF33"/>
        </a:folHlink>
      </a:clrScheme>
      <a:clrMap bg1="dk2" tx1="lt1" bg2="dk1" tx2="lt2" accent1="accent1" accent2="accent2" accent3="accent3" accent4="accent4" accent5="accent5" accent6="accent6" hlink="hlink" folHlink="folHlink"/>
    </a:extraClrScheme>
    <a:extraClrScheme>
      <a:clrScheme name="1_Blank Presentation 14">
        <a:dk1>
          <a:srgbClr val="808080"/>
        </a:dk1>
        <a:lt1>
          <a:srgbClr val="FFFFFF"/>
        </a:lt1>
        <a:dk2>
          <a:srgbClr val="000000"/>
        </a:dk2>
        <a:lt2>
          <a:srgbClr val="FFFFFF"/>
        </a:lt2>
        <a:accent1>
          <a:srgbClr val="BBE0E3"/>
        </a:accent1>
        <a:accent2>
          <a:srgbClr val="ED2939"/>
        </a:accent2>
        <a:accent3>
          <a:srgbClr val="AAAAAA"/>
        </a:accent3>
        <a:accent4>
          <a:srgbClr val="DADADA"/>
        </a:accent4>
        <a:accent5>
          <a:srgbClr val="DAEDEF"/>
        </a:accent5>
        <a:accent6>
          <a:srgbClr val="D72433"/>
        </a:accent6>
        <a:hlink>
          <a:srgbClr val="009999"/>
        </a:hlink>
        <a:folHlink>
          <a:srgbClr val="B9DB0E"/>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355</TotalTime>
  <Words>1875</Words>
  <Application>Microsoft Macintosh PowerPoint</Application>
  <PresentationFormat>On-screen Show (16:9)</PresentationFormat>
  <Paragraphs>572</Paragraphs>
  <Slides>24</Slides>
  <Notes>7</Notes>
  <HiddenSlides>1</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24</vt:i4>
      </vt:variant>
    </vt:vector>
  </HeadingPairs>
  <TitlesOfParts>
    <vt:vector size="32" baseType="lpstr">
      <vt:lpstr>Arial</vt:lpstr>
      <vt:lpstr>Helvetica</vt:lpstr>
      <vt:lpstr>Times</vt:lpstr>
      <vt:lpstr>Blank master</vt:lpstr>
      <vt:lpstr>1_Custom Design</vt:lpstr>
      <vt:lpstr>11_Custom Design</vt:lpstr>
      <vt:lpstr>30_Custom Design</vt:lpstr>
      <vt:lpstr>1_Blank Presentation</vt:lpstr>
      <vt:lpstr>PowerPoint Presentation</vt:lpstr>
      <vt:lpstr>Rationale</vt:lpstr>
      <vt:lpstr>Why are there radiance biases?</vt:lpstr>
      <vt:lpstr>Calculation of radiance biases  NWP as transfer standard</vt:lpstr>
      <vt:lpstr>Calculation of model radiances</vt:lpstr>
      <vt:lpstr>PowerPoint Presentation</vt:lpstr>
      <vt:lpstr>PowerPoint Presentation</vt:lpstr>
      <vt:lpstr>Analysis</vt:lpstr>
      <vt:lpstr>Model and observation changes</vt:lpstr>
      <vt:lpstr>IASI-A vs IASI-B biases</vt:lpstr>
      <vt:lpstr>AIRS biases</vt:lpstr>
      <vt:lpstr>IASI-A vs IASI-B St Devs</vt:lpstr>
      <vt:lpstr>Metop-A IASI 918 cm-1 channel and AIRS 917 cm-1 channels have a relative drift of 0.06 degK/year.  Annual cycle seen in double difference.</vt:lpstr>
      <vt:lpstr>PowerPoint Presentation</vt:lpstr>
      <vt:lpstr>PowerPoint Presentation</vt:lpstr>
      <vt:lpstr>PowerPoint Presentation</vt:lpstr>
      <vt:lpstr>PowerPoint Presentation</vt:lpstr>
      <vt:lpstr>PowerPoint Presentation</vt:lpstr>
      <vt:lpstr>PowerPoint Presentation</vt:lpstr>
      <vt:lpstr>Scan biases for different sensors</vt:lpstr>
      <vt:lpstr>Scene Dependence</vt:lpstr>
      <vt:lpstr>Summary 1</vt:lpstr>
      <vt:lpstr>Summary 2</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Saunders, Roger</dc:creator>
  <cp:lastModifiedBy>Saunders Roger</cp:lastModifiedBy>
  <cp:revision>36</cp:revision>
  <dcterms:created xsi:type="dcterms:W3CDTF">2020-06-23T15:25:13Z</dcterms:created>
  <dcterms:modified xsi:type="dcterms:W3CDTF">2022-03-12T12:47:19Z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M_DOCNUM">
    <vt:lpwstr>1184031</vt:lpwstr>
  </property>
  <property fmtid="{D5CDD505-2E9C-101B-9397-08002B2CF9AE}" pid="3" name="DM_DOCNAME">
    <vt:lpwstr>Roger Saunders Seminar - Long term NWP monitoring of satellite radiances - June 2020</vt:lpwstr>
  </property>
  <property fmtid="{D5CDD505-2E9C-101B-9397-08002B2CF9AE}" pid="4" name="DM_AUTHOR">
    <vt:lpwstr>Tim Hewison</vt:lpwstr>
  </property>
  <property fmtid="{D5CDD505-2E9C-101B-9397-08002B2CF9AE}" pid="5" name="DM_E_DOC_NO">
    <vt:lpwstr>EUM/RSP/VWG/20/1184031</vt:lpwstr>
  </property>
  <property fmtid="{D5CDD505-2E9C-101B-9397-08002B2CF9AE}" pid="6" name="DM_E_VER_NO">
    <vt:lpwstr>1</vt:lpwstr>
  </property>
  <property fmtid="{D5CDD505-2E9C-101B-9397-08002B2CF9AE}" pid="7" name="DM_E_ISS_DATE">
    <vt:lpwstr>30 June 2020</vt:lpwstr>
  </property>
  <property fmtid="{D5CDD505-2E9C-101B-9397-08002B2CF9AE}" pid="8" name="DM_E_FROM_PERS2">
    <vt:lpwstr/>
  </property>
  <property fmtid="{D5CDD505-2E9C-101B-9397-08002B2CF9AE}" pid="9" name="DM_E_CONFID">
    <vt:lpwstr/>
  </property>
  <property fmtid="{D5CDD505-2E9C-101B-9397-08002B2CF9AE}" pid="10" name="DM_E_WBS_CODE">
    <vt:lpwstr/>
  </property>
  <property fmtid="{D5CDD505-2E9C-101B-9397-08002B2CF9AE}" pid="11" name="DM_E_DISTRIB">
    <vt:lpwstr/>
  </property>
</Properties>
</file>